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82" r:id="rId3"/>
    <p:sldId id="262" r:id="rId4"/>
    <p:sldId id="274" r:id="rId5"/>
    <p:sldId id="256" r:id="rId6"/>
    <p:sldId id="292" r:id="rId7"/>
    <p:sldId id="293" r:id="rId8"/>
    <p:sldId id="294" r:id="rId9"/>
    <p:sldId id="302" r:id="rId10"/>
    <p:sldId id="295" r:id="rId11"/>
    <p:sldId id="303" r:id="rId12"/>
    <p:sldId id="296" r:id="rId13"/>
    <p:sldId id="298" r:id="rId14"/>
    <p:sldId id="305" r:id="rId15"/>
    <p:sldId id="299" r:id="rId16"/>
    <p:sldId id="297" r:id="rId17"/>
    <p:sldId id="300" r:id="rId18"/>
    <p:sldId id="306" r:id="rId19"/>
    <p:sldId id="285" r:id="rId2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7C"/>
    <a:srgbClr val="CCCAC1"/>
    <a:srgbClr val="C4C3BA"/>
    <a:srgbClr val="B7B6AD"/>
    <a:srgbClr val="000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74" autoAdjust="0"/>
  </p:normalViewPr>
  <p:slideViewPr>
    <p:cSldViewPr snapToGrid="0" snapToObjects="1">
      <p:cViewPr varScale="1">
        <p:scale>
          <a:sx n="56" d="100"/>
          <a:sy n="56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30D0A-B166-AD4B-8996-2F8786EFF1AA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72350-F468-A248-8699-818057C538EE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0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2350-F468-A248-8699-818057C538E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5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2350-F468-A248-8699-818057C538E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523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2350-F468-A248-8699-818057C538E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5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72350-F468-A248-8699-818057C538E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7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33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86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85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14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58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45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49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80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67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425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93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DBD91-7BF7-5C4D-B96F-00F51706CF8E}" type="datetimeFigureOut">
              <a:rPr lang="fr-FR" smtClean="0"/>
              <a:t>08/11/2017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DC9BF-2873-1046-979F-C1CC0A060836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0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496" y="116632"/>
            <a:ext cx="9488016" cy="9361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Multi-strange </a:t>
            </a:r>
            <a:r>
              <a:rPr lang="en-US" sz="2800" dirty="0" err="1" smtClean="0">
                <a:latin typeface="Comic Sans MS" pitchFamily="-112" charset="0"/>
              </a:rPr>
              <a:t>hypernuclei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  <a:p>
            <a:pPr algn="ctr" defTabSz="762000" eaLnBrk="0" hangingPunct="0"/>
            <a:endParaRPr lang="en-US" sz="2800" baseline="-25000" dirty="0" smtClean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39354" y="4149334"/>
            <a:ext cx="1882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</a:t>
            </a:r>
            <a:r>
              <a:rPr lang="fr-FR" dirty="0" err="1" smtClean="0"/>
              <a:t>ith</a:t>
            </a:r>
            <a:r>
              <a:rPr lang="fr-FR" dirty="0" smtClean="0"/>
              <a:t> F. </a:t>
            </a:r>
            <a:r>
              <a:rPr lang="fr-FR" dirty="0" err="1" smtClean="0"/>
              <a:t>Gulminelli</a:t>
            </a:r>
            <a:endParaRPr lang="fr-FR" dirty="0" smtClean="0"/>
          </a:p>
          <a:p>
            <a:r>
              <a:rPr lang="fr-FR" dirty="0" smtClean="0"/>
              <a:t> and J. </a:t>
            </a:r>
            <a:r>
              <a:rPr lang="fr-FR" dirty="0" err="1" smtClean="0"/>
              <a:t>Margueron</a:t>
            </a:r>
            <a:endParaRPr lang="fr-FR" dirty="0"/>
          </a:p>
        </p:txBody>
      </p:sp>
      <p:pic>
        <p:nvPicPr>
          <p:cNvPr id="7" name="Picture 10" descr="IN2P3-Q_Sign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740" y="4965285"/>
            <a:ext cx="16002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IPN_gif64trans_L200p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899496"/>
            <a:ext cx="1792288" cy="1047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327474" y="4623519"/>
            <a:ext cx="1444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Elias </a:t>
            </a:r>
            <a:r>
              <a:rPr lang="en-US" sz="2400" dirty="0"/>
              <a:t>Khan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762006" y="6045202"/>
            <a:ext cx="7662333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350308" y="6066321"/>
            <a:ext cx="66095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660066"/>
                </a:solidFill>
              </a:rPr>
              <a:t>2d EMMI workshop: Anti-</a:t>
            </a:r>
            <a:r>
              <a:rPr lang="fr-FR" sz="1600" dirty="0" err="1" smtClean="0">
                <a:solidFill>
                  <a:srgbClr val="660066"/>
                </a:solidFill>
              </a:rPr>
              <a:t>matter</a:t>
            </a:r>
            <a:r>
              <a:rPr lang="fr-FR" sz="1600" dirty="0" smtClean="0">
                <a:solidFill>
                  <a:srgbClr val="660066"/>
                </a:solidFill>
              </a:rPr>
              <a:t>, hyper-</a:t>
            </a:r>
            <a:r>
              <a:rPr lang="fr-FR" sz="1600" dirty="0" err="1" smtClean="0">
                <a:solidFill>
                  <a:srgbClr val="660066"/>
                </a:solidFill>
              </a:rPr>
              <a:t>matter</a:t>
            </a:r>
            <a:r>
              <a:rPr lang="fr-FR" sz="1600" dirty="0" smtClean="0">
                <a:solidFill>
                  <a:srgbClr val="660066"/>
                </a:solidFill>
              </a:rPr>
              <a:t> and </a:t>
            </a:r>
            <a:r>
              <a:rPr lang="fr-FR" sz="1600" dirty="0" err="1" smtClean="0">
                <a:solidFill>
                  <a:srgbClr val="660066"/>
                </a:solidFill>
              </a:rPr>
              <a:t>exotica</a:t>
            </a:r>
            <a:r>
              <a:rPr lang="fr-FR" sz="1600" dirty="0" smtClean="0">
                <a:solidFill>
                  <a:srgbClr val="660066"/>
                </a:solidFill>
              </a:rPr>
              <a:t> production </a:t>
            </a:r>
            <a:r>
              <a:rPr lang="fr-FR" sz="1600" dirty="0" err="1" smtClean="0">
                <a:solidFill>
                  <a:srgbClr val="660066"/>
                </a:solidFill>
              </a:rPr>
              <a:t>at</a:t>
            </a:r>
            <a:r>
              <a:rPr lang="fr-FR" sz="1600" dirty="0" smtClean="0">
                <a:solidFill>
                  <a:srgbClr val="660066"/>
                </a:solidFill>
              </a:rPr>
              <a:t> LHC</a:t>
            </a:r>
          </a:p>
          <a:p>
            <a:pPr algn="ctr"/>
            <a:r>
              <a:rPr lang="fr-FR" sz="1600" dirty="0" smtClean="0">
                <a:solidFill>
                  <a:srgbClr val="660066"/>
                </a:solidFill>
              </a:rPr>
              <a:t>6-10 </a:t>
            </a:r>
            <a:r>
              <a:rPr lang="fr-FR" sz="1600" dirty="0" err="1" smtClean="0">
                <a:solidFill>
                  <a:srgbClr val="660066"/>
                </a:solidFill>
              </a:rPr>
              <a:t>November</a:t>
            </a:r>
            <a:r>
              <a:rPr lang="fr-FR" sz="1600" dirty="0" smtClean="0">
                <a:solidFill>
                  <a:srgbClr val="660066"/>
                </a:solidFill>
              </a:rPr>
              <a:t> 2017, Turin</a:t>
            </a:r>
            <a:endParaRPr lang="fr-FR" sz="1600" dirty="0">
              <a:solidFill>
                <a:srgbClr val="660066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00" y="4628277"/>
            <a:ext cx="1228396" cy="1318969"/>
          </a:xfrm>
          <a:prstGeom prst="rect">
            <a:avLst/>
          </a:prstGeom>
        </p:spPr>
      </p:pic>
      <p:pic>
        <p:nvPicPr>
          <p:cNvPr id="10" name="Image 9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53" y="1245805"/>
            <a:ext cx="2454380" cy="22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Interactions used and open questions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4193" b="3230"/>
          <a:stretch/>
        </p:blipFill>
        <p:spPr>
          <a:xfrm>
            <a:off x="1811648" y="812464"/>
            <a:ext cx="5714116" cy="29320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7356"/>
          <a:stretch/>
        </p:blipFill>
        <p:spPr>
          <a:xfrm>
            <a:off x="1830626" y="3788253"/>
            <a:ext cx="5578271" cy="31147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24486" y="4532767"/>
            <a:ext cx="103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20% of 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</a:p>
          <a:p>
            <a:r>
              <a:rPr lang="fr-FR" dirty="0" smtClean="0">
                <a:latin typeface="Arial"/>
                <a:cs typeface="Arial"/>
              </a:rPr>
              <a:t>x=1/2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00725" y="4539909"/>
            <a:ext cx="103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20% of 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</a:p>
          <a:p>
            <a:r>
              <a:rPr lang="fr-FR" dirty="0" smtClean="0">
                <a:latin typeface="Arial"/>
                <a:cs typeface="Arial"/>
              </a:rPr>
              <a:t>x=4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1630" y="1794709"/>
            <a:ext cx="105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</a:p>
          <a:p>
            <a:pPr algn="ctr"/>
            <a:r>
              <a:rPr lang="fr-FR" dirty="0" err="1" smtClean="0">
                <a:latin typeface="Arial"/>
                <a:cs typeface="Arial"/>
              </a:rPr>
              <a:t>potential</a:t>
            </a:r>
            <a:endParaRPr lang="fr-FR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4122" y="4575155"/>
            <a:ext cx="105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Symbol" charset="2"/>
                <a:cs typeface="Symbol" charset="2"/>
              </a:rPr>
              <a:t>LL</a:t>
            </a:r>
          </a:p>
          <a:p>
            <a:pPr algn="ctr"/>
            <a:r>
              <a:rPr lang="fr-FR" dirty="0" err="1" smtClean="0">
                <a:latin typeface="Arial"/>
                <a:cs typeface="Arial"/>
              </a:rPr>
              <a:t>potential</a:t>
            </a:r>
            <a:endParaRPr lang="fr-FR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53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81" y="4152002"/>
            <a:ext cx="3499556" cy="2624667"/>
          </a:xfrm>
          <a:prstGeom prst="rect">
            <a:avLst/>
          </a:prstGeom>
        </p:spPr>
      </p:pic>
      <p:pic>
        <p:nvPicPr>
          <p:cNvPr id="5" name="Image 4" descr="chart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4106334"/>
            <a:ext cx="3504000" cy="2628000"/>
          </a:xfrm>
          <a:prstGeom prst="rect">
            <a:avLst/>
          </a:prstGeom>
        </p:spPr>
      </p:pic>
      <p:pic>
        <p:nvPicPr>
          <p:cNvPr id="6" name="Image 5" descr="chartA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80" y="2142069"/>
            <a:ext cx="3504000" cy="2628000"/>
          </a:xfrm>
          <a:prstGeom prst="rect">
            <a:avLst/>
          </a:prstGeom>
        </p:spPr>
      </p:pic>
      <p:pic>
        <p:nvPicPr>
          <p:cNvPr id="7" name="Image 6" descr="chartA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08203"/>
            <a:ext cx="3504000" cy="2628000"/>
          </a:xfrm>
          <a:prstGeom prst="rect">
            <a:avLst/>
          </a:prstGeom>
        </p:spPr>
      </p:pic>
      <p:pic>
        <p:nvPicPr>
          <p:cNvPr id="8" name="Image 7" descr="chartO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71" y="143935"/>
            <a:ext cx="3504000" cy="2628000"/>
          </a:xfrm>
          <a:prstGeom prst="rect">
            <a:avLst/>
          </a:prstGeom>
        </p:spPr>
      </p:pic>
      <p:pic>
        <p:nvPicPr>
          <p:cNvPr id="9" name="Image 8" descr="chartO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8" y="84670"/>
            <a:ext cx="3504000" cy="262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148668" y="1566333"/>
            <a:ext cx="111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DF-NSC89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207931" y="3386662"/>
            <a:ext cx="122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DF-NSC97a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233328" y="53339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DF-NSC97f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599" y="237066"/>
            <a:ext cx="7227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r>
              <a:rPr lang="fr-FR" dirty="0" smtClean="0"/>
              <a:t>=1/2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391962" y="204800"/>
            <a:ext cx="518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r>
              <a:rPr lang="fr-FR" dirty="0" smtClean="0"/>
              <a:t>=4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175217" y="204800"/>
            <a:ext cx="1741533" cy="46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81252" y="-58158"/>
            <a:ext cx="6131568" cy="9361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400" dirty="0" smtClean="0">
                <a:latin typeface="Comic Sans MS" pitchFamily="-112" charset="0"/>
              </a:rPr>
              <a:t>First microscopic prediction </a:t>
            </a:r>
          </a:p>
          <a:p>
            <a:pPr algn="ctr" defTabSz="762000" eaLnBrk="0" hangingPunct="0"/>
            <a:r>
              <a:rPr lang="en-US" sz="2400" dirty="0" smtClean="0">
                <a:latin typeface="Comic Sans MS" pitchFamily="-112" charset="0"/>
              </a:rPr>
              <a:t>of the </a:t>
            </a:r>
            <a:r>
              <a:rPr lang="en-US" sz="2400" dirty="0" err="1" smtClean="0">
                <a:latin typeface="Comic Sans MS" pitchFamily="-112" charset="0"/>
              </a:rPr>
              <a:t>hypernuclear</a:t>
            </a:r>
            <a:r>
              <a:rPr lang="en-US" sz="2400" dirty="0" smtClean="0">
                <a:latin typeface="Comic Sans MS" pitchFamily="-112" charset="0"/>
              </a:rPr>
              <a:t> chart</a:t>
            </a:r>
            <a:endParaRPr lang="en-US" sz="24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Fusion and fission of </a:t>
            </a:r>
            <a:r>
              <a:rPr lang="en-US" sz="2800" dirty="0" err="1" smtClean="0">
                <a:latin typeface="Comic Sans MS" pitchFamily="-112" charset="0"/>
              </a:rPr>
              <a:t>hypernuclei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99" y="1014869"/>
            <a:ext cx="7028372" cy="48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193" y="3774037"/>
            <a:ext cx="4459444" cy="3042171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Multi-Lambda </a:t>
            </a:r>
            <a:r>
              <a:rPr lang="en-US" sz="2800" dirty="0" err="1" smtClean="0">
                <a:latin typeface="Comic Sans MS" pitchFamily="-112" charset="0"/>
              </a:rPr>
              <a:t>hypernuclei</a:t>
            </a:r>
            <a:r>
              <a:rPr lang="en-US" sz="2800" dirty="0" smtClean="0">
                <a:latin typeface="Comic Sans MS" pitchFamily="-112" charset="0"/>
              </a:rPr>
              <a:t> structure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5" y="764167"/>
            <a:ext cx="4716507" cy="30788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39" y="755484"/>
            <a:ext cx="4337602" cy="30514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592248" y="1204358"/>
            <a:ext cx="1116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 dirty="0" smtClean="0"/>
              <a:t>208+</a:t>
            </a:r>
            <a:r>
              <a:rPr lang="fr-FR" sz="2400" baseline="30000" dirty="0" smtClean="0">
                <a:latin typeface="Symbol" charset="2"/>
                <a:cs typeface="Symbol" charset="2"/>
              </a:rPr>
              <a:t>L</a:t>
            </a:r>
            <a:r>
              <a:rPr lang="fr-FR" sz="2400" dirty="0" smtClean="0">
                <a:latin typeface="Arial"/>
                <a:cs typeface="Arial"/>
              </a:rPr>
              <a:t>Pb</a:t>
            </a:r>
            <a:endParaRPr lang="fr-FR" sz="2400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5598915" y="4126782"/>
            <a:ext cx="90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 dirty="0" smtClean="0"/>
              <a:t>34+</a:t>
            </a:r>
            <a:r>
              <a:rPr lang="fr-FR" sz="2400" baseline="30000" dirty="0" smtClean="0">
                <a:latin typeface="Symbol" charset="2"/>
                <a:cs typeface="Symbol" charset="2"/>
              </a:rPr>
              <a:t>L</a:t>
            </a:r>
            <a:r>
              <a:rPr lang="fr-FR" sz="2400" dirty="0" smtClean="0">
                <a:latin typeface="Arial"/>
                <a:cs typeface="Arial"/>
              </a:rPr>
              <a:t>Si</a:t>
            </a:r>
            <a:endParaRPr lang="fr-FR" sz="24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2585264" y="3655961"/>
            <a:ext cx="38333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/>
              <a:t>N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6194666" y="6549839"/>
            <a:ext cx="2820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Mutschler</a:t>
            </a:r>
            <a:r>
              <a:rPr lang="fr-FR" sz="1200" dirty="0" smtClean="0"/>
              <a:t> </a:t>
            </a:r>
            <a:r>
              <a:rPr lang="fr-FR" sz="1200" dirty="0"/>
              <a:t>et al. </a:t>
            </a:r>
            <a:r>
              <a:rPr lang="fr-FR" sz="1200" dirty="0" smtClean="0"/>
              <a:t>Nat. Phys. 13(2017)152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0651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Decay of multi Lambda </a:t>
            </a:r>
            <a:r>
              <a:rPr lang="en-US" sz="2800" dirty="0" err="1" smtClean="0">
                <a:latin typeface="Comic Sans MS" pitchFamily="-112" charset="0"/>
              </a:rPr>
              <a:t>hypernuclei</a:t>
            </a:r>
            <a:r>
              <a:rPr lang="en-US" sz="2800" dirty="0" smtClean="0">
                <a:latin typeface="Comic Sans MS" pitchFamily="-112" charset="0"/>
              </a:rPr>
              <a:t> 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078" y="1840351"/>
            <a:ext cx="1891939" cy="4684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70" y="1865502"/>
            <a:ext cx="1861761" cy="42820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4923" y="980664"/>
            <a:ext cx="824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Consider</a:t>
            </a:r>
            <a:r>
              <a:rPr lang="fr-FR" dirty="0" smtClean="0"/>
              <a:t> the </a:t>
            </a:r>
            <a:r>
              <a:rPr lang="fr-FR" dirty="0" err="1" smtClean="0"/>
              <a:t>strong</a:t>
            </a:r>
            <a:r>
              <a:rPr lang="fr-FR" dirty="0" smtClean="0"/>
              <a:t> interaction </a:t>
            </a:r>
            <a:r>
              <a:rPr lang="fr-FR" dirty="0" err="1" smtClean="0"/>
              <a:t>decays</a:t>
            </a:r>
            <a:r>
              <a:rPr lang="fr-FR" dirty="0" smtClean="0"/>
              <a:t> to </a:t>
            </a:r>
            <a:r>
              <a:rPr lang="fr-FR" dirty="0" err="1" smtClean="0"/>
              <a:t>shape</a:t>
            </a:r>
            <a:r>
              <a:rPr lang="fr-FR" dirty="0" smtClean="0"/>
              <a:t> the multi-</a:t>
            </a:r>
            <a:r>
              <a:rPr lang="fr-FR" dirty="0" err="1" smtClean="0"/>
              <a:t>strange</a:t>
            </a:r>
            <a:r>
              <a:rPr lang="fr-FR" dirty="0" smtClean="0"/>
              <a:t> </a:t>
            </a:r>
            <a:r>
              <a:rPr lang="fr-FR" dirty="0" err="1" smtClean="0"/>
              <a:t>hypernuclear</a:t>
            </a:r>
            <a:r>
              <a:rPr lang="fr-FR" dirty="0" smtClean="0"/>
              <a:t> </a:t>
            </a:r>
            <a:r>
              <a:rPr lang="fr-FR" dirty="0" err="1" smtClean="0"/>
              <a:t>chart</a:t>
            </a:r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7197670" y="1935767"/>
            <a:ext cx="125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Q=-26 MeV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07" y="3124256"/>
            <a:ext cx="1816131" cy="38330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525" y="3206793"/>
            <a:ext cx="1684336" cy="2932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053" y="3201635"/>
            <a:ext cx="1813621" cy="38606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182760" y="3092136"/>
            <a:ext cx="125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Q=-80 MeV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633" y="4284868"/>
            <a:ext cx="2879790" cy="41012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186584" y="4284868"/>
            <a:ext cx="137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Q=-180 MeV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608434" y="1924375"/>
            <a:ext cx="24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;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554420" y="3191258"/>
            <a:ext cx="24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;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762930" y="3185299"/>
            <a:ext cx="24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2753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Decay of multi Lambda into </a:t>
            </a:r>
            <a:r>
              <a:rPr lang="en-US" sz="2800" dirty="0" smtClean="0">
                <a:latin typeface="Symbol" charset="2"/>
                <a:cs typeface="Symbol" charset="2"/>
              </a:rPr>
              <a:t>X</a:t>
            </a:r>
            <a:endParaRPr lang="en-US" sz="2800" baseline="-25000" dirty="0">
              <a:solidFill>
                <a:srgbClr val="003366"/>
              </a:solidFill>
              <a:latin typeface="Symbol" charset="2"/>
              <a:ea typeface="Arial" pitchFamily="-112" charset="0"/>
              <a:cs typeface="Symbol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8578" y="4658263"/>
            <a:ext cx="8123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Coulomb </a:t>
            </a:r>
            <a:r>
              <a:rPr lang="fr-FR" dirty="0" err="1" smtClean="0"/>
              <a:t>allows</a:t>
            </a:r>
            <a:r>
              <a:rPr lang="fr-FR" dirty="0" smtClean="0"/>
              <a:t>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baseline="30000" dirty="0" smtClean="0"/>
              <a:t>–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favored</a:t>
            </a:r>
            <a:r>
              <a:rPr lang="fr-FR" dirty="0" smtClean="0"/>
              <a:t> </a:t>
            </a:r>
            <a:r>
              <a:rPr lang="fr-FR" dirty="0" err="1" smtClean="0"/>
              <a:t>instead</a:t>
            </a:r>
            <a:r>
              <a:rPr lang="fr-FR" dirty="0" smtClean="0"/>
              <a:t> of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baseline="30000" dirty="0" smtClean="0"/>
              <a:t>0</a:t>
            </a:r>
            <a:r>
              <a:rPr lang="fr-FR" dirty="0" smtClean="0"/>
              <a:t>,  </a:t>
            </a:r>
            <a:r>
              <a:rPr lang="fr-FR" dirty="0" err="1" smtClean="0"/>
              <a:t>whereas</a:t>
            </a:r>
            <a:r>
              <a:rPr lang="fr-FR" dirty="0" smtClean="0"/>
              <a:t> mass(</a:t>
            </a:r>
            <a:r>
              <a:rPr lang="fr-FR" dirty="0">
                <a:latin typeface="Symbol" charset="2"/>
                <a:cs typeface="Symbol" charset="2"/>
              </a:rPr>
              <a:t>X</a:t>
            </a:r>
            <a:r>
              <a:rPr lang="fr-FR" baseline="30000" dirty="0" smtClean="0"/>
              <a:t>–</a:t>
            </a:r>
            <a:r>
              <a:rPr lang="fr-FR" dirty="0" smtClean="0"/>
              <a:t>)=</a:t>
            </a:r>
            <a:r>
              <a:rPr lang="fr-FR" dirty="0"/>
              <a:t>mass(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baseline="30000" dirty="0" smtClean="0"/>
              <a:t>0</a:t>
            </a:r>
            <a:r>
              <a:rPr lang="fr-FR" dirty="0" smtClean="0"/>
              <a:t>) </a:t>
            </a:r>
            <a:r>
              <a:rPr lang="fr-FR" dirty="0"/>
              <a:t>+</a:t>
            </a:r>
            <a:r>
              <a:rPr lang="fr-FR" dirty="0" smtClean="0"/>
              <a:t>7MeV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68" y="843082"/>
            <a:ext cx="5299891" cy="37615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168" y="1783662"/>
            <a:ext cx="431800" cy="1473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20318" y="3481690"/>
            <a:ext cx="78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Q=50</a:t>
            </a:r>
          </a:p>
          <a:p>
            <a:r>
              <a:rPr lang="fr-FR" dirty="0" smtClean="0"/>
              <a:t>A=132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81" y="5963051"/>
            <a:ext cx="1704161" cy="3850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97" y="5590335"/>
            <a:ext cx="1620506" cy="3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err="1" smtClean="0">
                <a:latin typeface="Comic Sans MS" pitchFamily="-112" charset="0"/>
              </a:rPr>
              <a:t>Hyperdriplines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843076"/>
            <a:ext cx="6200687" cy="387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err="1" smtClean="0">
                <a:latin typeface="Comic Sans MS" pitchFamily="-112" charset="0"/>
              </a:rPr>
              <a:t>Hypernuclear</a:t>
            </a:r>
            <a:r>
              <a:rPr lang="en-US" sz="2800" dirty="0" smtClean="0">
                <a:latin typeface="Comic Sans MS" pitchFamily="-112" charset="0"/>
              </a:rPr>
              <a:t> chart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" y="723457"/>
            <a:ext cx="9144000" cy="52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6049" y="1301308"/>
            <a:ext cx="9004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Nuclei</a:t>
            </a:r>
            <a:r>
              <a:rPr lang="fr-FR" dirty="0"/>
              <a:t>: </a:t>
            </a:r>
            <a:r>
              <a:rPr lang="fr-FR" b="1" dirty="0" smtClean="0"/>
              <a:t>6 900 </a:t>
            </a:r>
            <a:r>
              <a:rPr lang="fr-FR" dirty="0" smtClean="0"/>
              <a:t>± 500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smtClean="0"/>
              <a:t>                  </a:t>
            </a:r>
            <a:r>
              <a:rPr lang="fr-FR" sz="1200" dirty="0" smtClean="0"/>
              <a:t>J</a:t>
            </a:r>
            <a:r>
              <a:rPr lang="fr-FR" sz="1200" dirty="0"/>
              <a:t>. </a:t>
            </a:r>
            <a:r>
              <a:rPr lang="fr-FR" sz="1200" dirty="0" err="1"/>
              <a:t>Erler</a:t>
            </a:r>
            <a:r>
              <a:rPr lang="fr-FR" sz="1200" dirty="0"/>
              <a:t> et al. Nature 486(2012)509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>
                <a:latin typeface="Symbol" charset="2"/>
                <a:cs typeface="Symbol" charset="2"/>
              </a:rPr>
              <a:t>L</a:t>
            </a:r>
            <a:r>
              <a:rPr lang="fr-FR" dirty="0"/>
              <a:t>-</a:t>
            </a:r>
            <a:r>
              <a:rPr lang="fr-FR" dirty="0" err="1" smtClean="0"/>
              <a:t>hypernuclei</a:t>
            </a:r>
            <a:r>
              <a:rPr lang="fr-FR" dirty="0" smtClean="0"/>
              <a:t>: </a:t>
            </a:r>
            <a:r>
              <a:rPr lang="fr-FR" b="1" dirty="0" smtClean="0"/>
              <a:t>654 752 </a:t>
            </a:r>
            <a:r>
              <a:rPr lang="fr-FR" dirty="0" smtClean="0"/>
              <a:t>(+113 200 –62 560: 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 interaction </a:t>
            </a:r>
            <a:r>
              <a:rPr lang="fr-FR" dirty="0" err="1" smtClean="0"/>
              <a:t>uncertainty</a:t>
            </a:r>
            <a:r>
              <a:rPr lang="fr-FR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>
                <a:latin typeface="Symbol" charset="2"/>
                <a:cs typeface="Symbol" charset="2"/>
              </a:rPr>
              <a:t>L</a:t>
            </a:r>
            <a:r>
              <a:rPr lang="fr-FR" dirty="0"/>
              <a:t>-</a:t>
            </a:r>
            <a:r>
              <a:rPr lang="fr-FR" dirty="0" err="1" smtClean="0"/>
              <a:t>hypernuclei</a:t>
            </a:r>
            <a:r>
              <a:rPr lang="fr-FR" dirty="0" smtClean="0"/>
              <a:t> (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-</a:t>
            </a:r>
            <a:r>
              <a:rPr lang="fr-FR" dirty="0" err="1" smtClean="0"/>
              <a:t>instability</a:t>
            </a:r>
            <a:r>
              <a:rPr lang="fr-FR" dirty="0" smtClean="0"/>
              <a:t> </a:t>
            </a:r>
            <a:r>
              <a:rPr lang="fr-FR" dirty="0" err="1" smtClean="0"/>
              <a:t>effect</a:t>
            </a:r>
            <a:r>
              <a:rPr lang="fr-FR" dirty="0" smtClean="0"/>
              <a:t>): </a:t>
            </a:r>
            <a:r>
              <a:rPr lang="fr-FR" b="1" dirty="0" smtClean="0"/>
              <a:t>237 877 </a:t>
            </a:r>
            <a:r>
              <a:rPr lang="fr-FR" dirty="0" smtClean="0"/>
              <a:t>(+65 563 -39 429: 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 inter. </a:t>
            </a:r>
            <a:r>
              <a:rPr lang="fr-FR" dirty="0" err="1" smtClean="0"/>
              <a:t>uncertainty</a:t>
            </a:r>
            <a:r>
              <a:rPr lang="fr-FR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>
                <a:latin typeface="Symbol" charset="2"/>
                <a:cs typeface="Symbol" charset="2"/>
              </a:rPr>
              <a:t>L</a:t>
            </a:r>
            <a:r>
              <a:rPr lang="fr-FR" dirty="0"/>
              <a:t>-</a:t>
            </a:r>
            <a:r>
              <a:rPr lang="fr-FR" dirty="0" err="1"/>
              <a:t>hypernuclei</a:t>
            </a:r>
            <a:r>
              <a:rPr lang="fr-FR" dirty="0"/>
              <a:t> (</a:t>
            </a:r>
            <a:r>
              <a:rPr lang="fr-FR" dirty="0">
                <a:latin typeface="Symbol" charset="2"/>
                <a:cs typeface="Symbol" charset="2"/>
              </a:rPr>
              <a:t>X</a:t>
            </a:r>
            <a:r>
              <a:rPr lang="fr-FR" dirty="0"/>
              <a:t>-</a:t>
            </a:r>
            <a:r>
              <a:rPr lang="fr-FR" dirty="0" err="1"/>
              <a:t>instability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): </a:t>
            </a:r>
            <a:r>
              <a:rPr lang="fr-FR" dirty="0" smtClean="0"/>
              <a:t> </a:t>
            </a:r>
            <a:r>
              <a:rPr lang="fr-FR" b="1" dirty="0" smtClean="0"/>
              <a:t>196 278 </a:t>
            </a:r>
            <a:r>
              <a:rPr lang="fr-FR" dirty="0" smtClean="0"/>
              <a:t>(+107 161 -65 502: N</a:t>
            </a:r>
            <a:r>
              <a:rPr lang="fr-FR" dirty="0" smtClean="0">
                <a:latin typeface="Symbol" charset="2"/>
                <a:cs typeface="Symbol" charset="2"/>
              </a:rPr>
              <a:t>L+</a:t>
            </a:r>
            <a:r>
              <a:rPr lang="fr-FR" dirty="0" smtClean="0">
                <a:latin typeface="+mj-lt"/>
                <a:cs typeface="Symbol" charset="2"/>
              </a:rPr>
              <a:t>YY</a:t>
            </a:r>
            <a:r>
              <a:rPr lang="fr-FR" dirty="0" smtClean="0"/>
              <a:t> inter. </a:t>
            </a:r>
            <a:r>
              <a:rPr lang="fr-FR" dirty="0" err="1" smtClean="0"/>
              <a:t>uncertainties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err="1" smtClean="0">
                <a:latin typeface="Comic Sans MS" pitchFamily="-112" charset="0"/>
              </a:rPr>
              <a:t>Hypernuclear</a:t>
            </a:r>
            <a:r>
              <a:rPr lang="en-US" sz="2800" dirty="0" smtClean="0">
                <a:latin typeface="Comic Sans MS" pitchFamily="-112" charset="0"/>
              </a:rPr>
              <a:t> landscape (Z&lt;120)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9" y="116632"/>
            <a:ext cx="6131568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Conclusion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957" y="1477988"/>
            <a:ext cx="827662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Microscopic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 of </a:t>
            </a:r>
            <a:r>
              <a:rPr lang="fr-FR" dirty="0" err="1" smtClean="0"/>
              <a:t>universal</a:t>
            </a:r>
            <a:r>
              <a:rPr lang="fr-FR" dirty="0" smtClean="0"/>
              <a:t> </a:t>
            </a:r>
            <a:r>
              <a:rPr lang="fr-FR" dirty="0" err="1" smtClean="0"/>
              <a:t>hypernuclei</a:t>
            </a:r>
            <a:r>
              <a:rPr lang="fr-FR" dirty="0" smtClean="0"/>
              <a:t> </a:t>
            </a:r>
            <a:r>
              <a:rPr lang="fr-FR" dirty="0" err="1" smtClean="0"/>
              <a:t>chart</a:t>
            </a:r>
            <a:r>
              <a:rPr lang="fr-FR" dirty="0" smtClean="0"/>
              <a:t>, </a:t>
            </a:r>
            <a:r>
              <a:rPr lang="fr-FR" dirty="0" err="1" smtClean="0"/>
              <a:t>including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 of 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</a:p>
          <a:p>
            <a:pPr marL="285750" indent="-285750">
              <a:buFont typeface="Arial"/>
              <a:buChar char="•"/>
            </a:pPr>
            <a:endParaRPr lang="fr-FR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+mj-lt"/>
                <a:cs typeface="Symbol" charset="2"/>
              </a:rPr>
              <a:t>Investigation of </a:t>
            </a:r>
            <a:r>
              <a:rPr lang="fr-FR" dirty="0" err="1" smtClean="0">
                <a:latin typeface="+mj-lt"/>
                <a:cs typeface="Symbol" charset="2"/>
              </a:rPr>
              <a:t>hypernuclei</a:t>
            </a:r>
            <a:r>
              <a:rPr lang="fr-FR" dirty="0" smtClean="0">
                <a:latin typeface="+mj-lt"/>
                <a:cs typeface="Symbol" charset="2"/>
              </a:rPr>
              <a:t> structure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D</a:t>
            </a:r>
            <a:r>
              <a:rPr lang="fr-FR" dirty="0" err="1" smtClean="0"/>
              <a:t>ecoupling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hypernuclei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and the </a:t>
            </a:r>
            <a:r>
              <a:rPr lang="fr-FR" dirty="0" smtClean="0">
                <a:latin typeface="Symbol" charset="2"/>
                <a:cs typeface="Symbol" charset="2"/>
              </a:rPr>
              <a:t>r</a:t>
            </a:r>
            <a:r>
              <a:rPr lang="fr-FR" dirty="0" smtClean="0"/>
              <a:t> &gt; 1.5 </a:t>
            </a:r>
            <a:r>
              <a:rPr lang="fr-FR" dirty="0" smtClean="0">
                <a:latin typeface="Symbol" charset="2"/>
                <a:cs typeface="Symbol" charset="2"/>
              </a:rPr>
              <a:t>r</a:t>
            </a:r>
            <a:r>
              <a:rPr lang="fr-FR" baseline="-25000" dirty="0" smtClean="0"/>
              <a:t>0</a:t>
            </a:r>
            <a:r>
              <a:rPr lang="fr-FR" dirty="0" smtClean="0"/>
              <a:t> </a:t>
            </a:r>
            <a:r>
              <a:rPr lang="fr-FR" dirty="0" err="1" smtClean="0"/>
              <a:t>regime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Large </a:t>
            </a:r>
            <a:r>
              <a:rPr lang="fr-FR" dirty="0" err="1" smtClean="0"/>
              <a:t>uncertainties</a:t>
            </a:r>
            <a:r>
              <a:rPr lang="fr-FR" dirty="0" smtClean="0"/>
              <a:t> due to the 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 and YY interactions: more data on bond </a:t>
            </a:r>
            <a:r>
              <a:rPr lang="fr-FR" dirty="0" err="1" smtClean="0"/>
              <a:t>energy</a:t>
            </a:r>
            <a:r>
              <a:rPr lang="fr-FR" dirty="0" smtClean="0"/>
              <a:t> ?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Future: excitations, </a:t>
            </a:r>
            <a:r>
              <a:rPr lang="fr-FR" dirty="0" err="1" smtClean="0"/>
              <a:t>pairing</a:t>
            </a:r>
            <a:r>
              <a:rPr lang="fr-FR" dirty="0" smtClean="0"/>
              <a:t>, </a:t>
            </a:r>
            <a:r>
              <a:rPr lang="fr-FR" dirty="0" err="1" smtClean="0"/>
              <a:t>deformation</a:t>
            </a:r>
            <a:r>
              <a:rPr lang="fr-FR" dirty="0" smtClean="0"/>
              <a:t>, </a:t>
            </a:r>
            <a:r>
              <a:rPr lang="fr-FR" dirty="0" err="1" smtClean="0"/>
              <a:t>temperature</a:t>
            </a:r>
            <a:r>
              <a:rPr lang="fr-FR" dirty="0" smtClean="0"/>
              <a:t> in </a:t>
            </a:r>
            <a:r>
              <a:rPr lang="fr-FR" dirty="0" err="1" smtClean="0"/>
              <a:t>hypernuclei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Charmed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r>
              <a:rPr lang="fr-FR" dirty="0" smtClean="0"/>
              <a:t>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4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1" y="1360789"/>
            <a:ext cx="7182991" cy="17213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385" y="3640040"/>
            <a:ext cx="65001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Bound</a:t>
            </a:r>
            <a:r>
              <a:rPr lang="fr-FR" dirty="0"/>
              <a:t> by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smtClean="0"/>
              <a:t>interaction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Desexcitation</a:t>
            </a:r>
            <a:r>
              <a:rPr lang="fr-FR" dirty="0"/>
              <a:t> by </a:t>
            </a:r>
            <a:r>
              <a:rPr lang="fr-FR" dirty="0" err="1"/>
              <a:t>electromagnetic</a:t>
            </a:r>
            <a:r>
              <a:rPr lang="fr-FR" dirty="0"/>
              <a:t> </a:t>
            </a:r>
            <a:r>
              <a:rPr lang="fr-FR" dirty="0" smtClean="0"/>
              <a:t>interaction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/>
              <a:t>Decay</a:t>
            </a:r>
            <a:r>
              <a:rPr lang="fr-FR" dirty="0"/>
              <a:t> by </a:t>
            </a:r>
            <a:r>
              <a:rPr lang="fr-FR" dirty="0" err="1"/>
              <a:t>weak</a:t>
            </a:r>
            <a:r>
              <a:rPr lang="fr-FR" dirty="0"/>
              <a:t> interaction ( </a:t>
            </a:r>
            <a:r>
              <a:rPr lang="fr-FR" sz="2400" dirty="0" err="1" smtClean="0">
                <a:latin typeface="Symbol" charset="2"/>
                <a:cs typeface="Symbol" charset="2"/>
              </a:rPr>
              <a:t>t</a:t>
            </a:r>
            <a:r>
              <a:rPr lang="fr-FR" sz="2400" dirty="0" smtClean="0">
                <a:latin typeface="Symbol" charset="2"/>
                <a:cs typeface="Symbol" charset="2"/>
              </a:rPr>
              <a:t>(</a:t>
            </a:r>
            <a:r>
              <a:rPr lang="fr-FR" sz="2000" dirty="0" smtClean="0">
                <a:latin typeface="Symbol" charset="2"/>
                <a:cs typeface="Symbol" charset="2"/>
              </a:rPr>
              <a:t>L</a:t>
            </a:r>
            <a:r>
              <a:rPr lang="fr-FR" sz="2400" dirty="0" smtClean="0">
                <a:latin typeface="Symbol" charset="2"/>
                <a:cs typeface="Symbol" charset="2"/>
              </a:rPr>
              <a:t>) </a:t>
            </a:r>
            <a:r>
              <a:rPr lang="fr-FR" dirty="0"/>
              <a:t>= 263 </a:t>
            </a:r>
            <a:r>
              <a:rPr lang="fr-FR" dirty="0" err="1"/>
              <a:t>ps</a:t>
            </a:r>
            <a:r>
              <a:rPr lang="fr-FR" dirty="0"/>
              <a:t> </a:t>
            </a:r>
            <a:r>
              <a:rPr lang="fr-FR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S(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)= -1 ; S(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)= -2</a:t>
            </a:r>
            <a:endParaRPr lang="fr-FR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3385" y="197798"/>
            <a:ext cx="7720053" cy="7300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err="1" smtClean="0">
                <a:latin typeface="Comic Sans MS" pitchFamily="-112" charset="0"/>
              </a:rPr>
              <a:t>Hypernuclei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pic>
        <p:nvPicPr>
          <p:cNvPr id="7" name="Image 6" descr="2000px-Baryon-octet-smal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15" y="3568836"/>
            <a:ext cx="2848958" cy="23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2834" y="573454"/>
            <a:ext cx="8016808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Increase</a:t>
            </a:r>
            <a:r>
              <a:rPr lang="fr-FR" dirty="0" smtClean="0"/>
              <a:t> of </a:t>
            </a:r>
            <a:r>
              <a:rPr lang="fr-FR" dirty="0" err="1" smtClean="0"/>
              <a:t>dedicated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r>
              <a:rPr lang="fr-FR" dirty="0" smtClean="0"/>
              <a:t> on </a:t>
            </a:r>
            <a:r>
              <a:rPr lang="fr-FR" dirty="0" err="1" smtClean="0"/>
              <a:t>hypernuclei</a:t>
            </a:r>
            <a:r>
              <a:rPr lang="fr-FR" dirty="0" smtClean="0"/>
              <a:t> (J-Parc, GSI, LHC, …)</a:t>
            </a:r>
          </a:p>
          <a:p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Conjectures</a:t>
            </a:r>
            <a:r>
              <a:rPr lang="fr-FR" dirty="0" smtClean="0"/>
              <a:t> (</a:t>
            </a:r>
            <a:r>
              <a:rPr lang="fr-FR" dirty="0" err="1" smtClean="0"/>
              <a:t>strangelets</a:t>
            </a:r>
            <a:r>
              <a:rPr lang="fr-FR" dirty="0"/>
              <a:t>, </a:t>
            </a:r>
            <a:r>
              <a:rPr lang="fr-FR" dirty="0" err="1" smtClean="0"/>
              <a:t>strangeness</a:t>
            </a:r>
            <a:r>
              <a:rPr lang="fr-FR" dirty="0" smtClean="0"/>
              <a:t> in stars)</a:t>
            </a:r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Puzzles </a:t>
            </a:r>
            <a:r>
              <a:rPr lang="fr-FR" dirty="0" smtClean="0"/>
              <a:t>(</a:t>
            </a:r>
            <a:r>
              <a:rPr lang="fr-FR" dirty="0" err="1" smtClean="0"/>
              <a:t>hyperons</a:t>
            </a:r>
            <a:r>
              <a:rPr lang="fr-FR" dirty="0" smtClean="0"/>
              <a:t> in neutron star, </a:t>
            </a:r>
            <a:r>
              <a:rPr lang="fr-FR" dirty="0" err="1" smtClean="0"/>
              <a:t>lifetime</a:t>
            </a:r>
            <a:r>
              <a:rPr lang="fr-FR" dirty="0" smtClean="0"/>
              <a:t> of </a:t>
            </a:r>
            <a:r>
              <a:rPr lang="fr-FR" dirty="0" err="1" smtClean="0">
                <a:latin typeface="Symbol" charset="2"/>
                <a:cs typeface="Symbol" charset="2"/>
              </a:rPr>
              <a:t>L</a:t>
            </a:r>
            <a:r>
              <a:rPr lang="fr-FR" dirty="0" err="1" smtClean="0"/>
              <a:t>+n+p</a:t>
            </a:r>
            <a:r>
              <a:rPr lang="fr-FR" dirty="0" smtClean="0"/>
              <a:t> </a:t>
            </a:r>
            <a:r>
              <a:rPr lang="fr-FR" dirty="0" err="1" smtClean="0"/>
              <a:t>compared</a:t>
            </a:r>
            <a:r>
              <a:rPr lang="fr-FR" dirty="0" smtClean="0"/>
              <a:t> to free </a:t>
            </a:r>
            <a:r>
              <a:rPr lang="fr-FR" dirty="0" smtClean="0">
                <a:latin typeface="Symbol" charset="2"/>
                <a:cs typeface="Symbol" charset="2"/>
              </a:rPr>
              <a:t>L, </a:t>
            </a:r>
            <a:r>
              <a:rPr lang="fr-FR" dirty="0" smtClean="0">
                <a:latin typeface="Symbol" charset="2"/>
                <a:cs typeface="Symbol" charset="2"/>
              </a:rPr>
              <a:t>...)</a:t>
            </a:r>
            <a:endParaRPr lang="fr-FR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Open questions </a:t>
            </a:r>
            <a:r>
              <a:rPr lang="fr-FR" dirty="0" smtClean="0"/>
              <a:t>(</a:t>
            </a:r>
            <a:r>
              <a:rPr lang="fr-FR" dirty="0" err="1" smtClean="0"/>
              <a:t>strange</a:t>
            </a:r>
            <a:r>
              <a:rPr lang="fr-FR" dirty="0" smtClean="0"/>
              <a:t> interaction,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-</a:t>
            </a:r>
            <a:r>
              <a:rPr lang="fr-FR" dirty="0" err="1" smtClean="0"/>
              <a:t>Nuclei</a:t>
            </a:r>
            <a:r>
              <a:rPr lang="fr-FR" dirty="0" smtClean="0"/>
              <a:t>, impact on the </a:t>
            </a:r>
            <a:r>
              <a:rPr lang="fr-FR" dirty="0" err="1" smtClean="0"/>
              <a:t>drip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r>
              <a:rPr lang="fr-FR" dirty="0" smtClean="0"/>
              <a:t>, the structure of the nucleus, </a:t>
            </a:r>
            <a:r>
              <a:rPr lang="fr-FR" dirty="0" err="1" smtClean="0"/>
              <a:t>strange</a:t>
            </a:r>
            <a:r>
              <a:rPr lang="fr-FR" dirty="0" smtClean="0"/>
              <a:t> </a:t>
            </a:r>
            <a:r>
              <a:rPr lang="fr-FR" dirty="0"/>
              <a:t>clusters </a:t>
            </a:r>
            <a:r>
              <a:rPr lang="fr-FR" dirty="0" smtClean="0"/>
              <a:t>states</a:t>
            </a:r>
            <a:endParaRPr lang="fr-FR" dirty="0"/>
          </a:p>
          <a:p>
            <a:r>
              <a:rPr lang="fr-FR" dirty="0" smtClean="0"/>
              <a:t>	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=</a:t>
            </a:r>
            <a:r>
              <a:rPr lang="fr-FR" dirty="0"/>
              <a:t>&gt; </a:t>
            </a:r>
            <a:r>
              <a:rPr lang="fr-FR" dirty="0" smtClean="0"/>
              <a:t>Explore and </a:t>
            </a:r>
            <a:r>
              <a:rPr lang="fr-FR" dirty="0" err="1" smtClean="0"/>
              <a:t>predict</a:t>
            </a:r>
            <a:r>
              <a:rPr lang="fr-FR" dirty="0" smtClean="0"/>
              <a:t> the N</a:t>
            </a:r>
            <a:r>
              <a:rPr lang="fr-FR" dirty="0"/>
              <a:t>,Z</a:t>
            </a:r>
            <a:r>
              <a:rPr lang="fr-FR" dirty="0" smtClean="0"/>
              <a:t>,S </a:t>
            </a:r>
            <a:r>
              <a:rPr lang="fr-FR" dirty="0" err="1" smtClean="0"/>
              <a:t>chart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 global </a:t>
            </a:r>
            <a:r>
              <a:rPr lang="fr-FR" dirty="0" err="1" smtClean="0"/>
              <a:t>microscopic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4205" y="-85909"/>
            <a:ext cx="7720053" cy="73000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Scope: a microscopic </a:t>
            </a:r>
            <a:r>
              <a:rPr lang="en-US" sz="2800" dirty="0" err="1" smtClean="0">
                <a:latin typeface="Comic Sans MS" pitchFamily="-112" charset="0"/>
              </a:rPr>
              <a:t>hypernuclear</a:t>
            </a:r>
            <a:r>
              <a:rPr lang="en-US" sz="2800" dirty="0" smtClean="0">
                <a:latin typeface="Comic Sans MS" pitchFamily="-112" charset="0"/>
              </a:rPr>
              <a:t> chart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447800" y="759119"/>
            <a:ext cx="6934200" cy="5908675"/>
            <a:chOff x="68" y="618"/>
            <a:chExt cx="2540" cy="2164"/>
          </a:xfrm>
        </p:grpSpPr>
        <p:pic>
          <p:nvPicPr>
            <p:cNvPr id="5" name="Picture 6" descr="chart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618"/>
              <a:ext cx="2540" cy="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48" y="2659"/>
              <a:ext cx="68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600">
                <a:latin typeface="Times New Roman" charset="0"/>
              </a:endParaRPr>
            </a:p>
          </p:txBody>
        </p:sp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4608" y="116632"/>
            <a:ext cx="7757392" cy="9361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From the experimental </a:t>
            </a:r>
            <a:r>
              <a:rPr lang="en-US" sz="2800" dirty="0" err="1" smtClean="0">
                <a:latin typeface="Comic Sans MS" pitchFamily="-112" charset="0"/>
              </a:rPr>
              <a:t>hypernuclear</a:t>
            </a:r>
            <a:r>
              <a:rPr lang="en-US" sz="2800" dirty="0" smtClean="0">
                <a:latin typeface="Comic Sans MS" pitchFamily="-112" charset="0"/>
              </a:rPr>
              <a:t> chart </a:t>
            </a:r>
          </a:p>
          <a:p>
            <a:pPr algn="ctr" defTabSz="762000" eaLnBrk="0" hangingPunct="0"/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  <a:p>
            <a:pPr algn="ctr" defTabSz="762000" eaLnBrk="0" hangingPunct="0"/>
            <a:endParaRPr lang="en-US" sz="2800" baseline="-25000" dirty="0" smtClean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3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art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81" y="4152002"/>
            <a:ext cx="3499556" cy="2624667"/>
          </a:xfrm>
          <a:prstGeom prst="rect">
            <a:avLst/>
          </a:prstGeom>
        </p:spPr>
      </p:pic>
      <p:pic>
        <p:nvPicPr>
          <p:cNvPr id="5" name="Image 4" descr="chart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4106334"/>
            <a:ext cx="3504000" cy="2628000"/>
          </a:xfrm>
          <a:prstGeom prst="rect">
            <a:avLst/>
          </a:prstGeom>
        </p:spPr>
      </p:pic>
      <p:pic>
        <p:nvPicPr>
          <p:cNvPr id="6" name="Image 5" descr="chartA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80" y="2142069"/>
            <a:ext cx="3504000" cy="2628000"/>
          </a:xfrm>
          <a:prstGeom prst="rect">
            <a:avLst/>
          </a:prstGeom>
        </p:spPr>
      </p:pic>
      <p:pic>
        <p:nvPicPr>
          <p:cNvPr id="7" name="Image 6" descr="chartA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08203"/>
            <a:ext cx="3504000" cy="2628000"/>
          </a:xfrm>
          <a:prstGeom prst="rect">
            <a:avLst/>
          </a:prstGeom>
        </p:spPr>
      </p:pic>
      <p:pic>
        <p:nvPicPr>
          <p:cNvPr id="8" name="Image 7" descr="chartO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71" y="143935"/>
            <a:ext cx="3504000" cy="2628000"/>
          </a:xfrm>
          <a:prstGeom prst="rect">
            <a:avLst/>
          </a:prstGeom>
        </p:spPr>
      </p:pic>
      <p:pic>
        <p:nvPicPr>
          <p:cNvPr id="9" name="Image 8" descr="chartO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8" y="84670"/>
            <a:ext cx="3504000" cy="2628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148668" y="1566333"/>
            <a:ext cx="111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DF-NSC89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109399" y="3386662"/>
            <a:ext cx="122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DF-NSC97a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3848" y="53339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DF-NSC97f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28599" y="237066"/>
            <a:ext cx="7227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r>
              <a:rPr lang="fr-FR" dirty="0" smtClean="0"/>
              <a:t>=1/2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391962" y="204800"/>
            <a:ext cx="51809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r>
              <a:rPr lang="fr-FR" dirty="0" smtClean="0"/>
              <a:t>=4</a:t>
            </a:r>
            <a:endParaRPr lang="fr-FR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530289" y="116632"/>
            <a:ext cx="6131568" cy="93610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400" dirty="0">
                <a:latin typeface="Comic Sans MS" pitchFamily="-112" charset="0"/>
              </a:rPr>
              <a:t>t</a:t>
            </a:r>
            <a:r>
              <a:rPr lang="en-US" sz="2400" dirty="0" smtClean="0">
                <a:latin typeface="Comic Sans MS" pitchFamily="-112" charset="0"/>
              </a:rPr>
              <a:t>o theoretical ones</a:t>
            </a:r>
            <a:endParaRPr lang="en-US" sz="24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  <a:p>
            <a:pPr algn="ctr" defTabSz="762000" eaLnBrk="0" hangingPunct="0"/>
            <a:endParaRPr lang="en-US" sz="2800" baseline="-25000" dirty="0" smtClean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9" y="116632"/>
            <a:ext cx="6131568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Theoretical approach: status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957" y="1083834"/>
            <a:ext cx="8646518" cy="5232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Microscopic</a:t>
            </a:r>
            <a:r>
              <a:rPr lang="fr-FR" dirty="0" smtClean="0"/>
              <a:t> EDF </a:t>
            </a:r>
            <a:r>
              <a:rPr lang="fr-FR" dirty="0" err="1" smtClean="0"/>
              <a:t>approaches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Relativisitic</a:t>
            </a:r>
            <a:r>
              <a:rPr lang="fr-FR" dirty="0" smtClean="0"/>
              <a:t> and non-</a:t>
            </a:r>
            <a:r>
              <a:rPr lang="fr-FR" dirty="0" err="1" smtClean="0"/>
              <a:t>relativistic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Spherical</a:t>
            </a:r>
            <a:r>
              <a:rPr lang="fr-FR" dirty="0" smtClean="0"/>
              <a:t> and </a:t>
            </a:r>
            <a:r>
              <a:rPr lang="fr-FR" dirty="0" err="1" smtClean="0"/>
              <a:t>deformed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Beyond</a:t>
            </a:r>
            <a:r>
              <a:rPr lang="fr-FR" dirty="0" smtClean="0"/>
              <a:t> </a:t>
            </a:r>
            <a:r>
              <a:rPr lang="fr-FR" dirty="0" err="1" smtClean="0"/>
              <a:t>mean-field</a:t>
            </a:r>
            <a:r>
              <a:rPr lang="fr-FR" dirty="0" smtClean="0"/>
              <a:t>: collective excitations (RPA) </a:t>
            </a:r>
          </a:p>
          <a:p>
            <a:r>
              <a:rPr lang="fr-FR" dirty="0"/>
              <a:t>	</a:t>
            </a:r>
            <a:r>
              <a:rPr lang="fr-FR" dirty="0" smtClean="0"/>
              <a:t>			      </a:t>
            </a:r>
            <a:r>
              <a:rPr lang="fr-FR" dirty="0" err="1" smtClean="0"/>
              <a:t>low-lying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r>
              <a:rPr lang="fr-FR" dirty="0" smtClean="0"/>
              <a:t> (GCM)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r>
              <a:rPr lang="fr-FR" sz="1600" dirty="0" smtClean="0"/>
              <a:t>												</a:t>
            </a:r>
            <a:r>
              <a:rPr lang="fr-FR" sz="1600" dirty="0" err="1" smtClean="0"/>
              <a:t>Schaffner</a:t>
            </a:r>
            <a:r>
              <a:rPr lang="fr-FR" sz="1600" dirty="0" smtClean="0"/>
              <a:t>, </a:t>
            </a:r>
            <a:r>
              <a:rPr lang="fr-FR" sz="1600" dirty="0" err="1" smtClean="0"/>
              <a:t>Greiner</a:t>
            </a:r>
            <a:r>
              <a:rPr lang="fr-FR" sz="1600" dirty="0" smtClean="0"/>
              <a:t>, </a:t>
            </a:r>
            <a:r>
              <a:rPr lang="fr-FR" sz="1600" dirty="0" err="1" smtClean="0"/>
              <a:t>Stöcker</a:t>
            </a:r>
            <a:r>
              <a:rPr lang="fr-FR" sz="1600" dirty="0" smtClean="0"/>
              <a:t> (1992)</a:t>
            </a:r>
          </a:p>
          <a:p>
            <a:pPr lvl="8"/>
            <a:r>
              <a:rPr lang="fr-FR" sz="1600" dirty="0" smtClean="0"/>
              <a:t>				</a:t>
            </a:r>
            <a:r>
              <a:rPr lang="fr-FR" sz="1600" dirty="0" err="1" smtClean="0"/>
              <a:t>Schaffner</a:t>
            </a:r>
            <a:r>
              <a:rPr lang="fr-FR" sz="1600" dirty="0" smtClean="0"/>
              <a:t>, Dover, Gal (1994)</a:t>
            </a:r>
            <a:endParaRPr lang="fr-FR" dirty="0" smtClean="0"/>
          </a:p>
          <a:p>
            <a:r>
              <a:rPr lang="fr-FR" dirty="0"/>
              <a:t>												</a:t>
            </a:r>
            <a:r>
              <a:rPr lang="fr-FR" sz="1600" dirty="0"/>
              <a:t>Zhou, Schulze, </a:t>
            </a:r>
            <a:r>
              <a:rPr lang="fr-FR" sz="1600" dirty="0" err="1"/>
              <a:t>Sagawa</a:t>
            </a:r>
            <a:r>
              <a:rPr lang="fr-FR" sz="1600" dirty="0"/>
              <a:t> et al. (2007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												</a:t>
            </a:r>
            <a:r>
              <a:rPr lang="fr-FR" sz="1600" dirty="0" err="1"/>
              <a:t>Minato</a:t>
            </a:r>
            <a:r>
              <a:rPr lang="fr-FR" sz="1600" dirty="0"/>
              <a:t> and </a:t>
            </a:r>
            <a:r>
              <a:rPr lang="fr-FR" sz="1600" dirty="0" err="1"/>
              <a:t>Hagino</a:t>
            </a:r>
            <a:r>
              <a:rPr lang="fr-FR" sz="1600" dirty="0"/>
              <a:t> (2012, 2013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											…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0459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Present theoretical approach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19409" y="1477988"/>
            <a:ext cx="500408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Non </a:t>
            </a:r>
            <a:r>
              <a:rPr lang="fr-FR" dirty="0" err="1" smtClean="0"/>
              <a:t>relativistic</a:t>
            </a:r>
            <a:r>
              <a:rPr lang="fr-FR" dirty="0" smtClean="0"/>
              <a:t>, </a:t>
            </a:r>
            <a:r>
              <a:rPr lang="fr-FR" dirty="0" err="1" smtClean="0"/>
              <a:t>spherical</a:t>
            </a:r>
            <a:r>
              <a:rPr lang="fr-FR" dirty="0" smtClean="0"/>
              <a:t> </a:t>
            </a:r>
            <a:r>
              <a:rPr lang="fr-FR" dirty="0" err="1"/>
              <a:t>m</a:t>
            </a:r>
            <a:r>
              <a:rPr lang="fr-FR" dirty="0" err="1" smtClean="0"/>
              <a:t>icroscopic</a:t>
            </a:r>
            <a:r>
              <a:rPr lang="fr-FR" dirty="0" smtClean="0"/>
              <a:t> EDF:</a:t>
            </a:r>
          </a:p>
          <a:p>
            <a:r>
              <a:rPr lang="fr-FR" dirty="0" smtClean="0"/>
              <a:t>             </a:t>
            </a:r>
            <a:r>
              <a:rPr lang="fr-FR" dirty="0" err="1"/>
              <a:t>u</a:t>
            </a:r>
            <a:r>
              <a:rPr lang="fr-FR" dirty="0" err="1" smtClean="0"/>
              <a:t>niversal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nuclear</a:t>
            </a:r>
            <a:r>
              <a:rPr lang="fr-FR" dirty="0" smtClean="0"/>
              <a:t> structure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Three</a:t>
            </a:r>
            <a:r>
              <a:rPr lang="fr-FR" dirty="0" smtClean="0"/>
              <a:t> goals: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342900" indent="-342900">
              <a:buAutoNum type="arabicParenR"/>
            </a:pP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limit</a:t>
            </a:r>
            <a:r>
              <a:rPr lang="fr-FR" dirty="0" smtClean="0"/>
              <a:t> of the hyper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chart</a:t>
            </a:r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(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uncertainties</a:t>
            </a:r>
            <a:r>
              <a:rPr lang="fr-FR" dirty="0" smtClean="0"/>
              <a:t> due to the hyper-interaction)</a:t>
            </a:r>
          </a:p>
          <a:p>
            <a:endParaRPr lang="fr-FR" dirty="0"/>
          </a:p>
          <a:p>
            <a:r>
              <a:rPr lang="fr-FR" dirty="0" smtClean="0"/>
              <a:t>2)   Analyse </a:t>
            </a:r>
            <a:r>
              <a:rPr lang="fr-FR" dirty="0" err="1" smtClean="0"/>
              <a:t>exotic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for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hypernuclei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3)  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 of </a:t>
            </a:r>
            <a:r>
              <a:rPr lang="fr-FR" dirty="0" smtClean="0">
                <a:latin typeface="Symbol" charset="2"/>
                <a:cs typeface="Symbol" charset="2"/>
              </a:rPr>
              <a:t>L </a:t>
            </a:r>
            <a:r>
              <a:rPr lang="fr-FR" dirty="0" smtClean="0">
                <a:cs typeface="Symbol" charset="2"/>
              </a:rPr>
              <a:t>in </a:t>
            </a:r>
            <a:r>
              <a:rPr lang="fr-FR" dirty="0" err="1" smtClean="0">
                <a:cs typeface="Symbol" charset="2"/>
              </a:rPr>
              <a:t>hypernuclei</a:t>
            </a:r>
            <a:endParaRPr lang="fr-FR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926323" y="5843622"/>
            <a:ext cx="5820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E. Khan, J. </a:t>
            </a:r>
            <a:r>
              <a:rPr lang="fr-FR" sz="1200" dirty="0" err="1"/>
              <a:t>Margueron</a:t>
            </a:r>
            <a:r>
              <a:rPr lang="fr-FR" sz="1200" dirty="0"/>
              <a:t>, F. </a:t>
            </a:r>
            <a:r>
              <a:rPr lang="fr-FR" sz="1200" dirty="0" err="1"/>
              <a:t>Gulminelli</a:t>
            </a:r>
            <a:r>
              <a:rPr lang="fr-FR" sz="1200" dirty="0"/>
              <a:t>, and Ad. R. </a:t>
            </a:r>
            <a:r>
              <a:rPr lang="fr-FR" sz="1200" dirty="0" err="1" smtClean="0"/>
              <a:t>Raduta</a:t>
            </a:r>
            <a:r>
              <a:rPr lang="fr-FR" sz="1200" dirty="0" smtClean="0"/>
              <a:t> Phys</a:t>
            </a:r>
            <a:r>
              <a:rPr lang="fr-FR" sz="1200" dirty="0"/>
              <a:t>. </a:t>
            </a:r>
            <a:r>
              <a:rPr lang="fr-FR" sz="1200" dirty="0" err="1"/>
              <a:t>Rev</a:t>
            </a:r>
            <a:r>
              <a:rPr lang="fr-FR" sz="1200" dirty="0"/>
              <a:t>. C 92, 044313 (2015</a:t>
            </a:r>
            <a:r>
              <a:rPr lang="fr-FR" sz="1200" dirty="0" smtClean="0"/>
              <a:t>)</a:t>
            </a:r>
          </a:p>
          <a:p>
            <a:endParaRPr lang="fr-FR" sz="1200" dirty="0" smtClean="0"/>
          </a:p>
          <a:p>
            <a:r>
              <a:rPr lang="fr-FR" sz="1200" dirty="0" smtClean="0"/>
              <a:t>J</a:t>
            </a:r>
            <a:r>
              <a:rPr lang="fr-FR" sz="1200" dirty="0"/>
              <a:t>. </a:t>
            </a:r>
            <a:r>
              <a:rPr lang="fr-FR" sz="1200" dirty="0" err="1"/>
              <a:t>Margueron</a:t>
            </a:r>
            <a:r>
              <a:rPr lang="fr-FR" sz="1200" dirty="0"/>
              <a:t>, E. Khan, </a:t>
            </a:r>
            <a:r>
              <a:rPr lang="fr-FR" sz="1200" dirty="0" smtClean="0"/>
              <a:t>F</a:t>
            </a:r>
            <a:r>
              <a:rPr lang="fr-FR" sz="1200" dirty="0"/>
              <a:t>. </a:t>
            </a:r>
            <a:r>
              <a:rPr lang="fr-FR" sz="1200" dirty="0" err="1"/>
              <a:t>Gulminelli</a:t>
            </a:r>
            <a:r>
              <a:rPr lang="fr-FR" sz="1200" dirty="0" smtClean="0"/>
              <a:t>, to </a:t>
            </a:r>
            <a:r>
              <a:rPr lang="fr-FR" sz="1200" dirty="0" err="1" smtClean="0"/>
              <a:t>be</a:t>
            </a:r>
            <a:r>
              <a:rPr lang="fr-FR" sz="1200" dirty="0" smtClean="0"/>
              <a:t> </a:t>
            </a:r>
            <a:r>
              <a:rPr lang="fr-FR" sz="1200" dirty="0" err="1" smtClean="0"/>
              <a:t>published</a:t>
            </a:r>
            <a:r>
              <a:rPr lang="fr-FR" sz="1200" dirty="0" smtClean="0"/>
              <a:t> in </a:t>
            </a:r>
            <a:r>
              <a:rPr lang="fr-FR" sz="1200" dirty="0"/>
              <a:t>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smtClean="0"/>
              <a:t>C </a:t>
            </a:r>
            <a:r>
              <a:rPr lang="fr-FR" sz="1200" dirty="0"/>
              <a:t>(</a:t>
            </a:r>
            <a:r>
              <a:rPr lang="fr-FR" sz="1200" dirty="0" smtClean="0"/>
              <a:t>2017)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424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Interactions used and open questions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0998" y="951442"/>
            <a:ext cx="6109365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Nucleon-Nucleon</a:t>
            </a:r>
            <a:r>
              <a:rPr lang="fr-FR" dirty="0" smtClean="0"/>
              <a:t>: </a:t>
            </a:r>
            <a:r>
              <a:rPr lang="fr-FR" dirty="0" err="1" smtClean="0"/>
              <a:t>Skyrme</a:t>
            </a:r>
            <a:r>
              <a:rPr lang="fr-FR" dirty="0" smtClean="0"/>
              <a:t> (SLy4) </a:t>
            </a:r>
            <a:r>
              <a:rPr lang="fr-FR" dirty="0" err="1" smtClean="0"/>
              <a:t>functional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Nucleon</a:t>
            </a:r>
            <a:r>
              <a:rPr lang="fr-FR" dirty="0" smtClean="0">
                <a:solidFill>
                  <a:srgbClr val="0000FF"/>
                </a:solidFill>
              </a:rPr>
              <a:t>-Lambda</a:t>
            </a:r>
            <a:r>
              <a:rPr lang="fr-FR" dirty="0" smtClean="0"/>
              <a:t>: fit on BHF </a:t>
            </a:r>
            <a:r>
              <a:rPr lang="fr-FR" dirty="0" err="1" smtClean="0"/>
              <a:t>calculations</a:t>
            </a:r>
            <a:r>
              <a:rPr lang="fr-FR" dirty="0" smtClean="0"/>
              <a:t> to </a:t>
            </a:r>
            <a:r>
              <a:rPr lang="fr-FR" dirty="0" err="1" smtClean="0"/>
              <a:t>decribe</a:t>
            </a:r>
            <a:r>
              <a:rPr lang="fr-FR" dirty="0" smtClean="0"/>
              <a:t> </a:t>
            </a:r>
            <a:r>
              <a:rPr lang="fr-FR" dirty="0" err="1" smtClean="0"/>
              <a:t>s.p</a:t>
            </a:r>
            <a:r>
              <a:rPr lang="fr-FR" dirty="0" smtClean="0"/>
              <a:t>. data </a:t>
            </a:r>
          </a:p>
          <a:p>
            <a:r>
              <a:rPr lang="fr-FR" dirty="0" smtClean="0"/>
              <a:t>(Pot of -30 MeV </a:t>
            </a:r>
            <a:r>
              <a:rPr lang="fr-FR" dirty="0" err="1" smtClean="0"/>
              <a:t>at</a:t>
            </a:r>
            <a:r>
              <a:rPr lang="fr-FR" dirty="0" smtClean="0"/>
              <a:t> saturation </a:t>
            </a:r>
            <a:r>
              <a:rPr lang="fr-FR" dirty="0" err="1" smtClean="0"/>
              <a:t>density</a:t>
            </a:r>
            <a:r>
              <a:rPr lang="fr-FR" dirty="0" smtClean="0"/>
              <a:t>) (NSC89-97)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Lambda-Lambda</a:t>
            </a:r>
            <a:r>
              <a:rPr lang="fr-FR" dirty="0" smtClean="0"/>
              <a:t> interaction: </a:t>
            </a:r>
          </a:p>
          <a:p>
            <a:r>
              <a:rPr lang="fr-FR" dirty="0" err="1" smtClean="0"/>
              <a:t>Exp</a:t>
            </a:r>
            <a:r>
              <a:rPr lang="fr-FR" dirty="0" smtClean="0"/>
              <a:t> Bond </a:t>
            </a:r>
            <a:r>
              <a:rPr lang="fr-FR" dirty="0" err="1" smtClean="0"/>
              <a:t>energy</a:t>
            </a:r>
            <a:r>
              <a:rPr lang="fr-FR" dirty="0" smtClean="0"/>
              <a:t> in </a:t>
            </a:r>
            <a:r>
              <a:rPr lang="fr-FR" baseline="-25000" dirty="0" smtClean="0">
                <a:latin typeface="Symbol" charset="2"/>
                <a:cs typeface="Symbol" charset="2"/>
              </a:rPr>
              <a:t>LL</a:t>
            </a:r>
            <a:r>
              <a:rPr lang="fr-FR" baseline="30000" dirty="0" smtClean="0">
                <a:latin typeface="Symbol" charset="2"/>
                <a:cs typeface="Symbol" charset="2"/>
              </a:rPr>
              <a:t>6</a:t>
            </a:r>
            <a:r>
              <a:rPr lang="fr-FR" dirty="0" smtClean="0"/>
              <a:t>He ~ 1 MeV (EmpB1, EmpB2)</a:t>
            </a:r>
          </a:p>
          <a:p>
            <a:r>
              <a:rPr lang="fr-FR" dirty="0" smtClean="0"/>
              <a:t>No </a:t>
            </a:r>
            <a:r>
              <a:rPr lang="fr-FR" dirty="0" err="1" smtClean="0"/>
              <a:t>constraint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large </a:t>
            </a:r>
            <a:r>
              <a:rPr lang="fr-FR" dirty="0" err="1" smtClean="0"/>
              <a:t>density</a:t>
            </a:r>
            <a:r>
              <a:rPr lang="fr-FR" dirty="0" smtClean="0"/>
              <a:t> ( </a:t>
            </a:r>
            <a:r>
              <a:rPr lang="fr-FR" dirty="0" smtClean="0">
                <a:latin typeface="Symbol" charset="2"/>
                <a:cs typeface="Symbol" charset="2"/>
              </a:rPr>
              <a:t>r</a:t>
            </a:r>
            <a:r>
              <a:rPr lang="fr-FR" dirty="0" smtClean="0"/>
              <a:t> &gt; 1.5</a:t>
            </a:r>
            <a:r>
              <a:rPr lang="fr-FR" dirty="0" smtClean="0">
                <a:latin typeface="Symbol" charset="2"/>
                <a:cs typeface="Symbol" charset="2"/>
              </a:rPr>
              <a:t>r</a:t>
            </a:r>
            <a:r>
              <a:rPr lang="fr-FR" baseline="-25000" dirty="0" smtClean="0"/>
              <a:t>0</a:t>
            </a:r>
            <a:r>
              <a:rPr lang="fr-FR" dirty="0" smtClean="0"/>
              <a:t> )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18" y="1358900"/>
            <a:ext cx="5614676" cy="21333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51" y="4335575"/>
            <a:ext cx="3981572" cy="3968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431" y="4305778"/>
            <a:ext cx="3247727" cy="4014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765" y="6029756"/>
            <a:ext cx="2178320" cy="4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288" y="116632"/>
            <a:ext cx="6663783" cy="7264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ctr" defTabSz="762000" eaLnBrk="0" hangingPunct="0"/>
            <a:r>
              <a:rPr lang="en-US" sz="2800" dirty="0" smtClean="0">
                <a:latin typeface="Comic Sans MS" pitchFamily="-112" charset="0"/>
              </a:rPr>
              <a:t>Interactions used and open questions</a:t>
            </a:r>
            <a:endParaRPr lang="en-US" sz="2800" baseline="-25000" dirty="0">
              <a:solidFill>
                <a:srgbClr val="003366"/>
              </a:solidFill>
              <a:latin typeface="Comic Sans MS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9205" y="1445780"/>
            <a:ext cx="87454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 </a:t>
            </a:r>
            <a:r>
              <a:rPr lang="fr-FR" dirty="0"/>
              <a:t>interactions: </a:t>
            </a:r>
            <a:endParaRPr lang="fr-FR" dirty="0" smtClean="0"/>
          </a:p>
          <a:p>
            <a:r>
              <a:rPr lang="fr-FR" b="1" dirty="0" smtClean="0"/>
              <a:t>N</a:t>
            </a:r>
            <a:r>
              <a:rPr lang="fr-FR" b="1" dirty="0"/>
              <a:t>-</a:t>
            </a:r>
            <a:r>
              <a:rPr lang="fr-FR" b="1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 :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 </a:t>
            </a:r>
            <a:r>
              <a:rPr lang="fr-FR" dirty="0" err="1" smtClean="0"/>
              <a:t>removal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Kiso</a:t>
            </a:r>
            <a:r>
              <a:rPr lang="fr-FR" dirty="0"/>
              <a:t> 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baseline="30000" dirty="0" smtClean="0"/>
              <a:t>12</a:t>
            </a:r>
            <a:r>
              <a:rPr lang="fr-FR" baseline="-25000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Be,</a:t>
            </a:r>
            <a:r>
              <a:rPr lang="fr-FR" baseline="30000" dirty="0"/>
              <a:t> </a:t>
            </a:r>
            <a:r>
              <a:rPr lang="fr-FR" baseline="30000" dirty="0" smtClean="0"/>
              <a:t>15</a:t>
            </a:r>
            <a:r>
              <a:rPr lang="fr-FR" baseline="-25000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C)</a:t>
            </a:r>
            <a:endParaRPr lang="fr-FR" dirty="0"/>
          </a:p>
          <a:p>
            <a:r>
              <a:rPr lang="fr-FR" b="1" dirty="0" smtClean="0">
                <a:latin typeface="Symbol" charset="2"/>
                <a:cs typeface="Symbol" charset="2"/>
              </a:rPr>
              <a:t>X</a:t>
            </a:r>
            <a:r>
              <a:rPr lang="fr-FR" b="1" dirty="0" smtClean="0"/>
              <a:t>-</a:t>
            </a:r>
            <a:r>
              <a:rPr lang="fr-FR" b="1" dirty="0">
                <a:latin typeface="Symbol" charset="2"/>
                <a:cs typeface="Symbol" charset="2"/>
              </a:rPr>
              <a:t>L</a:t>
            </a:r>
            <a:r>
              <a:rPr lang="fr-FR" b="1" dirty="0"/>
              <a:t> </a:t>
            </a:r>
            <a:r>
              <a:rPr lang="fr-FR" dirty="0"/>
              <a:t>and </a:t>
            </a:r>
            <a:r>
              <a:rPr lang="fr-FR" b="1" dirty="0" smtClean="0">
                <a:latin typeface="Symbol" charset="2"/>
                <a:cs typeface="Symbol" charset="2"/>
              </a:rPr>
              <a:t>X</a:t>
            </a:r>
            <a:r>
              <a:rPr lang="fr-FR" b="1" dirty="0" smtClean="0"/>
              <a:t>-</a:t>
            </a:r>
            <a:r>
              <a:rPr lang="fr-FR" b="1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: </a:t>
            </a:r>
            <a:r>
              <a:rPr lang="fr-FR" dirty="0" err="1"/>
              <a:t>less</a:t>
            </a:r>
            <a:r>
              <a:rPr lang="fr-FR" dirty="0"/>
              <a:t> important, </a:t>
            </a:r>
            <a:r>
              <a:rPr lang="fr-FR" dirty="0" err="1"/>
              <a:t>unknown</a:t>
            </a:r>
            <a:r>
              <a:rPr lang="fr-FR" dirty="0"/>
              <a:t>: off or on (</a:t>
            </a:r>
            <a:r>
              <a:rPr lang="fr-FR" dirty="0" err="1"/>
              <a:t>like</a:t>
            </a:r>
            <a:r>
              <a:rPr lang="fr-FR" dirty="0"/>
              <a:t> N-</a:t>
            </a:r>
            <a:r>
              <a:rPr lang="fr-FR" dirty="0">
                <a:latin typeface="Symbol" charset="2"/>
                <a:cs typeface="Symbol" charset="2"/>
              </a:rPr>
              <a:t>L</a:t>
            </a:r>
            <a:r>
              <a:rPr lang="fr-FR" dirty="0"/>
              <a:t> or N-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  <a:r>
              <a:rPr lang="fr-FR" dirty="0" smtClean="0"/>
              <a:t>, </a:t>
            </a:r>
            <a:r>
              <a:rPr lang="fr-FR" dirty="0" err="1" smtClean="0"/>
              <a:t>respectively</a:t>
            </a:r>
            <a:r>
              <a:rPr lang="fr-FR" dirty="0" smtClean="0"/>
              <a:t>) 															       (</a:t>
            </a:r>
            <a:r>
              <a:rPr lang="fr-FR" dirty="0"/>
              <a:t>VY0,VY1,VY2)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/>
              <a:t>No Sigma </a:t>
            </a:r>
            <a:r>
              <a:rPr lang="fr-FR" dirty="0" err="1"/>
              <a:t>nor</a:t>
            </a:r>
            <a:r>
              <a:rPr lang="fr-FR" dirty="0"/>
              <a:t> </a:t>
            </a:r>
            <a:r>
              <a:rPr lang="fr-FR" dirty="0" smtClean="0"/>
              <a:t>Omega: 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>
                <a:latin typeface="+mj-lt"/>
                <a:cs typeface="Symbol" charset="2"/>
              </a:rPr>
              <a:t> </a:t>
            </a:r>
            <a:r>
              <a:rPr lang="fr-FR" dirty="0" err="1" smtClean="0">
                <a:latin typeface="+mj-lt"/>
                <a:cs typeface="Symbol" charset="2"/>
              </a:rPr>
              <a:t>decays</a:t>
            </a:r>
            <a:r>
              <a:rPr lang="fr-FR" dirty="0" smtClean="0">
                <a:latin typeface="+mj-lt"/>
                <a:cs typeface="Symbol" charset="2"/>
              </a:rPr>
              <a:t> </a:t>
            </a:r>
            <a:r>
              <a:rPr lang="fr-FR" dirty="0" err="1" smtClean="0">
                <a:latin typeface="+mj-lt"/>
                <a:cs typeface="Symbol" charset="2"/>
              </a:rPr>
              <a:t>pref</a:t>
            </a:r>
            <a:r>
              <a:rPr lang="fr-FR" dirty="0" smtClean="0">
                <a:latin typeface="+mj-lt"/>
                <a:cs typeface="Symbol" charset="2"/>
              </a:rPr>
              <a:t>. </a:t>
            </a:r>
            <a:r>
              <a:rPr lang="fr-FR" dirty="0" err="1">
                <a:latin typeface="+mj-lt"/>
                <a:cs typeface="Symbol" charset="2"/>
              </a:rPr>
              <a:t>i</a:t>
            </a:r>
            <a:r>
              <a:rPr lang="fr-FR" dirty="0" err="1" smtClean="0">
                <a:latin typeface="+mj-lt"/>
                <a:cs typeface="Symbol" charset="2"/>
              </a:rPr>
              <a:t>nto</a:t>
            </a:r>
            <a:r>
              <a:rPr lang="fr-FR" dirty="0" smtClean="0">
                <a:latin typeface="+mj-lt"/>
                <a:cs typeface="Symbol" charset="2"/>
              </a:rPr>
              <a:t> </a:t>
            </a:r>
            <a:r>
              <a:rPr lang="fr-FR" dirty="0" smtClean="0">
                <a:latin typeface="Symbol" charset="2"/>
                <a:cs typeface="Symbol" charset="2"/>
              </a:rPr>
              <a:t>X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3-Body </a:t>
            </a:r>
            <a:r>
              <a:rPr lang="fr-FR" dirty="0"/>
              <a:t>YNN </a:t>
            </a:r>
            <a:r>
              <a:rPr lang="fr-FR" dirty="0" err="1" smtClean="0"/>
              <a:t>neglected</a:t>
            </a:r>
            <a:r>
              <a:rPr lang="fr-FR" dirty="0" smtClean="0"/>
              <a:t>, </a:t>
            </a:r>
            <a:r>
              <a:rPr lang="fr-FR" dirty="0" err="1" smtClean="0"/>
              <a:t>although</a:t>
            </a:r>
            <a:r>
              <a:rPr lang="fr-FR" dirty="0" smtClean="0"/>
              <a:t> </a:t>
            </a:r>
            <a:r>
              <a:rPr lang="fr-FR" dirty="0" err="1"/>
              <a:t>effectively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              </a:t>
            </a:r>
            <a:r>
              <a:rPr lang="fr-FR" dirty="0"/>
              <a:t> </a:t>
            </a:r>
            <a:r>
              <a:rPr lang="fr-FR" dirty="0" smtClean="0"/>
              <a:t>          by 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baseline="-25000" dirty="0" smtClean="0"/>
              <a:t>2 </a:t>
            </a:r>
            <a:r>
              <a:rPr lang="fr-FR" dirty="0" err="1" smtClean="0"/>
              <a:t>term</a:t>
            </a:r>
            <a:r>
              <a:rPr lang="fr-FR" dirty="0" smtClean="0"/>
              <a:t> in the 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 interaction </a:t>
            </a:r>
            <a:r>
              <a:rPr lang="fr-FR" dirty="0"/>
              <a:t>: </a:t>
            </a:r>
            <a:r>
              <a:rPr lang="fr-FR" dirty="0" smtClean="0"/>
              <a:t>NN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2M</a:t>
            </a:r>
            <a:r>
              <a:rPr lang="fr-FR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fr-FR" dirty="0" smtClean="0"/>
              <a:t> neutron </a:t>
            </a:r>
            <a:r>
              <a:rPr lang="fr-FR" dirty="0"/>
              <a:t>star: </a:t>
            </a:r>
            <a:r>
              <a:rPr lang="fr-FR" dirty="0" err="1"/>
              <a:t>repulsive</a:t>
            </a:r>
            <a:r>
              <a:rPr lang="fr-FR" dirty="0"/>
              <a:t> </a:t>
            </a:r>
            <a:r>
              <a:rPr lang="fr-FR" dirty="0">
                <a:latin typeface="Symbol" charset="2"/>
                <a:cs typeface="Symbol" charset="2"/>
              </a:rPr>
              <a:t>L </a:t>
            </a:r>
            <a:r>
              <a:rPr lang="fr-FR" dirty="0" err="1">
                <a:cs typeface="Symbol" charset="2"/>
              </a:rPr>
              <a:t>potential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large </a:t>
            </a:r>
            <a:r>
              <a:rPr lang="fr-FR" dirty="0" err="1" smtClean="0"/>
              <a:t>density</a:t>
            </a:r>
            <a:r>
              <a:rPr lang="fr-FR" dirty="0" smtClean="0"/>
              <a:t> but</a:t>
            </a:r>
            <a:r>
              <a:rPr lang="fr-FR" dirty="0"/>
              <a:t> </a:t>
            </a:r>
            <a:r>
              <a:rPr lang="fr-FR" dirty="0" smtClean="0"/>
              <a:t>not </a:t>
            </a:r>
            <a:r>
              <a:rPr lang="fr-FR" dirty="0"/>
              <a:t>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 smtClean="0"/>
              <a:t>constraint</a:t>
            </a:r>
            <a:endParaRPr lang="fr-FR" dirty="0"/>
          </a:p>
          <a:p>
            <a:r>
              <a:rPr lang="fr-FR" dirty="0" smtClean="0"/>
              <a:t>                                       (</a:t>
            </a:r>
            <a:r>
              <a:rPr lang="fr-FR" dirty="0" err="1" smtClean="0"/>
              <a:t>uncertainties</a:t>
            </a:r>
            <a:r>
              <a:rPr lang="fr-FR" dirty="0" smtClean="0"/>
              <a:t> </a:t>
            </a:r>
            <a:r>
              <a:rPr lang="fr-FR" dirty="0"/>
              <a:t>on the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r>
              <a:rPr lang="fr-FR" dirty="0" smtClean="0"/>
              <a:t> </a:t>
            </a:r>
            <a:r>
              <a:rPr lang="fr-FR" dirty="0"/>
              <a:t>in the </a:t>
            </a:r>
            <a:r>
              <a:rPr lang="fr-FR" dirty="0" err="1"/>
              <a:t>core</a:t>
            </a:r>
            <a:r>
              <a:rPr lang="fr-FR" dirty="0"/>
              <a:t> of neutron </a:t>
            </a:r>
            <a:r>
              <a:rPr lang="fr-FR" dirty="0" smtClean="0"/>
              <a:t>stars</a:t>
            </a:r>
            <a:r>
              <a:rPr lang="fr-FR" dirty="0"/>
              <a:t>)</a:t>
            </a:r>
            <a:endParaRPr lang="fr-FR" dirty="0" smtClean="0"/>
          </a:p>
          <a:p>
            <a:r>
              <a:rPr lang="fr-FR" dirty="0" smtClean="0"/>
              <a:t>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9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621</Words>
  <Application>Microsoft Office PowerPoint</Application>
  <PresentationFormat>Presentazione su schermo (4:3)</PresentationFormat>
  <Paragraphs>170</Paragraphs>
  <Slides>19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Comic Sans MS</vt:lpstr>
      <vt:lpstr>Symbol</vt:lpstr>
      <vt:lpstr>Times New Roman</vt:lpstr>
      <vt:lpstr>Wingdings</vt:lpstr>
      <vt:lpstr>Thème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Labo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Labo1 Labo</dc:creator>
  <cp:lastModifiedBy>utente</cp:lastModifiedBy>
  <cp:revision>379</cp:revision>
  <dcterms:created xsi:type="dcterms:W3CDTF">2014-07-15T09:39:51Z</dcterms:created>
  <dcterms:modified xsi:type="dcterms:W3CDTF">2017-11-08T11:21:55Z</dcterms:modified>
</cp:coreProperties>
</file>