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2"/>
  </p:notesMasterIdLst>
  <p:sldIdLst>
    <p:sldId id="256" r:id="rId3"/>
    <p:sldId id="271" r:id="rId4"/>
    <p:sldId id="272" r:id="rId5"/>
    <p:sldId id="308" r:id="rId6"/>
    <p:sldId id="309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19" r:id="rId16"/>
    <p:sldId id="320" r:id="rId17"/>
    <p:sldId id="307" r:id="rId18"/>
    <p:sldId id="257" r:id="rId19"/>
    <p:sldId id="273" r:id="rId20"/>
    <p:sldId id="258" r:id="rId21"/>
    <p:sldId id="274" r:id="rId22"/>
    <p:sldId id="275" r:id="rId23"/>
    <p:sldId id="260" r:id="rId24"/>
    <p:sldId id="261" r:id="rId25"/>
    <p:sldId id="262" r:id="rId26"/>
    <p:sldId id="263" r:id="rId27"/>
    <p:sldId id="264" r:id="rId28"/>
    <p:sldId id="265" r:id="rId29"/>
    <p:sldId id="266" r:id="rId30"/>
    <p:sldId id="267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68" r:id="rId39"/>
    <p:sldId id="269" r:id="rId40"/>
    <p:sldId id="287" r:id="rId41"/>
    <p:sldId id="289" r:id="rId42"/>
    <p:sldId id="270" r:id="rId43"/>
    <p:sldId id="290" r:id="rId44"/>
    <p:sldId id="300" r:id="rId45"/>
    <p:sldId id="301" r:id="rId46"/>
    <p:sldId id="302" r:id="rId47"/>
    <p:sldId id="303" r:id="rId48"/>
    <p:sldId id="304" r:id="rId49"/>
    <p:sldId id="305" r:id="rId50"/>
    <p:sldId id="306" r:id="rId5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68A7B-F44A-433D-9E51-C3D6DE772A59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2206F-64BB-4BC5-960B-E9EBBB07AC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209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3E7E18-DE33-491E-B5B1-11C33120C020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87588" y="515938"/>
            <a:ext cx="4567237" cy="2570162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4513"/>
          </a:xfrm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617595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456E211-963C-46D5-AC59-A6F19043F512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40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87588" y="514350"/>
            <a:ext cx="4572000" cy="2571750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84890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3D61D7F-65CD-48B2-B740-F7ACE22334CF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41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87588" y="514350"/>
            <a:ext cx="4572000" cy="2571750"/>
          </a:xfrm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85276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441FC5-7C65-4AFB-81F8-56CC46C743AE}" type="slidenum">
              <a:rPr lang="en-US" altLang="ja-JP"/>
              <a:pPr/>
              <a:t>44</a:t>
            </a:fld>
            <a:endParaRPr lang="en-US" altLang="ja-JP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2513299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265484-C761-4A67-8BF8-D670DFEDB132}" type="slidenum">
              <a:rPr lang="en-US" altLang="ja-JP"/>
              <a:pPr/>
              <a:t>46</a:t>
            </a:fld>
            <a:endParaRPr lang="en-US" altLang="ja-JP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262699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456E211-963C-46D5-AC59-A6F19043F512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48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87588" y="514350"/>
            <a:ext cx="4572000" cy="2571750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527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3E7E18-DE33-491E-B5B1-11C33120C020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87588" y="515938"/>
            <a:ext cx="4567237" cy="2570162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4513"/>
          </a:xfrm>
        </p:spPr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200347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9F57A4F-D709-4CA2-AAC2-BA8FFD07CC0F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22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9909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B4587E0A-9ABF-407A-8CDC-34C2644D990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25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3189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1FBEC48-1AB4-401A-AEF7-4FD70762B2DC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26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4567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52623A36-3D32-4827-B524-035CC294D15F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27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920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09760B7-AB80-40A5-9F28-145AEAD6956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29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9840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151CF5D-FE5D-40A4-913D-96ED52B61D0E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37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50672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456E211-963C-46D5-AC59-A6F19043F512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38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87588" y="514350"/>
            <a:ext cx="4572000" cy="2571750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2639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404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09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157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3E174-1420-4F2E-B071-021FBC8F3F2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475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3F5B2-66AA-4173-ACBD-680C6E76193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780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F904B-605D-4FE0-9EF3-419387919FF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51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336C6-A9B3-4378-A39F-440196C9F4AA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15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C5FAD-764B-46F4-9FF4-5860C7C28A35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130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6C6C9-4E22-4400-9F9A-B45CC3767CB1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9930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05EAE-D429-48FE-8E19-88A24826940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765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4AB9E-AA02-4013-A022-DCCA2DA097A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37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724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B68F9-38F9-4D90-B326-662F5D955501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0912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C9A70-25E0-4F53-9167-4001F52E1CE5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976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7EA86-185B-451C-856D-21DD124AA42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687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タイトル、テキスト、メディア クリッ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メディア プレースホルダー 3"/>
          <p:cNvSpPr>
            <a:spLocks noGrp="1"/>
          </p:cNvSpPr>
          <p:nvPr>
            <p:ph type="media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8B40D33B-8542-4192-98B2-3E0F9F6053D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86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7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069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896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315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510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6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964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99207-DA4E-4A16-BBC8-722F6C354A2A}" type="datetimeFigureOut">
              <a:rPr kumimoji="1" lang="ja-JP" altLang="en-US" smtClean="0"/>
              <a:t>2017/11/8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A0132-A14B-4F90-AF95-B3F277BAF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988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27BEA3-73A0-41AA-BAAA-05E08D808DCE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597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Structure of light </a:t>
            </a:r>
            <a:r>
              <a:rPr kumimoji="1" lang="en-US" altLang="ja-JP" dirty="0" err="1" smtClean="0"/>
              <a:t>hypernuclei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Emiko </a:t>
            </a:r>
            <a:r>
              <a:rPr kumimoji="1" lang="en-US" altLang="ja-JP" dirty="0" err="1" smtClean="0"/>
              <a:t>Hiyama</a:t>
            </a:r>
            <a:r>
              <a:rPr kumimoji="1" lang="en-US" altLang="ja-JP" dirty="0" smtClean="0"/>
              <a:t> (</a:t>
            </a:r>
            <a:r>
              <a:rPr kumimoji="1" lang="en-US" altLang="ja-JP" smtClean="0"/>
              <a:t>Kyushu Univ</a:t>
            </a:r>
            <a:r>
              <a:rPr lang="en-US" altLang="ja-JP" smtClean="0"/>
              <a:t>./RIKEN)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71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991544" y="332656"/>
            <a:ext cx="4668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energy trajectory of J=0+ state changing W</a:t>
            </a:r>
            <a:r>
              <a:rPr lang="en-US" altLang="ja-JP" baseline="-25000" dirty="0">
                <a:solidFill>
                  <a:srgbClr val="000000"/>
                </a:solidFill>
              </a:rPr>
              <a:t>1</a:t>
            </a:r>
            <a:endParaRPr lang="ja-JP" altLang="en-US" baseline="-25000" dirty="0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512" y="980728"/>
            <a:ext cx="5040560" cy="5400600"/>
          </a:xfrm>
          <a:prstGeom prst="rect">
            <a:avLst/>
          </a:prstGeom>
        </p:spPr>
      </p:pic>
      <p:cxnSp>
        <p:nvCxnSpPr>
          <p:cNvPr id="3" name="直線矢印コネクタ 2"/>
          <p:cNvCxnSpPr/>
          <p:nvPr/>
        </p:nvCxnSpPr>
        <p:spPr>
          <a:xfrm flipH="1">
            <a:off x="4223792" y="701988"/>
            <a:ext cx="2160240" cy="8548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H="1">
            <a:off x="4655840" y="836712"/>
            <a:ext cx="1728192" cy="10801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738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456" y="465227"/>
            <a:ext cx="5429282" cy="5823398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6384032" y="4230236"/>
            <a:ext cx="36904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To check the validity of three-body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force, we calculate the energies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of  </a:t>
            </a:r>
            <a:r>
              <a:rPr lang="en-US" altLang="ja-JP" baseline="30000" dirty="0">
                <a:solidFill>
                  <a:srgbClr val="000000"/>
                </a:solidFill>
              </a:rPr>
              <a:t>4</a:t>
            </a:r>
            <a:r>
              <a:rPr lang="en-US" altLang="ja-JP" dirty="0">
                <a:solidFill>
                  <a:srgbClr val="000000"/>
                </a:solidFill>
              </a:rPr>
              <a:t>H,</a:t>
            </a:r>
            <a:r>
              <a:rPr lang="en-US" altLang="ja-JP" baseline="30000" dirty="0">
                <a:solidFill>
                  <a:srgbClr val="000000"/>
                </a:solidFill>
              </a:rPr>
              <a:t>4</a:t>
            </a:r>
            <a:r>
              <a:rPr lang="en-US" altLang="ja-JP" dirty="0">
                <a:solidFill>
                  <a:srgbClr val="000000"/>
                </a:solidFill>
              </a:rPr>
              <a:t>He(T=1),</a:t>
            </a:r>
            <a:r>
              <a:rPr lang="en-US" altLang="ja-JP" baseline="30000" dirty="0">
                <a:solidFill>
                  <a:srgbClr val="000000"/>
                </a:solidFill>
              </a:rPr>
              <a:t>4</a:t>
            </a:r>
            <a:r>
              <a:rPr lang="en-US" altLang="ja-JP" dirty="0">
                <a:solidFill>
                  <a:srgbClr val="000000"/>
                </a:solidFill>
              </a:rPr>
              <a:t>Li.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dirty="0">
              <a:solidFill>
                <a:srgbClr val="000000"/>
              </a:solidFill>
            </a:endParaRPr>
          </a:p>
        </p:txBody>
      </p:sp>
      <p:cxnSp>
        <p:nvCxnSpPr>
          <p:cNvPr id="3" name="直線矢印コネクタ 2"/>
          <p:cNvCxnSpPr/>
          <p:nvPr/>
        </p:nvCxnSpPr>
        <p:spPr>
          <a:xfrm>
            <a:off x="2321912" y="3152902"/>
            <a:ext cx="0" cy="1080120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2279577" y="338886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Exp.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23992" y="1015420"/>
            <a:ext cx="477310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In order to reproduce the data of 4n system,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We need W</a:t>
            </a:r>
            <a:r>
              <a:rPr lang="en-US" altLang="ja-JP" baseline="-25000" dirty="0">
                <a:solidFill>
                  <a:srgbClr val="000000"/>
                </a:solidFill>
              </a:rPr>
              <a:t>1</a:t>
            </a:r>
            <a:r>
              <a:rPr lang="en-US" altLang="ja-JP" dirty="0">
                <a:solidFill>
                  <a:srgbClr val="000000"/>
                </a:solidFill>
              </a:rPr>
              <a:t>= -36 MeV</a:t>
            </a:r>
            <a:r>
              <a:rPr lang="ja-JP" altLang="en-US" dirty="0">
                <a:solidFill>
                  <a:srgbClr val="000000"/>
                </a:solidFill>
              </a:rPr>
              <a:t>～</a:t>
            </a:r>
            <a:r>
              <a:rPr lang="en-US" altLang="ja-JP" dirty="0">
                <a:solidFill>
                  <a:srgbClr val="000000"/>
                </a:solidFill>
              </a:rPr>
              <a:t>-30MeV.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It should be noted that W1=-2.04 MeV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to reproduce the observed binding energy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of </a:t>
            </a:r>
            <a:r>
              <a:rPr lang="en-US" altLang="ja-JP" baseline="30000" dirty="0">
                <a:solidFill>
                  <a:srgbClr val="000000"/>
                </a:solidFill>
              </a:rPr>
              <a:t>4</a:t>
            </a:r>
            <a:r>
              <a:rPr lang="en-US" altLang="ja-JP" dirty="0">
                <a:solidFill>
                  <a:srgbClr val="000000"/>
                </a:solidFill>
              </a:rPr>
              <a:t>He, </a:t>
            </a:r>
            <a:r>
              <a:rPr lang="en-US" altLang="ja-JP" baseline="30000" dirty="0">
                <a:solidFill>
                  <a:srgbClr val="000000"/>
                </a:solidFill>
              </a:rPr>
              <a:t>3</a:t>
            </a:r>
            <a:r>
              <a:rPr lang="en-US" altLang="ja-JP" dirty="0">
                <a:solidFill>
                  <a:srgbClr val="000000"/>
                </a:solidFill>
              </a:rPr>
              <a:t>He and </a:t>
            </a:r>
            <a:r>
              <a:rPr lang="en-US" altLang="ja-JP" baseline="30000" dirty="0">
                <a:solidFill>
                  <a:srgbClr val="000000"/>
                </a:solidFill>
              </a:rPr>
              <a:t>3</a:t>
            </a:r>
            <a:r>
              <a:rPr lang="en-US" altLang="ja-JP" dirty="0">
                <a:solidFill>
                  <a:srgbClr val="000000"/>
                </a:solidFill>
              </a:rPr>
              <a:t>H.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Question:  W</a:t>
            </a:r>
            <a:r>
              <a:rPr lang="en-US" altLang="ja-JP" baseline="-25000" dirty="0">
                <a:solidFill>
                  <a:srgbClr val="000000"/>
                </a:solidFill>
              </a:rPr>
              <a:t>1</a:t>
            </a:r>
            <a:r>
              <a:rPr lang="en-US" altLang="ja-JP" dirty="0">
                <a:solidFill>
                  <a:srgbClr val="000000"/>
                </a:solidFill>
              </a:rPr>
              <a:t> value for T=3/2 is reasonable?</a:t>
            </a:r>
          </a:p>
        </p:txBody>
      </p:sp>
      <p:cxnSp>
        <p:nvCxnSpPr>
          <p:cNvPr id="8" name="直線矢印コネクタ 7"/>
          <p:cNvCxnSpPr/>
          <p:nvPr/>
        </p:nvCxnSpPr>
        <p:spPr>
          <a:xfrm>
            <a:off x="8688288" y="1663491"/>
            <a:ext cx="504056" cy="792088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6023993" y="1679360"/>
            <a:ext cx="24417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Attraction is 15 times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Stronger. </a:t>
            </a: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86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058" y="332657"/>
            <a:ext cx="3952902" cy="383291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576" y="4365104"/>
            <a:ext cx="3317904" cy="226272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1985" y="554513"/>
            <a:ext cx="3617891" cy="364193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601" y="4165572"/>
            <a:ext cx="3394419" cy="2215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0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1" y="260649"/>
            <a:ext cx="5871045" cy="6192688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6646360" y="1965911"/>
            <a:ext cx="403187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If we use W</a:t>
            </a:r>
            <a:r>
              <a:rPr lang="en-US" altLang="ja-JP" baseline="-25000" dirty="0">
                <a:solidFill>
                  <a:srgbClr val="000000"/>
                </a:solidFill>
              </a:rPr>
              <a:t>1</a:t>
            </a:r>
            <a:r>
              <a:rPr lang="en-US" altLang="ja-JP" dirty="0">
                <a:solidFill>
                  <a:srgbClr val="000000"/>
                </a:solidFill>
              </a:rPr>
              <a:t>=-36MeV</a:t>
            </a:r>
            <a:r>
              <a:rPr lang="ja-JP" altLang="en-US" dirty="0">
                <a:solidFill>
                  <a:srgbClr val="000000"/>
                </a:solidFill>
              </a:rPr>
              <a:t>～</a:t>
            </a:r>
            <a:r>
              <a:rPr lang="en-US" altLang="ja-JP" dirty="0">
                <a:solidFill>
                  <a:srgbClr val="000000"/>
                </a:solidFill>
              </a:rPr>
              <a:t>-30 MeV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to reproduce the observed data of 4n,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We have strong binding energies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of </a:t>
            </a:r>
            <a:r>
              <a:rPr lang="en-US" altLang="ja-JP" baseline="30000" dirty="0">
                <a:solidFill>
                  <a:srgbClr val="000000"/>
                </a:solidFill>
              </a:rPr>
              <a:t>4</a:t>
            </a:r>
            <a:r>
              <a:rPr lang="en-US" altLang="ja-JP" dirty="0">
                <a:solidFill>
                  <a:srgbClr val="000000"/>
                </a:solidFill>
              </a:rPr>
              <a:t>H, </a:t>
            </a:r>
            <a:r>
              <a:rPr lang="en-US" altLang="ja-JP" baseline="30000" dirty="0">
                <a:solidFill>
                  <a:srgbClr val="000000"/>
                </a:solidFill>
              </a:rPr>
              <a:t>4</a:t>
            </a:r>
            <a:r>
              <a:rPr lang="en-US" altLang="ja-JP" dirty="0">
                <a:solidFill>
                  <a:srgbClr val="000000"/>
                </a:solidFill>
              </a:rPr>
              <a:t>He (T=1) and </a:t>
            </a:r>
            <a:r>
              <a:rPr lang="en-US" altLang="ja-JP" baseline="30000" dirty="0">
                <a:solidFill>
                  <a:srgbClr val="000000"/>
                </a:solidFill>
              </a:rPr>
              <a:t>4</a:t>
            </a:r>
            <a:r>
              <a:rPr lang="en-US" altLang="ja-JP" dirty="0">
                <a:solidFill>
                  <a:srgbClr val="000000"/>
                </a:solidFill>
              </a:rPr>
              <a:t>Li.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This result is inconsistent with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the data of A=4 nuclei.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The J=2</a:t>
            </a:r>
            <a:r>
              <a:rPr lang="en-US" altLang="ja-JP" baseline="30000" dirty="0">
                <a:solidFill>
                  <a:srgbClr val="000000"/>
                </a:solidFill>
              </a:rPr>
              <a:t>-</a:t>
            </a:r>
            <a:r>
              <a:rPr lang="en-US" altLang="ja-JP" dirty="0">
                <a:solidFill>
                  <a:srgbClr val="000000"/>
                </a:solidFill>
              </a:rPr>
              <a:t> state of A=4 nuclei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should be resonant states.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dirty="0">
              <a:solidFill>
                <a:srgbClr val="000000"/>
              </a:solidFill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6456040" y="1556792"/>
            <a:ext cx="648072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7104112" y="1356737"/>
            <a:ext cx="2470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Exp. </a:t>
            </a:r>
            <a:r>
              <a:rPr lang="en-US" altLang="ja-JP" sz="2000" baseline="30000" dirty="0">
                <a:solidFill>
                  <a:srgbClr val="000000"/>
                </a:solidFill>
              </a:rPr>
              <a:t>4</a:t>
            </a:r>
            <a:r>
              <a:rPr lang="en-US" altLang="ja-JP" sz="2000" dirty="0">
                <a:solidFill>
                  <a:srgbClr val="000000"/>
                </a:solidFill>
              </a:rPr>
              <a:t>H (-5.29 MeV)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45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207569" y="548680"/>
            <a:ext cx="63153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</a:rPr>
              <a:t>How do we consider this inconsistency?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24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rgbClr val="000000"/>
                </a:solidFill>
              </a:rPr>
              <a:t>・</a:t>
            </a:r>
            <a:r>
              <a:rPr lang="en-US" altLang="ja-JP" sz="2400" dirty="0">
                <a:solidFill>
                  <a:srgbClr val="000000"/>
                </a:solidFill>
              </a:rPr>
              <a:t>The T=3/2 force is just a phenomenological.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400" dirty="0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4924" y="1844824"/>
            <a:ext cx="6540381" cy="109060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703513" y="3140969"/>
            <a:ext cx="86100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</a:rPr>
              <a:t>Should we consider spin-dependent term in three-body force?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</a:rPr>
              <a:t>Tensor force, spin-orbit force???</a:t>
            </a:r>
            <a:endParaRPr lang="ja-JP" altLang="en-US" sz="2400" dirty="0">
              <a:solidFill>
                <a:srgbClr val="00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47529" y="4293096"/>
            <a:ext cx="84980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The confirmation experiment for 4n </a:t>
            </a:r>
            <a:r>
              <a:rPr lang="en-US" altLang="ja-JP" sz="2000" dirty="0" smtClean="0">
                <a:solidFill>
                  <a:srgbClr val="000000"/>
                </a:solidFill>
              </a:rPr>
              <a:t>was performed last year at </a:t>
            </a:r>
            <a:r>
              <a:rPr lang="en-US" altLang="ja-JP" sz="2000" dirty="0">
                <a:solidFill>
                  <a:srgbClr val="000000"/>
                </a:solidFill>
              </a:rPr>
              <a:t>RIBF.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 smtClean="0">
                <a:solidFill>
                  <a:srgbClr val="000000"/>
                </a:solidFill>
              </a:rPr>
              <a:t>Two weeks ago, they reported that there is still a peak near the threshold.</a:t>
            </a:r>
            <a:endParaRPr lang="en-US" altLang="ja-JP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 smtClean="0">
                <a:solidFill>
                  <a:srgbClr val="000000"/>
                </a:solidFill>
              </a:rPr>
              <a:t>We should think what is missing part in our calculation.</a:t>
            </a:r>
            <a:endParaRPr lang="en-US" altLang="ja-JP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200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 smtClean="0">
                <a:solidFill>
                  <a:srgbClr val="000000"/>
                </a:solidFill>
              </a:rPr>
              <a:t>If the experiment is true, let’s add a Λ particle to 4n.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7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2639617" y="836712"/>
            <a:ext cx="1814799" cy="169473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2400">
              <a:solidFill>
                <a:srgbClr val="FFFFFF"/>
              </a:solidFill>
            </a:endParaRPr>
          </a:p>
        </p:txBody>
      </p:sp>
      <p:sp>
        <p:nvSpPr>
          <p:cNvPr id="5" name="Oval 9"/>
          <p:cNvSpPr>
            <a:spLocks noChangeArrowheads="1"/>
          </p:cNvSpPr>
          <p:nvPr/>
        </p:nvSpPr>
        <p:spPr bwMode="auto">
          <a:xfrm>
            <a:off x="2901007" y="1144327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dirty="0">
                <a:solidFill>
                  <a:srgbClr val="FFFFFF"/>
                </a:solidFill>
              </a:rPr>
              <a:t>n</a:t>
            </a: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3649489" y="1144327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>
                <a:solidFill>
                  <a:srgbClr val="FFFFFF"/>
                </a:solidFill>
              </a:rPr>
              <a:t>n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3649489" y="1871052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dirty="0">
                <a:solidFill>
                  <a:srgbClr val="FFFFFF"/>
                </a:solidFill>
              </a:rPr>
              <a:t>n</a:t>
            </a:r>
          </a:p>
        </p:txBody>
      </p:sp>
      <p:sp>
        <p:nvSpPr>
          <p:cNvPr id="8" name="Oval 9"/>
          <p:cNvSpPr>
            <a:spLocks noChangeArrowheads="1"/>
          </p:cNvSpPr>
          <p:nvPr/>
        </p:nvSpPr>
        <p:spPr bwMode="auto">
          <a:xfrm>
            <a:off x="2975779" y="1912482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dirty="0">
                <a:solidFill>
                  <a:srgbClr val="FFFFFF"/>
                </a:solidFill>
              </a:rPr>
              <a:t>n</a:t>
            </a:r>
          </a:p>
        </p:txBody>
      </p:sp>
      <p:cxnSp>
        <p:nvCxnSpPr>
          <p:cNvPr id="10" name="直線矢印コネクタ 9"/>
          <p:cNvCxnSpPr/>
          <p:nvPr/>
        </p:nvCxnSpPr>
        <p:spPr>
          <a:xfrm flipH="1">
            <a:off x="4386548" y="1340769"/>
            <a:ext cx="1425561" cy="34330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円/楕円 10"/>
          <p:cNvSpPr/>
          <p:nvPr/>
        </p:nvSpPr>
        <p:spPr>
          <a:xfrm>
            <a:off x="5833820" y="1052736"/>
            <a:ext cx="576064" cy="5760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FFFFFF"/>
                </a:solidFill>
              </a:rPr>
              <a:t>Λ</a:t>
            </a:r>
            <a:endParaRPr lang="ja-JP" altLang="en-US" sz="2400" dirty="0">
              <a:solidFill>
                <a:srgbClr val="FFFFFF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888089" y="1080510"/>
            <a:ext cx="3057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baseline="30000" dirty="0">
                <a:solidFill>
                  <a:srgbClr val="000000"/>
                </a:solidFill>
              </a:rPr>
              <a:t>5</a:t>
            </a:r>
            <a:r>
              <a:rPr lang="en-US" altLang="ja-JP" sz="2400" baseline="-25000" dirty="0">
                <a:solidFill>
                  <a:srgbClr val="000000"/>
                </a:solidFill>
              </a:rPr>
              <a:t>Λ</a:t>
            </a:r>
            <a:r>
              <a:rPr lang="en-US" altLang="ja-JP" sz="2400" dirty="0">
                <a:solidFill>
                  <a:srgbClr val="000000"/>
                </a:solidFill>
              </a:rPr>
              <a:t>n should be bound!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812109" y="2182357"/>
            <a:ext cx="417159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This is important to study ΛN-ΣN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coupling 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Then, I hope that production of</a:t>
            </a:r>
            <a:r>
              <a:rPr lang="en-US" altLang="ja-JP" sz="2000" baseline="30000" dirty="0">
                <a:solidFill>
                  <a:srgbClr val="000000"/>
                </a:solidFill>
              </a:rPr>
              <a:t> 5</a:t>
            </a:r>
            <a:r>
              <a:rPr lang="en-US" altLang="ja-JP" sz="2000" baseline="-25000" dirty="0">
                <a:solidFill>
                  <a:srgbClr val="000000"/>
                </a:solidFill>
              </a:rPr>
              <a:t>Λ</a:t>
            </a:r>
            <a:r>
              <a:rPr lang="en-US" altLang="ja-JP" sz="2000" dirty="0">
                <a:solidFill>
                  <a:srgbClr val="000000"/>
                </a:solidFill>
              </a:rPr>
              <a:t>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will be performed at </a:t>
            </a:r>
            <a:r>
              <a:rPr lang="en-US" altLang="ja-JP" sz="2000" dirty="0" smtClean="0">
                <a:solidFill>
                  <a:srgbClr val="000000"/>
                </a:solidFill>
              </a:rPr>
              <a:t>ALICE </a:t>
            </a:r>
            <a:r>
              <a:rPr lang="en-US" altLang="ja-JP" sz="2000" smtClean="0">
                <a:solidFill>
                  <a:srgbClr val="000000"/>
                </a:solidFill>
              </a:rPr>
              <a:t>or GSI?</a:t>
            </a:r>
            <a:endParaRPr lang="en-US" altLang="ja-JP" sz="200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85926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10982" y="1259457"/>
            <a:ext cx="1168101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Next step, we should study about ΛΛ interaction and ΞN interaction!</a:t>
            </a:r>
          </a:p>
          <a:p>
            <a:r>
              <a:rPr kumimoji="1" lang="en-US" altLang="ja-JP" sz="2400" dirty="0" smtClean="0"/>
              <a:t>Currently, in the case of ΛΛ interaction, we obtain information on strength of attraction</a:t>
            </a:r>
          </a:p>
          <a:p>
            <a:r>
              <a:rPr lang="en-US" altLang="ja-JP" sz="2400" dirty="0" smtClean="0"/>
              <a:t>of  </a:t>
            </a:r>
            <a:r>
              <a:rPr lang="en-US" altLang="ja-JP" sz="2400" baseline="30000" dirty="0" smtClean="0"/>
              <a:t>1</a:t>
            </a:r>
            <a:r>
              <a:rPr lang="en-US" altLang="ja-JP" sz="2400" dirty="0" smtClean="0"/>
              <a:t>S</a:t>
            </a:r>
            <a:r>
              <a:rPr lang="en-US" altLang="ja-JP" sz="2400" baseline="-25000" dirty="0" smtClean="0"/>
              <a:t>0</a:t>
            </a:r>
            <a:r>
              <a:rPr lang="en-US" altLang="ja-JP" sz="2400" dirty="0" smtClean="0"/>
              <a:t> . What about p-wave? Spin-dependent force? We have no information.</a:t>
            </a:r>
          </a:p>
          <a:p>
            <a:endParaRPr kumimoji="1" lang="en-US" altLang="ja-JP" sz="2400" dirty="0"/>
          </a:p>
          <a:p>
            <a:r>
              <a:rPr lang="en-US" altLang="ja-JP" sz="2400" dirty="0" smtClean="0"/>
              <a:t>ΞN </a:t>
            </a:r>
            <a:r>
              <a:rPr lang="en-US" altLang="ja-JP" sz="2400" dirty="0" err="1" smtClean="0"/>
              <a:t>interaction:so</a:t>
            </a:r>
            <a:r>
              <a:rPr lang="en-US" altLang="ja-JP" sz="2400" dirty="0" smtClean="0"/>
              <a:t> far we have not known whether or not ΞN interaction should be attractive.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333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1847850" y="2781300"/>
            <a:ext cx="8064500" cy="2419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For the study of </a:t>
            </a:r>
            <a:r>
              <a:rPr lang="en-US" altLang="ja-JP" sz="2000" b="1" dirty="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dirty="0"/>
              <a:t>N interaction, it is important to study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/>
              <a:t>the structure of </a:t>
            </a:r>
            <a:r>
              <a:rPr lang="en-US" altLang="ja-JP" sz="2000" b="1" dirty="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dirty="0"/>
              <a:t> </a:t>
            </a:r>
            <a:r>
              <a:rPr lang="en-US" altLang="ja-JP" sz="2400" dirty="0" err="1"/>
              <a:t>hypernuclei</a:t>
            </a:r>
            <a:r>
              <a:rPr lang="en-US" altLang="ja-JP" sz="2400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However, so far </a:t>
            </a:r>
            <a:r>
              <a:rPr lang="en-US" altLang="ja-JP" sz="2400"/>
              <a:t>there </a:t>
            </a:r>
            <a:r>
              <a:rPr lang="en-US" altLang="ja-JP" sz="2400" smtClean="0"/>
              <a:t>was </a:t>
            </a:r>
            <a:r>
              <a:rPr lang="en-US" altLang="ja-JP" sz="2400" dirty="0"/>
              <a:t>no observed </a:t>
            </a:r>
            <a:r>
              <a:rPr lang="en-US" altLang="ja-JP" sz="2000" b="1" dirty="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dirty="0"/>
              <a:t> </a:t>
            </a:r>
            <a:r>
              <a:rPr lang="en-US" altLang="ja-JP" sz="2400" dirty="0" err="1" smtClean="0"/>
              <a:t>hypernucleus</a:t>
            </a:r>
            <a:r>
              <a:rPr lang="en-US" altLang="ja-JP" sz="2400" dirty="0" smtClean="0"/>
              <a:t> without ambiguity.</a:t>
            </a:r>
            <a:endParaRPr lang="en-US" altLang="ja-JP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 dirty="0"/>
          </a:p>
        </p:txBody>
      </p:sp>
      <p:sp>
        <p:nvSpPr>
          <p:cNvPr id="94211" name="Oval 3"/>
          <p:cNvSpPr>
            <a:spLocks noChangeArrowheads="1"/>
          </p:cNvSpPr>
          <p:nvPr/>
        </p:nvSpPr>
        <p:spPr bwMode="auto">
          <a:xfrm>
            <a:off x="4870451" y="188913"/>
            <a:ext cx="2232025" cy="2195512"/>
          </a:xfrm>
          <a:prstGeom prst="ellipse">
            <a:avLst/>
          </a:prstGeom>
          <a:solidFill>
            <a:srgbClr val="FFFF00">
              <a:alpha val="27058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4212" name="Oval 4"/>
          <p:cNvSpPr>
            <a:spLocks noChangeArrowheads="1"/>
          </p:cNvSpPr>
          <p:nvPr/>
        </p:nvSpPr>
        <p:spPr bwMode="auto">
          <a:xfrm>
            <a:off x="5735638" y="333376"/>
            <a:ext cx="468312" cy="468313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94213" name="Oval 5"/>
          <p:cNvSpPr>
            <a:spLocks noChangeArrowheads="1"/>
          </p:cNvSpPr>
          <p:nvPr/>
        </p:nvSpPr>
        <p:spPr bwMode="auto">
          <a:xfrm>
            <a:off x="5303839" y="908051"/>
            <a:ext cx="1368425" cy="1368425"/>
          </a:xfrm>
          <a:prstGeom prst="ellipse">
            <a:avLst/>
          </a:prstGeom>
          <a:solidFill>
            <a:srgbClr val="008000">
              <a:alpha val="70195"/>
            </a:srgbClr>
          </a:solidFill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bg1"/>
                </a:solidFill>
              </a:rPr>
              <a:t>core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bg1"/>
                </a:solidFill>
              </a:rPr>
              <a:t>nucleus</a:t>
            </a:r>
          </a:p>
        </p:txBody>
      </p:sp>
    </p:spTree>
    <p:extLst>
      <p:ext uri="{BB962C8B-B14F-4D97-AF65-F5344CB8AC3E}">
        <p14:creationId xmlns:p14="http://schemas.microsoft.com/office/powerpoint/2010/main" val="425967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1774825" y="476251"/>
            <a:ext cx="8497888" cy="2016125"/>
          </a:xfrm>
          <a:prstGeom prst="rect">
            <a:avLst/>
          </a:prstGeom>
          <a:solidFill>
            <a:srgbClr val="FFFF99"/>
          </a:solidFill>
          <a:ln w="28575" algn="ctr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6259" name="Oval 3"/>
          <p:cNvSpPr>
            <a:spLocks noChangeArrowheads="1"/>
          </p:cNvSpPr>
          <p:nvPr/>
        </p:nvSpPr>
        <p:spPr bwMode="auto">
          <a:xfrm>
            <a:off x="5951539" y="3068639"/>
            <a:ext cx="1800225" cy="1800225"/>
          </a:xfrm>
          <a:prstGeom prst="ellipse">
            <a:avLst/>
          </a:prstGeom>
          <a:solidFill>
            <a:srgbClr val="FFFF00">
              <a:alpha val="21960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6260" name="Oval 4"/>
          <p:cNvSpPr>
            <a:spLocks noChangeArrowheads="1"/>
          </p:cNvSpPr>
          <p:nvPr/>
        </p:nvSpPr>
        <p:spPr bwMode="auto">
          <a:xfrm>
            <a:off x="3071814" y="3068639"/>
            <a:ext cx="1800225" cy="1800225"/>
          </a:xfrm>
          <a:prstGeom prst="ellipse">
            <a:avLst/>
          </a:prstGeom>
          <a:solidFill>
            <a:srgbClr val="FFFF00">
              <a:alpha val="30980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6261" name="Oval 5"/>
          <p:cNvSpPr>
            <a:spLocks noChangeArrowheads="1"/>
          </p:cNvSpPr>
          <p:nvPr/>
        </p:nvSpPr>
        <p:spPr bwMode="auto">
          <a:xfrm>
            <a:off x="3411538" y="3851275"/>
            <a:ext cx="863600" cy="8651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000" baseline="30000">
                <a:solidFill>
                  <a:schemeClr val="bg1"/>
                </a:solidFill>
              </a:rPr>
              <a:t>11</a:t>
            </a:r>
            <a:r>
              <a:rPr lang="en-US" altLang="ja-JP" sz="260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96262" name="Oval 6"/>
          <p:cNvSpPr>
            <a:spLocks noChangeArrowheads="1"/>
          </p:cNvSpPr>
          <p:nvPr/>
        </p:nvSpPr>
        <p:spPr bwMode="auto">
          <a:xfrm>
            <a:off x="4008438" y="3284538"/>
            <a:ext cx="482600" cy="4953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600" b="1"/>
              <a:t>p</a:t>
            </a:r>
          </a:p>
        </p:txBody>
      </p:sp>
      <p:sp>
        <p:nvSpPr>
          <p:cNvPr id="96263" name="Line 7"/>
          <p:cNvSpPr>
            <a:spLocks noChangeShapeType="1"/>
          </p:cNvSpPr>
          <p:nvPr/>
        </p:nvSpPr>
        <p:spPr bwMode="auto">
          <a:xfrm>
            <a:off x="2711451" y="3211514"/>
            <a:ext cx="1223963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64" name="Text Box 8"/>
          <p:cNvSpPr txBox="1">
            <a:spLocks noChangeArrowheads="1"/>
          </p:cNvSpPr>
          <p:nvPr/>
        </p:nvSpPr>
        <p:spPr bwMode="auto">
          <a:xfrm>
            <a:off x="2135188" y="2995613"/>
            <a:ext cx="4889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600"/>
              <a:t>K</a:t>
            </a:r>
            <a:r>
              <a:rPr lang="en-US" altLang="ja-JP" sz="3000" b="1" baseline="30000"/>
              <a:t>-</a:t>
            </a:r>
          </a:p>
        </p:txBody>
      </p:sp>
      <p:sp>
        <p:nvSpPr>
          <p:cNvPr id="96265" name="AutoShape 9"/>
          <p:cNvSpPr>
            <a:spLocks noChangeArrowheads="1"/>
          </p:cNvSpPr>
          <p:nvPr/>
        </p:nvSpPr>
        <p:spPr bwMode="auto">
          <a:xfrm>
            <a:off x="5159375" y="3644901"/>
            <a:ext cx="503238" cy="576263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6266" name="Oval 10"/>
          <p:cNvSpPr>
            <a:spLocks noChangeArrowheads="1"/>
          </p:cNvSpPr>
          <p:nvPr/>
        </p:nvSpPr>
        <p:spPr bwMode="auto">
          <a:xfrm>
            <a:off x="6816725" y="3284538"/>
            <a:ext cx="539750" cy="5397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600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3000" b="1" baseline="3000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96267" name="Oval 11"/>
          <p:cNvSpPr>
            <a:spLocks noChangeArrowheads="1"/>
          </p:cNvSpPr>
          <p:nvPr/>
        </p:nvSpPr>
        <p:spPr bwMode="auto">
          <a:xfrm>
            <a:off x="6311900" y="3932239"/>
            <a:ext cx="863600" cy="8651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000" baseline="30000">
                <a:solidFill>
                  <a:schemeClr val="bg1"/>
                </a:solidFill>
              </a:rPr>
              <a:t>11</a:t>
            </a:r>
            <a:r>
              <a:rPr lang="en-US" altLang="ja-JP" sz="260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96268" name="Text Box 12"/>
          <p:cNvSpPr txBox="1">
            <a:spLocks noChangeArrowheads="1"/>
          </p:cNvSpPr>
          <p:nvPr/>
        </p:nvSpPr>
        <p:spPr bwMode="auto">
          <a:xfrm>
            <a:off x="3411538" y="5003800"/>
            <a:ext cx="7048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000" b="1" baseline="30000"/>
              <a:t>12</a:t>
            </a:r>
            <a:r>
              <a:rPr lang="en-US" altLang="ja-JP" sz="2600"/>
              <a:t>C</a:t>
            </a:r>
          </a:p>
        </p:txBody>
      </p:sp>
      <p:sp>
        <p:nvSpPr>
          <p:cNvPr id="96269" name="Text Box 13"/>
          <p:cNvSpPr txBox="1">
            <a:spLocks noChangeArrowheads="1"/>
          </p:cNvSpPr>
          <p:nvPr/>
        </p:nvSpPr>
        <p:spPr bwMode="auto">
          <a:xfrm>
            <a:off x="6075364" y="5076825"/>
            <a:ext cx="2498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ea typeface="ＭＳ 明朝" panose="02020609040205080304" pitchFamily="17" charset="-128"/>
              </a:rPr>
              <a:t>Ξ</a:t>
            </a:r>
            <a:r>
              <a:rPr lang="en-US" altLang="ja-JP" sz="2600"/>
              <a:t> hypernucleus</a:t>
            </a:r>
          </a:p>
        </p:txBody>
      </p:sp>
      <p:sp>
        <p:nvSpPr>
          <p:cNvPr id="96270" name="Text Box 14"/>
          <p:cNvSpPr txBox="1">
            <a:spLocks noChangeArrowheads="1"/>
          </p:cNvSpPr>
          <p:nvPr/>
        </p:nvSpPr>
        <p:spPr bwMode="auto">
          <a:xfrm>
            <a:off x="1992314" y="1052513"/>
            <a:ext cx="6408737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000099"/>
                </a:solidFill>
              </a:rPr>
              <a:t>・</a:t>
            </a:r>
            <a:r>
              <a:rPr lang="en-US" altLang="ja-JP" sz="2000">
                <a:solidFill>
                  <a:srgbClr val="000099"/>
                </a:solidFill>
              </a:rPr>
              <a:t>E05  “Spectroscopic study of </a:t>
            </a:r>
            <a:r>
              <a:rPr lang="en-US" altLang="ja-JP" sz="2000" b="1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000">
                <a:solidFill>
                  <a:srgbClr val="000099"/>
                </a:solidFill>
              </a:rPr>
              <a:t>-Hypernucleus, </a:t>
            </a:r>
            <a:r>
              <a:rPr lang="en-US" altLang="ja-JP" sz="2000" b="1" baseline="30000">
                <a:solidFill>
                  <a:srgbClr val="000099"/>
                </a:solidFill>
              </a:rPr>
              <a:t>12</a:t>
            </a:r>
            <a:r>
              <a:rPr lang="en-US" altLang="ja-JP" sz="2000">
                <a:solidFill>
                  <a:srgbClr val="000099"/>
                </a:solidFill>
              </a:rPr>
              <a:t>Be,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0099"/>
                </a:solidFill>
              </a:rPr>
              <a:t>            via the </a:t>
            </a:r>
            <a:r>
              <a:rPr lang="en-US" altLang="ja-JP" sz="2000" b="1" baseline="30000">
                <a:solidFill>
                  <a:srgbClr val="000099"/>
                </a:solidFill>
              </a:rPr>
              <a:t>12</a:t>
            </a:r>
            <a:r>
              <a:rPr lang="en-US" altLang="ja-JP" sz="2000">
                <a:solidFill>
                  <a:srgbClr val="000099"/>
                </a:solidFill>
              </a:rPr>
              <a:t>C(K</a:t>
            </a:r>
            <a:r>
              <a:rPr lang="en-US" altLang="ja-JP" sz="2400" b="1" baseline="30000">
                <a:solidFill>
                  <a:srgbClr val="000099"/>
                </a:solidFill>
              </a:rPr>
              <a:t>-</a:t>
            </a:r>
            <a:r>
              <a:rPr lang="en-US" altLang="ja-JP" sz="2000">
                <a:solidFill>
                  <a:srgbClr val="000099"/>
                </a:solidFill>
              </a:rPr>
              <a:t>,K</a:t>
            </a:r>
            <a:r>
              <a:rPr lang="en-US" altLang="ja-JP" sz="2400" b="1" baseline="30000">
                <a:solidFill>
                  <a:srgbClr val="000099"/>
                </a:solidFill>
              </a:rPr>
              <a:t>+</a:t>
            </a:r>
            <a:r>
              <a:rPr lang="en-US" altLang="ja-JP" sz="2000">
                <a:solidFill>
                  <a:srgbClr val="000099"/>
                </a:solidFill>
              </a:rPr>
              <a:t>)  Reaction”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0099"/>
                </a:solidFill>
              </a:rPr>
              <a:t>            by Nagae</a:t>
            </a:r>
            <a:r>
              <a:rPr lang="ja-JP" altLang="en-US" sz="2000">
                <a:solidFill>
                  <a:srgbClr val="000099"/>
                </a:solidFill>
              </a:rPr>
              <a:t>　</a:t>
            </a:r>
            <a:r>
              <a:rPr lang="en-US" altLang="ja-JP" sz="2000">
                <a:solidFill>
                  <a:srgbClr val="000099"/>
                </a:solidFill>
              </a:rPr>
              <a:t>and his collaborators</a:t>
            </a:r>
          </a:p>
        </p:txBody>
      </p:sp>
      <p:sp>
        <p:nvSpPr>
          <p:cNvPr id="96271" name="Text Box 15"/>
          <p:cNvSpPr txBox="1">
            <a:spLocks noChangeArrowheads="1"/>
          </p:cNvSpPr>
          <p:nvPr/>
        </p:nvSpPr>
        <p:spPr bwMode="auto">
          <a:xfrm>
            <a:off x="6527800" y="547688"/>
            <a:ext cx="2592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FF0000"/>
                </a:solidFill>
              </a:rPr>
              <a:t>Day-1 experiment</a:t>
            </a:r>
          </a:p>
        </p:txBody>
      </p:sp>
      <p:sp>
        <p:nvSpPr>
          <p:cNvPr id="96272" name="Line 17"/>
          <p:cNvSpPr>
            <a:spLocks noChangeShapeType="1"/>
          </p:cNvSpPr>
          <p:nvPr/>
        </p:nvSpPr>
        <p:spPr bwMode="auto">
          <a:xfrm flipV="1">
            <a:off x="7804151" y="2916238"/>
            <a:ext cx="792163" cy="430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73" name="Text Box 18"/>
          <p:cNvSpPr txBox="1">
            <a:spLocks noChangeArrowheads="1"/>
          </p:cNvSpPr>
          <p:nvPr/>
        </p:nvSpPr>
        <p:spPr bwMode="auto">
          <a:xfrm>
            <a:off x="8596313" y="2555875"/>
            <a:ext cx="5524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600"/>
              <a:t>K</a:t>
            </a:r>
            <a:r>
              <a:rPr lang="en-US" altLang="ja-JP" sz="3000" b="1" baseline="30000"/>
              <a:t>+</a:t>
            </a:r>
          </a:p>
        </p:txBody>
      </p:sp>
      <p:sp>
        <p:nvSpPr>
          <p:cNvPr id="96274" name="Text Box 19"/>
          <p:cNvSpPr txBox="1">
            <a:spLocks noChangeArrowheads="1"/>
          </p:cNvSpPr>
          <p:nvPr/>
        </p:nvSpPr>
        <p:spPr bwMode="auto">
          <a:xfrm>
            <a:off x="2135189" y="547688"/>
            <a:ext cx="7343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Approved proposal at J-PARC : </a:t>
            </a:r>
          </a:p>
        </p:txBody>
      </p:sp>
      <p:sp>
        <p:nvSpPr>
          <p:cNvPr id="96275" name="Text Box 20"/>
          <p:cNvSpPr txBox="1">
            <a:spLocks noChangeArrowheads="1"/>
          </p:cNvSpPr>
          <p:nvPr/>
        </p:nvSpPr>
        <p:spPr bwMode="auto">
          <a:xfrm>
            <a:off x="1755775" y="54625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400">
              <a:latin typeface="Garamond" panose="02020404030301010803" pitchFamily="18" charset="0"/>
            </a:endParaRPr>
          </a:p>
        </p:txBody>
      </p:sp>
      <p:sp>
        <p:nvSpPr>
          <p:cNvPr id="96276" name="Text Box 21"/>
          <p:cNvSpPr txBox="1">
            <a:spLocks noChangeArrowheads="1"/>
          </p:cNvSpPr>
          <p:nvPr/>
        </p:nvSpPr>
        <p:spPr bwMode="auto">
          <a:xfrm>
            <a:off x="7416801" y="1336675"/>
            <a:ext cx="387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Ξ</a:t>
            </a:r>
            <a:r>
              <a:rPr lang="en-US" altLang="ja-JP" sz="1200" baseline="30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24619" y="5779698"/>
            <a:ext cx="8982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Now, theoretically, it is time to analyze that what kind of spin-parities they observed. 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2424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15889"/>
            <a:ext cx="8096251" cy="454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5" name="テキスト ボックス 4"/>
          <p:cNvSpPr txBox="1">
            <a:spLocks noChangeArrowheads="1"/>
          </p:cNvSpPr>
          <p:nvPr/>
        </p:nvSpPr>
        <p:spPr bwMode="auto">
          <a:xfrm>
            <a:off x="1765300" y="5364164"/>
            <a:ext cx="997741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2000" dirty="0" smtClean="0"/>
              <a:t>Furthermore, </a:t>
            </a:r>
            <a:r>
              <a:rPr lang="en-US" altLang="ja-JP" sz="2000" dirty="0"/>
              <a:t>we observed bound Ξ </a:t>
            </a:r>
            <a:r>
              <a:rPr lang="en-US" altLang="ja-JP" sz="2000" dirty="0" err="1"/>
              <a:t>hypernucleus</a:t>
            </a:r>
            <a:r>
              <a:rPr lang="en-US" altLang="ja-JP" sz="2000" dirty="0"/>
              <a:t>, for the first time</a:t>
            </a:r>
          </a:p>
          <a:p>
            <a:r>
              <a:rPr lang="en-US" altLang="ja-JP" sz="2000" dirty="0"/>
              <a:t>in the world. Now, we understood that ΞN interaction should be attractive</a:t>
            </a:r>
            <a:r>
              <a:rPr lang="en-US" altLang="ja-JP" sz="2000" dirty="0" smtClean="0"/>
              <a:t>.</a:t>
            </a:r>
          </a:p>
          <a:p>
            <a:r>
              <a:rPr lang="en-US" altLang="ja-JP" sz="2000" dirty="0" smtClean="0"/>
              <a:t>Also, it is important to interpret  spin-parity to comparing theory and experimental data.</a:t>
            </a:r>
          </a:p>
          <a:p>
            <a:endParaRPr lang="en-US" altLang="ja-JP" sz="2000" dirty="0" smtClean="0"/>
          </a:p>
        </p:txBody>
      </p:sp>
      <p:sp>
        <p:nvSpPr>
          <p:cNvPr id="95236" name="Oval 3"/>
          <p:cNvSpPr>
            <a:spLocks noChangeArrowheads="1"/>
          </p:cNvSpPr>
          <p:nvPr/>
        </p:nvSpPr>
        <p:spPr bwMode="auto">
          <a:xfrm>
            <a:off x="8256589" y="2997201"/>
            <a:ext cx="2232025" cy="2195513"/>
          </a:xfrm>
          <a:prstGeom prst="ellipse">
            <a:avLst/>
          </a:prstGeom>
          <a:solidFill>
            <a:srgbClr val="FFFF00">
              <a:alpha val="27058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/>
          </a:p>
        </p:txBody>
      </p:sp>
      <p:sp>
        <p:nvSpPr>
          <p:cNvPr id="95237" name="Oval 4"/>
          <p:cNvSpPr>
            <a:spLocks noChangeArrowheads="1"/>
          </p:cNvSpPr>
          <p:nvPr/>
        </p:nvSpPr>
        <p:spPr bwMode="auto">
          <a:xfrm>
            <a:off x="9121776" y="3141663"/>
            <a:ext cx="468313" cy="468312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95238" name="Oval 5"/>
          <p:cNvSpPr>
            <a:spLocks noChangeArrowheads="1"/>
          </p:cNvSpPr>
          <p:nvPr/>
        </p:nvSpPr>
        <p:spPr bwMode="auto">
          <a:xfrm>
            <a:off x="8689976" y="3716339"/>
            <a:ext cx="1368425" cy="1368425"/>
          </a:xfrm>
          <a:prstGeom prst="ellipse">
            <a:avLst/>
          </a:prstGeom>
          <a:solidFill>
            <a:srgbClr val="008000">
              <a:alpha val="70195"/>
            </a:srgbClr>
          </a:solidFill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baseline="30000">
                <a:solidFill>
                  <a:schemeClr val="bg1"/>
                </a:solidFill>
              </a:rPr>
              <a:t>14</a:t>
            </a:r>
            <a:r>
              <a:rPr lang="en-US" altLang="ja-JP">
                <a:solidFill>
                  <a:schemeClr val="bg1"/>
                </a:solidFill>
              </a:rPr>
              <a:t>N</a:t>
            </a:r>
          </a:p>
        </p:txBody>
      </p:sp>
      <p:cxnSp>
        <p:nvCxnSpPr>
          <p:cNvPr id="10" name="直線コネクタ 9"/>
          <p:cNvCxnSpPr/>
          <p:nvPr/>
        </p:nvCxnSpPr>
        <p:spPr>
          <a:xfrm>
            <a:off x="8616950" y="1196975"/>
            <a:ext cx="1727200" cy="0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240" name="テキスト ボックス 10"/>
          <p:cNvSpPr txBox="1">
            <a:spLocks noChangeArrowheads="1"/>
          </p:cNvSpPr>
          <p:nvPr/>
        </p:nvSpPr>
        <p:spPr bwMode="auto">
          <a:xfrm>
            <a:off x="9188451" y="735013"/>
            <a:ext cx="825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baseline="30000"/>
              <a:t>14</a:t>
            </a:r>
            <a:r>
              <a:rPr lang="en-US" altLang="ja-JP"/>
              <a:t>N-Ξ-</a:t>
            </a:r>
            <a:endParaRPr lang="ja-JP" altLang="en-US"/>
          </a:p>
        </p:txBody>
      </p:sp>
      <p:cxnSp>
        <p:nvCxnSpPr>
          <p:cNvPr id="13" name="直線コネクタ 12"/>
          <p:cNvCxnSpPr/>
          <p:nvPr/>
        </p:nvCxnSpPr>
        <p:spPr>
          <a:xfrm>
            <a:off x="9121775" y="1773238"/>
            <a:ext cx="94615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242" name="テキスト ボックス 13"/>
          <p:cNvSpPr txBox="1">
            <a:spLocks noChangeArrowheads="1"/>
          </p:cNvSpPr>
          <p:nvPr/>
        </p:nvSpPr>
        <p:spPr bwMode="auto">
          <a:xfrm>
            <a:off x="8107385" y="1819791"/>
            <a:ext cx="381386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dirty="0"/>
              <a:t>-4.38 ± 0.25 </a:t>
            </a:r>
            <a:r>
              <a:rPr lang="ja-JP" altLang="en-US" dirty="0" smtClean="0"/>
              <a:t>～</a:t>
            </a:r>
            <a:r>
              <a:rPr lang="en-US" altLang="ja-JP" dirty="0" smtClean="0"/>
              <a:t>-1.10</a:t>
            </a:r>
            <a:r>
              <a:rPr lang="en-US" altLang="ja-JP" dirty="0"/>
              <a:t> ±</a:t>
            </a:r>
            <a:r>
              <a:rPr lang="en-US" altLang="ja-JP" dirty="0" smtClean="0"/>
              <a:t> 0.25 </a:t>
            </a:r>
            <a:r>
              <a:rPr lang="en-US" altLang="ja-JP" dirty="0"/>
              <a:t>MeV </a:t>
            </a:r>
            <a:endParaRPr lang="ja-JP" altLang="en-US" dirty="0"/>
          </a:p>
        </p:txBody>
      </p:sp>
      <p:sp>
        <p:nvSpPr>
          <p:cNvPr id="95243" name="テキスト ボックス 14"/>
          <p:cNvSpPr txBox="1">
            <a:spLocks noChangeArrowheads="1"/>
          </p:cNvSpPr>
          <p:nvPr/>
        </p:nvSpPr>
        <p:spPr bwMode="auto">
          <a:xfrm>
            <a:off x="8353425" y="1184275"/>
            <a:ext cx="852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/>
              <a:t>0 MeV</a:t>
            </a:r>
            <a:endParaRPr lang="ja-JP" altLang="en-US"/>
          </a:p>
        </p:txBody>
      </p:sp>
      <p:sp>
        <p:nvSpPr>
          <p:cNvPr id="95244" name="テキスト ボックス 1"/>
          <p:cNvSpPr txBox="1">
            <a:spLocks noChangeArrowheads="1"/>
          </p:cNvSpPr>
          <p:nvPr/>
        </p:nvSpPr>
        <p:spPr bwMode="auto">
          <a:xfrm>
            <a:off x="6731001" y="4676776"/>
            <a:ext cx="1622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2400"/>
              <a:t>Kiso event</a:t>
            </a:r>
            <a:endParaRPr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423628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143139" y="411039"/>
            <a:ext cx="5996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b="1" dirty="0">
                <a:solidFill>
                  <a:srgbClr val="000099"/>
                </a:solidFill>
              </a:rPr>
              <a:t>The major goal of </a:t>
            </a:r>
            <a:r>
              <a:rPr lang="en-US" altLang="ja-JP" sz="2800" b="1" dirty="0" err="1">
                <a:solidFill>
                  <a:srgbClr val="000099"/>
                </a:solidFill>
              </a:rPr>
              <a:t>hypernuclear</a:t>
            </a:r>
            <a:r>
              <a:rPr lang="en-US" altLang="ja-JP" sz="2800" b="1" dirty="0">
                <a:solidFill>
                  <a:srgbClr val="000099"/>
                </a:solidFill>
              </a:rPr>
              <a:t> physics</a:t>
            </a:r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4692254" y="1863329"/>
            <a:ext cx="2538413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022233" y="1607163"/>
            <a:ext cx="287211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sz="2000" dirty="0">
                <a:solidFill>
                  <a:srgbClr val="CC0000"/>
                </a:solidFill>
              </a:rPr>
              <a:t>Fundamental and important for the study</a:t>
            </a:r>
          </a:p>
          <a:p>
            <a:r>
              <a:rPr lang="en-US" altLang="ja-JP" sz="2000" dirty="0">
                <a:solidFill>
                  <a:srgbClr val="CC0000"/>
                </a:solidFill>
              </a:rPr>
              <a:t>of nuclear physics 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661025" y="2451724"/>
            <a:ext cx="64960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dirty="0"/>
              <a:t> </a:t>
            </a:r>
            <a:r>
              <a:rPr lang="en-US" altLang="ja-JP" sz="2200" dirty="0">
                <a:solidFill>
                  <a:srgbClr val="000099"/>
                </a:solidFill>
              </a:rPr>
              <a:t>To understand the baryon-baryon interaction, two-body scattering  experiment is most useful.  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5159896" y="4221089"/>
            <a:ext cx="0" cy="6002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8022233" y="4380399"/>
            <a:ext cx="3425020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sz="2400" dirty="0">
                <a:solidFill>
                  <a:srgbClr val="000099"/>
                </a:solidFill>
              </a:rPr>
              <a:t>YN and YY potential models so far proposed</a:t>
            </a:r>
          </a:p>
          <a:p>
            <a:r>
              <a:rPr lang="en-US" altLang="ja-JP" sz="2400" dirty="0">
                <a:solidFill>
                  <a:srgbClr val="000099"/>
                </a:solidFill>
              </a:rPr>
              <a:t>  (ex. Nijmegen,</a:t>
            </a:r>
          </a:p>
          <a:p>
            <a:r>
              <a:rPr lang="en-US" altLang="ja-JP" sz="2400" dirty="0">
                <a:solidFill>
                  <a:srgbClr val="000099"/>
                </a:solidFill>
              </a:rPr>
              <a:t>     </a:t>
            </a:r>
            <a:r>
              <a:rPr lang="en-US" altLang="ja-JP" sz="2400" dirty="0" err="1">
                <a:solidFill>
                  <a:srgbClr val="000099"/>
                </a:solidFill>
              </a:rPr>
              <a:t>Julich</a:t>
            </a:r>
            <a:r>
              <a:rPr lang="en-US" altLang="ja-JP" sz="2400" dirty="0">
                <a:solidFill>
                  <a:srgbClr val="000099"/>
                </a:solidFill>
              </a:rPr>
              <a:t>, Kyoto-Niigata) have large ambiguity. </a:t>
            </a:r>
          </a:p>
          <a:p>
            <a:r>
              <a:rPr lang="en-US" altLang="ja-JP" sz="1500" dirty="0">
                <a:solidFill>
                  <a:srgbClr val="CC0000"/>
                </a:solidFill>
              </a:rPr>
              <a:t>  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1919537" y="1431132"/>
            <a:ext cx="6102696" cy="736157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938473" y="1573178"/>
            <a:ext cx="57513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dirty="0"/>
              <a:t>1) To understand baryon-baryon interactions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4692254" y="2048368"/>
            <a:ext cx="259199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2855118" y="3238542"/>
            <a:ext cx="6409234" cy="864394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2999656" y="3268073"/>
            <a:ext cx="50110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dirty="0"/>
              <a:t>Total number of </a:t>
            </a:r>
          </a:p>
          <a:p>
            <a:r>
              <a:rPr lang="en-US" altLang="ja-JP" sz="2400" dirty="0"/>
              <a:t>  Nucleon (N) -Nucleon (N) data: </a:t>
            </a:r>
            <a:r>
              <a:rPr lang="en-US" altLang="ja-JP" sz="2400" dirty="0">
                <a:solidFill>
                  <a:srgbClr val="FF0000"/>
                </a:solidFill>
              </a:rPr>
              <a:t>4,</a:t>
            </a:r>
            <a:r>
              <a:rPr lang="en-US" altLang="ja-JP" sz="2400" dirty="0"/>
              <a:t> </a:t>
            </a:r>
            <a:r>
              <a:rPr lang="en-US" altLang="ja-JP" sz="2400" dirty="0">
                <a:solidFill>
                  <a:srgbClr val="FF0000"/>
                </a:solidFill>
              </a:rPr>
              <a:t>000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1631504" y="4893595"/>
            <a:ext cx="5901556" cy="1440160"/>
          </a:xfrm>
          <a:prstGeom prst="rect">
            <a:avLst/>
          </a:prstGeom>
          <a:solidFill>
            <a:srgbClr val="FFCC99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1995682" y="5791184"/>
            <a:ext cx="31063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2400" dirty="0"/>
              <a:t>・ </a:t>
            </a:r>
            <a:r>
              <a:rPr lang="en-US" altLang="ja-JP" sz="2400" b="1" dirty="0">
                <a:solidFill>
                  <a:srgbClr val="FF0000"/>
                </a:solidFill>
              </a:rPr>
              <a:t>NO</a:t>
            </a:r>
            <a:r>
              <a:rPr lang="en-US" altLang="ja-JP" sz="2400" b="1" dirty="0"/>
              <a:t> </a:t>
            </a:r>
            <a:r>
              <a:rPr lang="en-US" altLang="ja-JP" sz="2400" dirty="0"/>
              <a:t>YY scattering data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1662225" y="4933932"/>
            <a:ext cx="564045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100" dirty="0"/>
              <a:t> </a:t>
            </a:r>
            <a:r>
              <a:rPr lang="ja-JP" altLang="en-US" sz="2400" dirty="0"/>
              <a:t>・ </a:t>
            </a:r>
            <a:r>
              <a:rPr lang="en-US" altLang="ja-JP" sz="2400" dirty="0"/>
              <a:t>Total number of differential cross section </a:t>
            </a:r>
          </a:p>
          <a:p>
            <a:r>
              <a:rPr lang="en-US" altLang="ja-JP" sz="2400" dirty="0"/>
              <a:t>      Hyperon (Y) -Nucleon (N) data: </a:t>
            </a:r>
            <a:r>
              <a:rPr lang="en-US" altLang="ja-JP" sz="2400" b="1" dirty="0">
                <a:solidFill>
                  <a:srgbClr val="FF0000"/>
                </a:solidFill>
              </a:rPr>
              <a:t> 40</a:t>
            </a:r>
          </a:p>
        </p:txBody>
      </p:sp>
      <p:sp>
        <p:nvSpPr>
          <p:cNvPr id="7187" name="AutoShape 19"/>
          <p:cNvSpPr>
            <a:spLocks noChangeArrowheads="1"/>
          </p:cNvSpPr>
          <p:nvPr/>
        </p:nvSpPr>
        <p:spPr bwMode="auto">
          <a:xfrm>
            <a:off x="7626326" y="5182863"/>
            <a:ext cx="270272" cy="43219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V="1">
            <a:off x="6182890" y="2079800"/>
            <a:ext cx="0" cy="269081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6182891" y="2348880"/>
            <a:ext cx="1350169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2504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98" y="568944"/>
            <a:ext cx="10323460" cy="4527269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217098" y="199612"/>
            <a:ext cx="3645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Physical Review C 94, 064319 (2016)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15992" y="4986067"/>
            <a:ext cx="88376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Using RMF theory, we interpret that Kiso event is observation of  </a:t>
            </a:r>
            <a:r>
              <a:rPr kumimoji="1" lang="en-US" altLang="ja-JP" baseline="30000" dirty="0" smtClean="0"/>
              <a:t>14</a:t>
            </a:r>
            <a:r>
              <a:rPr kumimoji="1" lang="en-US" altLang="ja-JP" dirty="0" smtClean="0"/>
              <a:t>N(</a:t>
            </a:r>
            <a:r>
              <a:rPr kumimoji="1" lang="en-US" altLang="ja-JP" dirty="0" err="1" smtClean="0"/>
              <a:t>g.s</a:t>
            </a:r>
            <a:r>
              <a:rPr kumimoji="1" lang="en-US" altLang="ja-JP" dirty="0" smtClean="0"/>
              <a:t>) +Ξ(0p) state.</a:t>
            </a:r>
          </a:p>
          <a:p>
            <a:r>
              <a:rPr lang="en-US" altLang="ja-JP" dirty="0" smtClean="0"/>
              <a:t>Weak point: RMF theory focus on the only ground state of </a:t>
            </a:r>
            <a:r>
              <a:rPr lang="en-US" altLang="ja-JP" baseline="30000" dirty="0" smtClean="0"/>
              <a:t>14</a:t>
            </a:r>
            <a:r>
              <a:rPr lang="en-US" altLang="ja-JP" dirty="0" smtClean="0"/>
              <a:t>N, not the excited state of </a:t>
            </a:r>
            <a:r>
              <a:rPr lang="en-US" altLang="ja-JP" baseline="30000" dirty="0" smtClean="0"/>
              <a:t>14</a:t>
            </a:r>
            <a:r>
              <a:rPr lang="en-US" altLang="ja-JP" dirty="0" smtClean="0"/>
              <a:t>N.</a:t>
            </a:r>
          </a:p>
          <a:p>
            <a:r>
              <a:rPr kumimoji="1" lang="en-US" altLang="ja-JP" dirty="0" smtClean="0"/>
              <a:t>It is planning to take into account of the excited state of </a:t>
            </a:r>
            <a:r>
              <a:rPr kumimoji="1" lang="en-US" altLang="ja-JP" baseline="30000" dirty="0" smtClean="0"/>
              <a:t>14</a:t>
            </a:r>
            <a:r>
              <a:rPr kumimoji="1" lang="en-US" altLang="ja-JP" dirty="0" smtClean="0"/>
              <a:t>N for further analysis of Kiso event</a:t>
            </a:r>
          </a:p>
          <a:p>
            <a:r>
              <a:rPr lang="en-US" altLang="ja-JP" dirty="0"/>
              <a:t>u</a:t>
            </a:r>
            <a:r>
              <a:rPr lang="en-US" altLang="ja-JP" dirty="0" smtClean="0"/>
              <a:t>sing α+α+α+</a:t>
            </a:r>
            <a:r>
              <a:rPr lang="en-US" altLang="ja-JP" dirty="0" err="1" smtClean="0"/>
              <a:t>d+Ξ</a:t>
            </a:r>
            <a:r>
              <a:rPr lang="en-US" altLang="ja-JP" dirty="0" smtClean="0"/>
              <a:t> 5-body cluster model</a:t>
            </a:r>
            <a:r>
              <a:rPr kumimoji="1" lang="en-US" altLang="ja-JP" dirty="0" smtClean="0"/>
              <a:t>.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452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33245" y="858575"/>
            <a:ext cx="104259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For the analysis of </a:t>
            </a:r>
            <a:r>
              <a:rPr lang="en-US" altLang="ja-JP" sz="2400" baseline="30000" dirty="0" smtClean="0"/>
              <a:t>11</a:t>
            </a:r>
            <a:r>
              <a:rPr lang="en-US" altLang="ja-JP" sz="2400" dirty="0" smtClean="0"/>
              <a:t>B+Ξ system, we should calculate energy spectra of this system</a:t>
            </a:r>
          </a:p>
          <a:p>
            <a:r>
              <a:rPr lang="en-US" altLang="ja-JP" sz="2400" dirty="0"/>
              <a:t>w</a:t>
            </a:r>
            <a:r>
              <a:rPr lang="en-US" altLang="ja-JP" sz="2400" dirty="0" smtClean="0"/>
              <a:t>ithin the framework of   α+α+</a:t>
            </a:r>
            <a:r>
              <a:rPr lang="en-US" altLang="ja-JP" sz="2400" dirty="0" err="1" smtClean="0"/>
              <a:t>t+Ξ</a:t>
            </a:r>
            <a:r>
              <a:rPr lang="ja-JP" altLang="en-US" sz="2400" dirty="0"/>
              <a:t> </a:t>
            </a:r>
            <a:r>
              <a:rPr lang="en-US" altLang="ja-JP" sz="2400" dirty="0" smtClean="0"/>
              <a:t>four-body model. This is also future plan. </a:t>
            </a:r>
            <a:endParaRPr kumimoji="1" lang="ja-JP" altLang="en-US" sz="2400" dirty="0"/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2881972" y="21823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400"/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2813709" y="1977576"/>
            <a:ext cx="889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12</a:t>
            </a:r>
            <a:r>
              <a:rPr lang="en-US" altLang="ja-JP" sz="2800"/>
              <a:t>Be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839109" y="2258563"/>
            <a:ext cx="86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1600" b="1" baseline="30000"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8" name="Oval 17"/>
          <p:cNvSpPr>
            <a:spLocks noChangeArrowheads="1"/>
          </p:cNvSpPr>
          <p:nvPr/>
        </p:nvSpPr>
        <p:spPr bwMode="auto">
          <a:xfrm>
            <a:off x="1499260" y="2485576"/>
            <a:ext cx="2232025" cy="2195512"/>
          </a:xfrm>
          <a:prstGeom prst="ellipse">
            <a:avLst/>
          </a:prstGeom>
          <a:solidFill>
            <a:srgbClr val="FFFF00">
              <a:alpha val="30980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" name="Oval 18"/>
          <p:cNvSpPr>
            <a:spLocks noChangeArrowheads="1"/>
          </p:cNvSpPr>
          <p:nvPr/>
        </p:nvSpPr>
        <p:spPr bwMode="auto">
          <a:xfrm>
            <a:off x="2004084" y="2917376"/>
            <a:ext cx="433388" cy="468312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</a:t>
            </a:r>
          </a:p>
        </p:txBody>
      </p:sp>
      <p:sp>
        <p:nvSpPr>
          <p:cNvPr id="10" name="Oval 19"/>
          <p:cNvSpPr>
            <a:spLocks noChangeArrowheads="1"/>
          </p:cNvSpPr>
          <p:nvPr/>
        </p:nvSpPr>
        <p:spPr bwMode="auto">
          <a:xfrm>
            <a:off x="2653373" y="2701477"/>
            <a:ext cx="719137" cy="72072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11" name="Oval 20"/>
          <p:cNvSpPr>
            <a:spLocks noChangeArrowheads="1"/>
          </p:cNvSpPr>
          <p:nvPr/>
        </p:nvSpPr>
        <p:spPr bwMode="auto">
          <a:xfrm>
            <a:off x="1788184" y="3565076"/>
            <a:ext cx="827088" cy="792162"/>
          </a:xfrm>
          <a:prstGeom prst="ellipse">
            <a:avLst/>
          </a:prstGeom>
          <a:solidFill>
            <a:srgbClr val="99CC00">
              <a:alpha val="70195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12" name="Oval 21"/>
          <p:cNvSpPr>
            <a:spLocks noChangeArrowheads="1"/>
          </p:cNvSpPr>
          <p:nvPr/>
        </p:nvSpPr>
        <p:spPr bwMode="auto">
          <a:xfrm>
            <a:off x="2724809" y="3565076"/>
            <a:ext cx="827088" cy="792162"/>
          </a:xfrm>
          <a:prstGeom prst="ellipse">
            <a:avLst/>
          </a:prstGeom>
          <a:solidFill>
            <a:srgbClr val="99CC00">
              <a:alpha val="74901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97879" y="2485576"/>
            <a:ext cx="33759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Now, we have a question:</a:t>
            </a:r>
          </a:p>
          <a:p>
            <a:endParaRPr kumimoji="1" lang="ja-JP" altLang="en-US" sz="200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236109" y="2917376"/>
            <a:ext cx="638270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What part’s information of  the </a:t>
            </a:r>
            <a:r>
              <a:rPr lang="en-US" altLang="ja-JP" sz="2400" b="1" dirty="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dirty="0">
                <a:solidFill>
                  <a:srgbClr val="CC0000"/>
                </a:solidFill>
              </a:rPr>
              <a:t>N  </a:t>
            </a:r>
            <a:r>
              <a:rPr lang="en-US" altLang="ja-JP" sz="2400" dirty="0" smtClean="0"/>
              <a:t>interaction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smtClean="0"/>
              <a:t> </a:t>
            </a:r>
            <a:r>
              <a:rPr lang="en-US" altLang="ja-JP" sz="2400" dirty="0"/>
              <a:t>do we extract?</a:t>
            </a:r>
          </a:p>
        </p:txBody>
      </p:sp>
    </p:spTree>
    <p:extLst>
      <p:ext uri="{BB962C8B-B14F-4D97-AF65-F5344CB8AC3E}">
        <p14:creationId xmlns:p14="http://schemas.microsoft.com/office/powerpoint/2010/main" val="205937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Text Box 7"/>
          <p:cNvSpPr txBox="1">
            <a:spLocks noChangeArrowheads="1"/>
          </p:cNvSpPr>
          <p:nvPr/>
        </p:nvSpPr>
        <p:spPr bwMode="auto">
          <a:xfrm>
            <a:off x="1957389" y="787401"/>
            <a:ext cx="8675687" cy="86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V</a:t>
            </a:r>
            <a:r>
              <a:rPr lang="en-US" altLang="ja-JP" sz="2400" b="1" baseline="-25000"/>
              <a:t>ΞN </a:t>
            </a:r>
            <a:r>
              <a:rPr lang="en-US" altLang="ja-JP" sz="2400"/>
              <a:t>= V</a:t>
            </a:r>
            <a:r>
              <a:rPr lang="en-US" altLang="ja-JP" sz="2400" b="1" baseline="-25000"/>
              <a:t>0 </a:t>
            </a:r>
            <a:r>
              <a:rPr lang="en-US" altLang="ja-JP" sz="2400"/>
              <a:t>+ </a:t>
            </a:r>
            <a:r>
              <a:rPr lang="en-US" altLang="ja-JP" sz="2000" b="1"/>
              <a:t>σ</a:t>
            </a:r>
            <a:r>
              <a:rPr lang="ja-JP" altLang="en-US" sz="2400"/>
              <a:t>・</a:t>
            </a:r>
            <a:r>
              <a:rPr lang="en-US" altLang="ja-JP" sz="2000" b="1"/>
              <a:t>σ </a:t>
            </a:r>
            <a:r>
              <a:rPr lang="en-US" altLang="ja-JP" sz="2400"/>
              <a:t>V</a:t>
            </a:r>
            <a:r>
              <a:rPr lang="en-US" altLang="ja-JP" sz="2400" baseline="-25000"/>
              <a:t>σ</a:t>
            </a:r>
            <a:r>
              <a:rPr lang="ja-JP" altLang="en-US" sz="2400" baseline="-25000"/>
              <a:t>・</a:t>
            </a:r>
            <a:r>
              <a:rPr lang="en-US" altLang="ja-JP" sz="2400" baseline="-25000"/>
              <a:t>σ </a:t>
            </a:r>
            <a:r>
              <a:rPr lang="ja-JP" altLang="en-US" sz="2000" b="1"/>
              <a:t>＋ </a:t>
            </a:r>
            <a:r>
              <a:rPr lang="en-US" altLang="ja-JP" sz="2000" b="1"/>
              <a:t>τ</a:t>
            </a:r>
            <a:r>
              <a:rPr lang="ja-JP" altLang="en-US" sz="2400"/>
              <a:t>・</a:t>
            </a:r>
            <a:r>
              <a:rPr lang="en-US" altLang="ja-JP" sz="2000" b="1"/>
              <a:t>τ </a:t>
            </a:r>
            <a:r>
              <a:rPr lang="en-US" altLang="ja-JP" sz="2400"/>
              <a:t>V</a:t>
            </a:r>
            <a:r>
              <a:rPr lang="en-US" altLang="ja-JP" sz="2400" baseline="-25000"/>
              <a:t>τ</a:t>
            </a:r>
            <a:r>
              <a:rPr lang="ja-JP" altLang="en-US" sz="2400" baseline="-25000"/>
              <a:t>・</a:t>
            </a:r>
            <a:r>
              <a:rPr lang="en-US" altLang="ja-JP" sz="2400" baseline="-25000"/>
              <a:t>τ</a:t>
            </a:r>
            <a:r>
              <a:rPr lang="ja-JP" altLang="en-US" sz="2000" b="1"/>
              <a:t>＋</a:t>
            </a:r>
            <a:r>
              <a:rPr lang="ja-JP" altLang="en-US" sz="2400"/>
              <a:t> </a:t>
            </a:r>
            <a:r>
              <a:rPr lang="en-US" altLang="ja-JP" sz="2400"/>
              <a:t>(</a:t>
            </a:r>
            <a:r>
              <a:rPr lang="en-US" altLang="ja-JP" sz="2000" b="1"/>
              <a:t>σ</a:t>
            </a:r>
            <a:r>
              <a:rPr lang="ja-JP" altLang="en-US" sz="2400"/>
              <a:t>・</a:t>
            </a:r>
            <a:r>
              <a:rPr lang="en-US" altLang="ja-JP" sz="2000" b="1"/>
              <a:t>σ</a:t>
            </a:r>
            <a:r>
              <a:rPr lang="en-US" altLang="ja-JP" sz="2400"/>
              <a:t>)(</a:t>
            </a:r>
            <a:r>
              <a:rPr lang="en-US" altLang="ja-JP" sz="2000" b="1"/>
              <a:t>τ</a:t>
            </a:r>
            <a:r>
              <a:rPr lang="ja-JP" altLang="en-US" sz="2400"/>
              <a:t>・</a:t>
            </a:r>
            <a:r>
              <a:rPr lang="en-US" altLang="ja-JP" sz="2000" b="1"/>
              <a:t>τ</a:t>
            </a:r>
            <a:r>
              <a:rPr lang="en-US" altLang="ja-JP" sz="2400"/>
              <a:t>) V</a:t>
            </a:r>
            <a:r>
              <a:rPr lang="en-US" altLang="ja-JP" sz="2400" baseline="-25000"/>
              <a:t>σ</a:t>
            </a:r>
            <a:r>
              <a:rPr lang="ja-JP" altLang="en-US" sz="2400" baseline="-25000"/>
              <a:t>・</a:t>
            </a:r>
            <a:r>
              <a:rPr lang="en-US" altLang="ja-JP" sz="2400" baseline="-25000"/>
              <a:t>σ</a:t>
            </a:r>
            <a:r>
              <a:rPr lang="ja-JP" altLang="en-US" sz="2400" baseline="-25000"/>
              <a:t>　</a:t>
            </a:r>
            <a:r>
              <a:rPr lang="en-US" altLang="ja-JP" sz="2400" baseline="-25000"/>
              <a:t>τ</a:t>
            </a:r>
            <a:r>
              <a:rPr lang="ja-JP" altLang="en-US" sz="2400" baseline="-25000"/>
              <a:t>・</a:t>
            </a:r>
            <a:r>
              <a:rPr lang="en-US" altLang="ja-JP" sz="2400" baseline="-25000"/>
              <a:t>τ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/>
          </a:p>
        </p:txBody>
      </p:sp>
      <p:sp>
        <p:nvSpPr>
          <p:cNvPr id="97284" name="Text Box 8"/>
          <p:cNvSpPr txBox="1">
            <a:spLocks noChangeArrowheads="1"/>
          </p:cNvSpPr>
          <p:nvPr/>
        </p:nvSpPr>
        <p:spPr bwMode="auto">
          <a:xfrm>
            <a:off x="3946526" y="2184401"/>
            <a:ext cx="6804025" cy="142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99"/>
                </a:solidFill>
              </a:rPr>
              <a:t>All of the terms contribute to binding energy of  </a:t>
            </a:r>
            <a:r>
              <a:rPr lang="en-US" altLang="ja-JP" sz="2400" b="1" baseline="30000">
                <a:solidFill>
                  <a:srgbClr val="CC0000"/>
                </a:solidFill>
              </a:rPr>
              <a:t>12</a:t>
            </a:r>
            <a:r>
              <a:rPr lang="en-US" altLang="ja-JP" sz="2400">
                <a:solidFill>
                  <a:srgbClr val="CC0000"/>
                </a:solidFill>
              </a:rPr>
              <a:t>Be and </a:t>
            </a:r>
            <a:r>
              <a:rPr lang="en-US" altLang="ja-JP" sz="2400" baseline="30000">
                <a:solidFill>
                  <a:srgbClr val="CC0000"/>
                </a:solidFill>
              </a:rPr>
              <a:t>15</a:t>
            </a:r>
            <a:r>
              <a:rPr lang="en-US" altLang="ja-JP" sz="2400" baseline="-25000">
                <a:solidFill>
                  <a:srgbClr val="CC0000"/>
                </a:solidFill>
              </a:rPr>
              <a:t>Ξ</a:t>
            </a:r>
            <a:r>
              <a:rPr lang="en-US" altLang="ja-JP" sz="2400">
                <a:solidFill>
                  <a:srgbClr val="CC0000"/>
                </a:solidFill>
              </a:rPr>
              <a:t>C</a:t>
            </a:r>
            <a:r>
              <a:rPr lang="en-US" altLang="ja-JP" sz="2400">
                <a:solidFill>
                  <a:srgbClr val="000099"/>
                </a:solidFill>
              </a:rPr>
              <a:t> ( </a:t>
            </a:r>
            <a:r>
              <a:rPr lang="en-US" altLang="ja-JP" sz="2800" b="1" baseline="30000">
                <a:solidFill>
                  <a:srgbClr val="006600"/>
                </a:solidFill>
              </a:rPr>
              <a:t>11</a:t>
            </a:r>
            <a:r>
              <a:rPr lang="en-US" altLang="ja-JP" sz="2400">
                <a:solidFill>
                  <a:srgbClr val="006600"/>
                </a:solidFill>
              </a:rPr>
              <a:t>B</a:t>
            </a:r>
            <a:r>
              <a:rPr lang="en-US" altLang="ja-JP" sz="2400">
                <a:solidFill>
                  <a:srgbClr val="000099"/>
                </a:solidFill>
              </a:rPr>
              <a:t> and </a:t>
            </a:r>
            <a:r>
              <a:rPr lang="en-US" altLang="ja-JP" sz="2400" baseline="30000">
                <a:solidFill>
                  <a:srgbClr val="000099"/>
                </a:solidFill>
              </a:rPr>
              <a:t>14</a:t>
            </a:r>
            <a:r>
              <a:rPr lang="en-US" altLang="ja-JP" sz="2400">
                <a:solidFill>
                  <a:srgbClr val="000099"/>
                </a:solidFill>
              </a:rPr>
              <a:t>N is not spin-, isospin- saturated).</a:t>
            </a:r>
          </a:p>
        </p:txBody>
      </p:sp>
      <p:sp>
        <p:nvSpPr>
          <p:cNvPr id="97285" name="Text Box 9"/>
          <p:cNvSpPr txBox="1">
            <a:spLocks noChangeArrowheads="1"/>
          </p:cNvSpPr>
          <p:nvPr/>
        </p:nvSpPr>
        <p:spPr bwMode="auto">
          <a:xfrm>
            <a:off x="4024313" y="2924176"/>
            <a:ext cx="34015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 b="1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1400" b="1" baseline="30000">
                <a:solidFill>
                  <a:srgbClr val="CC0000"/>
                </a:solidFill>
              </a:rPr>
              <a:t>-</a:t>
            </a:r>
          </a:p>
        </p:txBody>
      </p:sp>
      <p:sp>
        <p:nvSpPr>
          <p:cNvPr id="76810" name="Text Box 10"/>
          <p:cNvSpPr txBox="1">
            <a:spLocks noChangeArrowheads="1"/>
          </p:cNvSpPr>
          <p:nvPr/>
        </p:nvSpPr>
        <p:spPr bwMode="auto">
          <a:xfrm>
            <a:off x="4149726" y="3532188"/>
            <a:ext cx="7021513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Then, even if we observe</a:t>
            </a:r>
            <a:r>
              <a:rPr lang="ja-JP" altLang="en-US" sz="2400"/>
              <a:t>　</a:t>
            </a:r>
            <a:r>
              <a:rPr lang="en-US" altLang="ja-JP" sz="2400"/>
              <a:t>this system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as a bound state,  we shall get only information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that </a:t>
            </a:r>
            <a:r>
              <a:rPr lang="en-US" altLang="ja-JP" sz="2400">
                <a:solidFill>
                  <a:srgbClr val="CC0000"/>
                </a:solidFill>
              </a:rPr>
              <a:t> V</a:t>
            </a:r>
            <a:r>
              <a:rPr lang="en-US" altLang="ja-JP" sz="2400" baseline="-2500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b="1" baseline="-25000">
                <a:solidFill>
                  <a:srgbClr val="CC0000"/>
                </a:solidFill>
              </a:rPr>
              <a:t>N</a:t>
            </a:r>
            <a:r>
              <a:rPr lang="ja-JP" altLang="en-US" sz="2400"/>
              <a:t>　</a:t>
            </a:r>
            <a:r>
              <a:rPr lang="en-US" altLang="ja-JP" sz="2400"/>
              <a:t>itself  is attractive. </a:t>
            </a:r>
          </a:p>
        </p:txBody>
      </p:sp>
      <p:sp>
        <p:nvSpPr>
          <p:cNvPr id="76811" name="Text Box 11"/>
          <p:cNvSpPr txBox="1">
            <a:spLocks noChangeArrowheads="1"/>
          </p:cNvSpPr>
          <p:nvPr/>
        </p:nvSpPr>
        <p:spPr bwMode="auto">
          <a:xfrm>
            <a:off x="4191000" y="4970463"/>
            <a:ext cx="6840538" cy="179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99"/>
                </a:solidFill>
              </a:rPr>
              <a:t>Therefore, after the Day-1 experiment,  next,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99"/>
                </a:solidFill>
              </a:rPr>
              <a:t>we  want to know desirable strength of </a:t>
            </a:r>
            <a:r>
              <a:rPr lang="en-US" altLang="ja-JP" sz="2800">
                <a:solidFill>
                  <a:srgbClr val="CC0000"/>
                </a:solidFill>
              </a:rPr>
              <a:t>V</a:t>
            </a:r>
            <a:r>
              <a:rPr lang="en-US" altLang="ja-JP" sz="2800" b="1" baseline="-25000">
                <a:solidFill>
                  <a:srgbClr val="CC0000"/>
                </a:solidFill>
              </a:rPr>
              <a:t>0</a:t>
            </a:r>
            <a:r>
              <a:rPr lang="en-US" altLang="ja-JP" sz="2800" baseline="-25000">
                <a:solidFill>
                  <a:srgbClr val="CC0000"/>
                </a:solidFill>
              </a:rPr>
              <a:t>, </a:t>
            </a:r>
            <a:r>
              <a:rPr lang="en-US" altLang="ja-JP" sz="2400">
                <a:solidFill>
                  <a:srgbClr val="000099"/>
                </a:solidFill>
              </a:rPr>
              <a:t>the spin-,isospin-independent term.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000099"/>
              </a:solidFill>
            </a:endParaRPr>
          </a:p>
        </p:txBody>
      </p:sp>
      <p:sp>
        <p:nvSpPr>
          <p:cNvPr id="97288" name="Text Box 12"/>
          <p:cNvSpPr txBox="1">
            <a:spLocks noChangeArrowheads="1"/>
          </p:cNvSpPr>
          <p:nvPr/>
        </p:nvSpPr>
        <p:spPr bwMode="auto">
          <a:xfrm>
            <a:off x="3132138" y="42354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400"/>
          </a:p>
        </p:txBody>
      </p:sp>
      <p:sp>
        <p:nvSpPr>
          <p:cNvPr id="97289" name="Rectangle 13"/>
          <p:cNvSpPr>
            <a:spLocks noChangeArrowheads="1"/>
          </p:cNvSpPr>
          <p:nvPr/>
        </p:nvSpPr>
        <p:spPr bwMode="auto">
          <a:xfrm>
            <a:off x="3063875" y="4030663"/>
            <a:ext cx="889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12</a:t>
            </a:r>
            <a:r>
              <a:rPr lang="en-US" altLang="ja-JP" sz="2800"/>
              <a:t>Be</a:t>
            </a:r>
          </a:p>
        </p:txBody>
      </p:sp>
      <p:sp>
        <p:nvSpPr>
          <p:cNvPr id="97290" name="Text Box 14"/>
          <p:cNvSpPr txBox="1">
            <a:spLocks noChangeArrowheads="1"/>
          </p:cNvSpPr>
          <p:nvPr/>
        </p:nvSpPr>
        <p:spPr bwMode="auto">
          <a:xfrm>
            <a:off x="3089275" y="4311650"/>
            <a:ext cx="86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1600" b="1" baseline="30000"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97291" name="Rectangle 15"/>
          <p:cNvSpPr>
            <a:spLocks noChangeArrowheads="1"/>
          </p:cNvSpPr>
          <p:nvPr/>
        </p:nvSpPr>
        <p:spPr bwMode="auto">
          <a:xfrm>
            <a:off x="1919288" y="571500"/>
            <a:ext cx="8534400" cy="863600"/>
          </a:xfrm>
          <a:prstGeom prst="rect">
            <a:avLst/>
          </a:prstGeom>
          <a:noFill/>
          <a:ln w="2222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76816" name="Rectangle 16"/>
          <p:cNvSpPr>
            <a:spLocks noChangeArrowheads="1"/>
          </p:cNvSpPr>
          <p:nvPr/>
        </p:nvSpPr>
        <p:spPr bwMode="auto">
          <a:xfrm>
            <a:off x="2773363" y="704850"/>
            <a:ext cx="431800" cy="6477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7293" name="Oval 17"/>
          <p:cNvSpPr>
            <a:spLocks noChangeArrowheads="1"/>
          </p:cNvSpPr>
          <p:nvPr/>
        </p:nvSpPr>
        <p:spPr bwMode="auto">
          <a:xfrm>
            <a:off x="1749426" y="4538663"/>
            <a:ext cx="2232025" cy="2195512"/>
          </a:xfrm>
          <a:prstGeom prst="ellipse">
            <a:avLst/>
          </a:prstGeom>
          <a:solidFill>
            <a:srgbClr val="FFFF00">
              <a:alpha val="30980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7294" name="Oval 18"/>
          <p:cNvSpPr>
            <a:spLocks noChangeArrowheads="1"/>
          </p:cNvSpPr>
          <p:nvPr/>
        </p:nvSpPr>
        <p:spPr bwMode="auto">
          <a:xfrm>
            <a:off x="2254250" y="4970463"/>
            <a:ext cx="433388" cy="468312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</a:t>
            </a:r>
          </a:p>
        </p:txBody>
      </p:sp>
      <p:sp>
        <p:nvSpPr>
          <p:cNvPr id="97295" name="Oval 19"/>
          <p:cNvSpPr>
            <a:spLocks noChangeArrowheads="1"/>
          </p:cNvSpPr>
          <p:nvPr/>
        </p:nvSpPr>
        <p:spPr bwMode="auto">
          <a:xfrm>
            <a:off x="2903539" y="4754564"/>
            <a:ext cx="719137" cy="72072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97296" name="Oval 20"/>
          <p:cNvSpPr>
            <a:spLocks noChangeArrowheads="1"/>
          </p:cNvSpPr>
          <p:nvPr/>
        </p:nvSpPr>
        <p:spPr bwMode="auto">
          <a:xfrm>
            <a:off x="2038350" y="5618163"/>
            <a:ext cx="827088" cy="792162"/>
          </a:xfrm>
          <a:prstGeom prst="ellipse">
            <a:avLst/>
          </a:prstGeom>
          <a:solidFill>
            <a:srgbClr val="99CC00">
              <a:alpha val="70195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97297" name="Oval 21"/>
          <p:cNvSpPr>
            <a:spLocks noChangeArrowheads="1"/>
          </p:cNvSpPr>
          <p:nvPr/>
        </p:nvSpPr>
        <p:spPr bwMode="auto">
          <a:xfrm>
            <a:off x="2974975" y="5618163"/>
            <a:ext cx="827088" cy="792162"/>
          </a:xfrm>
          <a:prstGeom prst="ellipse">
            <a:avLst/>
          </a:prstGeom>
          <a:solidFill>
            <a:srgbClr val="99CC00">
              <a:alpha val="74901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97298" name="Oval 21"/>
          <p:cNvSpPr>
            <a:spLocks noChangeArrowheads="1"/>
          </p:cNvSpPr>
          <p:nvPr/>
        </p:nvSpPr>
        <p:spPr bwMode="auto">
          <a:xfrm>
            <a:off x="1876425" y="1868488"/>
            <a:ext cx="827088" cy="792162"/>
          </a:xfrm>
          <a:prstGeom prst="ellipse">
            <a:avLst/>
          </a:prstGeom>
          <a:solidFill>
            <a:srgbClr val="99CC00">
              <a:alpha val="74901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97299" name="Oval 21"/>
          <p:cNvSpPr>
            <a:spLocks noChangeArrowheads="1"/>
          </p:cNvSpPr>
          <p:nvPr/>
        </p:nvSpPr>
        <p:spPr bwMode="auto">
          <a:xfrm>
            <a:off x="2849564" y="1908176"/>
            <a:ext cx="827087" cy="792163"/>
          </a:xfrm>
          <a:prstGeom prst="ellipse">
            <a:avLst/>
          </a:prstGeom>
          <a:solidFill>
            <a:srgbClr val="99CC00">
              <a:alpha val="74901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97300" name="Oval 21"/>
          <p:cNvSpPr>
            <a:spLocks noChangeArrowheads="1"/>
          </p:cNvSpPr>
          <p:nvPr/>
        </p:nvSpPr>
        <p:spPr bwMode="auto">
          <a:xfrm>
            <a:off x="1917700" y="2749551"/>
            <a:ext cx="827088" cy="792163"/>
          </a:xfrm>
          <a:prstGeom prst="ellipse">
            <a:avLst/>
          </a:prstGeom>
          <a:solidFill>
            <a:srgbClr val="99CC00">
              <a:alpha val="74901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3" name="円/楕円 2"/>
          <p:cNvSpPr/>
          <p:nvPr/>
        </p:nvSpPr>
        <p:spPr>
          <a:xfrm>
            <a:off x="2871789" y="2797176"/>
            <a:ext cx="668337" cy="65722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dirty="0">
                <a:solidFill>
                  <a:schemeClr val="tx1"/>
                </a:solidFill>
              </a:rPr>
              <a:t>d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97302" name="Oval 17"/>
          <p:cNvSpPr>
            <a:spLocks noChangeArrowheads="1"/>
          </p:cNvSpPr>
          <p:nvPr/>
        </p:nvSpPr>
        <p:spPr bwMode="auto">
          <a:xfrm>
            <a:off x="1657351" y="1573213"/>
            <a:ext cx="2232025" cy="2195512"/>
          </a:xfrm>
          <a:prstGeom prst="ellipse">
            <a:avLst/>
          </a:prstGeom>
          <a:solidFill>
            <a:srgbClr val="FFFF00">
              <a:alpha val="30980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7303" name="テキスト ボックス 3"/>
          <p:cNvSpPr txBox="1">
            <a:spLocks noChangeArrowheads="1"/>
          </p:cNvSpPr>
          <p:nvPr/>
        </p:nvSpPr>
        <p:spPr bwMode="auto">
          <a:xfrm>
            <a:off x="3840164" y="1636714"/>
            <a:ext cx="866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2800" baseline="30000"/>
              <a:t>15</a:t>
            </a:r>
            <a:r>
              <a:rPr lang="en-US" altLang="ja-JP" sz="2800" baseline="-25000"/>
              <a:t>Ξ</a:t>
            </a:r>
            <a:r>
              <a:rPr lang="en-US" altLang="ja-JP" sz="2800"/>
              <a:t>C</a:t>
            </a:r>
            <a:endParaRPr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28646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0" grpId="0"/>
      <p:bldP spid="76811" grpId="0"/>
      <p:bldP spid="768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Oval 2"/>
          <p:cNvSpPr>
            <a:spLocks noChangeArrowheads="1"/>
          </p:cNvSpPr>
          <p:nvPr/>
        </p:nvSpPr>
        <p:spPr bwMode="auto">
          <a:xfrm>
            <a:off x="5448301" y="2636838"/>
            <a:ext cx="2232025" cy="2195512"/>
          </a:xfrm>
          <a:prstGeom prst="ellipse">
            <a:avLst/>
          </a:prstGeom>
          <a:solidFill>
            <a:srgbClr val="FFFF00">
              <a:alpha val="32941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9331" name="Oval 3"/>
          <p:cNvSpPr>
            <a:spLocks noChangeArrowheads="1"/>
          </p:cNvSpPr>
          <p:nvPr/>
        </p:nvSpPr>
        <p:spPr bwMode="auto">
          <a:xfrm>
            <a:off x="6238876" y="2852738"/>
            <a:ext cx="504825" cy="468312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ゴシック" panose="020B0609070205080204" pitchFamily="49" charset="-128"/>
            </a:endParaRPr>
          </a:p>
        </p:txBody>
      </p:sp>
      <p:sp>
        <p:nvSpPr>
          <p:cNvPr id="99332" name="Oval 4"/>
          <p:cNvSpPr>
            <a:spLocks noChangeArrowheads="1"/>
          </p:cNvSpPr>
          <p:nvPr/>
        </p:nvSpPr>
        <p:spPr bwMode="auto">
          <a:xfrm>
            <a:off x="5664200" y="3644901"/>
            <a:ext cx="827088" cy="792163"/>
          </a:xfrm>
          <a:prstGeom prst="ellipse">
            <a:avLst/>
          </a:prstGeom>
          <a:solidFill>
            <a:srgbClr val="99CC00">
              <a:alpha val="70195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99333" name="Oval 5"/>
          <p:cNvSpPr>
            <a:spLocks noChangeArrowheads="1"/>
          </p:cNvSpPr>
          <p:nvPr/>
        </p:nvSpPr>
        <p:spPr bwMode="auto">
          <a:xfrm>
            <a:off x="6672264" y="3644901"/>
            <a:ext cx="827087" cy="792163"/>
          </a:xfrm>
          <a:prstGeom prst="ellipse">
            <a:avLst/>
          </a:prstGeom>
          <a:solidFill>
            <a:srgbClr val="99CC00">
              <a:alpha val="74901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99334" name="Oval 6"/>
          <p:cNvSpPr>
            <a:spLocks noChangeArrowheads="1"/>
          </p:cNvSpPr>
          <p:nvPr/>
        </p:nvSpPr>
        <p:spPr bwMode="auto">
          <a:xfrm>
            <a:off x="8401050" y="2781301"/>
            <a:ext cx="1798638" cy="1871663"/>
          </a:xfrm>
          <a:prstGeom prst="ellipse">
            <a:avLst/>
          </a:prstGeom>
          <a:solidFill>
            <a:srgbClr val="FFFF00">
              <a:alpha val="32941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9335" name="Oval 7"/>
          <p:cNvSpPr>
            <a:spLocks noChangeArrowheads="1"/>
          </p:cNvSpPr>
          <p:nvPr/>
        </p:nvSpPr>
        <p:spPr bwMode="auto">
          <a:xfrm>
            <a:off x="9047164" y="2997201"/>
            <a:ext cx="504825" cy="468313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99336" name="Oval 8"/>
          <p:cNvSpPr>
            <a:spLocks noChangeArrowheads="1"/>
          </p:cNvSpPr>
          <p:nvPr/>
        </p:nvSpPr>
        <p:spPr bwMode="auto">
          <a:xfrm>
            <a:off x="8904289" y="3716338"/>
            <a:ext cx="827087" cy="792162"/>
          </a:xfrm>
          <a:prstGeom prst="ellipse">
            <a:avLst/>
          </a:prstGeom>
          <a:solidFill>
            <a:srgbClr val="99CC00">
              <a:alpha val="70195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1919289" y="1196975"/>
            <a:ext cx="6458819" cy="941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99"/>
                </a:solidFill>
              </a:rPr>
              <a:t>In order to obtain useful information about </a:t>
            </a:r>
            <a:r>
              <a:rPr lang="en-US" altLang="ja-JP" sz="2400">
                <a:solidFill>
                  <a:srgbClr val="CC0000"/>
                </a:solidFill>
              </a:rPr>
              <a:t>V</a:t>
            </a:r>
            <a:r>
              <a:rPr lang="en-US" altLang="ja-JP" sz="2400" b="1" baseline="-25000">
                <a:solidFill>
                  <a:srgbClr val="CC0000"/>
                </a:solidFill>
              </a:rPr>
              <a:t>0</a:t>
            </a:r>
            <a:r>
              <a:rPr lang="en-US" altLang="ja-JP" sz="2400">
                <a:solidFill>
                  <a:srgbClr val="000099"/>
                </a:solidFill>
              </a:rPr>
              <a:t>,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99"/>
                </a:solidFill>
              </a:rPr>
              <a:t>the following systems are suited, because</a:t>
            </a:r>
          </a:p>
        </p:txBody>
      </p:sp>
      <p:sp>
        <p:nvSpPr>
          <p:cNvPr id="78858" name="Text Box 10"/>
          <p:cNvSpPr txBox="1">
            <a:spLocks noChangeArrowheads="1"/>
          </p:cNvSpPr>
          <p:nvPr/>
        </p:nvSpPr>
        <p:spPr bwMode="auto">
          <a:xfrm>
            <a:off x="1919289" y="2276475"/>
            <a:ext cx="3421129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the</a:t>
            </a:r>
            <a:r>
              <a:rPr lang="en-US" altLang="ja-JP" sz="1800" b="1"/>
              <a:t> (</a:t>
            </a:r>
            <a:r>
              <a:rPr lang="en-US" altLang="ja-JP" sz="1800" b="1">
                <a:solidFill>
                  <a:srgbClr val="CC0000"/>
                </a:solidFill>
              </a:rPr>
              <a:t>σ</a:t>
            </a:r>
            <a:r>
              <a:rPr lang="ja-JP" altLang="en-US" sz="2000">
                <a:solidFill>
                  <a:srgbClr val="CC0000"/>
                </a:solidFill>
              </a:rPr>
              <a:t>・</a:t>
            </a:r>
            <a:r>
              <a:rPr lang="en-US" altLang="ja-JP" sz="1800" b="1">
                <a:solidFill>
                  <a:srgbClr val="CC0000"/>
                </a:solidFill>
              </a:rPr>
              <a:t>σ)</a:t>
            </a:r>
            <a:r>
              <a:rPr lang="en-US" altLang="ja-JP" sz="2000">
                <a:solidFill>
                  <a:srgbClr val="000099"/>
                </a:solidFill>
              </a:rPr>
              <a:t>,</a:t>
            </a:r>
            <a:r>
              <a:rPr lang="en-US" altLang="ja-JP" sz="2000">
                <a:solidFill>
                  <a:srgbClr val="CC0000"/>
                </a:solidFill>
              </a:rPr>
              <a:t>  (</a:t>
            </a:r>
            <a:r>
              <a:rPr lang="en-US" altLang="ja-JP" sz="1800" b="1">
                <a:solidFill>
                  <a:srgbClr val="CC0000"/>
                </a:solidFill>
              </a:rPr>
              <a:t>τ</a:t>
            </a:r>
            <a:r>
              <a:rPr lang="ja-JP" altLang="en-US" sz="2000">
                <a:solidFill>
                  <a:srgbClr val="CC0000"/>
                </a:solidFill>
              </a:rPr>
              <a:t>・</a:t>
            </a:r>
            <a:r>
              <a:rPr lang="en-US" altLang="ja-JP" sz="1800" b="1">
                <a:solidFill>
                  <a:srgbClr val="CC0000"/>
                </a:solidFill>
              </a:rPr>
              <a:t>τ) </a:t>
            </a:r>
            <a:r>
              <a:rPr lang="en-US" altLang="ja-JP" sz="2400"/>
              <a:t>and</a:t>
            </a:r>
            <a:r>
              <a:rPr lang="en-US" altLang="ja-JP" sz="2400" b="1"/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</a:rPr>
              <a:t>(</a:t>
            </a:r>
            <a:r>
              <a:rPr lang="en-US" altLang="ja-JP" sz="2000" b="1">
                <a:solidFill>
                  <a:srgbClr val="CC0000"/>
                </a:solidFill>
              </a:rPr>
              <a:t>σ</a:t>
            </a:r>
            <a:r>
              <a:rPr lang="ja-JP" altLang="en-US" sz="2000">
                <a:solidFill>
                  <a:srgbClr val="CC0000"/>
                </a:solidFill>
              </a:rPr>
              <a:t>・</a:t>
            </a:r>
            <a:r>
              <a:rPr lang="en-US" altLang="ja-JP" sz="2000" b="1">
                <a:solidFill>
                  <a:srgbClr val="CC0000"/>
                </a:solidFill>
              </a:rPr>
              <a:t>σ</a:t>
            </a:r>
            <a:r>
              <a:rPr lang="en-US" altLang="ja-JP" sz="2000">
                <a:solidFill>
                  <a:srgbClr val="CC0000"/>
                </a:solidFill>
              </a:rPr>
              <a:t>) (</a:t>
            </a:r>
            <a:r>
              <a:rPr lang="en-US" altLang="ja-JP" sz="2000" b="1">
                <a:solidFill>
                  <a:srgbClr val="CC0000"/>
                </a:solidFill>
              </a:rPr>
              <a:t>τ</a:t>
            </a:r>
            <a:r>
              <a:rPr lang="ja-JP" altLang="en-US" sz="2000">
                <a:solidFill>
                  <a:srgbClr val="CC0000"/>
                </a:solidFill>
              </a:rPr>
              <a:t>・</a:t>
            </a:r>
            <a:r>
              <a:rPr lang="en-US" altLang="ja-JP" sz="2000" b="1">
                <a:solidFill>
                  <a:srgbClr val="CC0000"/>
                </a:solidFill>
              </a:rPr>
              <a:t>τ</a:t>
            </a:r>
            <a:r>
              <a:rPr lang="en-US" altLang="ja-JP" sz="2000">
                <a:solidFill>
                  <a:srgbClr val="CC0000"/>
                </a:solidFill>
              </a:rPr>
              <a:t>)</a:t>
            </a:r>
            <a:r>
              <a:rPr lang="en-US" altLang="ja-JP" sz="2000"/>
              <a:t> </a:t>
            </a:r>
            <a:r>
              <a:rPr lang="en-US" altLang="ja-JP" sz="2400"/>
              <a:t>terms of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V</a:t>
            </a:r>
            <a:r>
              <a:rPr lang="en-US" altLang="ja-JP" sz="2400" baseline="-25000">
                <a:ea typeface="ＭＳ 明朝" panose="02020609040205080304" pitchFamily="17" charset="-128"/>
              </a:rPr>
              <a:t>Ξ</a:t>
            </a:r>
            <a:r>
              <a:rPr lang="en-US" altLang="ja-JP" sz="2400" baseline="-25000"/>
              <a:t>N</a:t>
            </a:r>
            <a:r>
              <a:rPr lang="ja-JP" altLang="en-US" sz="2400"/>
              <a:t>　</a:t>
            </a:r>
            <a:r>
              <a:rPr lang="en-US" altLang="ja-JP" sz="2400"/>
              <a:t>vanish</a:t>
            </a:r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by folding them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into the </a:t>
            </a:r>
            <a:r>
              <a:rPr lang="en-US" altLang="ja-JP" sz="2400" b="1"/>
              <a:t>α</a:t>
            </a:r>
            <a:r>
              <a:rPr lang="en-US" altLang="ja-JP" sz="2400"/>
              <a:t>-cluster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wave function that are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spin-, isospin-satulated.</a:t>
            </a:r>
          </a:p>
        </p:txBody>
      </p:sp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1774825" y="404813"/>
            <a:ext cx="8675688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V</a:t>
            </a:r>
            <a:r>
              <a:rPr lang="en-US" altLang="ja-JP" sz="2400" b="1" baseline="-25000">
                <a:ea typeface="ＭＳ 明朝" panose="02020609040205080304" pitchFamily="17" charset="-128"/>
              </a:rPr>
              <a:t>Ξ</a:t>
            </a:r>
            <a:r>
              <a:rPr lang="en-US" altLang="ja-JP" sz="2400" b="1" baseline="-25000"/>
              <a:t>N </a:t>
            </a:r>
            <a:r>
              <a:rPr lang="en-US" altLang="ja-JP" sz="2400"/>
              <a:t>= V</a:t>
            </a:r>
            <a:r>
              <a:rPr lang="en-US" altLang="ja-JP" sz="2400" b="1" baseline="-25000"/>
              <a:t>0 </a:t>
            </a:r>
            <a:r>
              <a:rPr lang="en-US" altLang="ja-JP" sz="2400"/>
              <a:t>+ </a:t>
            </a:r>
            <a:r>
              <a:rPr lang="en-US" altLang="ja-JP" sz="2000" b="1"/>
              <a:t>σ</a:t>
            </a:r>
            <a:r>
              <a:rPr lang="ja-JP" altLang="en-US" sz="2400"/>
              <a:t>・</a:t>
            </a:r>
            <a:r>
              <a:rPr lang="en-US" altLang="ja-JP" sz="2000" b="1"/>
              <a:t>σ </a:t>
            </a:r>
            <a:r>
              <a:rPr lang="en-US" altLang="ja-JP" sz="2400"/>
              <a:t>V</a:t>
            </a:r>
            <a:r>
              <a:rPr lang="en-US" altLang="ja-JP" sz="2400" baseline="-25000"/>
              <a:t>σ</a:t>
            </a:r>
            <a:r>
              <a:rPr lang="ja-JP" altLang="en-US" sz="2400" baseline="-25000"/>
              <a:t>・</a:t>
            </a:r>
            <a:r>
              <a:rPr lang="en-US" altLang="ja-JP" sz="2400" baseline="-25000"/>
              <a:t>σ </a:t>
            </a:r>
            <a:r>
              <a:rPr lang="ja-JP" altLang="en-US" sz="2000" b="1"/>
              <a:t>＋ </a:t>
            </a:r>
            <a:r>
              <a:rPr lang="en-US" altLang="ja-JP" sz="2000" b="1"/>
              <a:t>τ</a:t>
            </a:r>
            <a:r>
              <a:rPr lang="ja-JP" altLang="en-US" sz="2400"/>
              <a:t>・</a:t>
            </a:r>
            <a:r>
              <a:rPr lang="en-US" altLang="ja-JP" sz="2000" b="1"/>
              <a:t>τ </a:t>
            </a:r>
            <a:r>
              <a:rPr lang="en-US" altLang="ja-JP" sz="2400"/>
              <a:t>V</a:t>
            </a:r>
            <a:r>
              <a:rPr lang="en-US" altLang="ja-JP" sz="2400" baseline="-25000"/>
              <a:t>τ</a:t>
            </a:r>
            <a:r>
              <a:rPr lang="ja-JP" altLang="en-US" sz="2400" baseline="-25000"/>
              <a:t>・</a:t>
            </a:r>
            <a:r>
              <a:rPr lang="en-US" altLang="ja-JP" sz="2400" baseline="-25000"/>
              <a:t>τ</a:t>
            </a:r>
            <a:r>
              <a:rPr lang="ja-JP" altLang="en-US" sz="2000" b="1"/>
              <a:t>＋</a:t>
            </a:r>
            <a:r>
              <a:rPr lang="ja-JP" altLang="en-US" sz="2400"/>
              <a:t> </a:t>
            </a:r>
            <a:r>
              <a:rPr lang="en-US" altLang="ja-JP" sz="2400"/>
              <a:t>(</a:t>
            </a:r>
            <a:r>
              <a:rPr lang="en-US" altLang="ja-JP" sz="2000" b="1"/>
              <a:t>σ</a:t>
            </a:r>
            <a:r>
              <a:rPr lang="ja-JP" altLang="en-US" sz="2400"/>
              <a:t>・</a:t>
            </a:r>
            <a:r>
              <a:rPr lang="en-US" altLang="ja-JP" sz="2000" b="1"/>
              <a:t>σ</a:t>
            </a:r>
            <a:r>
              <a:rPr lang="en-US" altLang="ja-JP" sz="2400"/>
              <a:t>)(</a:t>
            </a:r>
            <a:r>
              <a:rPr lang="en-US" altLang="ja-JP" sz="2000" b="1"/>
              <a:t>τ</a:t>
            </a:r>
            <a:r>
              <a:rPr lang="ja-JP" altLang="en-US" sz="2400"/>
              <a:t>・</a:t>
            </a:r>
            <a:r>
              <a:rPr lang="en-US" altLang="ja-JP" sz="2000" b="1"/>
              <a:t>τ</a:t>
            </a:r>
            <a:r>
              <a:rPr lang="en-US" altLang="ja-JP" sz="2400"/>
              <a:t>) V</a:t>
            </a:r>
            <a:r>
              <a:rPr lang="en-US" altLang="ja-JP" sz="2400" baseline="-25000"/>
              <a:t>σ</a:t>
            </a:r>
            <a:r>
              <a:rPr lang="ja-JP" altLang="en-US" sz="2400" baseline="-25000"/>
              <a:t>・</a:t>
            </a:r>
            <a:r>
              <a:rPr lang="en-US" altLang="ja-JP" sz="2400" baseline="-25000"/>
              <a:t>σ</a:t>
            </a:r>
            <a:r>
              <a:rPr lang="ja-JP" altLang="en-US" sz="2400" baseline="-25000"/>
              <a:t>　</a:t>
            </a:r>
            <a:r>
              <a:rPr lang="en-US" altLang="ja-JP" sz="2400" baseline="-25000"/>
              <a:t>τ</a:t>
            </a:r>
            <a:r>
              <a:rPr lang="ja-JP" altLang="en-US" sz="2400" baseline="-25000"/>
              <a:t>・</a:t>
            </a:r>
            <a:r>
              <a:rPr lang="en-US" altLang="ja-JP" sz="2400" baseline="-25000"/>
              <a:t>τ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/>
          </a:p>
        </p:txBody>
      </p:sp>
      <p:sp>
        <p:nvSpPr>
          <p:cNvPr id="99340" name="Rectangle 12"/>
          <p:cNvSpPr>
            <a:spLocks noChangeArrowheads="1"/>
          </p:cNvSpPr>
          <p:nvPr/>
        </p:nvSpPr>
        <p:spPr bwMode="auto">
          <a:xfrm>
            <a:off x="1736725" y="188913"/>
            <a:ext cx="8534400" cy="863600"/>
          </a:xfrm>
          <a:prstGeom prst="rect">
            <a:avLst/>
          </a:prstGeom>
          <a:noFill/>
          <a:ln w="2222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9341" name="Line 13"/>
          <p:cNvSpPr>
            <a:spLocks noChangeShapeType="1"/>
          </p:cNvSpPr>
          <p:nvPr/>
        </p:nvSpPr>
        <p:spPr bwMode="auto">
          <a:xfrm flipH="1">
            <a:off x="6167438" y="3284538"/>
            <a:ext cx="215900" cy="576262"/>
          </a:xfrm>
          <a:prstGeom prst="line">
            <a:avLst/>
          </a:prstGeom>
          <a:noFill/>
          <a:ln w="222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9342" name="Line 14"/>
          <p:cNvSpPr>
            <a:spLocks noChangeShapeType="1"/>
          </p:cNvSpPr>
          <p:nvPr/>
        </p:nvSpPr>
        <p:spPr bwMode="auto">
          <a:xfrm>
            <a:off x="6599238" y="3213101"/>
            <a:ext cx="360362" cy="720725"/>
          </a:xfrm>
          <a:prstGeom prst="line">
            <a:avLst/>
          </a:prstGeom>
          <a:noFill/>
          <a:ln w="222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2351088" y="5516564"/>
            <a:ext cx="7848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99"/>
                </a:solidFill>
              </a:rPr>
              <a:t>problem :  there is NO target to produce them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99"/>
                </a:solidFill>
              </a:rPr>
              <a:t>                 by the (K</a:t>
            </a:r>
            <a:r>
              <a:rPr lang="en-US" altLang="ja-JP" sz="2800" b="1" baseline="30000">
                <a:solidFill>
                  <a:srgbClr val="000099"/>
                </a:solidFill>
              </a:rPr>
              <a:t>-</a:t>
            </a:r>
            <a:r>
              <a:rPr lang="en-US" altLang="ja-JP" sz="2400">
                <a:solidFill>
                  <a:srgbClr val="000099"/>
                </a:solidFill>
              </a:rPr>
              <a:t>, K</a:t>
            </a:r>
            <a:r>
              <a:rPr lang="en-US" altLang="ja-JP" sz="2800" b="1" baseline="30000">
                <a:solidFill>
                  <a:srgbClr val="000099"/>
                </a:solidFill>
              </a:rPr>
              <a:t>+</a:t>
            </a:r>
            <a:r>
              <a:rPr lang="en-US" altLang="ja-JP" sz="2400">
                <a:solidFill>
                  <a:srgbClr val="000099"/>
                </a:solidFill>
              </a:rPr>
              <a:t>) experiment .</a:t>
            </a:r>
          </a:p>
        </p:txBody>
      </p:sp>
      <p:sp>
        <p:nvSpPr>
          <p:cNvPr id="78864" name="Text Box 16"/>
          <p:cNvSpPr txBox="1">
            <a:spLocks noChangeArrowheads="1"/>
          </p:cNvSpPr>
          <p:nvPr/>
        </p:nvSpPr>
        <p:spPr bwMode="auto">
          <a:xfrm>
            <a:off x="2351089" y="6400800"/>
            <a:ext cx="1997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Because, </a:t>
            </a:r>
            <a:r>
              <a:rPr lang="ja-JP" altLang="en-US" sz="2400"/>
              <a:t>・・・</a:t>
            </a:r>
          </a:p>
        </p:txBody>
      </p:sp>
    </p:spTree>
    <p:extLst>
      <p:ext uri="{BB962C8B-B14F-4D97-AF65-F5344CB8AC3E}">
        <p14:creationId xmlns:p14="http://schemas.microsoft.com/office/powerpoint/2010/main" val="183121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8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8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8" grpId="0"/>
      <p:bldP spid="78863" grpId="0"/>
      <p:bldP spid="7886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1847851" y="260351"/>
            <a:ext cx="75323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To produce </a:t>
            </a:r>
            <a:r>
              <a:rPr lang="en-US" altLang="ja-JP" sz="2400" b="1">
                <a:solidFill>
                  <a:srgbClr val="CC0000"/>
                </a:solidFill>
              </a:rPr>
              <a:t>α</a:t>
            </a:r>
            <a:r>
              <a:rPr lang="en-US" altLang="ja-JP" sz="2400" b="1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b="1" baseline="30000">
                <a:solidFill>
                  <a:srgbClr val="CC0000"/>
                </a:solidFill>
              </a:rPr>
              <a:t>-</a:t>
            </a:r>
            <a:r>
              <a:rPr lang="en-US" altLang="ja-JP" sz="2400"/>
              <a:t> and </a:t>
            </a:r>
            <a:r>
              <a:rPr lang="en-US" altLang="ja-JP" sz="2400" b="1">
                <a:solidFill>
                  <a:srgbClr val="CC0000"/>
                </a:solidFill>
              </a:rPr>
              <a:t>αα</a:t>
            </a:r>
            <a:r>
              <a:rPr lang="en-US" altLang="ja-JP" sz="240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baseline="30000">
                <a:solidFill>
                  <a:srgbClr val="CC0000"/>
                </a:solidFill>
              </a:rPr>
              <a:t>-</a:t>
            </a:r>
            <a:r>
              <a:rPr lang="en-US" altLang="ja-JP" sz="2400"/>
              <a:t> systems by (K</a:t>
            </a:r>
            <a:r>
              <a:rPr lang="en-US" altLang="ja-JP" sz="2400" baseline="30000"/>
              <a:t>-</a:t>
            </a:r>
            <a:r>
              <a:rPr lang="en-US" altLang="ja-JP" sz="2400"/>
              <a:t>, K</a:t>
            </a:r>
            <a:r>
              <a:rPr lang="en-US" altLang="ja-JP" sz="2400" baseline="30000"/>
              <a:t>+</a:t>
            </a:r>
            <a:r>
              <a:rPr lang="en-US" altLang="ja-JP" sz="2400"/>
              <a:t>) reaction,</a:t>
            </a:r>
          </a:p>
        </p:txBody>
      </p:sp>
      <p:sp>
        <p:nvSpPr>
          <p:cNvPr id="100355" name="Oval 3"/>
          <p:cNvSpPr>
            <a:spLocks noChangeArrowheads="1"/>
          </p:cNvSpPr>
          <p:nvPr/>
        </p:nvSpPr>
        <p:spPr bwMode="auto">
          <a:xfrm>
            <a:off x="5016501" y="1557338"/>
            <a:ext cx="1439863" cy="1439862"/>
          </a:xfrm>
          <a:prstGeom prst="ellipse">
            <a:avLst/>
          </a:prstGeom>
          <a:solidFill>
            <a:srgbClr val="FFFF00">
              <a:alpha val="25098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0356" name="Line 4"/>
          <p:cNvSpPr>
            <a:spLocks noChangeShapeType="1"/>
          </p:cNvSpPr>
          <p:nvPr/>
        </p:nvSpPr>
        <p:spPr bwMode="auto">
          <a:xfrm>
            <a:off x="4657726" y="1412876"/>
            <a:ext cx="7905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4297364" y="1052514"/>
            <a:ext cx="574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K</a:t>
            </a:r>
            <a:r>
              <a:rPr lang="en-US" altLang="ja-JP" sz="2400" b="1" baseline="30000"/>
              <a:t>-</a:t>
            </a: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5429250" y="3016250"/>
            <a:ext cx="534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5</a:t>
            </a:r>
            <a:r>
              <a:rPr lang="en-US" altLang="ja-JP" sz="2400"/>
              <a:t>Li</a:t>
            </a:r>
          </a:p>
        </p:txBody>
      </p:sp>
      <p:sp>
        <p:nvSpPr>
          <p:cNvPr id="100359" name="Oval 7"/>
          <p:cNvSpPr>
            <a:spLocks noChangeArrowheads="1"/>
          </p:cNvSpPr>
          <p:nvPr/>
        </p:nvSpPr>
        <p:spPr bwMode="auto">
          <a:xfrm>
            <a:off x="7608888" y="1412875"/>
            <a:ext cx="1439862" cy="1511300"/>
          </a:xfrm>
          <a:prstGeom prst="ellipse">
            <a:avLst/>
          </a:prstGeom>
          <a:solidFill>
            <a:srgbClr val="FFFF00">
              <a:alpha val="25882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0360" name="AutoShape 8"/>
          <p:cNvSpPr>
            <a:spLocks noChangeArrowheads="1"/>
          </p:cNvSpPr>
          <p:nvPr/>
        </p:nvSpPr>
        <p:spPr bwMode="auto">
          <a:xfrm>
            <a:off x="6961188" y="1844675"/>
            <a:ext cx="431800" cy="64928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0361" name="Line 9"/>
          <p:cNvSpPr>
            <a:spLocks noChangeShapeType="1"/>
          </p:cNvSpPr>
          <p:nvPr/>
        </p:nvSpPr>
        <p:spPr bwMode="auto">
          <a:xfrm flipV="1">
            <a:off x="8545513" y="1196975"/>
            <a:ext cx="6477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2" name="Text Box 10"/>
          <p:cNvSpPr txBox="1">
            <a:spLocks noChangeArrowheads="1"/>
          </p:cNvSpPr>
          <p:nvPr/>
        </p:nvSpPr>
        <p:spPr bwMode="auto">
          <a:xfrm>
            <a:off x="9174163" y="903288"/>
            <a:ext cx="4555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K</a:t>
            </a:r>
            <a:r>
              <a:rPr lang="en-US" altLang="ja-JP" sz="2000" baseline="30000"/>
              <a:t>+</a:t>
            </a:r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8112126" y="2852738"/>
            <a:ext cx="517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5</a:t>
            </a:r>
            <a:r>
              <a:rPr lang="en-US" altLang="ja-JP" sz="2400"/>
              <a:t>H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7896226" y="3068638"/>
            <a:ext cx="5762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>
                <a:ea typeface="ＭＳ 明朝" panose="02020609040205080304" pitchFamily="17" charset="-128"/>
              </a:rPr>
              <a:t>Ξ-</a:t>
            </a:r>
          </a:p>
        </p:txBody>
      </p:sp>
      <p:sp>
        <p:nvSpPr>
          <p:cNvPr id="100365" name="Oval 13"/>
          <p:cNvSpPr>
            <a:spLocks noChangeArrowheads="1"/>
          </p:cNvSpPr>
          <p:nvPr/>
        </p:nvSpPr>
        <p:spPr bwMode="auto">
          <a:xfrm>
            <a:off x="4872039" y="4076700"/>
            <a:ext cx="1800225" cy="1873250"/>
          </a:xfrm>
          <a:prstGeom prst="ellipse">
            <a:avLst/>
          </a:prstGeom>
          <a:solidFill>
            <a:srgbClr val="FFFF00">
              <a:alpha val="27843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0366" name="Line 14"/>
          <p:cNvSpPr>
            <a:spLocks noChangeShapeType="1"/>
          </p:cNvSpPr>
          <p:nvPr/>
        </p:nvSpPr>
        <p:spPr bwMode="auto">
          <a:xfrm>
            <a:off x="4727575" y="4221163"/>
            <a:ext cx="8651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7" name="Text Box 15"/>
          <p:cNvSpPr txBox="1">
            <a:spLocks noChangeArrowheads="1"/>
          </p:cNvSpPr>
          <p:nvPr/>
        </p:nvSpPr>
        <p:spPr bwMode="auto">
          <a:xfrm>
            <a:off x="4295775" y="3933826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K</a:t>
            </a:r>
            <a:r>
              <a:rPr lang="en-US" altLang="ja-JP" sz="2400" b="1" baseline="30000"/>
              <a:t>-</a:t>
            </a:r>
          </a:p>
        </p:txBody>
      </p:sp>
      <p:sp>
        <p:nvSpPr>
          <p:cNvPr id="100368" name="AutoShape 16"/>
          <p:cNvSpPr>
            <a:spLocks noChangeArrowheads="1"/>
          </p:cNvSpPr>
          <p:nvPr/>
        </p:nvSpPr>
        <p:spPr bwMode="auto">
          <a:xfrm>
            <a:off x="7032625" y="4724401"/>
            <a:ext cx="503238" cy="792163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9748838" y="3495675"/>
            <a:ext cx="4555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K</a:t>
            </a:r>
            <a:r>
              <a:rPr lang="en-US" altLang="ja-JP" sz="2000" baseline="30000"/>
              <a:t>+</a:t>
            </a:r>
          </a:p>
        </p:txBody>
      </p:sp>
      <p:sp>
        <p:nvSpPr>
          <p:cNvPr id="100370" name="Text Box 18"/>
          <p:cNvSpPr txBox="1">
            <a:spLocks noChangeArrowheads="1"/>
          </p:cNvSpPr>
          <p:nvPr/>
        </p:nvSpPr>
        <p:spPr bwMode="auto">
          <a:xfrm>
            <a:off x="5521326" y="5902325"/>
            <a:ext cx="500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9</a:t>
            </a:r>
            <a:r>
              <a:rPr lang="en-US" altLang="ja-JP" sz="2400"/>
              <a:t>B</a:t>
            </a:r>
          </a:p>
        </p:txBody>
      </p:sp>
      <p:sp>
        <p:nvSpPr>
          <p:cNvPr id="100371" name="Text Box 19"/>
          <p:cNvSpPr txBox="1">
            <a:spLocks noChangeArrowheads="1"/>
          </p:cNvSpPr>
          <p:nvPr/>
        </p:nvSpPr>
        <p:spPr bwMode="auto">
          <a:xfrm>
            <a:off x="8545514" y="5902325"/>
            <a:ext cx="534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9</a:t>
            </a:r>
            <a:r>
              <a:rPr lang="en-US" altLang="ja-JP" sz="2400"/>
              <a:t>Li</a:t>
            </a:r>
          </a:p>
        </p:txBody>
      </p:sp>
      <p:sp>
        <p:nvSpPr>
          <p:cNvPr id="100372" name="Text Box 20"/>
          <p:cNvSpPr txBox="1">
            <a:spLocks noChangeArrowheads="1"/>
          </p:cNvSpPr>
          <p:nvPr/>
        </p:nvSpPr>
        <p:spPr bwMode="auto">
          <a:xfrm>
            <a:off x="8328025" y="6103938"/>
            <a:ext cx="38664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>
                <a:ea typeface="ＭＳ 明朝" panose="02020609040205080304" pitchFamily="17" charset="-128"/>
              </a:rPr>
              <a:t>Ξ-</a:t>
            </a:r>
          </a:p>
        </p:txBody>
      </p:sp>
      <p:sp>
        <p:nvSpPr>
          <p:cNvPr id="100373" name="Rectangle 21"/>
          <p:cNvSpPr>
            <a:spLocks noChangeArrowheads="1"/>
          </p:cNvSpPr>
          <p:nvPr/>
        </p:nvSpPr>
        <p:spPr bwMode="auto">
          <a:xfrm>
            <a:off x="4727576" y="1341439"/>
            <a:ext cx="2087563" cy="5183187"/>
          </a:xfrm>
          <a:prstGeom prst="rect">
            <a:avLst/>
          </a:prstGeom>
          <a:noFill/>
          <a:ln w="22225">
            <a:solidFill>
              <a:srgbClr val="FF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0374" name="Line 22"/>
          <p:cNvSpPr>
            <a:spLocks noChangeShapeType="1"/>
          </p:cNvSpPr>
          <p:nvPr/>
        </p:nvSpPr>
        <p:spPr bwMode="auto">
          <a:xfrm>
            <a:off x="3719513" y="4724400"/>
            <a:ext cx="863600" cy="431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5" name="Text Box 23"/>
          <p:cNvSpPr txBox="1">
            <a:spLocks noChangeArrowheads="1"/>
          </p:cNvSpPr>
          <p:nvPr/>
        </p:nvSpPr>
        <p:spPr bwMode="auto">
          <a:xfrm>
            <a:off x="1703389" y="1484313"/>
            <a:ext cx="2663825" cy="3490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40000"/>
              </a:lnSpc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0000CC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CC"/>
                </a:solidFill>
              </a:rPr>
              <a:t>These systems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CC"/>
                </a:solidFill>
              </a:rPr>
              <a:t>are unbound.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0000CC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>
              <a:solidFill>
                <a:srgbClr val="0000CC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Then, we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cannot use them as  targets.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ja-JP" sz="2000"/>
          </a:p>
        </p:txBody>
      </p:sp>
      <p:sp>
        <p:nvSpPr>
          <p:cNvPr id="100376" name="Oval 24"/>
          <p:cNvSpPr>
            <a:spLocks noChangeArrowheads="1"/>
          </p:cNvSpPr>
          <p:nvPr/>
        </p:nvSpPr>
        <p:spPr bwMode="auto">
          <a:xfrm>
            <a:off x="8040688" y="5013325"/>
            <a:ext cx="647700" cy="628650"/>
          </a:xfrm>
          <a:prstGeom prst="ellipse">
            <a:avLst/>
          </a:prstGeom>
          <a:solidFill>
            <a:srgbClr val="92D050">
              <a:alpha val="74117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rgbClr val="000099"/>
                </a:solidFill>
              </a:rPr>
              <a:t>α</a:t>
            </a:r>
          </a:p>
        </p:txBody>
      </p:sp>
      <p:sp>
        <p:nvSpPr>
          <p:cNvPr id="100377" name="Oval 25"/>
          <p:cNvSpPr>
            <a:spLocks noChangeArrowheads="1"/>
          </p:cNvSpPr>
          <p:nvPr/>
        </p:nvSpPr>
        <p:spPr bwMode="auto">
          <a:xfrm>
            <a:off x="7877175" y="4056976"/>
            <a:ext cx="1871663" cy="1871663"/>
          </a:xfrm>
          <a:prstGeom prst="ellipse">
            <a:avLst/>
          </a:prstGeom>
          <a:solidFill>
            <a:srgbClr val="FFFF00">
              <a:alpha val="25882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0378" name="Line 26"/>
          <p:cNvSpPr>
            <a:spLocks noChangeShapeType="1"/>
          </p:cNvSpPr>
          <p:nvPr/>
        </p:nvSpPr>
        <p:spPr bwMode="auto">
          <a:xfrm flipV="1">
            <a:off x="8977314" y="3789363"/>
            <a:ext cx="777875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9" name="Oval 27"/>
          <p:cNvSpPr>
            <a:spLocks noChangeArrowheads="1"/>
          </p:cNvSpPr>
          <p:nvPr/>
        </p:nvSpPr>
        <p:spPr bwMode="auto">
          <a:xfrm>
            <a:off x="8401051" y="4292601"/>
            <a:ext cx="561975" cy="557213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明朝" panose="02020609040205080304" pitchFamily="17" charset="-128"/>
            </a:endParaRPr>
          </a:p>
        </p:txBody>
      </p:sp>
      <p:sp>
        <p:nvSpPr>
          <p:cNvPr id="100380" name="Oval 28"/>
          <p:cNvSpPr>
            <a:spLocks noChangeArrowheads="1"/>
          </p:cNvSpPr>
          <p:nvPr/>
        </p:nvSpPr>
        <p:spPr bwMode="auto">
          <a:xfrm>
            <a:off x="8832850" y="5013325"/>
            <a:ext cx="647700" cy="628650"/>
          </a:xfrm>
          <a:prstGeom prst="ellipse">
            <a:avLst/>
          </a:prstGeom>
          <a:solidFill>
            <a:srgbClr val="92D050">
              <a:alpha val="74117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000099"/>
                </a:solidFill>
              </a:rPr>
              <a:t>α</a:t>
            </a:r>
          </a:p>
        </p:txBody>
      </p:sp>
      <p:sp>
        <p:nvSpPr>
          <p:cNvPr id="100381" name="Line 29"/>
          <p:cNvSpPr>
            <a:spLocks noChangeShapeType="1"/>
          </p:cNvSpPr>
          <p:nvPr/>
        </p:nvSpPr>
        <p:spPr bwMode="auto">
          <a:xfrm flipV="1">
            <a:off x="3792539" y="2997200"/>
            <a:ext cx="790575" cy="1295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82" name="Oval 30"/>
          <p:cNvSpPr>
            <a:spLocks noChangeArrowheads="1"/>
          </p:cNvSpPr>
          <p:nvPr/>
        </p:nvSpPr>
        <p:spPr bwMode="auto">
          <a:xfrm>
            <a:off x="5449888" y="2276475"/>
            <a:ext cx="647700" cy="64928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/>
              <a:t>α</a:t>
            </a:r>
          </a:p>
        </p:txBody>
      </p:sp>
      <p:sp>
        <p:nvSpPr>
          <p:cNvPr id="100383" name="Oval 31"/>
          <p:cNvSpPr>
            <a:spLocks noChangeArrowheads="1"/>
          </p:cNvSpPr>
          <p:nvPr/>
        </p:nvSpPr>
        <p:spPr bwMode="auto">
          <a:xfrm>
            <a:off x="5449889" y="1700213"/>
            <a:ext cx="503237" cy="468312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b="1"/>
              <a:t>p</a:t>
            </a:r>
          </a:p>
        </p:txBody>
      </p:sp>
      <p:sp>
        <p:nvSpPr>
          <p:cNvPr id="100384" name="Oval 32"/>
          <p:cNvSpPr>
            <a:spLocks noChangeArrowheads="1"/>
          </p:cNvSpPr>
          <p:nvPr/>
        </p:nvSpPr>
        <p:spPr bwMode="auto">
          <a:xfrm>
            <a:off x="8040688" y="2205039"/>
            <a:ext cx="647700" cy="649287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/>
              <a:t>α</a:t>
            </a:r>
          </a:p>
        </p:txBody>
      </p:sp>
      <p:sp>
        <p:nvSpPr>
          <p:cNvPr id="100385" name="Oval 33"/>
          <p:cNvSpPr>
            <a:spLocks noChangeArrowheads="1"/>
          </p:cNvSpPr>
          <p:nvPr/>
        </p:nvSpPr>
        <p:spPr bwMode="auto">
          <a:xfrm>
            <a:off x="8112126" y="1628776"/>
            <a:ext cx="468313" cy="468313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100386" name="Oval 34"/>
          <p:cNvSpPr>
            <a:spLocks noChangeArrowheads="1"/>
          </p:cNvSpPr>
          <p:nvPr/>
        </p:nvSpPr>
        <p:spPr bwMode="auto">
          <a:xfrm>
            <a:off x="5089525" y="5013325"/>
            <a:ext cx="647700" cy="6477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/>
              <a:t>α</a:t>
            </a:r>
          </a:p>
        </p:txBody>
      </p:sp>
      <p:sp>
        <p:nvSpPr>
          <p:cNvPr id="100387" name="Oval 35"/>
          <p:cNvSpPr>
            <a:spLocks noChangeArrowheads="1"/>
          </p:cNvSpPr>
          <p:nvPr/>
        </p:nvSpPr>
        <p:spPr bwMode="auto">
          <a:xfrm>
            <a:off x="5881688" y="5013325"/>
            <a:ext cx="647700" cy="6477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/>
              <a:t>α</a:t>
            </a:r>
          </a:p>
        </p:txBody>
      </p:sp>
      <p:sp>
        <p:nvSpPr>
          <p:cNvPr id="100388" name="Oval 36"/>
          <p:cNvSpPr>
            <a:spLocks noChangeArrowheads="1"/>
          </p:cNvSpPr>
          <p:nvPr/>
        </p:nvSpPr>
        <p:spPr bwMode="auto">
          <a:xfrm>
            <a:off x="5591175" y="4292600"/>
            <a:ext cx="539750" cy="5397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b="1"/>
              <a:t>p</a:t>
            </a:r>
          </a:p>
        </p:txBody>
      </p:sp>
      <p:sp>
        <p:nvSpPr>
          <p:cNvPr id="100389" name="Rectangle 37"/>
          <p:cNvSpPr>
            <a:spLocks noChangeArrowheads="1"/>
          </p:cNvSpPr>
          <p:nvPr/>
        </p:nvSpPr>
        <p:spPr bwMode="auto">
          <a:xfrm>
            <a:off x="5232400" y="908050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明朝" panose="02020609040205080304" pitchFamily="17" charset="-128"/>
              </a:rPr>
              <a:t> target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92038" y="5287992"/>
            <a:ext cx="31461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Also, it might be difficult to</a:t>
            </a:r>
          </a:p>
          <a:p>
            <a:r>
              <a:rPr lang="en-US" altLang="ja-JP" sz="2000" dirty="0" smtClean="0"/>
              <a:t>Produce these Ξ </a:t>
            </a:r>
            <a:r>
              <a:rPr lang="en-US" altLang="ja-JP" sz="2000" dirty="0" err="1" smtClean="0"/>
              <a:t>hypernuclei</a:t>
            </a:r>
            <a:endParaRPr lang="en-US" altLang="ja-JP" sz="2000" dirty="0" smtClean="0"/>
          </a:p>
          <a:p>
            <a:r>
              <a:rPr lang="en-US" altLang="ja-JP" sz="2000" dirty="0"/>
              <a:t>a</a:t>
            </a:r>
            <a:r>
              <a:rPr kumimoji="1" lang="en-US" altLang="ja-JP" sz="2000" dirty="0" smtClean="0"/>
              <a:t>t </a:t>
            </a:r>
            <a:r>
              <a:rPr kumimoji="1" lang="en-US" altLang="ja-JP" sz="2000" dirty="0" err="1" smtClean="0"/>
              <a:t>Aiice</a:t>
            </a:r>
            <a:r>
              <a:rPr kumimoji="1" lang="en-US" altLang="ja-JP" sz="2000" dirty="0" smtClean="0"/>
              <a:t>.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5477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1882776" y="1"/>
            <a:ext cx="8785225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As the second best candidates to extract information about the spin-, isospin-independent term </a:t>
            </a:r>
            <a:r>
              <a:rPr lang="en-US" altLang="ja-JP" sz="2400">
                <a:solidFill>
                  <a:srgbClr val="CC0000"/>
                </a:solidFill>
              </a:rPr>
              <a:t>V</a:t>
            </a:r>
            <a:r>
              <a:rPr lang="en-US" altLang="ja-JP" sz="2400" b="1" baseline="-25000">
                <a:solidFill>
                  <a:srgbClr val="CC0000"/>
                </a:solidFill>
              </a:rPr>
              <a:t>0</a:t>
            </a:r>
            <a:r>
              <a:rPr lang="en-US" altLang="ja-JP" sz="2400"/>
              <a:t>, we propose to perform…</a:t>
            </a:r>
          </a:p>
        </p:txBody>
      </p:sp>
      <p:sp>
        <p:nvSpPr>
          <p:cNvPr id="101379" name="Text Box 3"/>
          <p:cNvSpPr txBox="1">
            <a:spLocks noChangeArrowheads="1"/>
          </p:cNvSpPr>
          <p:nvPr/>
        </p:nvSpPr>
        <p:spPr bwMode="auto">
          <a:xfrm>
            <a:off x="2063750" y="1125538"/>
            <a:ext cx="4138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K</a:t>
            </a:r>
            <a:r>
              <a:rPr lang="en-US" altLang="ja-JP" sz="2000" baseline="30000"/>
              <a:t>-</a:t>
            </a:r>
          </a:p>
        </p:txBody>
      </p:sp>
      <p:sp>
        <p:nvSpPr>
          <p:cNvPr id="101380" name="Oval 4"/>
          <p:cNvSpPr>
            <a:spLocks noChangeArrowheads="1"/>
          </p:cNvSpPr>
          <p:nvPr/>
        </p:nvSpPr>
        <p:spPr bwMode="auto">
          <a:xfrm>
            <a:off x="5735639" y="1196975"/>
            <a:ext cx="1728787" cy="1728788"/>
          </a:xfrm>
          <a:prstGeom prst="ellipse">
            <a:avLst/>
          </a:prstGeom>
          <a:solidFill>
            <a:srgbClr val="FFFF00">
              <a:alpha val="25882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1381" name="AutoShape 5"/>
          <p:cNvSpPr>
            <a:spLocks noChangeArrowheads="1"/>
          </p:cNvSpPr>
          <p:nvPr/>
        </p:nvSpPr>
        <p:spPr bwMode="auto">
          <a:xfrm>
            <a:off x="5087938" y="1814514"/>
            <a:ext cx="431800" cy="64928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1382" name="Line 6"/>
          <p:cNvSpPr>
            <a:spLocks noChangeShapeType="1"/>
          </p:cNvSpPr>
          <p:nvPr/>
        </p:nvSpPr>
        <p:spPr bwMode="auto">
          <a:xfrm flipV="1">
            <a:off x="6527800" y="1125538"/>
            <a:ext cx="9350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7535863" y="981075"/>
            <a:ext cx="4555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K</a:t>
            </a:r>
            <a:r>
              <a:rPr lang="en-US" altLang="ja-JP" sz="2000" baseline="30000"/>
              <a:t>+</a:t>
            </a: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6240464" y="3070225"/>
            <a:ext cx="517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7</a:t>
            </a:r>
            <a:r>
              <a:rPr lang="en-US" altLang="ja-JP" sz="2400"/>
              <a:t>H</a:t>
            </a: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6167438" y="3362326"/>
            <a:ext cx="34657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ea typeface="ＭＳ 明朝" panose="02020609040205080304" pitchFamily="17" charset="-128"/>
              </a:rPr>
              <a:t>Ξ</a:t>
            </a:r>
            <a:r>
              <a:rPr lang="en-US" altLang="ja-JP" sz="1600" b="1" baseline="30000"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101386" name="Oval 10"/>
          <p:cNvSpPr>
            <a:spLocks noChangeArrowheads="1"/>
          </p:cNvSpPr>
          <p:nvPr/>
        </p:nvSpPr>
        <p:spPr bwMode="auto">
          <a:xfrm>
            <a:off x="3070226" y="4365625"/>
            <a:ext cx="1800225" cy="1873250"/>
          </a:xfrm>
          <a:prstGeom prst="ellipse">
            <a:avLst/>
          </a:prstGeom>
          <a:solidFill>
            <a:srgbClr val="FFFF00">
              <a:alpha val="27843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1387" name="Line 11"/>
          <p:cNvSpPr>
            <a:spLocks noChangeShapeType="1"/>
          </p:cNvSpPr>
          <p:nvPr/>
        </p:nvSpPr>
        <p:spPr bwMode="auto">
          <a:xfrm>
            <a:off x="2566988" y="4292601"/>
            <a:ext cx="8636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2062164" y="4149725"/>
            <a:ext cx="409575" cy="605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K</a:t>
            </a:r>
            <a:r>
              <a:rPr lang="en-US" altLang="ja-JP" sz="2000" baseline="30000"/>
              <a:t>-</a:t>
            </a:r>
          </a:p>
        </p:txBody>
      </p:sp>
      <p:sp>
        <p:nvSpPr>
          <p:cNvPr id="101389" name="AutoShape 13"/>
          <p:cNvSpPr>
            <a:spLocks noChangeArrowheads="1"/>
          </p:cNvSpPr>
          <p:nvPr/>
        </p:nvSpPr>
        <p:spPr bwMode="auto">
          <a:xfrm>
            <a:off x="5230814" y="5053013"/>
            <a:ext cx="503237" cy="79216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7751763" y="3789363"/>
            <a:ext cx="4555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K</a:t>
            </a:r>
            <a:r>
              <a:rPr lang="en-US" altLang="ja-JP" sz="2000" baseline="30000"/>
              <a:t>+</a:t>
            </a:r>
          </a:p>
        </p:txBody>
      </p:sp>
      <p:sp>
        <p:nvSpPr>
          <p:cNvPr id="101391" name="Text Box 15"/>
          <p:cNvSpPr txBox="1">
            <a:spLocks noChangeArrowheads="1"/>
          </p:cNvSpPr>
          <p:nvPr/>
        </p:nvSpPr>
        <p:spPr bwMode="auto">
          <a:xfrm>
            <a:off x="3359151" y="6237288"/>
            <a:ext cx="143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10</a:t>
            </a:r>
            <a:r>
              <a:rPr lang="en-US" altLang="ja-JP" sz="2400"/>
              <a:t>B (T=0)</a:t>
            </a:r>
          </a:p>
        </p:txBody>
      </p:sp>
      <p:sp>
        <p:nvSpPr>
          <p:cNvPr id="101392" name="Text Box 16"/>
          <p:cNvSpPr txBox="1">
            <a:spLocks noChangeArrowheads="1"/>
          </p:cNvSpPr>
          <p:nvPr/>
        </p:nvSpPr>
        <p:spPr bwMode="auto">
          <a:xfrm>
            <a:off x="6743700" y="6230938"/>
            <a:ext cx="1468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10</a:t>
            </a:r>
            <a:r>
              <a:rPr lang="en-US" altLang="ja-JP" sz="2400"/>
              <a:t>Li (T=1)</a:t>
            </a:r>
          </a:p>
        </p:txBody>
      </p:sp>
      <p:sp>
        <p:nvSpPr>
          <p:cNvPr id="101393" name="Text Box 17"/>
          <p:cNvSpPr txBox="1">
            <a:spLocks noChangeArrowheads="1"/>
          </p:cNvSpPr>
          <p:nvPr/>
        </p:nvSpPr>
        <p:spPr bwMode="auto">
          <a:xfrm>
            <a:off x="6670675" y="6527800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2000" b="1" baseline="30000"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101394" name="Oval 18"/>
          <p:cNvSpPr>
            <a:spLocks noChangeArrowheads="1"/>
          </p:cNvSpPr>
          <p:nvPr/>
        </p:nvSpPr>
        <p:spPr bwMode="auto">
          <a:xfrm>
            <a:off x="6022976" y="4365626"/>
            <a:ext cx="1871663" cy="1871663"/>
          </a:xfrm>
          <a:prstGeom prst="ellipse">
            <a:avLst/>
          </a:prstGeom>
          <a:solidFill>
            <a:srgbClr val="FFFF00">
              <a:alpha val="25882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1395" name="Line 19"/>
          <p:cNvSpPr>
            <a:spLocks noChangeShapeType="1"/>
          </p:cNvSpPr>
          <p:nvPr/>
        </p:nvSpPr>
        <p:spPr bwMode="auto">
          <a:xfrm flipV="1">
            <a:off x="6959601" y="4076700"/>
            <a:ext cx="777875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96" name="Oval 20"/>
          <p:cNvSpPr>
            <a:spLocks noChangeArrowheads="1"/>
          </p:cNvSpPr>
          <p:nvPr/>
        </p:nvSpPr>
        <p:spPr bwMode="auto">
          <a:xfrm>
            <a:off x="2998788" y="1341438"/>
            <a:ext cx="1655762" cy="1655762"/>
          </a:xfrm>
          <a:prstGeom prst="ellipse">
            <a:avLst/>
          </a:prstGeom>
          <a:solidFill>
            <a:srgbClr val="FFFF00">
              <a:alpha val="25098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1397" name="Oval 21"/>
          <p:cNvSpPr>
            <a:spLocks noChangeArrowheads="1"/>
          </p:cNvSpPr>
          <p:nvPr/>
        </p:nvSpPr>
        <p:spPr bwMode="auto">
          <a:xfrm>
            <a:off x="3216275" y="2133600"/>
            <a:ext cx="647700" cy="649288"/>
          </a:xfrm>
          <a:prstGeom prst="ellipse">
            <a:avLst/>
          </a:prstGeom>
          <a:solidFill>
            <a:srgbClr val="92D050">
              <a:alpha val="7097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α</a:t>
            </a:r>
          </a:p>
        </p:txBody>
      </p:sp>
      <p:sp>
        <p:nvSpPr>
          <p:cNvPr id="101398" name="Oval 22"/>
          <p:cNvSpPr>
            <a:spLocks noChangeArrowheads="1"/>
          </p:cNvSpPr>
          <p:nvPr/>
        </p:nvSpPr>
        <p:spPr bwMode="auto">
          <a:xfrm>
            <a:off x="3216275" y="1557338"/>
            <a:ext cx="503238" cy="468312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b="1"/>
              <a:t>p</a:t>
            </a:r>
          </a:p>
        </p:txBody>
      </p:sp>
      <p:sp>
        <p:nvSpPr>
          <p:cNvPr id="101399" name="Oval 23"/>
          <p:cNvSpPr>
            <a:spLocks noChangeArrowheads="1"/>
          </p:cNvSpPr>
          <p:nvPr/>
        </p:nvSpPr>
        <p:spPr bwMode="auto">
          <a:xfrm>
            <a:off x="3935414" y="1589088"/>
            <a:ext cx="434975" cy="4318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1400" name="Oval 24"/>
          <p:cNvSpPr>
            <a:spLocks noChangeArrowheads="1"/>
          </p:cNvSpPr>
          <p:nvPr/>
        </p:nvSpPr>
        <p:spPr bwMode="auto">
          <a:xfrm>
            <a:off x="4006851" y="2236788"/>
            <a:ext cx="434975" cy="431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1401" name="Line 25"/>
          <p:cNvSpPr>
            <a:spLocks noChangeShapeType="1"/>
          </p:cNvSpPr>
          <p:nvPr/>
        </p:nvSpPr>
        <p:spPr bwMode="auto">
          <a:xfrm>
            <a:off x="2495550" y="1270000"/>
            <a:ext cx="647700" cy="319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402" name="Oval 26"/>
          <p:cNvSpPr>
            <a:spLocks noChangeArrowheads="1"/>
          </p:cNvSpPr>
          <p:nvPr/>
        </p:nvSpPr>
        <p:spPr bwMode="auto">
          <a:xfrm>
            <a:off x="6024563" y="2133600"/>
            <a:ext cx="647700" cy="649288"/>
          </a:xfrm>
          <a:prstGeom prst="ellipse">
            <a:avLst/>
          </a:prstGeom>
          <a:solidFill>
            <a:srgbClr val="92D050">
              <a:alpha val="74117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/>
              <a:t>α</a:t>
            </a:r>
          </a:p>
        </p:txBody>
      </p:sp>
      <p:sp>
        <p:nvSpPr>
          <p:cNvPr id="101403" name="Oval 27"/>
          <p:cNvSpPr>
            <a:spLocks noChangeArrowheads="1"/>
          </p:cNvSpPr>
          <p:nvPr/>
        </p:nvSpPr>
        <p:spPr bwMode="auto">
          <a:xfrm>
            <a:off x="6096001" y="1557338"/>
            <a:ext cx="468313" cy="468312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明朝" panose="02020609040205080304" pitchFamily="17" charset="-128"/>
            </a:endParaRPr>
          </a:p>
        </p:txBody>
      </p:sp>
      <p:sp>
        <p:nvSpPr>
          <p:cNvPr id="101404" name="Oval 28"/>
          <p:cNvSpPr>
            <a:spLocks noChangeArrowheads="1"/>
          </p:cNvSpPr>
          <p:nvPr/>
        </p:nvSpPr>
        <p:spPr bwMode="auto">
          <a:xfrm>
            <a:off x="3287713" y="5341938"/>
            <a:ext cx="647700" cy="6477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/>
              <a:t>α</a:t>
            </a:r>
          </a:p>
        </p:txBody>
      </p:sp>
      <p:sp>
        <p:nvSpPr>
          <p:cNvPr id="101405" name="Oval 29"/>
          <p:cNvSpPr>
            <a:spLocks noChangeArrowheads="1"/>
          </p:cNvSpPr>
          <p:nvPr/>
        </p:nvSpPr>
        <p:spPr bwMode="auto">
          <a:xfrm>
            <a:off x="4079875" y="5341938"/>
            <a:ext cx="647700" cy="6477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/>
              <a:t>α</a:t>
            </a:r>
          </a:p>
        </p:txBody>
      </p:sp>
      <p:sp>
        <p:nvSpPr>
          <p:cNvPr id="101406" name="Oval 30"/>
          <p:cNvSpPr>
            <a:spLocks noChangeArrowheads="1"/>
          </p:cNvSpPr>
          <p:nvPr/>
        </p:nvSpPr>
        <p:spPr bwMode="auto">
          <a:xfrm>
            <a:off x="3430588" y="4652963"/>
            <a:ext cx="539750" cy="5397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b="1"/>
              <a:t>p</a:t>
            </a:r>
          </a:p>
        </p:txBody>
      </p:sp>
      <p:sp>
        <p:nvSpPr>
          <p:cNvPr id="101407" name="Oval 31"/>
          <p:cNvSpPr>
            <a:spLocks noChangeArrowheads="1"/>
          </p:cNvSpPr>
          <p:nvPr/>
        </p:nvSpPr>
        <p:spPr bwMode="auto">
          <a:xfrm>
            <a:off x="6238875" y="5341938"/>
            <a:ext cx="647700" cy="628650"/>
          </a:xfrm>
          <a:prstGeom prst="ellipse">
            <a:avLst/>
          </a:prstGeom>
          <a:solidFill>
            <a:srgbClr val="92D050">
              <a:alpha val="74117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α</a:t>
            </a:r>
          </a:p>
        </p:txBody>
      </p:sp>
      <p:sp>
        <p:nvSpPr>
          <p:cNvPr id="101408" name="Oval 32"/>
          <p:cNvSpPr>
            <a:spLocks noChangeArrowheads="1"/>
          </p:cNvSpPr>
          <p:nvPr/>
        </p:nvSpPr>
        <p:spPr bwMode="auto">
          <a:xfrm>
            <a:off x="6383339" y="4581526"/>
            <a:ext cx="561975" cy="557213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明朝" panose="02020609040205080304" pitchFamily="17" charset="-128"/>
            </a:endParaRPr>
          </a:p>
        </p:txBody>
      </p:sp>
      <p:sp>
        <p:nvSpPr>
          <p:cNvPr id="101409" name="Oval 33"/>
          <p:cNvSpPr>
            <a:spLocks noChangeArrowheads="1"/>
          </p:cNvSpPr>
          <p:nvPr/>
        </p:nvSpPr>
        <p:spPr bwMode="auto">
          <a:xfrm>
            <a:off x="7031038" y="5341938"/>
            <a:ext cx="647700" cy="628650"/>
          </a:xfrm>
          <a:prstGeom prst="ellipse">
            <a:avLst/>
          </a:prstGeom>
          <a:solidFill>
            <a:srgbClr val="92D050">
              <a:alpha val="74117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/>
              <a:t>α</a:t>
            </a:r>
          </a:p>
        </p:txBody>
      </p:sp>
      <p:sp>
        <p:nvSpPr>
          <p:cNvPr id="101410" name="Oval 34"/>
          <p:cNvSpPr>
            <a:spLocks noChangeArrowheads="1"/>
          </p:cNvSpPr>
          <p:nvPr/>
        </p:nvSpPr>
        <p:spPr bwMode="auto">
          <a:xfrm>
            <a:off x="6743701" y="1557338"/>
            <a:ext cx="434975" cy="4318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1411" name="Oval 35"/>
          <p:cNvSpPr>
            <a:spLocks noChangeArrowheads="1"/>
          </p:cNvSpPr>
          <p:nvPr/>
        </p:nvSpPr>
        <p:spPr bwMode="auto">
          <a:xfrm>
            <a:off x="6816726" y="2205038"/>
            <a:ext cx="434975" cy="4318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1412" name="Text Box 36"/>
          <p:cNvSpPr txBox="1">
            <a:spLocks noChangeArrowheads="1"/>
          </p:cNvSpPr>
          <p:nvPr/>
        </p:nvSpPr>
        <p:spPr bwMode="auto">
          <a:xfrm>
            <a:off x="3143251" y="3141663"/>
            <a:ext cx="160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7</a:t>
            </a:r>
            <a:r>
              <a:rPr lang="en-US" altLang="ja-JP" sz="2400"/>
              <a:t>Li (T=1/2)</a:t>
            </a:r>
          </a:p>
        </p:txBody>
      </p:sp>
      <p:sp>
        <p:nvSpPr>
          <p:cNvPr id="101413" name="Rectangle 37"/>
          <p:cNvSpPr>
            <a:spLocks noChangeArrowheads="1"/>
          </p:cNvSpPr>
          <p:nvPr/>
        </p:nvSpPr>
        <p:spPr bwMode="auto">
          <a:xfrm>
            <a:off x="6743701" y="3070226"/>
            <a:ext cx="1008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(T=3/2)</a:t>
            </a:r>
          </a:p>
        </p:txBody>
      </p:sp>
      <p:sp>
        <p:nvSpPr>
          <p:cNvPr id="101414" name="Line 38"/>
          <p:cNvSpPr>
            <a:spLocks noChangeShapeType="1"/>
          </p:cNvSpPr>
          <p:nvPr/>
        </p:nvSpPr>
        <p:spPr bwMode="auto">
          <a:xfrm>
            <a:off x="2063751" y="3716338"/>
            <a:ext cx="6048375" cy="0"/>
          </a:xfrm>
          <a:prstGeom prst="line">
            <a:avLst/>
          </a:prstGeom>
          <a:noFill/>
          <a:ln w="222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415" name="Oval 39"/>
          <p:cNvSpPr>
            <a:spLocks noChangeArrowheads="1"/>
          </p:cNvSpPr>
          <p:nvPr/>
        </p:nvSpPr>
        <p:spPr bwMode="auto">
          <a:xfrm>
            <a:off x="4078289" y="4652963"/>
            <a:ext cx="434975" cy="4318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1416" name="Oval 40"/>
          <p:cNvSpPr>
            <a:spLocks noChangeArrowheads="1"/>
          </p:cNvSpPr>
          <p:nvPr/>
        </p:nvSpPr>
        <p:spPr bwMode="auto">
          <a:xfrm>
            <a:off x="7175501" y="4724400"/>
            <a:ext cx="434975" cy="4318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1417" name="Rectangle 41"/>
          <p:cNvSpPr>
            <a:spLocks noChangeArrowheads="1"/>
          </p:cNvSpPr>
          <p:nvPr/>
        </p:nvSpPr>
        <p:spPr bwMode="auto">
          <a:xfrm>
            <a:off x="8256589" y="3213101"/>
            <a:ext cx="2289175" cy="746125"/>
          </a:xfrm>
          <a:prstGeom prst="rect">
            <a:avLst/>
          </a:prstGeom>
          <a:noFill/>
          <a:ln w="222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1800">
                <a:ea typeface="ＭＳ 明朝" panose="02020609040205080304" pitchFamily="17" charset="-128"/>
              </a:rPr>
              <a:t>Why they are suited 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1800">
                <a:ea typeface="ＭＳ 明朝" panose="02020609040205080304" pitchFamily="17" charset="-128"/>
              </a:rPr>
              <a:t>for investigating </a:t>
            </a:r>
            <a:r>
              <a:rPr lang="en-US" altLang="ja-JP" sz="1800">
                <a:solidFill>
                  <a:srgbClr val="CC0000"/>
                </a:solidFill>
                <a:ea typeface="ＭＳ 明朝" panose="02020609040205080304" pitchFamily="17" charset="-128"/>
              </a:rPr>
              <a:t>V</a:t>
            </a:r>
            <a:r>
              <a:rPr lang="en-US" altLang="ja-JP" sz="2000" b="1" baseline="-25000">
                <a:solidFill>
                  <a:srgbClr val="CC0000"/>
                </a:solidFill>
                <a:ea typeface="ＭＳ 明朝" panose="02020609040205080304" pitchFamily="17" charset="-128"/>
              </a:rPr>
              <a:t>0</a:t>
            </a:r>
            <a:r>
              <a:rPr lang="en-US" altLang="ja-JP" sz="1800">
                <a:ea typeface="ＭＳ 明朝" panose="02020609040205080304" pitchFamily="17" charset="-128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36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Oval 2"/>
          <p:cNvSpPr>
            <a:spLocks noChangeArrowheads="1"/>
          </p:cNvSpPr>
          <p:nvPr/>
        </p:nvSpPr>
        <p:spPr bwMode="auto">
          <a:xfrm>
            <a:off x="2255839" y="1052514"/>
            <a:ext cx="1728787" cy="1728787"/>
          </a:xfrm>
          <a:prstGeom prst="ellipse">
            <a:avLst/>
          </a:prstGeom>
          <a:solidFill>
            <a:srgbClr val="CCFFFF">
              <a:alpha val="25882"/>
            </a:srgbClr>
          </a:solidFill>
          <a:ln w="25400">
            <a:solidFill>
              <a:srgbClr val="33CC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2760664" y="2925763"/>
            <a:ext cx="517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7</a:t>
            </a:r>
            <a:r>
              <a:rPr lang="en-US" altLang="ja-JP" sz="2400"/>
              <a:t>H</a:t>
            </a: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2687638" y="3217864"/>
            <a:ext cx="34657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ea typeface="ＭＳ 明朝" panose="02020609040205080304" pitchFamily="17" charset="-128"/>
              </a:rPr>
              <a:t>Ξ</a:t>
            </a:r>
            <a:r>
              <a:rPr lang="en-US" altLang="ja-JP" sz="1600" b="1" baseline="30000"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103429" name="Oval 5"/>
          <p:cNvSpPr>
            <a:spLocks noChangeArrowheads="1"/>
          </p:cNvSpPr>
          <p:nvPr/>
        </p:nvSpPr>
        <p:spPr bwMode="auto">
          <a:xfrm>
            <a:off x="2711451" y="1557338"/>
            <a:ext cx="792163" cy="793750"/>
          </a:xfrm>
          <a:prstGeom prst="ellipse">
            <a:avLst/>
          </a:prstGeom>
          <a:solidFill>
            <a:srgbClr val="92D050">
              <a:alpha val="78822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/>
              <a:t>α</a:t>
            </a:r>
          </a:p>
        </p:txBody>
      </p:sp>
      <p:sp>
        <p:nvSpPr>
          <p:cNvPr id="103430" name="Oval 6"/>
          <p:cNvSpPr>
            <a:spLocks noChangeArrowheads="1"/>
          </p:cNvSpPr>
          <p:nvPr/>
        </p:nvSpPr>
        <p:spPr bwMode="auto">
          <a:xfrm>
            <a:off x="2640014" y="1989139"/>
            <a:ext cx="325437" cy="325437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明朝" panose="02020609040205080304" pitchFamily="17" charset="-128"/>
            </a:endParaRPr>
          </a:p>
        </p:txBody>
      </p:sp>
      <p:sp>
        <p:nvSpPr>
          <p:cNvPr id="103431" name="Oval 7"/>
          <p:cNvSpPr>
            <a:spLocks noChangeArrowheads="1"/>
          </p:cNvSpPr>
          <p:nvPr/>
        </p:nvSpPr>
        <p:spPr bwMode="auto">
          <a:xfrm>
            <a:off x="2640013" y="981076"/>
            <a:ext cx="361950" cy="3603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3432" name="Oval 8"/>
          <p:cNvSpPr>
            <a:spLocks noChangeArrowheads="1"/>
          </p:cNvSpPr>
          <p:nvPr/>
        </p:nvSpPr>
        <p:spPr bwMode="auto">
          <a:xfrm>
            <a:off x="3287713" y="981076"/>
            <a:ext cx="360362" cy="3603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3433" name="Rectangle 9"/>
          <p:cNvSpPr>
            <a:spLocks noChangeArrowheads="1"/>
          </p:cNvSpPr>
          <p:nvPr/>
        </p:nvSpPr>
        <p:spPr bwMode="auto">
          <a:xfrm>
            <a:off x="3263901" y="2925764"/>
            <a:ext cx="1008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(T=3/2)</a:t>
            </a:r>
          </a:p>
        </p:txBody>
      </p:sp>
      <p:sp>
        <p:nvSpPr>
          <p:cNvPr id="103434" name="Text Box 10"/>
          <p:cNvSpPr txBox="1">
            <a:spLocks noChangeArrowheads="1"/>
          </p:cNvSpPr>
          <p:nvPr/>
        </p:nvSpPr>
        <p:spPr bwMode="auto">
          <a:xfrm>
            <a:off x="4367214" y="1989138"/>
            <a:ext cx="6038833" cy="2757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800100" indent="-3429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57300" indent="-3429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714500" indent="-3429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171700" indent="-3429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Valence neutrons      are located in </a:t>
            </a:r>
            <a:r>
              <a:rPr lang="en-US" altLang="ja-JP" sz="2400">
                <a:solidFill>
                  <a:srgbClr val="0000CC"/>
                </a:solidFill>
              </a:rPr>
              <a:t>p-orbit,</a:t>
            </a:r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Ｐ明朝" panose="02020600040205080304" pitchFamily="18" charset="-128"/>
              </a:rPr>
              <a:t>whereas </a:t>
            </a:r>
            <a:r>
              <a:rPr lang="en-US" altLang="ja-JP" sz="2400">
                <a:solidFill>
                  <a:srgbClr val="CC0000"/>
                </a:solidFill>
                <a:ea typeface="ＭＳ Ｐ明朝" panose="02020600040205080304" pitchFamily="18" charset="-128"/>
              </a:rPr>
              <a:t>Ξ</a:t>
            </a:r>
            <a:r>
              <a:rPr lang="en-US" altLang="ja-JP" sz="2400"/>
              <a:t>particle      is located in </a:t>
            </a:r>
            <a:r>
              <a:rPr lang="en-US" altLang="ja-JP" sz="2400">
                <a:solidFill>
                  <a:srgbClr val="006600"/>
                </a:solidFill>
              </a:rPr>
              <a:t>0s-orbit</a:t>
            </a:r>
            <a:r>
              <a:rPr lang="en-US" altLang="ja-JP" sz="2400">
                <a:solidFill>
                  <a:srgbClr val="0000CC"/>
                </a:solidFill>
              </a:rPr>
              <a:t>.</a:t>
            </a:r>
          </a:p>
          <a:p>
            <a:pPr eaLnBrk="1" hangingPunct="1">
              <a:lnSpc>
                <a:spcPct val="19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Then, distance between </a:t>
            </a:r>
            <a:r>
              <a:rPr lang="en-US" altLang="ja-JP" sz="2400">
                <a:solidFill>
                  <a:srgbClr val="CC0000"/>
                </a:solidFill>
                <a:ea typeface="ＭＳ Ｐ明朝" panose="02020600040205080304" pitchFamily="18" charset="-128"/>
              </a:rPr>
              <a:t>Ξ </a:t>
            </a:r>
            <a:r>
              <a:rPr lang="en-US" altLang="ja-JP" sz="2400">
                <a:ea typeface="ＭＳ Ｐ明朝" panose="02020600040205080304" pitchFamily="18" charset="-128"/>
              </a:rPr>
              <a:t>and</a:t>
            </a:r>
            <a:r>
              <a:rPr lang="en-US" altLang="ja-JP" sz="2400">
                <a:solidFill>
                  <a:srgbClr val="CC0000"/>
                </a:solidFill>
                <a:ea typeface="ＭＳ Ｐ明朝" panose="02020600040205080304" pitchFamily="18" charset="-128"/>
              </a:rPr>
              <a:t> </a:t>
            </a:r>
            <a:r>
              <a:rPr lang="en-US" altLang="ja-JP" sz="2800" b="1">
                <a:solidFill>
                  <a:srgbClr val="0000CC"/>
                </a:solidFill>
                <a:ea typeface="ＭＳ Ｐ明朝" panose="02020600040205080304" pitchFamily="18" charset="-128"/>
              </a:rPr>
              <a:t>n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is much larger than the interaction range of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>
                <a:ea typeface="ＭＳ 明朝" panose="02020609040205080304" pitchFamily="17" charset="-128"/>
              </a:rPr>
              <a:t> and </a:t>
            </a:r>
            <a:r>
              <a:rPr lang="en-US" altLang="ja-JP" sz="2800" b="1">
                <a:solidFill>
                  <a:srgbClr val="0000CC"/>
                </a:solidFill>
                <a:ea typeface="ＭＳ 明朝" panose="02020609040205080304" pitchFamily="17" charset="-128"/>
              </a:rPr>
              <a:t>n</a:t>
            </a:r>
            <a:r>
              <a:rPr lang="en-US" altLang="ja-JP" sz="2400"/>
              <a:t>.</a:t>
            </a:r>
          </a:p>
        </p:txBody>
      </p:sp>
      <p:sp>
        <p:nvSpPr>
          <p:cNvPr id="103435" name="Text Box 11"/>
          <p:cNvSpPr txBox="1">
            <a:spLocks noChangeArrowheads="1"/>
          </p:cNvSpPr>
          <p:nvPr/>
        </p:nvSpPr>
        <p:spPr bwMode="auto">
          <a:xfrm>
            <a:off x="2905125" y="5942013"/>
            <a:ext cx="1468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10</a:t>
            </a:r>
            <a:r>
              <a:rPr lang="en-US" altLang="ja-JP" sz="2400"/>
              <a:t>Li (T=1)</a:t>
            </a:r>
          </a:p>
        </p:txBody>
      </p: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2832100" y="6238875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2000" b="1" baseline="30000"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103437" name="Oval 13"/>
          <p:cNvSpPr>
            <a:spLocks noChangeArrowheads="1"/>
          </p:cNvSpPr>
          <p:nvPr/>
        </p:nvSpPr>
        <p:spPr bwMode="auto">
          <a:xfrm>
            <a:off x="2063751" y="3860800"/>
            <a:ext cx="2087563" cy="2089150"/>
          </a:xfrm>
          <a:prstGeom prst="ellipse">
            <a:avLst/>
          </a:prstGeom>
          <a:solidFill>
            <a:schemeClr val="accent1">
              <a:alpha val="25882"/>
            </a:schemeClr>
          </a:solidFill>
          <a:ln w="25400">
            <a:solidFill>
              <a:srgbClr val="00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3438" name="Oval 14"/>
          <p:cNvSpPr>
            <a:spLocks noChangeArrowheads="1"/>
          </p:cNvSpPr>
          <p:nvPr/>
        </p:nvSpPr>
        <p:spPr bwMode="auto">
          <a:xfrm>
            <a:off x="2424114" y="4652963"/>
            <a:ext cx="719137" cy="741362"/>
          </a:xfrm>
          <a:prstGeom prst="ellipse">
            <a:avLst/>
          </a:prstGeom>
          <a:solidFill>
            <a:srgbClr val="92D050">
              <a:alpha val="74117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α</a:t>
            </a:r>
          </a:p>
        </p:txBody>
      </p:sp>
      <p:sp>
        <p:nvSpPr>
          <p:cNvPr id="103439" name="Oval 15"/>
          <p:cNvSpPr>
            <a:spLocks noChangeArrowheads="1"/>
          </p:cNvSpPr>
          <p:nvPr/>
        </p:nvSpPr>
        <p:spPr bwMode="auto">
          <a:xfrm>
            <a:off x="3143251" y="4581526"/>
            <a:ext cx="720725" cy="741363"/>
          </a:xfrm>
          <a:prstGeom prst="ellipse">
            <a:avLst/>
          </a:prstGeom>
          <a:solidFill>
            <a:srgbClr val="92D050">
              <a:alpha val="74117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α</a:t>
            </a:r>
          </a:p>
        </p:txBody>
      </p:sp>
      <p:sp>
        <p:nvSpPr>
          <p:cNvPr id="103440" name="Oval 16"/>
          <p:cNvSpPr>
            <a:spLocks noChangeArrowheads="1"/>
          </p:cNvSpPr>
          <p:nvPr/>
        </p:nvSpPr>
        <p:spPr bwMode="auto">
          <a:xfrm>
            <a:off x="2855914" y="3717925"/>
            <a:ext cx="434975" cy="4318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3441" name="Oval 17"/>
          <p:cNvSpPr>
            <a:spLocks noChangeArrowheads="1"/>
          </p:cNvSpPr>
          <p:nvPr/>
        </p:nvSpPr>
        <p:spPr bwMode="auto">
          <a:xfrm>
            <a:off x="2927351" y="5013325"/>
            <a:ext cx="360363" cy="41275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明朝" panose="02020609040205080304" pitchFamily="17" charset="-128"/>
            </a:endParaRPr>
          </a:p>
        </p:txBody>
      </p:sp>
      <p:sp>
        <p:nvSpPr>
          <p:cNvPr id="103442" name="Oval 18"/>
          <p:cNvSpPr>
            <a:spLocks noChangeArrowheads="1"/>
          </p:cNvSpPr>
          <p:nvPr/>
        </p:nvSpPr>
        <p:spPr bwMode="auto">
          <a:xfrm>
            <a:off x="6886576" y="2062163"/>
            <a:ext cx="360363" cy="3603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3443" name="Text Box 19"/>
          <p:cNvSpPr txBox="1">
            <a:spLocks noChangeArrowheads="1"/>
          </p:cNvSpPr>
          <p:nvPr/>
        </p:nvSpPr>
        <p:spPr bwMode="auto">
          <a:xfrm>
            <a:off x="4549776" y="5013325"/>
            <a:ext cx="6176691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Then, </a:t>
            </a:r>
            <a:r>
              <a:rPr lang="en-US" altLang="ja-JP" sz="2400">
                <a:solidFill>
                  <a:srgbClr val="CC0000"/>
                </a:solidFill>
              </a:rPr>
              <a:t>α</a:t>
            </a:r>
            <a:r>
              <a:rPr lang="en-US" altLang="ja-JP" sz="2400">
                <a:solidFill>
                  <a:srgbClr val="CC0000"/>
                </a:solidFill>
                <a:ea typeface="ＭＳ Ｐ明朝" panose="02020600040205080304" pitchFamily="18" charset="-128"/>
              </a:rPr>
              <a:t>Ξ</a:t>
            </a:r>
            <a:r>
              <a:rPr lang="en-US" altLang="ja-JP" sz="2400"/>
              <a:t> potential, in which only </a:t>
            </a:r>
            <a:r>
              <a:rPr lang="en-US" altLang="ja-JP" sz="2400">
                <a:solidFill>
                  <a:srgbClr val="CC0000"/>
                </a:solidFill>
              </a:rPr>
              <a:t>V</a:t>
            </a:r>
            <a:r>
              <a:rPr lang="en-US" altLang="ja-JP" sz="2800" baseline="-25000">
                <a:solidFill>
                  <a:srgbClr val="CC0000"/>
                </a:solidFill>
              </a:rPr>
              <a:t>0</a:t>
            </a:r>
            <a:r>
              <a:rPr lang="en-US" altLang="ja-JP" sz="2400">
                <a:solidFill>
                  <a:srgbClr val="CC0000"/>
                </a:solidFill>
              </a:rPr>
              <a:t> </a:t>
            </a:r>
            <a:r>
              <a:rPr lang="en-US" altLang="ja-JP" sz="2400"/>
              <a:t>term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works,  plays a dominant role in the binding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energies of these system.</a:t>
            </a:r>
          </a:p>
        </p:txBody>
      </p:sp>
      <p:sp>
        <p:nvSpPr>
          <p:cNvPr id="103444" name="Rectangle 20"/>
          <p:cNvSpPr>
            <a:spLocks noChangeArrowheads="1"/>
          </p:cNvSpPr>
          <p:nvPr/>
        </p:nvSpPr>
        <p:spPr bwMode="auto">
          <a:xfrm>
            <a:off x="1919289" y="0"/>
            <a:ext cx="2119491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400">
                <a:solidFill>
                  <a:srgbClr val="0000CC"/>
                </a:solidFill>
                <a:ea typeface="ＭＳ 明朝" panose="02020609040205080304" pitchFamily="17" charset="-128"/>
              </a:rPr>
              <a:t>(more realistic</a:t>
            </a:r>
          </a:p>
          <a:p>
            <a:pPr eaLnBrk="1" hangingPunct="1">
              <a:lnSpc>
                <a:spcPct val="50000"/>
              </a:lnSpc>
              <a:spcBef>
                <a:spcPct val="30000"/>
              </a:spcBef>
              <a:buFontTx/>
              <a:buNone/>
            </a:pPr>
            <a:r>
              <a:rPr lang="en-US" altLang="ja-JP" sz="2400">
                <a:solidFill>
                  <a:srgbClr val="0000CC"/>
                </a:solidFill>
                <a:ea typeface="ＭＳ 明朝" panose="02020609040205080304" pitchFamily="17" charset="-128"/>
              </a:rPr>
              <a:t>  illustration)</a:t>
            </a:r>
          </a:p>
        </p:txBody>
      </p:sp>
      <p:sp>
        <p:nvSpPr>
          <p:cNvPr id="103445" name="Oval 21"/>
          <p:cNvSpPr>
            <a:spLocks noChangeArrowheads="1"/>
          </p:cNvSpPr>
          <p:nvPr/>
        </p:nvSpPr>
        <p:spPr bwMode="auto">
          <a:xfrm>
            <a:off x="6959601" y="2565401"/>
            <a:ext cx="360363" cy="360363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明朝" panose="02020609040205080304" pitchFamily="17" charset="-128"/>
            </a:endParaRPr>
          </a:p>
        </p:txBody>
      </p:sp>
      <p:sp>
        <p:nvSpPr>
          <p:cNvPr id="103446" name="Text Box 22"/>
          <p:cNvSpPr txBox="1">
            <a:spLocks noChangeArrowheads="1"/>
          </p:cNvSpPr>
          <p:nvPr/>
        </p:nvSpPr>
        <p:spPr bwMode="auto">
          <a:xfrm>
            <a:off x="4295775" y="404814"/>
            <a:ext cx="624004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明朝" panose="02020609040205080304" pitchFamily="17" charset="-128"/>
              </a:rPr>
              <a:t>Core nucleus </a:t>
            </a:r>
            <a:r>
              <a:rPr lang="en-US" altLang="ja-JP" sz="2400" baseline="30000">
                <a:ea typeface="ＭＳ 明朝" panose="02020609040205080304" pitchFamily="17" charset="-128"/>
              </a:rPr>
              <a:t>6</a:t>
            </a:r>
            <a:r>
              <a:rPr lang="en-US" altLang="ja-JP" sz="2400">
                <a:ea typeface="ＭＳ 明朝" panose="02020609040205080304" pitchFamily="17" charset="-128"/>
              </a:rPr>
              <a:t>He is known to be halo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明朝" panose="02020609040205080304" pitchFamily="17" charset="-128"/>
              </a:rPr>
              <a:t>nucleus. Then, valence neutrons are located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明朝" panose="02020609040205080304" pitchFamily="17" charset="-128"/>
              </a:rPr>
              <a:t>far away from α particle.</a:t>
            </a:r>
          </a:p>
        </p:txBody>
      </p:sp>
    </p:spTree>
    <p:extLst>
      <p:ext uri="{BB962C8B-B14F-4D97-AF65-F5344CB8AC3E}">
        <p14:creationId xmlns:p14="http://schemas.microsoft.com/office/powerpoint/2010/main" val="111471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Oval 2"/>
          <p:cNvSpPr>
            <a:spLocks noChangeArrowheads="1"/>
          </p:cNvSpPr>
          <p:nvPr/>
        </p:nvSpPr>
        <p:spPr bwMode="auto">
          <a:xfrm>
            <a:off x="1847850" y="979489"/>
            <a:ext cx="1728788" cy="1728787"/>
          </a:xfrm>
          <a:prstGeom prst="ellipse">
            <a:avLst/>
          </a:prstGeom>
          <a:solidFill>
            <a:srgbClr val="FFFF00">
              <a:alpha val="25882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5475" name="Text Box 3"/>
          <p:cNvSpPr txBox="1">
            <a:spLocks noChangeArrowheads="1"/>
          </p:cNvSpPr>
          <p:nvPr/>
        </p:nvSpPr>
        <p:spPr bwMode="auto">
          <a:xfrm>
            <a:off x="2352676" y="2852738"/>
            <a:ext cx="517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7</a:t>
            </a:r>
            <a:r>
              <a:rPr lang="en-US" altLang="ja-JP" sz="2400"/>
              <a:t>H</a:t>
            </a: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2279650" y="3144839"/>
            <a:ext cx="34657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ea typeface="ＭＳ 明朝" panose="02020609040205080304" pitchFamily="17" charset="-128"/>
              </a:rPr>
              <a:t>Ξ</a:t>
            </a:r>
            <a:r>
              <a:rPr lang="en-US" altLang="ja-JP" sz="1600" b="1" baseline="30000"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105477" name="Oval 5"/>
          <p:cNvSpPr>
            <a:spLocks noChangeArrowheads="1"/>
          </p:cNvSpPr>
          <p:nvPr/>
        </p:nvSpPr>
        <p:spPr bwMode="auto">
          <a:xfrm>
            <a:off x="2135188" y="1844675"/>
            <a:ext cx="647700" cy="649288"/>
          </a:xfrm>
          <a:prstGeom prst="ellipse">
            <a:avLst/>
          </a:prstGeom>
          <a:solidFill>
            <a:srgbClr val="92D050">
              <a:alpha val="67842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α</a:t>
            </a:r>
          </a:p>
        </p:txBody>
      </p:sp>
      <p:sp>
        <p:nvSpPr>
          <p:cNvPr id="105478" name="Oval 6"/>
          <p:cNvSpPr>
            <a:spLocks noChangeArrowheads="1"/>
          </p:cNvSpPr>
          <p:nvPr/>
        </p:nvSpPr>
        <p:spPr bwMode="auto">
          <a:xfrm>
            <a:off x="2208214" y="1268413"/>
            <a:ext cx="503237" cy="468312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明朝" panose="02020609040205080304" pitchFamily="17" charset="-128"/>
            </a:endParaRPr>
          </a:p>
        </p:txBody>
      </p:sp>
      <p:sp>
        <p:nvSpPr>
          <p:cNvPr id="105479" name="Oval 7"/>
          <p:cNvSpPr>
            <a:spLocks noChangeArrowheads="1"/>
          </p:cNvSpPr>
          <p:nvPr/>
        </p:nvSpPr>
        <p:spPr bwMode="auto">
          <a:xfrm>
            <a:off x="2855914" y="1268413"/>
            <a:ext cx="434975" cy="4318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5480" name="Oval 8"/>
          <p:cNvSpPr>
            <a:spLocks noChangeArrowheads="1"/>
          </p:cNvSpPr>
          <p:nvPr/>
        </p:nvSpPr>
        <p:spPr bwMode="auto">
          <a:xfrm>
            <a:off x="2928939" y="1987550"/>
            <a:ext cx="434975" cy="4318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5481" name="Rectangle 9"/>
          <p:cNvSpPr>
            <a:spLocks noChangeArrowheads="1"/>
          </p:cNvSpPr>
          <p:nvPr/>
        </p:nvSpPr>
        <p:spPr bwMode="auto">
          <a:xfrm>
            <a:off x="2855913" y="2852739"/>
            <a:ext cx="1008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(T=3/2)</a:t>
            </a:r>
          </a:p>
        </p:txBody>
      </p:sp>
      <p:sp>
        <p:nvSpPr>
          <p:cNvPr id="105482" name="Text Box 10"/>
          <p:cNvSpPr txBox="1">
            <a:spLocks noChangeArrowheads="1"/>
          </p:cNvSpPr>
          <p:nvPr/>
        </p:nvSpPr>
        <p:spPr bwMode="auto">
          <a:xfrm>
            <a:off x="2568575" y="5613400"/>
            <a:ext cx="1468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10</a:t>
            </a:r>
            <a:r>
              <a:rPr lang="en-US" altLang="ja-JP" sz="2400"/>
              <a:t>Li (T=1)</a:t>
            </a:r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2495550" y="5910263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2000" b="1" baseline="30000"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105484" name="Oval 12"/>
          <p:cNvSpPr>
            <a:spLocks noChangeArrowheads="1"/>
          </p:cNvSpPr>
          <p:nvPr/>
        </p:nvSpPr>
        <p:spPr bwMode="auto">
          <a:xfrm>
            <a:off x="1847851" y="3748088"/>
            <a:ext cx="1871663" cy="1871662"/>
          </a:xfrm>
          <a:prstGeom prst="ellipse">
            <a:avLst/>
          </a:prstGeom>
          <a:solidFill>
            <a:srgbClr val="FFFF00">
              <a:alpha val="25882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5485" name="Oval 13"/>
          <p:cNvSpPr>
            <a:spLocks noChangeArrowheads="1"/>
          </p:cNvSpPr>
          <p:nvPr/>
        </p:nvSpPr>
        <p:spPr bwMode="auto">
          <a:xfrm>
            <a:off x="2063750" y="4724400"/>
            <a:ext cx="647700" cy="628650"/>
          </a:xfrm>
          <a:prstGeom prst="ellipse">
            <a:avLst/>
          </a:prstGeom>
          <a:solidFill>
            <a:srgbClr val="92D050">
              <a:alpha val="74117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/>
              <a:t>α</a:t>
            </a:r>
          </a:p>
        </p:txBody>
      </p:sp>
      <p:sp>
        <p:nvSpPr>
          <p:cNvPr id="105486" name="Oval 14"/>
          <p:cNvSpPr>
            <a:spLocks noChangeArrowheads="1"/>
          </p:cNvSpPr>
          <p:nvPr/>
        </p:nvSpPr>
        <p:spPr bwMode="auto">
          <a:xfrm>
            <a:off x="2208214" y="4005264"/>
            <a:ext cx="503237" cy="515937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明朝" panose="02020609040205080304" pitchFamily="17" charset="-128"/>
            </a:endParaRPr>
          </a:p>
        </p:txBody>
      </p:sp>
      <p:sp>
        <p:nvSpPr>
          <p:cNvPr id="105487" name="Oval 15"/>
          <p:cNvSpPr>
            <a:spLocks noChangeArrowheads="1"/>
          </p:cNvSpPr>
          <p:nvPr/>
        </p:nvSpPr>
        <p:spPr bwMode="auto">
          <a:xfrm>
            <a:off x="2855913" y="4724400"/>
            <a:ext cx="647700" cy="628650"/>
          </a:xfrm>
          <a:prstGeom prst="ellipse">
            <a:avLst/>
          </a:prstGeom>
          <a:solidFill>
            <a:srgbClr val="92D050">
              <a:alpha val="74117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/>
              <a:t>α</a:t>
            </a:r>
          </a:p>
        </p:txBody>
      </p:sp>
      <p:sp>
        <p:nvSpPr>
          <p:cNvPr id="105488" name="Oval 16"/>
          <p:cNvSpPr>
            <a:spLocks noChangeArrowheads="1"/>
          </p:cNvSpPr>
          <p:nvPr/>
        </p:nvSpPr>
        <p:spPr bwMode="auto">
          <a:xfrm>
            <a:off x="3000376" y="4106863"/>
            <a:ext cx="434975" cy="4318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5489" name="Rectangle 17"/>
          <p:cNvSpPr>
            <a:spLocks noChangeArrowheads="1"/>
          </p:cNvSpPr>
          <p:nvPr/>
        </p:nvSpPr>
        <p:spPr bwMode="auto">
          <a:xfrm>
            <a:off x="4224338" y="260351"/>
            <a:ext cx="6443662" cy="2899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明朝" panose="02020609040205080304" pitchFamily="17" charset="-128"/>
              </a:rPr>
              <a:t>Before the experiments will be done,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明朝" panose="02020609040205080304" pitchFamily="17" charset="-128"/>
              </a:rPr>
              <a:t>we should predict whether these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明朝" panose="02020609040205080304" pitchFamily="17" charset="-128"/>
              </a:rPr>
              <a:t>hypernuclei will be observed as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明朝" panose="02020609040205080304" pitchFamily="17" charset="-128"/>
              </a:rPr>
              <a:t> bound states or not.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ja-JP" sz="2400">
              <a:ea typeface="ＭＳ 明朝" panose="02020609040205080304" pitchFamily="17" charset="-128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CC"/>
                </a:solidFill>
                <a:ea typeface="ＭＳ 明朝" panose="02020609040205080304" pitchFamily="17" charset="-128"/>
              </a:rPr>
              <a:t>Namely, we calculate the binding energies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CC"/>
                </a:solidFill>
                <a:ea typeface="ＭＳ 明朝" panose="02020609040205080304" pitchFamily="17" charset="-128"/>
              </a:rPr>
              <a:t>of these hypernuclei.</a:t>
            </a:r>
          </a:p>
        </p:txBody>
      </p:sp>
      <p:sp>
        <p:nvSpPr>
          <p:cNvPr id="105490" name="Rectangle 18"/>
          <p:cNvSpPr>
            <a:spLocks noChangeArrowheads="1"/>
          </p:cNvSpPr>
          <p:nvPr/>
        </p:nvSpPr>
        <p:spPr bwMode="auto">
          <a:xfrm>
            <a:off x="8759825" y="692151"/>
            <a:ext cx="4876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>
                <a:ea typeface="ＭＳ 明朝" panose="02020609040205080304" pitchFamily="17" charset="-128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7673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 Box 2"/>
          <p:cNvSpPr txBox="1">
            <a:spLocks noChangeArrowheads="1"/>
          </p:cNvSpPr>
          <p:nvPr/>
        </p:nvSpPr>
        <p:spPr bwMode="auto">
          <a:xfrm>
            <a:off x="2135188" y="260350"/>
            <a:ext cx="2438488" cy="523220"/>
          </a:xfrm>
          <a:prstGeom prst="rect">
            <a:avLst/>
          </a:prstGeom>
          <a:solidFill>
            <a:srgbClr val="FFCC99">
              <a:alpha val="47842"/>
            </a:srgbClr>
          </a:solidFill>
          <a:ln w="222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ea typeface="ＭＳ 明朝" panose="02020609040205080304" pitchFamily="17" charset="-128"/>
              </a:rPr>
              <a:t>Ξ</a:t>
            </a:r>
            <a:r>
              <a:rPr lang="en-US" altLang="ja-JP" sz="2800"/>
              <a:t>N interaction</a:t>
            </a:r>
          </a:p>
        </p:txBody>
      </p:sp>
      <p:sp>
        <p:nvSpPr>
          <p:cNvPr id="107523" name="Text Box 3"/>
          <p:cNvSpPr txBox="1">
            <a:spLocks noChangeArrowheads="1"/>
          </p:cNvSpPr>
          <p:nvPr/>
        </p:nvSpPr>
        <p:spPr bwMode="auto">
          <a:xfrm>
            <a:off x="1919289" y="1125539"/>
            <a:ext cx="8067675" cy="430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Only one experimental information about </a:t>
            </a:r>
            <a:r>
              <a:rPr lang="en-US" altLang="ja-JP" sz="2400" dirty="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dirty="0">
                <a:solidFill>
                  <a:srgbClr val="CC0000"/>
                </a:solidFill>
              </a:rPr>
              <a:t>N </a:t>
            </a:r>
            <a:r>
              <a:rPr lang="en-US" altLang="ja-JP" sz="2400" dirty="0"/>
              <a:t>interaction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1800" dirty="0">
                <a:solidFill>
                  <a:schemeClr val="accent2"/>
                </a:solidFill>
                <a:sym typeface="Wingdings" panose="05000000000000000000" pitchFamily="2" charset="2"/>
              </a:rPr>
              <a:t>  </a:t>
            </a:r>
            <a:r>
              <a:rPr lang="en-US" altLang="ja-JP" sz="1800" dirty="0">
                <a:solidFill>
                  <a:srgbClr val="00B0F0"/>
                </a:solidFill>
                <a:sym typeface="Wingdings" panose="05000000000000000000" pitchFamily="2" charset="2"/>
              </a:rPr>
              <a:t>Y. Yamamoto, </a:t>
            </a:r>
            <a:r>
              <a:rPr lang="en-US" altLang="ja-JP" sz="1800" dirty="0" err="1">
                <a:solidFill>
                  <a:srgbClr val="00B0F0"/>
                </a:solidFill>
                <a:sym typeface="Wingdings" panose="05000000000000000000" pitchFamily="2" charset="2"/>
              </a:rPr>
              <a:t>Gensikaku</a:t>
            </a:r>
            <a:r>
              <a:rPr lang="en-US" altLang="ja-JP" sz="1800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altLang="ja-JP" sz="1800" dirty="0" err="1">
                <a:solidFill>
                  <a:srgbClr val="00B0F0"/>
                </a:solidFill>
                <a:sym typeface="Wingdings" panose="05000000000000000000" pitchFamily="2" charset="2"/>
              </a:rPr>
              <a:t>kenkyu</a:t>
            </a:r>
            <a:r>
              <a:rPr lang="en-US" altLang="ja-JP" sz="1800" dirty="0">
                <a:solidFill>
                  <a:srgbClr val="00B0F0"/>
                </a:solidFill>
                <a:sym typeface="Wingdings" panose="05000000000000000000" pitchFamily="2" charset="2"/>
              </a:rPr>
              <a:t> 39, 23 (1996),</a:t>
            </a:r>
          </a:p>
          <a:p>
            <a:pPr eaLnBrk="1" hangingPunct="1">
              <a:buFontTx/>
              <a:buNone/>
            </a:pPr>
            <a:r>
              <a:rPr lang="en-US" altLang="ja-JP" sz="1800" dirty="0">
                <a:solidFill>
                  <a:srgbClr val="00B0F0"/>
                </a:solidFill>
                <a:sym typeface="Wingdings" panose="05000000000000000000" pitchFamily="2" charset="2"/>
              </a:rPr>
              <a:t>  T. Fukuda </a:t>
            </a:r>
            <a:r>
              <a:rPr lang="en-US" altLang="ja-JP" sz="1800" i="1" dirty="0">
                <a:solidFill>
                  <a:srgbClr val="00B0F0"/>
                </a:solidFill>
                <a:sym typeface="Wingdings" panose="05000000000000000000" pitchFamily="2" charset="2"/>
              </a:rPr>
              <a:t>et al</a:t>
            </a:r>
            <a:r>
              <a:rPr lang="en-US" altLang="ja-JP" sz="1800" dirty="0">
                <a:solidFill>
                  <a:srgbClr val="00B0F0"/>
                </a:solidFill>
                <a:sym typeface="Wingdings" panose="05000000000000000000" pitchFamily="2" charset="2"/>
              </a:rPr>
              <a:t>. Phys. Rev. C58, 1306, (1998);</a:t>
            </a:r>
          </a:p>
          <a:p>
            <a:pPr eaLnBrk="1" hangingPunct="1">
              <a:buFontTx/>
              <a:buNone/>
            </a:pPr>
            <a:r>
              <a:rPr lang="en-US" altLang="ja-JP" sz="1800" dirty="0">
                <a:solidFill>
                  <a:srgbClr val="00B0F0"/>
                </a:solidFill>
                <a:sym typeface="Wingdings" panose="05000000000000000000" pitchFamily="2" charset="2"/>
              </a:rPr>
              <a:t>  </a:t>
            </a:r>
            <a:r>
              <a:rPr lang="en-US" altLang="ja-JP" sz="1800" dirty="0" err="1">
                <a:solidFill>
                  <a:srgbClr val="00B0F0"/>
                </a:solidFill>
                <a:sym typeface="Wingdings" panose="05000000000000000000" pitchFamily="2" charset="2"/>
              </a:rPr>
              <a:t>P.Khaustov</a:t>
            </a:r>
            <a:r>
              <a:rPr lang="en-US" altLang="ja-JP" sz="1800" dirty="0">
                <a:solidFill>
                  <a:srgbClr val="00B0F0"/>
                </a:solidFill>
                <a:sym typeface="Wingdings" panose="05000000000000000000" pitchFamily="2" charset="2"/>
              </a:rPr>
              <a:t>  </a:t>
            </a:r>
            <a:r>
              <a:rPr lang="en-US" altLang="ja-JP" sz="1800" i="1" dirty="0">
                <a:solidFill>
                  <a:srgbClr val="00B0F0"/>
                </a:solidFill>
                <a:sym typeface="Wingdings" panose="05000000000000000000" pitchFamily="2" charset="2"/>
              </a:rPr>
              <a:t>et al</a:t>
            </a:r>
            <a:r>
              <a:rPr lang="en-US" altLang="ja-JP" sz="1800" dirty="0">
                <a:solidFill>
                  <a:srgbClr val="00B0F0"/>
                </a:solidFill>
                <a:sym typeface="Wingdings" panose="05000000000000000000" pitchFamily="2" charset="2"/>
              </a:rPr>
              <a:t>.,</a:t>
            </a:r>
            <a:r>
              <a:rPr lang="en-US" altLang="ja-JP" sz="1800" dirty="0">
                <a:solidFill>
                  <a:srgbClr val="00B0F0"/>
                </a:solidFill>
              </a:rPr>
              <a:t>  Phys. Rev. C61, 054603 (2000).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 dirty="0"/>
              <a:t>Well-depth of the potential between </a:t>
            </a:r>
            <a:r>
              <a:rPr lang="en-US" altLang="ja-JP" sz="2400" dirty="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dirty="0"/>
              <a:t> and </a:t>
            </a:r>
            <a:r>
              <a:rPr lang="en-US" altLang="ja-JP" sz="2400" b="1" baseline="30000" dirty="0">
                <a:solidFill>
                  <a:srgbClr val="CC0000"/>
                </a:solidFill>
              </a:rPr>
              <a:t>11</a:t>
            </a:r>
            <a:r>
              <a:rPr lang="en-US" altLang="ja-JP" sz="2400" dirty="0">
                <a:solidFill>
                  <a:srgbClr val="CC0000"/>
                </a:solidFill>
              </a:rPr>
              <a:t>B</a:t>
            </a:r>
            <a:r>
              <a:rPr lang="en-US" altLang="ja-JP" sz="2400" dirty="0"/>
              <a:t>:  -14 MeV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 dirty="0"/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/>
              <a:t>Among all of the Nijmegen model,</a:t>
            </a:r>
          </a:p>
          <a:p>
            <a:pPr eaLnBrk="1" hangingPunct="1">
              <a:lnSpc>
                <a:spcPct val="135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/>
              <a:t> </a:t>
            </a:r>
            <a:r>
              <a:rPr lang="en-US" altLang="ja-JP" sz="2400" dirty="0">
                <a:solidFill>
                  <a:srgbClr val="CC0000"/>
                </a:solidFill>
              </a:rPr>
              <a:t>ESC04</a:t>
            </a:r>
            <a:r>
              <a:rPr lang="en-US" altLang="ja-JP" sz="2400" dirty="0"/>
              <a:t> (Nijmegen soft core) and </a:t>
            </a:r>
            <a:r>
              <a:rPr lang="en-US" altLang="ja-JP" sz="2400" dirty="0">
                <a:solidFill>
                  <a:srgbClr val="CC0000"/>
                </a:solidFill>
              </a:rPr>
              <a:t>ND</a:t>
            </a:r>
            <a:r>
              <a:rPr lang="en-US" altLang="ja-JP" sz="2400" dirty="0"/>
              <a:t> (Nijmegen Model D) </a:t>
            </a:r>
          </a:p>
          <a:p>
            <a:pPr eaLnBrk="1" hangingPunct="1">
              <a:lnSpc>
                <a:spcPct val="135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/>
              <a:t> reproduce the experimental value.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 err="1">
                <a:ea typeface="ＭＳ 明朝" panose="02020609040205080304" pitchFamily="17" charset="-128"/>
              </a:rPr>
              <a:t>Other</a:t>
            </a:r>
            <a:r>
              <a:rPr lang="en-US" altLang="ja-JP" sz="2400" dirty="0" err="1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dirty="0" err="1">
                <a:solidFill>
                  <a:srgbClr val="CC0000"/>
                </a:solidFill>
              </a:rPr>
              <a:t>N</a:t>
            </a:r>
            <a:r>
              <a:rPr lang="en-US" altLang="ja-JP" sz="2400" dirty="0"/>
              <a:t> interaction are repulsive or weak attractive.  </a:t>
            </a:r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3359151" y="5589589"/>
            <a:ext cx="33321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We employ</a:t>
            </a:r>
            <a:r>
              <a:rPr lang="en-US" altLang="ja-JP" sz="2000">
                <a:solidFill>
                  <a:srgbClr val="CC0000"/>
                </a:solidFill>
              </a:rPr>
              <a:t> ESC04</a:t>
            </a:r>
            <a:r>
              <a:rPr lang="en-US" altLang="ja-JP" sz="2000"/>
              <a:t> and </a:t>
            </a:r>
            <a:r>
              <a:rPr lang="en-US" altLang="ja-JP" sz="2000">
                <a:solidFill>
                  <a:srgbClr val="CC0000"/>
                </a:solidFill>
              </a:rPr>
              <a:t>ND</a:t>
            </a:r>
            <a:r>
              <a:rPr lang="en-US" altLang="ja-JP" sz="2000"/>
              <a:t>.</a:t>
            </a: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1919288" y="6165851"/>
            <a:ext cx="7867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The properties of</a:t>
            </a:r>
            <a:r>
              <a:rPr lang="en-US" altLang="ja-JP" sz="2000">
                <a:solidFill>
                  <a:srgbClr val="CC0000"/>
                </a:solidFill>
              </a:rPr>
              <a:t> ESC04 </a:t>
            </a:r>
            <a:r>
              <a:rPr lang="en-US" altLang="ja-JP" sz="2000"/>
              <a:t>and </a:t>
            </a:r>
            <a:r>
              <a:rPr lang="en-US" altLang="ja-JP" sz="2000">
                <a:solidFill>
                  <a:srgbClr val="CC0000"/>
                </a:solidFill>
              </a:rPr>
              <a:t>ND</a:t>
            </a:r>
            <a:r>
              <a:rPr lang="en-US" altLang="ja-JP" sz="2000"/>
              <a:t> are quite different from each other.</a:t>
            </a:r>
          </a:p>
        </p:txBody>
      </p:sp>
    </p:spTree>
    <p:extLst>
      <p:ext uri="{BB962C8B-B14F-4D97-AF65-F5344CB8AC3E}">
        <p14:creationId xmlns:p14="http://schemas.microsoft.com/office/powerpoint/2010/main" val="328485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ChangeArrowheads="1"/>
          </p:cNvSpPr>
          <p:nvPr/>
        </p:nvSpPr>
        <p:spPr bwMode="auto">
          <a:xfrm>
            <a:off x="2027238" y="981075"/>
            <a:ext cx="8640762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ea typeface="ＭＳ 明朝" panose="02020609040205080304" pitchFamily="17" charset="-128"/>
              </a:rPr>
              <a:t>T=0, S=1     </a:t>
            </a:r>
            <a:r>
              <a:rPr lang="ja-JP" altLang="en-US" sz="2000">
                <a:ea typeface="ＭＳ 明朝" panose="02020609040205080304" pitchFamily="17" charset="-128"/>
              </a:rPr>
              <a:t>　　</a:t>
            </a:r>
            <a:r>
              <a:rPr lang="en-US" altLang="ja-JP" sz="2000">
                <a:solidFill>
                  <a:srgbClr val="000099"/>
                </a:solidFill>
                <a:ea typeface="ＭＳ 明朝" panose="02020609040205080304" pitchFamily="17" charset="-128"/>
              </a:rPr>
              <a:t>strongly attractive</a:t>
            </a:r>
            <a:r>
              <a:rPr lang="en-US" altLang="ja-JP" sz="2000">
                <a:ea typeface="ＭＳ 明朝" panose="02020609040205080304" pitchFamily="17" charset="-128"/>
              </a:rPr>
              <a:t>          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en-US" altLang="ja-JP" sz="2000"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ea typeface="ＭＳ 明朝" panose="02020609040205080304" pitchFamily="17" charset="-128"/>
              </a:rPr>
              <a:t>T=0, S=0     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ea typeface="ＭＳ 明朝" panose="02020609040205080304" pitchFamily="17" charset="-128"/>
              </a:rPr>
              <a:t>                                                                          weakly attractive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ea typeface="ＭＳ 明朝" panose="02020609040205080304" pitchFamily="17" charset="-128"/>
              </a:rPr>
              <a:t>T=1, S=1</a:t>
            </a:r>
          </a:p>
          <a:p>
            <a:pPr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ea typeface="ＭＳ 明朝" panose="02020609040205080304" pitchFamily="17" charset="-128"/>
              </a:rPr>
              <a:t>T=1, S=0</a:t>
            </a:r>
          </a:p>
        </p:txBody>
      </p:sp>
      <p:sp>
        <p:nvSpPr>
          <p:cNvPr id="108547" name="AutoShape 3"/>
          <p:cNvSpPr>
            <a:spLocks/>
          </p:cNvSpPr>
          <p:nvPr/>
        </p:nvSpPr>
        <p:spPr bwMode="auto">
          <a:xfrm>
            <a:off x="7032626" y="1412876"/>
            <a:ext cx="214313" cy="1871663"/>
          </a:xfrm>
          <a:prstGeom prst="rightBrace">
            <a:avLst>
              <a:gd name="adj1" fmla="val 72778"/>
              <a:gd name="adj2" fmla="val 50000"/>
            </a:avLst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08548" name="Line 4"/>
          <p:cNvSpPr>
            <a:spLocks noChangeShapeType="1"/>
          </p:cNvSpPr>
          <p:nvPr/>
        </p:nvSpPr>
        <p:spPr bwMode="auto">
          <a:xfrm>
            <a:off x="3648075" y="836614"/>
            <a:ext cx="0" cy="2592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49" name="Line 5"/>
          <p:cNvSpPr>
            <a:spLocks noChangeShapeType="1"/>
          </p:cNvSpPr>
          <p:nvPr/>
        </p:nvSpPr>
        <p:spPr bwMode="auto">
          <a:xfrm flipH="1">
            <a:off x="6672264" y="836614"/>
            <a:ext cx="1587" cy="2592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0" name="Line 6"/>
          <p:cNvSpPr>
            <a:spLocks noChangeShapeType="1"/>
          </p:cNvSpPr>
          <p:nvPr/>
        </p:nvSpPr>
        <p:spPr bwMode="auto">
          <a:xfrm>
            <a:off x="2063750" y="1195389"/>
            <a:ext cx="748823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2279651" y="765176"/>
            <a:ext cx="917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000">
                <a:ea typeface="ＭＳ 明朝" panose="02020609040205080304" pitchFamily="17" charset="-128"/>
              </a:rPr>
              <a:t>V(T,S)</a:t>
            </a:r>
          </a:p>
        </p:txBody>
      </p:sp>
      <p:sp>
        <p:nvSpPr>
          <p:cNvPr id="108552" name="Rectangle 8"/>
          <p:cNvSpPr>
            <a:spLocks noChangeArrowheads="1"/>
          </p:cNvSpPr>
          <p:nvPr/>
        </p:nvSpPr>
        <p:spPr bwMode="auto">
          <a:xfrm>
            <a:off x="2782889" y="5229226"/>
            <a:ext cx="6192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  <a:ea typeface="ＭＳ 明朝" panose="02020609040205080304" pitchFamily="17" charset="-128"/>
              </a:rPr>
              <a:t>V</a:t>
            </a:r>
            <a:r>
              <a:rPr lang="en-US" altLang="ja-JP" sz="2400" baseline="-25000">
                <a:solidFill>
                  <a:srgbClr val="CC0000"/>
                </a:solidFill>
                <a:ea typeface="ＭＳ 明朝" panose="02020609040205080304" pitchFamily="17" charset="-128"/>
              </a:rPr>
              <a:t>0</a:t>
            </a:r>
            <a:r>
              <a:rPr lang="en-US" altLang="ja-JP" sz="2000">
                <a:solidFill>
                  <a:srgbClr val="CC0000"/>
                </a:solidFill>
                <a:ea typeface="ＭＳ 明朝" panose="02020609040205080304" pitchFamily="17" charset="-128"/>
              </a:rPr>
              <a:t> </a:t>
            </a:r>
            <a:r>
              <a:rPr lang="en-US" altLang="ja-JP" sz="2000">
                <a:solidFill>
                  <a:srgbClr val="000099"/>
                </a:solidFill>
                <a:ea typeface="ＭＳ 明朝" panose="02020609040205080304" pitchFamily="17" charset="-128"/>
              </a:rPr>
              <a:t>=  [ V(0,0) + 3V(0,1) + 3V(1,0) + 9V(1,1) ] / 16, </a:t>
            </a:r>
          </a:p>
        </p:txBody>
      </p:sp>
      <p:sp>
        <p:nvSpPr>
          <p:cNvPr id="108553" name="Rectangle 9"/>
          <p:cNvSpPr>
            <a:spLocks noChangeArrowheads="1"/>
          </p:cNvSpPr>
          <p:nvPr/>
        </p:nvSpPr>
        <p:spPr bwMode="auto">
          <a:xfrm>
            <a:off x="1847850" y="188914"/>
            <a:ext cx="7888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000" b="1">
                <a:solidFill>
                  <a:srgbClr val="000099"/>
                </a:solidFill>
                <a:ea typeface="ＭＳ 明朝" panose="02020609040205080304" pitchFamily="17" charset="-128"/>
              </a:rPr>
              <a:t>Property of the spin- and isospin-components of</a:t>
            </a:r>
            <a:r>
              <a:rPr lang="en-US" altLang="ja-JP" sz="2000" b="1">
                <a:ea typeface="ＭＳ 明朝" panose="02020609040205080304" pitchFamily="17" charset="-128"/>
              </a:rPr>
              <a:t> </a:t>
            </a:r>
            <a:r>
              <a:rPr lang="en-US" altLang="ja-JP" sz="2000" b="1">
                <a:solidFill>
                  <a:srgbClr val="CC0000"/>
                </a:solidFill>
                <a:ea typeface="ＭＳ 明朝" panose="02020609040205080304" pitchFamily="17" charset="-128"/>
              </a:rPr>
              <a:t>ESC04 </a:t>
            </a:r>
            <a:r>
              <a:rPr lang="en-US" altLang="ja-JP" sz="2000" b="1">
                <a:solidFill>
                  <a:srgbClr val="000099"/>
                </a:solidFill>
                <a:ea typeface="ＭＳ 明朝" panose="02020609040205080304" pitchFamily="17" charset="-128"/>
              </a:rPr>
              <a:t>and</a:t>
            </a:r>
            <a:r>
              <a:rPr lang="en-US" altLang="ja-JP" sz="2000" b="1">
                <a:ea typeface="ＭＳ 明朝" panose="02020609040205080304" pitchFamily="17" charset="-128"/>
              </a:rPr>
              <a:t> </a:t>
            </a:r>
            <a:r>
              <a:rPr lang="en-US" altLang="ja-JP" sz="2000" b="1">
                <a:solidFill>
                  <a:srgbClr val="CC0000"/>
                </a:solidFill>
                <a:ea typeface="ＭＳ 明朝" panose="02020609040205080304" pitchFamily="17" charset="-128"/>
              </a:rPr>
              <a:t>ND</a:t>
            </a:r>
          </a:p>
        </p:txBody>
      </p:sp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4295775" y="765176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  <a:ea typeface="ＭＳ 明朝" panose="02020609040205080304" pitchFamily="17" charset="-128"/>
              </a:rPr>
              <a:t>ESC04</a:t>
            </a:r>
          </a:p>
        </p:txBody>
      </p:sp>
      <p:sp>
        <p:nvSpPr>
          <p:cNvPr id="108555" name="Rectangle 11"/>
          <p:cNvSpPr>
            <a:spLocks noChangeArrowheads="1"/>
          </p:cNvSpPr>
          <p:nvPr/>
        </p:nvSpPr>
        <p:spPr bwMode="auto">
          <a:xfrm>
            <a:off x="7535863" y="765176"/>
            <a:ext cx="552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  <a:ea typeface="ＭＳ 明朝" panose="02020609040205080304" pitchFamily="17" charset="-128"/>
              </a:rPr>
              <a:t>ND</a:t>
            </a:r>
          </a:p>
        </p:txBody>
      </p:sp>
      <p:sp>
        <p:nvSpPr>
          <p:cNvPr id="108556" name="Rectangle 12"/>
          <p:cNvSpPr>
            <a:spLocks noChangeArrowheads="1"/>
          </p:cNvSpPr>
          <p:nvPr/>
        </p:nvSpPr>
        <p:spPr bwMode="auto">
          <a:xfrm>
            <a:off x="1919288" y="3789363"/>
            <a:ext cx="8424862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ea typeface="ＭＳ 明朝" panose="02020609040205080304" pitchFamily="17" charset="-128"/>
              </a:rPr>
              <a:t>Although the spin- and isospin-components of these two models are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ea typeface="ＭＳ 明朝" panose="02020609040205080304" pitchFamily="17" charset="-128"/>
              </a:rPr>
              <a:t>very different between them </a:t>
            </a:r>
            <a:r>
              <a:rPr lang="en-US" altLang="ja-JP" sz="1800">
                <a:ea typeface="ＭＳ 明朝" panose="02020609040205080304" pitchFamily="17" charset="-128"/>
              </a:rPr>
              <a:t>(due to the different meson contributions),</a:t>
            </a:r>
            <a:r>
              <a:rPr lang="en-US" altLang="ja-JP" sz="2000">
                <a:ea typeface="ＭＳ 明朝" panose="02020609040205080304" pitchFamily="17" charset="-128"/>
              </a:rPr>
              <a:t> 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0099"/>
                </a:solidFill>
                <a:ea typeface="ＭＳ 明朝" panose="02020609040205080304" pitchFamily="17" charset="-128"/>
              </a:rPr>
              <a:t>we find that the spin- and isospin-averaged property,</a:t>
            </a:r>
            <a:r>
              <a:rPr lang="en-US" altLang="ja-JP" sz="2000">
                <a:ea typeface="ＭＳ 明朝" panose="02020609040205080304" pitchFamily="17" charset="-128"/>
              </a:rPr>
              <a:t> </a:t>
            </a:r>
          </a:p>
        </p:txBody>
      </p:sp>
      <p:sp>
        <p:nvSpPr>
          <p:cNvPr id="108557" name="Line 13"/>
          <p:cNvSpPr>
            <a:spLocks noChangeShapeType="1"/>
          </p:cNvSpPr>
          <p:nvPr/>
        </p:nvSpPr>
        <p:spPr bwMode="auto">
          <a:xfrm>
            <a:off x="1919289" y="3429000"/>
            <a:ext cx="770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8" name="Rectangle 14"/>
          <p:cNvSpPr>
            <a:spLocks noChangeArrowheads="1"/>
          </p:cNvSpPr>
          <p:nvPr/>
        </p:nvSpPr>
        <p:spPr bwMode="auto">
          <a:xfrm>
            <a:off x="1847850" y="5589589"/>
            <a:ext cx="6736588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明朝" panose="02020609040205080304" pitchFamily="17" charset="-128"/>
              </a:rPr>
              <a:t> </a:t>
            </a:r>
            <a:r>
              <a:rPr lang="en-US" altLang="ja-JP" sz="2000">
                <a:solidFill>
                  <a:srgbClr val="000099"/>
                </a:solidFill>
                <a:ea typeface="ＭＳ 明朝" panose="02020609040205080304" pitchFamily="17" charset="-128"/>
              </a:rPr>
              <a:t>namely,</a:t>
            </a:r>
            <a:r>
              <a:rPr lang="en-US" altLang="ja-JP" sz="2400">
                <a:solidFill>
                  <a:srgbClr val="000099"/>
                </a:solidFill>
                <a:ea typeface="ＭＳ 明朝" panose="02020609040205080304" pitchFamily="17" charset="-128"/>
              </a:rPr>
              <a:t> </a:t>
            </a:r>
            <a:r>
              <a:rPr lang="en-US" altLang="ja-JP" sz="2000">
                <a:solidFill>
                  <a:srgbClr val="000099"/>
                </a:solidFill>
                <a:ea typeface="ＭＳ 明朝" panose="02020609040205080304" pitchFamily="17" charset="-128"/>
              </a:rPr>
              <a:t>strength of the</a:t>
            </a:r>
            <a:r>
              <a:rPr lang="en-US" altLang="ja-JP" sz="2400">
                <a:ea typeface="ＭＳ 明朝" panose="02020609040205080304" pitchFamily="17" charset="-128"/>
              </a:rPr>
              <a:t> </a:t>
            </a:r>
            <a:r>
              <a:rPr lang="en-US" altLang="ja-JP" sz="2000">
                <a:solidFill>
                  <a:srgbClr val="CC0000"/>
                </a:solidFill>
                <a:ea typeface="ＭＳ 明朝" panose="02020609040205080304" pitchFamily="17" charset="-128"/>
              </a:rPr>
              <a:t>V</a:t>
            </a:r>
            <a:r>
              <a:rPr lang="en-US" altLang="ja-JP" sz="2400" baseline="-25000">
                <a:solidFill>
                  <a:srgbClr val="CC0000"/>
                </a:solidFill>
                <a:ea typeface="ＭＳ 明朝" panose="02020609040205080304" pitchFamily="17" charset="-128"/>
              </a:rPr>
              <a:t>0</a:t>
            </a:r>
            <a:r>
              <a:rPr lang="en-US" altLang="ja-JP" sz="2000">
                <a:ea typeface="ＭＳ 明朝" panose="02020609040205080304" pitchFamily="17" charset="-128"/>
              </a:rPr>
              <a:t>- </a:t>
            </a:r>
            <a:r>
              <a:rPr lang="en-US" altLang="ja-JP" sz="2000">
                <a:solidFill>
                  <a:srgbClr val="000099"/>
                </a:solidFill>
                <a:ea typeface="ＭＳ 明朝" panose="02020609040205080304" pitchFamily="17" charset="-128"/>
              </a:rPr>
              <a:t>term is similar to each other.</a:t>
            </a:r>
            <a:r>
              <a:rPr lang="en-US" altLang="ja-JP" sz="2000">
                <a:ea typeface="ＭＳ 明朝" panose="02020609040205080304" pitchFamily="17" charset="-128"/>
              </a:rPr>
              <a:t>  </a:t>
            </a:r>
          </a:p>
        </p:txBody>
      </p:sp>
      <p:sp>
        <p:nvSpPr>
          <p:cNvPr id="108559" name="Rectangle 15"/>
          <p:cNvSpPr>
            <a:spLocks noChangeArrowheads="1"/>
          </p:cNvSpPr>
          <p:nvPr/>
        </p:nvSpPr>
        <p:spPr bwMode="auto">
          <a:xfrm>
            <a:off x="4079876" y="2420939"/>
            <a:ext cx="2130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0099"/>
                </a:solidFill>
                <a:ea typeface="ＭＳ 明朝" panose="02020609040205080304" pitchFamily="17" charset="-128"/>
              </a:rPr>
              <a:t>weakly attractive </a:t>
            </a:r>
            <a:endParaRPr lang="en-US" altLang="ja-JP" sz="2000">
              <a:ea typeface="ＭＳ 明朝" panose="02020609040205080304" pitchFamily="17" charset="-128"/>
            </a:endParaRPr>
          </a:p>
        </p:txBody>
      </p:sp>
      <p:sp>
        <p:nvSpPr>
          <p:cNvPr id="108560" name="Rectangle 16"/>
          <p:cNvSpPr>
            <a:spLocks noChangeArrowheads="1"/>
          </p:cNvSpPr>
          <p:nvPr/>
        </p:nvSpPr>
        <p:spPr bwMode="auto">
          <a:xfrm>
            <a:off x="4079876" y="1916114"/>
            <a:ext cx="21193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0099"/>
                </a:solidFill>
                <a:ea typeface="ＭＳ 明朝" panose="02020609040205080304" pitchFamily="17" charset="-128"/>
              </a:rPr>
              <a:t>weakly repulsive</a:t>
            </a:r>
            <a:r>
              <a:rPr lang="en-US" altLang="ja-JP" sz="2000">
                <a:ea typeface="ＭＳ 明朝" panose="02020609040205080304" pitchFamily="17" charset="-128"/>
              </a:rPr>
              <a:t> </a:t>
            </a:r>
          </a:p>
        </p:txBody>
      </p:sp>
      <p:sp>
        <p:nvSpPr>
          <p:cNvPr id="108561" name="Text Box 17"/>
          <p:cNvSpPr txBox="1">
            <a:spLocks noChangeArrowheads="1"/>
          </p:cNvSpPr>
          <p:nvPr/>
        </p:nvSpPr>
        <p:spPr bwMode="auto">
          <a:xfrm>
            <a:off x="4224339" y="1557338"/>
            <a:ext cx="1374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ea typeface="ＭＳ 明朝" panose="02020609040205080304" pitchFamily="17" charset="-128"/>
              </a:rPr>
              <a:t>(a bound state)</a:t>
            </a:r>
          </a:p>
        </p:txBody>
      </p:sp>
      <p:sp>
        <p:nvSpPr>
          <p:cNvPr id="108562" name="Rectangle 18"/>
          <p:cNvSpPr>
            <a:spLocks noChangeArrowheads="1"/>
          </p:cNvSpPr>
          <p:nvPr/>
        </p:nvSpPr>
        <p:spPr bwMode="auto">
          <a:xfrm>
            <a:off x="4079876" y="2924176"/>
            <a:ext cx="21193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0099"/>
                </a:solidFill>
                <a:ea typeface="ＭＳ 明朝" panose="02020609040205080304" pitchFamily="17" charset="-128"/>
              </a:rPr>
              <a:t>weakly repulsive</a:t>
            </a:r>
            <a:r>
              <a:rPr lang="en-US" altLang="ja-JP" sz="2000">
                <a:ea typeface="ＭＳ 明朝" panose="02020609040205080304" pitchFamily="17" charset="-128"/>
              </a:rPr>
              <a:t> </a:t>
            </a:r>
          </a:p>
        </p:txBody>
      </p:sp>
      <p:cxnSp>
        <p:nvCxnSpPr>
          <p:cNvPr id="3" name="直線コネクタ 2"/>
          <p:cNvCxnSpPr/>
          <p:nvPr/>
        </p:nvCxnSpPr>
        <p:spPr>
          <a:xfrm>
            <a:off x="4079876" y="1862138"/>
            <a:ext cx="213042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09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991545" y="620689"/>
            <a:ext cx="9217025" cy="3513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2800" dirty="0"/>
              <a:t>Therefore, as a substitute for the 2-body </a:t>
            </a:r>
          </a:p>
          <a:p>
            <a:pPr>
              <a:lnSpc>
                <a:spcPct val="150000"/>
              </a:lnSpc>
            </a:pPr>
            <a:r>
              <a:rPr lang="en-US" altLang="ja-JP" sz="2800" dirty="0"/>
              <a:t>limited </a:t>
            </a:r>
            <a:r>
              <a:rPr lang="en-US" altLang="ja-JP" sz="2800" dirty="0">
                <a:solidFill>
                  <a:srgbClr val="CC0000"/>
                </a:solidFill>
              </a:rPr>
              <a:t>YN</a:t>
            </a:r>
            <a:r>
              <a:rPr lang="en-US" altLang="ja-JP" sz="2800" dirty="0"/>
              <a:t> and non-existent  </a:t>
            </a:r>
            <a:r>
              <a:rPr lang="en-US" altLang="ja-JP" sz="2800" dirty="0">
                <a:solidFill>
                  <a:srgbClr val="CC0000"/>
                </a:solidFill>
              </a:rPr>
              <a:t>YY</a:t>
            </a:r>
            <a:r>
              <a:rPr lang="en-US" altLang="ja-JP" sz="2800" dirty="0"/>
              <a:t> scattering data</a:t>
            </a:r>
            <a:r>
              <a:rPr lang="en-US" altLang="ja-JP" dirty="0"/>
              <a:t>,</a:t>
            </a:r>
          </a:p>
          <a:p>
            <a:endParaRPr lang="en-US" altLang="ja-JP" sz="200" dirty="0"/>
          </a:p>
          <a:p>
            <a:endParaRPr lang="en-US" altLang="ja-JP" sz="500" dirty="0">
              <a:latin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en-US" altLang="ja-JP" sz="2800" dirty="0"/>
              <a:t>the systematic investigation of the </a:t>
            </a:r>
          </a:p>
          <a:p>
            <a:pPr>
              <a:lnSpc>
                <a:spcPct val="150000"/>
              </a:lnSpc>
            </a:pPr>
            <a:r>
              <a:rPr lang="en-US" altLang="ja-JP" sz="2800" dirty="0">
                <a:solidFill>
                  <a:srgbClr val="0000CC"/>
                </a:solidFill>
              </a:rPr>
              <a:t>structure of</a:t>
            </a:r>
            <a:r>
              <a:rPr lang="en-US" altLang="ja-JP" sz="2800" dirty="0"/>
              <a:t> </a:t>
            </a:r>
            <a:r>
              <a:rPr lang="en-US" altLang="ja-JP" sz="2800" dirty="0">
                <a:solidFill>
                  <a:srgbClr val="0000CC"/>
                </a:solidFill>
              </a:rPr>
              <a:t>light  </a:t>
            </a:r>
            <a:r>
              <a:rPr lang="en-US" altLang="ja-JP" sz="2800" dirty="0" err="1">
                <a:solidFill>
                  <a:srgbClr val="0000CC"/>
                </a:solidFill>
              </a:rPr>
              <a:t>hypernuclei</a:t>
            </a:r>
            <a:r>
              <a:rPr lang="en-US" altLang="ja-JP" sz="2800" dirty="0">
                <a:solidFill>
                  <a:srgbClr val="0000CC"/>
                </a:solidFill>
              </a:rPr>
              <a:t> </a:t>
            </a:r>
            <a:r>
              <a:rPr lang="en-US" altLang="ja-JP" sz="2800" dirty="0"/>
              <a:t>is essential. </a:t>
            </a:r>
          </a:p>
          <a:p>
            <a:endParaRPr lang="en-US" altLang="ja-JP" sz="900" dirty="0"/>
          </a:p>
          <a:p>
            <a:endParaRPr lang="en-US" altLang="ja-JP" sz="2800" dirty="0"/>
          </a:p>
          <a:p>
            <a:endParaRPr lang="en-US" altLang="ja-JP" sz="2800" dirty="0"/>
          </a:p>
          <a:p>
            <a:endParaRPr lang="en-US" altLang="ja-JP" sz="1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14068" y="3036498"/>
            <a:ext cx="1102526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For this purpose, we have much knowledge about YN </a:t>
            </a:r>
            <a:r>
              <a:rPr lang="en-US" altLang="ja-JP" sz="2400" dirty="0" smtClean="0"/>
              <a:t>(especially, ΛN interaction) so far.</a:t>
            </a:r>
          </a:p>
          <a:p>
            <a:r>
              <a:rPr lang="en-US" altLang="ja-JP" sz="2400" dirty="0" smtClean="0"/>
              <a:t>As for YN interaction,  as a next step, we should study ΛN-ΣN coupling.</a:t>
            </a:r>
          </a:p>
          <a:p>
            <a:r>
              <a:rPr lang="en-US" altLang="ja-JP" sz="2400" dirty="0" smtClean="0"/>
              <a:t>For this purpose, it might be good idea to produce neutron-rich</a:t>
            </a:r>
            <a:r>
              <a:rPr lang="ja-JP" altLang="en-US" sz="2400" dirty="0" smtClean="0"/>
              <a:t>　</a:t>
            </a:r>
            <a:r>
              <a:rPr lang="en-US" altLang="ja-JP" sz="2400" dirty="0" smtClean="0"/>
              <a:t>Λ</a:t>
            </a:r>
            <a:r>
              <a:rPr lang="ja-JP" altLang="en-US" sz="2400" dirty="0" smtClean="0"/>
              <a:t>　</a:t>
            </a:r>
            <a:r>
              <a:rPr lang="en-US" altLang="ja-JP" sz="2400" dirty="0" err="1" smtClean="0"/>
              <a:t>hypernuclei</a:t>
            </a:r>
            <a:r>
              <a:rPr lang="en-US" altLang="ja-JP" sz="2400" dirty="0" smtClean="0"/>
              <a:t>.</a:t>
            </a:r>
          </a:p>
          <a:p>
            <a:endParaRPr kumimoji="1" lang="en-US" altLang="ja-JP" sz="2400" dirty="0" smtClean="0"/>
          </a:p>
          <a:p>
            <a:r>
              <a:rPr lang="en-US" altLang="ja-JP" sz="2400" dirty="0" smtClean="0"/>
              <a:t>Search a resonant state in </a:t>
            </a:r>
            <a:r>
              <a:rPr lang="en-US" altLang="ja-JP" sz="2400" dirty="0" err="1" smtClean="0"/>
              <a:t>nnΛ</a:t>
            </a:r>
            <a:r>
              <a:rPr lang="en-US" altLang="ja-JP" sz="2400" dirty="0" smtClean="0"/>
              <a:t> system at </a:t>
            </a:r>
            <a:r>
              <a:rPr lang="en-US" altLang="ja-JP" sz="2400" dirty="0" err="1" smtClean="0"/>
              <a:t>JL</a:t>
            </a:r>
            <a:r>
              <a:rPr lang="en-US" altLang="ja-JP" sz="2400" dirty="0" err="1" smtClean="0"/>
              <a:t>ab</a:t>
            </a:r>
            <a:r>
              <a:rPr lang="en-US" altLang="ja-JP" sz="2400" dirty="0" smtClean="0"/>
              <a:t> </a:t>
            </a:r>
            <a:r>
              <a:rPr lang="en-US" altLang="ja-JP" sz="2400" dirty="0" smtClean="0"/>
              <a:t>is one of the project.</a:t>
            </a:r>
            <a:endParaRPr kumimoji="1"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25338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2"/>
          <p:cNvSpPr>
            <a:spLocks noChangeArrowheads="1"/>
          </p:cNvSpPr>
          <p:nvPr/>
        </p:nvSpPr>
        <p:spPr bwMode="auto">
          <a:xfrm>
            <a:off x="1776413" y="1916113"/>
            <a:ext cx="914400" cy="914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3792538" y="1916113"/>
            <a:ext cx="914400" cy="9144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/>
              <a:t>Ξ</a:t>
            </a:r>
            <a:r>
              <a:rPr lang="en-US" altLang="ja-JP" baseline="30000"/>
              <a:t>0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2568576" y="2347913"/>
            <a:ext cx="1439863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992313" y="2924176"/>
            <a:ext cx="26486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T=0, L=0,2 ,S=1,J=1</a:t>
            </a:r>
            <a:r>
              <a:rPr lang="en-US" altLang="ja-JP" sz="2400" baseline="30000"/>
              <a:t>+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891088" y="1773238"/>
            <a:ext cx="538057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dirty="0"/>
              <a:t>-0.60MeV</a:t>
            </a:r>
          </a:p>
          <a:p>
            <a:r>
              <a:rPr lang="en-US" altLang="ja-JP" sz="2400" dirty="0"/>
              <a:t>V(T=0,S=0),V(T=1,S=0),V(T=1,S=1)</a:t>
            </a:r>
          </a:p>
          <a:p>
            <a:r>
              <a:rPr lang="en-US" altLang="ja-JP" sz="2400" dirty="0"/>
              <a:t>Not so strong attractive or weak repulsive</a:t>
            </a:r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1847850" y="4148138"/>
            <a:ext cx="914400" cy="914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3863975" y="4148138"/>
            <a:ext cx="914400" cy="9144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/>
              <a:t>Ξ</a:t>
            </a:r>
            <a:r>
              <a:rPr lang="en-US" altLang="ja-JP" baseline="30000"/>
              <a:t>-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2640013" y="4579938"/>
            <a:ext cx="1439862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2063750" y="5156201"/>
            <a:ext cx="26486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T=0, L=0,2 ,S=1,J=1</a:t>
            </a:r>
            <a:r>
              <a:rPr lang="en-US" altLang="ja-JP" sz="2400" baseline="30000"/>
              <a:t>+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181600" y="4012533"/>
            <a:ext cx="327339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dirty="0"/>
              <a:t>-1.60MeV</a:t>
            </a:r>
          </a:p>
          <a:p>
            <a:r>
              <a:rPr lang="en-US" altLang="ja-JP" sz="2400" dirty="0"/>
              <a:t>attractive Coulomb force</a:t>
            </a:r>
          </a:p>
          <a:p>
            <a:r>
              <a:rPr lang="en-US" altLang="ja-JP" sz="2400" dirty="0"/>
              <a:t>Ξ</a:t>
            </a:r>
            <a:r>
              <a:rPr lang="en-US" altLang="ja-JP" sz="2400" baseline="30000" dirty="0"/>
              <a:t>- </a:t>
            </a:r>
            <a:r>
              <a:rPr lang="en-US" altLang="ja-JP" sz="2400" dirty="0"/>
              <a:t>:1321.3MeV</a:t>
            </a:r>
          </a:p>
          <a:p>
            <a:r>
              <a:rPr lang="en-US" altLang="ja-JP" sz="2400" dirty="0"/>
              <a:t>Ξ</a:t>
            </a:r>
            <a:r>
              <a:rPr lang="en-US" altLang="ja-JP" sz="2400" baseline="30000" dirty="0"/>
              <a:t>0</a:t>
            </a:r>
            <a:r>
              <a:rPr lang="en-US" altLang="ja-JP" sz="2400" dirty="0"/>
              <a:t>:1314.9MeV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2208213" y="260351"/>
            <a:ext cx="59025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rgbClr val="008000"/>
                </a:solidFill>
              </a:rPr>
              <a:t>The characteristic property of ESC04 potential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4995864" y="1071564"/>
            <a:ext cx="393960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V(T=0,S=1): strongly attractive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2332038" y="6132513"/>
            <a:ext cx="14991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/>
              <a:t>U</a:t>
            </a:r>
            <a:r>
              <a:rPr lang="en-US" altLang="ja-JP" baseline="-25000"/>
              <a:t>Ξ</a:t>
            </a:r>
            <a:r>
              <a:rPr lang="en-US" altLang="ja-JP"/>
              <a:t>=-12.1 MeV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5356226" y="6111876"/>
            <a:ext cx="49106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dirty="0"/>
              <a:t>strength of ΛΛ</a:t>
            </a:r>
            <a:r>
              <a:rPr lang="ja-JP" altLang="en-US" sz="2800" dirty="0" err="1"/>
              <a:t>ー</a:t>
            </a:r>
            <a:r>
              <a:rPr lang="en-US" altLang="ja-JP" sz="2800" dirty="0"/>
              <a:t>ΞN</a:t>
            </a:r>
            <a:r>
              <a:rPr lang="ja-JP" altLang="en-US" sz="2800" dirty="0"/>
              <a:t>－</a:t>
            </a:r>
            <a:r>
              <a:rPr lang="en-US" altLang="ja-JP" sz="2800" dirty="0"/>
              <a:t>ΣΣ is large.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816196" y="3950898"/>
            <a:ext cx="27221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If it is true,</a:t>
            </a:r>
          </a:p>
          <a:p>
            <a:r>
              <a:rPr kumimoji="1" lang="en-US" altLang="ja-JP" sz="2000" dirty="0" smtClean="0"/>
              <a:t>They might be produced</a:t>
            </a:r>
          </a:p>
          <a:p>
            <a:r>
              <a:rPr lang="en-US" altLang="ja-JP" sz="2000" dirty="0"/>
              <a:t>a</a:t>
            </a:r>
            <a:r>
              <a:rPr lang="en-US" altLang="ja-JP" sz="2000" dirty="0" smtClean="0"/>
              <a:t>t ALICE.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9402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919288" y="404814"/>
            <a:ext cx="8059450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ja-JP" sz="2400" dirty="0"/>
              <a:t>ESC potential leads to give bound states in s-shell Ξ </a:t>
            </a:r>
            <a:r>
              <a:rPr lang="en-US" altLang="ja-JP" sz="2400" dirty="0" err="1"/>
              <a:t>hypernuclei</a:t>
            </a:r>
            <a:endParaRPr lang="en-US" altLang="ja-JP" sz="2400" dirty="0"/>
          </a:p>
          <a:p>
            <a:pPr>
              <a:lnSpc>
                <a:spcPct val="110000"/>
              </a:lnSpc>
            </a:pPr>
            <a:r>
              <a:rPr lang="en-US" altLang="ja-JP" sz="2400" dirty="0"/>
              <a:t>such as NNΞ and NNNΞ.</a:t>
            </a:r>
          </a:p>
        </p:txBody>
      </p:sp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3143250" y="2133600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47111" name="Oval 7"/>
          <p:cNvSpPr>
            <a:spLocks noChangeArrowheads="1"/>
          </p:cNvSpPr>
          <p:nvPr/>
        </p:nvSpPr>
        <p:spPr bwMode="auto">
          <a:xfrm>
            <a:off x="3863975" y="2133600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47112" name="Oval 8"/>
          <p:cNvSpPr>
            <a:spLocks noChangeArrowheads="1"/>
          </p:cNvSpPr>
          <p:nvPr/>
        </p:nvSpPr>
        <p:spPr bwMode="auto">
          <a:xfrm>
            <a:off x="3503613" y="2852738"/>
            <a:ext cx="431800" cy="431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</a:rPr>
              <a:t>Ξ</a:t>
            </a:r>
          </a:p>
        </p:txBody>
      </p:sp>
      <p:sp>
        <p:nvSpPr>
          <p:cNvPr id="47114" name="Oval 10"/>
          <p:cNvSpPr>
            <a:spLocks noChangeArrowheads="1"/>
          </p:cNvSpPr>
          <p:nvPr/>
        </p:nvSpPr>
        <p:spPr bwMode="auto">
          <a:xfrm>
            <a:off x="3071813" y="1844676"/>
            <a:ext cx="1439862" cy="14398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15" name="Oval 11"/>
          <p:cNvSpPr>
            <a:spLocks noChangeArrowheads="1"/>
          </p:cNvSpPr>
          <p:nvPr/>
        </p:nvSpPr>
        <p:spPr bwMode="auto">
          <a:xfrm>
            <a:off x="5519738" y="2133600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0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47116" name="Oval 12"/>
          <p:cNvSpPr>
            <a:spLocks noChangeArrowheads="1"/>
          </p:cNvSpPr>
          <p:nvPr/>
        </p:nvSpPr>
        <p:spPr bwMode="auto">
          <a:xfrm>
            <a:off x="6096000" y="2060575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0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47117" name="Oval 13"/>
          <p:cNvSpPr>
            <a:spLocks noChangeArrowheads="1"/>
          </p:cNvSpPr>
          <p:nvPr/>
        </p:nvSpPr>
        <p:spPr bwMode="auto">
          <a:xfrm>
            <a:off x="5591175" y="2781300"/>
            <a:ext cx="431800" cy="431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</a:rPr>
              <a:t>Ξ</a:t>
            </a:r>
          </a:p>
        </p:txBody>
      </p:sp>
      <p:sp>
        <p:nvSpPr>
          <p:cNvPr id="47119" name="Oval 15"/>
          <p:cNvSpPr>
            <a:spLocks noChangeArrowheads="1"/>
          </p:cNvSpPr>
          <p:nvPr/>
        </p:nvSpPr>
        <p:spPr bwMode="auto">
          <a:xfrm>
            <a:off x="6167438" y="2708275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47120" name="Oval 16"/>
          <p:cNvSpPr>
            <a:spLocks noChangeArrowheads="1"/>
          </p:cNvSpPr>
          <p:nvPr/>
        </p:nvSpPr>
        <p:spPr bwMode="auto">
          <a:xfrm>
            <a:off x="5375275" y="1844675"/>
            <a:ext cx="1619250" cy="16192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80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Line 2"/>
          <p:cNvSpPr>
            <a:spLocks noChangeShapeType="1"/>
          </p:cNvSpPr>
          <p:nvPr/>
        </p:nvSpPr>
        <p:spPr bwMode="auto">
          <a:xfrm>
            <a:off x="4511675" y="1484313"/>
            <a:ext cx="2520950" cy="0"/>
          </a:xfrm>
          <a:prstGeom prst="line">
            <a:avLst/>
          </a:prstGeom>
          <a:noFill/>
          <a:ln w="31750">
            <a:solidFill>
              <a:srgbClr val="92D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4872039" y="188914"/>
            <a:ext cx="12065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3200">
                <a:solidFill>
                  <a:schemeClr val="accent2"/>
                </a:solidFill>
              </a:rPr>
              <a:t>ESC04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2063751" y="260350"/>
            <a:ext cx="85228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chemeClr val="folHlink"/>
                </a:solidFill>
              </a:rPr>
              <a:t>Results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148389" y="1000126"/>
            <a:ext cx="9396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(np)-Ξ</a:t>
            </a:r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5087938" y="1916113"/>
            <a:ext cx="1295400" cy="0"/>
          </a:xfrm>
          <a:prstGeom prst="line">
            <a:avLst/>
          </a:prstGeom>
          <a:noFill/>
          <a:ln w="25400">
            <a:solidFill>
              <a:srgbClr val="00B0F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5859463" y="1935164"/>
            <a:ext cx="14830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-0.15 MeV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4224339" y="1700213"/>
            <a:ext cx="727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1/2</a:t>
            </a:r>
            <a:r>
              <a:rPr lang="en-US" altLang="ja-JP" sz="2400" baseline="30000"/>
              <a:t>+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3719514" y="981076"/>
            <a:ext cx="1000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0 MeV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4367213" y="3213101"/>
            <a:ext cx="5762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/>
          </a:p>
        </p:txBody>
      </p:sp>
      <p:sp>
        <p:nvSpPr>
          <p:cNvPr id="48139" name="Oval 11"/>
          <p:cNvSpPr>
            <a:spLocks noChangeArrowheads="1"/>
          </p:cNvSpPr>
          <p:nvPr/>
        </p:nvSpPr>
        <p:spPr bwMode="auto">
          <a:xfrm>
            <a:off x="4800600" y="3213100"/>
            <a:ext cx="719138" cy="719138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48140" name="Oval 12"/>
          <p:cNvSpPr>
            <a:spLocks noChangeArrowheads="1"/>
          </p:cNvSpPr>
          <p:nvPr/>
        </p:nvSpPr>
        <p:spPr bwMode="auto">
          <a:xfrm>
            <a:off x="5737225" y="3213100"/>
            <a:ext cx="719138" cy="719138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48141" name="Oval 13"/>
          <p:cNvSpPr>
            <a:spLocks noChangeArrowheads="1"/>
          </p:cNvSpPr>
          <p:nvPr/>
        </p:nvSpPr>
        <p:spPr bwMode="auto">
          <a:xfrm>
            <a:off x="5376863" y="4078288"/>
            <a:ext cx="900112" cy="900112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000">
                <a:solidFill>
                  <a:schemeClr val="bg1"/>
                </a:solidFill>
              </a:rPr>
              <a:t>Ξ</a:t>
            </a:r>
          </a:p>
        </p:txBody>
      </p:sp>
      <p:sp>
        <p:nvSpPr>
          <p:cNvPr id="48142" name="Oval 14"/>
          <p:cNvSpPr>
            <a:spLocks noChangeArrowheads="1"/>
          </p:cNvSpPr>
          <p:nvPr/>
        </p:nvSpPr>
        <p:spPr bwMode="auto">
          <a:xfrm>
            <a:off x="4511675" y="2781300"/>
            <a:ext cx="2266950" cy="22669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5376863" y="5373688"/>
            <a:ext cx="9156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3200" dirty="0"/>
              <a:t>NNΞ</a:t>
            </a: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7372350" y="3592514"/>
            <a:ext cx="26084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No bound using ND</a:t>
            </a:r>
          </a:p>
        </p:txBody>
      </p:sp>
    </p:spTree>
    <p:extLst>
      <p:ext uri="{BB962C8B-B14F-4D97-AF65-F5344CB8AC3E}">
        <p14:creationId xmlns:p14="http://schemas.microsoft.com/office/powerpoint/2010/main" val="334999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Oval 2"/>
          <p:cNvSpPr>
            <a:spLocks noChangeArrowheads="1"/>
          </p:cNvSpPr>
          <p:nvPr/>
        </p:nvSpPr>
        <p:spPr bwMode="auto">
          <a:xfrm>
            <a:off x="3359150" y="1916114"/>
            <a:ext cx="719138" cy="7191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51203" name="Oval 3"/>
          <p:cNvSpPr>
            <a:spLocks noChangeArrowheads="1"/>
          </p:cNvSpPr>
          <p:nvPr/>
        </p:nvSpPr>
        <p:spPr bwMode="auto">
          <a:xfrm>
            <a:off x="3863975" y="2781300"/>
            <a:ext cx="719138" cy="7191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/>
              <a:t>p</a:t>
            </a:r>
          </a:p>
        </p:txBody>
      </p:sp>
      <p:sp>
        <p:nvSpPr>
          <p:cNvPr id="51204" name="Oval 4"/>
          <p:cNvSpPr>
            <a:spLocks noChangeArrowheads="1"/>
          </p:cNvSpPr>
          <p:nvPr/>
        </p:nvSpPr>
        <p:spPr bwMode="auto">
          <a:xfrm>
            <a:off x="3143250" y="1484313"/>
            <a:ext cx="2160588" cy="2159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4008438" y="4005264"/>
            <a:ext cx="6351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baseline="30000"/>
              <a:t>3</a:t>
            </a:r>
            <a:r>
              <a:rPr lang="en-US" altLang="ja-JP" sz="2400"/>
              <a:t>He</a:t>
            </a:r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>
            <a:off x="2351089" y="2636838"/>
            <a:ext cx="1512887" cy="4318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207" name="Oval 7"/>
          <p:cNvSpPr>
            <a:spLocks noChangeArrowheads="1"/>
          </p:cNvSpPr>
          <p:nvPr/>
        </p:nvSpPr>
        <p:spPr bwMode="auto">
          <a:xfrm>
            <a:off x="7031039" y="1989139"/>
            <a:ext cx="719137" cy="7191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51208" name="Oval 8"/>
          <p:cNvSpPr>
            <a:spLocks noChangeArrowheads="1"/>
          </p:cNvSpPr>
          <p:nvPr/>
        </p:nvSpPr>
        <p:spPr bwMode="auto">
          <a:xfrm>
            <a:off x="7607301" y="2854326"/>
            <a:ext cx="900113" cy="9001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000">
                <a:solidFill>
                  <a:schemeClr val="bg1"/>
                </a:solidFill>
              </a:rPr>
              <a:t>Ξ-</a:t>
            </a:r>
          </a:p>
        </p:txBody>
      </p:sp>
      <p:sp>
        <p:nvSpPr>
          <p:cNvPr id="51209" name="Oval 9"/>
          <p:cNvSpPr>
            <a:spLocks noChangeArrowheads="1"/>
          </p:cNvSpPr>
          <p:nvPr/>
        </p:nvSpPr>
        <p:spPr bwMode="auto">
          <a:xfrm>
            <a:off x="6742113" y="1557338"/>
            <a:ext cx="2266950" cy="22669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 flipV="1">
            <a:off x="8543926" y="2349500"/>
            <a:ext cx="720725" cy="719138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1900238" y="2224089"/>
            <a:ext cx="4074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K</a:t>
            </a:r>
            <a:r>
              <a:rPr lang="en-US" altLang="ja-JP" sz="2400" baseline="30000"/>
              <a:t>-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9317038" y="2008189"/>
            <a:ext cx="4475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K</a:t>
            </a:r>
            <a:r>
              <a:rPr lang="en-US" altLang="ja-JP" sz="2400" baseline="30000"/>
              <a:t>+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3071813" y="692151"/>
            <a:ext cx="19186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T=1/2</a:t>
            </a:r>
            <a:r>
              <a:rPr lang="ja-JP" altLang="en-US" sz="2400"/>
              <a:t>、</a:t>
            </a:r>
            <a:r>
              <a:rPr lang="en-US" altLang="ja-JP" sz="2400"/>
              <a:t>T</a:t>
            </a:r>
            <a:r>
              <a:rPr lang="en-US" altLang="ja-JP" sz="2400" baseline="-25000"/>
              <a:t>z</a:t>
            </a:r>
            <a:r>
              <a:rPr lang="en-US" altLang="ja-JP" sz="2400"/>
              <a:t>=1/2</a:t>
            </a:r>
          </a:p>
        </p:txBody>
      </p:sp>
      <p:sp>
        <p:nvSpPr>
          <p:cNvPr id="51215" name="Oval 15"/>
          <p:cNvSpPr>
            <a:spLocks noChangeArrowheads="1"/>
          </p:cNvSpPr>
          <p:nvPr/>
        </p:nvSpPr>
        <p:spPr bwMode="auto">
          <a:xfrm>
            <a:off x="4224339" y="1916114"/>
            <a:ext cx="719137" cy="719137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/>
              <a:t>p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6888163" y="620714"/>
            <a:ext cx="18649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T=1/2,T</a:t>
            </a:r>
            <a:r>
              <a:rPr lang="en-US" altLang="ja-JP" sz="2400" baseline="-25000"/>
              <a:t>z</a:t>
            </a:r>
            <a:r>
              <a:rPr lang="en-US" altLang="ja-JP" sz="2400"/>
              <a:t>=-1/2</a:t>
            </a:r>
          </a:p>
        </p:txBody>
      </p:sp>
      <p:sp>
        <p:nvSpPr>
          <p:cNvPr id="51217" name="Oval 17"/>
          <p:cNvSpPr>
            <a:spLocks noChangeArrowheads="1"/>
          </p:cNvSpPr>
          <p:nvPr/>
        </p:nvSpPr>
        <p:spPr bwMode="auto">
          <a:xfrm>
            <a:off x="8040689" y="1916114"/>
            <a:ext cx="719137" cy="719137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/>
              <a:t>p</a:t>
            </a:r>
          </a:p>
        </p:txBody>
      </p:sp>
      <p:sp>
        <p:nvSpPr>
          <p:cNvPr id="51218" name="AutoShape 18"/>
          <p:cNvSpPr>
            <a:spLocks noChangeArrowheads="1"/>
          </p:cNvSpPr>
          <p:nvPr/>
        </p:nvSpPr>
        <p:spPr bwMode="auto">
          <a:xfrm>
            <a:off x="5735638" y="2205039"/>
            <a:ext cx="431800" cy="503237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1755776" y="4864101"/>
            <a:ext cx="702961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 dirty="0"/>
              <a:t>Using </a:t>
            </a:r>
            <a:r>
              <a:rPr lang="en-US" altLang="ja-JP" sz="2000" baseline="30000" dirty="0"/>
              <a:t>3</a:t>
            </a:r>
            <a:r>
              <a:rPr lang="en-US" altLang="ja-JP" sz="2000" dirty="0"/>
              <a:t>He target, it might be produced this Ξ </a:t>
            </a:r>
            <a:r>
              <a:rPr lang="en-US" altLang="ja-JP" sz="2000" dirty="0" err="1"/>
              <a:t>hypernucleus</a:t>
            </a:r>
            <a:r>
              <a:rPr lang="en-US" altLang="ja-JP" sz="2000" dirty="0" smtClean="0"/>
              <a:t>.</a:t>
            </a:r>
          </a:p>
          <a:p>
            <a:r>
              <a:rPr lang="en-US" altLang="ja-JP" sz="2000" dirty="0" smtClean="0"/>
              <a:t>Also, at ALICE, it might be possible to produce this Ξ </a:t>
            </a:r>
            <a:r>
              <a:rPr lang="en-US" altLang="ja-JP" sz="2000" dirty="0" err="1" smtClean="0"/>
              <a:t>hypernucleus</a:t>
            </a:r>
            <a:r>
              <a:rPr lang="en-US" altLang="ja-JP" sz="2000" dirty="0" smtClean="0"/>
              <a:t>.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83342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0" y="1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ja-JP">
                <a:solidFill>
                  <a:schemeClr val="folHlink"/>
                </a:solidFill>
              </a:rPr>
              <a:t>Results       </a:t>
            </a:r>
            <a:r>
              <a:rPr lang="en-US" altLang="ja-JP">
                <a:solidFill>
                  <a:schemeClr val="hlink"/>
                </a:solidFill>
              </a:rPr>
              <a:t>ESC04</a:t>
            </a:r>
          </a:p>
        </p:txBody>
      </p:sp>
      <p:sp>
        <p:nvSpPr>
          <p:cNvPr id="49155" name="Line 3"/>
          <p:cNvSpPr>
            <a:spLocks noChangeShapeType="1"/>
          </p:cNvSpPr>
          <p:nvPr/>
        </p:nvSpPr>
        <p:spPr bwMode="auto">
          <a:xfrm>
            <a:off x="3308350" y="2114550"/>
            <a:ext cx="3455988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5664201" y="1557339"/>
            <a:ext cx="10294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(3N)+Ξ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2208214" y="1844676"/>
            <a:ext cx="1000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0 MeV</a:t>
            </a:r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4152901" y="2347913"/>
            <a:ext cx="1584325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59" name="Line 7"/>
          <p:cNvSpPr>
            <a:spLocks noChangeShapeType="1"/>
          </p:cNvSpPr>
          <p:nvPr/>
        </p:nvSpPr>
        <p:spPr bwMode="auto">
          <a:xfrm>
            <a:off x="4224338" y="2852738"/>
            <a:ext cx="15113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3648075" y="2636839"/>
            <a:ext cx="4427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0</a:t>
            </a:r>
            <a:r>
              <a:rPr lang="en-US" altLang="ja-JP" sz="2400" baseline="30000"/>
              <a:t>+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576638" y="2132014"/>
            <a:ext cx="4427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1</a:t>
            </a:r>
            <a:r>
              <a:rPr lang="en-US" altLang="ja-JP" sz="2400" baseline="30000"/>
              <a:t>+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5953125" y="2708276"/>
            <a:ext cx="6671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-2.3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5808664" y="2205039"/>
            <a:ext cx="8226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-0.86</a:t>
            </a:r>
          </a:p>
        </p:txBody>
      </p:sp>
      <p:sp>
        <p:nvSpPr>
          <p:cNvPr id="49164" name="Oval 12"/>
          <p:cNvSpPr>
            <a:spLocks noChangeArrowheads="1"/>
          </p:cNvSpPr>
          <p:nvPr/>
        </p:nvSpPr>
        <p:spPr bwMode="auto">
          <a:xfrm>
            <a:off x="7894638" y="2636838"/>
            <a:ext cx="360362" cy="360362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2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49165" name="Oval 13"/>
          <p:cNvSpPr>
            <a:spLocks noChangeArrowheads="1"/>
          </p:cNvSpPr>
          <p:nvPr/>
        </p:nvSpPr>
        <p:spPr bwMode="auto">
          <a:xfrm>
            <a:off x="8543926" y="2636838"/>
            <a:ext cx="360363" cy="360362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2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49166" name="Oval 14"/>
          <p:cNvSpPr>
            <a:spLocks noChangeArrowheads="1"/>
          </p:cNvSpPr>
          <p:nvPr/>
        </p:nvSpPr>
        <p:spPr bwMode="auto">
          <a:xfrm>
            <a:off x="7894638" y="3284538"/>
            <a:ext cx="360362" cy="360362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2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49167" name="Oval 15"/>
          <p:cNvSpPr>
            <a:spLocks noChangeArrowheads="1"/>
          </p:cNvSpPr>
          <p:nvPr/>
        </p:nvSpPr>
        <p:spPr bwMode="auto">
          <a:xfrm>
            <a:off x="8543926" y="3213101"/>
            <a:ext cx="468313" cy="4683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200">
                <a:solidFill>
                  <a:schemeClr val="bg1"/>
                </a:solidFill>
              </a:rPr>
              <a:t>Ξ</a:t>
            </a:r>
          </a:p>
        </p:txBody>
      </p:sp>
      <p:sp>
        <p:nvSpPr>
          <p:cNvPr id="49168" name="Oval 16"/>
          <p:cNvSpPr>
            <a:spLocks noChangeArrowheads="1"/>
          </p:cNvSpPr>
          <p:nvPr/>
        </p:nvSpPr>
        <p:spPr bwMode="auto">
          <a:xfrm>
            <a:off x="7678738" y="2349501"/>
            <a:ext cx="1547812" cy="15478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3071814" y="7823200"/>
            <a:ext cx="7457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/>
              <a:t>NNNΞ</a:t>
            </a: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6672264" y="7750175"/>
            <a:ext cx="7457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/>
              <a:t>NNΛΛ</a:t>
            </a:r>
          </a:p>
        </p:txBody>
      </p:sp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1774826" y="5084764"/>
            <a:ext cx="544572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dirty="0"/>
              <a:t>1</a:t>
            </a:r>
            <a:r>
              <a:rPr lang="en-US" altLang="ja-JP" sz="2400" baseline="30000" dirty="0"/>
              <a:t>+</a:t>
            </a:r>
            <a:r>
              <a:rPr lang="en-US" altLang="ja-JP" sz="2400" dirty="0"/>
              <a:t>: [12V(1,1)+V(1,0)+10V(0,1)+3V(0,0)]/25</a:t>
            </a:r>
          </a:p>
          <a:p>
            <a:r>
              <a:rPr lang="en-US" altLang="ja-JP" sz="2400" dirty="0"/>
              <a:t>0</a:t>
            </a:r>
            <a:r>
              <a:rPr lang="en-US" altLang="ja-JP" sz="2400" baseline="30000" dirty="0"/>
              <a:t>+</a:t>
            </a:r>
            <a:r>
              <a:rPr lang="en-US" altLang="ja-JP" sz="2400" dirty="0"/>
              <a:t>:[V(1,0)+V(0,1)]/2</a:t>
            </a:r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2550004" y="4462335"/>
            <a:ext cx="5218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dirty="0"/>
              <a:t>T,S</a:t>
            </a:r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 rot="-5400000">
            <a:off x="2631843" y="4796632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dirty="0">
                <a:cs typeface="Arial" panose="020B0604020202020204" pitchFamily="34" charset="0"/>
              </a:rPr>
              <a:t>=</a:t>
            </a:r>
          </a:p>
        </p:txBody>
      </p:sp>
      <p:sp>
        <p:nvSpPr>
          <p:cNvPr id="49177" name="Line 25"/>
          <p:cNvSpPr>
            <a:spLocks noChangeShapeType="1"/>
          </p:cNvSpPr>
          <p:nvPr/>
        </p:nvSpPr>
        <p:spPr bwMode="auto">
          <a:xfrm>
            <a:off x="3823792" y="488937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78" name="Text Box 26"/>
          <p:cNvSpPr txBox="1">
            <a:spLocks noChangeArrowheads="1"/>
          </p:cNvSpPr>
          <p:nvPr/>
        </p:nvSpPr>
        <p:spPr bwMode="auto">
          <a:xfrm>
            <a:off x="3315496" y="4462335"/>
            <a:ext cx="14065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2200" dirty="0"/>
              <a:t>repulsive</a:t>
            </a:r>
          </a:p>
        </p:txBody>
      </p:sp>
      <p:sp>
        <p:nvSpPr>
          <p:cNvPr id="49179" name="Line 27"/>
          <p:cNvSpPr>
            <a:spLocks noChangeShapeType="1"/>
          </p:cNvSpPr>
          <p:nvPr/>
        </p:nvSpPr>
        <p:spPr bwMode="auto">
          <a:xfrm flipH="1">
            <a:off x="4954190" y="4949947"/>
            <a:ext cx="51595" cy="2156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80" name="Text Box 28"/>
          <p:cNvSpPr txBox="1">
            <a:spLocks noChangeArrowheads="1"/>
          </p:cNvSpPr>
          <p:nvPr/>
        </p:nvSpPr>
        <p:spPr bwMode="auto">
          <a:xfrm>
            <a:off x="5499100" y="45085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ja-JP" altLang="ja-JP" sz="2400"/>
          </a:p>
        </p:txBody>
      </p:sp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4575771" y="4457318"/>
            <a:ext cx="23210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200" dirty="0">
                <a:solidFill>
                  <a:srgbClr val="FF3300"/>
                </a:solidFill>
              </a:rPr>
              <a:t>strongly attractive</a:t>
            </a:r>
            <a:r>
              <a:rPr lang="en-US" altLang="ja-JP" sz="2400" dirty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49185" name="Line 33"/>
          <p:cNvSpPr>
            <a:spLocks noChangeShapeType="1"/>
          </p:cNvSpPr>
          <p:nvPr/>
        </p:nvSpPr>
        <p:spPr bwMode="auto">
          <a:xfrm>
            <a:off x="2345209" y="584886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86" name="Line 34"/>
          <p:cNvSpPr>
            <a:spLocks noChangeShapeType="1"/>
          </p:cNvSpPr>
          <p:nvPr/>
        </p:nvSpPr>
        <p:spPr bwMode="auto">
          <a:xfrm>
            <a:off x="3365418" y="5915761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87" name="Line 35"/>
          <p:cNvSpPr>
            <a:spLocks noChangeShapeType="1"/>
          </p:cNvSpPr>
          <p:nvPr/>
        </p:nvSpPr>
        <p:spPr bwMode="auto">
          <a:xfrm>
            <a:off x="2713693" y="5949157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88" name="Line 36"/>
          <p:cNvSpPr>
            <a:spLocks noChangeShapeType="1"/>
          </p:cNvSpPr>
          <p:nvPr/>
        </p:nvSpPr>
        <p:spPr bwMode="auto">
          <a:xfrm>
            <a:off x="4224338" y="60213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89" name="Text Box 37"/>
          <p:cNvSpPr txBox="1">
            <a:spLocks noChangeArrowheads="1"/>
          </p:cNvSpPr>
          <p:nvPr/>
        </p:nvSpPr>
        <p:spPr bwMode="auto">
          <a:xfrm>
            <a:off x="1569621" y="6178015"/>
            <a:ext cx="207845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200" dirty="0"/>
              <a:t>weakly repulsive</a:t>
            </a:r>
          </a:p>
        </p:txBody>
      </p:sp>
      <p:sp>
        <p:nvSpPr>
          <p:cNvPr id="49190" name="Text Box 38"/>
          <p:cNvSpPr txBox="1">
            <a:spLocks noChangeArrowheads="1"/>
          </p:cNvSpPr>
          <p:nvPr/>
        </p:nvSpPr>
        <p:spPr bwMode="auto">
          <a:xfrm>
            <a:off x="3959316" y="5966420"/>
            <a:ext cx="1841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ja-JP" altLang="ja-JP" sz="2200"/>
          </a:p>
        </p:txBody>
      </p:sp>
      <p:sp>
        <p:nvSpPr>
          <p:cNvPr id="49191" name="Text Box 39"/>
          <p:cNvSpPr txBox="1">
            <a:spLocks noChangeArrowheads="1"/>
          </p:cNvSpPr>
          <p:nvPr/>
        </p:nvSpPr>
        <p:spPr bwMode="auto">
          <a:xfrm>
            <a:off x="3700970" y="6208875"/>
            <a:ext cx="225215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200"/>
              <a:t>strongly attractive</a:t>
            </a:r>
          </a:p>
        </p:txBody>
      </p:sp>
      <p:sp>
        <p:nvSpPr>
          <p:cNvPr id="49192" name="Text Box 40"/>
          <p:cNvSpPr txBox="1">
            <a:spLocks noChangeArrowheads="1"/>
          </p:cNvSpPr>
          <p:nvPr/>
        </p:nvSpPr>
        <p:spPr bwMode="auto">
          <a:xfrm>
            <a:off x="4727575" y="3429001"/>
            <a:ext cx="6447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T=0</a:t>
            </a:r>
          </a:p>
        </p:txBody>
      </p:sp>
      <p:sp>
        <p:nvSpPr>
          <p:cNvPr id="49193" name="Text Box 41"/>
          <p:cNvSpPr txBox="1">
            <a:spLocks noChangeArrowheads="1"/>
          </p:cNvSpPr>
          <p:nvPr/>
        </p:nvSpPr>
        <p:spPr bwMode="auto">
          <a:xfrm>
            <a:off x="6796088" y="639764"/>
            <a:ext cx="26084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No bound using ND</a:t>
            </a:r>
          </a:p>
        </p:txBody>
      </p:sp>
    </p:spTree>
    <p:extLst>
      <p:ext uri="{BB962C8B-B14F-4D97-AF65-F5344CB8AC3E}">
        <p14:creationId xmlns:p14="http://schemas.microsoft.com/office/powerpoint/2010/main" val="79239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Oval 4"/>
          <p:cNvSpPr>
            <a:spLocks noChangeArrowheads="1"/>
          </p:cNvSpPr>
          <p:nvPr/>
        </p:nvSpPr>
        <p:spPr bwMode="auto">
          <a:xfrm>
            <a:off x="3286125" y="1628775"/>
            <a:ext cx="719138" cy="719138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52229" name="Oval 5"/>
          <p:cNvSpPr>
            <a:spLocks noChangeArrowheads="1"/>
          </p:cNvSpPr>
          <p:nvPr/>
        </p:nvSpPr>
        <p:spPr bwMode="auto">
          <a:xfrm>
            <a:off x="4224339" y="2492375"/>
            <a:ext cx="719137" cy="7191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/>
              <a:t>p</a:t>
            </a:r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>
            <a:off x="2711450" y="1196975"/>
            <a:ext cx="1512888" cy="4318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2232" name="Oval 8"/>
          <p:cNvSpPr>
            <a:spLocks noChangeArrowheads="1"/>
          </p:cNvSpPr>
          <p:nvPr/>
        </p:nvSpPr>
        <p:spPr bwMode="auto">
          <a:xfrm>
            <a:off x="6958014" y="1701800"/>
            <a:ext cx="719137" cy="719138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52233" name="Oval 9"/>
          <p:cNvSpPr>
            <a:spLocks noChangeArrowheads="1"/>
          </p:cNvSpPr>
          <p:nvPr/>
        </p:nvSpPr>
        <p:spPr bwMode="auto">
          <a:xfrm>
            <a:off x="7824788" y="2420938"/>
            <a:ext cx="900112" cy="900112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000">
                <a:solidFill>
                  <a:schemeClr val="bg1"/>
                </a:solidFill>
              </a:rPr>
              <a:t>Ξ-</a:t>
            </a:r>
          </a:p>
        </p:txBody>
      </p:sp>
      <p:sp>
        <p:nvSpPr>
          <p:cNvPr id="52234" name="Oval 10"/>
          <p:cNvSpPr>
            <a:spLocks noChangeArrowheads="1"/>
          </p:cNvSpPr>
          <p:nvPr/>
        </p:nvSpPr>
        <p:spPr bwMode="auto">
          <a:xfrm>
            <a:off x="6669088" y="1270000"/>
            <a:ext cx="2266950" cy="22669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V="1">
            <a:off x="8759826" y="1844675"/>
            <a:ext cx="720725" cy="719138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9480550" y="1412876"/>
            <a:ext cx="4475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K</a:t>
            </a:r>
            <a:r>
              <a:rPr lang="en-US" altLang="ja-JP" sz="2400" baseline="30000"/>
              <a:t>+</a:t>
            </a:r>
          </a:p>
        </p:txBody>
      </p:sp>
      <p:sp>
        <p:nvSpPr>
          <p:cNvPr id="52237" name="Oval 13"/>
          <p:cNvSpPr>
            <a:spLocks noChangeArrowheads="1"/>
          </p:cNvSpPr>
          <p:nvPr/>
        </p:nvSpPr>
        <p:spPr bwMode="auto">
          <a:xfrm>
            <a:off x="4151314" y="1628775"/>
            <a:ext cx="719137" cy="7191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/>
              <a:t>p</a:t>
            </a:r>
          </a:p>
        </p:txBody>
      </p:sp>
      <p:sp>
        <p:nvSpPr>
          <p:cNvPr id="52238" name="Oval 14"/>
          <p:cNvSpPr>
            <a:spLocks noChangeArrowheads="1"/>
          </p:cNvSpPr>
          <p:nvPr/>
        </p:nvSpPr>
        <p:spPr bwMode="auto">
          <a:xfrm>
            <a:off x="7967664" y="1628775"/>
            <a:ext cx="719137" cy="7191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/>
              <a:t>p</a:t>
            </a:r>
          </a:p>
        </p:txBody>
      </p:sp>
      <p:sp>
        <p:nvSpPr>
          <p:cNvPr id="52239" name="AutoShape 15"/>
          <p:cNvSpPr>
            <a:spLocks noChangeArrowheads="1"/>
          </p:cNvSpPr>
          <p:nvPr/>
        </p:nvSpPr>
        <p:spPr bwMode="auto">
          <a:xfrm>
            <a:off x="5662613" y="1917700"/>
            <a:ext cx="431800" cy="503238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40" name="Oval 16"/>
          <p:cNvSpPr>
            <a:spLocks noChangeArrowheads="1"/>
          </p:cNvSpPr>
          <p:nvPr/>
        </p:nvSpPr>
        <p:spPr bwMode="auto">
          <a:xfrm>
            <a:off x="3359150" y="2492375"/>
            <a:ext cx="719138" cy="719138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2259013" y="903288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/>
              <a:t>K</a:t>
            </a:r>
            <a:r>
              <a:rPr lang="en-US" altLang="ja-JP" sz="2000" baseline="30000"/>
              <a:t>-</a:t>
            </a:r>
          </a:p>
        </p:txBody>
      </p:sp>
      <p:sp>
        <p:nvSpPr>
          <p:cNvPr id="52242" name="Oval 18"/>
          <p:cNvSpPr>
            <a:spLocks noChangeArrowheads="1"/>
          </p:cNvSpPr>
          <p:nvPr/>
        </p:nvSpPr>
        <p:spPr bwMode="auto">
          <a:xfrm>
            <a:off x="3000375" y="1412875"/>
            <a:ext cx="2159000" cy="2159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43" name="Oval 19"/>
          <p:cNvSpPr>
            <a:spLocks noChangeArrowheads="1"/>
          </p:cNvSpPr>
          <p:nvPr/>
        </p:nvSpPr>
        <p:spPr bwMode="auto">
          <a:xfrm>
            <a:off x="6959600" y="2636839"/>
            <a:ext cx="719138" cy="7191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52244" name="Text Box 20"/>
          <p:cNvSpPr txBox="1">
            <a:spLocks noChangeArrowheads="1"/>
          </p:cNvSpPr>
          <p:nvPr/>
        </p:nvSpPr>
        <p:spPr bwMode="auto">
          <a:xfrm>
            <a:off x="3287713" y="3860801"/>
            <a:ext cx="12811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baseline="30000"/>
              <a:t>4</a:t>
            </a:r>
            <a:r>
              <a:rPr lang="en-US" altLang="ja-JP" sz="2400"/>
              <a:t>He(T=0)</a:t>
            </a:r>
          </a:p>
        </p:txBody>
      </p:sp>
      <p:sp>
        <p:nvSpPr>
          <p:cNvPr id="52245" name="Text Box 21"/>
          <p:cNvSpPr txBox="1">
            <a:spLocks noChangeArrowheads="1"/>
          </p:cNvSpPr>
          <p:nvPr/>
        </p:nvSpPr>
        <p:spPr bwMode="auto">
          <a:xfrm>
            <a:off x="7535863" y="3860801"/>
            <a:ext cx="6447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/>
              <a:t>T=1</a:t>
            </a:r>
          </a:p>
        </p:txBody>
      </p:sp>
      <p:sp>
        <p:nvSpPr>
          <p:cNvPr id="52246" name="Text Box 22"/>
          <p:cNvSpPr txBox="1">
            <a:spLocks noChangeArrowheads="1"/>
          </p:cNvSpPr>
          <p:nvPr/>
        </p:nvSpPr>
        <p:spPr bwMode="auto">
          <a:xfrm>
            <a:off x="6163916" y="4368872"/>
            <a:ext cx="332174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 dirty="0"/>
              <a:t>We have no bound state using</a:t>
            </a:r>
          </a:p>
          <a:p>
            <a:r>
              <a:rPr lang="en-US" altLang="ja-JP" sz="2000" dirty="0"/>
              <a:t>both of ESC04 and ND.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849373" y="5154388"/>
            <a:ext cx="102381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dirty="0"/>
              <a:t>It is difficult  to produce NNNΞ </a:t>
            </a:r>
            <a:r>
              <a:rPr lang="en-US" altLang="ja-JP" sz="2800" dirty="0" err="1"/>
              <a:t>hypernucleus</a:t>
            </a:r>
            <a:r>
              <a:rPr lang="en-US" altLang="ja-JP" sz="2800" dirty="0"/>
              <a:t> with T=0 </a:t>
            </a:r>
            <a:r>
              <a:rPr lang="en-US" altLang="ja-JP" sz="2800" dirty="0" smtClean="0"/>
              <a:t>experimentally</a:t>
            </a:r>
          </a:p>
          <a:p>
            <a:r>
              <a:rPr lang="en-US" altLang="ja-JP" sz="2800" dirty="0" smtClean="0"/>
              <a:t>at J-JPARC.</a:t>
            </a:r>
          </a:p>
          <a:p>
            <a:r>
              <a:rPr lang="en-US" altLang="ja-JP" sz="2800" dirty="0" smtClean="0"/>
              <a:t> However, it might be possible to produce at ALICE.</a:t>
            </a:r>
            <a:endParaRPr lang="en-US" altLang="ja-JP" sz="2800" dirty="0"/>
          </a:p>
          <a:p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133353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1247056" y="674270"/>
            <a:ext cx="7888891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In this way, I would say that </a:t>
            </a:r>
          </a:p>
          <a:p>
            <a:r>
              <a:rPr lang="en-US" altLang="ja-JP" sz="2400" dirty="0" smtClean="0"/>
              <a:t>it </a:t>
            </a:r>
            <a:r>
              <a:rPr lang="en-US" altLang="ja-JP" sz="2400" dirty="0"/>
              <a:t>is dependent on the ΞN interaction employed</a:t>
            </a:r>
          </a:p>
          <a:p>
            <a:r>
              <a:rPr lang="en-US" altLang="ja-JP" sz="2400" dirty="0"/>
              <a:t>whether the ground-state of</a:t>
            </a:r>
            <a:r>
              <a:rPr lang="ja-JP" altLang="en-US" sz="2400" dirty="0"/>
              <a:t>　</a:t>
            </a:r>
            <a:r>
              <a:rPr lang="en-US" altLang="ja-JP" sz="2400" dirty="0"/>
              <a:t>s-shell Ξ </a:t>
            </a:r>
            <a:r>
              <a:rPr lang="en-US" altLang="ja-JP" sz="2400" dirty="0" err="1"/>
              <a:t>hypernuclei</a:t>
            </a:r>
            <a:r>
              <a:rPr lang="en-US" altLang="ja-JP" sz="2400" dirty="0"/>
              <a:t> is</a:t>
            </a:r>
          </a:p>
          <a:p>
            <a:r>
              <a:rPr lang="en-US" altLang="ja-JP" sz="2400" dirty="0"/>
              <a:t>bound or not</a:t>
            </a:r>
            <a:r>
              <a:rPr lang="en-US" altLang="ja-JP" sz="2400" dirty="0" smtClean="0"/>
              <a:t>.</a:t>
            </a:r>
          </a:p>
          <a:p>
            <a:r>
              <a:rPr lang="en-US" altLang="ja-JP" sz="2400" dirty="0" smtClean="0"/>
              <a:t>Therefore, to determine  ΞN spin-isospin part,</a:t>
            </a:r>
          </a:p>
          <a:p>
            <a:r>
              <a:rPr lang="en-US" altLang="ja-JP" sz="2400" dirty="0" smtClean="0"/>
              <a:t>I would suggest </a:t>
            </a:r>
            <a:r>
              <a:rPr lang="en-US" altLang="ja-JP" sz="2400" dirty="0" smtClean="0"/>
              <a:t> </a:t>
            </a:r>
            <a:r>
              <a:rPr lang="en-US" altLang="ja-JP" sz="2400" dirty="0" smtClean="0"/>
              <a:t>the experimentalists to perform the search </a:t>
            </a:r>
          </a:p>
          <a:p>
            <a:r>
              <a:rPr lang="en-US" altLang="ja-JP" sz="2400" dirty="0" smtClean="0"/>
              <a:t>experiment </a:t>
            </a:r>
            <a:r>
              <a:rPr lang="en-US" altLang="ja-JP" sz="2400" dirty="0" smtClean="0"/>
              <a:t>of s-shell at </a:t>
            </a:r>
            <a:r>
              <a:rPr lang="en-US" altLang="ja-JP" sz="2400" dirty="0" smtClean="0"/>
              <a:t>ALICE</a:t>
            </a:r>
            <a:r>
              <a:rPr lang="en-US" altLang="ja-JP" sz="2400" dirty="0" smtClean="0"/>
              <a:t>.</a:t>
            </a:r>
            <a:endParaRPr lang="en-US" altLang="ja-JP" sz="2400" dirty="0"/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554518" y="3717416"/>
            <a:ext cx="8156575" cy="131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ja-JP" sz="2400" dirty="0" smtClean="0"/>
              <a:t>On the other hand, it would be necessary 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to predict  theoretically bound state of Ξ </a:t>
            </a:r>
            <a:r>
              <a:rPr lang="en-US" altLang="ja-JP" sz="2400" dirty="0" err="1"/>
              <a:t>hypernuclei</a:t>
            </a:r>
            <a:r>
              <a:rPr lang="en-US" altLang="ja-JP" sz="2400" dirty="0"/>
              <a:t> without depending on ΞN interaction employed.</a:t>
            </a:r>
          </a:p>
        </p:txBody>
      </p:sp>
    </p:spTree>
    <p:extLst>
      <p:ext uri="{BB962C8B-B14F-4D97-AF65-F5344CB8AC3E}">
        <p14:creationId xmlns:p14="http://schemas.microsoft.com/office/powerpoint/2010/main" val="188650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4224338" y="333375"/>
            <a:ext cx="7200900" cy="1865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As mentioned before,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rgbClr val="CC0000"/>
                </a:solidFill>
              </a:rPr>
              <a:t>α</a:t>
            </a:r>
            <a:r>
              <a:rPr lang="en-US" altLang="ja-JP" sz="2400" b="1">
                <a:solidFill>
                  <a:srgbClr val="CC0000"/>
                </a:solidFill>
                <a:ea typeface="ＭＳ Ｐ明朝" panose="02020600040205080304" pitchFamily="18" charset="-128"/>
              </a:rPr>
              <a:t>Ξ</a:t>
            </a:r>
            <a:r>
              <a:rPr lang="en-US" altLang="ja-JP" sz="2400"/>
              <a:t> potential, in which only</a:t>
            </a:r>
            <a:r>
              <a:rPr lang="en-US" altLang="ja-JP" sz="2400" b="1"/>
              <a:t> </a:t>
            </a:r>
            <a:r>
              <a:rPr lang="en-US" altLang="ja-JP" sz="2400" b="1">
                <a:solidFill>
                  <a:srgbClr val="CC0000"/>
                </a:solidFill>
              </a:rPr>
              <a:t>V</a:t>
            </a:r>
            <a:r>
              <a:rPr lang="en-US" altLang="ja-JP" sz="2800" b="1" baseline="-25000">
                <a:solidFill>
                  <a:srgbClr val="CC0000"/>
                </a:solidFill>
              </a:rPr>
              <a:t>0</a:t>
            </a:r>
            <a:r>
              <a:rPr lang="en-US" altLang="ja-JP" sz="2400">
                <a:solidFill>
                  <a:srgbClr val="CC0000"/>
                </a:solidFill>
              </a:rPr>
              <a:t> </a:t>
            </a:r>
            <a:r>
              <a:rPr lang="en-US" altLang="ja-JP" sz="2400"/>
              <a:t>term works,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 plays a dominant role in the binding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energies of these system.</a:t>
            </a:r>
          </a:p>
        </p:txBody>
      </p:sp>
      <p:grpSp>
        <p:nvGrpSpPr>
          <p:cNvPr id="110595" name="Group 3"/>
          <p:cNvGrpSpPr>
            <a:grpSpLocks/>
          </p:cNvGrpSpPr>
          <p:nvPr/>
        </p:nvGrpSpPr>
        <p:grpSpPr bwMode="auto">
          <a:xfrm>
            <a:off x="1847850" y="836613"/>
            <a:ext cx="2260600" cy="5195888"/>
            <a:chOff x="204" y="527"/>
            <a:chExt cx="1424" cy="3273"/>
          </a:xfrm>
        </p:grpSpPr>
        <p:sp>
          <p:nvSpPr>
            <p:cNvPr id="110597" name="Oval 4"/>
            <p:cNvSpPr>
              <a:spLocks noChangeArrowheads="1"/>
            </p:cNvSpPr>
            <p:nvPr/>
          </p:nvSpPr>
          <p:spPr bwMode="auto">
            <a:xfrm>
              <a:off x="204" y="527"/>
              <a:ext cx="1089" cy="1089"/>
            </a:xfrm>
            <a:prstGeom prst="ellipse">
              <a:avLst/>
            </a:prstGeom>
            <a:solidFill>
              <a:srgbClr val="FFFF00">
                <a:alpha val="25882"/>
              </a:srgbClr>
            </a:solidFill>
            <a:ln w="254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110598" name="Text Box 5"/>
            <p:cNvSpPr txBox="1">
              <a:spLocks noChangeArrowheads="1"/>
            </p:cNvSpPr>
            <p:nvPr/>
          </p:nvSpPr>
          <p:spPr bwMode="auto">
            <a:xfrm>
              <a:off x="522" y="1707"/>
              <a:ext cx="3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400" b="1" baseline="30000"/>
                <a:t>7</a:t>
              </a:r>
              <a:r>
                <a:rPr lang="en-US" altLang="ja-JP" sz="2400"/>
                <a:t>H</a:t>
              </a:r>
            </a:p>
          </p:txBody>
        </p:sp>
        <p:sp>
          <p:nvSpPr>
            <p:cNvPr id="110599" name="Text Box 6"/>
            <p:cNvSpPr txBox="1">
              <a:spLocks noChangeArrowheads="1"/>
            </p:cNvSpPr>
            <p:nvPr/>
          </p:nvSpPr>
          <p:spPr bwMode="auto">
            <a:xfrm>
              <a:off x="475" y="1915"/>
              <a:ext cx="21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ea typeface="ＭＳ 明朝" panose="02020609040205080304" pitchFamily="17" charset="-128"/>
                </a:rPr>
                <a:t>Ξ</a:t>
              </a:r>
              <a:r>
                <a:rPr lang="en-US" altLang="ja-JP" sz="1600" b="1" baseline="30000">
                  <a:ea typeface="ＭＳ 明朝" panose="02020609040205080304" pitchFamily="17" charset="-128"/>
                </a:rPr>
                <a:t>-</a:t>
              </a:r>
            </a:p>
          </p:txBody>
        </p:sp>
        <p:sp>
          <p:nvSpPr>
            <p:cNvPr id="110600" name="Oval 7"/>
            <p:cNvSpPr>
              <a:spLocks noChangeArrowheads="1"/>
            </p:cNvSpPr>
            <p:nvPr/>
          </p:nvSpPr>
          <p:spPr bwMode="auto">
            <a:xfrm>
              <a:off x="385" y="1072"/>
              <a:ext cx="408" cy="409"/>
            </a:xfrm>
            <a:prstGeom prst="ellipse">
              <a:avLst/>
            </a:prstGeom>
            <a:solidFill>
              <a:srgbClr val="92D050">
                <a:alpha val="6784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 b="1" dirty="0"/>
                <a:t>α</a:t>
              </a:r>
            </a:p>
          </p:txBody>
        </p:sp>
        <p:sp>
          <p:nvSpPr>
            <p:cNvPr id="110601" name="Oval 8"/>
            <p:cNvSpPr>
              <a:spLocks noChangeArrowheads="1"/>
            </p:cNvSpPr>
            <p:nvPr/>
          </p:nvSpPr>
          <p:spPr bwMode="auto">
            <a:xfrm>
              <a:off x="431" y="709"/>
              <a:ext cx="317" cy="29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solidFill>
                    <a:schemeClr val="bg1"/>
                  </a:solidFill>
                  <a:ea typeface="ＭＳ 明朝" panose="02020609040205080304" pitchFamily="17" charset="-128"/>
                </a:rPr>
                <a:t>Ξ</a:t>
              </a:r>
              <a:r>
                <a:rPr lang="en-US" altLang="ja-JP" sz="2800" baseline="30000">
                  <a:solidFill>
                    <a:schemeClr val="bg1"/>
                  </a:solidFill>
                </a:rPr>
                <a:t>-</a:t>
              </a:r>
              <a:endParaRPr lang="en-US" altLang="ja-JP" sz="2800" baseline="30000">
                <a:solidFill>
                  <a:schemeClr val="bg1"/>
                </a:solidFill>
                <a:ea typeface="ＭＳ 明朝" panose="02020609040205080304" pitchFamily="17" charset="-128"/>
              </a:endParaRPr>
            </a:p>
          </p:txBody>
        </p:sp>
        <p:sp>
          <p:nvSpPr>
            <p:cNvPr id="110602" name="Oval 9"/>
            <p:cNvSpPr>
              <a:spLocks noChangeArrowheads="1"/>
            </p:cNvSpPr>
            <p:nvPr/>
          </p:nvSpPr>
          <p:spPr bwMode="auto">
            <a:xfrm>
              <a:off x="839" y="709"/>
              <a:ext cx="274" cy="272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400" dirty="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110603" name="Oval 10"/>
            <p:cNvSpPr>
              <a:spLocks noChangeArrowheads="1"/>
            </p:cNvSpPr>
            <p:nvPr/>
          </p:nvSpPr>
          <p:spPr bwMode="auto">
            <a:xfrm>
              <a:off x="885" y="1162"/>
              <a:ext cx="274" cy="272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40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110604" name="Rectangle 11"/>
            <p:cNvSpPr>
              <a:spLocks noChangeArrowheads="1"/>
            </p:cNvSpPr>
            <p:nvPr/>
          </p:nvSpPr>
          <p:spPr bwMode="auto">
            <a:xfrm>
              <a:off x="839" y="1707"/>
              <a:ext cx="63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/>
                <a:t>(T=3/2)</a:t>
              </a:r>
            </a:p>
          </p:txBody>
        </p:sp>
        <p:sp>
          <p:nvSpPr>
            <p:cNvPr id="110605" name="Text Box 12"/>
            <p:cNvSpPr txBox="1">
              <a:spLocks noChangeArrowheads="1"/>
            </p:cNvSpPr>
            <p:nvPr/>
          </p:nvSpPr>
          <p:spPr bwMode="auto">
            <a:xfrm>
              <a:off x="703" y="3400"/>
              <a:ext cx="9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400" b="1" baseline="30000"/>
                <a:t>10</a:t>
              </a:r>
              <a:r>
                <a:rPr lang="en-US" altLang="ja-JP" sz="2400"/>
                <a:t>Li (T=1)</a:t>
              </a:r>
            </a:p>
          </p:txBody>
        </p:sp>
        <p:sp>
          <p:nvSpPr>
            <p:cNvPr id="110606" name="Text Box 13"/>
            <p:cNvSpPr txBox="1">
              <a:spLocks noChangeArrowheads="1"/>
            </p:cNvSpPr>
            <p:nvPr/>
          </p:nvSpPr>
          <p:spPr bwMode="auto">
            <a:xfrm>
              <a:off x="657" y="3587"/>
              <a:ext cx="23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600" b="1">
                  <a:ea typeface="ＭＳ 明朝" panose="02020609040205080304" pitchFamily="17" charset="-128"/>
                </a:rPr>
                <a:t>Ξ</a:t>
              </a:r>
              <a:r>
                <a:rPr lang="en-US" altLang="ja-JP" sz="2000" b="1" baseline="30000">
                  <a:ea typeface="ＭＳ 明朝" panose="02020609040205080304" pitchFamily="17" charset="-128"/>
                </a:rPr>
                <a:t>-</a:t>
              </a:r>
            </a:p>
          </p:txBody>
        </p:sp>
        <p:sp>
          <p:nvSpPr>
            <p:cNvPr id="110607" name="Oval 14"/>
            <p:cNvSpPr>
              <a:spLocks noChangeArrowheads="1"/>
            </p:cNvSpPr>
            <p:nvPr/>
          </p:nvSpPr>
          <p:spPr bwMode="auto">
            <a:xfrm>
              <a:off x="249" y="2225"/>
              <a:ext cx="1179" cy="1179"/>
            </a:xfrm>
            <a:prstGeom prst="ellipse">
              <a:avLst/>
            </a:prstGeom>
            <a:solidFill>
              <a:srgbClr val="FFFF00">
                <a:alpha val="25882"/>
              </a:srgbClr>
            </a:solidFill>
            <a:ln w="254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110608" name="Oval 15"/>
            <p:cNvSpPr>
              <a:spLocks noChangeArrowheads="1"/>
            </p:cNvSpPr>
            <p:nvPr/>
          </p:nvSpPr>
          <p:spPr bwMode="auto">
            <a:xfrm>
              <a:off x="385" y="2840"/>
              <a:ext cx="408" cy="396"/>
            </a:xfrm>
            <a:prstGeom prst="ellipse">
              <a:avLst/>
            </a:prstGeom>
            <a:solidFill>
              <a:srgbClr val="92D050">
                <a:alpha val="74117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 b="1" dirty="0"/>
                <a:t>α</a:t>
              </a:r>
            </a:p>
          </p:txBody>
        </p:sp>
        <p:sp>
          <p:nvSpPr>
            <p:cNvPr id="110609" name="Oval 16"/>
            <p:cNvSpPr>
              <a:spLocks noChangeArrowheads="1"/>
            </p:cNvSpPr>
            <p:nvPr/>
          </p:nvSpPr>
          <p:spPr bwMode="auto">
            <a:xfrm>
              <a:off x="476" y="2387"/>
              <a:ext cx="317" cy="32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solidFill>
                    <a:schemeClr val="bg1"/>
                  </a:solidFill>
                  <a:ea typeface="ＭＳ 明朝" panose="02020609040205080304" pitchFamily="17" charset="-128"/>
                </a:rPr>
                <a:t>Ξ</a:t>
              </a:r>
              <a:r>
                <a:rPr lang="en-US" altLang="ja-JP" sz="2800" baseline="30000">
                  <a:solidFill>
                    <a:schemeClr val="bg1"/>
                  </a:solidFill>
                </a:rPr>
                <a:t>-</a:t>
              </a:r>
              <a:endParaRPr lang="en-US" altLang="ja-JP" sz="2800" baseline="30000">
                <a:solidFill>
                  <a:schemeClr val="bg1"/>
                </a:solidFill>
                <a:ea typeface="ＭＳ 明朝" panose="02020609040205080304" pitchFamily="17" charset="-128"/>
              </a:endParaRPr>
            </a:p>
          </p:txBody>
        </p:sp>
        <p:sp>
          <p:nvSpPr>
            <p:cNvPr id="110610" name="Oval 17"/>
            <p:cNvSpPr>
              <a:spLocks noChangeArrowheads="1"/>
            </p:cNvSpPr>
            <p:nvPr/>
          </p:nvSpPr>
          <p:spPr bwMode="auto">
            <a:xfrm>
              <a:off x="884" y="2840"/>
              <a:ext cx="408" cy="396"/>
            </a:xfrm>
            <a:prstGeom prst="ellipse">
              <a:avLst/>
            </a:prstGeom>
            <a:solidFill>
              <a:srgbClr val="92D050">
                <a:alpha val="74117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 b="1" dirty="0"/>
                <a:t>α</a:t>
              </a:r>
            </a:p>
          </p:txBody>
        </p:sp>
        <p:sp>
          <p:nvSpPr>
            <p:cNvPr id="110611" name="Oval 18"/>
            <p:cNvSpPr>
              <a:spLocks noChangeArrowheads="1"/>
            </p:cNvSpPr>
            <p:nvPr/>
          </p:nvSpPr>
          <p:spPr bwMode="auto">
            <a:xfrm>
              <a:off x="975" y="2451"/>
              <a:ext cx="274" cy="272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400" dirty="0">
                  <a:solidFill>
                    <a:schemeClr val="bg1"/>
                  </a:solidFill>
                </a:rPr>
                <a:t>n</a:t>
              </a:r>
            </a:p>
          </p:txBody>
        </p:sp>
      </p:grpSp>
      <p:sp>
        <p:nvSpPr>
          <p:cNvPr id="110596" name="Rectangle 19"/>
          <p:cNvSpPr>
            <a:spLocks noChangeArrowheads="1"/>
          </p:cNvSpPr>
          <p:nvPr/>
        </p:nvSpPr>
        <p:spPr bwMode="auto">
          <a:xfrm>
            <a:off x="4367214" y="2852739"/>
            <a:ext cx="6048375" cy="2456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99"/>
                </a:solidFill>
                <a:ea typeface="ＭＳ 明朝" panose="02020609040205080304" pitchFamily="17" charset="-128"/>
              </a:rPr>
              <a:t>Therefore, interestingly,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99"/>
                </a:solidFill>
                <a:ea typeface="ＭＳ 明朝" panose="02020609040205080304" pitchFamily="17" charset="-128"/>
              </a:rPr>
              <a:t>we may expect to have similar binding energies between </a:t>
            </a:r>
            <a:r>
              <a:rPr lang="en-US" altLang="ja-JP" sz="2400">
                <a:solidFill>
                  <a:srgbClr val="CC0000"/>
                </a:solidFill>
                <a:ea typeface="ＭＳ 明朝" panose="02020609040205080304" pitchFamily="17" charset="-128"/>
              </a:rPr>
              <a:t>ESC04</a:t>
            </a:r>
            <a:r>
              <a:rPr lang="en-US" altLang="ja-JP" sz="2400">
                <a:solidFill>
                  <a:srgbClr val="000099"/>
                </a:solidFill>
                <a:ea typeface="ＭＳ 明朝" panose="02020609040205080304" pitchFamily="17" charset="-128"/>
              </a:rPr>
              <a:t> and </a:t>
            </a:r>
            <a:r>
              <a:rPr lang="en-US" altLang="ja-JP" sz="2400">
                <a:solidFill>
                  <a:srgbClr val="CC0000"/>
                </a:solidFill>
                <a:ea typeface="ＭＳ 明朝" panose="02020609040205080304" pitchFamily="17" charset="-128"/>
              </a:rPr>
              <a:t>ND,</a:t>
            </a:r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0099"/>
                </a:solidFill>
                <a:ea typeface="ＭＳ 明朝" panose="02020609040205080304" pitchFamily="17" charset="-128"/>
              </a:rPr>
              <a:t>although the spin- and isospin-components are very different between the two.</a:t>
            </a:r>
            <a:r>
              <a:rPr lang="en-US" altLang="ja-JP" sz="2400">
                <a:ea typeface="ＭＳ 明朝" panose="02020609040205080304" pitchFamily="17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884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3575050" y="1412876"/>
            <a:ext cx="2305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/>
              <a:t>α</a:t>
            </a:r>
            <a:r>
              <a:rPr lang="en-US" altLang="ja-JP" sz="2000"/>
              <a:t>+ n + n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3503614" y="3068638"/>
            <a:ext cx="166904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</a:t>
            </a:r>
            <a:r>
              <a:rPr lang="en-US" altLang="ja-JP" sz="2000" b="1"/>
              <a:t>α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b="1" baseline="30000">
                <a:solidFill>
                  <a:schemeClr val="accent2"/>
                </a:solidFill>
              </a:rPr>
              <a:t>- </a:t>
            </a:r>
            <a:r>
              <a:rPr lang="en-US" altLang="ja-JP" sz="2000"/>
              <a:t>) + n + n</a:t>
            </a:r>
          </a:p>
        </p:txBody>
      </p:sp>
      <p:sp>
        <p:nvSpPr>
          <p:cNvPr id="112644" name="Line 4"/>
          <p:cNvSpPr>
            <a:spLocks noChangeShapeType="1"/>
          </p:cNvSpPr>
          <p:nvPr/>
        </p:nvSpPr>
        <p:spPr bwMode="auto">
          <a:xfrm>
            <a:off x="2566988" y="3068638"/>
            <a:ext cx="2665412" cy="0"/>
          </a:xfrm>
          <a:prstGeom prst="line">
            <a:avLst/>
          </a:prstGeom>
          <a:noFill/>
          <a:ln w="34925">
            <a:solidFill>
              <a:srgbClr val="000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792539" y="2205039"/>
            <a:ext cx="17986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6</a:t>
            </a:r>
            <a:r>
              <a:rPr lang="en-US" altLang="ja-JP" sz="2000"/>
              <a:t>He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1703388" y="2754313"/>
            <a:ext cx="679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0.0</a:t>
            </a:r>
          </a:p>
        </p:txBody>
      </p:sp>
      <p:sp>
        <p:nvSpPr>
          <p:cNvPr id="112647" name="Line 7"/>
          <p:cNvSpPr>
            <a:spLocks noChangeShapeType="1"/>
          </p:cNvSpPr>
          <p:nvPr/>
        </p:nvSpPr>
        <p:spPr bwMode="auto">
          <a:xfrm>
            <a:off x="2711450" y="3933825"/>
            <a:ext cx="17287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1703389" y="3717925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-1.35</a:t>
            </a:r>
            <a:r>
              <a:rPr lang="en-US" altLang="ja-JP" sz="2000"/>
              <a:t> </a:t>
            </a: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4440239" y="3717926"/>
            <a:ext cx="7729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1/2</a:t>
            </a:r>
            <a:r>
              <a:rPr lang="en-US" altLang="ja-JP" baseline="30000"/>
              <a:t>+</a:t>
            </a:r>
          </a:p>
        </p:txBody>
      </p:sp>
      <p:sp>
        <p:nvSpPr>
          <p:cNvPr id="112650" name="Text Box 10"/>
          <p:cNvSpPr txBox="1">
            <a:spLocks noChangeArrowheads="1"/>
          </p:cNvSpPr>
          <p:nvPr/>
        </p:nvSpPr>
        <p:spPr bwMode="auto">
          <a:xfrm>
            <a:off x="3000376" y="765176"/>
            <a:ext cx="1160463" cy="4667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accent2"/>
                </a:solidFill>
              </a:rPr>
              <a:t>ESC04</a:t>
            </a:r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8112125" y="1125539"/>
            <a:ext cx="635000" cy="4667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accent2"/>
                </a:solidFill>
              </a:rPr>
              <a:t>ND</a:t>
            </a:r>
          </a:p>
        </p:txBody>
      </p:sp>
      <p:sp>
        <p:nvSpPr>
          <p:cNvPr id="112652" name="Line 12"/>
          <p:cNvSpPr>
            <a:spLocks noChangeShapeType="1"/>
          </p:cNvSpPr>
          <p:nvPr/>
        </p:nvSpPr>
        <p:spPr bwMode="auto">
          <a:xfrm>
            <a:off x="2566989" y="2565400"/>
            <a:ext cx="2592387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53" name="Line 13"/>
          <p:cNvSpPr>
            <a:spLocks noChangeShapeType="1"/>
          </p:cNvSpPr>
          <p:nvPr/>
        </p:nvSpPr>
        <p:spPr bwMode="auto">
          <a:xfrm flipV="1">
            <a:off x="2495550" y="1844675"/>
            <a:ext cx="2592388" cy="1588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54" name="Text Box 14"/>
          <p:cNvSpPr txBox="1">
            <a:spLocks noChangeArrowheads="1"/>
          </p:cNvSpPr>
          <p:nvPr/>
        </p:nvSpPr>
        <p:spPr bwMode="auto">
          <a:xfrm>
            <a:off x="1703389" y="2301875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0.75</a:t>
            </a:r>
          </a:p>
        </p:txBody>
      </p:sp>
      <p:sp>
        <p:nvSpPr>
          <p:cNvPr id="112655" name="Text Box 15"/>
          <p:cNvSpPr txBox="1">
            <a:spLocks noChangeArrowheads="1"/>
          </p:cNvSpPr>
          <p:nvPr/>
        </p:nvSpPr>
        <p:spPr bwMode="auto">
          <a:xfrm>
            <a:off x="1703389" y="1557338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1.71</a:t>
            </a:r>
          </a:p>
        </p:txBody>
      </p:sp>
      <p:sp>
        <p:nvSpPr>
          <p:cNvPr id="112656" name="Text Box 16"/>
          <p:cNvSpPr txBox="1">
            <a:spLocks noChangeArrowheads="1"/>
          </p:cNvSpPr>
          <p:nvPr/>
        </p:nvSpPr>
        <p:spPr bwMode="auto">
          <a:xfrm>
            <a:off x="8183564" y="1917701"/>
            <a:ext cx="2484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/>
              <a:t>α</a:t>
            </a:r>
            <a:r>
              <a:rPr lang="en-US" altLang="ja-JP" sz="2000"/>
              <a:t>+ n + n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57" name="Text Box 17"/>
          <p:cNvSpPr txBox="1">
            <a:spLocks noChangeArrowheads="1"/>
          </p:cNvSpPr>
          <p:nvPr/>
        </p:nvSpPr>
        <p:spPr bwMode="auto">
          <a:xfrm>
            <a:off x="8256588" y="2420939"/>
            <a:ext cx="24114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</a:t>
            </a:r>
            <a:r>
              <a:rPr lang="en-US" altLang="ja-JP" sz="2000" b="1"/>
              <a:t>α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b="1" baseline="30000">
                <a:solidFill>
                  <a:schemeClr val="accent2"/>
                </a:solidFill>
              </a:rPr>
              <a:t>- </a:t>
            </a:r>
            <a:r>
              <a:rPr lang="en-US" altLang="ja-JP" sz="2000"/>
              <a:t>) + n + n</a:t>
            </a:r>
          </a:p>
        </p:txBody>
      </p:sp>
      <p:sp>
        <p:nvSpPr>
          <p:cNvPr id="112658" name="Line 18"/>
          <p:cNvSpPr>
            <a:spLocks noChangeShapeType="1"/>
          </p:cNvSpPr>
          <p:nvPr/>
        </p:nvSpPr>
        <p:spPr bwMode="auto">
          <a:xfrm>
            <a:off x="7391400" y="3068638"/>
            <a:ext cx="2592388" cy="0"/>
          </a:xfrm>
          <a:prstGeom prst="line">
            <a:avLst/>
          </a:prstGeom>
          <a:noFill/>
          <a:ln w="34925">
            <a:solidFill>
              <a:srgbClr val="000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59" name="Text Box 19"/>
          <p:cNvSpPr txBox="1">
            <a:spLocks noChangeArrowheads="1"/>
          </p:cNvSpPr>
          <p:nvPr/>
        </p:nvSpPr>
        <p:spPr bwMode="auto">
          <a:xfrm>
            <a:off x="8616951" y="3068639"/>
            <a:ext cx="1800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6</a:t>
            </a:r>
            <a:r>
              <a:rPr lang="en-US" altLang="ja-JP" sz="2000"/>
              <a:t>He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60" name="Text Box 20"/>
          <p:cNvSpPr txBox="1">
            <a:spLocks noChangeArrowheads="1"/>
          </p:cNvSpPr>
          <p:nvPr/>
        </p:nvSpPr>
        <p:spPr bwMode="auto">
          <a:xfrm>
            <a:off x="6527800" y="2825751"/>
            <a:ext cx="679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0.0</a:t>
            </a:r>
          </a:p>
        </p:txBody>
      </p:sp>
      <p:sp>
        <p:nvSpPr>
          <p:cNvPr id="112661" name="Line 21"/>
          <p:cNvSpPr>
            <a:spLocks noChangeShapeType="1"/>
          </p:cNvSpPr>
          <p:nvPr/>
        </p:nvSpPr>
        <p:spPr bwMode="auto">
          <a:xfrm>
            <a:off x="7535864" y="4149725"/>
            <a:ext cx="17287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62" name="Text Box 22"/>
          <p:cNvSpPr txBox="1">
            <a:spLocks noChangeArrowheads="1"/>
          </p:cNvSpPr>
          <p:nvPr/>
        </p:nvSpPr>
        <p:spPr bwMode="auto">
          <a:xfrm>
            <a:off x="6527801" y="3933825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-1.56</a:t>
            </a:r>
            <a:r>
              <a:rPr lang="en-US" altLang="ja-JP" sz="2000"/>
              <a:t> </a:t>
            </a:r>
          </a:p>
        </p:txBody>
      </p:sp>
      <p:sp>
        <p:nvSpPr>
          <p:cNvPr id="112663" name="Text Box 23"/>
          <p:cNvSpPr txBox="1">
            <a:spLocks noChangeArrowheads="1"/>
          </p:cNvSpPr>
          <p:nvPr/>
        </p:nvSpPr>
        <p:spPr bwMode="auto">
          <a:xfrm>
            <a:off x="9336089" y="3933826"/>
            <a:ext cx="7729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1/2</a:t>
            </a:r>
            <a:r>
              <a:rPr lang="en-US" altLang="ja-JP" baseline="30000"/>
              <a:t>+</a:t>
            </a:r>
          </a:p>
        </p:txBody>
      </p:sp>
      <p:sp>
        <p:nvSpPr>
          <p:cNvPr id="112664" name="Line 24"/>
          <p:cNvSpPr>
            <a:spLocks noChangeShapeType="1"/>
          </p:cNvSpPr>
          <p:nvPr/>
        </p:nvSpPr>
        <p:spPr bwMode="auto">
          <a:xfrm>
            <a:off x="7391400" y="2852738"/>
            <a:ext cx="2520950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65" name="Line 25"/>
          <p:cNvSpPr>
            <a:spLocks noChangeShapeType="1"/>
          </p:cNvSpPr>
          <p:nvPr/>
        </p:nvSpPr>
        <p:spPr bwMode="auto">
          <a:xfrm>
            <a:off x="7391400" y="2349500"/>
            <a:ext cx="2592388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66" name="Text Box 26"/>
          <p:cNvSpPr txBox="1">
            <a:spLocks noChangeArrowheads="1"/>
          </p:cNvSpPr>
          <p:nvPr/>
        </p:nvSpPr>
        <p:spPr bwMode="auto">
          <a:xfrm>
            <a:off x="6527801" y="2492375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0.39</a:t>
            </a:r>
          </a:p>
        </p:txBody>
      </p:sp>
      <p:sp>
        <p:nvSpPr>
          <p:cNvPr id="112667" name="Text Box 27"/>
          <p:cNvSpPr txBox="1">
            <a:spLocks noChangeArrowheads="1"/>
          </p:cNvSpPr>
          <p:nvPr/>
        </p:nvSpPr>
        <p:spPr bwMode="auto">
          <a:xfrm>
            <a:off x="6527801" y="2060575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0.96</a:t>
            </a:r>
          </a:p>
        </p:txBody>
      </p:sp>
      <p:sp>
        <p:nvSpPr>
          <p:cNvPr id="112668" name="Rectangle 28"/>
          <p:cNvSpPr>
            <a:spLocks noChangeArrowheads="1"/>
          </p:cNvSpPr>
          <p:nvPr/>
        </p:nvSpPr>
        <p:spPr bwMode="auto">
          <a:xfrm>
            <a:off x="1703388" y="1125538"/>
            <a:ext cx="811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400"/>
              <a:t>MeV</a:t>
            </a:r>
          </a:p>
        </p:txBody>
      </p:sp>
      <p:sp>
        <p:nvSpPr>
          <p:cNvPr id="112669" name="Line 29"/>
          <p:cNvSpPr>
            <a:spLocks noChangeShapeType="1"/>
          </p:cNvSpPr>
          <p:nvPr/>
        </p:nvSpPr>
        <p:spPr bwMode="auto">
          <a:xfrm>
            <a:off x="5375275" y="3068638"/>
            <a:ext cx="1081088" cy="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70" name="Rectangle 30"/>
          <p:cNvSpPr>
            <a:spLocks noChangeArrowheads="1"/>
          </p:cNvSpPr>
          <p:nvPr/>
        </p:nvSpPr>
        <p:spPr bwMode="auto">
          <a:xfrm>
            <a:off x="6527801" y="1628775"/>
            <a:ext cx="811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400"/>
              <a:t>MeV</a:t>
            </a:r>
          </a:p>
        </p:txBody>
      </p:sp>
      <p:sp>
        <p:nvSpPr>
          <p:cNvPr id="112671" name="Text Box 31"/>
          <p:cNvSpPr txBox="1">
            <a:spLocks noChangeArrowheads="1"/>
          </p:cNvSpPr>
          <p:nvPr/>
        </p:nvSpPr>
        <p:spPr bwMode="auto">
          <a:xfrm>
            <a:off x="3432176" y="4292601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7</a:t>
            </a:r>
            <a:r>
              <a:rPr lang="en-US" altLang="ja-JP" sz="2800"/>
              <a:t>H</a:t>
            </a:r>
          </a:p>
        </p:txBody>
      </p:sp>
      <p:sp>
        <p:nvSpPr>
          <p:cNvPr id="112672" name="Text Box 32"/>
          <p:cNvSpPr txBox="1">
            <a:spLocks noChangeArrowheads="1"/>
          </p:cNvSpPr>
          <p:nvPr/>
        </p:nvSpPr>
        <p:spPr bwMode="auto">
          <a:xfrm>
            <a:off x="3289300" y="4579938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2000" b="1" baseline="30000"/>
              <a:t>-</a:t>
            </a:r>
          </a:p>
        </p:txBody>
      </p:sp>
      <p:sp>
        <p:nvSpPr>
          <p:cNvPr id="112673" name="Text Box 33"/>
          <p:cNvSpPr txBox="1">
            <a:spLocks noChangeArrowheads="1"/>
          </p:cNvSpPr>
          <p:nvPr/>
        </p:nvSpPr>
        <p:spPr bwMode="auto">
          <a:xfrm>
            <a:off x="8112126" y="4365626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7</a:t>
            </a:r>
            <a:r>
              <a:rPr lang="en-US" altLang="ja-JP" sz="2800"/>
              <a:t>H</a:t>
            </a:r>
          </a:p>
        </p:txBody>
      </p:sp>
      <p:sp>
        <p:nvSpPr>
          <p:cNvPr id="112674" name="Text Box 34"/>
          <p:cNvSpPr txBox="1">
            <a:spLocks noChangeArrowheads="1"/>
          </p:cNvSpPr>
          <p:nvPr/>
        </p:nvSpPr>
        <p:spPr bwMode="auto">
          <a:xfrm>
            <a:off x="7967663" y="4656139"/>
            <a:ext cx="367408" cy="543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1800" b="1" baseline="30000">
                <a:ea typeface="ＭＳ 明朝" panose="02020609040205080304" pitchFamily="17" charset="-128"/>
              </a:rPr>
              <a:t>-</a:t>
            </a:r>
            <a:endParaRPr lang="en-US" altLang="ja-JP" sz="2400" b="1" baseline="30000"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 b="1" baseline="30000"/>
          </a:p>
        </p:txBody>
      </p:sp>
      <p:sp>
        <p:nvSpPr>
          <p:cNvPr id="112675" name="Oval 35"/>
          <p:cNvSpPr>
            <a:spLocks noChangeArrowheads="1"/>
          </p:cNvSpPr>
          <p:nvPr/>
        </p:nvSpPr>
        <p:spPr bwMode="auto">
          <a:xfrm>
            <a:off x="4870451" y="4437063"/>
            <a:ext cx="2232025" cy="2195512"/>
          </a:xfrm>
          <a:prstGeom prst="ellipse">
            <a:avLst/>
          </a:prstGeom>
          <a:solidFill>
            <a:srgbClr val="FFCC00">
              <a:alpha val="27058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2676" name="Oval 36"/>
          <p:cNvSpPr>
            <a:spLocks noChangeArrowheads="1"/>
          </p:cNvSpPr>
          <p:nvPr/>
        </p:nvSpPr>
        <p:spPr bwMode="auto">
          <a:xfrm>
            <a:off x="6383339" y="5732463"/>
            <a:ext cx="396875" cy="3603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12677" name="Oval 37"/>
          <p:cNvSpPr>
            <a:spLocks noChangeArrowheads="1"/>
          </p:cNvSpPr>
          <p:nvPr/>
        </p:nvSpPr>
        <p:spPr bwMode="auto">
          <a:xfrm>
            <a:off x="5375276" y="4868863"/>
            <a:ext cx="468313" cy="468312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明朝" panose="02020609040205080304" pitchFamily="17" charset="-128"/>
            </a:endParaRPr>
          </a:p>
        </p:txBody>
      </p:sp>
      <p:sp>
        <p:nvSpPr>
          <p:cNvPr id="112678" name="Oval 38"/>
          <p:cNvSpPr>
            <a:spLocks noChangeArrowheads="1"/>
          </p:cNvSpPr>
          <p:nvPr/>
        </p:nvSpPr>
        <p:spPr bwMode="auto">
          <a:xfrm>
            <a:off x="6310314" y="4868863"/>
            <a:ext cx="396875" cy="3603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12679" name="Oval 39"/>
          <p:cNvSpPr>
            <a:spLocks noChangeArrowheads="1"/>
          </p:cNvSpPr>
          <p:nvPr/>
        </p:nvSpPr>
        <p:spPr bwMode="auto">
          <a:xfrm>
            <a:off x="5230814" y="5516563"/>
            <a:ext cx="827087" cy="792162"/>
          </a:xfrm>
          <a:prstGeom prst="ellipse">
            <a:avLst/>
          </a:prstGeom>
          <a:solidFill>
            <a:srgbClr val="99CC00">
              <a:alpha val="70195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112680" name="Rectangle 40"/>
          <p:cNvSpPr>
            <a:spLocks noChangeArrowheads="1"/>
          </p:cNvSpPr>
          <p:nvPr/>
        </p:nvSpPr>
        <p:spPr bwMode="auto">
          <a:xfrm>
            <a:off x="8369300" y="1"/>
            <a:ext cx="2298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E. Hiyama et al.,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PRC</a:t>
            </a:r>
            <a:r>
              <a:rPr lang="en-US" altLang="ja-JP" sz="1600" b="1"/>
              <a:t>78</a:t>
            </a:r>
            <a:r>
              <a:rPr lang="en-US" altLang="ja-JP" sz="1600"/>
              <a:t> (2008) 054316</a:t>
            </a:r>
            <a:r>
              <a:rPr lang="en-US" altLang="ja-JP" sz="2400"/>
              <a:t> </a:t>
            </a:r>
          </a:p>
        </p:txBody>
      </p:sp>
      <p:sp>
        <p:nvSpPr>
          <p:cNvPr id="112681" name="Text Box 41"/>
          <p:cNvSpPr txBox="1">
            <a:spLocks noChangeArrowheads="1"/>
          </p:cNvSpPr>
          <p:nvPr/>
        </p:nvSpPr>
        <p:spPr bwMode="auto">
          <a:xfrm>
            <a:off x="2640013" y="5805489"/>
            <a:ext cx="19875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</a:rPr>
              <a:t>In experiments,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</a:rPr>
              <a:t>we can expect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</a:rPr>
              <a:t>a bound state.</a:t>
            </a:r>
            <a:r>
              <a:rPr lang="en-US" altLang="ja-JP" sz="2000"/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/>
          </a:p>
        </p:txBody>
      </p:sp>
      <p:sp>
        <p:nvSpPr>
          <p:cNvPr id="112682" name="Rectangle 42"/>
          <p:cNvSpPr>
            <a:spLocks noChangeArrowheads="1"/>
          </p:cNvSpPr>
          <p:nvPr/>
        </p:nvSpPr>
        <p:spPr bwMode="auto">
          <a:xfrm>
            <a:off x="3792538" y="1"/>
            <a:ext cx="3536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800">
                <a:solidFill>
                  <a:srgbClr val="CC0000"/>
                </a:solidFill>
              </a:rPr>
              <a:t>4-body calculation of</a:t>
            </a:r>
            <a:r>
              <a:rPr lang="en-US" altLang="ja-JP" sz="2400"/>
              <a:t> </a:t>
            </a:r>
          </a:p>
        </p:txBody>
      </p:sp>
      <p:sp>
        <p:nvSpPr>
          <p:cNvPr id="112683" name="Text Box 43"/>
          <p:cNvSpPr txBox="1">
            <a:spLocks noChangeArrowheads="1"/>
          </p:cNvSpPr>
          <p:nvPr/>
        </p:nvSpPr>
        <p:spPr bwMode="auto">
          <a:xfrm>
            <a:off x="7391401" y="1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7</a:t>
            </a:r>
            <a:r>
              <a:rPr lang="en-US" altLang="ja-JP" sz="2800"/>
              <a:t>H</a:t>
            </a:r>
          </a:p>
        </p:txBody>
      </p:sp>
      <p:sp>
        <p:nvSpPr>
          <p:cNvPr id="112684" name="Text Box 44"/>
          <p:cNvSpPr txBox="1">
            <a:spLocks noChangeArrowheads="1"/>
          </p:cNvSpPr>
          <p:nvPr/>
        </p:nvSpPr>
        <p:spPr bwMode="auto">
          <a:xfrm>
            <a:off x="7248525" y="260350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2000" b="1" baseline="30000"/>
              <a:t>-</a:t>
            </a:r>
            <a:endParaRPr lang="en-US" altLang="ja-JP" sz="2000" b="1" baseline="30000">
              <a:ea typeface="ＭＳ 明朝" panose="02020609040205080304" pitchFamily="17" charset="-128"/>
            </a:endParaRPr>
          </a:p>
        </p:txBody>
      </p:sp>
      <p:sp>
        <p:nvSpPr>
          <p:cNvPr id="112685" name="Text Box 45"/>
          <p:cNvSpPr txBox="1">
            <a:spLocks noChangeArrowheads="1"/>
          </p:cNvSpPr>
          <p:nvPr/>
        </p:nvSpPr>
        <p:spPr bwMode="auto">
          <a:xfrm>
            <a:off x="7391400" y="5157789"/>
            <a:ext cx="28384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Similar binding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energies using ND and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ESC04.  </a:t>
            </a:r>
          </a:p>
        </p:txBody>
      </p:sp>
      <p:sp>
        <p:nvSpPr>
          <p:cNvPr id="112686" name="Text Box 46"/>
          <p:cNvSpPr txBox="1">
            <a:spLocks noChangeArrowheads="1"/>
          </p:cNvSpPr>
          <p:nvPr/>
        </p:nvSpPr>
        <p:spPr bwMode="auto">
          <a:xfrm>
            <a:off x="7478714" y="6156326"/>
            <a:ext cx="31892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Independent on employed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ea typeface="ＭＳ 明朝" panose="02020609040205080304" pitchFamily="17" charset="-128"/>
              </a:rPr>
              <a:t>Ξ</a:t>
            </a:r>
            <a:r>
              <a:rPr lang="en-US" altLang="ja-JP" sz="2000"/>
              <a:t>N potential</a:t>
            </a:r>
          </a:p>
        </p:txBody>
      </p:sp>
    </p:spTree>
    <p:extLst>
      <p:ext uri="{BB962C8B-B14F-4D97-AF65-F5344CB8AC3E}">
        <p14:creationId xmlns:p14="http://schemas.microsoft.com/office/powerpoint/2010/main" val="34682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276709" y="672860"/>
            <a:ext cx="81672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In this way, we predict to have bound state  in </a:t>
            </a:r>
            <a:r>
              <a:rPr kumimoji="1" lang="en-US" altLang="ja-JP" sz="2400" baseline="30000" dirty="0" smtClean="0"/>
              <a:t>7</a:t>
            </a:r>
            <a:r>
              <a:rPr lang="en-US" altLang="ja-JP" sz="2400" baseline="-25000" dirty="0" smtClean="0"/>
              <a:t>Ξ</a:t>
            </a:r>
            <a:r>
              <a:rPr lang="en-US" altLang="ja-JP" sz="2400" dirty="0" smtClean="0"/>
              <a:t>H.</a:t>
            </a:r>
          </a:p>
          <a:p>
            <a:endParaRPr kumimoji="1" lang="en-US" altLang="ja-JP" sz="2400" dirty="0"/>
          </a:p>
          <a:p>
            <a:r>
              <a:rPr lang="en-US" altLang="ja-JP" sz="2400" dirty="0" smtClean="0"/>
              <a:t>However, we have one ambiguity for this system.=&gt; decay width</a:t>
            </a:r>
          </a:p>
          <a:p>
            <a:r>
              <a:rPr kumimoji="1" lang="en-US" altLang="ja-JP" sz="2400" dirty="0" smtClean="0"/>
              <a:t>Decay width comes from ΛΛ-ΞN</a:t>
            </a:r>
            <a:r>
              <a:rPr kumimoji="1" lang="ja-JP" altLang="en-US" sz="2400" dirty="0" smtClean="0"/>
              <a:t>　</a:t>
            </a:r>
            <a:r>
              <a:rPr kumimoji="1" lang="en-US" altLang="ja-JP" sz="2400" dirty="0" smtClean="0"/>
              <a:t>interaction.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108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2501594" y="3174471"/>
            <a:ext cx="1814799" cy="169473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Oval 9"/>
          <p:cNvSpPr>
            <a:spLocks noChangeArrowheads="1"/>
          </p:cNvSpPr>
          <p:nvPr/>
        </p:nvSpPr>
        <p:spPr bwMode="auto">
          <a:xfrm>
            <a:off x="2762984" y="3482086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3511466" y="3482086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3511466" y="4208811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8" name="Oval 9"/>
          <p:cNvSpPr>
            <a:spLocks noChangeArrowheads="1"/>
          </p:cNvSpPr>
          <p:nvPr/>
        </p:nvSpPr>
        <p:spPr bwMode="auto">
          <a:xfrm>
            <a:off x="2837756" y="4250241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</a:rPr>
              <a:t>n</a:t>
            </a:r>
          </a:p>
        </p:txBody>
      </p:sp>
      <p:cxnSp>
        <p:nvCxnSpPr>
          <p:cNvPr id="10" name="直線矢印コネクタ 9"/>
          <p:cNvCxnSpPr/>
          <p:nvPr/>
        </p:nvCxnSpPr>
        <p:spPr>
          <a:xfrm flipH="1">
            <a:off x="4248525" y="3678528"/>
            <a:ext cx="1425561" cy="34330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円/楕円 10"/>
          <p:cNvSpPr/>
          <p:nvPr/>
        </p:nvSpPr>
        <p:spPr>
          <a:xfrm>
            <a:off x="5695797" y="3390495"/>
            <a:ext cx="576064" cy="5760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Λ</a:t>
            </a:r>
            <a:endParaRPr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750066" y="3418268"/>
            <a:ext cx="2839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aseline="30000" dirty="0"/>
              <a:t>5</a:t>
            </a:r>
            <a:r>
              <a:rPr lang="en-US" altLang="ja-JP" sz="2400" baseline="-25000" dirty="0"/>
              <a:t>Λ</a:t>
            </a:r>
            <a:r>
              <a:rPr lang="en-US" altLang="ja-JP" sz="2400" dirty="0"/>
              <a:t>n should be bound!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051216" y="5028963"/>
            <a:ext cx="6093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Why do we think to have a bound state of </a:t>
            </a:r>
            <a:r>
              <a:rPr kumimoji="1" lang="en-US" altLang="ja-JP" sz="2400" baseline="30000" dirty="0" smtClean="0"/>
              <a:t>5</a:t>
            </a:r>
            <a:r>
              <a:rPr kumimoji="1" lang="en-US" altLang="ja-JP" sz="2400" baseline="-25000" dirty="0" smtClean="0"/>
              <a:t>Λ</a:t>
            </a:r>
            <a:r>
              <a:rPr kumimoji="1" lang="en-US" altLang="ja-JP" sz="2400" dirty="0" smtClean="0"/>
              <a:t>n?</a:t>
            </a:r>
            <a:endParaRPr kumimoji="1" lang="ja-JP" altLang="en-US" sz="2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492370" y="905774"/>
            <a:ext cx="4369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Another interesting subject is </a:t>
            </a:r>
            <a:r>
              <a:rPr kumimoji="1" lang="en-US" altLang="ja-JP" dirty="0" err="1" smtClean="0"/>
              <a:t>nnnnΛ</a:t>
            </a:r>
            <a:r>
              <a:rPr kumimoji="1" lang="en-US" altLang="ja-JP" dirty="0" smtClean="0"/>
              <a:t> system.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062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3575050" y="1412876"/>
            <a:ext cx="2305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/>
              <a:t>α</a:t>
            </a:r>
            <a:r>
              <a:rPr lang="en-US" altLang="ja-JP" sz="2000"/>
              <a:t>+ n + n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3503614" y="3068638"/>
            <a:ext cx="166904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</a:t>
            </a:r>
            <a:r>
              <a:rPr lang="en-US" altLang="ja-JP" sz="2000" b="1"/>
              <a:t>α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b="1" baseline="30000">
                <a:solidFill>
                  <a:schemeClr val="accent2"/>
                </a:solidFill>
              </a:rPr>
              <a:t>- </a:t>
            </a:r>
            <a:r>
              <a:rPr lang="en-US" altLang="ja-JP" sz="2000"/>
              <a:t>) + n + n</a:t>
            </a:r>
          </a:p>
        </p:txBody>
      </p:sp>
      <p:sp>
        <p:nvSpPr>
          <p:cNvPr id="112644" name="Line 4"/>
          <p:cNvSpPr>
            <a:spLocks noChangeShapeType="1"/>
          </p:cNvSpPr>
          <p:nvPr/>
        </p:nvSpPr>
        <p:spPr bwMode="auto">
          <a:xfrm>
            <a:off x="2566988" y="3068638"/>
            <a:ext cx="2665412" cy="0"/>
          </a:xfrm>
          <a:prstGeom prst="line">
            <a:avLst/>
          </a:prstGeom>
          <a:noFill/>
          <a:ln w="34925">
            <a:solidFill>
              <a:srgbClr val="000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792539" y="2205039"/>
            <a:ext cx="17986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6</a:t>
            </a:r>
            <a:r>
              <a:rPr lang="en-US" altLang="ja-JP" sz="2000"/>
              <a:t>He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1703388" y="2754313"/>
            <a:ext cx="679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0.0</a:t>
            </a:r>
          </a:p>
        </p:txBody>
      </p:sp>
      <p:sp>
        <p:nvSpPr>
          <p:cNvPr id="112647" name="Line 7"/>
          <p:cNvSpPr>
            <a:spLocks noChangeShapeType="1"/>
          </p:cNvSpPr>
          <p:nvPr/>
        </p:nvSpPr>
        <p:spPr bwMode="auto">
          <a:xfrm>
            <a:off x="2711450" y="3933825"/>
            <a:ext cx="17287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1703389" y="3717925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-1.35</a:t>
            </a:r>
            <a:r>
              <a:rPr lang="en-US" altLang="ja-JP" sz="2000"/>
              <a:t> </a:t>
            </a: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4440239" y="3717926"/>
            <a:ext cx="7729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1/2</a:t>
            </a:r>
            <a:r>
              <a:rPr lang="en-US" altLang="ja-JP" baseline="30000"/>
              <a:t>+</a:t>
            </a:r>
          </a:p>
        </p:txBody>
      </p:sp>
      <p:sp>
        <p:nvSpPr>
          <p:cNvPr id="112650" name="Text Box 10"/>
          <p:cNvSpPr txBox="1">
            <a:spLocks noChangeArrowheads="1"/>
          </p:cNvSpPr>
          <p:nvPr/>
        </p:nvSpPr>
        <p:spPr bwMode="auto">
          <a:xfrm>
            <a:off x="3000376" y="765176"/>
            <a:ext cx="1160463" cy="4667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accent2"/>
                </a:solidFill>
              </a:rPr>
              <a:t>ESC04</a:t>
            </a:r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8112125" y="1125539"/>
            <a:ext cx="635000" cy="4667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accent2"/>
                </a:solidFill>
              </a:rPr>
              <a:t>ND</a:t>
            </a:r>
          </a:p>
        </p:txBody>
      </p:sp>
      <p:sp>
        <p:nvSpPr>
          <p:cNvPr id="112652" name="Line 12"/>
          <p:cNvSpPr>
            <a:spLocks noChangeShapeType="1"/>
          </p:cNvSpPr>
          <p:nvPr/>
        </p:nvSpPr>
        <p:spPr bwMode="auto">
          <a:xfrm>
            <a:off x="2566989" y="2565400"/>
            <a:ext cx="2592387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53" name="Line 13"/>
          <p:cNvSpPr>
            <a:spLocks noChangeShapeType="1"/>
          </p:cNvSpPr>
          <p:nvPr/>
        </p:nvSpPr>
        <p:spPr bwMode="auto">
          <a:xfrm flipV="1">
            <a:off x="2495550" y="1844675"/>
            <a:ext cx="2592388" cy="1588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54" name="Text Box 14"/>
          <p:cNvSpPr txBox="1">
            <a:spLocks noChangeArrowheads="1"/>
          </p:cNvSpPr>
          <p:nvPr/>
        </p:nvSpPr>
        <p:spPr bwMode="auto">
          <a:xfrm>
            <a:off x="1703389" y="2301875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0.75</a:t>
            </a:r>
          </a:p>
        </p:txBody>
      </p:sp>
      <p:sp>
        <p:nvSpPr>
          <p:cNvPr id="112655" name="Text Box 15"/>
          <p:cNvSpPr txBox="1">
            <a:spLocks noChangeArrowheads="1"/>
          </p:cNvSpPr>
          <p:nvPr/>
        </p:nvSpPr>
        <p:spPr bwMode="auto">
          <a:xfrm>
            <a:off x="1703389" y="1557338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1.71</a:t>
            </a:r>
          </a:p>
        </p:txBody>
      </p:sp>
      <p:sp>
        <p:nvSpPr>
          <p:cNvPr id="112656" name="Text Box 16"/>
          <p:cNvSpPr txBox="1">
            <a:spLocks noChangeArrowheads="1"/>
          </p:cNvSpPr>
          <p:nvPr/>
        </p:nvSpPr>
        <p:spPr bwMode="auto">
          <a:xfrm>
            <a:off x="8183564" y="1917701"/>
            <a:ext cx="2484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/>
              <a:t>α</a:t>
            </a:r>
            <a:r>
              <a:rPr lang="en-US" altLang="ja-JP" sz="2000"/>
              <a:t>+ n + n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57" name="Text Box 17"/>
          <p:cNvSpPr txBox="1">
            <a:spLocks noChangeArrowheads="1"/>
          </p:cNvSpPr>
          <p:nvPr/>
        </p:nvSpPr>
        <p:spPr bwMode="auto">
          <a:xfrm>
            <a:off x="8256588" y="2420939"/>
            <a:ext cx="24114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</a:t>
            </a:r>
            <a:r>
              <a:rPr lang="en-US" altLang="ja-JP" sz="2000" b="1"/>
              <a:t>α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b="1" baseline="30000">
                <a:solidFill>
                  <a:schemeClr val="accent2"/>
                </a:solidFill>
              </a:rPr>
              <a:t>- </a:t>
            </a:r>
            <a:r>
              <a:rPr lang="en-US" altLang="ja-JP" sz="2000"/>
              <a:t>) + n + n</a:t>
            </a:r>
          </a:p>
        </p:txBody>
      </p:sp>
      <p:sp>
        <p:nvSpPr>
          <p:cNvPr id="112658" name="Line 18"/>
          <p:cNvSpPr>
            <a:spLocks noChangeShapeType="1"/>
          </p:cNvSpPr>
          <p:nvPr/>
        </p:nvSpPr>
        <p:spPr bwMode="auto">
          <a:xfrm>
            <a:off x="7391400" y="3068638"/>
            <a:ext cx="2592388" cy="0"/>
          </a:xfrm>
          <a:prstGeom prst="line">
            <a:avLst/>
          </a:prstGeom>
          <a:noFill/>
          <a:ln w="34925">
            <a:solidFill>
              <a:srgbClr val="000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59" name="Text Box 19"/>
          <p:cNvSpPr txBox="1">
            <a:spLocks noChangeArrowheads="1"/>
          </p:cNvSpPr>
          <p:nvPr/>
        </p:nvSpPr>
        <p:spPr bwMode="auto">
          <a:xfrm>
            <a:off x="8616951" y="3068639"/>
            <a:ext cx="1800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6</a:t>
            </a:r>
            <a:r>
              <a:rPr lang="en-US" altLang="ja-JP" sz="2000"/>
              <a:t>He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60" name="Text Box 20"/>
          <p:cNvSpPr txBox="1">
            <a:spLocks noChangeArrowheads="1"/>
          </p:cNvSpPr>
          <p:nvPr/>
        </p:nvSpPr>
        <p:spPr bwMode="auto">
          <a:xfrm>
            <a:off x="6527800" y="2825751"/>
            <a:ext cx="679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0.0</a:t>
            </a:r>
          </a:p>
        </p:txBody>
      </p:sp>
      <p:sp>
        <p:nvSpPr>
          <p:cNvPr id="112661" name="Line 21"/>
          <p:cNvSpPr>
            <a:spLocks noChangeShapeType="1"/>
          </p:cNvSpPr>
          <p:nvPr/>
        </p:nvSpPr>
        <p:spPr bwMode="auto">
          <a:xfrm>
            <a:off x="7535864" y="4149725"/>
            <a:ext cx="17287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62" name="Text Box 22"/>
          <p:cNvSpPr txBox="1">
            <a:spLocks noChangeArrowheads="1"/>
          </p:cNvSpPr>
          <p:nvPr/>
        </p:nvSpPr>
        <p:spPr bwMode="auto">
          <a:xfrm>
            <a:off x="6527801" y="3933825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-1.56</a:t>
            </a:r>
            <a:r>
              <a:rPr lang="en-US" altLang="ja-JP" sz="2000"/>
              <a:t> </a:t>
            </a:r>
          </a:p>
        </p:txBody>
      </p:sp>
      <p:sp>
        <p:nvSpPr>
          <p:cNvPr id="112663" name="Text Box 23"/>
          <p:cNvSpPr txBox="1">
            <a:spLocks noChangeArrowheads="1"/>
          </p:cNvSpPr>
          <p:nvPr/>
        </p:nvSpPr>
        <p:spPr bwMode="auto">
          <a:xfrm>
            <a:off x="9336089" y="3933826"/>
            <a:ext cx="7729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1/2</a:t>
            </a:r>
            <a:r>
              <a:rPr lang="en-US" altLang="ja-JP" baseline="30000"/>
              <a:t>+</a:t>
            </a:r>
          </a:p>
        </p:txBody>
      </p:sp>
      <p:sp>
        <p:nvSpPr>
          <p:cNvPr id="112664" name="Line 24"/>
          <p:cNvSpPr>
            <a:spLocks noChangeShapeType="1"/>
          </p:cNvSpPr>
          <p:nvPr/>
        </p:nvSpPr>
        <p:spPr bwMode="auto">
          <a:xfrm>
            <a:off x="7391400" y="2852738"/>
            <a:ext cx="2520950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65" name="Line 25"/>
          <p:cNvSpPr>
            <a:spLocks noChangeShapeType="1"/>
          </p:cNvSpPr>
          <p:nvPr/>
        </p:nvSpPr>
        <p:spPr bwMode="auto">
          <a:xfrm>
            <a:off x="7391400" y="2349500"/>
            <a:ext cx="2592388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66" name="Text Box 26"/>
          <p:cNvSpPr txBox="1">
            <a:spLocks noChangeArrowheads="1"/>
          </p:cNvSpPr>
          <p:nvPr/>
        </p:nvSpPr>
        <p:spPr bwMode="auto">
          <a:xfrm>
            <a:off x="6527801" y="2492375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0.39</a:t>
            </a:r>
          </a:p>
        </p:txBody>
      </p:sp>
      <p:sp>
        <p:nvSpPr>
          <p:cNvPr id="112667" name="Text Box 27"/>
          <p:cNvSpPr txBox="1">
            <a:spLocks noChangeArrowheads="1"/>
          </p:cNvSpPr>
          <p:nvPr/>
        </p:nvSpPr>
        <p:spPr bwMode="auto">
          <a:xfrm>
            <a:off x="6527801" y="2060575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0.96</a:t>
            </a:r>
          </a:p>
        </p:txBody>
      </p:sp>
      <p:sp>
        <p:nvSpPr>
          <p:cNvPr id="112668" name="Rectangle 28"/>
          <p:cNvSpPr>
            <a:spLocks noChangeArrowheads="1"/>
          </p:cNvSpPr>
          <p:nvPr/>
        </p:nvSpPr>
        <p:spPr bwMode="auto">
          <a:xfrm>
            <a:off x="1703388" y="1125538"/>
            <a:ext cx="811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400"/>
              <a:t>MeV</a:t>
            </a:r>
          </a:p>
        </p:txBody>
      </p:sp>
      <p:sp>
        <p:nvSpPr>
          <p:cNvPr id="112669" name="Line 29"/>
          <p:cNvSpPr>
            <a:spLocks noChangeShapeType="1"/>
          </p:cNvSpPr>
          <p:nvPr/>
        </p:nvSpPr>
        <p:spPr bwMode="auto">
          <a:xfrm>
            <a:off x="5375275" y="3068638"/>
            <a:ext cx="1081088" cy="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70" name="Rectangle 30"/>
          <p:cNvSpPr>
            <a:spLocks noChangeArrowheads="1"/>
          </p:cNvSpPr>
          <p:nvPr/>
        </p:nvSpPr>
        <p:spPr bwMode="auto">
          <a:xfrm>
            <a:off x="6527801" y="1628775"/>
            <a:ext cx="811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400"/>
              <a:t>MeV</a:t>
            </a:r>
          </a:p>
        </p:txBody>
      </p:sp>
      <p:sp>
        <p:nvSpPr>
          <p:cNvPr id="112671" name="Text Box 31"/>
          <p:cNvSpPr txBox="1">
            <a:spLocks noChangeArrowheads="1"/>
          </p:cNvSpPr>
          <p:nvPr/>
        </p:nvSpPr>
        <p:spPr bwMode="auto">
          <a:xfrm>
            <a:off x="3432176" y="4292601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7</a:t>
            </a:r>
            <a:r>
              <a:rPr lang="en-US" altLang="ja-JP" sz="2800"/>
              <a:t>H</a:t>
            </a:r>
          </a:p>
        </p:txBody>
      </p:sp>
      <p:sp>
        <p:nvSpPr>
          <p:cNvPr id="112672" name="Text Box 32"/>
          <p:cNvSpPr txBox="1">
            <a:spLocks noChangeArrowheads="1"/>
          </p:cNvSpPr>
          <p:nvPr/>
        </p:nvSpPr>
        <p:spPr bwMode="auto">
          <a:xfrm>
            <a:off x="3289300" y="4579938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2000" b="1" baseline="30000"/>
              <a:t>-</a:t>
            </a:r>
          </a:p>
        </p:txBody>
      </p:sp>
      <p:sp>
        <p:nvSpPr>
          <p:cNvPr id="112673" name="Text Box 33"/>
          <p:cNvSpPr txBox="1">
            <a:spLocks noChangeArrowheads="1"/>
          </p:cNvSpPr>
          <p:nvPr/>
        </p:nvSpPr>
        <p:spPr bwMode="auto">
          <a:xfrm>
            <a:off x="8112126" y="4365626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7</a:t>
            </a:r>
            <a:r>
              <a:rPr lang="en-US" altLang="ja-JP" sz="2800"/>
              <a:t>H</a:t>
            </a:r>
          </a:p>
        </p:txBody>
      </p:sp>
      <p:sp>
        <p:nvSpPr>
          <p:cNvPr id="112674" name="Text Box 34"/>
          <p:cNvSpPr txBox="1">
            <a:spLocks noChangeArrowheads="1"/>
          </p:cNvSpPr>
          <p:nvPr/>
        </p:nvSpPr>
        <p:spPr bwMode="auto">
          <a:xfrm>
            <a:off x="7967663" y="4656139"/>
            <a:ext cx="367408" cy="543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1800" b="1" baseline="30000">
                <a:ea typeface="ＭＳ 明朝" panose="02020609040205080304" pitchFamily="17" charset="-128"/>
              </a:rPr>
              <a:t>-</a:t>
            </a:r>
            <a:endParaRPr lang="en-US" altLang="ja-JP" sz="2400" b="1" baseline="30000"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 b="1" baseline="30000"/>
          </a:p>
        </p:txBody>
      </p:sp>
      <p:sp>
        <p:nvSpPr>
          <p:cNvPr id="112675" name="Oval 35"/>
          <p:cNvSpPr>
            <a:spLocks noChangeArrowheads="1"/>
          </p:cNvSpPr>
          <p:nvPr/>
        </p:nvSpPr>
        <p:spPr bwMode="auto">
          <a:xfrm>
            <a:off x="4870451" y="4437063"/>
            <a:ext cx="2232025" cy="2195512"/>
          </a:xfrm>
          <a:prstGeom prst="ellipse">
            <a:avLst/>
          </a:prstGeom>
          <a:solidFill>
            <a:srgbClr val="FFCC00">
              <a:alpha val="27058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2676" name="Oval 36"/>
          <p:cNvSpPr>
            <a:spLocks noChangeArrowheads="1"/>
          </p:cNvSpPr>
          <p:nvPr/>
        </p:nvSpPr>
        <p:spPr bwMode="auto">
          <a:xfrm>
            <a:off x="6383339" y="5732463"/>
            <a:ext cx="396875" cy="3603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12677" name="Oval 37"/>
          <p:cNvSpPr>
            <a:spLocks noChangeArrowheads="1"/>
          </p:cNvSpPr>
          <p:nvPr/>
        </p:nvSpPr>
        <p:spPr bwMode="auto">
          <a:xfrm>
            <a:off x="5375276" y="4868863"/>
            <a:ext cx="468313" cy="468312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明朝" panose="02020609040205080304" pitchFamily="17" charset="-128"/>
            </a:endParaRPr>
          </a:p>
        </p:txBody>
      </p:sp>
      <p:sp>
        <p:nvSpPr>
          <p:cNvPr id="112678" name="Oval 38"/>
          <p:cNvSpPr>
            <a:spLocks noChangeArrowheads="1"/>
          </p:cNvSpPr>
          <p:nvPr/>
        </p:nvSpPr>
        <p:spPr bwMode="auto">
          <a:xfrm>
            <a:off x="6310314" y="4868863"/>
            <a:ext cx="396875" cy="3603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12679" name="Oval 39"/>
          <p:cNvSpPr>
            <a:spLocks noChangeArrowheads="1"/>
          </p:cNvSpPr>
          <p:nvPr/>
        </p:nvSpPr>
        <p:spPr bwMode="auto">
          <a:xfrm>
            <a:off x="5230814" y="5516563"/>
            <a:ext cx="827087" cy="792162"/>
          </a:xfrm>
          <a:prstGeom prst="ellipse">
            <a:avLst/>
          </a:prstGeom>
          <a:solidFill>
            <a:srgbClr val="99CC00">
              <a:alpha val="70195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112680" name="Rectangle 40"/>
          <p:cNvSpPr>
            <a:spLocks noChangeArrowheads="1"/>
          </p:cNvSpPr>
          <p:nvPr/>
        </p:nvSpPr>
        <p:spPr bwMode="auto">
          <a:xfrm>
            <a:off x="8369300" y="1"/>
            <a:ext cx="2298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E. Hiyama et al.,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PRC</a:t>
            </a:r>
            <a:r>
              <a:rPr lang="en-US" altLang="ja-JP" sz="1600" b="1"/>
              <a:t>78</a:t>
            </a:r>
            <a:r>
              <a:rPr lang="en-US" altLang="ja-JP" sz="1600"/>
              <a:t> (2008) 054316</a:t>
            </a:r>
            <a:r>
              <a:rPr lang="en-US" altLang="ja-JP" sz="2400"/>
              <a:t> </a:t>
            </a:r>
          </a:p>
        </p:txBody>
      </p:sp>
      <p:sp>
        <p:nvSpPr>
          <p:cNvPr id="112681" name="Text Box 41"/>
          <p:cNvSpPr txBox="1">
            <a:spLocks noChangeArrowheads="1"/>
          </p:cNvSpPr>
          <p:nvPr/>
        </p:nvSpPr>
        <p:spPr bwMode="auto">
          <a:xfrm>
            <a:off x="2640013" y="5805489"/>
            <a:ext cx="19875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</a:rPr>
              <a:t>In experiments,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</a:rPr>
              <a:t>we can expect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</a:rPr>
              <a:t>a bound state.</a:t>
            </a:r>
            <a:r>
              <a:rPr lang="en-US" altLang="ja-JP" sz="2000"/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/>
          </a:p>
        </p:txBody>
      </p:sp>
      <p:sp>
        <p:nvSpPr>
          <p:cNvPr id="112682" name="Rectangle 42"/>
          <p:cNvSpPr>
            <a:spLocks noChangeArrowheads="1"/>
          </p:cNvSpPr>
          <p:nvPr/>
        </p:nvSpPr>
        <p:spPr bwMode="auto">
          <a:xfrm>
            <a:off x="3792538" y="1"/>
            <a:ext cx="3536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800">
                <a:solidFill>
                  <a:srgbClr val="CC0000"/>
                </a:solidFill>
              </a:rPr>
              <a:t>4-body calculation of</a:t>
            </a:r>
            <a:r>
              <a:rPr lang="en-US" altLang="ja-JP" sz="2400"/>
              <a:t> </a:t>
            </a:r>
          </a:p>
        </p:txBody>
      </p:sp>
      <p:sp>
        <p:nvSpPr>
          <p:cNvPr id="112683" name="Text Box 43"/>
          <p:cNvSpPr txBox="1">
            <a:spLocks noChangeArrowheads="1"/>
          </p:cNvSpPr>
          <p:nvPr/>
        </p:nvSpPr>
        <p:spPr bwMode="auto">
          <a:xfrm>
            <a:off x="7391401" y="1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7</a:t>
            </a:r>
            <a:r>
              <a:rPr lang="en-US" altLang="ja-JP" sz="2800"/>
              <a:t>H</a:t>
            </a:r>
          </a:p>
        </p:txBody>
      </p:sp>
      <p:sp>
        <p:nvSpPr>
          <p:cNvPr id="112684" name="Text Box 44"/>
          <p:cNvSpPr txBox="1">
            <a:spLocks noChangeArrowheads="1"/>
          </p:cNvSpPr>
          <p:nvPr/>
        </p:nvSpPr>
        <p:spPr bwMode="auto">
          <a:xfrm>
            <a:off x="7248525" y="260350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2000" b="1" baseline="30000"/>
              <a:t>-</a:t>
            </a:r>
            <a:endParaRPr lang="en-US" altLang="ja-JP" sz="2000" b="1" baseline="30000">
              <a:ea typeface="ＭＳ 明朝" panose="02020609040205080304" pitchFamily="17" charset="-128"/>
            </a:endParaRPr>
          </a:p>
        </p:txBody>
      </p:sp>
      <p:sp>
        <p:nvSpPr>
          <p:cNvPr id="112685" name="Text Box 45"/>
          <p:cNvSpPr txBox="1">
            <a:spLocks noChangeArrowheads="1"/>
          </p:cNvSpPr>
          <p:nvPr/>
        </p:nvSpPr>
        <p:spPr bwMode="auto">
          <a:xfrm>
            <a:off x="7375827" y="5086350"/>
            <a:ext cx="28384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/>
              <a:t>Similar binding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/>
              <a:t>energies using ND and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/>
              <a:t>ESC04.  </a:t>
            </a:r>
          </a:p>
        </p:txBody>
      </p:sp>
      <p:sp>
        <p:nvSpPr>
          <p:cNvPr id="112686" name="Text Box 46"/>
          <p:cNvSpPr txBox="1">
            <a:spLocks noChangeArrowheads="1"/>
          </p:cNvSpPr>
          <p:nvPr/>
        </p:nvSpPr>
        <p:spPr bwMode="auto">
          <a:xfrm>
            <a:off x="7478714" y="6156326"/>
            <a:ext cx="457394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 smtClean="0"/>
              <a:t>However, decay width is dependent 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 smtClean="0"/>
              <a:t>on </a:t>
            </a:r>
            <a:r>
              <a:rPr lang="en-US" altLang="ja-JP" sz="2000" dirty="0"/>
              <a:t>employed </a:t>
            </a:r>
            <a:r>
              <a:rPr lang="en-US" altLang="ja-JP" sz="2000" dirty="0" smtClean="0"/>
              <a:t> </a:t>
            </a:r>
            <a:r>
              <a:rPr lang="en-US" altLang="ja-JP" sz="2000" dirty="0" smtClean="0">
                <a:ea typeface="ＭＳ 明朝" panose="02020609040205080304" pitchFamily="17" charset="-128"/>
              </a:rPr>
              <a:t>Ξ</a:t>
            </a:r>
            <a:r>
              <a:rPr lang="en-US" altLang="ja-JP" sz="2000" dirty="0" smtClean="0"/>
              <a:t>N </a:t>
            </a:r>
            <a:r>
              <a:rPr lang="en-US" altLang="ja-JP" sz="2000" dirty="0"/>
              <a:t>potential</a:t>
            </a:r>
          </a:p>
        </p:txBody>
      </p:sp>
      <p:grpSp>
        <p:nvGrpSpPr>
          <p:cNvPr id="47" name="Group 11"/>
          <p:cNvGrpSpPr>
            <a:grpSpLocks/>
          </p:cNvGrpSpPr>
          <p:nvPr/>
        </p:nvGrpSpPr>
        <p:grpSpPr bwMode="auto">
          <a:xfrm>
            <a:off x="2735916" y="3508378"/>
            <a:ext cx="2825097" cy="1751012"/>
            <a:chOff x="-386" y="2523"/>
            <a:chExt cx="2396" cy="1587"/>
          </a:xfrm>
        </p:grpSpPr>
        <p:sp>
          <p:nvSpPr>
            <p:cNvPr id="48" name="Line 12"/>
            <p:cNvSpPr>
              <a:spLocks noChangeShapeType="1"/>
            </p:cNvSpPr>
            <p:nvPr/>
          </p:nvSpPr>
          <p:spPr bwMode="auto">
            <a:xfrm>
              <a:off x="-386" y="3339"/>
              <a:ext cx="1542" cy="0"/>
            </a:xfrm>
            <a:prstGeom prst="line">
              <a:avLst/>
            </a:prstGeom>
            <a:noFill/>
            <a:ln w="25400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9" name="Line 13"/>
            <p:cNvSpPr>
              <a:spLocks noChangeShapeType="1"/>
            </p:cNvSpPr>
            <p:nvPr/>
          </p:nvSpPr>
          <p:spPr bwMode="auto">
            <a:xfrm>
              <a:off x="295" y="2523"/>
              <a:ext cx="0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Text Box 14"/>
            <p:cNvSpPr txBox="1">
              <a:spLocks noChangeArrowheads="1"/>
            </p:cNvSpPr>
            <p:nvPr/>
          </p:nvSpPr>
          <p:spPr bwMode="auto">
            <a:xfrm>
              <a:off x="465" y="3124"/>
              <a:ext cx="154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ja-JP" sz="2400"/>
                <a:t>Γ=2.64MeV</a:t>
              </a:r>
            </a:p>
          </p:txBody>
        </p:sp>
      </p:grpSp>
      <p:grpSp>
        <p:nvGrpSpPr>
          <p:cNvPr id="52" name="Group 11"/>
          <p:cNvGrpSpPr>
            <a:grpSpLocks/>
          </p:cNvGrpSpPr>
          <p:nvPr/>
        </p:nvGrpSpPr>
        <p:grpSpPr bwMode="auto">
          <a:xfrm>
            <a:off x="7508202" y="3884217"/>
            <a:ext cx="1949450" cy="457200"/>
            <a:chOff x="1519" y="2886"/>
            <a:chExt cx="1228" cy="288"/>
          </a:xfrm>
        </p:grpSpPr>
        <p:sp>
          <p:nvSpPr>
            <p:cNvPr id="53" name="Line 12"/>
            <p:cNvSpPr>
              <a:spLocks noChangeShapeType="1"/>
            </p:cNvSpPr>
            <p:nvPr/>
          </p:nvSpPr>
          <p:spPr bwMode="auto">
            <a:xfrm>
              <a:off x="1519" y="3022"/>
              <a:ext cx="1226" cy="0"/>
            </a:xfrm>
            <a:prstGeom prst="line">
              <a:avLst/>
            </a:prstGeom>
            <a:noFill/>
            <a:ln w="3810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4" name="Text Box 13"/>
            <p:cNvSpPr txBox="1">
              <a:spLocks noChangeArrowheads="1"/>
            </p:cNvSpPr>
            <p:nvPr/>
          </p:nvSpPr>
          <p:spPr bwMode="auto">
            <a:xfrm>
              <a:off x="1519" y="2886"/>
              <a:ext cx="1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ja-JP" sz="2400" dirty="0"/>
                <a:t>Γ=0.27MeV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204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 Box 2"/>
          <p:cNvSpPr txBox="1">
            <a:spLocks noChangeArrowheads="1"/>
          </p:cNvSpPr>
          <p:nvPr/>
        </p:nvSpPr>
        <p:spPr bwMode="auto">
          <a:xfrm>
            <a:off x="3503614" y="1268414"/>
            <a:ext cx="23764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/>
              <a:t>α</a:t>
            </a:r>
            <a:r>
              <a:rPr lang="en-US" altLang="ja-JP" sz="2000"/>
              <a:t>+ </a:t>
            </a:r>
            <a:r>
              <a:rPr lang="en-US" altLang="ja-JP" sz="2000" b="1"/>
              <a:t>α</a:t>
            </a:r>
            <a:r>
              <a:rPr lang="en-US" altLang="ja-JP" sz="2000"/>
              <a:t>+ n +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3575050" y="2636839"/>
            <a:ext cx="14959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</a:t>
            </a:r>
            <a:r>
              <a:rPr lang="en-US" altLang="ja-JP" sz="2000" b="1"/>
              <a:t>α</a:t>
            </a:r>
            <a:r>
              <a:rPr lang="en-US" altLang="ja-JP" sz="2400" b="1"/>
              <a:t>α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b="1" baseline="30000">
                <a:solidFill>
                  <a:schemeClr val="accent2"/>
                </a:solidFill>
              </a:rPr>
              <a:t>- </a:t>
            </a:r>
            <a:r>
              <a:rPr lang="en-US" altLang="ja-JP" sz="2000"/>
              <a:t>) + n </a:t>
            </a:r>
          </a:p>
        </p:txBody>
      </p:sp>
      <p:sp>
        <p:nvSpPr>
          <p:cNvPr id="114692" name="Line 4"/>
          <p:cNvSpPr>
            <a:spLocks noChangeShapeType="1"/>
          </p:cNvSpPr>
          <p:nvPr/>
        </p:nvSpPr>
        <p:spPr bwMode="auto">
          <a:xfrm>
            <a:off x="2566988" y="3068638"/>
            <a:ext cx="2665412" cy="0"/>
          </a:xfrm>
          <a:prstGeom prst="line">
            <a:avLst/>
          </a:prstGeom>
          <a:noFill/>
          <a:ln w="34925">
            <a:solidFill>
              <a:srgbClr val="000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3792538" y="1844676"/>
            <a:ext cx="16557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9</a:t>
            </a:r>
            <a:r>
              <a:rPr lang="en-US" altLang="ja-JP" sz="2000"/>
              <a:t>Be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1703388" y="2754313"/>
            <a:ext cx="679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0.0</a:t>
            </a:r>
          </a:p>
        </p:txBody>
      </p:sp>
      <p:sp>
        <p:nvSpPr>
          <p:cNvPr id="114695" name="Line 7"/>
          <p:cNvSpPr>
            <a:spLocks noChangeShapeType="1"/>
          </p:cNvSpPr>
          <p:nvPr/>
        </p:nvSpPr>
        <p:spPr bwMode="auto">
          <a:xfrm>
            <a:off x="2711450" y="3933825"/>
            <a:ext cx="17287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696" name="Text Box 8"/>
          <p:cNvSpPr txBox="1">
            <a:spLocks noChangeArrowheads="1"/>
          </p:cNvSpPr>
          <p:nvPr/>
        </p:nvSpPr>
        <p:spPr bwMode="auto">
          <a:xfrm>
            <a:off x="1703389" y="3717925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-3.18</a:t>
            </a:r>
            <a:r>
              <a:rPr lang="en-US" altLang="ja-JP" sz="2000"/>
              <a:t> </a:t>
            </a:r>
          </a:p>
        </p:txBody>
      </p:sp>
      <p:sp>
        <p:nvSpPr>
          <p:cNvPr id="114697" name="Text Box 9"/>
          <p:cNvSpPr txBox="1">
            <a:spLocks noChangeArrowheads="1"/>
          </p:cNvSpPr>
          <p:nvPr/>
        </p:nvSpPr>
        <p:spPr bwMode="auto">
          <a:xfrm>
            <a:off x="4440238" y="3717925"/>
            <a:ext cx="455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2</a:t>
            </a:r>
            <a:r>
              <a:rPr lang="en-US" altLang="ja-JP" sz="3600" baseline="30000"/>
              <a:t>-</a:t>
            </a:r>
          </a:p>
        </p:txBody>
      </p:sp>
      <p:sp>
        <p:nvSpPr>
          <p:cNvPr id="114698" name="Text Box 10"/>
          <p:cNvSpPr txBox="1">
            <a:spLocks noChangeArrowheads="1"/>
          </p:cNvSpPr>
          <p:nvPr/>
        </p:nvSpPr>
        <p:spPr bwMode="auto">
          <a:xfrm>
            <a:off x="3000376" y="765175"/>
            <a:ext cx="1355725" cy="47625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00B0F0"/>
                </a:solidFill>
              </a:rPr>
              <a:t>ESC04d</a:t>
            </a:r>
          </a:p>
        </p:txBody>
      </p:sp>
      <p:sp>
        <p:nvSpPr>
          <p:cNvPr id="114699" name="Text Box 11"/>
          <p:cNvSpPr txBox="1">
            <a:spLocks noChangeArrowheads="1"/>
          </p:cNvSpPr>
          <p:nvPr/>
        </p:nvSpPr>
        <p:spPr bwMode="auto">
          <a:xfrm>
            <a:off x="8112126" y="836613"/>
            <a:ext cx="644525" cy="47625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00B0F0"/>
                </a:solidFill>
              </a:rPr>
              <a:t>ND</a:t>
            </a:r>
          </a:p>
        </p:txBody>
      </p:sp>
      <p:sp>
        <p:nvSpPr>
          <p:cNvPr id="114700" name="Line 12"/>
          <p:cNvSpPr>
            <a:spLocks noChangeShapeType="1"/>
          </p:cNvSpPr>
          <p:nvPr/>
        </p:nvSpPr>
        <p:spPr bwMode="auto">
          <a:xfrm>
            <a:off x="2566989" y="2205038"/>
            <a:ext cx="2592387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701" name="Line 13"/>
          <p:cNvSpPr>
            <a:spLocks noChangeShapeType="1"/>
          </p:cNvSpPr>
          <p:nvPr/>
        </p:nvSpPr>
        <p:spPr bwMode="auto">
          <a:xfrm flipV="1">
            <a:off x="2566989" y="1700214"/>
            <a:ext cx="2592387" cy="1587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702" name="Text Box 14"/>
          <p:cNvSpPr txBox="1">
            <a:spLocks noChangeArrowheads="1"/>
          </p:cNvSpPr>
          <p:nvPr/>
        </p:nvSpPr>
        <p:spPr bwMode="auto">
          <a:xfrm>
            <a:off x="1703389" y="19415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3.60</a:t>
            </a: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1703389" y="1436688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5.17</a:t>
            </a:r>
          </a:p>
        </p:txBody>
      </p:sp>
      <p:sp>
        <p:nvSpPr>
          <p:cNvPr id="114704" name="Text Box 16"/>
          <p:cNvSpPr txBox="1">
            <a:spLocks noChangeArrowheads="1"/>
          </p:cNvSpPr>
          <p:nvPr/>
        </p:nvSpPr>
        <p:spPr bwMode="auto">
          <a:xfrm>
            <a:off x="8112126" y="1773239"/>
            <a:ext cx="2555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/>
              <a:t>α</a:t>
            </a:r>
            <a:r>
              <a:rPr lang="en-US" altLang="ja-JP" sz="2000"/>
              <a:t>+ </a:t>
            </a:r>
            <a:r>
              <a:rPr lang="en-US" altLang="ja-JP" sz="2000" b="1"/>
              <a:t>α </a:t>
            </a:r>
            <a:r>
              <a:rPr lang="en-US" altLang="ja-JP" sz="2000"/>
              <a:t>+ n +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4705" name="Line 17"/>
          <p:cNvSpPr>
            <a:spLocks noChangeShapeType="1"/>
          </p:cNvSpPr>
          <p:nvPr/>
        </p:nvSpPr>
        <p:spPr bwMode="auto">
          <a:xfrm>
            <a:off x="7391400" y="3068638"/>
            <a:ext cx="2592388" cy="0"/>
          </a:xfrm>
          <a:prstGeom prst="line">
            <a:avLst/>
          </a:prstGeom>
          <a:noFill/>
          <a:ln w="34925">
            <a:solidFill>
              <a:srgbClr val="000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706" name="Text Box 18"/>
          <p:cNvSpPr txBox="1">
            <a:spLocks noChangeArrowheads="1"/>
          </p:cNvSpPr>
          <p:nvPr/>
        </p:nvSpPr>
        <p:spPr bwMode="auto">
          <a:xfrm>
            <a:off x="6456363" y="2781301"/>
            <a:ext cx="679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0.0</a:t>
            </a:r>
          </a:p>
        </p:txBody>
      </p:sp>
      <p:sp>
        <p:nvSpPr>
          <p:cNvPr id="114707" name="Line 19"/>
          <p:cNvSpPr>
            <a:spLocks noChangeShapeType="1"/>
          </p:cNvSpPr>
          <p:nvPr/>
        </p:nvSpPr>
        <p:spPr bwMode="auto">
          <a:xfrm>
            <a:off x="7608889" y="3933825"/>
            <a:ext cx="17287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708" name="Text Box 20"/>
          <p:cNvSpPr txBox="1">
            <a:spLocks noChangeArrowheads="1"/>
          </p:cNvSpPr>
          <p:nvPr/>
        </p:nvSpPr>
        <p:spPr bwMode="auto">
          <a:xfrm>
            <a:off x="6600826" y="3644900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-2.96</a:t>
            </a:r>
            <a:r>
              <a:rPr lang="en-US" altLang="ja-JP" sz="2000"/>
              <a:t> </a:t>
            </a:r>
          </a:p>
        </p:txBody>
      </p:sp>
      <p:sp>
        <p:nvSpPr>
          <p:cNvPr id="114709" name="Text Box 21"/>
          <p:cNvSpPr txBox="1">
            <a:spLocks noChangeArrowheads="1"/>
          </p:cNvSpPr>
          <p:nvPr/>
        </p:nvSpPr>
        <p:spPr bwMode="auto">
          <a:xfrm>
            <a:off x="9336088" y="3573463"/>
            <a:ext cx="455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2</a:t>
            </a:r>
            <a:r>
              <a:rPr lang="en-US" altLang="ja-JP" sz="3600" baseline="30000"/>
              <a:t>-</a:t>
            </a:r>
          </a:p>
        </p:txBody>
      </p:sp>
      <p:sp>
        <p:nvSpPr>
          <p:cNvPr id="114710" name="Line 22"/>
          <p:cNvSpPr>
            <a:spLocks noChangeShapeType="1"/>
          </p:cNvSpPr>
          <p:nvPr/>
        </p:nvSpPr>
        <p:spPr bwMode="auto">
          <a:xfrm>
            <a:off x="7391400" y="2636838"/>
            <a:ext cx="2520950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711" name="Line 23"/>
          <p:cNvSpPr>
            <a:spLocks noChangeShapeType="1"/>
          </p:cNvSpPr>
          <p:nvPr/>
        </p:nvSpPr>
        <p:spPr bwMode="auto">
          <a:xfrm>
            <a:off x="7391400" y="2205038"/>
            <a:ext cx="2592388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712" name="Text Box 24"/>
          <p:cNvSpPr txBox="1">
            <a:spLocks noChangeArrowheads="1"/>
          </p:cNvSpPr>
          <p:nvPr/>
        </p:nvSpPr>
        <p:spPr bwMode="auto">
          <a:xfrm>
            <a:off x="6456364" y="2420938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1.32</a:t>
            </a:r>
          </a:p>
        </p:txBody>
      </p:sp>
      <p:sp>
        <p:nvSpPr>
          <p:cNvPr id="114713" name="Text Box 25"/>
          <p:cNvSpPr txBox="1">
            <a:spLocks noChangeArrowheads="1"/>
          </p:cNvSpPr>
          <p:nvPr/>
        </p:nvSpPr>
        <p:spPr bwMode="auto">
          <a:xfrm>
            <a:off x="6456364" y="1989138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2.86</a:t>
            </a:r>
          </a:p>
        </p:txBody>
      </p:sp>
      <p:sp>
        <p:nvSpPr>
          <p:cNvPr id="114714" name="Rectangle 26"/>
          <p:cNvSpPr>
            <a:spLocks noChangeArrowheads="1"/>
          </p:cNvSpPr>
          <p:nvPr/>
        </p:nvSpPr>
        <p:spPr bwMode="auto">
          <a:xfrm>
            <a:off x="1703388" y="981075"/>
            <a:ext cx="811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400"/>
              <a:t>MeV</a:t>
            </a:r>
          </a:p>
        </p:txBody>
      </p:sp>
      <p:sp>
        <p:nvSpPr>
          <p:cNvPr id="114715" name="Line 27"/>
          <p:cNvSpPr>
            <a:spLocks noChangeShapeType="1"/>
          </p:cNvSpPr>
          <p:nvPr/>
        </p:nvSpPr>
        <p:spPr bwMode="auto">
          <a:xfrm>
            <a:off x="5375275" y="3068638"/>
            <a:ext cx="1081088" cy="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716" name="Rectangle 28"/>
          <p:cNvSpPr>
            <a:spLocks noChangeArrowheads="1"/>
          </p:cNvSpPr>
          <p:nvPr/>
        </p:nvSpPr>
        <p:spPr bwMode="auto">
          <a:xfrm>
            <a:off x="6456363" y="1557338"/>
            <a:ext cx="811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400"/>
              <a:t>MeV</a:t>
            </a:r>
          </a:p>
        </p:txBody>
      </p:sp>
      <p:sp>
        <p:nvSpPr>
          <p:cNvPr id="114717" name="Text Box 29"/>
          <p:cNvSpPr txBox="1">
            <a:spLocks noChangeArrowheads="1"/>
          </p:cNvSpPr>
          <p:nvPr/>
        </p:nvSpPr>
        <p:spPr bwMode="auto">
          <a:xfrm>
            <a:off x="3287714" y="4292601"/>
            <a:ext cx="7318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10</a:t>
            </a:r>
            <a:r>
              <a:rPr lang="en-US" altLang="ja-JP" sz="2800"/>
              <a:t>Li</a:t>
            </a:r>
          </a:p>
        </p:txBody>
      </p:sp>
      <p:sp>
        <p:nvSpPr>
          <p:cNvPr id="114718" name="Text Box 30"/>
          <p:cNvSpPr txBox="1">
            <a:spLocks noChangeArrowheads="1"/>
          </p:cNvSpPr>
          <p:nvPr/>
        </p:nvSpPr>
        <p:spPr bwMode="auto">
          <a:xfrm>
            <a:off x="3216275" y="4573588"/>
            <a:ext cx="4026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2000" b="1" baseline="30000"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114719" name="Oval 31"/>
          <p:cNvSpPr>
            <a:spLocks noChangeArrowheads="1"/>
          </p:cNvSpPr>
          <p:nvPr/>
        </p:nvSpPr>
        <p:spPr bwMode="auto">
          <a:xfrm>
            <a:off x="4870451" y="4437063"/>
            <a:ext cx="2232025" cy="2195512"/>
          </a:xfrm>
          <a:prstGeom prst="ellipse">
            <a:avLst/>
          </a:prstGeom>
          <a:solidFill>
            <a:srgbClr val="FFCC00">
              <a:alpha val="27058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4720" name="Oval 32"/>
          <p:cNvSpPr>
            <a:spLocks noChangeArrowheads="1"/>
          </p:cNvSpPr>
          <p:nvPr/>
        </p:nvSpPr>
        <p:spPr bwMode="auto">
          <a:xfrm>
            <a:off x="5375276" y="4868863"/>
            <a:ext cx="468313" cy="468312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</a:p>
        </p:txBody>
      </p:sp>
      <p:sp>
        <p:nvSpPr>
          <p:cNvPr id="114721" name="Oval 33"/>
          <p:cNvSpPr>
            <a:spLocks noChangeArrowheads="1"/>
          </p:cNvSpPr>
          <p:nvPr/>
        </p:nvSpPr>
        <p:spPr bwMode="auto">
          <a:xfrm>
            <a:off x="6240464" y="4868863"/>
            <a:ext cx="396875" cy="3603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14722" name="Oval 34"/>
          <p:cNvSpPr>
            <a:spLocks noChangeArrowheads="1"/>
          </p:cNvSpPr>
          <p:nvPr/>
        </p:nvSpPr>
        <p:spPr bwMode="auto">
          <a:xfrm>
            <a:off x="5159375" y="5516563"/>
            <a:ext cx="827088" cy="792162"/>
          </a:xfrm>
          <a:prstGeom prst="ellipse">
            <a:avLst/>
          </a:prstGeom>
          <a:solidFill>
            <a:srgbClr val="99CC00">
              <a:alpha val="70195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114723" name="Rectangle 35"/>
          <p:cNvSpPr>
            <a:spLocks noChangeArrowheads="1"/>
          </p:cNvSpPr>
          <p:nvPr/>
        </p:nvSpPr>
        <p:spPr bwMode="auto">
          <a:xfrm>
            <a:off x="8369300" y="1"/>
            <a:ext cx="2298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E. Hiyama et al.,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PRC</a:t>
            </a:r>
            <a:r>
              <a:rPr lang="en-US" altLang="ja-JP" sz="1600" b="1"/>
              <a:t>78</a:t>
            </a:r>
            <a:r>
              <a:rPr lang="en-US" altLang="ja-JP" sz="1600"/>
              <a:t> (2008) 054316</a:t>
            </a:r>
            <a:r>
              <a:rPr lang="en-US" altLang="ja-JP" sz="2400"/>
              <a:t> </a:t>
            </a:r>
          </a:p>
        </p:txBody>
      </p:sp>
      <p:sp>
        <p:nvSpPr>
          <p:cNvPr id="114724" name="Rectangle 36"/>
          <p:cNvSpPr>
            <a:spLocks noChangeArrowheads="1"/>
          </p:cNvSpPr>
          <p:nvPr/>
        </p:nvSpPr>
        <p:spPr bwMode="auto">
          <a:xfrm>
            <a:off x="3792538" y="1"/>
            <a:ext cx="3536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800">
                <a:solidFill>
                  <a:srgbClr val="CC0000"/>
                </a:solidFill>
              </a:rPr>
              <a:t>4-body calculation of</a:t>
            </a:r>
            <a:r>
              <a:rPr lang="en-US" altLang="ja-JP" sz="2400"/>
              <a:t> </a:t>
            </a:r>
          </a:p>
        </p:txBody>
      </p:sp>
      <p:sp>
        <p:nvSpPr>
          <p:cNvPr id="114725" name="Oval 37"/>
          <p:cNvSpPr>
            <a:spLocks noChangeArrowheads="1"/>
          </p:cNvSpPr>
          <p:nvPr/>
        </p:nvSpPr>
        <p:spPr bwMode="auto">
          <a:xfrm>
            <a:off x="6096000" y="5516563"/>
            <a:ext cx="827088" cy="792162"/>
          </a:xfrm>
          <a:prstGeom prst="ellipse">
            <a:avLst/>
          </a:prstGeom>
          <a:solidFill>
            <a:srgbClr val="99CC00">
              <a:alpha val="74901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114726" name="Text Box 38"/>
          <p:cNvSpPr txBox="1">
            <a:spLocks noChangeArrowheads="1"/>
          </p:cNvSpPr>
          <p:nvPr/>
        </p:nvSpPr>
        <p:spPr bwMode="auto">
          <a:xfrm>
            <a:off x="8112125" y="4292601"/>
            <a:ext cx="731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10</a:t>
            </a:r>
            <a:r>
              <a:rPr lang="en-US" altLang="ja-JP" sz="2800"/>
              <a:t>Li</a:t>
            </a:r>
          </a:p>
        </p:txBody>
      </p:sp>
      <p:sp>
        <p:nvSpPr>
          <p:cNvPr id="114727" name="Text Box 39"/>
          <p:cNvSpPr txBox="1">
            <a:spLocks noChangeArrowheads="1"/>
          </p:cNvSpPr>
          <p:nvPr/>
        </p:nvSpPr>
        <p:spPr bwMode="auto">
          <a:xfrm>
            <a:off x="8040688" y="4579938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2000" b="1" baseline="30000"/>
              <a:t>-</a:t>
            </a:r>
            <a:endParaRPr lang="en-US" altLang="ja-JP" sz="2000" b="1" baseline="30000">
              <a:ea typeface="ＭＳ 明朝" panose="02020609040205080304" pitchFamily="17" charset="-128"/>
            </a:endParaRPr>
          </a:p>
        </p:txBody>
      </p:sp>
      <p:sp>
        <p:nvSpPr>
          <p:cNvPr id="114728" name="Text Box 40"/>
          <p:cNvSpPr txBox="1">
            <a:spLocks noChangeArrowheads="1"/>
          </p:cNvSpPr>
          <p:nvPr/>
        </p:nvSpPr>
        <p:spPr bwMode="auto">
          <a:xfrm>
            <a:off x="8256589" y="2276476"/>
            <a:ext cx="1800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9</a:t>
            </a:r>
            <a:r>
              <a:rPr lang="en-US" altLang="ja-JP" sz="2000"/>
              <a:t>Be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4729" name="Text Box 41"/>
          <p:cNvSpPr txBox="1">
            <a:spLocks noChangeArrowheads="1"/>
          </p:cNvSpPr>
          <p:nvPr/>
        </p:nvSpPr>
        <p:spPr bwMode="auto">
          <a:xfrm>
            <a:off x="8183563" y="2636839"/>
            <a:ext cx="14959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</a:t>
            </a:r>
            <a:r>
              <a:rPr lang="en-US" altLang="ja-JP" sz="2000" b="1"/>
              <a:t>α</a:t>
            </a:r>
            <a:r>
              <a:rPr lang="en-US" altLang="ja-JP" sz="2400" b="1"/>
              <a:t>α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b="1" baseline="30000">
                <a:solidFill>
                  <a:schemeClr val="accent2"/>
                </a:solidFill>
              </a:rPr>
              <a:t>- </a:t>
            </a:r>
            <a:r>
              <a:rPr lang="en-US" altLang="ja-JP" sz="2000"/>
              <a:t>) + n </a:t>
            </a:r>
          </a:p>
        </p:txBody>
      </p:sp>
      <p:sp>
        <p:nvSpPr>
          <p:cNvPr id="114730" name="Text Box 42"/>
          <p:cNvSpPr txBox="1">
            <a:spLocks noChangeArrowheads="1"/>
          </p:cNvSpPr>
          <p:nvPr/>
        </p:nvSpPr>
        <p:spPr bwMode="auto">
          <a:xfrm>
            <a:off x="7319964" y="1"/>
            <a:ext cx="7318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10</a:t>
            </a:r>
            <a:r>
              <a:rPr lang="en-US" altLang="ja-JP" sz="2800"/>
              <a:t>Li</a:t>
            </a:r>
          </a:p>
        </p:txBody>
      </p:sp>
      <p:sp>
        <p:nvSpPr>
          <p:cNvPr id="114731" name="Text Box 43"/>
          <p:cNvSpPr txBox="1">
            <a:spLocks noChangeArrowheads="1"/>
          </p:cNvSpPr>
          <p:nvPr/>
        </p:nvSpPr>
        <p:spPr bwMode="auto">
          <a:xfrm rot="10800000">
            <a:off x="7175500" y="333375"/>
            <a:ext cx="5159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baseline="30000"/>
              <a:t>-</a:t>
            </a:r>
            <a:r>
              <a:rPr lang="en-US" altLang="ja-JP" sz="1600" b="1">
                <a:ea typeface="ＭＳ 明朝" panose="02020609040205080304" pitchFamily="17" charset="-128"/>
              </a:rPr>
              <a:t>Ξ</a:t>
            </a:r>
          </a:p>
        </p:txBody>
      </p:sp>
      <p:sp>
        <p:nvSpPr>
          <p:cNvPr id="114732" name="Text Box 44"/>
          <p:cNvSpPr txBox="1">
            <a:spLocks noChangeArrowheads="1"/>
          </p:cNvSpPr>
          <p:nvPr/>
        </p:nvSpPr>
        <p:spPr bwMode="auto">
          <a:xfrm>
            <a:off x="2640013" y="5805489"/>
            <a:ext cx="19875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</a:rPr>
              <a:t>In experiments,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</a:rPr>
              <a:t>we can expect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CC0000"/>
                </a:solidFill>
              </a:rPr>
              <a:t>a bound state.</a:t>
            </a:r>
            <a:r>
              <a:rPr lang="en-US" altLang="ja-JP" sz="2000"/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/>
          </a:p>
        </p:txBody>
      </p:sp>
      <p:sp>
        <p:nvSpPr>
          <p:cNvPr id="114733" name="Text Box 45"/>
          <p:cNvSpPr txBox="1">
            <a:spLocks noChangeArrowheads="1"/>
          </p:cNvSpPr>
          <p:nvPr/>
        </p:nvSpPr>
        <p:spPr bwMode="auto">
          <a:xfrm>
            <a:off x="8969338" y="4389496"/>
            <a:ext cx="28384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/>
              <a:t>Similar binding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/>
              <a:t>energies using ND and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/>
              <a:t>ESC04d.  </a:t>
            </a:r>
          </a:p>
        </p:txBody>
      </p:sp>
      <p:sp>
        <p:nvSpPr>
          <p:cNvPr id="114734" name="Text Box 46"/>
          <p:cNvSpPr txBox="1">
            <a:spLocks noChangeArrowheads="1"/>
          </p:cNvSpPr>
          <p:nvPr/>
        </p:nvSpPr>
        <p:spPr bwMode="auto">
          <a:xfrm>
            <a:off x="8197056" y="5351520"/>
            <a:ext cx="31892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/>
              <a:t>Independent on employed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/>
              <a:t>ΞN potential</a:t>
            </a:r>
          </a:p>
        </p:txBody>
      </p:sp>
      <p:grpSp>
        <p:nvGrpSpPr>
          <p:cNvPr id="50" name="Group 13"/>
          <p:cNvGrpSpPr>
            <a:grpSpLocks/>
          </p:cNvGrpSpPr>
          <p:nvPr/>
        </p:nvGrpSpPr>
        <p:grpSpPr bwMode="auto">
          <a:xfrm>
            <a:off x="2748759" y="2943078"/>
            <a:ext cx="1970086" cy="2298402"/>
            <a:chOff x="612" y="2432"/>
            <a:chExt cx="1325" cy="1588"/>
          </a:xfrm>
        </p:grpSpPr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612" y="2432"/>
              <a:ext cx="1043" cy="1588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" name="Line 15"/>
            <p:cNvSpPr>
              <a:spLocks noChangeShapeType="1"/>
            </p:cNvSpPr>
            <p:nvPr/>
          </p:nvSpPr>
          <p:spPr bwMode="auto">
            <a:xfrm>
              <a:off x="748" y="2432"/>
              <a:ext cx="0" cy="158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3" name="Text Box 16"/>
            <p:cNvSpPr txBox="1">
              <a:spLocks noChangeArrowheads="1"/>
            </p:cNvSpPr>
            <p:nvPr/>
          </p:nvSpPr>
          <p:spPr bwMode="auto">
            <a:xfrm>
              <a:off x="748" y="3294"/>
              <a:ext cx="11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Γ=5.87MeV</a:t>
              </a:r>
            </a:p>
          </p:txBody>
        </p:sp>
      </p:grpSp>
      <p:grpSp>
        <p:nvGrpSpPr>
          <p:cNvPr id="54" name="Group 17"/>
          <p:cNvGrpSpPr>
            <a:grpSpLocks/>
          </p:cNvGrpSpPr>
          <p:nvPr/>
        </p:nvGrpSpPr>
        <p:grpSpPr bwMode="auto">
          <a:xfrm>
            <a:off x="7669679" y="3626631"/>
            <a:ext cx="2162175" cy="536575"/>
            <a:chOff x="530" y="3565"/>
            <a:chExt cx="1362" cy="338"/>
          </a:xfrm>
        </p:grpSpPr>
        <p:sp>
          <p:nvSpPr>
            <p:cNvPr id="55" name="Rectangle 14"/>
            <p:cNvSpPr>
              <a:spLocks noChangeArrowheads="1"/>
            </p:cNvSpPr>
            <p:nvPr/>
          </p:nvSpPr>
          <p:spPr bwMode="auto">
            <a:xfrm>
              <a:off x="530" y="3565"/>
              <a:ext cx="970" cy="338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6" name="Line 15"/>
            <p:cNvSpPr>
              <a:spLocks noChangeShapeType="1"/>
            </p:cNvSpPr>
            <p:nvPr/>
          </p:nvSpPr>
          <p:spPr bwMode="auto">
            <a:xfrm>
              <a:off x="656" y="3565"/>
              <a:ext cx="0" cy="33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" name="Text Box 16"/>
            <p:cNvSpPr txBox="1">
              <a:spLocks noChangeArrowheads="1"/>
            </p:cNvSpPr>
            <p:nvPr/>
          </p:nvSpPr>
          <p:spPr bwMode="auto">
            <a:xfrm>
              <a:off x="703" y="3612"/>
              <a:ext cx="11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Γ=0.75MeV</a:t>
              </a: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7267575" y="6066342"/>
            <a:ext cx="48228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But, decay width is dependent on employed </a:t>
            </a:r>
          </a:p>
          <a:p>
            <a:r>
              <a:rPr kumimoji="1" lang="en-US" altLang="ja-JP" sz="2000" dirty="0" smtClean="0"/>
              <a:t>ΞN interaction.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06178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8"/>
          <p:cNvSpPr>
            <a:spLocks noChangeArrowheads="1"/>
          </p:cNvSpPr>
          <p:nvPr/>
        </p:nvSpPr>
        <p:spPr bwMode="auto">
          <a:xfrm>
            <a:off x="1026334" y="1290370"/>
            <a:ext cx="8856662" cy="3809168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" name="Text Box 49"/>
          <p:cNvSpPr txBox="1">
            <a:spLocks noChangeArrowheads="1"/>
          </p:cNvSpPr>
          <p:nvPr/>
        </p:nvSpPr>
        <p:spPr bwMode="auto">
          <a:xfrm>
            <a:off x="1255034" y="1101576"/>
            <a:ext cx="8722260" cy="456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har char="•"/>
              <a:defRPr kumimoji="1" sz="32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 smtClean="0"/>
              <a:t>In this way, the binding energies of </a:t>
            </a:r>
            <a:r>
              <a:rPr lang="en-US" altLang="ja-JP" sz="2400" b="1" dirty="0" smtClean="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hypernuclei</a:t>
            </a:r>
            <a:r>
              <a:rPr lang="en-US" altLang="ja-JP" sz="2400" dirty="0" smtClean="0"/>
              <a:t> with 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 smtClean="0"/>
              <a:t>A=7 and 10 are dominated by </a:t>
            </a:r>
            <a:r>
              <a:rPr lang="en-US" altLang="ja-JP" sz="2400" b="1" dirty="0" smtClean="0">
                <a:solidFill>
                  <a:srgbClr val="CC0000"/>
                </a:solidFill>
              </a:rPr>
              <a:t>α</a:t>
            </a:r>
            <a:r>
              <a:rPr lang="en-US" altLang="ja-JP" sz="2400" b="1" dirty="0" smtClean="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dirty="0" smtClean="0"/>
              <a:t> potential, namely, 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 smtClean="0"/>
              <a:t>spin-, and</a:t>
            </a:r>
            <a:r>
              <a:rPr lang="ja-JP" altLang="en-US" sz="2400" dirty="0" smtClean="0"/>
              <a:t>　</a:t>
            </a:r>
            <a:r>
              <a:rPr lang="en-US" altLang="ja-JP" sz="2400" dirty="0" err="1" smtClean="0"/>
              <a:t>iso</a:t>
            </a:r>
            <a:r>
              <a:rPr lang="en-US" altLang="ja-JP" sz="2400" dirty="0" smtClean="0"/>
              <a:t>-spin independent </a:t>
            </a:r>
            <a:r>
              <a:rPr lang="en-US" altLang="ja-JP" sz="2400" b="1" dirty="0" smtClean="0">
                <a:solidFill>
                  <a:srgbClr val="CC0000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dirty="0" smtClean="0">
                <a:solidFill>
                  <a:srgbClr val="CC0000"/>
                </a:solidFill>
              </a:rPr>
              <a:t>N</a:t>
            </a:r>
            <a:r>
              <a:rPr lang="en-US" altLang="ja-JP" sz="2400" dirty="0" smtClean="0"/>
              <a:t> interaction</a:t>
            </a:r>
            <a:r>
              <a:rPr lang="ja-JP" altLang="en-US" sz="2400" dirty="0" smtClean="0"/>
              <a:t>（</a:t>
            </a:r>
            <a:r>
              <a:rPr lang="ja-JP" altLang="en-US" sz="2400" b="1" dirty="0" smtClean="0">
                <a:solidFill>
                  <a:srgbClr val="CC0000"/>
                </a:solidFill>
              </a:rPr>
              <a:t>Ｖ</a:t>
            </a:r>
            <a:r>
              <a:rPr lang="en-US" altLang="ja-JP" sz="2400" b="1" baseline="-25000" dirty="0" smtClean="0">
                <a:solidFill>
                  <a:srgbClr val="CC0000"/>
                </a:solidFill>
              </a:rPr>
              <a:t>0</a:t>
            </a:r>
            <a:r>
              <a:rPr lang="ja-JP" altLang="en-US" sz="2400" dirty="0" smtClean="0"/>
              <a:t>）</a:t>
            </a:r>
            <a:r>
              <a:rPr lang="en-US" altLang="ja-JP" sz="2400" dirty="0" smtClean="0"/>
              <a:t>.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 smtClean="0">
                <a:solidFill>
                  <a:srgbClr val="000099"/>
                </a:solidFill>
              </a:rPr>
              <a:t>Then, to get information about this part, we propose to perform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 smtClean="0">
                <a:solidFill>
                  <a:srgbClr val="000099"/>
                </a:solidFill>
              </a:rPr>
              <a:t> the </a:t>
            </a:r>
            <a:r>
              <a:rPr lang="en-US" altLang="ja-JP" sz="2400" dirty="0" smtClean="0">
                <a:solidFill>
                  <a:srgbClr val="CC0000"/>
                </a:solidFill>
              </a:rPr>
              <a:t>(K</a:t>
            </a:r>
            <a:r>
              <a:rPr lang="en-US" altLang="ja-JP" sz="2400" baseline="30000" dirty="0" smtClean="0">
                <a:solidFill>
                  <a:srgbClr val="CC0000"/>
                </a:solidFill>
              </a:rPr>
              <a:t>-</a:t>
            </a:r>
            <a:r>
              <a:rPr lang="en-US" altLang="ja-JP" sz="2400" dirty="0" smtClean="0">
                <a:solidFill>
                  <a:srgbClr val="CC0000"/>
                </a:solidFill>
              </a:rPr>
              <a:t>,K</a:t>
            </a:r>
            <a:r>
              <a:rPr lang="en-US" altLang="ja-JP" sz="2400" baseline="30000" dirty="0" smtClean="0">
                <a:solidFill>
                  <a:srgbClr val="CC0000"/>
                </a:solidFill>
              </a:rPr>
              <a:t>+</a:t>
            </a:r>
            <a:r>
              <a:rPr lang="en-US" altLang="ja-JP" sz="2400" dirty="0" smtClean="0">
                <a:solidFill>
                  <a:srgbClr val="CC0000"/>
                </a:solidFill>
              </a:rPr>
              <a:t>) experiment</a:t>
            </a:r>
            <a:r>
              <a:rPr lang="en-US" altLang="ja-JP" sz="2400" dirty="0" smtClean="0">
                <a:solidFill>
                  <a:srgbClr val="000099"/>
                </a:solidFill>
              </a:rPr>
              <a:t> by using </a:t>
            </a:r>
            <a:r>
              <a:rPr lang="en-US" altLang="ja-JP" sz="2400" baseline="30000" dirty="0" smtClean="0">
                <a:solidFill>
                  <a:srgbClr val="CC0000"/>
                </a:solidFill>
              </a:rPr>
              <a:t>7</a:t>
            </a:r>
            <a:r>
              <a:rPr lang="en-US" altLang="ja-JP" sz="2400" dirty="0" smtClean="0">
                <a:solidFill>
                  <a:srgbClr val="CC0000"/>
                </a:solidFill>
              </a:rPr>
              <a:t>Li </a:t>
            </a:r>
            <a:r>
              <a:rPr lang="en-US" altLang="ja-JP" sz="2400" dirty="0" smtClean="0">
                <a:solidFill>
                  <a:srgbClr val="000099"/>
                </a:solidFill>
              </a:rPr>
              <a:t>and </a:t>
            </a:r>
            <a:r>
              <a:rPr lang="en-US" altLang="ja-JP" sz="2400" baseline="30000" dirty="0" smtClean="0">
                <a:solidFill>
                  <a:srgbClr val="CC0000"/>
                </a:solidFill>
              </a:rPr>
              <a:t>10</a:t>
            </a:r>
            <a:r>
              <a:rPr lang="en-US" altLang="ja-JP" sz="2400" dirty="0" smtClean="0">
                <a:solidFill>
                  <a:srgbClr val="CC0000"/>
                </a:solidFill>
              </a:rPr>
              <a:t>B</a:t>
            </a:r>
            <a:r>
              <a:rPr lang="en-US" altLang="ja-JP" sz="2400" dirty="0" smtClean="0">
                <a:solidFill>
                  <a:srgbClr val="000099"/>
                </a:solidFill>
              </a:rPr>
              <a:t> targets 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 smtClean="0">
                <a:solidFill>
                  <a:srgbClr val="000099"/>
                </a:solidFill>
              </a:rPr>
              <a:t>at J-PARC after the Day-1 experiment with </a:t>
            </a:r>
            <a:r>
              <a:rPr lang="en-US" altLang="ja-JP" sz="2400" b="1" baseline="30000" dirty="0" smtClean="0">
                <a:solidFill>
                  <a:srgbClr val="CC0000"/>
                </a:solidFill>
              </a:rPr>
              <a:t>12</a:t>
            </a:r>
            <a:r>
              <a:rPr lang="en-US" altLang="ja-JP" sz="2400" dirty="0" smtClean="0">
                <a:solidFill>
                  <a:srgbClr val="CC0000"/>
                </a:solidFill>
              </a:rPr>
              <a:t>C </a:t>
            </a:r>
            <a:r>
              <a:rPr lang="en-US" altLang="ja-JP" sz="2400" dirty="0" smtClean="0">
                <a:solidFill>
                  <a:srgbClr val="000099"/>
                </a:solidFill>
              </a:rPr>
              <a:t>target.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 smtClean="0">
                <a:solidFill>
                  <a:srgbClr val="000099"/>
                </a:solidFill>
              </a:rPr>
              <a:t>However, as mentioned by the previous slide, the decay width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0099"/>
                </a:solidFill>
              </a:rPr>
              <a:t>i</a:t>
            </a:r>
            <a:r>
              <a:rPr lang="en-US" altLang="ja-JP" sz="2400" dirty="0" smtClean="0">
                <a:solidFill>
                  <a:srgbClr val="000099"/>
                </a:solidFill>
              </a:rPr>
              <a:t>s dependent on the employed ΞN interaction.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sz="2400" dirty="0" smtClean="0">
                <a:solidFill>
                  <a:srgbClr val="000099"/>
                </a:solidFill>
              </a:rPr>
              <a:t>Question: How do we obtain this information.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US" altLang="ja-JP" sz="2400" dirty="0" smtClean="0">
              <a:solidFill>
                <a:srgbClr val="000099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400" dirty="0" smtClean="0"/>
              <a:t> </a:t>
            </a:r>
            <a:endParaRPr lang="en-US" altLang="ja-JP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55034" y="5662825"/>
            <a:ext cx="97438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Answer: we should </a:t>
            </a:r>
            <a:r>
              <a:rPr lang="en-US" altLang="ja-JP" sz="2400" dirty="0" smtClean="0"/>
              <a:t>obtain the binding energy of s-shell double Λ </a:t>
            </a:r>
            <a:r>
              <a:rPr lang="en-US" altLang="ja-JP" sz="2400" dirty="0" err="1" smtClean="0"/>
              <a:t>hypernuclei</a:t>
            </a:r>
            <a:endParaRPr lang="en-US" altLang="ja-JP" sz="2400" dirty="0" smtClean="0"/>
          </a:p>
          <a:p>
            <a:r>
              <a:rPr lang="en-US" altLang="ja-JP" sz="2400" dirty="0"/>
              <a:t>s</a:t>
            </a:r>
            <a:r>
              <a:rPr kumimoji="1" lang="en-US" altLang="ja-JP" sz="2400" dirty="0" smtClean="0"/>
              <a:t>uch as </a:t>
            </a:r>
            <a:r>
              <a:rPr kumimoji="1" lang="en-US" altLang="ja-JP" sz="2400" baseline="30000" dirty="0" smtClean="0"/>
              <a:t>4</a:t>
            </a:r>
            <a:r>
              <a:rPr kumimoji="1" lang="en-US" altLang="ja-JP" sz="2400" baseline="-25000" dirty="0" smtClean="0"/>
              <a:t>ΛΛ</a:t>
            </a:r>
            <a:r>
              <a:rPr kumimoji="1" lang="en-US" altLang="ja-JP" sz="2400" dirty="0" smtClean="0"/>
              <a:t>H and </a:t>
            </a:r>
            <a:r>
              <a:rPr kumimoji="1" lang="en-US" altLang="ja-JP" sz="2400" baseline="30000" dirty="0" smtClean="0"/>
              <a:t>5</a:t>
            </a:r>
            <a:r>
              <a:rPr kumimoji="1" lang="en-US" altLang="ja-JP" sz="2400" baseline="-25000" dirty="0" smtClean="0"/>
              <a:t>ΛΛ</a:t>
            </a:r>
            <a:r>
              <a:rPr kumimoji="1" lang="en-US" altLang="ja-JP" sz="2400" dirty="0" smtClean="0"/>
              <a:t>H, which have not been observed yet.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2761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57" name="Rectangle 37"/>
          <p:cNvSpPr>
            <a:spLocks noChangeArrowheads="1"/>
          </p:cNvSpPr>
          <p:nvPr/>
        </p:nvSpPr>
        <p:spPr bwMode="auto">
          <a:xfrm>
            <a:off x="2135189" y="1196976"/>
            <a:ext cx="7489825" cy="1439863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2208214" y="1196976"/>
            <a:ext cx="7188571" cy="140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</a:rPr>
              <a:t>One of the major goals in </a:t>
            </a:r>
            <a:r>
              <a:rPr lang="en-US" altLang="ja-JP" sz="2400" dirty="0" err="1">
                <a:latin typeface="Arial" panose="020B0604020202020204" pitchFamily="34" charset="0"/>
              </a:rPr>
              <a:t>hypernuclear</a:t>
            </a:r>
            <a:r>
              <a:rPr lang="en-US" altLang="ja-JP" sz="2400" dirty="0">
                <a:latin typeface="Arial" panose="020B0604020202020204" pitchFamily="34" charset="0"/>
              </a:rPr>
              <a:t> physics :</a:t>
            </a:r>
          </a:p>
          <a:p>
            <a:endParaRPr lang="en-US" altLang="ja-JP" sz="700" dirty="0">
              <a:latin typeface="Arial" panose="020B0604020202020204" pitchFamily="34" charset="0"/>
            </a:endParaRPr>
          </a:p>
          <a:p>
            <a:r>
              <a:rPr lang="en-US" altLang="ja-JP" sz="2400" dirty="0">
                <a:latin typeface="Arial" panose="020B0604020202020204" pitchFamily="34" charset="0"/>
              </a:rPr>
              <a:t>     To study structure of multi-strangeness systems </a:t>
            </a:r>
          </a:p>
          <a:p>
            <a:r>
              <a:rPr lang="en-US" altLang="ja-JP" sz="600" dirty="0">
                <a:latin typeface="Arial" panose="020B0604020202020204" pitchFamily="34" charset="0"/>
              </a:rPr>
              <a:t>  </a:t>
            </a:r>
          </a:p>
          <a:p>
            <a:r>
              <a:rPr lang="en-US" altLang="ja-JP" sz="2400" dirty="0">
                <a:latin typeface="Arial" panose="020B0604020202020204" pitchFamily="34" charset="0"/>
              </a:rPr>
              <a:t>      (extreme limit : neutron star)</a:t>
            </a:r>
          </a:p>
        </p:txBody>
      </p:sp>
      <p:sp>
        <p:nvSpPr>
          <p:cNvPr id="158727" name="Oval 7"/>
          <p:cNvSpPr>
            <a:spLocks noChangeArrowheads="1"/>
          </p:cNvSpPr>
          <p:nvPr/>
        </p:nvSpPr>
        <p:spPr bwMode="auto">
          <a:xfrm>
            <a:off x="2855913" y="2636838"/>
            <a:ext cx="2087562" cy="2017712"/>
          </a:xfrm>
          <a:prstGeom prst="ellipse">
            <a:avLst/>
          </a:prstGeom>
          <a:solidFill>
            <a:srgbClr val="FFFF99"/>
          </a:solidFill>
          <a:ln w="38100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8728" name="Oval 8"/>
          <p:cNvSpPr>
            <a:spLocks noChangeArrowheads="1"/>
          </p:cNvSpPr>
          <p:nvPr/>
        </p:nvSpPr>
        <p:spPr bwMode="auto">
          <a:xfrm>
            <a:off x="2998788" y="3211513"/>
            <a:ext cx="360362" cy="360362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b="1">
                <a:solidFill>
                  <a:schemeClr val="bg2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58730" name="Oval 10"/>
          <p:cNvSpPr>
            <a:spLocks noChangeArrowheads="1"/>
          </p:cNvSpPr>
          <p:nvPr/>
        </p:nvSpPr>
        <p:spPr bwMode="auto">
          <a:xfrm>
            <a:off x="3359151" y="2924176"/>
            <a:ext cx="360363" cy="3603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b="1">
                <a:solidFill>
                  <a:schemeClr val="bg2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58731" name="Oval 11"/>
          <p:cNvSpPr>
            <a:spLocks noChangeArrowheads="1"/>
          </p:cNvSpPr>
          <p:nvPr/>
        </p:nvSpPr>
        <p:spPr bwMode="auto">
          <a:xfrm>
            <a:off x="3432176" y="3357563"/>
            <a:ext cx="360363" cy="360362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b="1">
                <a:solidFill>
                  <a:schemeClr val="bg2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58732" name="Oval 12"/>
          <p:cNvSpPr>
            <a:spLocks noChangeArrowheads="1"/>
          </p:cNvSpPr>
          <p:nvPr/>
        </p:nvSpPr>
        <p:spPr bwMode="auto">
          <a:xfrm>
            <a:off x="3935413" y="3284538"/>
            <a:ext cx="360362" cy="360362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b="1">
                <a:solidFill>
                  <a:schemeClr val="bg2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58733" name="Oval 13"/>
          <p:cNvSpPr>
            <a:spLocks noChangeArrowheads="1"/>
          </p:cNvSpPr>
          <p:nvPr/>
        </p:nvSpPr>
        <p:spPr bwMode="auto">
          <a:xfrm>
            <a:off x="3071813" y="3644900"/>
            <a:ext cx="4318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 b="1">
                <a:latin typeface="Garamond" panose="02020404030301010803" pitchFamily="18" charset="0"/>
              </a:rPr>
              <a:t>Λ</a:t>
            </a:r>
          </a:p>
        </p:txBody>
      </p:sp>
      <p:sp>
        <p:nvSpPr>
          <p:cNvPr id="158735" name="Oval 15"/>
          <p:cNvSpPr>
            <a:spLocks noChangeArrowheads="1"/>
          </p:cNvSpPr>
          <p:nvPr/>
        </p:nvSpPr>
        <p:spPr bwMode="auto">
          <a:xfrm>
            <a:off x="4008438" y="3644900"/>
            <a:ext cx="4318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 b="1">
                <a:latin typeface="Garamond" panose="02020404030301010803" pitchFamily="18" charset="0"/>
              </a:rPr>
              <a:t>Λ</a:t>
            </a:r>
          </a:p>
        </p:txBody>
      </p:sp>
      <p:sp>
        <p:nvSpPr>
          <p:cNvPr id="158736" name="Oval 16"/>
          <p:cNvSpPr>
            <a:spLocks noChangeArrowheads="1"/>
          </p:cNvSpPr>
          <p:nvPr/>
        </p:nvSpPr>
        <p:spPr bwMode="auto">
          <a:xfrm>
            <a:off x="3503613" y="3716338"/>
            <a:ext cx="4318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 b="1">
                <a:latin typeface="Garamond" panose="02020404030301010803" pitchFamily="18" charset="0"/>
              </a:rPr>
              <a:t>Λ</a:t>
            </a:r>
          </a:p>
        </p:txBody>
      </p:sp>
      <p:sp>
        <p:nvSpPr>
          <p:cNvPr id="158737" name="Oval 17"/>
          <p:cNvSpPr>
            <a:spLocks noChangeArrowheads="1"/>
          </p:cNvSpPr>
          <p:nvPr/>
        </p:nvSpPr>
        <p:spPr bwMode="auto">
          <a:xfrm>
            <a:off x="3792538" y="4076700"/>
            <a:ext cx="4318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 b="1">
                <a:latin typeface="Garamond" panose="02020404030301010803" pitchFamily="18" charset="0"/>
              </a:rPr>
              <a:t>Λ</a:t>
            </a:r>
          </a:p>
        </p:txBody>
      </p:sp>
      <p:sp>
        <p:nvSpPr>
          <p:cNvPr id="158738" name="Oval 18"/>
          <p:cNvSpPr>
            <a:spLocks noChangeArrowheads="1"/>
          </p:cNvSpPr>
          <p:nvPr/>
        </p:nvSpPr>
        <p:spPr bwMode="auto">
          <a:xfrm>
            <a:off x="3359150" y="4076700"/>
            <a:ext cx="4318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 b="1">
                <a:latin typeface="Garamond" panose="02020404030301010803" pitchFamily="18" charset="0"/>
              </a:rPr>
              <a:t>Λ</a:t>
            </a:r>
          </a:p>
        </p:txBody>
      </p:sp>
      <p:sp>
        <p:nvSpPr>
          <p:cNvPr id="158739" name="Oval 19"/>
          <p:cNvSpPr>
            <a:spLocks noChangeArrowheads="1"/>
          </p:cNvSpPr>
          <p:nvPr/>
        </p:nvSpPr>
        <p:spPr bwMode="auto">
          <a:xfrm>
            <a:off x="3719513" y="2924176"/>
            <a:ext cx="360362" cy="3603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b="1">
                <a:solidFill>
                  <a:schemeClr val="bg2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58740" name="Oval 20"/>
          <p:cNvSpPr>
            <a:spLocks noChangeArrowheads="1"/>
          </p:cNvSpPr>
          <p:nvPr/>
        </p:nvSpPr>
        <p:spPr bwMode="auto">
          <a:xfrm>
            <a:off x="4367213" y="3284538"/>
            <a:ext cx="360362" cy="360362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b="1">
                <a:solidFill>
                  <a:schemeClr val="bg2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58741" name="Oval 21"/>
          <p:cNvSpPr>
            <a:spLocks noChangeArrowheads="1"/>
          </p:cNvSpPr>
          <p:nvPr/>
        </p:nvSpPr>
        <p:spPr bwMode="auto">
          <a:xfrm>
            <a:off x="4079876" y="2924176"/>
            <a:ext cx="360363" cy="3603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b="1">
                <a:solidFill>
                  <a:schemeClr val="bg2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58742" name="Text Box 22"/>
          <p:cNvSpPr txBox="1">
            <a:spLocks noChangeArrowheads="1"/>
          </p:cNvSpPr>
          <p:nvPr/>
        </p:nvSpPr>
        <p:spPr bwMode="auto">
          <a:xfrm>
            <a:off x="5016501" y="2997200"/>
            <a:ext cx="3794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>
                <a:latin typeface="Arial" panose="020B0604020202020204" pitchFamily="34" charset="0"/>
              </a:rPr>
              <a:t>Multi-strangeness systems</a:t>
            </a:r>
          </a:p>
        </p:txBody>
      </p:sp>
      <p:sp>
        <p:nvSpPr>
          <p:cNvPr id="158743" name="Line 23"/>
          <p:cNvSpPr>
            <a:spLocks noChangeShapeType="1"/>
          </p:cNvSpPr>
          <p:nvPr/>
        </p:nvSpPr>
        <p:spPr bwMode="auto">
          <a:xfrm>
            <a:off x="6456364" y="4941888"/>
            <a:ext cx="2160587" cy="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58744" name="Line 24"/>
          <p:cNvSpPr>
            <a:spLocks noChangeShapeType="1"/>
          </p:cNvSpPr>
          <p:nvPr/>
        </p:nvSpPr>
        <p:spPr bwMode="auto">
          <a:xfrm>
            <a:off x="6456363" y="4076700"/>
            <a:ext cx="2087562" cy="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58745" name="Line 25"/>
          <p:cNvSpPr>
            <a:spLocks noChangeShapeType="1"/>
          </p:cNvSpPr>
          <p:nvPr/>
        </p:nvSpPr>
        <p:spPr bwMode="auto">
          <a:xfrm>
            <a:off x="6743700" y="4149726"/>
            <a:ext cx="0" cy="720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58746" name="Text Box 26"/>
          <p:cNvSpPr txBox="1">
            <a:spLocks noChangeArrowheads="1"/>
          </p:cNvSpPr>
          <p:nvPr/>
        </p:nvSpPr>
        <p:spPr bwMode="auto">
          <a:xfrm>
            <a:off x="7104064" y="4221163"/>
            <a:ext cx="1150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>
                <a:latin typeface="Arial" panose="020B0604020202020204" pitchFamily="34" charset="0"/>
              </a:rPr>
              <a:t>25MeV</a:t>
            </a:r>
          </a:p>
        </p:txBody>
      </p:sp>
      <p:sp>
        <p:nvSpPr>
          <p:cNvPr id="158747" name="Text Box 27"/>
          <p:cNvSpPr txBox="1">
            <a:spLocks noChangeArrowheads="1"/>
          </p:cNvSpPr>
          <p:nvPr/>
        </p:nvSpPr>
        <p:spPr bwMode="auto">
          <a:xfrm>
            <a:off x="8543925" y="4581525"/>
            <a:ext cx="1296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2400" b="1">
                <a:latin typeface="Arial" panose="020B0604020202020204" pitchFamily="34" charset="0"/>
              </a:rPr>
              <a:t>ΛΛ</a:t>
            </a:r>
          </a:p>
        </p:txBody>
      </p:sp>
      <p:sp>
        <p:nvSpPr>
          <p:cNvPr id="158748" name="Text Box 28"/>
          <p:cNvSpPr txBox="1">
            <a:spLocks noChangeArrowheads="1"/>
          </p:cNvSpPr>
          <p:nvPr/>
        </p:nvSpPr>
        <p:spPr bwMode="auto">
          <a:xfrm>
            <a:off x="8543926" y="3860801"/>
            <a:ext cx="6078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>
                <a:latin typeface="Arial" panose="020B0604020202020204" pitchFamily="34" charset="0"/>
              </a:rPr>
              <a:t>ΞN</a:t>
            </a:r>
          </a:p>
        </p:txBody>
      </p:sp>
      <p:sp>
        <p:nvSpPr>
          <p:cNvPr id="158749" name="Text Box 29"/>
          <p:cNvSpPr txBox="1">
            <a:spLocks noChangeArrowheads="1"/>
          </p:cNvSpPr>
          <p:nvPr/>
        </p:nvSpPr>
        <p:spPr bwMode="auto">
          <a:xfrm>
            <a:off x="6600826" y="5229226"/>
            <a:ext cx="410003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chemeClr val="hlink"/>
                </a:solidFill>
                <a:latin typeface="Arial" panose="020B0604020202020204" pitchFamily="34" charset="0"/>
              </a:rPr>
              <a:t>Threshold energy difference </a:t>
            </a:r>
          </a:p>
          <a:p>
            <a:r>
              <a:rPr lang="en-US" altLang="ja-JP" sz="2400">
                <a:solidFill>
                  <a:schemeClr val="hlink"/>
                </a:solidFill>
                <a:latin typeface="Arial" panose="020B0604020202020204" pitchFamily="34" charset="0"/>
              </a:rPr>
              <a:t>is very small !</a:t>
            </a:r>
          </a:p>
        </p:txBody>
      </p:sp>
      <p:sp>
        <p:nvSpPr>
          <p:cNvPr id="158750" name="Line 30"/>
          <p:cNvSpPr>
            <a:spLocks noChangeShapeType="1"/>
          </p:cNvSpPr>
          <p:nvPr/>
        </p:nvSpPr>
        <p:spPr bwMode="auto">
          <a:xfrm flipH="1" flipV="1">
            <a:off x="4872039" y="4437064"/>
            <a:ext cx="1296987" cy="7191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58752" name="Line 32"/>
          <p:cNvSpPr>
            <a:spLocks noChangeShapeType="1"/>
          </p:cNvSpPr>
          <p:nvPr/>
        </p:nvSpPr>
        <p:spPr bwMode="auto">
          <a:xfrm flipH="1">
            <a:off x="2351089" y="4508501"/>
            <a:ext cx="720725" cy="10080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58753" name="Text Box 33"/>
          <p:cNvSpPr txBox="1">
            <a:spLocks noChangeArrowheads="1"/>
          </p:cNvSpPr>
          <p:nvPr/>
        </p:nvSpPr>
        <p:spPr bwMode="auto">
          <a:xfrm>
            <a:off x="1682750" y="5608638"/>
            <a:ext cx="574388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>
                <a:latin typeface="Arial" panose="020B0604020202020204" pitchFamily="34" charset="0"/>
              </a:rPr>
              <a:t> It is considered that</a:t>
            </a:r>
          </a:p>
          <a:p>
            <a:r>
              <a:rPr lang="en-US" altLang="ja-JP" sz="2400">
                <a:latin typeface="Arial" panose="020B0604020202020204" pitchFamily="34" charset="0"/>
              </a:rPr>
              <a:t> </a:t>
            </a:r>
            <a:r>
              <a:rPr lang="en-US" altLang="ja-JP" sz="2400" b="1">
                <a:latin typeface="Arial" panose="020B0604020202020204" pitchFamily="34" charset="0"/>
              </a:rPr>
              <a:t>ΛΛ</a:t>
            </a:r>
            <a:r>
              <a:rPr lang="en-US" altLang="ja-JP" sz="2400" b="1">
                <a:latin typeface="Arial" panose="020B0604020202020204" pitchFamily="34" charset="0"/>
                <a:cs typeface="Arial" panose="020B0604020202020204" pitchFamily="34" charset="0"/>
              </a:rPr>
              <a:t>→Ξ</a:t>
            </a:r>
            <a:r>
              <a:rPr lang="en-US" altLang="ja-JP" sz="2400">
                <a:latin typeface="Arial" panose="020B0604020202020204" pitchFamily="34" charset="0"/>
                <a:cs typeface="Arial" panose="020B0604020202020204" pitchFamily="34" charset="0"/>
              </a:rPr>
              <a:t>N particle conversion</a:t>
            </a:r>
          </a:p>
          <a:p>
            <a:r>
              <a:rPr lang="en-US" altLang="ja-JP" sz="2400">
                <a:latin typeface="Arial" panose="020B0604020202020204" pitchFamily="34" charset="0"/>
                <a:cs typeface="Arial" panose="020B0604020202020204" pitchFamily="34" charset="0"/>
              </a:rPr>
              <a:t> is strong  in multi-strangeness systems. </a:t>
            </a:r>
          </a:p>
          <a:p>
            <a:r>
              <a:rPr lang="ja-JP" altLang="en-US" sz="2400">
                <a:latin typeface="Arial" panose="020B0604020202020204" pitchFamily="34" charset="0"/>
              </a:rPr>
              <a:t>　</a:t>
            </a:r>
          </a:p>
        </p:txBody>
      </p:sp>
      <p:sp>
        <p:nvSpPr>
          <p:cNvPr id="158755" name="Rectangle 35"/>
          <p:cNvSpPr>
            <a:spLocks noChangeArrowheads="1"/>
          </p:cNvSpPr>
          <p:nvPr/>
        </p:nvSpPr>
        <p:spPr bwMode="auto">
          <a:xfrm>
            <a:off x="1992313" y="260351"/>
            <a:ext cx="4464050" cy="720725"/>
          </a:xfrm>
          <a:prstGeom prst="rect">
            <a:avLst/>
          </a:prstGeom>
          <a:solidFill>
            <a:srgbClr val="FFFF99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8756" name="Text Box 36"/>
          <p:cNvSpPr txBox="1">
            <a:spLocks noChangeArrowheads="1"/>
          </p:cNvSpPr>
          <p:nvPr/>
        </p:nvSpPr>
        <p:spPr bwMode="auto">
          <a:xfrm>
            <a:off x="2279651" y="333375"/>
            <a:ext cx="34948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000000"/>
                </a:solidFill>
                <a:latin typeface="Arial" panose="020B0604020202020204" pitchFamily="34" charset="0"/>
              </a:rPr>
              <a:t>(1) </a:t>
            </a:r>
            <a:r>
              <a:rPr lang="en-US" altLang="ja-JP" sz="2800" b="1">
                <a:solidFill>
                  <a:srgbClr val="000000"/>
                </a:solidFill>
                <a:latin typeface="Arial" panose="020B0604020202020204" pitchFamily="34" charset="0"/>
              </a:rPr>
              <a:t>ΛΛ</a:t>
            </a: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－</a:t>
            </a:r>
            <a:r>
              <a:rPr lang="en-US" altLang="ja-JP" sz="2800" b="1">
                <a:solidFill>
                  <a:srgbClr val="000000"/>
                </a:solidFill>
                <a:latin typeface="Arial" panose="020B0604020202020204" pitchFamily="34" charset="0"/>
              </a:rPr>
              <a:t>Ξ</a:t>
            </a:r>
            <a:r>
              <a:rPr lang="en-US" altLang="ja-JP" sz="2800">
                <a:solidFill>
                  <a:srgbClr val="000000"/>
                </a:solidFill>
                <a:latin typeface="Arial" panose="020B0604020202020204" pitchFamily="34" charset="0"/>
              </a:rPr>
              <a:t>N coupling</a:t>
            </a:r>
          </a:p>
        </p:txBody>
      </p:sp>
    </p:spTree>
    <p:extLst>
      <p:ext uri="{BB962C8B-B14F-4D97-AF65-F5344CB8AC3E}">
        <p14:creationId xmlns:p14="http://schemas.microsoft.com/office/powerpoint/2010/main" val="353046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5976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ja-JP"/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ja-JP"/>
          </a:p>
          <a:p>
            <a:pPr>
              <a:buFont typeface="Wingdings" panose="05000000000000000000" pitchFamily="2" charset="2"/>
              <a:buNone/>
            </a:pPr>
            <a:endParaRPr lang="en-US" altLang="ja-JP"/>
          </a:p>
        </p:txBody>
      </p:sp>
      <p:sp>
        <p:nvSpPr>
          <p:cNvPr id="236547" name="Line 3"/>
          <p:cNvSpPr>
            <a:spLocks noChangeShapeType="1"/>
          </p:cNvSpPr>
          <p:nvPr/>
        </p:nvSpPr>
        <p:spPr bwMode="auto">
          <a:xfrm>
            <a:off x="2495550" y="2565400"/>
            <a:ext cx="15128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6548" name="Line 4"/>
          <p:cNvSpPr>
            <a:spLocks noChangeShapeType="1"/>
          </p:cNvSpPr>
          <p:nvPr/>
        </p:nvSpPr>
        <p:spPr bwMode="auto">
          <a:xfrm>
            <a:off x="2495551" y="3573463"/>
            <a:ext cx="16557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6549" name="Line 5"/>
          <p:cNvSpPr>
            <a:spLocks noChangeShapeType="1"/>
          </p:cNvSpPr>
          <p:nvPr/>
        </p:nvSpPr>
        <p:spPr bwMode="auto">
          <a:xfrm>
            <a:off x="4438650" y="3573463"/>
            <a:ext cx="16573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6550" name="Line 6"/>
          <p:cNvSpPr>
            <a:spLocks noChangeShapeType="1"/>
          </p:cNvSpPr>
          <p:nvPr/>
        </p:nvSpPr>
        <p:spPr bwMode="auto">
          <a:xfrm>
            <a:off x="4583114" y="2565400"/>
            <a:ext cx="15128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6551" name="Text Box 7"/>
          <p:cNvSpPr txBox="1">
            <a:spLocks noChangeArrowheads="1"/>
          </p:cNvSpPr>
          <p:nvPr/>
        </p:nvSpPr>
        <p:spPr bwMode="auto">
          <a:xfrm>
            <a:off x="1774826" y="3357564"/>
            <a:ext cx="7697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>
                <a:latin typeface="Arial" panose="020B0604020202020204" pitchFamily="34" charset="0"/>
              </a:rPr>
              <a:t>S</a:t>
            </a:r>
            <a:r>
              <a:rPr lang="en-US" altLang="ja-JP" sz="3200" b="1" baseline="-25000">
                <a:latin typeface="Arial" panose="020B0604020202020204" pitchFamily="34" charset="0"/>
              </a:rPr>
              <a:t>1/2</a:t>
            </a:r>
          </a:p>
        </p:txBody>
      </p:sp>
      <p:sp>
        <p:nvSpPr>
          <p:cNvPr id="236552" name="Text Box 8"/>
          <p:cNvSpPr txBox="1">
            <a:spLocks noChangeArrowheads="1"/>
          </p:cNvSpPr>
          <p:nvPr/>
        </p:nvSpPr>
        <p:spPr bwMode="auto">
          <a:xfrm>
            <a:off x="1774826" y="2349501"/>
            <a:ext cx="7697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>
                <a:latin typeface="Arial" panose="020B0604020202020204" pitchFamily="34" charset="0"/>
              </a:rPr>
              <a:t>P</a:t>
            </a:r>
            <a:r>
              <a:rPr lang="en-US" altLang="ja-JP" sz="3200" b="1" baseline="-25000">
                <a:latin typeface="Arial" panose="020B0604020202020204" pitchFamily="34" charset="0"/>
              </a:rPr>
              <a:t>3/2</a:t>
            </a:r>
          </a:p>
        </p:txBody>
      </p:sp>
      <p:sp>
        <p:nvSpPr>
          <p:cNvPr id="236555" name="Line 11"/>
          <p:cNvSpPr>
            <a:spLocks noChangeShapeType="1"/>
          </p:cNvSpPr>
          <p:nvPr/>
        </p:nvSpPr>
        <p:spPr bwMode="auto">
          <a:xfrm>
            <a:off x="6311900" y="3573463"/>
            <a:ext cx="1727200" cy="0"/>
          </a:xfrm>
          <a:prstGeom prst="line">
            <a:avLst/>
          </a:prstGeom>
          <a:noFill/>
          <a:ln w="25400">
            <a:solidFill>
              <a:srgbClr val="CC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6556" name="Line 12"/>
          <p:cNvSpPr>
            <a:spLocks noChangeShapeType="1"/>
          </p:cNvSpPr>
          <p:nvPr/>
        </p:nvSpPr>
        <p:spPr bwMode="auto">
          <a:xfrm>
            <a:off x="8328025" y="3573463"/>
            <a:ext cx="1944688" cy="0"/>
          </a:xfrm>
          <a:prstGeom prst="line">
            <a:avLst/>
          </a:prstGeom>
          <a:noFill/>
          <a:ln w="28575">
            <a:solidFill>
              <a:srgbClr val="CC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6557" name="Oval 13"/>
          <p:cNvSpPr>
            <a:spLocks noChangeArrowheads="1"/>
          </p:cNvSpPr>
          <p:nvPr/>
        </p:nvSpPr>
        <p:spPr bwMode="auto">
          <a:xfrm>
            <a:off x="2711450" y="3284538"/>
            <a:ext cx="539750" cy="5397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36558" name="Oval 14"/>
          <p:cNvSpPr>
            <a:spLocks noChangeArrowheads="1"/>
          </p:cNvSpPr>
          <p:nvPr/>
        </p:nvSpPr>
        <p:spPr bwMode="auto">
          <a:xfrm>
            <a:off x="3432175" y="3284538"/>
            <a:ext cx="539750" cy="5397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36559" name="Oval 15"/>
          <p:cNvSpPr>
            <a:spLocks noChangeArrowheads="1"/>
          </p:cNvSpPr>
          <p:nvPr/>
        </p:nvSpPr>
        <p:spPr bwMode="auto">
          <a:xfrm>
            <a:off x="4656138" y="3284538"/>
            <a:ext cx="539750" cy="5397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236560" name="Oval 16"/>
          <p:cNvSpPr>
            <a:spLocks noChangeArrowheads="1"/>
          </p:cNvSpPr>
          <p:nvPr/>
        </p:nvSpPr>
        <p:spPr bwMode="auto">
          <a:xfrm>
            <a:off x="5375275" y="3286125"/>
            <a:ext cx="539750" cy="5397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236561" name="Oval 17"/>
          <p:cNvSpPr>
            <a:spLocks noChangeArrowheads="1"/>
          </p:cNvSpPr>
          <p:nvPr/>
        </p:nvSpPr>
        <p:spPr bwMode="auto">
          <a:xfrm>
            <a:off x="6456363" y="3213100"/>
            <a:ext cx="647700" cy="6477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Λ</a:t>
            </a:r>
          </a:p>
        </p:txBody>
      </p:sp>
      <p:sp>
        <p:nvSpPr>
          <p:cNvPr id="236562" name="Oval 18"/>
          <p:cNvSpPr>
            <a:spLocks noChangeArrowheads="1"/>
          </p:cNvSpPr>
          <p:nvPr/>
        </p:nvSpPr>
        <p:spPr bwMode="auto">
          <a:xfrm>
            <a:off x="7248525" y="3213100"/>
            <a:ext cx="647700" cy="6477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Λ</a:t>
            </a:r>
          </a:p>
        </p:txBody>
      </p:sp>
      <p:sp>
        <p:nvSpPr>
          <p:cNvPr id="236563" name="Oval 19"/>
          <p:cNvSpPr>
            <a:spLocks noChangeArrowheads="1"/>
          </p:cNvSpPr>
          <p:nvPr/>
        </p:nvSpPr>
        <p:spPr bwMode="auto">
          <a:xfrm>
            <a:off x="8543925" y="3141664"/>
            <a:ext cx="863600" cy="8286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3200" b="1">
                <a:latin typeface="Arial" panose="020B0604020202020204" pitchFamily="34" charset="0"/>
              </a:rPr>
              <a:t>Ξ</a:t>
            </a:r>
            <a:r>
              <a:rPr lang="en-US" altLang="ja-JP" sz="4400" b="1" baseline="300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236564" name="Text Box 20"/>
          <p:cNvSpPr txBox="1">
            <a:spLocks noChangeArrowheads="1"/>
          </p:cNvSpPr>
          <p:nvPr/>
        </p:nvSpPr>
        <p:spPr bwMode="auto">
          <a:xfrm>
            <a:off x="9109076" y="1484314"/>
            <a:ext cx="15589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2400" dirty="0">
                <a:solidFill>
                  <a:srgbClr val="00B0F0"/>
                </a:solidFill>
                <a:latin typeface="Arial" panose="020B0604020202020204" pitchFamily="34" charset="0"/>
              </a:rPr>
              <a:t>Pauli</a:t>
            </a:r>
          </a:p>
          <a:p>
            <a:r>
              <a:rPr lang="en-US" altLang="ja-JP" sz="2400" dirty="0">
                <a:solidFill>
                  <a:srgbClr val="00B0F0"/>
                </a:solidFill>
                <a:latin typeface="Arial" panose="020B0604020202020204" pitchFamily="34" charset="0"/>
              </a:rPr>
              <a:t>Forbidden</a:t>
            </a:r>
          </a:p>
        </p:txBody>
      </p:sp>
      <p:sp>
        <p:nvSpPr>
          <p:cNvPr id="236565" name="Text Box 21"/>
          <p:cNvSpPr txBox="1">
            <a:spLocks noChangeArrowheads="1"/>
          </p:cNvSpPr>
          <p:nvPr/>
        </p:nvSpPr>
        <p:spPr bwMode="auto">
          <a:xfrm>
            <a:off x="1703388" y="5157789"/>
            <a:ext cx="8424862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latin typeface="Arial" panose="020B0604020202020204" pitchFamily="34" charset="0"/>
              </a:rPr>
              <a:t>　</a:t>
            </a:r>
            <a:r>
              <a:rPr lang="ja-JP" altLang="en-US" sz="2800" b="1">
                <a:latin typeface="Arial" panose="020B0604020202020204" pitchFamily="34" charset="0"/>
              </a:rPr>
              <a:t>・</a:t>
            </a:r>
            <a:r>
              <a:rPr lang="ja-JP" altLang="en-US" sz="2400" b="1">
                <a:latin typeface="Arial" panose="020B0604020202020204" pitchFamily="34" charset="0"/>
              </a:rPr>
              <a:t> </a:t>
            </a:r>
            <a:r>
              <a:rPr lang="en-US" altLang="ja-JP" sz="2000">
                <a:latin typeface="Arial" panose="020B0604020202020204" pitchFamily="34" charset="0"/>
              </a:rPr>
              <a:t>I.R. Afnan and B.F. Gibson, Phys. Rev. C67, 017001 (2003).</a:t>
            </a:r>
          </a:p>
          <a:p>
            <a:r>
              <a:rPr lang="en-US" altLang="ja-JP" sz="3200" b="1">
                <a:latin typeface="Arial" panose="020B0604020202020204" pitchFamily="34" charset="0"/>
              </a:rPr>
              <a:t> </a:t>
            </a:r>
            <a:r>
              <a:rPr lang="ja-JP" altLang="en-US" sz="3200" b="1">
                <a:latin typeface="Arial" panose="020B0604020202020204" pitchFamily="34" charset="0"/>
              </a:rPr>
              <a:t>・</a:t>
            </a:r>
            <a:r>
              <a:rPr lang="ja-JP" altLang="en-US" sz="2800" b="1">
                <a:latin typeface="Arial" panose="020B0604020202020204" pitchFamily="34" charset="0"/>
              </a:rPr>
              <a:t> </a:t>
            </a:r>
            <a:r>
              <a:rPr lang="en-US" altLang="ja-JP" sz="2000">
                <a:latin typeface="Arial" panose="020B0604020202020204" pitchFamily="34" charset="0"/>
              </a:rPr>
              <a:t>Khin Swe Myint, S. Shinmura and Y. Akaishi, nucl-th/029090.</a:t>
            </a:r>
          </a:p>
          <a:p>
            <a:r>
              <a:rPr lang="en-US" altLang="ja-JP" sz="2400">
                <a:latin typeface="Arial" panose="020B0604020202020204" pitchFamily="34" charset="0"/>
              </a:rPr>
              <a:t>  </a:t>
            </a:r>
            <a:r>
              <a:rPr lang="ja-JP" altLang="en-US" sz="3200" b="1">
                <a:latin typeface="Arial" panose="020B0604020202020204" pitchFamily="34" charset="0"/>
              </a:rPr>
              <a:t>・</a:t>
            </a:r>
            <a:r>
              <a:rPr lang="en-US" altLang="ja-JP" sz="2000">
                <a:latin typeface="Arial" panose="020B0604020202020204" pitchFamily="34" charset="0"/>
              </a:rPr>
              <a:t>T. Yamada and C. Nakamoto,  Phys. Rev.C62, 034319 (2000).  </a:t>
            </a:r>
          </a:p>
        </p:txBody>
      </p:sp>
      <p:sp>
        <p:nvSpPr>
          <p:cNvPr id="236566" name="Arc 22"/>
          <p:cNvSpPr>
            <a:spLocks/>
          </p:cNvSpPr>
          <p:nvPr/>
        </p:nvSpPr>
        <p:spPr bwMode="auto">
          <a:xfrm>
            <a:off x="7175500" y="2276475"/>
            <a:ext cx="2160588" cy="36195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24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24"/>
                </a:moveTo>
                <a:cubicBezTo>
                  <a:pt x="42" y="9624"/>
                  <a:pt x="970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24"/>
                </a:moveTo>
                <a:cubicBezTo>
                  <a:pt x="42" y="9624"/>
                  <a:pt x="970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6567" name="Oval 23"/>
          <p:cNvSpPr>
            <a:spLocks noChangeArrowheads="1"/>
          </p:cNvSpPr>
          <p:nvPr/>
        </p:nvSpPr>
        <p:spPr bwMode="auto">
          <a:xfrm>
            <a:off x="9551988" y="3284538"/>
            <a:ext cx="539750" cy="5397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236568" name="AutoShape 24"/>
          <p:cNvSpPr>
            <a:spLocks/>
          </p:cNvSpPr>
          <p:nvPr/>
        </p:nvSpPr>
        <p:spPr bwMode="auto">
          <a:xfrm rot="5400000">
            <a:off x="5124451" y="1520826"/>
            <a:ext cx="287337" cy="5256212"/>
          </a:xfrm>
          <a:prstGeom prst="rightBrace">
            <a:avLst>
              <a:gd name="adj1" fmla="val 187332"/>
              <a:gd name="adj2" fmla="val 49972"/>
            </a:avLst>
          </a:prstGeom>
          <a:noFill/>
          <a:ln w="222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6569" name="Rectangle 25"/>
          <p:cNvSpPr>
            <a:spLocks noChangeArrowheads="1"/>
          </p:cNvSpPr>
          <p:nvPr/>
        </p:nvSpPr>
        <p:spPr bwMode="auto">
          <a:xfrm>
            <a:off x="4727576" y="4437064"/>
            <a:ext cx="1223963" cy="720725"/>
          </a:xfrm>
          <a:prstGeom prst="rect">
            <a:avLst/>
          </a:prstGeom>
          <a:solidFill>
            <a:srgbClr val="FFFF99"/>
          </a:solidFill>
          <a:ln w="28575" algn="ctr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6570" name="Text Box 26"/>
          <p:cNvSpPr txBox="1">
            <a:spLocks noChangeArrowheads="1"/>
          </p:cNvSpPr>
          <p:nvPr/>
        </p:nvSpPr>
        <p:spPr bwMode="auto">
          <a:xfrm>
            <a:off x="5016501" y="4508500"/>
            <a:ext cx="7970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3200" b="1" baseline="30000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  <a:r>
              <a:rPr lang="en-US" altLang="ja-JP" sz="2800">
                <a:solidFill>
                  <a:srgbClr val="000000"/>
                </a:solidFill>
                <a:latin typeface="Arial" panose="020B0604020202020204" pitchFamily="34" charset="0"/>
              </a:rPr>
              <a:t>He</a:t>
            </a:r>
          </a:p>
        </p:txBody>
      </p:sp>
      <p:sp>
        <p:nvSpPr>
          <p:cNvPr id="236571" name="Text Box 27"/>
          <p:cNvSpPr txBox="1">
            <a:spLocks noChangeArrowheads="1"/>
          </p:cNvSpPr>
          <p:nvPr/>
        </p:nvSpPr>
        <p:spPr bwMode="auto">
          <a:xfrm>
            <a:off x="4800600" y="4797425"/>
            <a:ext cx="45717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600" b="1">
                <a:solidFill>
                  <a:srgbClr val="000000"/>
                </a:solidFill>
                <a:latin typeface="Arial" panose="020B0604020202020204" pitchFamily="34" charset="0"/>
              </a:rPr>
              <a:t>ΛΛ</a:t>
            </a:r>
          </a:p>
        </p:txBody>
      </p:sp>
      <p:sp>
        <p:nvSpPr>
          <p:cNvPr id="236572" name="AutoShape 28"/>
          <p:cNvSpPr>
            <a:spLocks/>
          </p:cNvSpPr>
          <p:nvPr/>
        </p:nvSpPr>
        <p:spPr bwMode="auto">
          <a:xfrm rot="16200000" flipV="1">
            <a:off x="7069138" y="2312988"/>
            <a:ext cx="287338" cy="1223963"/>
          </a:xfrm>
          <a:prstGeom prst="rightBrace">
            <a:avLst>
              <a:gd name="adj1" fmla="val 43622"/>
              <a:gd name="adj2" fmla="val 50981"/>
            </a:avLst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6573" name="AutoShape 29"/>
          <p:cNvSpPr>
            <a:spLocks/>
          </p:cNvSpPr>
          <p:nvPr/>
        </p:nvSpPr>
        <p:spPr bwMode="auto">
          <a:xfrm rot="16200000" flipV="1">
            <a:off x="9228138" y="2312988"/>
            <a:ext cx="287338" cy="1223963"/>
          </a:xfrm>
          <a:prstGeom prst="rightBrace">
            <a:avLst>
              <a:gd name="adj1" fmla="val 43622"/>
              <a:gd name="adj2" fmla="val 50981"/>
            </a:avLst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6574" name="Line 30"/>
          <p:cNvSpPr>
            <a:spLocks noChangeShapeType="1"/>
          </p:cNvSpPr>
          <p:nvPr/>
        </p:nvSpPr>
        <p:spPr bwMode="auto">
          <a:xfrm>
            <a:off x="8183563" y="2636838"/>
            <a:ext cx="0" cy="252095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6576" name="Text Box 32"/>
          <p:cNvSpPr txBox="1">
            <a:spLocks noChangeArrowheads="1"/>
          </p:cNvSpPr>
          <p:nvPr/>
        </p:nvSpPr>
        <p:spPr bwMode="auto">
          <a:xfrm>
            <a:off x="7391401" y="1700213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2400" dirty="0">
                <a:solidFill>
                  <a:srgbClr val="000000"/>
                </a:solidFill>
                <a:latin typeface="Arial" panose="020B0604020202020204" pitchFamily="34" charset="0"/>
              </a:rPr>
              <a:t>V </a:t>
            </a:r>
            <a:r>
              <a:rPr lang="en-US" altLang="ja-JP" sz="24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ΛΛ--</a:t>
            </a:r>
            <a:r>
              <a:rPr lang="en-US" altLang="ja-JP" sz="28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Ξ</a:t>
            </a:r>
            <a:r>
              <a:rPr lang="en-US" altLang="ja-JP" sz="24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36577" name="Rectangle 33"/>
          <p:cNvSpPr>
            <a:spLocks noChangeArrowheads="1"/>
          </p:cNvSpPr>
          <p:nvPr/>
        </p:nvSpPr>
        <p:spPr bwMode="auto">
          <a:xfrm>
            <a:off x="8407400" y="4483101"/>
            <a:ext cx="226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30000"/>
              </a:spcBef>
            </a:pPr>
            <a:r>
              <a:rPr lang="en-US" altLang="ja-JP" sz="2000" dirty="0">
                <a:solidFill>
                  <a:srgbClr val="00B0F0"/>
                </a:solidFill>
              </a:rPr>
              <a:t>(3 protons in</a:t>
            </a:r>
            <a:r>
              <a:rPr lang="en-US" altLang="ja-JP" dirty="0">
                <a:solidFill>
                  <a:srgbClr val="00B0F0"/>
                </a:solidFill>
              </a:rPr>
              <a:t> </a:t>
            </a:r>
            <a:r>
              <a:rPr lang="en-US" altLang="ja-JP" sz="2000" dirty="0">
                <a:solidFill>
                  <a:srgbClr val="00B0F0"/>
                </a:solidFill>
              </a:rPr>
              <a:t>S</a:t>
            </a:r>
            <a:r>
              <a:rPr lang="en-US" altLang="ja-JP" sz="2800" b="1" baseline="-25000" dirty="0">
                <a:solidFill>
                  <a:srgbClr val="00B0F0"/>
                </a:solidFill>
              </a:rPr>
              <a:t>1/2</a:t>
            </a:r>
            <a:r>
              <a:rPr lang="en-US" altLang="ja-JP" sz="20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236578" name="Rectangle 34"/>
          <p:cNvSpPr>
            <a:spLocks noChangeArrowheads="1"/>
          </p:cNvSpPr>
          <p:nvPr/>
        </p:nvSpPr>
        <p:spPr bwMode="auto">
          <a:xfrm>
            <a:off x="1847851" y="260351"/>
            <a:ext cx="8208963" cy="936625"/>
          </a:xfrm>
          <a:prstGeom prst="rect">
            <a:avLst/>
          </a:prstGeom>
          <a:solidFill>
            <a:srgbClr val="FFFF99"/>
          </a:solidFill>
          <a:ln w="28575" algn="ctr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6579" name="Text Box 35"/>
          <p:cNvSpPr txBox="1">
            <a:spLocks noChangeArrowheads="1"/>
          </p:cNvSpPr>
          <p:nvPr/>
        </p:nvSpPr>
        <p:spPr bwMode="auto">
          <a:xfrm>
            <a:off x="1992313" y="333376"/>
            <a:ext cx="76795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>
                <a:solidFill>
                  <a:srgbClr val="000000"/>
                </a:solidFill>
                <a:latin typeface="Arial" panose="020B0604020202020204" pitchFamily="34" charset="0"/>
              </a:rPr>
              <a:t>Effect of </a:t>
            </a:r>
            <a:r>
              <a:rPr lang="en-US" altLang="ja-JP" sz="2400" b="1">
                <a:solidFill>
                  <a:srgbClr val="CC3300"/>
                </a:solidFill>
                <a:latin typeface="Arial" panose="020B0604020202020204" pitchFamily="34" charset="0"/>
              </a:rPr>
              <a:t>ΛΛ</a:t>
            </a:r>
            <a:r>
              <a:rPr lang="ja-JP" altLang="en-US" sz="2400" b="1">
                <a:solidFill>
                  <a:srgbClr val="CC3300"/>
                </a:solidFill>
                <a:latin typeface="Arial" panose="020B0604020202020204" pitchFamily="34" charset="0"/>
              </a:rPr>
              <a:t>－</a:t>
            </a:r>
            <a:r>
              <a:rPr lang="en-US" altLang="ja-JP" sz="2400" b="1">
                <a:solidFill>
                  <a:srgbClr val="CC3300"/>
                </a:solidFill>
                <a:latin typeface="Arial" panose="020B0604020202020204" pitchFamily="34" charset="0"/>
              </a:rPr>
              <a:t>Ξ</a:t>
            </a:r>
            <a:r>
              <a:rPr lang="en-US" altLang="ja-JP" sz="2400">
                <a:solidFill>
                  <a:srgbClr val="CC3300"/>
                </a:solidFill>
                <a:latin typeface="Arial" panose="020B0604020202020204" pitchFamily="34" charset="0"/>
              </a:rPr>
              <a:t>N coupling</a:t>
            </a:r>
            <a:r>
              <a:rPr lang="en-US" altLang="ja-JP" sz="2400">
                <a:solidFill>
                  <a:srgbClr val="000000"/>
                </a:solidFill>
                <a:latin typeface="Arial" panose="020B0604020202020204" pitchFamily="34" charset="0"/>
              </a:rPr>
              <a:t> is small in </a:t>
            </a:r>
            <a:r>
              <a:rPr lang="ja-JP" altLang="en-US" sz="2400">
                <a:solidFill>
                  <a:srgbClr val="000000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ja-JP" sz="2400" b="1" baseline="30000">
                <a:solidFill>
                  <a:srgbClr val="CC3300"/>
                </a:solidFill>
                <a:latin typeface="Arial" panose="020B0604020202020204" pitchFamily="34" charset="0"/>
              </a:rPr>
              <a:t>6</a:t>
            </a:r>
            <a:r>
              <a:rPr lang="en-US" altLang="ja-JP" sz="2400">
                <a:solidFill>
                  <a:srgbClr val="CC3300"/>
                </a:solidFill>
                <a:latin typeface="Arial" panose="020B0604020202020204" pitchFamily="34" charset="0"/>
              </a:rPr>
              <a:t>He</a:t>
            </a:r>
            <a:r>
              <a:rPr lang="en-US" altLang="ja-JP" sz="2400">
                <a:solidFill>
                  <a:srgbClr val="000000"/>
                </a:solidFill>
                <a:latin typeface="Arial" panose="020B0604020202020204" pitchFamily="34" charset="0"/>
              </a:rPr>
              <a:t> which was </a:t>
            </a:r>
          </a:p>
          <a:p>
            <a:r>
              <a:rPr lang="en-US" altLang="ja-JP" sz="2400">
                <a:solidFill>
                  <a:srgbClr val="000000"/>
                </a:solidFill>
                <a:latin typeface="Arial" panose="020B0604020202020204" pitchFamily="34" charset="0"/>
              </a:rPr>
              <a:t>observed as </a:t>
            </a:r>
            <a:r>
              <a:rPr lang="en-US" altLang="ja-JP" sz="2000">
                <a:solidFill>
                  <a:srgbClr val="CC3300"/>
                </a:solidFill>
                <a:latin typeface="Arial" panose="020B0604020202020204" pitchFamily="34" charset="0"/>
              </a:rPr>
              <a:t>NAGARA</a:t>
            </a:r>
            <a:r>
              <a:rPr lang="en-US" altLang="ja-JP" sz="20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ja-JP" sz="2400">
                <a:solidFill>
                  <a:srgbClr val="000000"/>
                </a:solidFill>
                <a:latin typeface="Arial" panose="020B0604020202020204" pitchFamily="34" charset="0"/>
              </a:rPr>
              <a:t>event.</a:t>
            </a:r>
          </a:p>
        </p:txBody>
      </p:sp>
      <p:sp>
        <p:nvSpPr>
          <p:cNvPr id="236580" name="Text Box 36"/>
          <p:cNvSpPr txBox="1">
            <a:spLocks noChangeArrowheads="1"/>
          </p:cNvSpPr>
          <p:nvPr/>
        </p:nvSpPr>
        <p:spPr bwMode="auto">
          <a:xfrm>
            <a:off x="7391400" y="549276"/>
            <a:ext cx="3898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200" b="1">
                <a:solidFill>
                  <a:srgbClr val="CC0000"/>
                </a:solidFill>
                <a:latin typeface="Arial" panose="020B0604020202020204" pitchFamily="34" charset="0"/>
              </a:rPr>
              <a:t>ΛΛ</a:t>
            </a:r>
          </a:p>
        </p:txBody>
      </p:sp>
    </p:spTree>
    <p:extLst>
      <p:ext uri="{BB962C8B-B14F-4D97-AF65-F5344CB8AC3E}">
        <p14:creationId xmlns:p14="http://schemas.microsoft.com/office/powerpoint/2010/main" val="295340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7" name="Rectangle 27"/>
          <p:cNvSpPr>
            <a:spLocks noChangeArrowheads="1"/>
          </p:cNvSpPr>
          <p:nvPr/>
        </p:nvSpPr>
        <p:spPr bwMode="auto">
          <a:xfrm>
            <a:off x="2063750" y="188914"/>
            <a:ext cx="6624638" cy="1584325"/>
          </a:xfrm>
          <a:prstGeom prst="rect">
            <a:avLst/>
          </a:prstGeom>
          <a:solidFill>
            <a:srgbClr val="FFFF99"/>
          </a:solidFill>
          <a:ln w="28575" algn="ctr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523" name="Text Box 3"/>
          <p:cNvSpPr txBox="1">
            <a:spLocks noChangeArrowheads="1"/>
          </p:cNvSpPr>
          <p:nvPr/>
        </p:nvSpPr>
        <p:spPr bwMode="auto">
          <a:xfrm>
            <a:off x="5232401" y="3068638"/>
            <a:ext cx="1008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2800" b="1" baseline="30000">
                <a:latin typeface="Arial" panose="020B0604020202020204" pitchFamily="34" charset="0"/>
              </a:rPr>
              <a:t>4</a:t>
            </a:r>
            <a:r>
              <a:rPr lang="en-US" altLang="ja-JP" sz="24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235524" name="Text Box 4"/>
          <p:cNvSpPr txBox="1">
            <a:spLocks noChangeArrowheads="1"/>
          </p:cNvSpPr>
          <p:nvPr/>
        </p:nvSpPr>
        <p:spPr bwMode="auto">
          <a:xfrm>
            <a:off x="8759825" y="32131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800" b="1" baseline="30000">
                <a:latin typeface="Arial" panose="020B0604020202020204" pitchFamily="34" charset="0"/>
              </a:rPr>
              <a:t>5</a:t>
            </a:r>
            <a:r>
              <a:rPr lang="en-US" altLang="ja-JP" sz="24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235525" name="Text Box 5"/>
          <p:cNvSpPr txBox="1">
            <a:spLocks noChangeArrowheads="1"/>
          </p:cNvSpPr>
          <p:nvPr/>
        </p:nvSpPr>
        <p:spPr bwMode="auto">
          <a:xfrm>
            <a:off x="9336088" y="3213101"/>
            <a:ext cx="13319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2800">
                <a:latin typeface="Arial" panose="020B0604020202020204" pitchFamily="34" charset="0"/>
              </a:rPr>
              <a:t>(  </a:t>
            </a:r>
            <a:r>
              <a:rPr lang="en-US" altLang="ja-JP" sz="2800" b="1" baseline="30000">
                <a:latin typeface="Arial" panose="020B0604020202020204" pitchFamily="34" charset="0"/>
              </a:rPr>
              <a:t>5</a:t>
            </a:r>
            <a:r>
              <a:rPr lang="en-US" altLang="ja-JP" sz="2400">
                <a:latin typeface="Arial" panose="020B0604020202020204" pitchFamily="34" charset="0"/>
              </a:rPr>
              <a:t>He</a:t>
            </a:r>
            <a:r>
              <a:rPr lang="en-US" altLang="ja-JP" sz="280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235526" name="Text Box 6"/>
          <p:cNvSpPr txBox="1">
            <a:spLocks noChangeArrowheads="1"/>
          </p:cNvSpPr>
          <p:nvPr/>
        </p:nvSpPr>
        <p:spPr bwMode="auto">
          <a:xfrm>
            <a:off x="9480550" y="3500439"/>
            <a:ext cx="3898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200" b="1">
                <a:latin typeface="Arial" panose="020B0604020202020204" pitchFamily="34" charset="0"/>
              </a:rPr>
              <a:t>ΛΛ</a:t>
            </a:r>
          </a:p>
        </p:txBody>
      </p:sp>
      <p:sp>
        <p:nvSpPr>
          <p:cNvPr id="235527" name="Oval 7"/>
          <p:cNvSpPr>
            <a:spLocks noChangeArrowheads="1"/>
          </p:cNvSpPr>
          <p:nvPr/>
        </p:nvSpPr>
        <p:spPr bwMode="auto">
          <a:xfrm>
            <a:off x="6959600" y="2565400"/>
            <a:ext cx="1619250" cy="16192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528" name="Text Box 8"/>
          <p:cNvSpPr txBox="1">
            <a:spLocks noChangeArrowheads="1"/>
          </p:cNvSpPr>
          <p:nvPr/>
        </p:nvSpPr>
        <p:spPr bwMode="auto">
          <a:xfrm>
            <a:off x="1524001" y="4437063"/>
            <a:ext cx="8918575" cy="2262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400" b="1">
                <a:latin typeface="Arial" panose="020B0604020202020204" pitchFamily="34" charset="0"/>
              </a:rPr>
              <a:t>・</a:t>
            </a:r>
            <a:r>
              <a:rPr lang="en-US" altLang="ja-JP" sz="2000">
                <a:latin typeface="Arial" panose="020B0604020202020204" pitchFamily="34" charset="0"/>
              </a:rPr>
              <a:t>I.N. Filikhin and A. Gal, Phys. Rev. Lett. 89, 172502</a:t>
            </a:r>
            <a:r>
              <a:rPr lang="ja-JP" altLang="en-US" sz="2000">
                <a:latin typeface="Arial" panose="020B0604020202020204" pitchFamily="34" charset="0"/>
              </a:rPr>
              <a:t>　</a:t>
            </a:r>
            <a:r>
              <a:rPr lang="en-US" altLang="ja-JP" sz="2000">
                <a:latin typeface="Arial" panose="020B0604020202020204" pitchFamily="34" charset="0"/>
              </a:rPr>
              <a:t>(2002)</a:t>
            </a:r>
          </a:p>
          <a:p>
            <a:endParaRPr lang="en-US" altLang="ja-JP" sz="900">
              <a:latin typeface="Arial" panose="020B0604020202020204" pitchFamily="34" charset="0"/>
            </a:endParaRPr>
          </a:p>
          <a:p>
            <a:r>
              <a:rPr lang="ja-JP" altLang="en-US" sz="2400" b="1">
                <a:latin typeface="Arial" panose="020B0604020202020204" pitchFamily="34" charset="0"/>
              </a:rPr>
              <a:t>・</a:t>
            </a:r>
            <a:r>
              <a:rPr lang="en-US" altLang="ja-JP" sz="2000">
                <a:latin typeface="Arial" panose="020B0604020202020204" pitchFamily="34" charset="0"/>
              </a:rPr>
              <a:t>Khin Swe Myint, S. Shinmura and Y. Akaishi, Eur. Phys. J.</a:t>
            </a:r>
            <a:r>
              <a:rPr lang="ja-JP" altLang="en-US" sz="2000">
                <a:latin typeface="Arial" panose="020B0604020202020204" pitchFamily="34" charset="0"/>
              </a:rPr>
              <a:t>　</a:t>
            </a:r>
            <a:r>
              <a:rPr lang="en-US" altLang="ja-JP" sz="2000">
                <a:latin typeface="Arial" panose="020B0604020202020204" pitchFamily="34" charset="0"/>
              </a:rPr>
              <a:t>A16, 21</a:t>
            </a:r>
            <a:r>
              <a:rPr lang="ja-JP" altLang="en-US" sz="2000">
                <a:latin typeface="Arial" panose="020B0604020202020204" pitchFamily="34" charset="0"/>
              </a:rPr>
              <a:t>　</a:t>
            </a:r>
            <a:r>
              <a:rPr lang="en-US" altLang="ja-JP" sz="2000">
                <a:latin typeface="Arial" panose="020B0604020202020204" pitchFamily="34" charset="0"/>
              </a:rPr>
              <a:t>(2003).</a:t>
            </a:r>
          </a:p>
          <a:p>
            <a:endParaRPr lang="en-US" altLang="ja-JP" sz="900">
              <a:latin typeface="Arial" panose="020B0604020202020204" pitchFamily="34" charset="0"/>
            </a:endParaRPr>
          </a:p>
          <a:p>
            <a:r>
              <a:rPr lang="ja-JP" altLang="en-US" sz="2400" b="1">
                <a:latin typeface="Arial" panose="020B0604020202020204" pitchFamily="34" charset="0"/>
              </a:rPr>
              <a:t>・</a:t>
            </a:r>
            <a:r>
              <a:rPr lang="en-US" altLang="ja-JP" sz="2000">
                <a:latin typeface="Arial" panose="020B0604020202020204" pitchFamily="34" charset="0"/>
              </a:rPr>
              <a:t>D. E. Lanscoy and Y. Yamamoto, Phys. Rev. C69, 014303</a:t>
            </a:r>
            <a:r>
              <a:rPr lang="ja-JP" altLang="en-US" sz="2000">
                <a:latin typeface="Arial" panose="020B0604020202020204" pitchFamily="34" charset="0"/>
              </a:rPr>
              <a:t>　</a:t>
            </a:r>
            <a:r>
              <a:rPr lang="en-US" altLang="ja-JP" sz="2000">
                <a:latin typeface="Arial" panose="020B0604020202020204" pitchFamily="34" charset="0"/>
              </a:rPr>
              <a:t>(2004).</a:t>
            </a:r>
          </a:p>
          <a:p>
            <a:endParaRPr lang="en-US" altLang="ja-JP" sz="700">
              <a:latin typeface="Arial" panose="020B0604020202020204" pitchFamily="34" charset="0"/>
            </a:endParaRPr>
          </a:p>
          <a:p>
            <a:r>
              <a:rPr lang="ja-JP" altLang="en-US" sz="2400" b="1">
                <a:latin typeface="Arial" panose="020B0604020202020204" pitchFamily="34" charset="0"/>
              </a:rPr>
              <a:t>・</a:t>
            </a:r>
            <a:r>
              <a:rPr lang="en-US" altLang="ja-JP" sz="2000">
                <a:latin typeface="Arial" panose="020B0604020202020204" pitchFamily="34" charset="0"/>
              </a:rPr>
              <a:t>H. Nemura, S. Shinmura, Y. Akaishi and Khin Swe Myint,</a:t>
            </a:r>
            <a:r>
              <a:rPr lang="ja-JP" altLang="en-US" sz="2000">
                <a:latin typeface="Arial" panose="020B0604020202020204" pitchFamily="34" charset="0"/>
              </a:rPr>
              <a:t>　</a:t>
            </a:r>
          </a:p>
          <a:p>
            <a:r>
              <a:rPr lang="ja-JP" altLang="en-US" sz="2000">
                <a:latin typeface="Arial" panose="020B0604020202020204" pitchFamily="34" charset="0"/>
              </a:rPr>
              <a:t>   </a:t>
            </a:r>
            <a:r>
              <a:rPr lang="en-US" altLang="ja-JP" sz="2000">
                <a:latin typeface="Arial" panose="020B0604020202020204" pitchFamily="34" charset="0"/>
              </a:rPr>
              <a:t>Phys. Rev. Lett.  94, 202502 (2005).</a:t>
            </a:r>
          </a:p>
        </p:txBody>
      </p:sp>
      <p:sp>
        <p:nvSpPr>
          <p:cNvPr id="235531" name="Oval 11"/>
          <p:cNvSpPr>
            <a:spLocks noChangeArrowheads="1"/>
          </p:cNvSpPr>
          <p:nvPr/>
        </p:nvSpPr>
        <p:spPr bwMode="auto">
          <a:xfrm>
            <a:off x="7175500" y="2781300"/>
            <a:ext cx="539750" cy="5397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Λ</a:t>
            </a:r>
          </a:p>
        </p:txBody>
      </p:sp>
      <p:sp>
        <p:nvSpPr>
          <p:cNvPr id="235532" name="Oval 12"/>
          <p:cNvSpPr>
            <a:spLocks noChangeArrowheads="1"/>
          </p:cNvSpPr>
          <p:nvPr/>
        </p:nvSpPr>
        <p:spPr bwMode="auto">
          <a:xfrm>
            <a:off x="7824788" y="2781300"/>
            <a:ext cx="539750" cy="5397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Λ</a:t>
            </a:r>
          </a:p>
        </p:txBody>
      </p:sp>
      <p:sp>
        <p:nvSpPr>
          <p:cNvPr id="235533" name="Oval 13"/>
          <p:cNvSpPr>
            <a:spLocks noChangeArrowheads="1"/>
          </p:cNvSpPr>
          <p:nvPr/>
        </p:nvSpPr>
        <p:spPr bwMode="auto">
          <a:xfrm>
            <a:off x="7104063" y="3429000"/>
            <a:ext cx="431800" cy="3952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35534" name="Oval 14"/>
          <p:cNvSpPr>
            <a:spLocks noChangeArrowheads="1"/>
          </p:cNvSpPr>
          <p:nvPr/>
        </p:nvSpPr>
        <p:spPr bwMode="auto">
          <a:xfrm>
            <a:off x="7535863" y="3716339"/>
            <a:ext cx="431800" cy="3952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35535" name="Text Box 15"/>
          <p:cNvSpPr txBox="1">
            <a:spLocks noChangeArrowheads="1"/>
          </p:cNvSpPr>
          <p:nvPr/>
        </p:nvSpPr>
        <p:spPr bwMode="auto">
          <a:xfrm>
            <a:off x="8616950" y="3500439"/>
            <a:ext cx="3898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200" b="1">
                <a:latin typeface="Arial" panose="020B0604020202020204" pitchFamily="34" charset="0"/>
              </a:rPr>
              <a:t>ΛΛ</a:t>
            </a:r>
          </a:p>
        </p:txBody>
      </p:sp>
      <p:sp>
        <p:nvSpPr>
          <p:cNvPr id="235536" name="Oval 16"/>
          <p:cNvSpPr>
            <a:spLocks noChangeArrowheads="1"/>
          </p:cNvSpPr>
          <p:nvPr/>
        </p:nvSpPr>
        <p:spPr bwMode="auto">
          <a:xfrm>
            <a:off x="3432175" y="2565400"/>
            <a:ext cx="1619250" cy="16192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537" name="Oval 17"/>
          <p:cNvSpPr>
            <a:spLocks noChangeArrowheads="1"/>
          </p:cNvSpPr>
          <p:nvPr/>
        </p:nvSpPr>
        <p:spPr bwMode="auto">
          <a:xfrm>
            <a:off x="3648075" y="2781300"/>
            <a:ext cx="539750" cy="5397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Λ</a:t>
            </a:r>
          </a:p>
        </p:txBody>
      </p:sp>
      <p:sp>
        <p:nvSpPr>
          <p:cNvPr id="235538" name="Oval 18"/>
          <p:cNvSpPr>
            <a:spLocks noChangeArrowheads="1"/>
          </p:cNvSpPr>
          <p:nvPr/>
        </p:nvSpPr>
        <p:spPr bwMode="auto">
          <a:xfrm>
            <a:off x="4295775" y="2781300"/>
            <a:ext cx="539750" cy="5397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Λ</a:t>
            </a:r>
          </a:p>
        </p:txBody>
      </p:sp>
      <p:sp>
        <p:nvSpPr>
          <p:cNvPr id="235539" name="Oval 19"/>
          <p:cNvSpPr>
            <a:spLocks noChangeArrowheads="1"/>
          </p:cNvSpPr>
          <p:nvPr/>
        </p:nvSpPr>
        <p:spPr bwMode="auto">
          <a:xfrm>
            <a:off x="4295775" y="3500438"/>
            <a:ext cx="433388" cy="4318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 b="1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235540" name="Oval 20"/>
          <p:cNvSpPr>
            <a:spLocks noChangeArrowheads="1"/>
          </p:cNvSpPr>
          <p:nvPr/>
        </p:nvSpPr>
        <p:spPr bwMode="auto">
          <a:xfrm>
            <a:off x="3719513" y="3500439"/>
            <a:ext cx="431800" cy="4333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35541" name="Text Box 21"/>
          <p:cNvSpPr txBox="1">
            <a:spLocks noChangeArrowheads="1"/>
          </p:cNvSpPr>
          <p:nvPr/>
        </p:nvSpPr>
        <p:spPr bwMode="auto">
          <a:xfrm>
            <a:off x="5087938" y="3357564"/>
            <a:ext cx="3898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200" b="1">
                <a:latin typeface="Arial" panose="020B0604020202020204" pitchFamily="34" charset="0"/>
              </a:rPr>
              <a:t>ΛΛ</a:t>
            </a:r>
          </a:p>
        </p:txBody>
      </p:sp>
      <p:grpSp>
        <p:nvGrpSpPr>
          <p:cNvPr id="235546" name="Group 26"/>
          <p:cNvGrpSpPr>
            <a:grpSpLocks/>
          </p:cNvGrpSpPr>
          <p:nvPr/>
        </p:nvGrpSpPr>
        <p:grpSpPr bwMode="auto">
          <a:xfrm>
            <a:off x="2063750" y="260350"/>
            <a:ext cx="7488238" cy="1831976"/>
            <a:chOff x="340" y="164"/>
            <a:chExt cx="4717" cy="1154"/>
          </a:xfrm>
        </p:grpSpPr>
        <p:sp>
          <p:nvSpPr>
            <p:cNvPr id="235522" name="Text Box 2"/>
            <p:cNvSpPr txBox="1">
              <a:spLocks noChangeArrowheads="1"/>
            </p:cNvSpPr>
            <p:nvPr/>
          </p:nvSpPr>
          <p:spPr bwMode="auto">
            <a:xfrm>
              <a:off x="385" y="164"/>
              <a:ext cx="4672" cy="1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ja-JP" sz="2800" baseline="30000">
                  <a:latin typeface="Arial" panose="020B0604020202020204" pitchFamily="34" charset="0"/>
                </a:rPr>
                <a:t> </a:t>
              </a:r>
              <a:r>
                <a:rPr lang="en-US" altLang="ja-JP" sz="2200">
                  <a:solidFill>
                    <a:srgbClr val="000000"/>
                  </a:solidFill>
                  <a:latin typeface="Arial" panose="020B0604020202020204" pitchFamily="34" charset="0"/>
                </a:rPr>
                <a:t>For the study of </a:t>
              </a:r>
              <a:r>
                <a:rPr lang="en-US" altLang="ja-JP" sz="2200" b="1">
                  <a:solidFill>
                    <a:srgbClr val="000000"/>
                  </a:solidFill>
                  <a:latin typeface="Arial" panose="020B0604020202020204" pitchFamily="34" charset="0"/>
                </a:rPr>
                <a:t>ΛΛ</a:t>
              </a:r>
              <a:r>
                <a:rPr lang="ja-JP" altLang="en-US" sz="2200" b="1">
                  <a:solidFill>
                    <a:srgbClr val="000000"/>
                  </a:solidFill>
                  <a:latin typeface="Arial" panose="020B0604020202020204" pitchFamily="34" charset="0"/>
                </a:rPr>
                <a:t>－</a:t>
              </a:r>
              <a:r>
                <a:rPr lang="en-US" altLang="ja-JP" sz="2200" b="1">
                  <a:solidFill>
                    <a:srgbClr val="000000"/>
                  </a:solidFill>
                  <a:latin typeface="Arial" panose="020B0604020202020204" pitchFamily="34" charset="0"/>
                </a:rPr>
                <a:t>Ξ</a:t>
              </a:r>
              <a:r>
                <a:rPr lang="en-US" altLang="ja-JP" sz="2200">
                  <a:solidFill>
                    <a:srgbClr val="000000"/>
                  </a:solidFill>
                  <a:latin typeface="Arial" panose="020B0604020202020204" pitchFamily="34" charset="0"/>
                </a:rPr>
                <a:t>N coupling interaction,</a:t>
              </a:r>
            </a:p>
            <a:p>
              <a:endParaRPr lang="en-US" altLang="ja-JP" sz="900">
                <a:solidFill>
                  <a:srgbClr val="000000"/>
                </a:solidFill>
                <a:latin typeface="Arial" panose="020B0604020202020204" pitchFamily="34" charset="0"/>
              </a:endParaRPr>
            </a:p>
            <a:p>
              <a:r>
                <a:rPr lang="en-US" altLang="ja-JP" sz="2200">
                  <a:solidFill>
                    <a:srgbClr val="000000"/>
                  </a:solidFill>
                  <a:latin typeface="Arial" panose="020B0604020202020204" pitchFamily="34" charset="0"/>
                </a:rPr>
                <a:t> s-shell double </a:t>
              </a:r>
              <a:r>
                <a:rPr lang="en-US" altLang="ja-JP" sz="2200" b="1">
                  <a:solidFill>
                    <a:srgbClr val="000000"/>
                  </a:solidFill>
                  <a:latin typeface="Arial" panose="020B0604020202020204" pitchFamily="34" charset="0"/>
                </a:rPr>
                <a:t>Λ </a:t>
              </a:r>
              <a:r>
                <a:rPr lang="en-US" altLang="ja-JP" sz="2200">
                  <a:solidFill>
                    <a:srgbClr val="000000"/>
                  </a:solidFill>
                  <a:latin typeface="Arial" panose="020B0604020202020204" pitchFamily="34" charset="0"/>
                </a:rPr>
                <a:t>hypernuclei such as</a:t>
              </a:r>
              <a:r>
                <a:rPr lang="en-US" altLang="ja-JP" sz="2400" baseline="30000">
                  <a:solidFill>
                    <a:srgbClr val="000000"/>
                  </a:solidFill>
                  <a:latin typeface="Arial" panose="020B0604020202020204" pitchFamily="34" charset="0"/>
                </a:rPr>
                <a:t>  </a:t>
              </a:r>
            </a:p>
            <a:p>
              <a:endParaRPr lang="en-US" altLang="ja-JP" baseline="30000">
                <a:solidFill>
                  <a:srgbClr val="000000"/>
                </a:solidFill>
                <a:latin typeface="Arial" panose="020B0604020202020204" pitchFamily="34" charset="0"/>
              </a:endParaRPr>
            </a:p>
            <a:p>
              <a:r>
                <a:rPr lang="en-US" altLang="ja-JP" sz="2400" baseline="30000">
                  <a:solidFill>
                    <a:srgbClr val="000000"/>
                  </a:solidFill>
                  <a:latin typeface="Arial" panose="020B0604020202020204" pitchFamily="34" charset="0"/>
                </a:rPr>
                <a:t>  </a:t>
              </a:r>
              <a:r>
                <a:rPr lang="en-US" altLang="ja-JP" sz="2600" b="1" baseline="30000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  <a:r>
                <a:rPr lang="en-US" altLang="ja-JP" sz="2200">
                  <a:solidFill>
                    <a:srgbClr val="000000"/>
                  </a:solidFill>
                  <a:latin typeface="Arial" panose="020B0604020202020204" pitchFamily="34" charset="0"/>
                </a:rPr>
                <a:t>H  and   </a:t>
              </a:r>
              <a:r>
                <a:rPr lang="en-US" altLang="ja-JP" sz="2600" b="1" baseline="30000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  <a:r>
                <a:rPr lang="en-US" altLang="ja-JP" sz="2200">
                  <a:solidFill>
                    <a:srgbClr val="000000"/>
                  </a:solidFill>
                  <a:latin typeface="Arial" panose="020B0604020202020204" pitchFamily="34" charset="0"/>
                </a:rPr>
                <a:t>H (  </a:t>
              </a:r>
              <a:r>
                <a:rPr lang="en-US" altLang="ja-JP" sz="2600" b="1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ja-JP" sz="2600" b="1" baseline="30000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  <a:r>
                <a:rPr lang="en-US" altLang="ja-JP" sz="2200">
                  <a:solidFill>
                    <a:srgbClr val="000000"/>
                  </a:solidFill>
                  <a:latin typeface="Arial" panose="020B0604020202020204" pitchFamily="34" charset="0"/>
                </a:rPr>
                <a:t>He) are very suitable.</a:t>
              </a:r>
            </a:p>
            <a:p>
              <a:endParaRPr lang="en-US" altLang="ja-JP" sz="22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5542" name="Text Box 22"/>
            <p:cNvSpPr txBox="1">
              <a:spLocks noChangeArrowheads="1"/>
            </p:cNvSpPr>
            <p:nvPr/>
          </p:nvSpPr>
          <p:spPr bwMode="auto">
            <a:xfrm>
              <a:off x="340" y="890"/>
              <a:ext cx="246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ΛΛ</a:t>
              </a:r>
            </a:p>
          </p:txBody>
        </p:sp>
        <p:sp>
          <p:nvSpPr>
            <p:cNvPr id="235543" name="Text Box 23"/>
            <p:cNvSpPr txBox="1">
              <a:spLocks noChangeArrowheads="1"/>
            </p:cNvSpPr>
            <p:nvPr/>
          </p:nvSpPr>
          <p:spPr bwMode="auto">
            <a:xfrm>
              <a:off x="1111" y="936"/>
              <a:ext cx="246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ΛΛ</a:t>
              </a:r>
            </a:p>
          </p:txBody>
        </p:sp>
        <p:sp>
          <p:nvSpPr>
            <p:cNvPr id="235544" name="Text Box 24"/>
            <p:cNvSpPr txBox="1">
              <a:spLocks noChangeArrowheads="1"/>
            </p:cNvSpPr>
            <p:nvPr/>
          </p:nvSpPr>
          <p:spPr bwMode="auto">
            <a:xfrm>
              <a:off x="1519" y="890"/>
              <a:ext cx="246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200" b="1">
                  <a:solidFill>
                    <a:srgbClr val="000000"/>
                  </a:solidFill>
                  <a:latin typeface="Arial" panose="020B0604020202020204" pitchFamily="34" charset="0"/>
                </a:rPr>
                <a:t>ΛΛ</a:t>
              </a:r>
            </a:p>
          </p:txBody>
        </p:sp>
      </p:grpSp>
      <p:sp>
        <p:nvSpPr>
          <p:cNvPr id="235545" name="Oval 25"/>
          <p:cNvSpPr>
            <a:spLocks noChangeArrowheads="1"/>
          </p:cNvSpPr>
          <p:nvPr/>
        </p:nvSpPr>
        <p:spPr bwMode="auto">
          <a:xfrm>
            <a:off x="7967664" y="3500438"/>
            <a:ext cx="433387" cy="4318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 b="1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43015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5976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ja-JP" dirty="0"/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ja-JP" dirty="0"/>
          </a:p>
          <a:p>
            <a:pPr>
              <a:buFont typeface="Wingdings" panose="05000000000000000000" pitchFamily="2" charset="2"/>
              <a:buNone/>
            </a:pPr>
            <a:endParaRPr lang="en-US" altLang="ja-JP" dirty="0"/>
          </a:p>
        </p:txBody>
      </p:sp>
      <p:sp>
        <p:nvSpPr>
          <p:cNvPr id="233475" name="Line 3"/>
          <p:cNvSpPr>
            <a:spLocks noChangeShapeType="1"/>
          </p:cNvSpPr>
          <p:nvPr/>
        </p:nvSpPr>
        <p:spPr bwMode="auto">
          <a:xfrm>
            <a:off x="2640014" y="2278063"/>
            <a:ext cx="15128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3476" name="Line 4"/>
          <p:cNvSpPr>
            <a:spLocks noChangeShapeType="1"/>
          </p:cNvSpPr>
          <p:nvPr/>
        </p:nvSpPr>
        <p:spPr bwMode="auto">
          <a:xfrm>
            <a:off x="2640013" y="3286125"/>
            <a:ext cx="1655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3477" name="Line 5"/>
          <p:cNvSpPr>
            <a:spLocks noChangeShapeType="1"/>
          </p:cNvSpPr>
          <p:nvPr/>
        </p:nvSpPr>
        <p:spPr bwMode="auto">
          <a:xfrm>
            <a:off x="4583113" y="3286125"/>
            <a:ext cx="16573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3478" name="Line 6"/>
          <p:cNvSpPr>
            <a:spLocks noChangeShapeType="1"/>
          </p:cNvSpPr>
          <p:nvPr/>
        </p:nvSpPr>
        <p:spPr bwMode="auto">
          <a:xfrm>
            <a:off x="4727575" y="2278063"/>
            <a:ext cx="15128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3479" name="Text Box 7"/>
          <p:cNvSpPr txBox="1">
            <a:spLocks noChangeArrowheads="1"/>
          </p:cNvSpPr>
          <p:nvPr/>
        </p:nvSpPr>
        <p:spPr bwMode="auto">
          <a:xfrm>
            <a:off x="1919289" y="3070226"/>
            <a:ext cx="7697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>
                <a:latin typeface="Arial" panose="020B0604020202020204" pitchFamily="34" charset="0"/>
              </a:rPr>
              <a:t>S</a:t>
            </a:r>
            <a:r>
              <a:rPr lang="en-US" altLang="ja-JP" sz="3200" b="1" baseline="-25000">
                <a:latin typeface="Arial" panose="020B0604020202020204" pitchFamily="34" charset="0"/>
              </a:rPr>
              <a:t>1/2</a:t>
            </a:r>
          </a:p>
        </p:txBody>
      </p:sp>
      <p:sp>
        <p:nvSpPr>
          <p:cNvPr id="233480" name="Text Box 8"/>
          <p:cNvSpPr txBox="1">
            <a:spLocks noChangeArrowheads="1"/>
          </p:cNvSpPr>
          <p:nvPr/>
        </p:nvSpPr>
        <p:spPr bwMode="auto">
          <a:xfrm>
            <a:off x="1919289" y="2062164"/>
            <a:ext cx="7697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400">
                <a:latin typeface="Arial" panose="020B0604020202020204" pitchFamily="34" charset="0"/>
              </a:rPr>
              <a:t>P</a:t>
            </a:r>
            <a:r>
              <a:rPr lang="en-US" altLang="ja-JP" sz="3200" b="1" baseline="-25000">
                <a:latin typeface="Arial" panose="020B0604020202020204" pitchFamily="34" charset="0"/>
              </a:rPr>
              <a:t>3/2</a:t>
            </a:r>
          </a:p>
        </p:txBody>
      </p:sp>
      <p:sp>
        <p:nvSpPr>
          <p:cNvPr id="233481" name="Text Box 9"/>
          <p:cNvSpPr txBox="1">
            <a:spLocks noChangeArrowheads="1"/>
          </p:cNvSpPr>
          <p:nvPr/>
        </p:nvSpPr>
        <p:spPr bwMode="auto">
          <a:xfrm>
            <a:off x="6096000" y="333376"/>
            <a:ext cx="6111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3600" b="1" baseline="30000">
                <a:latin typeface="Arial" panose="020B0604020202020204" pitchFamily="34" charset="0"/>
              </a:rPr>
              <a:t>5</a:t>
            </a:r>
            <a:r>
              <a:rPr lang="en-US" altLang="ja-JP" sz="2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233482" name="Text Box 10"/>
          <p:cNvSpPr txBox="1">
            <a:spLocks noChangeArrowheads="1"/>
          </p:cNvSpPr>
          <p:nvPr/>
        </p:nvSpPr>
        <p:spPr bwMode="auto">
          <a:xfrm>
            <a:off x="5951538" y="620713"/>
            <a:ext cx="45717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600" b="1">
                <a:latin typeface="Arial" panose="020B0604020202020204" pitchFamily="34" charset="0"/>
              </a:rPr>
              <a:t>ΛΛ</a:t>
            </a:r>
          </a:p>
        </p:txBody>
      </p:sp>
      <p:sp>
        <p:nvSpPr>
          <p:cNvPr id="233483" name="Line 11"/>
          <p:cNvSpPr>
            <a:spLocks noChangeShapeType="1"/>
          </p:cNvSpPr>
          <p:nvPr/>
        </p:nvSpPr>
        <p:spPr bwMode="auto">
          <a:xfrm>
            <a:off x="6456363" y="3286125"/>
            <a:ext cx="17272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3484" name="Line 12"/>
          <p:cNvSpPr>
            <a:spLocks noChangeShapeType="1"/>
          </p:cNvSpPr>
          <p:nvPr/>
        </p:nvSpPr>
        <p:spPr bwMode="auto">
          <a:xfrm>
            <a:off x="8472489" y="3286125"/>
            <a:ext cx="1944687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3485" name="Oval 13"/>
          <p:cNvSpPr>
            <a:spLocks noChangeArrowheads="1"/>
          </p:cNvSpPr>
          <p:nvPr/>
        </p:nvSpPr>
        <p:spPr bwMode="auto">
          <a:xfrm>
            <a:off x="2855913" y="2997200"/>
            <a:ext cx="539750" cy="5397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33486" name="Oval 14"/>
          <p:cNvSpPr>
            <a:spLocks noChangeArrowheads="1"/>
          </p:cNvSpPr>
          <p:nvPr/>
        </p:nvSpPr>
        <p:spPr bwMode="auto">
          <a:xfrm>
            <a:off x="3576638" y="2997200"/>
            <a:ext cx="539750" cy="5397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33487" name="Oval 15"/>
          <p:cNvSpPr>
            <a:spLocks noChangeArrowheads="1"/>
          </p:cNvSpPr>
          <p:nvPr/>
        </p:nvSpPr>
        <p:spPr bwMode="auto">
          <a:xfrm>
            <a:off x="4800600" y="2997200"/>
            <a:ext cx="539750" cy="5397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233488" name="Oval 16"/>
          <p:cNvSpPr>
            <a:spLocks noChangeArrowheads="1"/>
          </p:cNvSpPr>
          <p:nvPr/>
        </p:nvSpPr>
        <p:spPr bwMode="auto">
          <a:xfrm>
            <a:off x="6600825" y="2925763"/>
            <a:ext cx="647700" cy="6477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Λ</a:t>
            </a:r>
          </a:p>
        </p:txBody>
      </p:sp>
      <p:sp>
        <p:nvSpPr>
          <p:cNvPr id="233489" name="Oval 17"/>
          <p:cNvSpPr>
            <a:spLocks noChangeArrowheads="1"/>
          </p:cNvSpPr>
          <p:nvPr/>
        </p:nvSpPr>
        <p:spPr bwMode="auto">
          <a:xfrm>
            <a:off x="7392988" y="2925763"/>
            <a:ext cx="647700" cy="6477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Λ</a:t>
            </a:r>
          </a:p>
        </p:txBody>
      </p:sp>
      <p:sp>
        <p:nvSpPr>
          <p:cNvPr id="233490" name="Oval 18"/>
          <p:cNvSpPr>
            <a:spLocks noChangeArrowheads="1"/>
          </p:cNvSpPr>
          <p:nvPr/>
        </p:nvSpPr>
        <p:spPr bwMode="auto">
          <a:xfrm>
            <a:off x="8688388" y="2854326"/>
            <a:ext cx="863600" cy="8286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3200" b="1">
                <a:latin typeface="Arial" panose="020B0604020202020204" pitchFamily="34" charset="0"/>
              </a:rPr>
              <a:t>Ξ</a:t>
            </a:r>
            <a:r>
              <a:rPr lang="en-US" altLang="ja-JP" sz="4400" b="1" baseline="300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233492" name="Arc 20"/>
          <p:cNvSpPr>
            <a:spLocks/>
          </p:cNvSpPr>
          <p:nvPr/>
        </p:nvSpPr>
        <p:spPr bwMode="auto">
          <a:xfrm>
            <a:off x="7319964" y="1989138"/>
            <a:ext cx="2160587" cy="36195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24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24"/>
                </a:moveTo>
                <a:cubicBezTo>
                  <a:pt x="42" y="9624"/>
                  <a:pt x="970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24"/>
                </a:moveTo>
                <a:cubicBezTo>
                  <a:pt x="42" y="9624"/>
                  <a:pt x="970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3493" name="Oval 21"/>
          <p:cNvSpPr>
            <a:spLocks noChangeArrowheads="1"/>
          </p:cNvSpPr>
          <p:nvPr/>
        </p:nvSpPr>
        <p:spPr bwMode="auto">
          <a:xfrm>
            <a:off x="9696450" y="2997200"/>
            <a:ext cx="539750" cy="53975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233494" name="AutoShape 22"/>
          <p:cNvSpPr>
            <a:spLocks/>
          </p:cNvSpPr>
          <p:nvPr/>
        </p:nvSpPr>
        <p:spPr bwMode="auto">
          <a:xfrm rot="5400000">
            <a:off x="5268913" y="1233488"/>
            <a:ext cx="287338" cy="5256213"/>
          </a:xfrm>
          <a:prstGeom prst="rightBrace">
            <a:avLst>
              <a:gd name="adj1" fmla="val 187332"/>
              <a:gd name="adj2" fmla="val 49972"/>
            </a:avLst>
          </a:prstGeom>
          <a:noFill/>
          <a:ln w="222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3496" name="Text Box 24"/>
          <p:cNvSpPr txBox="1">
            <a:spLocks noChangeArrowheads="1"/>
          </p:cNvSpPr>
          <p:nvPr/>
        </p:nvSpPr>
        <p:spPr bwMode="auto">
          <a:xfrm>
            <a:off x="5160964" y="4076701"/>
            <a:ext cx="6111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3600" b="1" baseline="30000">
                <a:latin typeface="Arial" panose="020B0604020202020204" pitchFamily="34" charset="0"/>
              </a:rPr>
              <a:t>5</a:t>
            </a:r>
            <a:r>
              <a:rPr lang="en-US" altLang="ja-JP" sz="2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233497" name="Text Box 25"/>
          <p:cNvSpPr txBox="1">
            <a:spLocks noChangeArrowheads="1"/>
          </p:cNvSpPr>
          <p:nvPr/>
        </p:nvSpPr>
        <p:spPr bwMode="auto">
          <a:xfrm>
            <a:off x="4945063" y="4365625"/>
            <a:ext cx="45717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600" b="1">
                <a:latin typeface="Arial" panose="020B0604020202020204" pitchFamily="34" charset="0"/>
              </a:rPr>
              <a:t>ΛΛ</a:t>
            </a:r>
          </a:p>
        </p:txBody>
      </p:sp>
      <p:sp>
        <p:nvSpPr>
          <p:cNvPr id="233498" name="AutoShape 26"/>
          <p:cNvSpPr>
            <a:spLocks/>
          </p:cNvSpPr>
          <p:nvPr/>
        </p:nvSpPr>
        <p:spPr bwMode="auto">
          <a:xfrm rot="16200000" flipV="1">
            <a:off x="7213601" y="2025651"/>
            <a:ext cx="287337" cy="1223962"/>
          </a:xfrm>
          <a:prstGeom prst="rightBrace">
            <a:avLst>
              <a:gd name="adj1" fmla="val 43622"/>
              <a:gd name="adj2" fmla="val 50981"/>
            </a:avLst>
          </a:prstGeom>
          <a:noFill/>
          <a:ln w="22225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3499" name="AutoShape 27"/>
          <p:cNvSpPr>
            <a:spLocks/>
          </p:cNvSpPr>
          <p:nvPr/>
        </p:nvSpPr>
        <p:spPr bwMode="auto">
          <a:xfrm rot="16200000" flipV="1">
            <a:off x="9372601" y="2025651"/>
            <a:ext cx="287337" cy="1223962"/>
          </a:xfrm>
          <a:prstGeom prst="rightBrace">
            <a:avLst>
              <a:gd name="adj1" fmla="val 43622"/>
              <a:gd name="adj2" fmla="val 50981"/>
            </a:avLst>
          </a:prstGeom>
          <a:noFill/>
          <a:ln w="22225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3500" name="Line 28"/>
          <p:cNvSpPr>
            <a:spLocks noChangeShapeType="1"/>
          </p:cNvSpPr>
          <p:nvPr/>
        </p:nvSpPr>
        <p:spPr bwMode="auto">
          <a:xfrm>
            <a:off x="8328025" y="2349500"/>
            <a:ext cx="0" cy="2520950"/>
          </a:xfrm>
          <a:prstGeom prst="line">
            <a:avLst/>
          </a:prstGeom>
          <a:noFill/>
          <a:ln w="28575">
            <a:solidFill>
              <a:srgbClr val="FDADB8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3502" name="Text Box 30"/>
          <p:cNvSpPr txBox="1">
            <a:spLocks noChangeArrowheads="1"/>
          </p:cNvSpPr>
          <p:nvPr/>
        </p:nvSpPr>
        <p:spPr bwMode="auto">
          <a:xfrm>
            <a:off x="7464426" y="1412875"/>
            <a:ext cx="165576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</a:rPr>
              <a:t>V </a:t>
            </a:r>
            <a:r>
              <a:rPr lang="en-US" altLang="ja-JP" sz="2400" b="1" baseline="-25000" dirty="0">
                <a:latin typeface="Arial" panose="020B0604020202020204" pitchFamily="34" charset="0"/>
              </a:rPr>
              <a:t>ΛΛ</a:t>
            </a:r>
            <a:r>
              <a:rPr lang="ja-JP" altLang="en-US" sz="2400" b="1" baseline="-25000" dirty="0">
                <a:latin typeface="Arial" panose="020B0604020202020204" pitchFamily="34" charset="0"/>
              </a:rPr>
              <a:t>－</a:t>
            </a:r>
            <a:r>
              <a:rPr lang="en-US" altLang="ja-JP" sz="2800" b="1" baseline="-25000" dirty="0">
                <a:latin typeface="Arial" panose="020B0604020202020204" pitchFamily="34" charset="0"/>
              </a:rPr>
              <a:t>Ξ</a:t>
            </a:r>
            <a:r>
              <a:rPr lang="en-US" altLang="ja-JP" sz="2400" b="1" baseline="-25000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33503" name="Rectangle 31"/>
          <p:cNvSpPr>
            <a:spLocks noChangeArrowheads="1"/>
          </p:cNvSpPr>
          <p:nvPr/>
        </p:nvSpPr>
        <p:spPr bwMode="auto">
          <a:xfrm>
            <a:off x="8183564" y="4149725"/>
            <a:ext cx="2700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30000"/>
              </a:spcBef>
            </a:pPr>
            <a:r>
              <a:rPr lang="en-US" altLang="ja-JP" sz="2000" dirty="0">
                <a:solidFill>
                  <a:srgbClr val="00B0F0"/>
                </a:solidFill>
              </a:rPr>
              <a:t>(</a:t>
            </a:r>
            <a:r>
              <a:rPr lang="en-US" altLang="ja-JP" sz="2400" dirty="0">
                <a:solidFill>
                  <a:srgbClr val="00B0F0"/>
                </a:solidFill>
              </a:rPr>
              <a:t>2</a:t>
            </a:r>
            <a:r>
              <a:rPr lang="en-US" altLang="ja-JP" sz="2000" dirty="0">
                <a:solidFill>
                  <a:srgbClr val="00B0F0"/>
                </a:solidFill>
              </a:rPr>
              <a:t> protons in</a:t>
            </a:r>
            <a:r>
              <a:rPr lang="en-US" altLang="ja-JP" dirty="0">
                <a:solidFill>
                  <a:srgbClr val="00B0F0"/>
                </a:solidFill>
              </a:rPr>
              <a:t> </a:t>
            </a:r>
            <a:r>
              <a:rPr lang="en-US" altLang="ja-JP" sz="2000" dirty="0">
                <a:solidFill>
                  <a:srgbClr val="00B0F0"/>
                </a:solidFill>
              </a:rPr>
              <a:t>S</a:t>
            </a:r>
            <a:r>
              <a:rPr lang="en-US" altLang="ja-JP" sz="2800" b="1" baseline="-25000" dirty="0">
                <a:solidFill>
                  <a:srgbClr val="00B0F0"/>
                </a:solidFill>
              </a:rPr>
              <a:t>1/2</a:t>
            </a:r>
            <a:r>
              <a:rPr lang="en-US" altLang="ja-JP" sz="20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233504" name="Rectangle 32"/>
          <p:cNvSpPr>
            <a:spLocks noChangeArrowheads="1"/>
          </p:cNvSpPr>
          <p:nvPr/>
        </p:nvSpPr>
        <p:spPr bwMode="auto">
          <a:xfrm>
            <a:off x="1703389" y="5013325"/>
            <a:ext cx="6192837" cy="865188"/>
          </a:xfrm>
          <a:prstGeom prst="rect">
            <a:avLst/>
          </a:prstGeom>
          <a:solidFill>
            <a:srgbClr val="FFFF99"/>
          </a:solidFill>
          <a:ln w="28575" algn="ctr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3505" name="Text Box 33"/>
          <p:cNvSpPr txBox="1">
            <a:spLocks noChangeArrowheads="1"/>
          </p:cNvSpPr>
          <p:nvPr/>
        </p:nvSpPr>
        <p:spPr bwMode="auto">
          <a:xfrm>
            <a:off x="1774825" y="5084763"/>
            <a:ext cx="74882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2000">
                <a:solidFill>
                  <a:srgbClr val="000000"/>
                </a:solidFill>
                <a:latin typeface="Arial" panose="020B0604020202020204" pitchFamily="34" charset="0"/>
              </a:rPr>
              <a:t>Due to  NO Pauli plocking,  the </a:t>
            </a:r>
            <a:r>
              <a:rPr lang="en-US" altLang="ja-JP" sz="2000" b="1">
                <a:solidFill>
                  <a:srgbClr val="000000"/>
                </a:solidFill>
                <a:latin typeface="Arial" panose="020B0604020202020204" pitchFamily="34" charset="0"/>
              </a:rPr>
              <a:t>ΛΛ</a:t>
            </a:r>
            <a:r>
              <a:rPr lang="ja-JP" altLang="en-US" sz="2000" b="1">
                <a:solidFill>
                  <a:srgbClr val="000000"/>
                </a:solidFill>
                <a:latin typeface="Arial" panose="020B0604020202020204" pitchFamily="34" charset="0"/>
              </a:rPr>
              <a:t>－</a:t>
            </a:r>
            <a:r>
              <a:rPr lang="en-US" altLang="ja-JP" sz="2000" b="1">
                <a:solidFill>
                  <a:srgbClr val="000000"/>
                </a:solidFill>
                <a:latin typeface="Arial" panose="020B0604020202020204" pitchFamily="34" charset="0"/>
              </a:rPr>
              <a:t>Ξ</a:t>
            </a:r>
            <a:r>
              <a:rPr lang="en-US" altLang="ja-JP" sz="2000">
                <a:solidFill>
                  <a:srgbClr val="000000"/>
                </a:solidFill>
                <a:latin typeface="Arial" panose="020B0604020202020204" pitchFamily="34" charset="0"/>
              </a:rPr>
              <a:t>N coupling</a:t>
            </a:r>
            <a:r>
              <a:rPr lang="en-US" altLang="ja-JP" sz="24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US" altLang="ja-JP" sz="2000">
                <a:solidFill>
                  <a:srgbClr val="000000"/>
                </a:solidFill>
                <a:latin typeface="Arial" panose="020B0604020202020204" pitchFamily="34" charset="0"/>
              </a:rPr>
              <a:t>can be large in  </a:t>
            </a:r>
            <a:r>
              <a:rPr lang="en-US" altLang="ja-JP" sz="2000" b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ja-JP" sz="2000" b="1" baseline="30000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  <a:r>
              <a:rPr lang="en-US" altLang="ja-JP" sz="2000">
                <a:solidFill>
                  <a:srgbClr val="000000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233506" name="Text Box 34"/>
          <p:cNvSpPr txBox="1">
            <a:spLocks noChangeArrowheads="1"/>
          </p:cNvSpPr>
          <p:nvPr/>
        </p:nvSpPr>
        <p:spPr bwMode="auto">
          <a:xfrm>
            <a:off x="3503613" y="5661026"/>
            <a:ext cx="35458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000" b="1">
                <a:solidFill>
                  <a:srgbClr val="000000"/>
                </a:solidFill>
                <a:latin typeface="Arial" panose="020B0604020202020204" pitchFamily="34" charset="0"/>
              </a:rPr>
              <a:t>ΛΛ</a:t>
            </a:r>
          </a:p>
        </p:txBody>
      </p:sp>
      <p:sp>
        <p:nvSpPr>
          <p:cNvPr id="233507" name="Text Box 35"/>
          <p:cNvSpPr txBox="1">
            <a:spLocks noChangeArrowheads="1"/>
          </p:cNvSpPr>
          <p:nvPr/>
        </p:nvSpPr>
        <p:spPr bwMode="auto">
          <a:xfrm>
            <a:off x="2208214" y="5949951"/>
            <a:ext cx="63023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>
                <a:latin typeface="Arial" panose="020B0604020202020204" pitchFamily="34" charset="0"/>
              </a:rPr>
              <a:t>B.F. Gibson, I.R. Afnan, J.A.Carlson and D.R.Lehman,</a:t>
            </a:r>
          </a:p>
          <a:p>
            <a:r>
              <a:rPr lang="en-US" altLang="ja-JP" sz="2000">
                <a:latin typeface="Arial" panose="020B0604020202020204" pitchFamily="34" charset="0"/>
              </a:rPr>
              <a:t>Prog. Theor. Phys. Suppl. 117, 339 (1994).</a:t>
            </a:r>
          </a:p>
        </p:txBody>
      </p:sp>
      <p:sp>
        <p:nvSpPr>
          <p:cNvPr id="233508" name="Oval 36"/>
          <p:cNvSpPr>
            <a:spLocks noChangeArrowheads="1"/>
          </p:cNvSpPr>
          <p:nvPr/>
        </p:nvSpPr>
        <p:spPr bwMode="auto">
          <a:xfrm>
            <a:off x="5519738" y="2997200"/>
            <a:ext cx="539750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 sz="2800" b="1">
              <a:latin typeface="Arial" panose="020B0604020202020204" pitchFamily="34" charset="0"/>
            </a:endParaRPr>
          </a:p>
        </p:txBody>
      </p:sp>
      <p:sp>
        <p:nvSpPr>
          <p:cNvPr id="233509" name="Line 37"/>
          <p:cNvSpPr>
            <a:spLocks noChangeShapeType="1"/>
          </p:cNvSpPr>
          <p:nvPr/>
        </p:nvSpPr>
        <p:spPr bwMode="auto">
          <a:xfrm flipH="1" flipV="1">
            <a:off x="6096001" y="3502025"/>
            <a:ext cx="720725" cy="647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3510" name="Line 38"/>
          <p:cNvSpPr>
            <a:spLocks noChangeShapeType="1"/>
          </p:cNvSpPr>
          <p:nvPr/>
        </p:nvSpPr>
        <p:spPr bwMode="auto">
          <a:xfrm>
            <a:off x="6816726" y="4149725"/>
            <a:ext cx="2519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3511" name="Line 39"/>
          <p:cNvSpPr>
            <a:spLocks noChangeShapeType="1"/>
          </p:cNvSpPr>
          <p:nvPr/>
        </p:nvSpPr>
        <p:spPr bwMode="auto">
          <a:xfrm flipH="1">
            <a:off x="9336088" y="3502025"/>
            <a:ext cx="576262" cy="647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3517" name="Oval 45"/>
          <p:cNvSpPr>
            <a:spLocks noChangeArrowheads="1"/>
          </p:cNvSpPr>
          <p:nvPr/>
        </p:nvSpPr>
        <p:spPr bwMode="auto">
          <a:xfrm>
            <a:off x="4151313" y="260350"/>
            <a:ext cx="1619250" cy="16192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3518" name="Oval 46"/>
          <p:cNvSpPr>
            <a:spLocks noChangeArrowheads="1"/>
          </p:cNvSpPr>
          <p:nvPr/>
        </p:nvSpPr>
        <p:spPr bwMode="auto">
          <a:xfrm>
            <a:off x="4367213" y="476250"/>
            <a:ext cx="539750" cy="5397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Λ</a:t>
            </a:r>
          </a:p>
        </p:txBody>
      </p:sp>
      <p:sp>
        <p:nvSpPr>
          <p:cNvPr id="233519" name="Oval 47"/>
          <p:cNvSpPr>
            <a:spLocks noChangeArrowheads="1"/>
          </p:cNvSpPr>
          <p:nvPr/>
        </p:nvSpPr>
        <p:spPr bwMode="auto">
          <a:xfrm>
            <a:off x="5016500" y="476250"/>
            <a:ext cx="539750" cy="5397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Λ</a:t>
            </a:r>
          </a:p>
        </p:txBody>
      </p:sp>
      <p:sp>
        <p:nvSpPr>
          <p:cNvPr id="233520" name="Oval 48"/>
          <p:cNvSpPr>
            <a:spLocks noChangeArrowheads="1"/>
          </p:cNvSpPr>
          <p:nvPr/>
        </p:nvSpPr>
        <p:spPr bwMode="auto">
          <a:xfrm>
            <a:off x="4295775" y="1123950"/>
            <a:ext cx="431800" cy="3952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33521" name="Oval 49"/>
          <p:cNvSpPr>
            <a:spLocks noChangeArrowheads="1"/>
          </p:cNvSpPr>
          <p:nvPr/>
        </p:nvSpPr>
        <p:spPr bwMode="auto">
          <a:xfrm>
            <a:off x="4727575" y="1412875"/>
            <a:ext cx="431800" cy="3952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800" b="1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33523" name="Oval 51"/>
          <p:cNvSpPr>
            <a:spLocks noChangeArrowheads="1"/>
          </p:cNvSpPr>
          <p:nvPr/>
        </p:nvSpPr>
        <p:spPr bwMode="auto">
          <a:xfrm>
            <a:off x="5159375" y="1123950"/>
            <a:ext cx="433388" cy="4318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400" b="1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26063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845389" y="629728"/>
            <a:ext cx="107584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I would suggest the experimentalist to perform search experiment of</a:t>
            </a:r>
          </a:p>
          <a:p>
            <a:r>
              <a:rPr lang="en-US" altLang="ja-JP" sz="2400" dirty="0" smtClean="0"/>
              <a:t>A=5 double Λ </a:t>
            </a:r>
            <a:r>
              <a:rPr lang="en-US" altLang="ja-JP" sz="2400" dirty="0" err="1" smtClean="0"/>
              <a:t>hypernuclei</a:t>
            </a:r>
            <a:r>
              <a:rPr lang="en-US" altLang="ja-JP" sz="2400" dirty="0" smtClean="0"/>
              <a:t> than A=4 double Λ </a:t>
            </a:r>
            <a:r>
              <a:rPr lang="en-US" altLang="ja-JP" sz="2400" dirty="0" err="1" smtClean="0"/>
              <a:t>hypernuclei</a:t>
            </a:r>
            <a:r>
              <a:rPr lang="en-US" altLang="ja-JP" sz="2400" dirty="0" smtClean="0"/>
              <a:t>.</a:t>
            </a:r>
          </a:p>
          <a:p>
            <a:r>
              <a:rPr kumimoji="1" lang="en-US" altLang="ja-JP" sz="2400" dirty="0" smtClean="0"/>
              <a:t>Because, I can say that A=5 double Λ </a:t>
            </a:r>
            <a:r>
              <a:rPr kumimoji="1" lang="en-US" altLang="ja-JP" sz="2400" dirty="0" err="1" smtClean="0"/>
              <a:t>hypenuclei</a:t>
            </a:r>
            <a:r>
              <a:rPr kumimoji="1" lang="en-US" altLang="ja-JP" sz="2400" dirty="0" smtClean="0"/>
              <a:t> are surely obtained as a bound state.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81819" y="2656936"/>
            <a:ext cx="93589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But, how do we perform experiment to obtain A=5 double Λ </a:t>
            </a:r>
            <a:r>
              <a:rPr kumimoji="1" lang="en-US" altLang="ja-JP" sz="2400" dirty="0" err="1" smtClean="0"/>
              <a:t>hypernuclei</a:t>
            </a:r>
            <a:r>
              <a:rPr kumimoji="1" lang="en-US" altLang="ja-JP" sz="2400" dirty="0" smtClean="0"/>
              <a:t>?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81819" y="4149306"/>
            <a:ext cx="9254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To produce </a:t>
            </a:r>
            <a:r>
              <a:rPr kumimoji="1" lang="en-US" altLang="ja-JP" sz="2400" baseline="30000" dirty="0" smtClean="0"/>
              <a:t>5</a:t>
            </a:r>
            <a:r>
              <a:rPr kumimoji="1" lang="en-US" altLang="ja-JP" sz="2400" baseline="-25000" dirty="0" smtClean="0"/>
              <a:t>ΛΛ</a:t>
            </a:r>
            <a:r>
              <a:rPr kumimoji="1" lang="en-US" altLang="ja-JP" sz="2400" dirty="0" smtClean="0"/>
              <a:t>H, it is use </a:t>
            </a:r>
            <a:r>
              <a:rPr kumimoji="1" lang="en-US" altLang="ja-JP" sz="2400" baseline="30000" dirty="0" smtClean="0"/>
              <a:t>7</a:t>
            </a:r>
            <a:r>
              <a:rPr kumimoji="1" lang="en-US" altLang="ja-JP" sz="2400" dirty="0" smtClean="0"/>
              <a:t>Li target to produce A=7 Ξ </a:t>
            </a:r>
            <a:r>
              <a:rPr kumimoji="1" lang="en-US" altLang="ja-JP" sz="2400" dirty="0" err="1" smtClean="0"/>
              <a:t>hypernucleus</a:t>
            </a:r>
            <a:r>
              <a:rPr kumimoji="1" lang="en-US" altLang="ja-JP" sz="2400" dirty="0" smtClean="0"/>
              <a:t>, first.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2938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3575050" y="1412876"/>
            <a:ext cx="2305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/>
              <a:t>α</a:t>
            </a:r>
            <a:r>
              <a:rPr lang="en-US" altLang="ja-JP" sz="2000"/>
              <a:t>+ n + n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3503614" y="3068638"/>
            <a:ext cx="166904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</a:t>
            </a:r>
            <a:r>
              <a:rPr lang="en-US" altLang="ja-JP" sz="2000" b="1"/>
              <a:t>α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b="1" baseline="30000">
                <a:solidFill>
                  <a:schemeClr val="accent2"/>
                </a:solidFill>
              </a:rPr>
              <a:t>- </a:t>
            </a:r>
            <a:r>
              <a:rPr lang="en-US" altLang="ja-JP" sz="2000"/>
              <a:t>) + n + n</a:t>
            </a:r>
          </a:p>
        </p:txBody>
      </p:sp>
      <p:sp>
        <p:nvSpPr>
          <p:cNvPr id="112644" name="Line 4"/>
          <p:cNvSpPr>
            <a:spLocks noChangeShapeType="1"/>
          </p:cNvSpPr>
          <p:nvPr/>
        </p:nvSpPr>
        <p:spPr bwMode="auto">
          <a:xfrm>
            <a:off x="2566988" y="3068638"/>
            <a:ext cx="2665412" cy="0"/>
          </a:xfrm>
          <a:prstGeom prst="line">
            <a:avLst/>
          </a:prstGeom>
          <a:noFill/>
          <a:ln w="34925">
            <a:solidFill>
              <a:srgbClr val="000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792539" y="2205039"/>
            <a:ext cx="17986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6</a:t>
            </a:r>
            <a:r>
              <a:rPr lang="en-US" altLang="ja-JP" sz="2000"/>
              <a:t>He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1703388" y="2754313"/>
            <a:ext cx="679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0.0</a:t>
            </a:r>
          </a:p>
        </p:txBody>
      </p:sp>
      <p:sp>
        <p:nvSpPr>
          <p:cNvPr id="112647" name="Line 7"/>
          <p:cNvSpPr>
            <a:spLocks noChangeShapeType="1"/>
          </p:cNvSpPr>
          <p:nvPr/>
        </p:nvSpPr>
        <p:spPr bwMode="auto">
          <a:xfrm>
            <a:off x="2711450" y="3933825"/>
            <a:ext cx="17287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1703389" y="3717925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-1.35</a:t>
            </a:r>
            <a:r>
              <a:rPr lang="en-US" altLang="ja-JP" sz="2000"/>
              <a:t> </a:t>
            </a: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4440239" y="3717926"/>
            <a:ext cx="7729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1/2</a:t>
            </a:r>
            <a:r>
              <a:rPr lang="en-US" altLang="ja-JP" baseline="30000"/>
              <a:t>+</a:t>
            </a:r>
          </a:p>
        </p:txBody>
      </p:sp>
      <p:sp>
        <p:nvSpPr>
          <p:cNvPr id="112650" name="Text Box 10"/>
          <p:cNvSpPr txBox="1">
            <a:spLocks noChangeArrowheads="1"/>
          </p:cNvSpPr>
          <p:nvPr/>
        </p:nvSpPr>
        <p:spPr bwMode="auto">
          <a:xfrm>
            <a:off x="3000376" y="765176"/>
            <a:ext cx="1160463" cy="4667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accent2"/>
                </a:solidFill>
              </a:rPr>
              <a:t>ESC04</a:t>
            </a:r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8112125" y="1125539"/>
            <a:ext cx="635000" cy="4667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accent2"/>
                </a:solidFill>
              </a:rPr>
              <a:t>ND</a:t>
            </a:r>
          </a:p>
        </p:txBody>
      </p:sp>
      <p:sp>
        <p:nvSpPr>
          <p:cNvPr id="112652" name="Line 12"/>
          <p:cNvSpPr>
            <a:spLocks noChangeShapeType="1"/>
          </p:cNvSpPr>
          <p:nvPr/>
        </p:nvSpPr>
        <p:spPr bwMode="auto">
          <a:xfrm>
            <a:off x="2566989" y="2565400"/>
            <a:ext cx="2592387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53" name="Line 13"/>
          <p:cNvSpPr>
            <a:spLocks noChangeShapeType="1"/>
          </p:cNvSpPr>
          <p:nvPr/>
        </p:nvSpPr>
        <p:spPr bwMode="auto">
          <a:xfrm flipV="1">
            <a:off x="2495550" y="1844675"/>
            <a:ext cx="2592388" cy="1588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54" name="Text Box 14"/>
          <p:cNvSpPr txBox="1">
            <a:spLocks noChangeArrowheads="1"/>
          </p:cNvSpPr>
          <p:nvPr/>
        </p:nvSpPr>
        <p:spPr bwMode="auto">
          <a:xfrm>
            <a:off x="1703389" y="2301875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0.75</a:t>
            </a:r>
          </a:p>
        </p:txBody>
      </p:sp>
      <p:sp>
        <p:nvSpPr>
          <p:cNvPr id="112655" name="Text Box 15"/>
          <p:cNvSpPr txBox="1">
            <a:spLocks noChangeArrowheads="1"/>
          </p:cNvSpPr>
          <p:nvPr/>
        </p:nvSpPr>
        <p:spPr bwMode="auto">
          <a:xfrm>
            <a:off x="1703389" y="1557338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1.71</a:t>
            </a:r>
          </a:p>
        </p:txBody>
      </p:sp>
      <p:sp>
        <p:nvSpPr>
          <p:cNvPr id="112656" name="Text Box 16"/>
          <p:cNvSpPr txBox="1">
            <a:spLocks noChangeArrowheads="1"/>
          </p:cNvSpPr>
          <p:nvPr/>
        </p:nvSpPr>
        <p:spPr bwMode="auto">
          <a:xfrm>
            <a:off x="8183564" y="1917701"/>
            <a:ext cx="2484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/>
              <a:t>α</a:t>
            </a:r>
            <a:r>
              <a:rPr lang="en-US" altLang="ja-JP" sz="2000"/>
              <a:t>+ n + n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57" name="Text Box 17"/>
          <p:cNvSpPr txBox="1">
            <a:spLocks noChangeArrowheads="1"/>
          </p:cNvSpPr>
          <p:nvPr/>
        </p:nvSpPr>
        <p:spPr bwMode="auto">
          <a:xfrm>
            <a:off x="8256588" y="2420939"/>
            <a:ext cx="24114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</a:t>
            </a:r>
            <a:r>
              <a:rPr lang="en-US" altLang="ja-JP" sz="2000" b="1"/>
              <a:t>α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400" b="1" baseline="30000">
                <a:solidFill>
                  <a:schemeClr val="accent2"/>
                </a:solidFill>
              </a:rPr>
              <a:t>- </a:t>
            </a:r>
            <a:r>
              <a:rPr lang="en-US" altLang="ja-JP" sz="2000"/>
              <a:t>) + n + n</a:t>
            </a:r>
          </a:p>
        </p:txBody>
      </p:sp>
      <p:sp>
        <p:nvSpPr>
          <p:cNvPr id="112658" name="Line 18"/>
          <p:cNvSpPr>
            <a:spLocks noChangeShapeType="1"/>
          </p:cNvSpPr>
          <p:nvPr/>
        </p:nvSpPr>
        <p:spPr bwMode="auto">
          <a:xfrm>
            <a:off x="7391400" y="3068638"/>
            <a:ext cx="2592388" cy="0"/>
          </a:xfrm>
          <a:prstGeom prst="line">
            <a:avLst/>
          </a:prstGeom>
          <a:noFill/>
          <a:ln w="34925">
            <a:solidFill>
              <a:srgbClr val="000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59" name="Text Box 19"/>
          <p:cNvSpPr txBox="1">
            <a:spLocks noChangeArrowheads="1"/>
          </p:cNvSpPr>
          <p:nvPr/>
        </p:nvSpPr>
        <p:spPr bwMode="auto">
          <a:xfrm>
            <a:off x="8616951" y="3068639"/>
            <a:ext cx="1800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baseline="30000"/>
              <a:t>6</a:t>
            </a:r>
            <a:r>
              <a:rPr lang="en-US" altLang="ja-JP" sz="2000"/>
              <a:t>He + </a:t>
            </a:r>
            <a:r>
              <a:rPr lang="en-US" altLang="ja-JP" sz="2000" b="1">
                <a:solidFill>
                  <a:schemeClr val="accent2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="1" baseline="30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112660" name="Text Box 20"/>
          <p:cNvSpPr txBox="1">
            <a:spLocks noChangeArrowheads="1"/>
          </p:cNvSpPr>
          <p:nvPr/>
        </p:nvSpPr>
        <p:spPr bwMode="auto">
          <a:xfrm>
            <a:off x="6527800" y="2825751"/>
            <a:ext cx="679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/>
              <a:t>0.0</a:t>
            </a:r>
          </a:p>
        </p:txBody>
      </p:sp>
      <p:sp>
        <p:nvSpPr>
          <p:cNvPr id="112661" name="Line 21"/>
          <p:cNvSpPr>
            <a:spLocks noChangeShapeType="1"/>
          </p:cNvSpPr>
          <p:nvPr/>
        </p:nvSpPr>
        <p:spPr bwMode="auto">
          <a:xfrm>
            <a:off x="7535864" y="4149725"/>
            <a:ext cx="17287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62" name="Text Box 22"/>
          <p:cNvSpPr txBox="1">
            <a:spLocks noChangeArrowheads="1"/>
          </p:cNvSpPr>
          <p:nvPr/>
        </p:nvSpPr>
        <p:spPr bwMode="auto">
          <a:xfrm>
            <a:off x="6527801" y="3933825"/>
            <a:ext cx="94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-1.56</a:t>
            </a:r>
            <a:r>
              <a:rPr lang="en-US" altLang="ja-JP" sz="2000"/>
              <a:t> </a:t>
            </a:r>
          </a:p>
        </p:txBody>
      </p:sp>
      <p:sp>
        <p:nvSpPr>
          <p:cNvPr id="112663" name="Text Box 23"/>
          <p:cNvSpPr txBox="1">
            <a:spLocks noChangeArrowheads="1"/>
          </p:cNvSpPr>
          <p:nvPr/>
        </p:nvSpPr>
        <p:spPr bwMode="auto">
          <a:xfrm>
            <a:off x="9336089" y="3933826"/>
            <a:ext cx="7729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1/2</a:t>
            </a:r>
            <a:r>
              <a:rPr lang="en-US" altLang="ja-JP" baseline="30000"/>
              <a:t>+</a:t>
            </a:r>
          </a:p>
        </p:txBody>
      </p:sp>
      <p:sp>
        <p:nvSpPr>
          <p:cNvPr id="112664" name="Line 24"/>
          <p:cNvSpPr>
            <a:spLocks noChangeShapeType="1"/>
          </p:cNvSpPr>
          <p:nvPr/>
        </p:nvSpPr>
        <p:spPr bwMode="auto">
          <a:xfrm>
            <a:off x="7391400" y="2852738"/>
            <a:ext cx="2520950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65" name="Line 25"/>
          <p:cNvSpPr>
            <a:spLocks noChangeShapeType="1"/>
          </p:cNvSpPr>
          <p:nvPr/>
        </p:nvSpPr>
        <p:spPr bwMode="auto">
          <a:xfrm>
            <a:off x="7391400" y="2349500"/>
            <a:ext cx="2592388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66" name="Text Box 26"/>
          <p:cNvSpPr txBox="1">
            <a:spLocks noChangeArrowheads="1"/>
          </p:cNvSpPr>
          <p:nvPr/>
        </p:nvSpPr>
        <p:spPr bwMode="auto">
          <a:xfrm>
            <a:off x="6527801" y="2492375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0.39</a:t>
            </a:r>
          </a:p>
        </p:txBody>
      </p:sp>
      <p:sp>
        <p:nvSpPr>
          <p:cNvPr id="112667" name="Text Box 27"/>
          <p:cNvSpPr txBox="1">
            <a:spLocks noChangeArrowheads="1"/>
          </p:cNvSpPr>
          <p:nvPr/>
        </p:nvSpPr>
        <p:spPr bwMode="auto">
          <a:xfrm>
            <a:off x="6527801" y="2060575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0.96</a:t>
            </a:r>
          </a:p>
        </p:txBody>
      </p:sp>
      <p:sp>
        <p:nvSpPr>
          <p:cNvPr id="112668" name="Rectangle 28"/>
          <p:cNvSpPr>
            <a:spLocks noChangeArrowheads="1"/>
          </p:cNvSpPr>
          <p:nvPr/>
        </p:nvSpPr>
        <p:spPr bwMode="auto">
          <a:xfrm>
            <a:off x="1703388" y="1125538"/>
            <a:ext cx="811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400"/>
              <a:t>MeV</a:t>
            </a:r>
          </a:p>
        </p:txBody>
      </p:sp>
      <p:sp>
        <p:nvSpPr>
          <p:cNvPr id="112669" name="Line 29"/>
          <p:cNvSpPr>
            <a:spLocks noChangeShapeType="1"/>
          </p:cNvSpPr>
          <p:nvPr/>
        </p:nvSpPr>
        <p:spPr bwMode="auto">
          <a:xfrm>
            <a:off x="5375275" y="3068638"/>
            <a:ext cx="1081088" cy="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70" name="Rectangle 30"/>
          <p:cNvSpPr>
            <a:spLocks noChangeArrowheads="1"/>
          </p:cNvSpPr>
          <p:nvPr/>
        </p:nvSpPr>
        <p:spPr bwMode="auto">
          <a:xfrm>
            <a:off x="6527801" y="1628775"/>
            <a:ext cx="811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400"/>
              <a:t>MeV</a:t>
            </a:r>
          </a:p>
        </p:txBody>
      </p:sp>
      <p:sp>
        <p:nvSpPr>
          <p:cNvPr id="112671" name="Text Box 31"/>
          <p:cNvSpPr txBox="1">
            <a:spLocks noChangeArrowheads="1"/>
          </p:cNvSpPr>
          <p:nvPr/>
        </p:nvSpPr>
        <p:spPr bwMode="auto">
          <a:xfrm>
            <a:off x="3432176" y="4292601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7</a:t>
            </a:r>
            <a:r>
              <a:rPr lang="en-US" altLang="ja-JP" sz="2800"/>
              <a:t>H</a:t>
            </a:r>
          </a:p>
        </p:txBody>
      </p:sp>
      <p:sp>
        <p:nvSpPr>
          <p:cNvPr id="112672" name="Text Box 32"/>
          <p:cNvSpPr txBox="1">
            <a:spLocks noChangeArrowheads="1"/>
          </p:cNvSpPr>
          <p:nvPr/>
        </p:nvSpPr>
        <p:spPr bwMode="auto">
          <a:xfrm>
            <a:off x="3289300" y="4579938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2000" b="1" baseline="30000"/>
              <a:t>-</a:t>
            </a:r>
          </a:p>
        </p:txBody>
      </p:sp>
      <p:sp>
        <p:nvSpPr>
          <p:cNvPr id="112673" name="Text Box 33"/>
          <p:cNvSpPr txBox="1">
            <a:spLocks noChangeArrowheads="1"/>
          </p:cNvSpPr>
          <p:nvPr/>
        </p:nvSpPr>
        <p:spPr bwMode="auto">
          <a:xfrm>
            <a:off x="8112126" y="4365626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7</a:t>
            </a:r>
            <a:r>
              <a:rPr lang="en-US" altLang="ja-JP" sz="2800"/>
              <a:t>H</a:t>
            </a:r>
          </a:p>
        </p:txBody>
      </p:sp>
      <p:sp>
        <p:nvSpPr>
          <p:cNvPr id="112674" name="Text Box 34"/>
          <p:cNvSpPr txBox="1">
            <a:spLocks noChangeArrowheads="1"/>
          </p:cNvSpPr>
          <p:nvPr/>
        </p:nvSpPr>
        <p:spPr bwMode="auto">
          <a:xfrm>
            <a:off x="7967663" y="4656139"/>
            <a:ext cx="367408" cy="543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1800" b="1" baseline="30000">
                <a:ea typeface="ＭＳ 明朝" panose="02020609040205080304" pitchFamily="17" charset="-128"/>
              </a:rPr>
              <a:t>-</a:t>
            </a:r>
            <a:endParaRPr lang="en-US" altLang="ja-JP" sz="2400" b="1" baseline="30000"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 b="1" baseline="30000"/>
          </a:p>
        </p:txBody>
      </p:sp>
      <p:sp>
        <p:nvSpPr>
          <p:cNvPr id="112675" name="Oval 35"/>
          <p:cNvSpPr>
            <a:spLocks noChangeArrowheads="1"/>
          </p:cNvSpPr>
          <p:nvPr/>
        </p:nvSpPr>
        <p:spPr bwMode="auto">
          <a:xfrm>
            <a:off x="4870451" y="4437063"/>
            <a:ext cx="2232025" cy="2195512"/>
          </a:xfrm>
          <a:prstGeom prst="ellipse">
            <a:avLst/>
          </a:prstGeom>
          <a:solidFill>
            <a:srgbClr val="FFCC00">
              <a:alpha val="27058"/>
            </a:srgbClr>
          </a:solidFill>
          <a:ln w="25400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2676" name="Oval 36"/>
          <p:cNvSpPr>
            <a:spLocks noChangeArrowheads="1"/>
          </p:cNvSpPr>
          <p:nvPr/>
        </p:nvSpPr>
        <p:spPr bwMode="auto">
          <a:xfrm>
            <a:off x="6383339" y="5732463"/>
            <a:ext cx="396875" cy="3603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12677" name="Oval 37"/>
          <p:cNvSpPr>
            <a:spLocks noChangeArrowheads="1"/>
          </p:cNvSpPr>
          <p:nvPr/>
        </p:nvSpPr>
        <p:spPr bwMode="auto">
          <a:xfrm>
            <a:off x="5375276" y="4868863"/>
            <a:ext cx="468313" cy="468312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chemeClr val="bg1"/>
                </a:solidFill>
                <a:ea typeface="ＭＳ 明朝" panose="02020609040205080304" pitchFamily="17" charset="-128"/>
              </a:rPr>
              <a:t>Ξ</a:t>
            </a:r>
            <a:r>
              <a:rPr lang="en-US" altLang="ja-JP" sz="2800" baseline="30000">
                <a:solidFill>
                  <a:schemeClr val="bg1"/>
                </a:solidFill>
              </a:rPr>
              <a:t>-</a:t>
            </a:r>
            <a:endParaRPr lang="en-US" altLang="ja-JP" sz="2800" baseline="30000">
              <a:solidFill>
                <a:schemeClr val="bg1"/>
              </a:solidFill>
              <a:ea typeface="ＭＳ 明朝" panose="02020609040205080304" pitchFamily="17" charset="-128"/>
            </a:endParaRPr>
          </a:p>
        </p:txBody>
      </p:sp>
      <p:sp>
        <p:nvSpPr>
          <p:cNvPr id="112678" name="Oval 38"/>
          <p:cNvSpPr>
            <a:spLocks noChangeArrowheads="1"/>
          </p:cNvSpPr>
          <p:nvPr/>
        </p:nvSpPr>
        <p:spPr bwMode="auto">
          <a:xfrm>
            <a:off x="6310314" y="4868863"/>
            <a:ext cx="396875" cy="3603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12679" name="Oval 39"/>
          <p:cNvSpPr>
            <a:spLocks noChangeArrowheads="1"/>
          </p:cNvSpPr>
          <p:nvPr/>
        </p:nvSpPr>
        <p:spPr bwMode="auto">
          <a:xfrm>
            <a:off x="5230814" y="5516563"/>
            <a:ext cx="827087" cy="792162"/>
          </a:xfrm>
          <a:prstGeom prst="ellipse">
            <a:avLst/>
          </a:prstGeom>
          <a:solidFill>
            <a:srgbClr val="99CC00">
              <a:alpha val="70195"/>
            </a:srgbClr>
          </a:solidFill>
          <a:ln w="9525">
            <a:solidFill>
              <a:srgbClr val="00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b="1"/>
              <a:t>α</a:t>
            </a:r>
          </a:p>
        </p:txBody>
      </p:sp>
      <p:sp>
        <p:nvSpPr>
          <p:cNvPr id="112680" name="Rectangle 40"/>
          <p:cNvSpPr>
            <a:spLocks noChangeArrowheads="1"/>
          </p:cNvSpPr>
          <p:nvPr/>
        </p:nvSpPr>
        <p:spPr bwMode="auto">
          <a:xfrm>
            <a:off x="8369300" y="1"/>
            <a:ext cx="2298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E. Hiyama et al.,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/>
              <a:t>PRC</a:t>
            </a:r>
            <a:r>
              <a:rPr lang="en-US" altLang="ja-JP" sz="1600" b="1"/>
              <a:t>78</a:t>
            </a:r>
            <a:r>
              <a:rPr lang="en-US" altLang="ja-JP" sz="1600"/>
              <a:t> (2008) 054316</a:t>
            </a:r>
            <a:r>
              <a:rPr lang="en-US" altLang="ja-JP" sz="2400"/>
              <a:t> </a:t>
            </a:r>
          </a:p>
        </p:txBody>
      </p:sp>
      <p:sp>
        <p:nvSpPr>
          <p:cNvPr id="112682" name="Rectangle 42"/>
          <p:cNvSpPr>
            <a:spLocks noChangeArrowheads="1"/>
          </p:cNvSpPr>
          <p:nvPr/>
        </p:nvSpPr>
        <p:spPr bwMode="auto">
          <a:xfrm>
            <a:off x="3792538" y="1"/>
            <a:ext cx="3536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ja-JP" sz="2800">
                <a:solidFill>
                  <a:srgbClr val="CC0000"/>
                </a:solidFill>
              </a:rPr>
              <a:t>4-body calculation of</a:t>
            </a:r>
            <a:r>
              <a:rPr lang="en-US" altLang="ja-JP" sz="2400"/>
              <a:t> </a:t>
            </a:r>
          </a:p>
        </p:txBody>
      </p:sp>
      <p:sp>
        <p:nvSpPr>
          <p:cNvPr id="112683" name="Text Box 43"/>
          <p:cNvSpPr txBox="1">
            <a:spLocks noChangeArrowheads="1"/>
          </p:cNvSpPr>
          <p:nvPr/>
        </p:nvSpPr>
        <p:spPr bwMode="auto">
          <a:xfrm>
            <a:off x="7391401" y="1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 baseline="30000"/>
              <a:t>7</a:t>
            </a:r>
            <a:r>
              <a:rPr lang="en-US" altLang="ja-JP" sz="2800"/>
              <a:t>H</a:t>
            </a:r>
          </a:p>
        </p:txBody>
      </p:sp>
      <p:sp>
        <p:nvSpPr>
          <p:cNvPr id="112684" name="Text Box 44"/>
          <p:cNvSpPr txBox="1">
            <a:spLocks noChangeArrowheads="1"/>
          </p:cNvSpPr>
          <p:nvPr/>
        </p:nvSpPr>
        <p:spPr bwMode="auto">
          <a:xfrm>
            <a:off x="7248525" y="260350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ea typeface="ＭＳ 明朝" panose="02020609040205080304" pitchFamily="17" charset="-128"/>
              </a:rPr>
              <a:t>Ξ</a:t>
            </a:r>
            <a:r>
              <a:rPr lang="en-US" altLang="ja-JP" sz="2000" b="1" baseline="30000"/>
              <a:t>-</a:t>
            </a:r>
            <a:endParaRPr lang="en-US" altLang="ja-JP" sz="2000" b="1" baseline="30000">
              <a:ea typeface="ＭＳ 明朝" panose="02020609040205080304" pitchFamily="17" charset="-128"/>
            </a:endParaRPr>
          </a:p>
        </p:txBody>
      </p:sp>
      <p:sp>
        <p:nvSpPr>
          <p:cNvPr id="112685" name="Text Box 45"/>
          <p:cNvSpPr txBox="1">
            <a:spLocks noChangeArrowheads="1"/>
          </p:cNvSpPr>
          <p:nvPr/>
        </p:nvSpPr>
        <p:spPr bwMode="auto">
          <a:xfrm>
            <a:off x="7391400" y="5157789"/>
            <a:ext cx="28384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Similar binding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energies using ND and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ESC04.  </a:t>
            </a:r>
          </a:p>
        </p:txBody>
      </p:sp>
      <p:sp>
        <p:nvSpPr>
          <p:cNvPr id="112686" name="Text Box 46"/>
          <p:cNvSpPr txBox="1">
            <a:spLocks noChangeArrowheads="1"/>
          </p:cNvSpPr>
          <p:nvPr/>
        </p:nvSpPr>
        <p:spPr bwMode="auto">
          <a:xfrm>
            <a:off x="7478714" y="6156326"/>
            <a:ext cx="31892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Independent on employed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ea typeface="ＭＳ 明朝" panose="02020609040205080304" pitchFamily="17" charset="-128"/>
              </a:rPr>
              <a:t>Ξ</a:t>
            </a:r>
            <a:r>
              <a:rPr lang="en-US" altLang="ja-JP" sz="2000"/>
              <a:t>N potential</a:t>
            </a:r>
          </a:p>
        </p:txBody>
      </p:sp>
      <p:cxnSp>
        <p:nvCxnSpPr>
          <p:cNvPr id="3" name="直線矢印コネクタ 2"/>
          <p:cNvCxnSpPr/>
          <p:nvPr/>
        </p:nvCxnSpPr>
        <p:spPr>
          <a:xfrm flipH="1">
            <a:off x="1768415" y="4175125"/>
            <a:ext cx="943035" cy="8885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697933" y="5133975"/>
            <a:ext cx="27991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Decay in to </a:t>
            </a:r>
            <a:r>
              <a:rPr kumimoji="1" lang="en-US" altLang="ja-JP" sz="2400" baseline="30000" dirty="0" smtClean="0"/>
              <a:t>5</a:t>
            </a:r>
            <a:r>
              <a:rPr kumimoji="1" lang="en-US" altLang="ja-JP" sz="2400" baseline="-25000" dirty="0" smtClean="0"/>
              <a:t>ΛΛ</a:t>
            </a:r>
            <a:r>
              <a:rPr kumimoji="1" lang="en-US" altLang="ja-JP" sz="2400" dirty="0" smtClean="0"/>
              <a:t>H+n+n</a:t>
            </a:r>
            <a:endParaRPr kumimoji="1" lang="ja-JP" altLang="en-US" sz="2400" dirty="0"/>
          </a:p>
        </p:txBody>
      </p: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712014" y="5677326"/>
            <a:ext cx="345094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2400" dirty="0" err="1" smtClean="0"/>
              <a:t>I.Fuse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and Y. Akaishi , </a:t>
            </a:r>
            <a:endParaRPr lang="en-US" altLang="ja-JP" sz="2400" dirty="0" smtClean="0"/>
          </a:p>
          <a:p>
            <a:pPr algn="l"/>
            <a:r>
              <a:rPr lang="en-US" altLang="ja-JP" sz="2400" dirty="0" smtClean="0"/>
              <a:t>Phys</a:t>
            </a:r>
            <a:r>
              <a:rPr lang="en-US" altLang="ja-JP" sz="2400" dirty="0"/>
              <a:t>. Rev. C54, R24 (1996)</a:t>
            </a:r>
          </a:p>
        </p:txBody>
      </p:sp>
    </p:spTree>
    <p:extLst>
      <p:ext uri="{BB962C8B-B14F-4D97-AF65-F5344CB8AC3E}">
        <p14:creationId xmlns:p14="http://schemas.microsoft.com/office/powerpoint/2010/main" val="233280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09291" y="457200"/>
            <a:ext cx="15729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solidFill>
                  <a:srgbClr val="00B0F0"/>
                </a:solidFill>
              </a:rPr>
              <a:t>Summary</a:t>
            </a:r>
            <a:endParaRPr kumimoji="1" lang="ja-JP" altLang="en-US" sz="2800" dirty="0">
              <a:solidFill>
                <a:srgbClr val="00B0F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71932" y="1630392"/>
            <a:ext cx="10140084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kumimoji="1" lang="en-US" altLang="ja-JP" sz="2400" dirty="0" smtClean="0"/>
              <a:t>In Λ</a:t>
            </a:r>
            <a:r>
              <a:rPr kumimoji="1" lang="ja-JP" altLang="en-US" sz="2400" dirty="0" smtClean="0"/>
              <a:t>　</a:t>
            </a:r>
            <a:r>
              <a:rPr kumimoji="1" lang="en-US" altLang="ja-JP" sz="2400" dirty="0" err="1" smtClean="0"/>
              <a:t>hypernuclei</a:t>
            </a:r>
            <a:r>
              <a:rPr kumimoji="1" lang="en-US" altLang="ja-JP" sz="2400" dirty="0" smtClean="0"/>
              <a:t>, if possible, it is interesting to produce </a:t>
            </a:r>
            <a:r>
              <a:rPr kumimoji="1" lang="en-US" altLang="ja-JP" sz="2400" dirty="0" err="1" smtClean="0"/>
              <a:t>nnnnΛ</a:t>
            </a:r>
            <a:r>
              <a:rPr kumimoji="1" lang="en-US" altLang="ja-JP" sz="2400" dirty="0" smtClean="0"/>
              <a:t> system at </a:t>
            </a:r>
          </a:p>
          <a:p>
            <a:r>
              <a:rPr lang="en-US" altLang="ja-JP" sz="2400" dirty="0" smtClean="0"/>
              <a:t>       ALICE or GSI.</a:t>
            </a:r>
            <a:endParaRPr kumimoji="1" lang="en-US" altLang="ja-JP" sz="2400" dirty="0" smtClean="0"/>
          </a:p>
          <a:p>
            <a:pPr marL="457200" indent="-457200">
              <a:buAutoNum type="arabicPeriod" startAt="2"/>
            </a:pPr>
            <a:r>
              <a:rPr kumimoji="1" lang="en-US" altLang="ja-JP" sz="2400" dirty="0" smtClean="0"/>
              <a:t>Now</a:t>
            </a:r>
            <a:r>
              <a:rPr kumimoji="1" lang="en-US" altLang="ja-JP" sz="2400" dirty="0" smtClean="0"/>
              <a:t>,  we found that ΞN interaction is attractive</a:t>
            </a:r>
            <a:r>
              <a:rPr kumimoji="1" lang="en-US" altLang="ja-JP" sz="2400" dirty="0" smtClean="0"/>
              <a:t>.</a:t>
            </a:r>
          </a:p>
          <a:p>
            <a:pPr marL="457200" indent="-457200">
              <a:buAutoNum type="arabicPeriod" startAt="2"/>
            </a:pPr>
            <a:r>
              <a:rPr lang="en-US" altLang="ja-JP" sz="2400" dirty="0" smtClean="0"/>
              <a:t>At Alice, it might be good idea to produce s-shell Ξ </a:t>
            </a:r>
            <a:r>
              <a:rPr lang="en-US" altLang="ja-JP" sz="2400" dirty="0" err="1" smtClean="0"/>
              <a:t>hypernuclei</a:t>
            </a:r>
            <a:r>
              <a:rPr lang="en-US" altLang="ja-JP" sz="2400" dirty="0" smtClean="0"/>
              <a:t> to determine</a:t>
            </a:r>
          </a:p>
          <a:p>
            <a:r>
              <a:rPr kumimoji="1" lang="en-US" altLang="ja-JP" sz="2400" dirty="0" smtClean="0"/>
              <a:t>       Spin-isospin term of ΞN </a:t>
            </a:r>
            <a:r>
              <a:rPr kumimoji="1" lang="en-US" altLang="ja-JP" sz="2400" dirty="0" err="1" smtClean="0"/>
              <a:t>inyteraction</a:t>
            </a:r>
            <a:r>
              <a:rPr kumimoji="1" lang="en-US" altLang="ja-JP" sz="2400" dirty="0" smtClean="0"/>
              <a:t>.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5. Next</a:t>
            </a:r>
            <a:r>
              <a:rPr lang="en-US" altLang="ja-JP" sz="2400" dirty="0" smtClean="0"/>
              <a:t>, we should know the information on spin- and isospin-independent</a:t>
            </a:r>
          </a:p>
          <a:p>
            <a:r>
              <a:rPr kumimoji="1" lang="en-US" altLang="ja-JP" sz="2400" dirty="0" smtClean="0"/>
              <a:t>      force. For this purpose, </a:t>
            </a:r>
            <a:r>
              <a:rPr lang="en-US" altLang="ja-JP" sz="2400" dirty="0" smtClean="0"/>
              <a:t>I would like to suggest to produce A=7 and 10 Ξ</a:t>
            </a:r>
          </a:p>
          <a:p>
            <a:r>
              <a:rPr kumimoji="1" lang="en-US" altLang="ja-JP" sz="2400" dirty="0" smtClean="0"/>
              <a:t> </a:t>
            </a:r>
            <a:r>
              <a:rPr kumimoji="1" lang="en-US" altLang="ja-JP" sz="2400" dirty="0" smtClean="0"/>
              <a:t>     </a:t>
            </a:r>
            <a:r>
              <a:rPr kumimoji="1" lang="en-US" altLang="ja-JP" sz="2400" dirty="0" err="1" smtClean="0"/>
              <a:t>Hypernuclei</a:t>
            </a:r>
            <a:r>
              <a:rPr kumimoji="1" lang="en-US" altLang="ja-JP" sz="2400" dirty="0" smtClean="0"/>
              <a:t> </a:t>
            </a:r>
            <a:r>
              <a:rPr kumimoji="1" lang="en-US" altLang="ja-JP" sz="2400" dirty="0" smtClean="0"/>
              <a:t>using </a:t>
            </a:r>
            <a:r>
              <a:rPr kumimoji="1" lang="en-US" altLang="ja-JP" sz="2400" baseline="30000" dirty="0" smtClean="0"/>
              <a:t>7</a:t>
            </a:r>
            <a:r>
              <a:rPr kumimoji="1" lang="en-US" altLang="ja-JP" sz="2400" dirty="0" smtClean="0"/>
              <a:t>Li and </a:t>
            </a:r>
            <a:r>
              <a:rPr kumimoji="1" lang="en-US" altLang="ja-JP" sz="2400" baseline="30000" dirty="0" smtClean="0"/>
              <a:t>10</a:t>
            </a:r>
            <a:r>
              <a:rPr kumimoji="1" lang="en-US" altLang="ja-JP" sz="2400" dirty="0" smtClean="0"/>
              <a:t>B </a:t>
            </a:r>
            <a:r>
              <a:rPr kumimoji="1" lang="en-US" altLang="ja-JP" sz="2400" dirty="0" smtClean="0"/>
              <a:t>targets at J-PARC.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6 </a:t>
            </a:r>
            <a:r>
              <a:rPr lang="en-US" altLang="ja-JP" sz="2400" dirty="0" smtClean="0"/>
              <a:t>. </a:t>
            </a:r>
            <a:r>
              <a:rPr lang="en-US" altLang="ja-JP" sz="2400" dirty="0" smtClean="0"/>
              <a:t>ΛΛ-ΞN interaction is also important. For this purpose, I suggest to produce</a:t>
            </a:r>
          </a:p>
          <a:p>
            <a:r>
              <a:rPr kumimoji="1" lang="en-US" altLang="ja-JP" sz="2400" baseline="30000" dirty="0" smtClean="0"/>
              <a:t>5</a:t>
            </a:r>
            <a:r>
              <a:rPr kumimoji="1" lang="en-US" altLang="ja-JP" sz="2400" baseline="-25000" dirty="0" smtClean="0"/>
              <a:t>ΛΛ</a:t>
            </a:r>
            <a:r>
              <a:rPr kumimoji="1" lang="en-US" altLang="ja-JP" sz="2400" dirty="0" smtClean="0"/>
              <a:t>H using 7Li </a:t>
            </a:r>
            <a:r>
              <a:rPr kumimoji="1" lang="en-US" altLang="ja-JP" sz="2400" dirty="0" smtClean="0"/>
              <a:t>target at J-PARC. And it might be good to produce </a:t>
            </a:r>
            <a:r>
              <a:rPr kumimoji="1" lang="en-US" altLang="ja-JP" sz="2400" baseline="30000" dirty="0" smtClean="0"/>
              <a:t>4</a:t>
            </a:r>
            <a:r>
              <a:rPr kumimoji="1" lang="en-US" altLang="ja-JP" sz="2400" baseline="-25000" dirty="0" smtClean="0"/>
              <a:t>ΛΛ</a:t>
            </a:r>
            <a:r>
              <a:rPr kumimoji="1" lang="en-US" altLang="ja-JP" sz="2400" dirty="0" smtClean="0"/>
              <a:t>H at ALICE.</a:t>
            </a:r>
            <a:endParaRPr kumimoji="1" lang="en-US" altLang="ja-JP" sz="2400" dirty="0" smtClean="0"/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2438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67419" y="6340415"/>
            <a:ext cx="4955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 published in PRL, as mentioned by </a:t>
            </a:r>
            <a:r>
              <a:rPr kumimoji="1" lang="en-US" altLang="ja-JP" dirty="0" err="1" smtClean="0"/>
              <a:t>Shimoura</a:t>
            </a:r>
            <a:r>
              <a:rPr kumimoji="1" lang="en-US" altLang="ja-JP" dirty="0" smtClean="0"/>
              <a:t> san</a:t>
            </a:r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190" y="300502"/>
            <a:ext cx="9242926" cy="6557498"/>
          </a:xfrm>
          <a:prstGeom prst="rect">
            <a:avLst/>
          </a:prstGeom>
        </p:spPr>
      </p:pic>
      <p:sp>
        <p:nvSpPr>
          <p:cNvPr id="4" name="円/楕円 3"/>
          <p:cNvSpPr/>
          <p:nvPr/>
        </p:nvSpPr>
        <p:spPr>
          <a:xfrm>
            <a:off x="9445858" y="2475730"/>
            <a:ext cx="1814799" cy="169473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9707248" y="2783345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10455730" y="2783345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8" name="Oval 9"/>
          <p:cNvSpPr>
            <a:spLocks noChangeArrowheads="1"/>
          </p:cNvSpPr>
          <p:nvPr/>
        </p:nvSpPr>
        <p:spPr bwMode="auto">
          <a:xfrm>
            <a:off x="10455730" y="3510070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9782020" y="3551500"/>
            <a:ext cx="539750" cy="53975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46329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648" y="764704"/>
            <a:ext cx="6624736" cy="1005706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6218297" y="1790765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</a:rPr>
              <a:t>E(MeV)</a:t>
            </a:r>
            <a:endParaRPr lang="ja-JP" altLang="en-US" sz="2400" dirty="0">
              <a:solidFill>
                <a:srgbClr val="000000"/>
              </a:solidFill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3719736" y="44624"/>
            <a:ext cx="0" cy="9361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3719737" y="312796"/>
            <a:ext cx="3079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</a:rPr>
              <a:t>4n breakup threshold</a:t>
            </a:r>
            <a:endParaRPr lang="ja-JP" altLang="en-US" sz="2400" dirty="0">
              <a:solidFill>
                <a:srgbClr val="000000"/>
              </a:solidFill>
            </a:endParaRP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2999656" y="1675199"/>
            <a:ext cx="2376264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719737" y="184948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</a:rPr>
              <a:t>Exp.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400" dirty="0">
              <a:solidFill>
                <a:srgbClr val="00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604561" y="2169616"/>
            <a:ext cx="14798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</a:rPr>
              <a:t>～</a:t>
            </a:r>
            <a:r>
              <a:rPr lang="en-US" altLang="ja-JP" sz="2000" dirty="0">
                <a:solidFill>
                  <a:srgbClr val="000000"/>
                </a:solidFill>
              </a:rPr>
              <a:t>-1.0 MeV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668713" y="2090380"/>
            <a:ext cx="1181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</a:rPr>
              <a:t>～</a:t>
            </a:r>
            <a:r>
              <a:rPr lang="en-US" altLang="ja-JP" sz="2000" dirty="0">
                <a:solidFill>
                  <a:srgbClr val="000000"/>
                </a:solidFill>
              </a:rPr>
              <a:t>3 MeV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772190" y="2862273"/>
            <a:ext cx="913442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Theoretical issue: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</a:rPr>
              <a:t>・</a:t>
            </a:r>
            <a:r>
              <a:rPr lang="en-US" altLang="ja-JP" sz="2000" dirty="0">
                <a:solidFill>
                  <a:srgbClr val="000000"/>
                </a:solidFill>
              </a:rPr>
              <a:t>Can we describe observed 4n system using realistic NN interaction and T=3/2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 three-body force?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</a:rPr>
              <a:t>・</a:t>
            </a:r>
            <a:r>
              <a:rPr lang="en-US" altLang="ja-JP" sz="2000" dirty="0">
                <a:solidFill>
                  <a:srgbClr val="000000"/>
                </a:solidFill>
              </a:rPr>
              <a:t>If we reproduce the observed 4n system theoretically, can we also reproduce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</a:rPr>
              <a:t>　</a:t>
            </a:r>
            <a:r>
              <a:rPr lang="en-US" altLang="ja-JP" sz="2000" dirty="0">
                <a:solidFill>
                  <a:srgbClr val="000000"/>
                </a:solidFill>
              </a:rPr>
              <a:t>other A=4 nuclei, </a:t>
            </a:r>
            <a:r>
              <a:rPr lang="en-US" altLang="ja-JP" sz="2000" baseline="30000" dirty="0">
                <a:solidFill>
                  <a:srgbClr val="000000"/>
                </a:solidFill>
              </a:rPr>
              <a:t>4</a:t>
            </a:r>
            <a:r>
              <a:rPr lang="en-US" altLang="ja-JP" sz="2000" dirty="0">
                <a:solidFill>
                  <a:srgbClr val="000000"/>
                </a:solidFill>
              </a:rPr>
              <a:t>H,  </a:t>
            </a:r>
            <a:r>
              <a:rPr lang="en-US" altLang="ja-JP" sz="2000" baseline="30000" dirty="0">
                <a:solidFill>
                  <a:srgbClr val="000000"/>
                </a:solidFill>
              </a:rPr>
              <a:t>4</a:t>
            </a:r>
            <a:r>
              <a:rPr lang="en-US" altLang="ja-JP" sz="2000" dirty="0">
                <a:solidFill>
                  <a:srgbClr val="000000"/>
                </a:solidFill>
              </a:rPr>
              <a:t>He and </a:t>
            </a:r>
            <a:r>
              <a:rPr lang="en-US" altLang="ja-JP" sz="2000" baseline="30000" dirty="0">
                <a:solidFill>
                  <a:srgbClr val="000000"/>
                </a:solidFill>
              </a:rPr>
              <a:t>4</a:t>
            </a:r>
            <a:r>
              <a:rPr lang="en-US" altLang="ja-JP" sz="2000" dirty="0">
                <a:solidFill>
                  <a:srgbClr val="000000"/>
                </a:solidFill>
              </a:rPr>
              <a:t>Li, which are mirror nuclei?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50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71864" y="2204865"/>
            <a:ext cx="8229600" cy="4525963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51785" y="4832595"/>
            <a:ext cx="28480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 smtClean="0">
                <a:solidFill>
                  <a:srgbClr val="000000"/>
                </a:solidFill>
              </a:rPr>
              <a:t>Published  </a:t>
            </a:r>
            <a:r>
              <a:rPr lang="en-US" altLang="ja-JP" sz="2400" dirty="0">
                <a:solidFill>
                  <a:srgbClr val="000000"/>
                </a:solidFill>
              </a:rPr>
              <a:t>in PRC.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400" dirty="0">
              <a:solidFill>
                <a:srgbClr val="000000"/>
              </a:solidFill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04329"/>
            <a:ext cx="9036496" cy="4292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63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847529" y="404664"/>
            <a:ext cx="79903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To answer these issues,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We employ AV8 NN potential + a phenomenological three-body force.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569" y="1268760"/>
            <a:ext cx="6540381" cy="10906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1826" y="2359360"/>
            <a:ext cx="7081732" cy="1041312"/>
          </a:xfrm>
          <a:prstGeom prst="rect">
            <a:avLst/>
          </a:prstGeom>
        </p:spPr>
      </p:pic>
      <p:sp>
        <p:nvSpPr>
          <p:cNvPr id="7" name="下矢印 6"/>
          <p:cNvSpPr/>
          <p:nvPr/>
        </p:nvSpPr>
        <p:spPr>
          <a:xfrm>
            <a:off x="5087888" y="3376674"/>
            <a:ext cx="389870" cy="360040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2400">
              <a:solidFill>
                <a:srgbClr val="FFFFFF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847528" y="3814961"/>
            <a:ext cx="85135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These parameters (W</a:t>
            </a:r>
            <a:r>
              <a:rPr lang="en-US" altLang="ja-JP" sz="2000" baseline="-25000" dirty="0">
                <a:solidFill>
                  <a:srgbClr val="000000"/>
                </a:solidFill>
              </a:rPr>
              <a:t>1</a:t>
            </a:r>
            <a:r>
              <a:rPr lang="en-US" altLang="ja-JP" sz="2000" dirty="0">
                <a:solidFill>
                  <a:srgbClr val="000000"/>
                </a:solidFill>
              </a:rPr>
              <a:t>,W</a:t>
            </a:r>
            <a:r>
              <a:rPr lang="en-US" altLang="ja-JP" sz="2000" baseline="-25000" dirty="0">
                <a:solidFill>
                  <a:srgbClr val="000000"/>
                </a:solidFill>
              </a:rPr>
              <a:t>2</a:t>
            </a:r>
            <a:r>
              <a:rPr lang="en-US" altLang="ja-JP" sz="2000" dirty="0">
                <a:solidFill>
                  <a:srgbClr val="000000"/>
                </a:solidFill>
              </a:rPr>
              <a:t>,b</a:t>
            </a:r>
            <a:r>
              <a:rPr lang="en-US" altLang="ja-JP" sz="2000" baseline="-25000" dirty="0">
                <a:solidFill>
                  <a:srgbClr val="000000"/>
                </a:solidFill>
              </a:rPr>
              <a:t>1</a:t>
            </a:r>
            <a:r>
              <a:rPr lang="en-US" altLang="ja-JP" sz="2000" dirty="0">
                <a:solidFill>
                  <a:srgbClr val="000000"/>
                </a:solidFill>
              </a:rPr>
              <a:t>,b</a:t>
            </a:r>
            <a:r>
              <a:rPr lang="en-US" altLang="ja-JP" sz="2000" baseline="-25000" dirty="0">
                <a:solidFill>
                  <a:srgbClr val="000000"/>
                </a:solidFill>
              </a:rPr>
              <a:t>2</a:t>
            </a:r>
            <a:r>
              <a:rPr lang="en-US" altLang="ja-JP" sz="2000" dirty="0">
                <a:solidFill>
                  <a:srgbClr val="000000"/>
                </a:solidFill>
              </a:rPr>
              <a:t>) are determined so as to reproduce the binding energies of the ground states of </a:t>
            </a:r>
            <a:r>
              <a:rPr lang="en-US" altLang="ja-JP" sz="2000" baseline="30000" dirty="0">
                <a:solidFill>
                  <a:srgbClr val="000000"/>
                </a:solidFill>
              </a:rPr>
              <a:t>3</a:t>
            </a:r>
            <a:r>
              <a:rPr lang="en-US" altLang="ja-JP" sz="2000" dirty="0">
                <a:solidFill>
                  <a:srgbClr val="000000"/>
                </a:solidFill>
              </a:rPr>
              <a:t>H, </a:t>
            </a:r>
            <a:r>
              <a:rPr lang="en-US" altLang="ja-JP" sz="2000" baseline="30000" dirty="0">
                <a:solidFill>
                  <a:srgbClr val="000000"/>
                </a:solidFill>
              </a:rPr>
              <a:t>3</a:t>
            </a:r>
            <a:r>
              <a:rPr lang="en-US" altLang="ja-JP" sz="2000" dirty="0">
                <a:solidFill>
                  <a:srgbClr val="000000"/>
                </a:solidFill>
              </a:rPr>
              <a:t>He and </a:t>
            </a:r>
            <a:r>
              <a:rPr lang="en-US" altLang="ja-JP" sz="2000" baseline="30000" dirty="0">
                <a:solidFill>
                  <a:srgbClr val="000000"/>
                </a:solidFill>
              </a:rPr>
              <a:t>4</a:t>
            </a:r>
            <a:r>
              <a:rPr lang="en-US" altLang="ja-JP" sz="2000" dirty="0">
                <a:solidFill>
                  <a:srgbClr val="000000"/>
                </a:solidFill>
              </a:rPr>
              <a:t>He.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604160" y="4644035"/>
            <a:ext cx="896912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For 4n system, we need T=3/2 three-body force. We use the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same potential with T=1/2, but, different parameter of W</a:t>
            </a:r>
            <a:r>
              <a:rPr lang="en-US" altLang="ja-JP" sz="2000" baseline="-25000" dirty="0">
                <a:solidFill>
                  <a:srgbClr val="000000"/>
                </a:solidFill>
              </a:rPr>
              <a:t>1</a:t>
            </a:r>
            <a:r>
              <a:rPr lang="en-US" altLang="ja-JP" sz="2000" dirty="0">
                <a:solidFill>
                  <a:srgbClr val="000000"/>
                </a:solidFill>
              </a:rPr>
              <a:t>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W</a:t>
            </a:r>
            <a:r>
              <a:rPr lang="en-US" altLang="ja-JP" sz="2000" baseline="-25000" dirty="0">
                <a:solidFill>
                  <a:srgbClr val="000000"/>
                </a:solidFill>
              </a:rPr>
              <a:t>1</a:t>
            </a:r>
            <a:r>
              <a:rPr lang="en-US" altLang="ja-JP" sz="2000" dirty="0">
                <a:solidFill>
                  <a:srgbClr val="000000"/>
                </a:solidFill>
              </a:rPr>
              <a:t>(T=3/2)= free            b</a:t>
            </a:r>
            <a:r>
              <a:rPr lang="en-US" altLang="ja-JP" sz="2000" baseline="-25000" dirty="0">
                <a:solidFill>
                  <a:srgbClr val="000000"/>
                </a:solidFill>
              </a:rPr>
              <a:t>1</a:t>
            </a:r>
            <a:r>
              <a:rPr lang="en-US" altLang="ja-JP" sz="2000" dirty="0">
                <a:solidFill>
                  <a:srgbClr val="000000"/>
                </a:solidFill>
              </a:rPr>
              <a:t>=4.0fm  =&gt; W</a:t>
            </a:r>
            <a:r>
              <a:rPr lang="en-US" altLang="ja-JP" sz="2000" baseline="-25000" dirty="0">
                <a:solidFill>
                  <a:srgbClr val="000000"/>
                </a:solidFill>
              </a:rPr>
              <a:t>1</a:t>
            </a:r>
            <a:r>
              <a:rPr lang="en-US" altLang="ja-JP" sz="2000" dirty="0">
                <a:solidFill>
                  <a:srgbClr val="000000"/>
                </a:solidFill>
              </a:rPr>
              <a:t> should be fixed so as to reproduce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                                                         the observed 4n system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W</a:t>
            </a:r>
            <a:r>
              <a:rPr lang="en-US" altLang="ja-JP" sz="2000" baseline="-25000" dirty="0">
                <a:solidFill>
                  <a:srgbClr val="000000"/>
                </a:solidFill>
              </a:rPr>
              <a:t>2</a:t>
            </a:r>
            <a:r>
              <a:rPr lang="en-US" altLang="ja-JP" sz="2000" dirty="0">
                <a:solidFill>
                  <a:srgbClr val="000000"/>
                </a:solidFill>
              </a:rPr>
              <a:t>(T=3/2) = +35 MeV  b</a:t>
            </a:r>
            <a:r>
              <a:rPr lang="en-US" altLang="ja-JP" sz="2000" baseline="-25000" dirty="0">
                <a:solidFill>
                  <a:srgbClr val="000000"/>
                </a:solidFill>
              </a:rPr>
              <a:t>2</a:t>
            </a:r>
            <a:r>
              <a:rPr lang="en-US" altLang="ja-JP" sz="2000" dirty="0">
                <a:solidFill>
                  <a:srgbClr val="000000"/>
                </a:solidFill>
              </a:rPr>
              <a:t>=0.75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30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868979" y="299344"/>
            <a:ext cx="84176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The observed 4n system was reported from the bound region to resonant region.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In order to obtain energy position (</a:t>
            </a:r>
            <a:r>
              <a:rPr lang="en-US" altLang="ja-JP" dirty="0" err="1">
                <a:solidFill>
                  <a:srgbClr val="000000"/>
                </a:solidFill>
              </a:rPr>
              <a:t>E</a:t>
            </a:r>
            <a:r>
              <a:rPr lang="en-US" altLang="ja-JP" baseline="-25000" dirty="0" err="1">
                <a:solidFill>
                  <a:srgbClr val="000000"/>
                </a:solidFill>
              </a:rPr>
              <a:t>r</a:t>
            </a:r>
            <a:r>
              <a:rPr lang="en-US" altLang="ja-JP" dirty="0">
                <a:solidFill>
                  <a:srgbClr val="000000"/>
                </a:solidFill>
              </a:rPr>
              <a:t>) and decay width (Γ), we use complex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scaling method.</a:t>
            </a:r>
            <a:endParaRPr lang="ja-JP" altLang="en-US" dirty="0">
              <a:solidFill>
                <a:srgbClr val="000000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9105" y="1459764"/>
            <a:ext cx="4227020" cy="74295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978" y="1932021"/>
            <a:ext cx="6047274" cy="769247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7910" y="2788901"/>
            <a:ext cx="2984707" cy="1628057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101" y="2675050"/>
            <a:ext cx="5091217" cy="707462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5920" y="3582329"/>
            <a:ext cx="4150196" cy="3183231"/>
          </a:xfrm>
          <a:prstGeom prst="rect">
            <a:avLst/>
          </a:prstGeom>
        </p:spPr>
      </p:pic>
      <p:cxnSp>
        <p:nvCxnSpPr>
          <p:cNvPr id="10" name="直線矢印コネクタ 9"/>
          <p:cNvCxnSpPr/>
          <p:nvPr/>
        </p:nvCxnSpPr>
        <p:spPr>
          <a:xfrm>
            <a:off x="3641028" y="5085185"/>
            <a:ext cx="4399188" cy="8875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631505" y="4616773"/>
            <a:ext cx="40190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The energy pole is stable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with respect to θ.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Re(E) corresponds to energy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With respect to 4n breakup threshold.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err="1">
                <a:solidFill>
                  <a:srgbClr val="000000"/>
                </a:solidFill>
              </a:rPr>
              <a:t>Im</a:t>
            </a:r>
            <a:r>
              <a:rPr lang="en-US" altLang="ja-JP" dirty="0">
                <a:solidFill>
                  <a:srgbClr val="000000"/>
                </a:solidFill>
              </a:rPr>
              <a:t>(E) corresponds to Γ/2.</a:t>
            </a:r>
            <a:endParaRPr lang="ja-JP" altLang="en-US" dirty="0">
              <a:solidFill>
                <a:srgbClr val="00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928195" y="6501123"/>
            <a:ext cx="2592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4n breakup threshold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  <p:cxnSp>
        <p:nvCxnSpPr>
          <p:cNvPr id="15" name="直線矢印コネクタ 14"/>
          <p:cNvCxnSpPr/>
          <p:nvPr/>
        </p:nvCxnSpPr>
        <p:spPr>
          <a:xfrm flipV="1">
            <a:off x="5447928" y="6354125"/>
            <a:ext cx="392694" cy="3226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306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2971</Words>
  <Application>Microsoft Office PowerPoint</Application>
  <PresentationFormat>ワイド画面</PresentationFormat>
  <Paragraphs>801</Paragraphs>
  <Slides>49</Slides>
  <Notes>14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49</vt:i4>
      </vt:variant>
    </vt:vector>
  </HeadingPairs>
  <TitlesOfParts>
    <vt:vector size="61" baseType="lpstr">
      <vt:lpstr>ＭＳ Ｐゴシック</vt:lpstr>
      <vt:lpstr>ＭＳ Ｐ明朝</vt:lpstr>
      <vt:lpstr>ＭＳ ゴシック</vt:lpstr>
      <vt:lpstr>ＭＳ 明朝</vt:lpstr>
      <vt:lpstr>Arial</vt:lpstr>
      <vt:lpstr>Calibri</vt:lpstr>
      <vt:lpstr>Calibri Light</vt:lpstr>
      <vt:lpstr>Garamond</vt:lpstr>
      <vt:lpstr>Times New Roman</vt:lpstr>
      <vt:lpstr>Wingdings</vt:lpstr>
      <vt:lpstr>Office テーマ</vt:lpstr>
      <vt:lpstr>標準デザイン</vt:lpstr>
      <vt:lpstr>Structure of light hypernuclei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Emiko Hiyama</dc:creator>
  <cp:lastModifiedBy>Emiko Hiyama</cp:lastModifiedBy>
  <cp:revision>39</cp:revision>
  <dcterms:created xsi:type="dcterms:W3CDTF">2017-09-23T11:22:23Z</dcterms:created>
  <dcterms:modified xsi:type="dcterms:W3CDTF">2017-11-08T06:51:43Z</dcterms:modified>
</cp:coreProperties>
</file>