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335" r:id="rId10"/>
    <p:sldId id="336" r:id="rId11"/>
    <p:sldId id="337" r:id="rId12"/>
    <p:sldId id="263" r:id="rId13"/>
    <p:sldId id="268" r:id="rId14"/>
    <p:sldId id="269" r:id="rId15"/>
    <p:sldId id="271" r:id="rId16"/>
    <p:sldId id="270" r:id="rId17"/>
    <p:sldId id="274" r:id="rId18"/>
    <p:sldId id="275" r:id="rId19"/>
    <p:sldId id="323" r:id="rId20"/>
    <p:sldId id="324" r:id="rId21"/>
    <p:sldId id="279" r:id="rId22"/>
    <p:sldId id="280" r:id="rId23"/>
    <p:sldId id="265" r:id="rId24"/>
    <p:sldId id="266" r:id="rId25"/>
    <p:sldId id="267" r:id="rId26"/>
    <p:sldId id="339" r:id="rId27"/>
    <p:sldId id="282" r:id="rId28"/>
    <p:sldId id="325" r:id="rId29"/>
    <p:sldId id="326" r:id="rId30"/>
    <p:sldId id="329" r:id="rId31"/>
    <p:sldId id="327" r:id="rId32"/>
    <p:sldId id="330" r:id="rId33"/>
    <p:sldId id="331" r:id="rId34"/>
    <p:sldId id="332" r:id="rId35"/>
    <p:sldId id="338" r:id="rId36"/>
    <p:sldId id="333" r:id="rId37"/>
    <p:sldId id="328" r:id="rId3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4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27" autoAdjust="0"/>
    <p:restoredTop sz="94660"/>
  </p:normalViewPr>
  <p:slideViewPr>
    <p:cSldViewPr snapToGrid="0">
      <p:cViewPr varScale="1">
        <p:scale>
          <a:sx n="89" d="100"/>
          <a:sy n="89" d="100"/>
        </p:scale>
        <p:origin x="5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527953-5006-40AE-B374-1D8C3CD2D17C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9B319-59F5-431B-B003-AD422C7F8B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7102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8F9AD3-8E52-40BF-BAAF-13D4D9F0ECF2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altLang="ja-JP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4029184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884613" y="9153525"/>
            <a:ext cx="29718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6F637439-5E3B-4EC7-9C00-54AB8523C769}" type="slidenum">
              <a:rPr lang="en-US" altLang="ja-JP" sz="1200"/>
              <a:pPr algn="r" eaLnBrk="1" hangingPunct="1"/>
              <a:t>9</a:t>
            </a:fld>
            <a:endParaRPr lang="en-US" altLang="ja-JP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4879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 txBox="1">
            <a:spLocks noGrp="1" noChangeArrowheads="1"/>
          </p:cNvSpPr>
          <p:nvPr/>
        </p:nvSpPr>
        <p:spPr bwMode="auto">
          <a:xfrm>
            <a:off x="3884613" y="9153525"/>
            <a:ext cx="29718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C00827E8-97AE-4A46-BA18-E9D0E36152FD}" type="slidenum">
              <a:rPr lang="en-US" altLang="ja-JP" sz="1200"/>
              <a:pPr algn="r" eaLnBrk="1" hangingPunct="1"/>
              <a:t>10</a:t>
            </a:fld>
            <a:endParaRPr lang="en-US" altLang="ja-JP" sz="120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722313"/>
            <a:ext cx="6426200" cy="3614737"/>
          </a:xfrm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93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BADFC9BA-2556-418C-BB26-BACC8677D646}" type="slidenum">
              <a:rPr lang="en-US" altLang="ja-JP" sz="1200" smtClean="0"/>
              <a:pPr/>
              <a:t>11</a:t>
            </a:fld>
            <a:endParaRPr lang="en-US" altLang="ja-JP" sz="1200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ja-JP" smtClean="0">
                <a:latin typeface="Arial" panose="020B0604020202020204" pitchFamily="34" charset="0"/>
                <a:ea typeface="ＭＳ Ｐ明朝" panose="02020600040205080304" pitchFamily="18" charset="-128"/>
              </a:rPr>
              <a:t>Now, let me explain how to solve three-body problem for simplicity.</a:t>
            </a:r>
          </a:p>
        </p:txBody>
      </p:sp>
    </p:spTree>
    <p:extLst>
      <p:ext uri="{BB962C8B-B14F-4D97-AF65-F5344CB8AC3E}">
        <p14:creationId xmlns:p14="http://schemas.microsoft.com/office/powerpoint/2010/main" val="1134127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68160-B9A3-45E1-B85C-57377002F9A6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2D11-CCB5-4FE4-9124-63635F4AC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7127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68160-B9A3-45E1-B85C-57377002F9A6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2D11-CCB5-4FE4-9124-63635F4AC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402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68160-B9A3-45E1-B85C-57377002F9A6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2D11-CCB5-4FE4-9124-63635F4AC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83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68160-B9A3-45E1-B85C-57377002F9A6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2D11-CCB5-4FE4-9124-63635F4AC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0436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68160-B9A3-45E1-B85C-57377002F9A6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2D11-CCB5-4FE4-9124-63635F4AC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8303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68160-B9A3-45E1-B85C-57377002F9A6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2D11-CCB5-4FE4-9124-63635F4AC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503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68160-B9A3-45E1-B85C-57377002F9A6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2D11-CCB5-4FE4-9124-63635F4AC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799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68160-B9A3-45E1-B85C-57377002F9A6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2D11-CCB5-4FE4-9124-63635F4AC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2774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68160-B9A3-45E1-B85C-57377002F9A6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2D11-CCB5-4FE4-9124-63635F4AC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3569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68160-B9A3-45E1-B85C-57377002F9A6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2D11-CCB5-4FE4-9124-63635F4AC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161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68160-B9A3-45E1-B85C-57377002F9A6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2D11-CCB5-4FE4-9124-63635F4AC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506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68160-B9A3-45E1-B85C-57377002F9A6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E2D11-CCB5-4FE4-9124-63635F4AC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3458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1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emf"/><Relationship Id="rId4" Type="http://schemas.openxmlformats.org/officeDocument/2006/relationships/image" Target="../media/image25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emf"/><Relationship Id="rId4" Type="http://schemas.openxmlformats.org/officeDocument/2006/relationships/image" Target="../media/image31.e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e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01638" y="846318"/>
            <a:ext cx="9144000" cy="2387600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Five-body structure of heavy </a:t>
            </a:r>
            <a:r>
              <a:rPr kumimoji="1" lang="en-US" altLang="ja-JP" dirty="0" err="1" smtClean="0"/>
              <a:t>pentaquark</a:t>
            </a:r>
            <a:r>
              <a:rPr kumimoji="1" lang="en-US" altLang="ja-JP" dirty="0" smtClean="0"/>
              <a:t> system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835215" y="4067865"/>
            <a:ext cx="9144000" cy="1655762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2800" dirty="0" smtClean="0"/>
              <a:t>Emiko </a:t>
            </a:r>
            <a:r>
              <a:rPr kumimoji="1" lang="en-US" altLang="ja-JP" sz="2800" dirty="0" err="1" smtClean="0"/>
              <a:t>Hiyama</a:t>
            </a:r>
            <a:r>
              <a:rPr kumimoji="1" lang="en-US" altLang="ja-JP" sz="2800" dirty="0" smtClean="0"/>
              <a:t> (</a:t>
            </a:r>
            <a:r>
              <a:rPr lang="en-US" altLang="ja-JP" sz="2800" dirty="0" smtClean="0"/>
              <a:t>Kyushu </a:t>
            </a:r>
            <a:r>
              <a:rPr lang="en-US" altLang="ja-JP" sz="2800" smtClean="0"/>
              <a:t>Univ./</a:t>
            </a:r>
            <a:r>
              <a:rPr kumimoji="1" lang="en-US" altLang="ja-JP" sz="2800" smtClean="0"/>
              <a:t>RIKEN)</a:t>
            </a:r>
            <a:endParaRPr kumimoji="1" lang="en-US" altLang="ja-JP" sz="2800" dirty="0" smtClean="0"/>
          </a:p>
          <a:p>
            <a:r>
              <a:rPr lang="en-US" altLang="ja-JP" sz="2800" dirty="0" smtClean="0"/>
              <a:t>J-M. Richard(Lyon)</a:t>
            </a:r>
          </a:p>
          <a:p>
            <a:pPr marL="514350" indent="-514350">
              <a:buAutoNum type="alphaUcPeriod"/>
            </a:pPr>
            <a:r>
              <a:rPr kumimoji="1" lang="en-US" altLang="ja-JP" sz="2800" dirty="0" err="1" smtClean="0"/>
              <a:t>Hosaka</a:t>
            </a:r>
            <a:r>
              <a:rPr kumimoji="1" lang="en-US" altLang="ja-JP" sz="2800" dirty="0" smtClean="0"/>
              <a:t> (RCNP/JAEA)</a:t>
            </a:r>
          </a:p>
          <a:p>
            <a:r>
              <a:rPr lang="en-US" altLang="ja-JP" sz="2800" dirty="0" smtClean="0"/>
              <a:t>M. Oka (TIT/JAEA)</a:t>
            </a:r>
            <a:endParaRPr kumimoji="1" lang="ja-JP" altLang="en-US" sz="2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34838" y="4494362"/>
            <a:ext cx="405258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First, I would like to talk about my recent </a:t>
            </a:r>
          </a:p>
          <a:p>
            <a:r>
              <a:rPr lang="en-US" altLang="ja-JP" dirty="0" smtClean="0"/>
              <a:t>Work on penta-quark system.</a:t>
            </a:r>
          </a:p>
          <a:p>
            <a:r>
              <a:rPr kumimoji="1" lang="en-US" altLang="ja-JP" dirty="0" smtClean="0"/>
              <a:t>If there </a:t>
            </a:r>
            <a:r>
              <a:rPr lang="en-US" altLang="ja-JP" dirty="0" smtClean="0"/>
              <a:t>are some plan to produce</a:t>
            </a:r>
          </a:p>
          <a:p>
            <a:r>
              <a:rPr lang="en-US" altLang="ja-JP" dirty="0" err="1" smtClean="0"/>
              <a:t>Pentaquark</a:t>
            </a:r>
            <a:r>
              <a:rPr lang="en-US" altLang="ja-JP" dirty="0" smtClean="0"/>
              <a:t> system at Alice,</a:t>
            </a:r>
          </a:p>
          <a:p>
            <a:r>
              <a:rPr kumimoji="1" lang="en-US" altLang="ja-JP" dirty="0" smtClean="0"/>
              <a:t>my work might be helpful.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3910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46"/>
          <p:cNvSpPr>
            <a:spLocks noChangeArrowheads="1"/>
          </p:cNvSpPr>
          <p:nvPr/>
        </p:nvSpPr>
        <p:spPr bwMode="auto">
          <a:xfrm>
            <a:off x="1774826" y="3500438"/>
            <a:ext cx="68056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30000"/>
              </a:spcBef>
              <a:buFontTx/>
              <a:buNone/>
            </a:pPr>
            <a:r>
              <a:rPr lang="en-US" altLang="ja-JP" sz="2000">
                <a:solidFill>
                  <a:srgbClr val="990000"/>
                </a:solidFill>
              </a:rPr>
              <a:t>Basis functions of each Jacobi coordinate</a:t>
            </a:r>
          </a:p>
        </p:txBody>
      </p:sp>
      <p:sp>
        <p:nvSpPr>
          <p:cNvPr id="107523" name="Rectangle 51"/>
          <p:cNvSpPr>
            <a:spLocks noChangeArrowheads="1"/>
          </p:cNvSpPr>
          <p:nvPr/>
        </p:nvSpPr>
        <p:spPr bwMode="auto">
          <a:xfrm>
            <a:off x="3863975" y="6316664"/>
            <a:ext cx="4535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ja-JP" sz="2000">
                <a:solidFill>
                  <a:srgbClr val="990000"/>
                </a:solidFill>
              </a:rPr>
              <a:t>Determined by diagonalizing  H</a:t>
            </a:r>
          </a:p>
        </p:txBody>
      </p:sp>
      <p:sp>
        <p:nvSpPr>
          <p:cNvPr id="107524" name="Oval 3"/>
          <p:cNvSpPr>
            <a:spLocks noChangeArrowheads="1"/>
          </p:cNvSpPr>
          <p:nvPr/>
        </p:nvSpPr>
        <p:spPr bwMode="auto">
          <a:xfrm>
            <a:off x="3049588" y="233363"/>
            <a:ext cx="539750" cy="539750"/>
          </a:xfrm>
          <a:prstGeom prst="ellipse">
            <a:avLst/>
          </a:prstGeom>
          <a:solidFill>
            <a:srgbClr val="FFFF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7525" name="Oval 4"/>
          <p:cNvSpPr>
            <a:spLocks noChangeArrowheads="1"/>
          </p:cNvSpPr>
          <p:nvPr/>
        </p:nvSpPr>
        <p:spPr bwMode="auto">
          <a:xfrm>
            <a:off x="2422525" y="1703388"/>
            <a:ext cx="539750" cy="539750"/>
          </a:xfrm>
          <a:prstGeom prst="ellipse">
            <a:avLst/>
          </a:prstGeom>
          <a:solidFill>
            <a:srgbClr val="FF9900"/>
          </a:solidFill>
          <a:ln w="25400">
            <a:solidFill>
              <a:srgbClr val="0D0D0D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7526" name="Oval 5"/>
          <p:cNvSpPr>
            <a:spLocks noChangeArrowheads="1"/>
          </p:cNvSpPr>
          <p:nvPr/>
        </p:nvSpPr>
        <p:spPr bwMode="auto">
          <a:xfrm>
            <a:off x="3862388" y="1630363"/>
            <a:ext cx="539750" cy="539750"/>
          </a:xfrm>
          <a:prstGeom prst="ellipse">
            <a:avLst/>
          </a:prstGeom>
          <a:solidFill>
            <a:srgbClr val="00FFFF"/>
          </a:solidFill>
          <a:ln w="25400">
            <a:solidFill>
              <a:srgbClr val="0D0D0D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7527" name="Line 12"/>
          <p:cNvSpPr>
            <a:spLocks noChangeShapeType="1"/>
          </p:cNvSpPr>
          <p:nvPr/>
        </p:nvSpPr>
        <p:spPr bwMode="auto">
          <a:xfrm flipH="1" flipV="1">
            <a:off x="3359151" y="476251"/>
            <a:ext cx="792163" cy="1439863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28" name="Line 13"/>
          <p:cNvSpPr>
            <a:spLocks noChangeShapeType="1"/>
          </p:cNvSpPr>
          <p:nvPr/>
        </p:nvSpPr>
        <p:spPr bwMode="auto">
          <a:xfrm flipH="1">
            <a:off x="2711451" y="1198564"/>
            <a:ext cx="1006475" cy="79057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29" name="Text Box 14"/>
          <p:cNvSpPr txBox="1">
            <a:spLocks noChangeArrowheads="1"/>
          </p:cNvSpPr>
          <p:nvPr/>
        </p:nvSpPr>
        <p:spPr bwMode="auto">
          <a:xfrm>
            <a:off x="3770313" y="809625"/>
            <a:ext cx="27781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/>
              <a:t>r</a:t>
            </a:r>
          </a:p>
        </p:txBody>
      </p:sp>
      <p:sp>
        <p:nvSpPr>
          <p:cNvPr id="107530" name="Text Box 15"/>
          <p:cNvSpPr txBox="1">
            <a:spLocks noChangeArrowheads="1"/>
          </p:cNvSpPr>
          <p:nvPr/>
        </p:nvSpPr>
        <p:spPr bwMode="auto">
          <a:xfrm>
            <a:off x="2978151" y="1025525"/>
            <a:ext cx="38576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/>
              <a:t>R</a:t>
            </a:r>
          </a:p>
        </p:txBody>
      </p:sp>
      <p:sp>
        <p:nvSpPr>
          <p:cNvPr id="107531" name="Text Box 16"/>
          <p:cNvSpPr txBox="1">
            <a:spLocks noChangeArrowheads="1"/>
          </p:cNvSpPr>
          <p:nvPr/>
        </p:nvSpPr>
        <p:spPr bwMode="auto">
          <a:xfrm>
            <a:off x="3862388" y="982663"/>
            <a:ext cx="296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/>
              <a:t>1</a:t>
            </a:r>
          </a:p>
        </p:txBody>
      </p:sp>
      <p:sp>
        <p:nvSpPr>
          <p:cNvPr id="107532" name="Text Box 17"/>
          <p:cNvSpPr txBox="1">
            <a:spLocks noChangeArrowheads="1"/>
          </p:cNvSpPr>
          <p:nvPr/>
        </p:nvSpPr>
        <p:spPr bwMode="auto">
          <a:xfrm>
            <a:off x="3178176" y="1125538"/>
            <a:ext cx="296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/>
              <a:t>1</a:t>
            </a:r>
          </a:p>
        </p:txBody>
      </p:sp>
      <p:sp>
        <p:nvSpPr>
          <p:cNvPr id="107533" name="Text Box 30"/>
          <p:cNvSpPr txBox="1">
            <a:spLocks noChangeArrowheads="1"/>
          </p:cNvSpPr>
          <p:nvPr/>
        </p:nvSpPr>
        <p:spPr bwMode="auto">
          <a:xfrm>
            <a:off x="3143250" y="2278064"/>
            <a:ext cx="7048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/>
              <a:t>C=1</a:t>
            </a:r>
          </a:p>
        </p:txBody>
      </p:sp>
      <p:sp>
        <p:nvSpPr>
          <p:cNvPr id="107534" name="Oval 6"/>
          <p:cNvSpPr>
            <a:spLocks noChangeArrowheads="1"/>
          </p:cNvSpPr>
          <p:nvPr/>
        </p:nvSpPr>
        <p:spPr bwMode="auto">
          <a:xfrm>
            <a:off x="6022975" y="188913"/>
            <a:ext cx="539750" cy="539750"/>
          </a:xfrm>
          <a:prstGeom prst="ellipse">
            <a:avLst/>
          </a:prstGeom>
          <a:solidFill>
            <a:srgbClr val="FFFF00"/>
          </a:solidFill>
          <a:ln w="25400">
            <a:solidFill>
              <a:srgbClr val="0D0D0D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7535" name="Oval 7"/>
          <p:cNvSpPr>
            <a:spLocks noChangeArrowheads="1"/>
          </p:cNvSpPr>
          <p:nvPr/>
        </p:nvSpPr>
        <p:spPr bwMode="auto">
          <a:xfrm>
            <a:off x="5324475" y="1585913"/>
            <a:ext cx="539750" cy="539750"/>
          </a:xfrm>
          <a:prstGeom prst="ellipse">
            <a:avLst/>
          </a:prstGeom>
          <a:solidFill>
            <a:srgbClr val="FF9900"/>
          </a:solidFill>
          <a:ln w="25400">
            <a:solidFill>
              <a:srgbClr val="0D0D0D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7536" name="Oval 8"/>
          <p:cNvSpPr>
            <a:spLocks noChangeArrowheads="1"/>
          </p:cNvSpPr>
          <p:nvPr/>
        </p:nvSpPr>
        <p:spPr bwMode="auto">
          <a:xfrm>
            <a:off x="6764338" y="1514475"/>
            <a:ext cx="539750" cy="539750"/>
          </a:xfrm>
          <a:prstGeom prst="ellipse">
            <a:avLst/>
          </a:prstGeom>
          <a:solidFill>
            <a:srgbClr val="00FFFF"/>
          </a:solidFill>
          <a:ln w="25400">
            <a:solidFill>
              <a:srgbClr val="0D0D0D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7537" name="Text Box 22"/>
          <p:cNvSpPr txBox="1">
            <a:spLocks noChangeArrowheads="1"/>
          </p:cNvSpPr>
          <p:nvPr/>
        </p:nvSpPr>
        <p:spPr bwMode="auto">
          <a:xfrm>
            <a:off x="5591176" y="692150"/>
            <a:ext cx="27781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/>
              <a:t>r</a:t>
            </a:r>
          </a:p>
        </p:txBody>
      </p:sp>
      <p:sp>
        <p:nvSpPr>
          <p:cNvPr id="107538" name="Text Box 23"/>
          <p:cNvSpPr txBox="1">
            <a:spLocks noChangeArrowheads="1"/>
          </p:cNvSpPr>
          <p:nvPr/>
        </p:nvSpPr>
        <p:spPr bwMode="auto">
          <a:xfrm>
            <a:off x="6311901" y="908050"/>
            <a:ext cx="38576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/>
              <a:t>R</a:t>
            </a:r>
          </a:p>
        </p:txBody>
      </p:sp>
      <p:sp>
        <p:nvSpPr>
          <p:cNvPr id="107539" name="Text Box 26"/>
          <p:cNvSpPr txBox="1">
            <a:spLocks noChangeArrowheads="1"/>
          </p:cNvSpPr>
          <p:nvPr/>
        </p:nvSpPr>
        <p:spPr bwMode="auto">
          <a:xfrm>
            <a:off x="5662613" y="908050"/>
            <a:ext cx="296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/>
              <a:t>2</a:t>
            </a:r>
          </a:p>
        </p:txBody>
      </p:sp>
      <p:sp>
        <p:nvSpPr>
          <p:cNvPr id="107540" name="Text Box 27"/>
          <p:cNvSpPr txBox="1">
            <a:spLocks noChangeArrowheads="1"/>
          </p:cNvSpPr>
          <p:nvPr/>
        </p:nvSpPr>
        <p:spPr bwMode="auto">
          <a:xfrm>
            <a:off x="6527801" y="1052513"/>
            <a:ext cx="296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/>
              <a:t>2</a:t>
            </a:r>
          </a:p>
        </p:txBody>
      </p:sp>
      <p:sp>
        <p:nvSpPr>
          <p:cNvPr id="107541" name="Text Box 31"/>
          <p:cNvSpPr txBox="1">
            <a:spLocks noChangeArrowheads="1"/>
          </p:cNvSpPr>
          <p:nvPr/>
        </p:nvSpPr>
        <p:spPr bwMode="auto">
          <a:xfrm>
            <a:off x="5878513" y="2205039"/>
            <a:ext cx="7048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/>
              <a:t>C=2</a:t>
            </a:r>
          </a:p>
        </p:txBody>
      </p:sp>
      <p:sp>
        <p:nvSpPr>
          <p:cNvPr id="107542" name="Oval 9"/>
          <p:cNvSpPr>
            <a:spLocks noChangeArrowheads="1"/>
          </p:cNvSpPr>
          <p:nvPr/>
        </p:nvSpPr>
        <p:spPr bwMode="auto">
          <a:xfrm>
            <a:off x="8831263" y="188913"/>
            <a:ext cx="539750" cy="539750"/>
          </a:xfrm>
          <a:prstGeom prst="ellipse">
            <a:avLst/>
          </a:prstGeom>
          <a:solidFill>
            <a:srgbClr val="FFFF00"/>
          </a:solidFill>
          <a:ln w="25400">
            <a:solidFill>
              <a:srgbClr val="0D0D0D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7543" name="Oval 10"/>
          <p:cNvSpPr>
            <a:spLocks noChangeArrowheads="1"/>
          </p:cNvSpPr>
          <p:nvPr/>
        </p:nvSpPr>
        <p:spPr bwMode="auto">
          <a:xfrm>
            <a:off x="8039100" y="1485900"/>
            <a:ext cx="539750" cy="539750"/>
          </a:xfrm>
          <a:prstGeom prst="ellipse">
            <a:avLst/>
          </a:prstGeom>
          <a:solidFill>
            <a:srgbClr val="FF9900"/>
          </a:solidFill>
          <a:ln w="25400">
            <a:solidFill>
              <a:srgbClr val="0D0D0D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7544" name="Oval 11"/>
          <p:cNvSpPr>
            <a:spLocks noChangeArrowheads="1"/>
          </p:cNvSpPr>
          <p:nvPr/>
        </p:nvSpPr>
        <p:spPr bwMode="auto">
          <a:xfrm>
            <a:off x="9551988" y="1484313"/>
            <a:ext cx="539750" cy="539750"/>
          </a:xfrm>
          <a:prstGeom prst="ellipse">
            <a:avLst/>
          </a:prstGeom>
          <a:solidFill>
            <a:srgbClr val="00FFFF"/>
          </a:solidFill>
          <a:ln w="25400">
            <a:solidFill>
              <a:srgbClr val="0D0D0D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7545" name="Text Box 24"/>
          <p:cNvSpPr txBox="1">
            <a:spLocks noChangeArrowheads="1"/>
          </p:cNvSpPr>
          <p:nvPr/>
        </p:nvSpPr>
        <p:spPr bwMode="auto">
          <a:xfrm>
            <a:off x="8955088" y="1743075"/>
            <a:ext cx="27781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/>
              <a:t>r</a:t>
            </a:r>
          </a:p>
        </p:txBody>
      </p:sp>
      <p:sp>
        <p:nvSpPr>
          <p:cNvPr id="107546" name="Text Box 25"/>
          <p:cNvSpPr txBox="1">
            <a:spLocks noChangeArrowheads="1"/>
          </p:cNvSpPr>
          <p:nvPr/>
        </p:nvSpPr>
        <p:spPr bwMode="auto">
          <a:xfrm>
            <a:off x="9170988" y="808039"/>
            <a:ext cx="38576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/>
              <a:t>R</a:t>
            </a:r>
          </a:p>
        </p:txBody>
      </p:sp>
      <p:sp>
        <p:nvSpPr>
          <p:cNvPr id="107547" name="Text Box 28"/>
          <p:cNvSpPr txBox="1">
            <a:spLocks noChangeArrowheads="1"/>
          </p:cNvSpPr>
          <p:nvPr/>
        </p:nvSpPr>
        <p:spPr bwMode="auto">
          <a:xfrm>
            <a:off x="9097963" y="1889125"/>
            <a:ext cx="296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/>
              <a:t>3</a:t>
            </a:r>
          </a:p>
        </p:txBody>
      </p:sp>
      <p:sp>
        <p:nvSpPr>
          <p:cNvPr id="107548" name="Text Box 29"/>
          <p:cNvSpPr txBox="1">
            <a:spLocks noChangeArrowheads="1"/>
          </p:cNvSpPr>
          <p:nvPr/>
        </p:nvSpPr>
        <p:spPr bwMode="auto">
          <a:xfrm>
            <a:off x="9386888" y="952500"/>
            <a:ext cx="296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/>
              <a:t>3</a:t>
            </a:r>
          </a:p>
        </p:txBody>
      </p:sp>
      <p:sp>
        <p:nvSpPr>
          <p:cNvPr id="107549" name="Text Box 31"/>
          <p:cNvSpPr txBox="1">
            <a:spLocks noChangeArrowheads="1"/>
          </p:cNvSpPr>
          <p:nvPr/>
        </p:nvSpPr>
        <p:spPr bwMode="auto">
          <a:xfrm>
            <a:off x="8686800" y="2278063"/>
            <a:ext cx="7112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/>
              <a:t>C=3</a:t>
            </a:r>
          </a:p>
        </p:txBody>
      </p:sp>
      <p:pic>
        <p:nvPicPr>
          <p:cNvPr id="107550" name="Picture 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2539" y="4652964"/>
            <a:ext cx="885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551" name="Picture 4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25" y="4724401"/>
            <a:ext cx="9525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552" name="Picture 3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1" y="2852738"/>
            <a:ext cx="8296275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553" name="Picture 5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9" y="3860800"/>
            <a:ext cx="8162925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554" name="Line 53"/>
          <p:cNvSpPr>
            <a:spLocks noChangeShapeType="1"/>
          </p:cNvSpPr>
          <p:nvPr/>
        </p:nvSpPr>
        <p:spPr bwMode="auto">
          <a:xfrm>
            <a:off x="4224338" y="4508501"/>
            <a:ext cx="0" cy="288925"/>
          </a:xfrm>
          <a:prstGeom prst="line">
            <a:avLst/>
          </a:prstGeom>
          <a:noFill/>
          <a:ln w="22225">
            <a:solidFill>
              <a:srgbClr val="99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55" name="Line 53"/>
          <p:cNvSpPr>
            <a:spLocks noChangeShapeType="1"/>
          </p:cNvSpPr>
          <p:nvPr/>
        </p:nvSpPr>
        <p:spPr bwMode="auto">
          <a:xfrm>
            <a:off x="7464425" y="4508501"/>
            <a:ext cx="0" cy="288925"/>
          </a:xfrm>
          <a:prstGeom prst="line">
            <a:avLst/>
          </a:prstGeom>
          <a:noFill/>
          <a:ln w="22225">
            <a:solidFill>
              <a:srgbClr val="99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pic>
        <p:nvPicPr>
          <p:cNvPr id="107556" name="Picture 5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4176" y="5229225"/>
            <a:ext cx="9013825" cy="81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557" name="Line 52"/>
          <p:cNvSpPr>
            <a:spLocks noChangeShapeType="1"/>
          </p:cNvSpPr>
          <p:nvPr/>
        </p:nvSpPr>
        <p:spPr bwMode="auto">
          <a:xfrm>
            <a:off x="4583113" y="5876925"/>
            <a:ext cx="792162" cy="0"/>
          </a:xfrm>
          <a:prstGeom prst="line">
            <a:avLst/>
          </a:prstGeom>
          <a:noFill/>
          <a:ln w="22225">
            <a:solidFill>
              <a:srgbClr val="99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58" name="Line 53"/>
          <p:cNvSpPr>
            <a:spLocks noChangeShapeType="1"/>
          </p:cNvSpPr>
          <p:nvPr/>
        </p:nvSpPr>
        <p:spPr bwMode="auto">
          <a:xfrm flipV="1">
            <a:off x="4872038" y="5949950"/>
            <a:ext cx="0" cy="287338"/>
          </a:xfrm>
          <a:prstGeom prst="line">
            <a:avLst/>
          </a:prstGeom>
          <a:noFill/>
          <a:ln w="22225">
            <a:solidFill>
              <a:srgbClr val="99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60" name="Text Box 30"/>
          <p:cNvSpPr txBox="1">
            <a:spLocks noChangeArrowheads="1"/>
          </p:cNvSpPr>
          <p:nvPr/>
        </p:nvSpPr>
        <p:spPr bwMode="auto">
          <a:xfrm>
            <a:off x="1992314" y="1700214"/>
            <a:ext cx="3397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 b="1">
                <a:solidFill>
                  <a:srgbClr val="A50021"/>
                </a:solidFill>
              </a:rPr>
              <a:t>1</a:t>
            </a:r>
          </a:p>
        </p:txBody>
      </p:sp>
      <p:sp>
        <p:nvSpPr>
          <p:cNvPr id="107561" name="Text Box 30"/>
          <p:cNvSpPr txBox="1">
            <a:spLocks noChangeArrowheads="1"/>
          </p:cNvSpPr>
          <p:nvPr/>
        </p:nvSpPr>
        <p:spPr bwMode="auto">
          <a:xfrm>
            <a:off x="4440239" y="1628775"/>
            <a:ext cx="3397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 b="1">
                <a:solidFill>
                  <a:srgbClr val="A50021"/>
                </a:solidFill>
              </a:rPr>
              <a:t>2</a:t>
            </a:r>
            <a:endParaRPr lang="ja-JP" altLang="en-US" sz="2200" b="1">
              <a:solidFill>
                <a:srgbClr val="A50021"/>
              </a:solidFill>
            </a:endParaRPr>
          </a:p>
        </p:txBody>
      </p:sp>
      <p:sp>
        <p:nvSpPr>
          <p:cNvPr id="107562" name="Text Box 30"/>
          <p:cNvSpPr txBox="1">
            <a:spLocks noChangeArrowheads="1"/>
          </p:cNvSpPr>
          <p:nvPr/>
        </p:nvSpPr>
        <p:spPr bwMode="auto">
          <a:xfrm>
            <a:off x="2640014" y="260350"/>
            <a:ext cx="3397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 b="1">
                <a:solidFill>
                  <a:srgbClr val="A50021"/>
                </a:solidFill>
              </a:rPr>
              <a:t>3</a:t>
            </a:r>
            <a:endParaRPr lang="ja-JP" altLang="en-US" sz="2200" b="1">
              <a:solidFill>
                <a:srgbClr val="A50021"/>
              </a:solidFill>
            </a:endParaRPr>
          </a:p>
        </p:txBody>
      </p:sp>
      <p:sp>
        <p:nvSpPr>
          <p:cNvPr id="107563" name="Line 12"/>
          <p:cNvSpPr>
            <a:spLocks noChangeShapeType="1"/>
          </p:cNvSpPr>
          <p:nvPr/>
        </p:nvSpPr>
        <p:spPr bwMode="auto">
          <a:xfrm flipH="1">
            <a:off x="5591175" y="549275"/>
            <a:ext cx="649288" cy="1366838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64" name="Line 13"/>
          <p:cNvSpPr>
            <a:spLocks noChangeShapeType="1"/>
          </p:cNvSpPr>
          <p:nvPr/>
        </p:nvSpPr>
        <p:spPr bwMode="auto">
          <a:xfrm>
            <a:off x="6022975" y="1052514"/>
            <a:ext cx="1009650" cy="72072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65" name="Line 13"/>
          <p:cNvSpPr>
            <a:spLocks noChangeShapeType="1"/>
          </p:cNvSpPr>
          <p:nvPr/>
        </p:nvSpPr>
        <p:spPr bwMode="auto">
          <a:xfrm flipV="1">
            <a:off x="8328025" y="1773238"/>
            <a:ext cx="1512888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66" name="Line 13"/>
          <p:cNvSpPr>
            <a:spLocks noChangeShapeType="1"/>
          </p:cNvSpPr>
          <p:nvPr/>
        </p:nvSpPr>
        <p:spPr bwMode="auto">
          <a:xfrm flipV="1">
            <a:off x="9048750" y="404814"/>
            <a:ext cx="71438" cy="136842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438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2"/>
          <p:cNvSpPr txBox="1">
            <a:spLocks noChangeArrowheads="1"/>
          </p:cNvSpPr>
          <p:nvPr/>
        </p:nvSpPr>
        <p:spPr bwMode="auto">
          <a:xfrm>
            <a:off x="1919289" y="1916114"/>
            <a:ext cx="7077075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accent2"/>
                </a:solidFill>
              </a:rPr>
              <a:t>Next, we get eigenenergy  </a:t>
            </a:r>
            <a:r>
              <a:rPr lang="en-US" altLang="ja-JP" sz="2400">
                <a:solidFill>
                  <a:srgbClr val="FF0000"/>
                </a:solidFill>
              </a:rPr>
              <a:t>E</a:t>
            </a:r>
            <a:r>
              <a:rPr lang="en-US" altLang="ja-JP" sz="2400">
                <a:solidFill>
                  <a:schemeClr val="accent2"/>
                </a:solidFill>
              </a:rPr>
              <a:t> and coefficients</a:t>
            </a:r>
            <a:r>
              <a:rPr lang="ja-JP" altLang="en-US" sz="2400">
                <a:solidFill>
                  <a:schemeClr val="accent2"/>
                </a:solidFill>
              </a:rPr>
              <a:t>　</a:t>
            </a:r>
            <a:r>
              <a:rPr lang="en-US" altLang="ja-JP" sz="2400">
                <a:solidFill>
                  <a:srgbClr val="FF0000"/>
                </a:solidFill>
              </a:rPr>
              <a:t>C</a:t>
            </a:r>
            <a:r>
              <a:rPr lang="en-US" altLang="ja-JP" sz="2400" baseline="-25000">
                <a:solidFill>
                  <a:srgbClr val="FF0000"/>
                </a:solidFill>
              </a:rPr>
              <a:t>n </a:t>
            </a:r>
            <a:r>
              <a:rPr lang="en-US" altLang="ja-JP" sz="240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600"/>
              </a:spcBef>
              <a:buNone/>
            </a:pPr>
            <a:r>
              <a:rPr lang="en-US" altLang="ja-JP" sz="2400">
                <a:solidFill>
                  <a:schemeClr val="accent2"/>
                </a:solidFill>
              </a:rPr>
              <a:t>by solving generalized matrix eigenvalue problem,</a:t>
            </a:r>
            <a:r>
              <a:rPr lang="en-US" altLang="ja-JP" sz="2400" baseline="-25000">
                <a:solidFill>
                  <a:schemeClr val="accent2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aseline="-2500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94211" name="AutoShape 3"/>
          <p:cNvSpPr>
            <a:spLocks/>
          </p:cNvSpPr>
          <p:nvPr/>
        </p:nvSpPr>
        <p:spPr bwMode="auto">
          <a:xfrm>
            <a:off x="2457451" y="3554413"/>
            <a:ext cx="71438" cy="1511300"/>
          </a:xfrm>
          <a:prstGeom prst="leftBracket">
            <a:avLst>
              <a:gd name="adj" fmla="val 176295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4212" name="Text Box 4"/>
          <p:cNvSpPr txBox="1">
            <a:spLocks noChangeArrowheads="1"/>
          </p:cNvSpPr>
          <p:nvPr/>
        </p:nvSpPr>
        <p:spPr bwMode="auto">
          <a:xfrm>
            <a:off x="2724151" y="3778251"/>
            <a:ext cx="4267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4800"/>
              <a:t>( H</a:t>
            </a:r>
            <a:r>
              <a:rPr lang="en-US" altLang="ja-JP" sz="4800" baseline="-25000"/>
              <a:t>i</a:t>
            </a:r>
            <a:r>
              <a:rPr lang="en-US" altLang="ja-JP" baseline="-25000"/>
              <a:t> </a:t>
            </a:r>
            <a:r>
              <a:rPr lang="en-US" altLang="ja-JP" sz="4800" baseline="-25000"/>
              <a:t>n</a:t>
            </a:r>
            <a:r>
              <a:rPr lang="en-US" altLang="ja-JP" sz="4800"/>
              <a:t>) - E ( N</a:t>
            </a:r>
            <a:r>
              <a:rPr lang="en-US" altLang="ja-JP" sz="4800" baseline="-25000"/>
              <a:t>i n </a:t>
            </a:r>
            <a:r>
              <a:rPr lang="en-US" altLang="ja-JP" sz="4800"/>
              <a:t>)</a:t>
            </a:r>
          </a:p>
        </p:txBody>
      </p:sp>
      <p:sp>
        <p:nvSpPr>
          <p:cNvPr id="94213" name="AutoShape 5"/>
          <p:cNvSpPr>
            <a:spLocks/>
          </p:cNvSpPr>
          <p:nvPr/>
        </p:nvSpPr>
        <p:spPr bwMode="auto">
          <a:xfrm>
            <a:off x="6992940" y="3554414"/>
            <a:ext cx="73025" cy="1584325"/>
          </a:xfrm>
          <a:prstGeom prst="rightBracket">
            <a:avLst>
              <a:gd name="adj" fmla="val 180797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4214" name="AutoShape 6"/>
          <p:cNvSpPr>
            <a:spLocks noChangeArrowheads="1"/>
          </p:cNvSpPr>
          <p:nvPr/>
        </p:nvSpPr>
        <p:spPr bwMode="auto">
          <a:xfrm>
            <a:off x="7281864" y="3481389"/>
            <a:ext cx="844550" cy="1800225"/>
          </a:xfrm>
          <a:prstGeom prst="bracketPair">
            <a:avLst>
              <a:gd name="adj" fmla="val 16667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4215" name="Text Box 7"/>
          <p:cNvSpPr txBox="1">
            <a:spLocks noChangeArrowheads="1"/>
          </p:cNvSpPr>
          <p:nvPr/>
        </p:nvSpPr>
        <p:spPr bwMode="auto">
          <a:xfrm>
            <a:off x="7334252" y="3843339"/>
            <a:ext cx="7985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4000" b="1"/>
              <a:t>C</a:t>
            </a:r>
            <a:r>
              <a:rPr lang="en-US" altLang="ja-JP" sz="4800" b="1" baseline="-25000"/>
              <a:t>n</a:t>
            </a:r>
            <a:endParaRPr lang="en-US" altLang="ja-JP" sz="2400" baseline="-25000"/>
          </a:p>
        </p:txBody>
      </p:sp>
      <p:sp>
        <p:nvSpPr>
          <p:cNvPr id="94216" name="Text Box 8"/>
          <p:cNvSpPr txBox="1">
            <a:spLocks noChangeArrowheads="1"/>
          </p:cNvSpPr>
          <p:nvPr/>
        </p:nvSpPr>
        <p:spPr bwMode="auto">
          <a:xfrm>
            <a:off x="8289926" y="3986213"/>
            <a:ext cx="704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/>
              <a:t>=0</a:t>
            </a:r>
          </a:p>
        </p:txBody>
      </p:sp>
      <p:sp>
        <p:nvSpPr>
          <p:cNvPr id="94217" name="Text Box 9"/>
          <p:cNvSpPr txBox="1">
            <a:spLocks noChangeArrowheads="1"/>
          </p:cNvSpPr>
          <p:nvPr/>
        </p:nvSpPr>
        <p:spPr bwMode="auto">
          <a:xfrm>
            <a:off x="2424114" y="692151"/>
            <a:ext cx="6942137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dirty="0" err="1"/>
              <a:t>H</a:t>
            </a:r>
            <a:r>
              <a:rPr lang="en-US" altLang="ja-JP" sz="2800" baseline="-25000" dirty="0" err="1"/>
              <a:t>in</a:t>
            </a:r>
            <a:r>
              <a:rPr lang="en-US" altLang="ja-JP" sz="2800" dirty="0"/>
              <a:t>= &lt;</a:t>
            </a:r>
            <a:r>
              <a:rPr lang="en-US" altLang="ja-JP" sz="2800" dirty="0" err="1"/>
              <a:t>Φ</a:t>
            </a:r>
            <a:r>
              <a:rPr lang="en-US" altLang="ja-JP" sz="2800" baseline="-25000" dirty="0" err="1"/>
              <a:t>i</a:t>
            </a:r>
            <a:r>
              <a:rPr lang="en-US" altLang="ja-JP" sz="2800" baseline="-25000" dirty="0"/>
              <a:t> </a:t>
            </a:r>
            <a:r>
              <a:rPr lang="en-US" altLang="ja-JP" sz="2800" dirty="0"/>
              <a:t>| H | </a:t>
            </a:r>
            <a:r>
              <a:rPr lang="en-US" altLang="ja-JP" sz="2800" dirty="0" err="1"/>
              <a:t>Φ</a:t>
            </a:r>
            <a:r>
              <a:rPr lang="en-US" altLang="ja-JP" sz="2800" baseline="-25000" dirty="0" err="1"/>
              <a:t>n</a:t>
            </a:r>
            <a:r>
              <a:rPr lang="en-US" altLang="ja-JP" sz="2800" dirty="0"/>
              <a:t> &gt;      </a:t>
            </a:r>
            <a:r>
              <a:rPr lang="en-US" altLang="ja-JP" sz="2400" dirty="0"/>
              <a:t>(</a:t>
            </a:r>
            <a:r>
              <a:rPr lang="en-US" altLang="ja-JP" sz="2400" dirty="0" err="1"/>
              <a:t>i</a:t>
            </a:r>
            <a:r>
              <a:rPr lang="en-US" altLang="ja-JP" sz="2400" dirty="0"/>
              <a:t>, n =1,…,N)</a:t>
            </a:r>
            <a:endParaRPr lang="en-US" altLang="ja-JP" sz="2800" dirty="0"/>
          </a:p>
          <a:p>
            <a:pPr>
              <a:spcBef>
                <a:spcPts val="600"/>
              </a:spcBef>
              <a:buNone/>
            </a:pPr>
            <a:r>
              <a:rPr lang="en-US" altLang="ja-JP" sz="2800" dirty="0"/>
              <a:t>N</a:t>
            </a:r>
            <a:r>
              <a:rPr lang="en-US" altLang="ja-JP" sz="2800" baseline="-25000" dirty="0"/>
              <a:t>in </a:t>
            </a:r>
            <a:r>
              <a:rPr lang="en-US" altLang="ja-JP" sz="2800" dirty="0"/>
              <a:t>= &lt;</a:t>
            </a:r>
            <a:r>
              <a:rPr lang="en-US" altLang="ja-JP" sz="2800" dirty="0" err="1"/>
              <a:t>Φ</a:t>
            </a:r>
            <a:r>
              <a:rPr lang="en-US" altLang="ja-JP" sz="2800" baseline="-25000" dirty="0" err="1"/>
              <a:t>i</a:t>
            </a:r>
            <a:r>
              <a:rPr lang="en-US" altLang="ja-JP" sz="2800" baseline="-25000" dirty="0"/>
              <a:t> </a:t>
            </a:r>
            <a:r>
              <a:rPr lang="en-US" altLang="ja-JP" sz="2800" dirty="0"/>
              <a:t>| 1 | Φ</a:t>
            </a:r>
            <a:r>
              <a:rPr lang="ja-JP" altLang="en-US" sz="2800" baseline="-25000" dirty="0"/>
              <a:t>ｎ</a:t>
            </a:r>
            <a:r>
              <a:rPr lang="ja-JP" altLang="en-US" sz="2800" dirty="0"/>
              <a:t> </a:t>
            </a:r>
            <a:r>
              <a:rPr lang="en-US" altLang="ja-JP" sz="2800" dirty="0"/>
              <a:t>&gt;  ---  </a:t>
            </a:r>
            <a:r>
              <a:rPr lang="en-US" altLang="ja-JP" sz="2400" dirty="0"/>
              <a:t>non-orthogonal basis   </a:t>
            </a:r>
            <a:endParaRPr lang="en-US" altLang="ja-JP" sz="2800" dirty="0"/>
          </a:p>
        </p:txBody>
      </p:sp>
      <p:sp>
        <p:nvSpPr>
          <p:cNvPr id="94218" name="Rectangle 10"/>
          <p:cNvSpPr>
            <a:spLocks noChangeArrowheads="1"/>
          </p:cNvSpPr>
          <p:nvPr/>
        </p:nvSpPr>
        <p:spPr bwMode="auto">
          <a:xfrm>
            <a:off x="1789114" y="49037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2400" b="1">
              <a:solidFill>
                <a:srgbClr val="FF0000"/>
              </a:solidFill>
            </a:endParaRPr>
          </a:p>
        </p:txBody>
      </p:sp>
      <p:sp>
        <p:nvSpPr>
          <p:cNvPr id="94219" name="Text Box 11"/>
          <p:cNvSpPr txBox="1">
            <a:spLocks noChangeArrowheads="1"/>
          </p:cNvSpPr>
          <p:nvPr/>
        </p:nvSpPr>
        <p:spPr bwMode="auto">
          <a:xfrm>
            <a:off x="1847851" y="188913"/>
            <a:ext cx="8270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Where the energy and overlap matrix elements are given by</a:t>
            </a:r>
          </a:p>
        </p:txBody>
      </p:sp>
      <p:pic>
        <p:nvPicPr>
          <p:cNvPr id="94222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5187" y="5407819"/>
            <a:ext cx="4570413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224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111" y="6066631"/>
            <a:ext cx="12573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225" name="Picture 1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950" y="6084094"/>
            <a:ext cx="452437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226" name="Picture 2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0237" y="6104731"/>
            <a:ext cx="5238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227" name="Picture 2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937" y="6114255"/>
            <a:ext cx="1247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28" name="正方形/長方形 19"/>
          <p:cNvSpPr>
            <a:spLocks noChangeArrowheads="1"/>
          </p:cNvSpPr>
          <p:nvPr/>
        </p:nvSpPr>
        <p:spPr bwMode="auto">
          <a:xfrm>
            <a:off x="1617125" y="5552281"/>
            <a:ext cx="1247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0099"/>
                </a:solidFill>
              </a:rPr>
              <a:t>solution</a:t>
            </a:r>
            <a:endParaRPr lang="ja-JP" altLang="en-US" sz="240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21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753" y="300485"/>
            <a:ext cx="3249601" cy="2768600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2323" y="466626"/>
            <a:ext cx="5403756" cy="2468632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2361460" y="2654423"/>
            <a:ext cx="878890" cy="426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0040040" y="2488269"/>
            <a:ext cx="790112" cy="4197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7648031" y="2488269"/>
            <a:ext cx="807868" cy="310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231423" y="210735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303109" y="67083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647658" y="24429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464754" y="259581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491469" y="288687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cxnSp>
        <p:nvCxnSpPr>
          <p:cNvPr id="17" name="直線コネクタ 16"/>
          <p:cNvCxnSpPr/>
          <p:nvPr/>
        </p:nvCxnSpPr>
        <p:spPr>
          <a:xfrm>
            <a:off x="3515481" y="288687"/>
            <a:ext cx="2840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1936953" y="2806823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C=1(J/</a:t>
            </a:r>
            <a:r>
              <a:rPr kumimoji="1" lang="en-US" altLang="ja-JP" dirty="0" err="1" smtClean="0"/>
              <a:t>Ψ+p,ηc+p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727512" y="2821143"/>
            <a:ext cx="1682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C=2(</a:t>
            </a:r>
            <a:r>
              <a:rPr kumimoji="1" lang="en-US" altLang="ja-JP" dirty="0" err="1" smtClean="0"/>
              <a:t>Λc</a:t>
            </a:r>
            <a:r>
              <a:rPr lang="en-US" altLang="ja-JP" dirty="0" err="1" smtClean="0"/>
              <a:t>+D,Σc+D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7972650" y="2780476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C=3</a:t>
            </a:r>
            <a:endParaRPr kumimoji="1" lang="ja-JP" altLang="en-US" dirty="0"/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719236" y="3772893"/>
            <a:ext cx="751840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800" dirty="0" smtClean="0"/>
              <a:t>Ψ</a:t>
            </a:r>
            <a:r>
              <a:rPr lang="en-US" altLang="ja-JP" sz="2800" baseline="-25000" dirty="0" smtClean="0"/>
              <a:t>JM</a:t>
            </a:r>
            <a:r>
              <a:rPr lang="en-US" altLang="ja-JP" sz="2800" dirty="0" smtClean="0"/>
              <a:t>(</a:t>
            </a:r>
            <a:r>
              <a:rPr lang="en-US" altLang="ja-JP" sz="2800" dirty="0" err="1" smtClean="0"/>
              <a:t>qqqcc</a:t>
            </a:r>
            <a:r>
              <a:rPr lang="en-US" altLang="ja-JP" sz="2800" dirty="0" smtClean="0"/>
              <a:t>)=</a:t>
            </a:r>
            <a:r>
              <a:rPr lang="ja-JP" altLang="en-US" sz="2800" dirty="0"/>
              <a:t>　</a:t>
            </a:r>
            <a:r>
              <a:rPr lang="en-US" altLang="ja-JP" sz="2800" dirty="0"/>
              <a:t>Φ</a:t>
            </a:r>
            <a:r>
              <a:rPr lang="en-US" altLang="ja-JP" sz="2800" baseline="-25000" dirty="0"/>
              <a:t>JM</a:t>
            </a:r>
            <a:r>
              <a:rPr lang="en-US" altLang="ja-JP" sz="2800" baseline="30000" dirty="0"/>
              <a:t>(C=1)</a:t>
            </a:r>
            <a:r>
              <a:rPr lang="en-US" altLang="ja-JP" sz="2800" dirty="0"/>
              <a:t> +Φ</a:t>
            </a:r>
            <a:r>
              <a:rPr lang="en-US" altLang="ja-JP" sz="2800" baseline="-25000" dirty="0"/>
              <a:t>JM </a:t>
            </a:r>
            <a:r>
              <a:rPr lang="en-US" altLang="ja-JP" sz="2800" baseline="30000" dirty="0"/>
              <a:t>(C=2)</a:t>
            </a:r>
            <a:r>
              <a:rPr lang="en-US" altLang="ja-JP" sz="2800" dirty="0"/>
              <a:t> </a:t>
            </a:r>
            <a:r>
              <a:rPr lang="en-US" altLang="ja-JP" sz="2800" dirty="0" smtClean="0"/>
              <a:t>+</a:t>
            </a:r>
            <a:r>
              <a:rPr lang="en-US" altLang="ja-JP" sz="2800" dirty="0" err="1" smtClean="0"/>
              <a:t>φ</a:t>
            </a:r>
            <a:r>
              <a:rPr lang="en-US" altLang="ja-JP" sz="2800" baseline="-25000" dirty="0" err="1" smtClean="0"/>
              <a:t>JM</a:t>
            </a:r>
            <a:r>
              <a:rPr lang="en-US" altLang="ja-JP" sz="2800" baseline="30000" dirty="0" smtClean="0"/>
              <a:t>(c=3) </a:t>
            </a:r>
            <a:r>
              <a:rPr lang="en-US" altLang="ja-JP" sz="2800" dirty="0" smtClean="0"/>
              <a:t>+Φ</a:t>
            </a:r>
            <a:r>
              <a:rPr lang="en-US" altLang="ja-JP" sz="2800" baseline="-25000" dirty="0" smtClean="0"/>
              <a:t>JM </a:t>
            </a:r>
            <a:r>
              <a:rPr lang="en-US" altLang="ja-JP" sz="2800" baseline="30000" dirty="0"/>
              <a:t>(</a:t>
            </a:r>
            <a:r>
              <a:rPr lang="en-US" altLang="ja-JP" sz="2800" baseline="30000" dirty="0" smtClean="0"/>
              <a:t>C=4)</a:t>
            </a:r>
            <a:r>
              <a:rPr lang="en-US" altLang="ja-JP" sz="2800" dirty="0" smtClean="0"/>
              <a:t> </a:t>
            </a:r>
            <a:endParaRPr lang="en-US" altLang="ja-JP" sz="2800" dirty="0"/>
          </a:p>
          <a:p>
            <a:r>
              <a:rPr lang="en-US" altLang="ja-JP" sz="2800" dirty="0"/>
              <a:t>                     </a:t>
            </a:r>
          </a:p>
        </p:txBody>
      </p:sp>
      <p:cxnSp>
        <p:nvCxnSpPr>
          <p:cNvPr id="22" name="直線コネクタ 21"/>
          <p:cNvCxnSpPr/>
          <p:nvPr/>
        </p:nvCxnSpPr>
        <p:spPr>
          <a:xfrm>
            <a:off x="2185392" y="3814601"/>
            <a:ext cx="2840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719236" y="4524545"/>
            <a:ext cx="696145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800" dirty="0" smtClean="0"/>
              <a:t>Φ</a:t>
            </a:r>
            <a:r>
              <a:rPr lang="en-US" altLang="ja-JP" sz="2800" baseline="-25000" dirty="0" smtClean="0"/>
              <a:t>αJM</a:t>
            </a:r>
            <a:r>
              <a:rPr lang="en-US" altLang="ja-JP" sz="2800" dirty="0" smtClean="0"/>
              <a:t>(</a:t>
            </a:r>
            <a:r>
              <a:rPr lang="en-US" altLang="ja-JP" sz="2800" dirty="0" err="1" smtClean="0"/>
              <a:t>qqqcc</a:t>
            </a:r>
            <a:r>
              <a:rPr lang="en-US" altLang="ja-JP" sz="2800" dirty="0" smtClean="0"/>
              <a:t>)=</a:t>
            </a:r>
            <a:r>
              <a:rPr lang="en-US" altLang="ja-JP" sz="2800" i="1" dirty="0" err="1">
                <a:latin typeface="Georgia" panose="02040502050405020303" pitchFamily="18" charset="0"/>
              </a:rPr>
              <a:t>A</a:t>
            </a:r>
            <a:r>
              <a:rPr lang="en-US" altLang="ja-JP" sz="2800" baseline="-25000" dirty="0" err="1"/>
              <a:t>qqqq</a:t>
            </a:r>
            <a:r>
              <a:rPr lang="en-US" altLang="ja-JP" sz="2800" dirty="0"/>
              <a:t>{[(color)</a:t>
            </a:r>
            <a:r>
              <a:rPr lang="en-US" altLang="ja-JP" sz="2800" baseline="30000" dirty="0"/>
              <a:t>(c)</a:t>
            </a:r>
            <a:r>
              <a:rPr lang="en-US" altLang="ja-JP" sz="2800" baseline="-25000" dirty="0"/>
              <a:t>α</a:t>
            </a:r>
            <a:r>
              <a:rPr lang="ja-JP" altLang="en-US" sz="2800" dirty="0"/>
              <a:t>　　</a:t>
            </a:r>
            <a:r>
              <a:rPr lang="en-US" altLang="ja-JP" sz="2800" dirty="0"/>
              <a:t>(isospin)</a:t>
            </a:r>
            <a:r>
              <a:rPr lang="en-US" altLang="ja-JP" sz="2800" baseline="30000" dirty="0"/>
              <a:t>(c)</a:t>
            </a:r>
            <a:r>
              <a:rPr lang="en-US" altLang="ja-JP" sz="2800" baseline="-25000" dirty="0"/>
              <a:t>α  </a:t>
            </a:r>
          </a:p>
          <a:p>
            <a:r>
              <a:rPr lang="en-US" altLang="ja-JP" sz="2800" baseline="-25000" dirty="0"/>
              <a:t>                                                   </a:t>
            </a:r>
            <a:r>
              <a:rPr lang="en-US" altLang="ja-JP" sz="2800" dirty="0"/>
              <a:t>(spin)</a:t>
            </a:r>
            <a:r>
              <a:rPr lang="en-US" altLang="ja-JP" sz="2800" baseline="30000" dirty="0"/>
              <a:t>(C)</a:t>
            </a:r>
            <a:r>
              <a:rPr lang="en-US" altLang="ja-JP" sz="2800" baseline="-25000" dirty="0"/>
              <a:t>α</a:t>
            </a:r>
            <a:r>
              <a:rPr lang="ja-JP" altLang="en-US" sz="2800" dirty="0"/>
              <a:t>　   </a:t>
            </a:r>
            <a:r>
              <a:rPr lang="en-US" altLang="ja-JP" sz="2800" dirty="0"/>
              <a:t>(spatial)</a:t>
            </a:r>
            <a:r>
              <a:rPr lang="en-US" altLang="ja-JP" sz="2800" baseline="30000" dirty="0"/>
              <a:t>(c)</a:t>
            </a:r>
            <a:r>
              <a:rPr lang="en-US" altLang="ja-JP" sz="2800" baseline="-25000" dirty="0"/>
              <a:t>α</a:t>
            </a:r>
            <a:r>
              <a:rPr lang="en-US" altLang="ja-JP" sz="2800" dirty="0"/>
              <a:t>]</a:t>
            </a:r>
            <a:r>
              <a:rPr lang="en-US" altLang="ja-JP" sz="2800" baseline="-25000" dirty="0"/>
              <a:t>JM</a:t>
            </a:r>
            <a:r>
              <a:rPr lang="en-US" altLang="ja-JP" sz="2800" dirty="0"/>
              <a:t>}</a:t>
            </a:r>
          </a:p>
        </p:txBody>
      </p:sp>
      <p:cxnSp>
        <p:nvCxnSpPr>
          <p:cNvPr id="24" name="直線コネクタ 23"/>
          <p:cNvCxnSpPr/>
          <p:nvPr/>
        </p:nvCxnSpPr>
        <p:spPr>
          <a:xfrm>
            <a:off x="2219417" y="4640950"/>
            <a:ext cx="2840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図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3750" y="428964"/>
            <a:ext cx="2700688" cy="2300936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5324094" y="785004"/>
            <a:ext cx="127800" cy="1811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45544" y="31423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314536" y="24429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237151" y="7008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4</a:t>
            </a:r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6036414" y="1932317"/>
            <a:ext cx="150939" cy="160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929737" y="18653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3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517997" y="232883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211503" y="71204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435009" y="243749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120379" y="222209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205437" y="331484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0097324" y="2755505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C=4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9083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3463" y="419470"/>
            <a:ext cx="5877016" cy="5362112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2725445" y="4376691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q</a:t>
            </a:r>
            <a:endParaRPr kumimoji="1" lang="ja-JP" altLang="en-US" sz="2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854683" y="1413029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q</a:t>
            </a:r>
            <a:endParaRPr kumimoji="1" lang="ja-JP" altLang="en-US" sz="24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237826" y="764959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q</a:t>
            </a:r>
            <a:endParaRPr kumimoji="1" lang="ja-JP" altLang="en-US" sz="2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002248" y="4145858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915205" y="1624568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  <p:cxnSp>
        <p:nvCxnSpPr>
          <p:cNvPr id="11" name="直線コネクタ 10"/>
          <p:cNvCxnSpPr/>
          <p:nvPr/>
        </p:nvCxnSpPr>
        <p:spPr>
          <a:xfrm flipV="1">
            <a:off x="7901126" y="1624568"/>
            <a:ext cx="449294" cy="1929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円/楕円 11"/>
          <p:cNvSpPr/>
          <p:nvPr/>
        </p:nvSpPr>
        <p:spPr>
          <a:xfrm>
            <a:off x="2576258" y="764959"/>
            <a:ext cx="3797909" cy="4305670"/>
          </a:xfrm>
          <a:prstGeom prst="ellipse">
            <a:avLst/>
          </a:prstGeom>
          <a:noFill/>
          <a:ln w="28575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6475630" y="898124"/>
            <a:ext cx="1473693" cy="4305670"/>
          </a:xfrm>
          <a:prstGeom prst="ellipse">
            <a:avLst/>
          </a:prstGeom>
          <a:noFill/>
          <a:ln w="28575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下矢印 14"/>
          <p:cNvSpPr/>
          <p:nvPr/>
        </p:nvSpPr>
        <p:spPr>
          <a:xfrm>
            <a:off x="3456119" y="5070629"/>
            <a:ext cx="363924" cy="646590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>
            <a:off x="7070448" y="5278514"/>
            <a:ext cx="284056" cy="503068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435931" y="602184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1</a:t>
            </a:r>
            <a:endParaRPr kumimoji="1" lang="ja-JP" altLang="en-US" sz="28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070448" y="599862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1</a:t>
            </a:r>
            <a:endParaRPr kumimoji="1" lang="ja-JP" altLang="en-US" sz="28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187491" y="6056049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X</a:t>
            </a:r>
            <a:endParaRPr kumimoji="1" lang="ja-JP" altLang="en-US" sz="2800" dirty="0"/>
          </a:p>
        </p:txBody>
      </p:sp>
      <p:sp>
        <p:nvSpPr>
          <p:cNvPr id="20" name="円/楕円 19"/>
          <p:cNvSpPr/>
          <p:nvPr/>
        </p:nvSpPr>
        <p:spPr>
          <a:xfrm>
            <a:off x="5131978" y="6056049"/>
            <a:ext cx="426127" cy="44479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728775" y="6016838"/>
            <a:ext cx="5469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=1</a:t>
            </a:r>
            <a:endParaRPr kumimoji="1" lang="ja-JP" altLang="en-US" sz="28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83079" y="560717"/>
            <a:ext cx="22486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 smtClean="0"/>
              <a:t>Wavefunction</a:t>
            </a:r>
            <a:r>
              <a:rPr kumimoji="1" lang="en-US" altLang="ja-JP" sz="2400" dirty="0" smtClean="0"/>
              <a:t> of</a:t>
            </a:r>
          </a:p>
          <a:p>
            <a:r>
              <a:rPr lang="en-US" altLang="ja-JP" sz="2400" dirty="0" smtClean="0"/>
              <a:t>Color part</a:t>
            </a:r>
            <a:endParaRPr kumimoji="1" lang="ja-JP" altLang="en-US" sz="2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1047869" y="444808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9543958" y="5161872"/>
            <a:ext cx="1682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C=2(</a:t>
            </a:r>
            <a:r>
              <a:rPr kumimoji="1" lang="en-US" altLang="ja-JP" dirty="0" err="1" smtClean="0"/>
              <a:t>Λc</a:t>
            </a:r>
            <a:r>
              <a:rPr lang="en-US" altLang="ja-JP" dirty="0" err="1" smtClean="0"/>
              <a:t>+D,Σc+D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0196" y="2769693"/>
            <a:ext cx="2700688" cy="2300936"/>
          </a:xfrm>
          <a:prstGeom prst="rect">
            <a:avLst/>
          </a:prstGeom>
        </p:spPr>
      </p:pic>
      <p:sp>
        <p:nvSpPr>
          <p:cNvPr id="25" name="正方形/長方形 24"/>
          <p:cNvSpPr/>
          <p:nvPr/>
        </p:nvSpPr>
        <p:spPr>
          <a:xfrm>
            <a:off x="10140540" y="3125733"/>
            <a:ext cx="127800" cy="1811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9661990" y="265496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0053597" y="304154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4</a:t>
            </a:r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10852860" y="4273046"/>
            <a:ext cx="150939" cy="160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0746183" y="420605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3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9334443" y="466956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9027949" y="305277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0936825" y="456281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0021883" y="267221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9218078" y="1951985"/>
            <a:ext cx="2005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Similar for C=2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1280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9835" y="1180021"/>
            <a:ext cx="7940345" cy="3133186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828136" y="500332"/>
            <a:ext cx="25505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Confining channels</a:t>
            </a:r>
            <a:endParaRPr kumimoji="1" lang="ja-JP" altLang="en-US" sz="2400" dirty="0"/>
          </a:p>
        </p:txBody>
      </p:sp>
      <p:sp>
        <p:nvSpPr>
          <p:cNvPr id="5" name="円/楕円 4"/>
          <p:cNvSpPr/>
          <p:nvPr/>
        </p:nvSpPr>
        <p:spPr>
          <a:xfrm>
            <a:off x="2103389" y="1380227"/>
            <a:ext cx="1017917" cy="2932981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4421019" y="1380226"/>
            <a:ext cx="1017917" cy="2932981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691965" y="48740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3</a:t>
            </a:r>
            <a:endParaRPr kumimoji="1" lang="ja-JP" altLang="en-US" sz="2800" dirty="0"/>
          </a:p>
        </p:txBody>
      </p:sp>
      <p:cxnSp>
        <p:nvCxnSpPr>
          <p:cNvPr id="9" name="直線コネクタ 8"/>
          <p:cNvCxnSpPr/>
          <p:nvPr/>
        </p:nvCxnSpPr>
        <p:spPr>
          <a:xfrm flipV="1">
            <a:off x="4748822" y="4897043"/>
            <a:ext cx="310551" cy="86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2447026" y="481359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3</a:t>
            </a:r>
            <a:endParaRPr kumimoji="1" lang="ja-JP" altLang="en-US" sz="2800" dirty="0"/>
          </a:p>
        </p:txBody>
      </p:sp>
      <p:cxnSp>
        <p:nvCxnSpPr>
          <p:cNvPr id="11" name="直線コネクタ 10"/>
          <p:cNvCxnSpPr/>
          <p:nvPr/>
        </p:nvCxnSpPr>
        <p:spPr>
          <a:xfrm flipV="1">
            <a:off x="2472905" y="4908488"/>
            <a:ext cx="310551" cy="86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下矢印 11"/>
          <p:cNvSpPr/>
          <p:nvPr/>
        </p:nvSpPr>
        <p:spPr>
          <a:xfrm>
            <a:off x="2558384" y="4449850"/>
            <a:ext cx="225072" cy="310551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下矢印 12"/>
          <p:cNvSpPr/>
          <p:nvPr/>
        </p:nvSpPr>
        <p:spPr>
          <a:xfrm>
            <a:off x="4710655" y="4403727"/>
            <a:ext cx="225072" cy="310551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434155" y="4874040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X</a:t>
            </a:r>
            <a:endParaRPr kumimoji="1" lang="ja-JP" altLang="en-US" sz="2800" dirty="0"/>
          </a:p>
        </p:txBody>
      </p:sp>
      <p:sp>
        <p:nvSpPr>
          <p:cNvPr id="15" name="円/楕円 14"/>
          <p:cNvSpPr/>
          <p:nvPr/>
        </p:nvSpPr>
        <p:spPr>
          <a:xfrm>
            <a:off x="3378642" y="4874040"/>
            <a:ext cx="426127" cy="44479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399624" y="4874040"/>
            <a:ext cx="5469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=3</a:t>
            </a:r>
            <a:endParaRPr kumimoji="1" lang="ja-JP" altLang="en-US" sz="2800" dirty="0"/>
          </a:p>
        </p:txBody>
      </p:sp>
      <p:cxnSp>
        <p:nvCxnSpPr>
          <p:cNvPr id="18" name="直線矢印コネクタ 17"/>
          <p:cNvCxnSpPr/>
          <p:nvPr/>
        </p:nvCxnSpPr>
        <p:spPr>
          <a:xfrm flipH="1">
            <a:off x="2783456" y="2432649"/>
            <a:ext cx="808249" cy="3209026"/>
          </a:xfrm>
          <a:prstGeom prst="straightConnector1">
            <a:avLst/>
          </a:prstGeom>
          <a:ln w="190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558384" y="577831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3</a:t>
            </a:r>
            <a:endParaRPr kumimoji="1" lang="ja-JP" altLang="en-US" sz="2800" dirty="0"/>
          </a:p>
        </p:txBody>
      </p:sp>
      <p:cxnSp>
        <p:nvCxnSpPr>
          <p:cNvPr id="21" name="直線コネクタ 20"/>
          <p:cNvCxnSpPr/>
          <p:nvPr/>
        </p:nvCxnSpPr>
        <p:spPr>
          <a:xfrm flipV="1">
            <a:off x="2615241" y="5801320"/>
            <a:ext cx="310551" cy="86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3434155" y="5735693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X</a:t>
            </a:r>
            <a:endParaRPr kumimoji="1" lang="ja-JP" altLang="en-US" sz="2800" dirty="0"/>
          </a:p>
        </p:txBody>
      </p:sp>
      <p:sp>
        <p:nvSpPr>
          <p:cNvPr id="23" name="円/楕円 22"/>
          <p:cNvSpPr/>
          <p:nvPr/>
        </p:nvSpPr>
        <p:spPr>
          <a:xfrm>
            <a:off x="3378642" y="5735693"/>
            <a:ext cx="426127" cy="44479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630624" y="5657272"/>
            <a:ext cx="14189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3=8  +  1</a:t>
            </a:r>
            <a:endParaRPr kumimoji="1" lang="ja-JP" altLang="en-US" sz="2800" dirty="0"/>
          </a:p>
        </p:txBody>
      </p:sp>
      <p:sp>
        <p:nvSpPr>
          <p:cNvPr id="25" name="円/楕円 24"/>
          <p:cNvSpPr/>
          <p:nvPr/>
        </p:nvSpPr>
        <p:spPr>
          <a:xfrm>
            <a:off x="5362545" y="5751385"/>
            <a:ext cx="310551" cy="33499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7" name="直線矢印コネクタ 26"/>
          <p:cNvCxnSpPr/>
          <p:nvPr/>
        </p:nvCxnSpPr>
        <p:spPr>
          <a:xfrm flipH="1" flipV="1">
            <a:off x="5946569" y="6086379"/>
            <a:ext cx="307582" cy="2885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5340113" y="6374921"/>
            <a:ext cx="1945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I take color singlet.</a:t>
            </a:r>
            <a:endParaRPr kumimoji="1" lang="ja-JP" altLang="en-US" dirty="0"/>
          </a:p>
        </p:txBody>
      </p:sp>
      <p:sp>
        <p:nvSpPr>
          <p:cNvPr id="29" name="円/楕円 28"/>
          <p:cNvSpPr/>
          <p:nvPr/>
        </p:nvSpPr>
        <p:spPr>
          <a:xfrm>
            <a:off x="5947988" y="1425486"/>
            <a:ext cx="1017917" cy="2932981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/楕円 29"/>
          <p:cNvSpPr/>
          <p:nvPr/>
        </p:nvSpPr>
        <p:spPr>
          <a:xfrm>
            <a:off x="8352898" y="1402856"/>
            <a:ext cx="1017917" cy="2932981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8663156" y="4917114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3</a:t>
            </a:r>
            <a:endParaRPr kumimoji="1" lang="ja-JP" altLang="en-US" sz="2800" dirty="0"/>
          </a:p>
        </p:txBody>
      </p:sp>
      <p:cxnSp>
        <p:nvCxnSpPr>
          <p:cNvPr id="32" name="直線コネクタ 31"/>
          <p:cNvCxnSpPr/>
          <p:nvPr/>
        </p:nvCxnSpPr>
        <p:spPr>
          <a:xfrm flipV="1">
            <a:off x="8720013" y="4940117"/>
            <a:ext cx="310551" cy="86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6418217" y="485667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3</a:t>
            </a:r>
            <a:endParaRPr kumimoji="1" lang="ja-JP" altLang="en-US" sz="2800" dirty="0"/>
          </a:p>
        </p:txBody>
      </p:sp>
      <p:cxnSp>
        <p:nvCxnSpPr>
          <p:cNvPr id="34" name="直線コネクタ 33"/>
          <p:cNvCxnSpPr/>
          <p:nvPr/>
        </p:nvCxnSpPr>
        <p:spPr>
          <a:xfrm flipV="1">
            <a:off x="6444096" y="4951562"/>
            <a:ext cx="310551" cy="86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下矢印 34"/>
          <p:cNvSpPr/>
          <p:nvPr/>
        </p:nvSpPr>
        <p:spPr>
          <a:xfrm>
            <a:off x="6529575" y="4492924"/>
            <a:ext cx="225072" cy="310551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下矢印 35"/>
          <p:cNvSpPr/>
          <p:nvPr/>
        </p:nvSpPr>
        <p:spPr>
          <a:xfrm>
            <a:off x="8681846" y="4446801"/>
            <a:ext cx="225072" cy="310551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405346" y="4917114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X</a:t>
            </a:r>
            <a:endParaRPr kumimoji="1" lang="ja-JP" altLang="en-US" sz="2800" dirty="0"/>
          </a:p>
        </p:txBody>
      </p:sp>
      <p:sp>
        <p:nvSpPr>
          <p:cNvPr id="38" name="円/楕円 37"/>
          <p:cNvSpPr/>
          <p:nvPr/>
        </p:nvSpPr>
        <p:spPr>
          <a:xfrm>
            <a:off x="7349833" y="4917114"/>
            <a:ext cx="426127" cy="44479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9370815" y="4917114"/>
            <a:ext cx="5469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=3</a:t>
            </a:r>
            <a:endParaRPr kumimoji="1" lang="ja-JP" altLang="en-US" sz="2800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6529575" y="582139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3</a:t>
            </a:r>
            <a:endParaRPr kumimoji="1" lang="ja-JP" altLang="en-US" sz="2800" dirty="0"/>
          </a:p>
        </p:txBody>
      </p:sp>
      <p:cxnSp>
        <p:nvCxnSpPr>
          <p:cNvPr id="41" name="直線コネクタ 40"/>
          <p:cNvCxnSpPr/>
          <p:nvPr/>
        </p:nvCxnSpPr>
        <p:spPr>
          <a:xfrm flipV="1">
            <a:off x="6586432" y="5844394"/>
            <a:ext cx="310551" cy="86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7405346" y="5778767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X</a:t>
            </a:r>
            <a:endParaRPr kumimoji="1" lang="ja-JP" altLang="en-US" sz="2800" dirty="0"/>
          </a:p>
        </p:txBody>
      </p:sp>
      <p:sp>
        <p:nvSpPr>
          <p:cNvPr id="43" name="円/楕円 42"/>
          <p:cNvSpPr/>
          <p:nvPr/>
        </p:nvSpPr>
        <p:spPr>
          <a:xfrm>
            <a:off x="7349833" y="5778767"/>
            <a:ext cx="426127" cy="44479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8601815" y="5700346"/>
            <a:ext cx="14189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3=8  +  1</a:t>
            </a:r>
            <a:endParaRPr kumimoji="1" lang="ja-JP" altLang="en-US" sz="2800" dirty="0"/>
          </a:p>
        </p:txBody>
      </p:sp>
      <p:sp>
        <p:nvSpPr>
          <p:cNvPr id="45" name="円/楕円 44"/>
          <p:cNvSpPr/>
          <p:nvPr/>
        </p:nvSpPr>
        <p:spPr>
          <a:xfrm>
            <a:off x="9333736" y="5794459"/>
            <a:ext cx="310551" cy="33499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6" name="直線矢印コネクタ 45"/>
          <p:cNvCxnSpPr/>
          <p:nvPr/>
        </p:nvCxnSpPr>
        <p:spPr>
          <a:xfrm flipH="1" flipV="1">
            <a:off x="9917760" y="6129453"/>
            <a:ext cx="307582" cy="2885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9386508" y="6423919"/>
            <a:ext cx="1945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I take color singlet.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456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753" y="300485"/>
            <a:ext cx="3249601" cy="2768600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2323" y="466626"/>
            <a:ext cx="5403756" cy="2468632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2361460" y="2654423"/>
            <a:ext cx="878890" cy="426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0040040" y="2488269"/>
            <a:ext cx="790112" cy="4197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7648031" y="2488269"/>
            <a:ext cx="807868" cy="310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231423" y="210735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303109" y="67083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647658" y="24429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464754" y="259581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491469" y="288687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cxnSp>
        <p:nvCxnSpPr>
          <p:cNvPr id="17" name="直線コネクタ 16"/>
          <p:cNvCxnSpPr/>
          <p:nvPr/>
        </p:nvCxnSpPr>
        <p:spPr>
          <a:xfrm>
            <a:off x="3515481" y="288687"/>
            <a:ext cx="2840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1936953" y="2806823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C=1(J/</a:t>
            </a:r>
            <a:r>
              <a:rPr kumimoji="1" lang="en-US" altLang="ja-JP" dirty="0" err="1" smtClean="0"/>
              <a:t>Ψ+p,ηc+p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727512" y="2821143"/>
            <a:ext cx="1682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C=2(</a:t>
            </a:r>
            <a:r>
              <a:rPr kumimoji="1" lang="en-US" altLang="ja-JP" dirty="0" err="1" smtClean="0"/>
              <a:t>Λc</a:t>
            </a:r>
            <a:r>
              <a:rPr lang="en-US" altLang="ja-JP" dirty="0" err="1" smtClean="0"/>
              <a:t>+D,Σc+D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7972650" y="2780476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C=3</a:t>
            </a:r>
            <a:endParaRPr kumimoji="1" lang="ja-JP" altLang="en-US" dirty="0"/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719236" y="3772893"/>
            <a:ext cx="751840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800" dirty="0" smtClean="0"/>
              <a:t>Ψ</a:t>
            </a:r>
            <a:r>
              <a:rPr lang="en-US" altLang="ja-JP" sz="2800" baseline="-25000" dirty="0" smtClean="0"/>
              <a:t>JM</a:t>
            </a:r>
            <a:r>
              <a:rPr lang="en-US" altLang="ja-JP" sz="2800" dirty="0" smtClean="0"/>
              <a:t>(</a:t>
            </a:r>
            <a:r>
              <a:rPr lang="en-US" altLang="ja-JP" sz="2800" dirty="0" err="1" smtClean="0"/>
              <a:t>qqqcc</a:t>
            </a:r>
            <a:r>
              <a:rPr lang="en-US" altLang="ja-JP" sz="2800" dirty="0" smtClean="0"/>
              <a:t>)=</a:t>
            </a:r>
            <a:r>
              <a:rPr lang="ja-JP" altLang="en-US" sz="2800" dirty="0"/>
              <a:t>　</a:t>
            </a:r>
            <a:r>
              <a:rPr lang="en-US" altLang="ja-JP" sz="2800" dirty="0"/>
              <a:t>Φ</a:t>
            </a:r>
            <a:r>
              <a:rPr lang="en-US" altLang="ja-JP" sz="2800" baseline="-25000" dirty="0"/>
              <a:t>JM</a:t>
            </a:r>
            <a:r>
              <a:rPr lang="en-US" altLang="ja-JP" sz="2800" baseline="30000" dirty="0"/>
              <a:t>(C=1)</a:t>
            </a:r>
            <a:r>
              <a:rPr lang="en-US" altLang="ja-JP" sz="2800" dirty="0"/>
              <a:t> +Φ</a:t>
            </a:r>
            <a:r>
              <a:rPr lang="en-US" altLang="ja-JP" sz="2800" baseline="-25000" dirty="0"/>
              <a:t>JM </a:t>
            </a:r>
            <a:r>
              <a:rPr lang="en-US" altLang="ja-JP" sz="2800" baseline="30000" dirty="0"/>
              <a:t>(C=2)</a:t>
            </a:r>
            <a:r>
              <a:rPr lang="en-US" altLang="ja-JP" sz="2800" dirty="0"/>
              <a:t> </a:t>
            </a:r>
            <a:r>
              <a:rPr lang="en-US" altLang="ja-JP" sz="2800" dirty="0" smtClean="0"/>
              <a:t>+</a:t>
            </a:r>
            <a:r>
              <a:rPr lang="en-US" altLang="ja-JP" sz="2800" dirty="0" err="1" smtClean="0"/>
              <a:t>φ</a:t>
            </a:r>
            <a:r>
              <a:rPr lang="en-US" altLang="ja-JP" sz="2800" baseline="-25000" dirty="0" err="1" smtClean="0"/>
              <a:t>JM</a:t>
            </a:r>
            <a:r>
              <a:rPr lang="en-US" altLang="ja-JP" sz="2800" baseline="30000" dirty="0" smtClean="0"/>
              <a:t>(c=3) </a:t>
            </a:r>
            <a:r>
              <a:rPr lang="en-US" altLang="ja-JP" sz="2800" dirty="0" smtClean="0"/>
              <a:t>+Φ</a:t>
            </a:r>
            <a:r>
              <a:rPr lang="en-US" altLang="ja-JP" sz="2800" baseline="-25000" dirty="0" smtClean="0"/>
              <a:t>JM </a:t>
            </a:r>
            <a:r>
              <a:rPr lang="en-US" altLang="ja-JP" sz="2800" baseline="30000" dirty="0"/>
              <a:t>(</a:t>
            </a:r>
            <a:r>
              <a:rPr lang="en-US" altLang="ja-JP" sz="2800" baseline="30000" dirty="0" smtClean="0"/>
              <a:t>C=4)</a:t>
            </a:r>
            <a:r>
              <a:rPr lang="en-US" altLang="ja-JP" sz="2800" dirty="0" smtClean="0"/>
              <a:t> </a:t>
            </a:r>
            <a:endParaRPr lang="en-US" altLang="ja-JP" sz="2800" dirty="0"/>
          </a:p>
          <a:p>
            <a:r>
              <a:rPr lang="en-US" altLang="ja-JP" sz="2800" dirty="0"/>
              <a:t>                     </a:t>
            </a:r>
          </a:p>
        </p:txBody>
      </p:sp>
      <p:cxnSp>
        <p:nvCxnSpPr>
          <p:cNvPr id="22" name="直線コネクタ 21"/>
          <p:cNvCxnSpPr/>
          <p:nvPr/>
        </p:nvCxnSpPr>
        <p:spPr>
          <a:xfrm>
            <a:off x="2185392" y="3814601"/>
            <a:ext cx="2840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719236" y="4524545"/>
            <a:ext cx="696145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800" dirty="0" smtClean="0"/>
              <a:t>Φ</a:t>
            </a:r>
            <a:r>
              <a:rPr lang="en-US" altLang="ja-JP" sz="2800" baseline="-25000" dirty="0" smtClean="0"/>
              <a:t>αJM</a:t>
            </a:r>
            <a:r>
              <a:rPr lang="en-US" altLang="ja-JP" sz="2800" dirty="0" smtClean="0"/>
              <a:t>(</a:t>
            </a:r>
            <a:r>
              <a:rPr lang="en-US" altLang="ja-JP" sz="2800" dirty="0" err="1" smtClean="0"/>
              <a:t>qqqcc</a:t>
            </a:r>
            <a:r>
              <a:rPr lang="en-US" altLang="ja-JP" sz="2800" dirty="0" smtClean="0"/>
              <a:t>)=</a:t>
            </a:r>
            <a:r>
              <a:rPr lang="en-US" altLang="ja-JP" sz="2800" i="1" dirty="0" err="1">
                <a:latin typeface="Georgia" panose="02040502050405020303" pitchFamily="18" charset="0"/>
              </a:rPr>
              <a:t>A</a:t>
            </a:r>
            <a:r>
              <a:rPr lang="en-US" altLang="ja-JP" sz="2800" baseline="-25000" dirty="0" err="1"/>
              <a:t>qqqq</a:t>
            </a:r>
            <a:r>
              <a:rPr lang="en-US" altLang="ja-JP" sz="2800" dirty="0"/>
              <a:t>{[(color)</a:t>
            </a:r>
            <a:r>
              <a:rPr lang="en-US" altLang="ja-JP" sz="2800" baseline="30000" dirty="0"/>
              <a:t>(c)</a:t>
            </a:r>
            <a:r>
              <a:rPr lang="en-US" altLang="ja-JP" sz="2800" baseline="-25000" dirty="0"/>
              <a:t>α</a:t>
            </a:r>
            <a:r>
              <a:rPr lang="ja-JP" altLang="en-US" sz="2800" dirty="0"/>
              <a:t>　　</a:t>
            </a:r>
            <a:r>
              <a:rPr lang="en-US" altLang="ja-JP" sz="2800" dirty="0"/>
              <a:t>(isospin)</a:t>
            </a:r>
            <a:r>
              <a:rPr lang="en-US" altLang="ja-JP" sz="2800" baseline="30000" dirty="0"/>
              <a:t>(c)</a:t>
            </a:r>
            <a:r>
              <a:rPr lang="en-US" altLang="ja-JP" sz="2800" baseline="-25000" dirty="0"/>
              <a:t>α  </a:t>
            </a:r>
          </a:p>
          <a:p>
            <a:r>
              <a:rPr lang="en-US" altLang="ja-JP" sz="2800" baseline="-25000" dirty="0"/>
              <a:t>                                                   </a:t>
            </a:r>
            <a:r>
              <a:rPr lang="en-US" altLang="ja-JP" sz="2800" dirty="0"/>
              <a:t>(spin)</a:t>
            </a:r>
            <a:r>
              <a:rPr lang="en-US" altLang="ja-JP" sz="2800" baseline="30000" dirty="0"/>
              <a:t>(C)</a:t>
            </a:r>
            <a:r>
              <a:rPr lang="en-US" altLang="ja-JP" sz="2800" baseline="-25000" dirty="0"/>
              <a:t>α</a:t>
            </a:r>
            <a:r>
              <a:rPr lang="ja-JP" altLang="en-US" sz="2800" dirty="0"/>
              <a:t>　   </a:t>
            </a:r>
            <a:r>
              <a:rPr lang="en-US" altLang="ja-JP" sz="2800" dirty="0"/>
              <a:t>(spatial)</a:t>
            </a:r>
            <a:r>
              <a:rPr lang="en-US" altLang="ja-JP" sz="2800" baseline="30000" dirty="0"/>
              <a:t>(c)</a:t>
            </a:r>
            <a:r>
              <a:rPr lang="en-US" altLang="ja-JP" sz="2800" baseline="-25000" dirty="0"/>
              <a:t>α</a:t>
            </a:r>
            <a:r>
              <a:rPr lang="en-US" altLang="ja-JP" sz="2800" dirty="0"/>
              <a:t>]</a:t>
            </a:r>
            <a:r>
              <a:rPr lang="en-US" altLang="ja-JP" sz="2800" baseline="-25000" dirty="0"/>
              <a:t>JM</a:t>
            </a:r>
            <a:r>
              <a:rPr lang="en-US" altLang="ja-JP" sz="2800" dirty="0"/>
              <a:t>}</a:t>
            </a:r>
          </a:p>
        </p:txBody>
      </p:sp>
      <p:cxnSp>
        <p:nvCxnSpPr>
          <p:cNvPr id="24" name="直線コネクタ 23"/>
          <p:cNvCxnSpPr/>
          <p:nvPr/>
        </p:nvCxnSpPr>
        <p:spPr>
          <a:xfrm>
            <a:off x="2219417" y="4640950"/>
            <a:ext cx="2840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図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3750" y="428964"/>
            <a:ext cx="2700688" cy="2300936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5324094" y="785004"/>
            <a:ext cx="127800" cy="1811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45544" y="31423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314536" y="24429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237151" y="7008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4</a:t>
            </a:r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6036414" y="1932317"/>
            <a:ext cx="150939" cy="160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929737" y="18653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3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517997" y="232883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211503" y="71204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435009" y="243749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120379" y="222209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205437" y="331484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0097324" y="2755505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C=4</a:t>
            </a:r>
            <a:endParaRPr kumimoji="1" lang="ja-JP" altLang="en-US" dirty="0"/>
          </a:p>
        </p:txBody>
      </p:sp>
      <p:sp>
        <p:nvSpPr>
          <p:cNvPr id="33" name="Text Box 9"/>
          <p:cNvSpPr txBox="1">
            <a:spLocks noChangeArrowheads="1"/>
          </p:cNvSpPr>
          <p:nvPr/>
        </p:nvSpPr>
        <p:spPr bwMode="auto">
          <a:xfrm>
            <a:off x="1055753" y="5564635"/>
            <a:ext cx="756008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dirty="0"/>
              <a:t>(spatial)</a:t>
            </a:r>
            <a:r>
              <a:rPr lang="en-US" altLang="ja-JP" sz="2800" baseline="30000" dirty="0"/>
              <a:t>(c)</a:t>
            </a:r>
            <a:r>
              <a:rPr lang="en-US" altLang="ja-JP" sz="2800" baseline="-25000" dirty="0"/>
              <a:t>α</a:t>
            </a:r>
            <a:r>
              <a:rPr lang="en-US" altLang="ja-JP" sz="2800" dirty="0"/>
              <a:t>=</a:t>
            </a:r>
            <a:r>
              <a:rPr lang="en-US" altLang="ja-JP" sz="2800" dirty="0" err="1"/>
              <a:t>φ</a:t>
            </a:r>
            <a:r>
              <a:rPr lang="en-US" altLang="ja-JP" sz="2800" baseline="-25000" dirty="0" err="1"/>
              <a:t>nl</a:t>
            </a:r>
            <a:r>
              <a:rPr lang="en-US" altLang="ja-JP" sz="2800" baseline="30000" dirty="0"/>
              <a:t>(c)</a:t>
            </a:r>
            <a:r>
              <a:rPr lang="en-US" altLang="ja-JP" sz="2800" dirty="0"/>
              <a:t>(</a:t>
            </a:r>
            <a:r>
              <a:rPr lang="en-US" altLang="ja-JP" sz="2800" dirty="0" err="1"/>
              <a:t>r</a:t>
            </a:r>
            <a:r>
              <a:rPr lang="en-US" altLang="ja-JP" sz="2800" baseline="-25000" dirty="0" err="1"/>
              <a:t>c</a:t>
            </a:r>
            <a:r>
              <a:rPr lang="en-US" altLang="ja-JP" sz="2800" dirty="0"/>
              <a:t>)</a:t>
            </a:r>
            <a:r>
              <a:rPr lang="en-US" altLang="ja-JP" sz="2800" dirty="0" err="1"/>
              <a:t>ψ</a:t>
            </a:r>
            <a:r>
              <a:rPr lang="en-US" altLang="ja-JP" sz="2800" baseline="-25000" dirty="0" err="1"/>
              <a:t>νλ</a:t>
            </a:r>
            <a:r>
              <a:rPr lang="en-US" altLang="ja-JP" sz="2800" baseline="30000" dirty="0"/>
              <a:t>(c)</a:t>
            </a:r>
            <a:r>
              <a:rPr lang="en-US" altLang="ja-JP" sz="2800" dirty="0"/>
              <a:t>(</a:t>
            </a:r>
            <a:r>
              <a:rPr lang="en-US" altLang="ja-JP" sz="2800" dirty="0" err="1" smtClean="0"/>
              <a:t>ρ</a:t>
            </a:r>
            <a:r>
              <a:rPr lang="en-US" altLang="ja-JP" sz="2800" baseline="-25000" dirty="0" err="1" smtClean="0"/>
              <a:t>c</a:t>
            </a:r>
            <a:r>
              <a:rPr lang="en-US" altLang="ja-JP" sz="2800" dirty="0" smtClean="0"/>
              <a:t>)φ</a:t>
            </a:r>
            <a:r>
              <a:rPr lang="en-US" altLang="ja-JP" sz="2800" baseline="30000" dirty="0" smtClean="0"/>
              <a:t>(c)</a:t>
            </a:r>
            <a:r>
              <a:rPr lang="en-US" altLang="ja-JP" sz="2800" baseline="-25000" dirty="0" err="1" smtClean="0"/>
              <a:t>kj</a:t>
            </a:r>
            <a:r>
              <a:rPr lang="en-US" altLang="ja-JP" sz="2800" dirty="0" smtClean="0"/>
              <a:t>(</a:t>
            </a:r>
            <a:r>
              <a:rPr lang="en-US" altLang="ja-JP" sz="2800" dirty="0" err="1" smtClean="0"/>
              <a:t>s</a:t>
            </a:r>
            <a:r>
              <a:rPr lang="en-US" altLang="ja-JP" sz="2800" baseline="-25000" dirty="0" err="1" smtClean="0"/>
              <a:t>c</a:t>
            </a:r>
            <a:r>
              <a:rPr lang="en-US" altLang="ja-JP" sz="2800" dirty="0" smtClean="0"/>
              <a:t>)</a:t>
            </a:r>
            <a:r>
              <a:rPr lang="en-US" altLang="ja-JP" sz="2800" dirty="0" err="1" smtClean="0"/>
              <a:t>Φ</a:t>
            </a:r>
            <a:r>
              <a:rPr lang="en-US" altLang="ja-JP" sz="2800" baseline="-25000" dirty="0" err="1" smtClean="0"/>
              <a:t>n</a:t>
            </a:r>
            <a:r>
              <a:rPr lang="en-US" altLang="ja-JP" sz="2800" baseline="-25000" dirty="0" smtClean="0"/>
              <a:t> LM</a:t>
            </a:r>
            <a:r>
              <a:rPr lang="en-US" altLang="ja-JP" sz="2800" baseline="30000" dirty="0" smtClean="0"/>
              <a:t>(c</a:t>
            </a:r>
            <a:r>
              <a:rPr lang="en-US" altLang="ja-JP" sz="2800" baseline="30000" dirty="0"/>
              <a:t>)</a:t>
            </a:r>
            <a:r>
              <a:rPr lang="en-US" altLang="ja-JP" sz="2800" dirty="0"/>
              <a:t>(</a:t>
            </a:r>
            <a:r>
              <a:rPr lang="en-US" altLang="ja-JP" sz="2800" dirty="0" err="1"/>
              <a:t>R</a:t>
            </a:r>
            <a:r>
              <a:rPr lang="en-US" altLang="ja-JP" sz="2800" baseline="-25000" dirty="0" err="1"/>
              <a:t>c</a:t>
            </a:r>
            <a:r>
              <a:rPr lang="en-US" altLang="ja-JP" sz="2800" dirty="0"/>
              <a:t>)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3922" y="6056629"/>
            <a:ext cx="5077501" cy="774700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0802" y="6107429"/>
            <a:ext cx="4417426" cy="673100"/>
          </a:xfrm>
          <a:prstGeom prst="rect">
            <a:avLst/>
          </a:prstGeom>
        </p:spPr>
      </p:pic>
      <p:sp>
        <p:nvSpPr>
          <p:cNvPr id="36" name="テキスト ボックス 35"/>
          <p:cNvSpPr txBox="1"/>
          <p:nvPr/>
        </p:nvSpPr>
        <p:spPr>
          <a:xfrm>
            <a:off x="7046827" y="5892879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</a:t>
            </a:r>
            <a:endParaRPr kumimoji="1" lang="ja-JP" altLang="en-US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0435096" y="5738097"/>
            <a:ext cx="17232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Same procedure</a:t>
            </a:r>
          </a:p>
          <a:p>
            <a:r>
              <a:rPr lang="en-US" altLang="ja-JP" dirty="0"/>
              <a:t>i</a:t>
            </a:r>
            <a:r>
              <a:rPr lang="en-US" altLang="ja-JP" dirty="0" smtClean="0"/>
              <a:t>s taken for</a:t>
            </a:r>
          </a:p>
          <a:p>
            <a:r>
              <a:rPr kumimoji="1" lang="en-US" altLang="ja-JP" dirty="0" err="1" smtClean="0"/>
              <a:t>r,ρ</a:t>
            </a:r>
            <a:r>
              <a:rPr kumimoji="1" lang="en-US" altLang="ja-JP" dirty="0" smtClean="0"/>
              <a:t>, and s.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8241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46981" y="526211"/>
            <a:ext cx="95307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For the Pc(4380) and (4450), we consider the following 9 candidates states,</a:t>
            </a:r>
          </a:p>
          <a:p>
            <a:endParaRPr kumimoji="1" lang="en-US" altLang="ja-JP" sz="2400" dirty="0"/>
          </a:p>
          <a:p>
            <a:r>
              <a:rPr lang="en-US" altLang="ja-JP" sz="2400" dirty="0" smtClean="0"/>
              <a:t>Total  orbital angular momentum: L=0, 1, 2</a:t>
            </a:r>
          </a:p>
          <a:p>
            <a:r>
              <a:rPr kumimoji="1" lang="en-US" altLang="ja-JP" sz="2400" dirty="0" smtClean="0"/>
              <a:t>Total Spin : S=1/2, 3/2, 5/2</a:t>
            </a:r>
            <a:endParaRPr kumimoji="1" lang="ja-JP" altLang="en-US" sz="2400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663" y="3181708"/>
            <a:ext cx="3249601" cy="2768600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0233" y="3347849"/>
            <a:ext cx="5403756" cy="2468632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1809370" y="5535646"/>
            <a:ext cx="878890" cy="426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9487950" y="5369492"/>
            <a:ext cx="790112" cy="4197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7095941" y="5369492"/>
            <a:ext cx="807868" cy="310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679333" y="498858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51019" y="355205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095568" y="312552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912664" y="547703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939379" y="316991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cxnSp>
        <p:nvCxnSpPr>
          <p:cNvPr id="15" name="直線コネクタ 14"/>
          <p:cNvCxnSpPr/>
          <p:nvPr/>
        </p:nvCxnSpPr>
        <p:spPr>
          <a:xfrm>
            <a:off x="2963391" y="3169910"/>
            <a:ext cx="2840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1384863" y="5688046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C=1(J/</a:t>
            </a:r>
            <a:r>
              <a:rPr kumimoji="1" lang="en-US" altLang="ja-JP" dirty="0" err="1" smtClean="0"/>
              <a:t>Ψ+p,ηc+p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175422" y="5702366"/>
            <a:ext cx="1682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C=2(</a:t>
            </a:r>
            <a:r>
              <a:rPr kumimoji="1" lang="en-US" altLang="ja-JP" dirty="0" err="1" smtClean="0"/>
              <a:t>Λc</a:t>
            </a:r>
            <a:r>
              <a:rPr lang="en-US" altLang="ja-JP" dirty="0" err="1" smtClean="0"/>
              <a:t>+D,Σc+D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420560" y="5661699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C=3</a:t>
            </a:r>
            <a:endParaRPr kumimoji="1" lang="ja-JP" altLang="en-US" dirty="0"/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1660" y="3310187"/>
            <a:ext cx="2700688" cy="2300936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772004" y="3666227"/>
            <a:ext cx="127800" cy="1811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93454" y="3195454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762446" y="312552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685061" y="358203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4</a:t>
            </a:r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5484324" y="4813540"/>
            <a:ext cx="150939" cy="160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377647" y="474654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3</a:t>
            </a:r>
            <a:endParaRPr kumimoji="1"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965907" y="521005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659413" y="359326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882919" y="531871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568289" y="5103313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653347" y="3212707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9545234" y="5636728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C=4</a:t>
            </a:r>
            <a:endParaRPr kumimoji="1" lang="ja-JP" altLang="en-US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0" y="2366093"/>
            <a:ext cx="124299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For example, in the case of total orbital angular momentum L=0, S=1/2, 3/2, 5/2,  J</a:t>
            </a:r>
            <a:r>
              <a:rPr kumimoji="1" lang="en-US" altLang="ja-JP" sz="2400" baseline="30000" dirty="0" smtClean="0"/>
              <a:t>π</a:t>
            </a:r>
            <a:r>
              <a:rPr kumimoji="1" lang="en-US" altLang="ja-JP" sz="2400" dirty="0" smtClean="0"/>
              <a:t>=1/2</a:t>
            </a:r>
            <a:r>
              <a:rPr kumimoji="1" lang="en-US" altLang="ja-JP" sz="2400" baseline="30000" dirty="0" smtClean="0"/>
              <a:t>-</a:t>
            </a:r>
            <a:r>
              <a:rPr kumimoji="1" lang="en-US" altLang="ja-JP" sz="2400" dirty="0" smtClean="0"/>
              <a:t>,3/2</a:t>
            </a:r>
            <a:r>
              <a:rPr kumimoji="1" lang="en-US" altLang="ja-JP" sz="2400" baseline="30000" dirty="0" smtClean="0"/>
              <a:t>-</a:t>
            </a:r>
            <a:r>
              <a:rPr kumimoji="1" lang="en-US" altLang="ja-JP" sz="2400" dirty="0" smtClean="0"/>
              <a:t>,5/2</a:t>
            </a:r>
            <a:r>
              <a:rPr kumimoji="1" lang="en-US" altLang="ja-JP" sz="2400" baseline="30000" dirty="0" smtClean="0"/>
              <a:t>-</a:t>
            </a:r>
          </a:p>
          <a:p>
            <a:r>
              <a:rPr lang="en-US" altLang="ja-JP" sz="2400" dirty="0" smtClean="0"/>
              <a:t>We take s-waves for all coordinates.</a:t>
            </a:r>
            <a:endParaRPr kumimoji="1" lang="ja-JP" altLang="en-US" sz="24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80736" y="458216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0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128463" y="398934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0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331022" y="398273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0</a:t>
            </a:r>
            <a:endParaRPr kumimoji="1" lang="ja-JP" altLang="en-US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3136590" y="403008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0</a:t>
            </a:r>
            <a:endParaRPr kumimoji="1" lang="ja-JP" altLang="en-US" dirty="0"/>
          </a:p>
        </p:txBody>
      </p:sp>
      <p:sp>
        <p:nvSpPr>
          <p:cNvPr id="2" name="円/楕円 1"/>
          <p:cNvSpPr/>
          <p:nvPr/>
        </p:nvSpPr>
        <p:spPr>
          <a:xfrm>
            <a:off x="10015268" y="2242868"/>
            <a:ext cx="1630392" cy="7763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0722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0"/>
          <p:cNvSpPr txBox="1">
            <a:spLocks noChangeArrowheads="1"/>
          </p:cNvSpPr>
          <p:nvPr/>
        </p:nvSpPr>
        <p:spPr bwMode="auto">
          <a:xfrm>
            <a:off x="943006" y="248936"/>
            <a:ext cx="17970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dirty="0"/>
              <a:t>(H-E)Ψ=0</a:t>
            </a:r>
          </a:p>
        </p:txBody>
      </p:sp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389477" y="952499"/>
            <a:ext cx="86312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/>
              <a:t>By the diagonalization of Hamiltonian, we obtain N eigenstates for each J</a:t>
            </a:r>
            <a:r>
              <a:rPr lang="en-US" altLang="ja-JP" sz="2000" baseline="30000" dirty="0"/>
              <a:t>π</a:t>
            </a:r>
            <a:r>
              <a:rPr lang="en-US" altLang="ja-JP" sz="2000" dirty="0"/>
              <a:t>.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06575" y="1533825"/>
            <a:ext cx="1063983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Here, we use </a:t>
            </a:r>
            <a:r>
              <a:rPr lang="en-US" altLang="ja-JP" sz="2400" dirty="0" smtClean="0"/>
              <a:t>about 40,000 </a:t>
            </a:r>
            <a:r>
              <a:rPr lang="en-US" altLang="ja-JP" sz="2400" dirty="0"/>
              <a:t>basis functions.</a:t>
            </a:r>
          </a:p>
          <a:p>
            <a:r>
              <a:rPr lang="en-US" altLang="ja-JP" sz="2400" dirty="0"/>
              <a:t>Then, we obtained </a:t>
            </a:r>
            <a:r>
              <a:rPr lang="en-US" altLang="ja-JP" sz="2400" dirty="0" smtClean="0"/>
              <a:t>40,000 </a:t>
            </a:r>
            <a:r>
              <a:rPr lang="en-US" altLang="ja-JP" sz="2400" dirty="0" err="1"/>
              <a:t>eigenfunction</a:t>
            </a:r>
            <a:r>
              <a:rPr lang="en-US" altLang="ja-JP" sz="2400" dirty="0"/>
              <a:t> for each J</a:t>
            </a:r>
            <a:r>
              <a:rPr lang="en-US" altLang="ja-JP" sz="2400" baseline="30000" dirty="0"/>
              <a:t>π</a:t>
            </a:r>
            <a:r>
              <a:rPr lang="en-US" altLang="ja-JP" sz="2400" dirty="0"/>
              <a:t>.</a:t>
            </a:r>
          </a:p>
          <a:p>
            <a:r>
              <a:rPr lang="en-US" altLang="ja-JP" sz="2400" dirty="0" smtClean="0"/>
              <a:t>First, we </a:t>
            </a:r>
            <a:r>
              <a:rPr lang="en-US" altLang="ja-JP" sz="2400" dirty="0"/>
              <a:t>investigate </a:t>
            </a:r>
            <a:r>
              <a:rPr lang="en-US" altLang="ja-JP" sz="2400" dirty="0" smtClean="0"/>
              <a:t>J=1/2-, namely, L(total angular momentum)=0, S(total spin)=1/2.</a:t>
            </a:r>
            <a:endParaRPr lang="en-US" altLang="ja-JP" sz="2400" dirty="0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>
            <a:off x="1713661" y="3092091"/>
            <a:ext cx="1584325" cy="0"/>
          </a:xfrm>
          <a:prstGeom prst="line">
            <a:avLst/>
          </a:prstGeom>
          <a:noFill/>
          <a:ln w="254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1713661" y="3379429"/>
            <a:ext cx="15843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1713661" y="3668354"/>
            <a:ext cx="15843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304211" y="3838216"/>
            <a:ext cx="4587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/>
              <a:t>・・・・</a:t>
            </a:r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1785099" y="4676416"/>
            <a:ext cx="1512887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1785099" y="5036779"/>
            <a:ext cx="1441450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1785099" y="5395554"/>
            <a:ext cx="1512887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>
            <a:off x="1785099" y="5755916"/>
            <a:ext cx="1512887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1713661" y="5990866"/>
            <a:ext cx="355417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 smtClean="0"/>
              <a:t>L=0,S=1/2   for example</a:t>
            </a:r>
            <a:endParaRPr lang="en-US" altLang="ja-JP" sz="2400" baseline="30000" dirty="0"/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1080249" y="4198579"/>
            <a:ext cx="45878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/>
              <a:t>・・・・</a:t>
            </a:r>
          </a:p>
        </p:txBody>
      </p:sp>
    </p:spTree>
    <p:extLst>
      <p:ext uri="{BB962C8B-B14F-4D97-AF65-F5344CB8AC3E}">
        <p14:creationId xmlns:p14="http://schemas.microsoft.com/office/powerpoint/2010/main" val="297063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753" y="300485"/>
            <a:ext cx="3249601" cy="2768600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2323" y="466626"/>
            <a:ext cx="5403756" cy="2468632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2361460" y="2654423"/>
            <a:ext cx="878890" cy="426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0040040" y="2488269"/>
            <a:ext cx="790112" cy="4197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7648031" y="2488269"/>
            <a:ext cx="807868" cy="310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231423" y="210735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303109" y="67083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647658" y="24429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464754" y="259581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491469" y="288687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cxnSp>
        <p:nvCxnSpPr>
          <p:cNvPr id="17" name="直線コネクタ 16"/>
          <p:cNvCxnSpPr/>
          <p:nvPr/>
        </p:nvCxnSpPr>
        <p:spPr>
          <a:xfrm>
            <a:off x="3515481" y="288687"/>
            <a:ext cx="2840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1936953" y="2806823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C=1(J/</a:t>
            </a:r>
            <a:r>
              <a:rPr kumimoji="1" lang="en-US" altLang="ja-JP" dirty="0" err="1" smtClean="0"/>
              <a:t>Ψ+p,ηc+p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727512" y="2821143"/>
            <a:ext cx="1682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C=2(</a:t>
            </a:r>
            <a:r>
              <a:rPr kumimoji="1" lang="en-US" altLang="ja-JP" dirty="0" err="1" smtClean="0"/>
              <a:t>Λc</a:t>
            </a:r>
            <a:r>
              <a:rPr lang="en-US" altLang="ja-JP" dirty="0" err="1" smtClean="0"/>
              <a:t>+D,Σc+D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7972650" y="2780476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C=3</a:t>
            </a:r>
            <a:endParaRPr kumimoji="1" lang="ja-JP" altLang="en-US" dirty="0"/>
          </a:p>
        </p:txBody>
      </p:sp>
      <p:pic>
        <p:nvPicPr>
          <p:cNvPr id="25" name="図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3750" y="428964"/>
            <a:ext cx="2700688" cy="2300936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5324094" y="785004"/>
            <a:ext cx="127800" cy="1811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45544" y="31423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314536" y="24429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237151" y="7008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4</a:t>
            </a:r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6036414" y="1932317"/>
            <a:ext cx="150939" cy="160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929737" y="18653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3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517997" y="232883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211503" y="71204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435009" y="243749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120379" y="222209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205437" y="331484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0097324" y="2755505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C=4</a:t>
            </a:r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6622323" y="428964"/>
            <a:ext cx="5403756" cy="286632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0" name="直線矢印コネクタ 39"/>
          <p:cNvCxnSpPr/>
          <p:nvPr/>
        </p:nvCxnSpPr>
        <p:spPr>
          <a:xfrm flipV="1">
            <a:off x="7539487" y="3502325"/>
            <a:ext cx="25879" cy="698739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499267" y="4382211"/>
            <a:ext cx="2869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First, we take two channels.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283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9835" y="1180021"/>
            <a:ext cx="7940345" cy="3133186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828136" y="500332"/>
            <a:ext cx="25505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Confining channels</a:t>
            </a:r>
            <a:endParaRPr kumimoji="1" lang="ja-JP" altLang="en-US" sz="2400" dirty="0"/>
          </a:p>
        </p:txBody>
      </p:sp>
      <p:sp>
        <p:nvSpPr>
          <p:cNvPr id="5" name="円/楕円 4"/>
          <p:cNvSpPr/>
          <p:nvPr/>
        </p:nvSpPr>
        <p:spPr>
          <a:xfrm>
            <a:off x="2103389" y="1380227"/>
            <a:ext cx="1017917" cy="2932981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4421019" y="1380226"/>
            <a:ext cx="1017917" cy="2932981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691965" y="48740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3</a:t>
            </a:r>
            <a:endParaRPr kumimoji="1" lang="ja-JP" altLang="en-US" sz="2800" dirty="0"/>
          </a:p>
        </p:txBody>
      </p:sp>
      <p:cxnSp>
        <p:nvCxnSpPr>
          <p:cNvPr id="9" name="直線コネクタ 8"/>
          <p:cNvCxnSpPr/>
          <p:nvPr/>
        </p:nvCxnSpPr>
        <p:spPr>
          <a:xfrm flipV="1">
            <a:off x="4748822" y="4897043"/>
            <a:ext cx="310551" cy="86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2447026" y="481359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3</a:t>
            </a:r>
            <a:endParaRPr kumimoji="1" lang="ja-JP" altLang="en-US" sz="2800" dirty="0"/>
          </a:p>
        </p:txBody>
      </p:sp>
      <p:cxnSp>
        <p:nvCxnSpPr>
          <p:cNvPr id="11" name="直線コネクタ 10"/>
          <p:cNvCxnSpPr/>
          <p:nvPr/>
        </p:nvCxnSpPr>
        <p:spPr>
          <a:xfrm flipV="1">
            <a:off x="2472905" y="4908488"/>
            <a:ext cx="310551" cy="86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下矢印 11"/>
          <p:cNvSpPr/>
          <p:nvPr/>
        </p:nvSpPr>
        <p:spPr>
          <a:xfrm>
            <a:off x="2558384" y="4449850"/>
            <a:ext cx="225072" cy="310551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下矢印 12"/>
          <p:cNvSpPr/>
          <p:nvPr/>
        </p:nvSpPr>
        <p:spPr>
          <a:xfrm>
            <a:off x="4710655" y="4403727"/>
            <a:ext cx="225072" cy="310551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434155" y="4874040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X</a:t>
            </a:r>
            <a:endParaRPr kumimoji="1" lang="ja-JP" altLang="en-US" sz="2800" dirty="0"/>
          </a:p>
        </p:txBody>
      </p:sp>
      <p:sp>
        <p:nvSpPr>
          <p:cNvPr id="15" name="円/楕円 14"/>
          <p:cNvSpPr/>
          <p:nvPr/>
        </p:nvSpPr>
        <p:spPr>
          <a:xfrm>
            <a:off x="3378642" y="4874040"/>
            <a:ext cx="426127" cy="44479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399624" y="4874040"/>
            <a:ext cx="5469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=3</a:t>
            </a:r>
            <a:endParaRPr kumimoji="1" lang="ja-JP" altLang="en-US" sz="2800" dirty="0"/>
          </a:p>
        </p:txBody>
      </p:sp>
      <p:cxnSp>
        <p:nvCxnSpPr>
          <p:cNvPr id="18" name="直線矢印コネクタ 17"/>
          <p:cNvCxnSpPr/>
          <p:nvPr/>
        </p:nvCxnSpPr>
        <p:spPr>
          <a:xfrm flipH="1">
            <a:off x="2783456" y="2432649"/>
            <a:ext cx="808249" cy="3209026"/>
          </a:xfrm>
          <a:prstGeom prst="straightConnector1">
            <a:avLst/>
          </a:prstGeom>
          <a:ln w="190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558384" y="577831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3</a:t>
            </a:r>
            <a:endParaRPr kumimoji="1" lang="ja-JP" altLang="en-US" sz="2800" dirty="0"/>
          </a:p>
        </p:txBody>
      </p:sp>
      <p:cxnSp>
        <p:nvCxnSpPr>
          <p:cNvPr id="21" name="直線コネクタ 20"/>
          <p:cNvCxnSpPr/>
          <p:nvPr/>
        </p:nvCxnSpPr>
        <p:spPr>
          <a:xfrm flipV="1">
            <a:off x="2615241" y="5801320"/>
            <a:ext cx="310551" cy="86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3434155" y="5735693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X</a:t>
            </a:r>
            <a:endParaRPr kumimoji="1" lang="ja-JP" altLang="en-US" sz="2800" dirty="0"/>
          </a:p>
        </p:txBody>
      </p:sp>
      <p:sp>
        <p:nvSpPr>
          <p:cNvPr id="23" name="円/楕円 22"/>
          <p:cNvSpPr/>
          <p:nvPr/>
        </p:nvSpPr>
        <p:spPr>
          <a:xfrm>
            <a:off x="3378642" y="5735693"/>
            <a:ext cx="426127" cy="44479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630624" y="5657272"/>
            <a:ext cx="14189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3=8  +  1</a:t>
            </a:r>
            <a:endParaRPr kumimoji="1" lang="ja-JP" altLang="en-US" sz="2800" dirty="0"/>
          </a:p>
        </p:txBody>
      </p:sp>
      <p:sp>
        <p:nvSpPr>
          <p:cNvPr id="25" name="円/楕円 24"/>
          <p:cNvSpPr/>
          <p:nvPr/>
        </p:nvSpPr>
        <p:spPr>
          <a:xfrm>
            <a:off x="5362545" y="5751385"/>
            <a:ext cx="310551" cy="33499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7" name="直線矢印コネクタ 26"/>
          <p:cNvCxnSpPr/>
          <p:nvPr/>
        </p:nvCxnSpPr>
        <p:spPr>
          <a:xfrm flipH="1" flipV="1">
            <a:off x="5946569" y="6086379"/>
            <a:ext cx="307582" cy="2885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5340113" y="6374921"/>
            <a:ext cx="1945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I take color singlet.</a:t>
            </a:r>
            <a:endParaRPr kumimoji="1" lang="ja-JP" altLang="en-US" dirty="0"/>
          </a:p>
        </p:txBody>
      </p:sp>
      <p:sp>
        <p:nvSpPr>
          <p:cNvPr id="29" name="円/楕円 28"/>
          <p:cNvSpPr/>
          <p:nvPr/>
        </p:nvSpPr>
        <p:spPr>
          <a:xfrm>
            <a:off x="5947988" y="1425486"/>
            <a:ext cx="1017917" cy="2932981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/楕円 29"/>
          <p:cNvSpPr/>
          <p:nvPr/>
        </p:nvSpPr>
        <p:spPr>
          <a:xfrm>
            <a:off x="8352898" y="1402856"/>
            <a:ext cx="1017917" cy="2932981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8663156" y="4917114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3</a:t>
            </a:r>
            <a:endParaRPr kumimoji="1" lang="ja-JP" altLang="en-US" sz="2800" dirty="0"/>
          </a:p>
        </p:txBody>
      </p:sp>
      <p:cxnSp>
        <p:nvCxnSpPr>
          <p:cNvPr id="32" name="直線コネクタ 31"/>
          <p:cNvCxnSpPr/>
          <p:nvPr/>
        </p:nvCxnSpPr>
        <p:spPr>
          <a:xfrm flipV="1">
            <a:off x="8720013" y="4940117"/>
            <a:ext cx="310551" cy="86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6418217" y="485667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3</a:t>
            </a:r>
            <a:endParaRPr kumimoji="1" lang="ja-JP" altLang="en-US" sz="2800" dirty="0"/>
          </a:p>
        </p:txBody>
      </p:sp>
      <p:cxnSp>
        <p:nvCxnSpPr>
          <p:cNvPr id="34" name="直線コネクタ 33"/>
          <p:cNvCxnSpPr/>
          <p:nvPr/>
        </p:nvCxnSpPr>
        <p:spPr>
          <a:xfrm flipV="1">
            <a:off x="6444096" y="4951562"/>
            <a:ext cx="310551" cy="86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下矢印 34"/>
          <p:cNvSpPr/>
          <p:nvPr/>
        </p:nvSpPr>
        <p:spPr>
          <a:xfrm>
            <a:off x="6529575" y="4492924"/>
            <a:ext cx="225072" cy="310551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下矢印 35"/>
          <p:cNvSpPr/>
          <p:nvPr/>
        </p:nvSpPr>
        <p:spPr>
          <a:xfrm>
            <a:off x="8681846" y="4446801"/>
            <a:ext cx="225072" cy="310551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405346" y="4917114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X</a:t>
            </a:r>
            <a:endParaRPr kumimoji="1" lang="ja-JP" altLang="en-US" sz="2800" dirty="0"/>
          </a:p>
        </p:txBody>
      </p:sp>
      <p:sp>
        <p:nvSpPr>
          <p:cNvPr id="38" name="円/楕円 37"/>
          <p:cNvSpPr/>
          <p:nvPr/>
        </p:nvSpPr>
        <p:spPr>
          <a:xfrm>
            <a:off x="7349833" y="4917114"/>
            <a:ext cx="426127" cy="44479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9370815" y="4917114"/>
            <a:ext cx="5469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=3</a:t>
            </a:r>
            <a:endParaRPr kumimoji="1" lang="ja-JP" altLang="en-US" sz="2800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6529575" y="582139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3</a:t>
            </a:r>
            <a:endParaRPr kumimoji="1" lang="ja-JP" altLang="en-US" sz="2800" dirty="0"/>
          </a:p>
        </p:txBody>
      </p:sp>
      <p:cxnSp>
        <p:nvCxnSpPr>
          <p:cNvPr id="41" name="直線コネクタ 40"/>
          <p:cNvCxnSpPr/>
          <p:nvPr/>
        </p:nvCxnSpPr>
        <p:spPr>
          <a:xfrm flipV="1">
            <a:off x="6586432" y="5844394"/>
            <a:ext cx="310551" cy="86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7405346" y="5778767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X</a:t>
            </a:r>
            <a:endParaRPr kumimoji="1" lang="ja-JP" altLang="en-US" sz="2800" dirty="0"/>
          </a:p>
        </p:txBody>
      </p:sp>
      <p:sp>
        <p:nvSpPr>
          <p:cNvPr id="43" name="円/楕円 42"/>
          <p:cNvSpPr/>
          <p:nvPr/>
        </p:nvSpPr>
        <p:spPr>
          <a:xfrm>
            <a:off x="7349833" y="5778767"/>
            <a:ext cx="426127" cy="44479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8601815" y="5700346"/>
            <a:ext cx="14189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3=8  +  1</a:t>
            </a:r>
            <a:endParaRPr kumimoji="1" lang="ja-JP" altLang="en-US" sz="2800" dirty="0"/>
          </a:p>
        </p:txBody>
      </p:sp>
      <p:sp>
        <p:nvSpPr>
          <p:cNvPr id="45" name="円/楕円 44"/>
          <p:cNvSpPr/>
          <p:nvPr/>
        </p:nvSpPr>
        <p:spPr>
          <a:xfrm>
            <a:off x="9333736" y="5794459"/>
            <a:ext cx="310551" cy="33499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6" name="直線矢印コネクタ 45"/>
          <p:cNvCxnSpPr/>
          <p:nvPr/>
        </p:nvCxnSpPr>
        <p:spPr>
          <a:xfrm flipH="1" flipV="1">
            <a:off x="9917760" y="6129453"/>
            <a:ext cx="307582" cy="2885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9386508" y="6423919"/>
            <a:ext cx="1945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I take color singlet.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9738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53683" y="172599"/>
            <a:ext cx="123264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For this purpose, search  for multi exotic quarks systems such as tetra quark systems, </a:t>
            </a:r>
            <a:r>
              <a:rPr kumimoji="1" lang="en-US" altLang="ja-JP" sz="2400" dirty="0" err="1" smtClean="0"/>
              <a:t>penta</a:t>
            </a:r>
            <a:r>
              <a:rPr kumimoji="1" lang="en-US" altLang="ja-JP" sz="2400" dirty="0" smtClean="0"/>
              <a:t> quark</a:t>
            </a:r>
          </a:p>
          <a:p>
            <a:r>
              <a:rPr lang="en-US" altLang="ja-JP" sz="2400" dirty="0" smtClean="0"/>
              <a:t>systems, and di-baryon systems </a:t>
            </a:r>
            <a:r>
              <a:rPr kumimoji="1" lang="en-US" altLang="ja-JP" sz="2400" dirty="0" smtClean="0"/>
              <a:t>have a long history.</a:t>
            </a:r>
          </a:p>
          <a:p>
            <a:endParaRPr kumimoji="1" lang="ja-JP" altLang="en-US" sz="2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5576" y="1341624"/>
            <a:ext cx="2317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Tetra quark systems:</a:t>
            </a:r>
            <a:endParaRPr kumimoji="1" lang="ja-JP" altLang="en-US" sz="2000" dirty="0"/>
          </a:p>
        </p:txBody>
      </p:sp>
      <p:sp>
        <p:nvSpPr>
          <p:cNvPr id="6" name="Text Box 22"/>
          <p:cNvSpPr txBox="1">
            <a:spLocks noChangeArrowheads="1"/>
          </p:cNvSpPr>
          <p:nvPr/>
        </p:nvSpPr>
        <p:spPr bwMode="auto">
          <a:xfrm>
            <a:off x="3173501" y="1237214"/>
            <a:ext cx="372765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ja-JP" dirty="0"/>
              <a:t>Phys. Rev. Lett. 91, </a:t>
            </a:r>
            <a:r>
              <a:rPr lang="en-US" altLang="ja-JP" dirty="0" smtClean="0"/>
              <a:t>262001 </a:t>
            </a:r>
            <a:r>
              <a:rPr lang="en-US" altLang="ja-JP" dirty="0"/>
              <a:t>(2003) </a:t>
            </a:r>
          </a:p>
          <a:p>
            <a:r>
              <a:rPr lang="en-US" altLang="ja-JP" dirty="0"/>
              <a:t>Belle Group </a:t>
            </a:r>
          </a:p>
          <a:p>
            <a:endParaRPr lang="en-US" altLang="ja-JP" dirty="0"/>
          </a:p>
        </p:txBody>
      </p:sp>
      <p:sp>
        <p:nvSpPr>
          <p:cNvPr id="7" name="Oval 23"/>
          <p:cNvSpPr>
            <a:spLocks noChangeArrowheads="1"/>
          </p:cNvSpPr>
          <p:nvPr/>
        </p:nvSpPr>
        <p:spPr bwMode="auto">
          <a:xfrm>
            <a:off x="858508" y="2174251"/>
            <a:ext cx="360363" cy="360362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/>
              <a:t>u</a:t>
            </a:r>
          </a:p>
        </p:txBody>
      </p:sp>
      <p:sp>
        <p:nvSpPr>
          <p:cNvPr id="8" name="Oval 24"/>
          <p:cNvSpPr>
            <a:spLocks noChangeArrowheads="1"/>
          </p:cNvSpPr>
          <p:nvPr/>
        </p:nvSpPr>
        <p:spPr bwMode="auto">
          <a:xfrm>
            <a:off x="1866570" y="2174251"/>
            <a:ext cx="360362" cy="360362"/>
          </a:xfrm>
          <a:prstGeom prst="ellipse">
            <a:avLst/>
          </a:prstGeom>
          <a:solidFill>
            <a:srgbClr val="3399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/>
              <a:t>u</a:t>
            </a:r>
          </a:p>
        </p:txBody>
      </p:sp>
      <p:sp>
        <p:nvSpPr>
          <p:cNvPr id="9" name="Line 25"/>
          <p:cNvSpPr>
            <a:spLocks noChangeShapeType="1"/>
          </p:cNvSpPr>
          <p:nvPr/>
        </p:nvSpPr>
        <p:spPr bwMode="auto">
          <a:xfrm>
            <a:off x="1938007" y="22456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" name="Oval 26"/>
          <p:cNvSpPr>
            <a:spLocks noChangeArrowheads="1"/>
          </p:cNvSpPr>
          <p:nvPr/>
        </p:nvSpPr>
        <p:spPr bwMode="auto">
          <a:xfrm>
            <a:off x="785482" y="2894976"/>
            <a:ext cx="539750" cy="53975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/>
              <a:t>C</a:t>
            </a:r>
          </a:p>
        </p:txBody>
      </p:sp>
      <p:sp>
        <p:nvSpPr>
          <p:cNvPr id="11" name="Oval 27"/>
          <p:cNvSpPr>
            <a:spLocks noChangeArrowheads="1"/>
          </p:cNvSpPr>
          <p:nvPr/>
        </p:nvSpPr>
        <p:spPr bwMode="auto">
          <a:xfrm>
            <a:off x="1793545" y="2894976"/>
            <a:ext cx="539750" cy="539750"/>
          </a:xfrm>
          <a:prstGeom prst="ellipse">
            <a:avLst/>
          </a:prstGeom>
          <a:solidFill>
            <a:srgbClr val="33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/>
              <a:t>C</a:t>
            </a:r>
          </a:p>
        </p:txBody>
      </p:sp>
      <p:sp>
        <p:nvSpPr>
          <p:cNvPr id="12" name="Line 28"/>
          <p:cNvSpPr>
            <a:spLocks noChangeShapeType="1"/>
          </p:cNvSpPr>
          <p:nvPr/>
        </p:nvSpPr>
        <p:spPr bwMode="auto">
          <a:xfrm>
            <a:off x="1938008" y="303943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3" name="Oval 29"/>
          <p:cNvSpPr>
            <a:spLocks noChangeArrowheads="1"/>
          </p:cNvSpPr>
          <p:nvPr/>
        </p:nvSpPr>
        <p:spPr bwMode="auto">
          <a:xfrm>
            <a:off x="353683" y="1958351"/>
            <a:ext cx="2447925" cy="16557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>
            <a:off x="6901159" y="973922"/>
            <a:ext cx="471199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ja-JP" sz="2400" dirty="0"/>
              <a:t>X(3872):3871.2</a:t>
            </a:r>
            <a:r>
              <a:rPr lang="en-US" altLang="ja-JP" sz="2400" dirty="0">
                <a:cs typeface="Arial" panose="020B0604020202020204" pitchFamily="34" charset="0"/>
              </a:rPr>
              <a:t>±0.5 MeV </a:t>
            </a:r>
          </a:p>
          <a:p>
            <a:r>
              <a:rPr lang="en-US" altLang="ja-JP" sz="2400" dirty="0">
                <a:cs typeface="Arial" panose="020B0604020202020204" pitchFamily="34" charset="0"/>
              </a:rPr>
              <a:t>              1</a:t>
            </a:r>
            <a:r>
              <a:rPr lang="en-US" altLang="ja-JP" sz="2400" baseline="30000" dirty="0">
                <a:cs typeface="Arial" panose="020B0604020202020204" pitchFamily="34" charset="0"/>
              </a:rPr>
              <a:t>++</a:t>
            </a:r>
            <a:r>
              <a:rPr lang="en-US" altLang="ja-JP" sz="2400" dirty="0"/>
              <a:t> </a:t>
            </a:r>
          </a:p>
          <a:p>
            <a:r>
              <a:rPr lang="en-US" altLang="ja-JP" sz="2400" dirty="0"/>
              <a:t>Γ&lt;2.3MeV</a:t>
            </a: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7339" y="2437543"/>
            <a:ext cx="6072302" cy="3989314"/>
          </a:xfrm>
          <a:prstGeom prst="rect">
            <a:avLst/>
          </a:prstGeom>
        </p:spPr>
      </p:pic>
      <p:sp>
        <p:nvSpPr>
          <p:cNvPr id="16" name="正方形/長方形 15"/>
          <p:cNvSpPr/>
          <p:nvPr/>
        </p:nvSpPr>
        <p:spPr>
          <a:xfrm>
            <a:off x="632604" y="5408611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ja-JP" dirty="0">
                <a:solidFill>
                  <a:srgbClr val="000000"/>
                </a:solidFill>
                <a:latin typeface="Helvetica" panose="020B0604020202020204" pitchFamily="34" charset="0"/>
              </a:rPr>
              <a:t>Black: Observed conventional </a:t>
            </a:r>
            <a:r>
              <a:rPr lang="en-US" altLang="ja-JP" i="1" dirty="0">
                <a:solidFill>
                  <a:srgbClr val="000000"/>
                </a:solidFill>
                <a:latin typeface="Helvetica-Oblique"/>
              </a:rPr>
              <a:t>cc </a:t>
            </a:r>
            <a:r>
              <a:rPr lang="en-US" altLang="ja-JP" dirty="0">
                <a:solidFill>
                  <a:srgbClr val="000000"/>
                </a:solidFill>
                <a:latin typeface="Helvetica" panose="020B0604020202020204" pitchFamily="34" charset="0"/>
              </a:rPr>
              <a:t>states</a:t>
            </a:r>
          </a:p>
          <a:p>
            <a:r>
              <a:rPr lang="en-US" altLang="ja-JP" dirty="0">
                <a:solidFill>
                  <a:srgbClr val="0000FF"/>
                </a:solidFill>
                <a:latin typeface="Helvetica" panose="020B0604020202020204" pitchFamily="34" charset="0"/>
              </a:rPr>
              <a:t>Blue: Predicted conventional </a:t>
            </a:r>
            <a:r>
              <a:rPr lang="en-US" altLang="ja-JP" i="1" dirty="0">
                <a:solidFill>
                  <a:srgbClr val="0000FF"/>
                </a:solidFill>
                <a:latin typeface="Helvetica-Oblique"/>
              </a:rPr>
              <a:t>cc </a:t>
            </a:r>
            <a:r>
              <a:rPr lang="en-US" altLang="ja-JP" dirty="0">
                <a:solidFill>
                  <a:srgbClr val="0000FF"/>
                </a:solidFill>
                <a:latin typeface="Helvetica" panose="020B0604020202020204" pitchFamily="34" charset="0"/>
              </a:rPr>
              <a:t>states</a:t>
            </a:r>
          </a:p>
          <a:p>
            <a:r>
              <a:rPr lang="en-US" altLang="ja-JP" dirty="0">
                <a:solidFill>
                  <a:srgbClr val="FF0000"/>
                </a:solidFill>
                <a:latin typeface="Helvetica" panose="020B0604020202020204" pitchFamily="34" charset="0"/>
              </a:rPr>
              <a:t>Red: Exotic state candidates with </a:t>
            </a:r>
            <a:r>
              <a:rPr lang="en-US" altLang="ja-JP" i="1" dirty="0">
                <a:solidFill>
                  <a:srgbClr val="FF0000"/>
                </a:solidFill>
                <a:latin typeface="Helvetica-Oblique"/>
              </a:rPr>
              <a:t>cc </a:t>
            </a:r>
            <a:r>
              <a:rPr lang="en-US" altLang="ja-JP" dirty="0">
                <a:solidFill>
                  <a:srgbClr val="FF0000"/>
                </a:solidFill>
                <a:latin typeface="Helvetica" panose="020B0604020202020204" pitchFamily="34" charset="0"/>
              </a:rPr>
              <a:t>inside</a:t>
            </a:r>
            <a:endParaRPr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37747" y="3955042"/>
            <a:ext cx="448032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After observation of X(3872), </a:t>
            </a:r>
          </a:p>
          <a:p>
            <a:r>
              <a:rPr lang="en-US" altLang="ja-JP" sz="2000" dirty="0" smtClean="0"/>
              <a:t>there are many observed exotic</a:t>
            </a:r>
          </a:p>
          <a:p>
            <a:r>
              <a:rPr lang="en-US" altLang="ja-JP" sz="2000" dirty="0" smtClean="0"/>
              <a:t>s</a:t>
            </a:r>
            <a:r>
              <a:rPr kumimoji="1" lang="en-US" altLang="ja-JP" sz="2000" dirty="0" smtClean="0"/>
              <a:t>tate candidates </a:t>
            </a:r>
            <a:r>
              <a:rPr lang="en-US" altLang="ja-JP" sz="2000" dirty="0" smtClean="0"/>
              <a:t>shown in red color.</a:t>
            </a:r>
          </a:p>
          <a:p>
            <a:r>
              <a:rPr kumimoji="1" lang="en-US" altLang="ja-JP" sz="2000" dirty="0" smtClean="0"/>
              <a:t>Z(4430) </a:t>
            </a:r>
            <a:r>
              <a:rPr kumimoji="1" lang="en-US" altLang="ja-JP" sz="2000" baseline="30000" dirty="0" smtClean="0"/>
              <a:t>± </a:t>
            </a:r>
            <a:r>
              <a:rPr kumimoji="1" lang="en-US" altLang="ja-JP" sz="2000" dirty="0" smtClean="0"/>
              <a:t>have been  observed , recently.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3773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084" y="0"/>
            <a:ext cx="2714965" cy="6909251"/>
          </a:xfrm>
          <a:prstGeom prst="rect">
            <a:avLst/>
          </a:prstGeom>
        </p:spPr>
      </p:pic>
      <p:cxnSp>
        <p:nvCxnSpPr>
          <p:cNvPr id="5" name="直線コネクタ 4"/>
          <p:cNvCxnSpPr/>
          <p:nvPr/>
        </p:nvCxnSpPr>
        <p:spPr>
          <a:xfrm>
            <a:off x="1707861" y="6107502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1707860" y="5046855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1707859" y="2324920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1707859" y="2133534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1707858" y="1920883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1707858" y="1729497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4050675" y="5862451"/>
            <a:ext cx="1394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J/Ψ+N(4040)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050675" y="4766896"/>
            <a:ext cx="1281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Λc+D</a:t>
            </a:r>
            <a:r>
              <a:rPr lang="en-US" altLang="ja-JP" dirty="0" smtClean="0"/>
              <a:t>(4171)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992967" y="3451040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Λc+D</a:t>
            </a:r>
            <a:r>
              <a:rPr lang="en-US" altLang="ja-JP" dirty="0" smtClean="0"/>
              <a:t>*(4323)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041434" y="3156473"/>
            <a:ext cx="127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/>
              <a:t>Σ</a:t>
            </a:r>
            <a:r>
              <a:rPr lang="en-US" altLang="ja-JP" dirty="0" err="1" smtClean="0"/>
              <a:t>c+D</a:t>
            </a:r>
            <a:r>
              <a:rPr lang="en-US" altLang="ja-JP" dirty="0" smtClean="0"/>
              <a:t>(4353)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933490" y="2169886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Σc+D</a:t>
            </a:r>
            <a:r>
              <a:rPr kumimoji="1" lang="en-US" altLang="ja-JP" dirty="0" smtClean="0"/>
              <a:t>*(4505)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893684" y="1879171"/>
            <a:ext cx="1500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N+ </a:t>
            </a:r>
            <a:r>
              <a:rPr kumimoji="1" lang="en-US" altLang="ja-JP" dirty="0" err="1" smtClean="0"/>
              <a:t>ηc</a:t>
            </a:r>
            <a:r>
              <a:rPr kumimoji="1" lang="en-US" altLang="ja-JP" dirty="0" smtClean="0"/>
              <a:t>* (4544)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890078" y="1658021"/>
            <a:ext cx="151035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N+J/Ψ*(4584)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890078" y="1373007"/>
            <a:ext cx="1486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Σc</a:t>
            </a:r>
            <a:r>
              <a:rPr kumimoji="1" lang="en-US" altLang="ja-JP" dirty="0" smtClean="0"/>
              <a:t>*+D*(4587)</a:t>
            </a:r>
            <a:endParaRPr kumimoji="1" lang="ja-JP" altLang="en-US" dirty="0"/>
          </a:p>
        </p:txBody>
      </p:sp>
      <p:cxnSp>
        <p:nvCxnSpPr>
          <p:cNvPr id="19" name="直線コネクタ 18"/>
          <p:cNvCxnSpPr/>
          <p:nvPr/>
        </p:nvCxnSpPr>
        <p:spPr>
          <a:xfrm>
            <a:off x="1753863" y="3677261"/>
            <a:ext cx="2096219" cy="17253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1707858" y="3379550"/>
            <a:ext cx="2096219" cy="17253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2041622" y="2889661"/>
            <a:ext cx="1412792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3490297" y="2779009"/>
            <a:ext cx="1005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Pc(4450)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567577" y="6379082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L=0,S=1/2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9515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753" y="300485"/>
            <a:ext cx="3249601" cy="2768600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2323" y="466626"/>
            <a:ext cx="5403756" cy="2468632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2361460" y="2654423"/>
            <a:ext cx="878890" cy="426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0040040" y="2488269"/>
            <a:ext cx="790112" cy="4197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7648031" y="2488269"/>
            <a:ext cx="807868" cy="310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231423" y="210735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303109" y="67083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647658" y="24429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464754" y="259581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491469" y="288687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cxnSp>
        <p:nvCxnSpPr>
          <p:cNvPr id="17" name="直線コネクタ 16"/>
          <p:cNvCxnSpPr/>
          <p:nvPr/>
        </p:nvCxnSpPr>
        <p:spPr>
          <a:xfrm>
            <a:off x="3515481" y="288687"/>
            <a:ext cx="2840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1936953" y="2806823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C=1(J/</a:t>
            </a:r>
            <a:r>
              <a:rPr kumimoji="1" lang="en-US" altLang="ja-JP" dirty="0" err="1" smtClean="0"/>
              <a:t>Ψ+p,ηc+p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727512" y="2821143"/>
            <a:ext cx="1682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C=2(</a:t>
            </a:r>
            <a:r>
              <a:rPr kumimoji="1" lang="en-US" altLang="ja-JP" dirty="0" err="1" smtClean="0"/>
              <a:t>Λc</a:t>
            </a:r>
            <a:r>
              <a:rPr lang="en-US" altLang="ja-JP" dirty="0" err="1" smtClean="0"/>
              <a:t>+D,Σc+D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7972650" y="2780476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C=3</a:t>
            </a:r>
            <a:endParaRPr kumimoji="1" lang="ja-JP" altLang="en-US" dirty="0"/>
          </a:p>
        </p:txBody>
      </p:sp>
      <p:pic>
        <p:nvPicPr>
          <p:cNvPr id="25" name="図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3750" y="428964"/>
            <a:ext cx="2700688" cy="2300936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5324094" y="785004"/>
            <a:ext cx="127800" cy="1811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45544" y="31423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314536" y="24429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237151" y="7008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4</a:t>
            </a:r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6036414" y="1932317"/>
            <a:ext cx="150939" cy="160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929737" y="18653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3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517997" y="232883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211503" y="71204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435009" y="243749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120379" y="222209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205437" y="331484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0097324" y="2755505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C=4</a:t>
            </a:r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1069454" y="112143"/>
            <a:ext cx="5403756" cy="323490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0" name="直線矢印コネクタ 39"/>
          <p:cNvCxnSpPr/>
          <p:nvPr/>
        </p:nvCxnSpPr>
        <p:spPr>
          <a:xfrm flipV="1">
            <a:off x="3592924" y="3499449"/>
            <a:ext cx="25879" cy="698739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2361460" y="4316540"/>
            <a:ext cx="3850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Next, we take two scattering channels.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7462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/>
          <p:nvPr/>
        </p:nvSpPr>
        <p:spPr>
          <a:xfrm>
            <a:off x="427430" y="433975"/>
            <a:ext cx="1985512" cy="1923691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円/楕円 4"/>
          <p:cNvSpPr/>
          <p:nvPr/>
        </p:nvSpPr>
        <p:spPr>
          <a:xfrm>
            <a:off x="575729" y="884706"/>
            <a:ext cx="431321" cy="4572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6" name="円/楕円 5"/>
          <p:cNvSpPr/>
          <p:nvPr/>
        </p:nvSpPr>
        <p:spPr>
          <a:xfrm>
            <a:off x="605202" y="1590716"/>
            <a:ext cx="431321" cy="4572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7" name="円/楕円 6"/>
          <p:cNvSpPr/>
          <p:nvPr/>
        </p:nvSpPr>
        <p:spPr>
          <a:xfrm>
            <a:off x="1204526" y="860983"/>
            <a:ext cx="431321" cy="4572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8" name="円/楕円 7"/>
          <p:cNvSpPr/>
          <p:nvPr/>
        </p:nvSpPr>
        <p:spPr>
          <a:xfrm>
            <a:off x="1890326" y="1113306"/>
            <a:ext cx="508958" cy="565030"/>
          </a:xfrm>
          <a:prstGeom prst="ellipse">
            <a:avLst/>
          </a:prstGeom>
          <a:solidFill>
            <a:srgbClr val="E64A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9" name="円/楕円 8"/>
          <p:cNvSpPr/>
          <p:nvPr/>
        </p:nvSpPr>
        <p:spPr>
          <a:xfrm>
            <a:off x="1381368" y="1678336"/>
            <a:ext cx="508958" cy="56503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53627" y="153760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chemeClr val="bg1"/>
                </a:solidFill>
              </a:rPr>
              <a:t>q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494622" y="1819316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cxnSp>
        <p:nvCxnSpPr>
          <p:cNvPr id="12" name="直線コネクタ 11"/>
          <p:cNvCxnSpPr/>
          <p:nvPr/>
        </p:nvCxnSpPr>
        <p:spPr>
          <a:xfrm>
            <a:off x="1494622" y="1883213"/>
            <a:ext cx="2824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3674" y="774719"/>
            <a:ext cx="619823" cy="5934274"/>
          </a:xfrm>
          <a:prstGeom prst="rect">
            <a:avLst/>
          </a:prstGeom>
        </p:spPr>
      </p:pic>
      <p:cxnSp>
        <p:nvCxnSpPr>
          <p:cNvPr id="14" name="直線コネクタ 13"/>
          <p:cNvCxnSpPr/>
          <p:nvPr/>
        </p:nvCxnSpPr>
        <p:spPr>
          <a:xfrm>
            <a:off x="4442604" y="6487064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5934974" y="6339661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J/</a:t>
            </a:r>
            <a:r>
              <a:rPr kumimoji="1" lang="en-US" altLang="ja-JP" dirty="0" err="1" smtClean="0"/>
              <a:t>Ψ+p</a:t>
            </a:r>
            <a:endParaRPr kumimoji="1" lang="ja-JP" altLang="en-US" dirty="0"/>
          </a:p>
        </p:txBody>
      </p:sp>
      <p:cxnSp>
        <p:nvCxnSpPr>
          <p:cNvPr id="16" name="直線コネクタ 15"/>
          <p:cNvCxnSpPr/>
          <p:nvPr/>
        </p:nvCxnSpPr>
        <p:spPr>
          <a:xfrm>
            <a:off x="4572001" y="4425399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5098206" y="5658341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	</a:t>
            </a:r>
            <a:r>
              <a:rPr kumimoji="1" lang="en-US" altLang="ja-JP" dirty="0" err="1" smtClean="0"/>
              <a:t>Λc+D</a:t>
            </a:r>
            <a:endParaRPr kumimoji="1" lang="ja-JP" altLang="en-US" dirty="0"/>
          </a:p>
        </p:txBody>
      </p:sp>
      <p:cxnSp>
        <p:nvCxnSpPr>
          <p:cNvPr id="18" name="直線コネクタ 17"/>
          <p:cNvCxnSpPr/>
          <p:nvPr/>
        </p:nvCxnSpPr>
        <p:spPr>
          <a:xfrm>
            <a:off x="4616570" y="6006860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4572000" y="4242512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5988674" y="4400742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Δ+ηc</a:t>
            </a:r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989778" y="4031410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Λc+D</a:t>
            </a:r>
            <a:r>
              <a:rPr lang="en-US" altLang="ja-JP" dirty="0" smtClean="0"/>
              <a:t>*</a:t>
            </a:r>
            <a:endParaRPr kumimoji="1" lang="ja-JP" altLang="en-US" dirty="0"/>
          </a:p>
        </p:txBody>
      </p:sp>
      <p:cxnSp>
        <p:nvCxnSpPr>
          <p:cNvPr id="22" name="直線コネクタ 21"/>
          <p:cNvCxnSpPr/>
          <p:nvPr/>
        </p:nvCxnSpPr>
        <p:spPr>
          <a:xfrm>
            <a:off x="4625701" y="3947981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5993483" y="3729081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Σc+D</a:t>
            </a:r>
            <a:endParaRPr kumimoji="1" lang="ja-JP" altLang="en-US" dirty="0"/>
          </a:p>
        </p:txBody>
      </p:sp>
      <p:cxnSp>
        <p:nvCxnSpPr>
          <p:cNvPr id="24" name="直線コネクタ 23"/>
          <p:cNvCxnSpPr/>
          <p:nvPr/>
        </p:nvCxnSpPr>
        <p:spPr>
          <a:xfrm>
            <a:off x="4572000" y="3196770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5988674" y="3012104"/>
            <a:ext cx="66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Σ*+D</a:t>
            </a:r>
            <a:endParaRPr kumimoji="1" lang="ja-JP" altLang="en-US" dirty="0"/>
          </a:p>
        </p:txBody>
      </p:sp>
      <p:cxnSp>
        <p:nvCxnSpPr>
          <p:cNvPr id="26" name="直線コネクタ 25"/>
          <p:cNvCxnSpPr/>
          <p:nvPr/>
        </p:nvCxnSpPr>
        <p:spPr>
          <a:xfrm>
            <a:off x="4566753" y="3496107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5979543" y="3347563"/>
            <a:ext cx="766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J/Ψ+Δ</a:t>
            </a:r>
            <a:endParaRPr kumimoji="1" lang="ja-JP" altLang="en-US" dirty="0"/>
          </a:p>
        </p:txBody>
      </p:sp>
      <p:cxnSp>
        <p:nvCxnSpPr>
          <p:cNvPr id="28" name="直線コネクタ 27"/>
          <p:cNvCxnSpPr/>
          <p:nvPr/>
        </p:nvCxnSpPr>
        <p:spPr>
          <a:xfrm>
            <a:off x="4566752" y="2401726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6015426" y="2225687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Σc+D</a:t>
            </a:r>
            <a:r>
              <a:rPr lang="en-US" altLang="ja-JP" dirty="0" smtClean="0"/>
              <a:t>*</a:t>
            </a:r>
            <a:endParaRPr kumimoji="1" lang="ja-JP" altLang="en-US" dirty="0"/>
          </a:p>
        </p:txBody>
      </p:sp>
      <p:cxnSp>
        <p:nvCxnSpPr>
          <p:cNvPr id="30" name="直線コネクタ 29"/>
          <p:cNvCxnSpPr/>
          <p:nvPr/>
        </p:nvCxnSpPr>
        <p:spPr>
          <a:xfrm>
            <a:off x="4566751" y="1497817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5935837" y="1325352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Σc</a:t>
            </a:r>
            <a:r>
              <a:rPr kumimoji="1" lang="en-US" altLang="ja-JP" dirty="0" smtClean="0"/>
              <a:t>*+D*</a:t>
            </a:r>
            <a:endParaRPr kumimoji="1" lang="ja-JP" altLang="en-US" dirty="0"/>
          </a:p>
        </p:txBody>
      </p:sp>
      <p:cxnSp>
        <p:nvCxnSpPr>
          <p:cNvPr id="33" name="直線コネクタ 32"/>
          <p:cNvCxnSpPr/>
          <p:nvPr/>
        </p:nvCxnSpPr>
        <p:spPr>
          <a:xfrm>
            <a:off x="4566751" y="2656936"/>
            <a:ext cx="1412792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6015426" y="2546284"/>
            <a:ext cx="1005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Pc(4450)</a:t>
            </a:r>
            <a:endParaRPr kumimoji="1"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4769471" y="3270429"/>
            <a:ext cx="957532" cy="132795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769107" y="4729049"/>
            <a:ext cx="1005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Pc(4380)</a:t>
            </a:r>
            <a:endParaRPr kumimoji="1" lang="ja-JP" altLang="en-US" dirty="0"/>
          </a:p>
        </p:txBody>
      </p:sp>
      <p:cxnSp>
        <p:nvCxnSpPr>
          <p:cNvPr id="32" name="直線コネクタ 31"/>
          <p:cNvCxnSpPr/>
          <p:nvPr/>
        </p:nvCxnSpPr>
        <p:spPr>
          <a:xfrm>
            <a:off x="7194430" y="3838755"/>
            <a:ext cx="1086928" cy="862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/>
          <p:cNvCxnSpPr/>
          <p:nvPr/>
        </p:nvCxnSpPr>
        <p:spPr>
          <a:xfrm>
            <a:off x="7194430" y="3723329"/>
            <a:ext cx="1086928" cy="862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>
            <a:off x="7194430" y="1669710"/>
            <a:ext cx="1086928" cy="862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>
            <a:off x="7194430" y="1526571"/>
            <a:ext cx="1086928" cy="862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/>
          <p:nvPr/>
        </p:nvCxnSpPr>
        <p:spPr>
          <a:xfrm>
            <a:off x="7122543" y="766093"/>
            <a:ext cx="1086928" cy="862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7356681" y="6108828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L=0,S=1/2</a:t>
            </a:r>
            <a:endParaRPr kumimoji="1" lang="ja-JP" altLang="en-US" sz="2400" dirty="0"/>
          </a:p>
        </p:txBody>
      </p:sp>
      <p:cxnSp>
        <p:nvCxnSpPr>
          <p:cNvPr id="43" name="直線コネクタ 42"/>
          <p:cNvCxnSpPr/>
          <p:nvPr/>
        </p:nvCxnSpPr>
        <p:spPr>
          <a:xfrm>
            <a:off x="8752936" y="3741856"/>
            <a:ext cx="1086928" cy="862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>
            <a:off x="8649418" y="745025"/>
            <a:ext cx="1086928" cy="862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8929844" y="6139822"/>
            <a:ext cx="1494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L=0, S=3/2</a:t>
            </a:r>
            <a:endParaRPr kumimoji="1" lang="ja-JP" altLang="en-US" sz="2400" dirty="0"/>
          </a:p>
        </p:txBody>
      </p:sp>
      <p:cxnSp>
        <p:nvCxnSpPr>
          <p:cNvPr id="46" name="直線コネクタ 45"/>
          <p:cNvCxnSpPr/>
          <p:nvPr/>
        </p:nvCxnSpPr>
        <p:spPr>
          <a:xfrm>
            <a:off x="8649418" y="635479"/>
            <a:ext cx="1086928" cy="862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/>
          <p:cNvCxnSpPr/>
          <p:nvPr/>
        </p:nvCxnSpPr>
        <p:spPr>
          <a:xfrm>
            <a:off x="7356681" y="5843007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51"/>
          <p:cNvCxnSpPr/>
          <p:nvPr/>
        </p:nvCxnSpPr>
        <p:spPr>
          <a:xfrm>
            <a:off x="7356681" y="5510894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/>
          <p:cNvCxnSpPr/>
          <p:nvPr/>
        </p:nvCxnSpPr>
        <p:spPr>
          <a:xfrm>
            <a:off x="7356681" y="5098381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>
            <a:off x="7366110" y="4804628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コネクタ 54"/>
          <p:cNvCxnSpPr/>
          <p:nvPr/>
        </p:nvCxnSpPr>
        <p:spPr>
          <a:xfrm>
            <a:off x="7288472" y="4259814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/>
          <p:cNvCxnSpPr/>
          <p:nvPr/>
        </p:nvCxnSpPr>
        <p:spPr>
          <a:xfrm>
            <a:off x="7230160" y="3381485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>
            <a:off x="7185567" y="3038032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/>
          <p:cNvCxnSpPr/>
          <p:nvPr/>
        </p:nvCxnSpPr>
        <p:spPr>
          <a:xfrm>
            <a:off x="8809836" y="5843007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>
            <a:off x="8782071" y="5467713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>
            <a:off x="7161761" y="2243366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>
            <a:off x="7122543" y="1207747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8704665" y="5098381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>
            <a:off x="8704665" y="4442701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コネクタ 63"/>
          <p:cNvCxnSpPr/>
          <p:nvPr/>
        </p:nvCxnSpPr>
        <p:spPr>
          <a:xfrm>
            <a:off x="8656394" y="3279104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コネクタ 64"/>
          <p:cNvCxnSpPr/>
          <p:nvPr/>
        </p:nvCxnSpPr>
        <p:spPr>
          <a:xfrm>
            <a:off x="8601147" y="2765504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65"/>
          <p:cNvCxnSpPr/>
          <p:nvPr/>
        </p:nvCxnSpPr>
        <p:spPr>
          <a:xfrm>
            <a:off x="8601147" y="2419028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/>
          <p:nvPr/>
        </p:nvCxnSpPr>
        <p:spPr>
          <a:xfrm>
            <a:off x="8552876" y="2057299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>
            <a:off x="8578143" y="1535197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コネクタ 68"/>
          <p:cNvCxnSpPr/>
          <p:nvPr/>
        </p:nvCxnSpPr>
        <p:spPr>
          <a:xfrm>
            <a:off x="8601147" y="1199877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Box 4"/>
          <p:cNvSpPr txBox="1">
            <a:spLocks noChangeArrowheads="1"/>
          </p:cNvSpPr>
          <p:nvPr/>
        </p:nvSpPr>
        <p:spPr bwMode="auto">
          <a:xfrm>
            <a:off x="2097172" y="80797"/>
            <a:ext cx="689810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800" dirty="0">
                <a:solidFill>
                  <a:srgbClr val="0070C0"/>
                </a:solidFill>
              </a:rPr>
              <a:t>Results before doing the scattering calculation</a:t>
            </a:r>
          </a:p>
        </p:txBody>
      </p:sp>
      <p:sp>
        <p:nvSpPr>
          <p:cNvPr id="75" name="Text Box 6"/>
          <p:cNvSpPr txBox="1">
            <a:spLocks noChangeArrowheads="1"/>
          </p:cNvSpPr>
          <p:nvPr/>
        </p:nvSpPr>
        <p:spPr bwMode="auto">
          <a:xfrm>
            <a:off x="204422" y="3169568"/>
            <a:ext cx="365914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 dirty="0"/>
              <a:t>Do these states correspond </a:t>
            </a:r>
            <a:endParaRPr lang="en-US" altLang="ja-JP" sz="2400" dirty="0" smtClean="0"/>
          </a:p>
          <a:p>
            <a:r>
              <a:rPr lang="en-US" altLang="ja-JP" sz="2400" dirty="0" smtClean="0"/>
              <a:t>to </a:t>
            </a:r>
            <a:r>
              <a:rPr lang="en-US" altLang="ja-JP" sz="2400" dirty="0"/>
              <a:t>resonance states or</a:t>
            </a:r>
          </a:p>
          <a:p>
            <a:r>
              <a:rPr lang="en-US" altLang="ja-JP" sz="2400" dirty="0" smtClean="0"/>
              <a:t>discrete </a:t>
            </a:r>
            <a:r>
              <a:rPr lang="en-US" altLang="ja-JP" sz="2400" dirty="0"/>
              <a:t>non-resonance </a:t>
            </a:r>
            <a:endParaRPr lang="en-US" altLang="ja-JP" sz="2400" dirty="0" smtClean="0"/>
          </a:p>
          <a:p>
            <a:r>
              <a:rPr lang="en-US" altLang="ja-JP" sz="2400" dirty="0" smtClean="0"/>
              <a:t>continuum </a:t>
            </a:r>
            <a:r>
              <a:rPr lang="en-US" altLang="ja-JP" sz="2400" dirty="0"/>
              <a:t>states?</a:t>
            </a: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3781551" y="452185"/>
            <a:ext cx="30330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00B050"/>
                </a:solidFill>
              </a:rPr>
              <a:t>Bound-state approximation</a:t>
            </a:r>
          </a:p>
        </p:txBody>
      </p:sp>
    </p:spTree>
    <p:extLst>
      <p:ext uri="{BB962C8B-B14F-4D97-AF65-F5344CB8AC3E}">
        <p14:creationId xmlns:p14="http://schemas.microsoft.com/office/powerpoint/2010/main" val="257379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827214" y="84139"/>
            <a:ext cx="642849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800"/>
              <a:t> useful method: real scaling method</a:t>
            </a:r>
          </a:p>
          <a:p>
            <a:r>
              <a:rPr lang="en-US" altLang="ja-JP" sz="2800"/>
              <a:t>                          often used in atomic physics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1524001" y="981076"/>
            <a:ext cx="8521115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800" dirty="0"/>
              <a:t>In this method, we artificially scale the range parameters </a:t>
            </a:r>
          </a:p>
          <a:p>
            <a:r>
              <a:rPr lang="en-US" altLang="ja-JP" sz="2800" dirty="0"/>
              <a:t>of our Gaussian basis functions by multiplying a factor α:</a:t>
            </a:r>
          </a:p>
          <a:p>
            <a:r>
              <a:rPr lang="en-US" altLang="ja-JP" sz="2800" dirty="0"/>
              <a:t> </a:t>
            </a:r>
            <a:r>
              <a:rPr lang="en-US" altLang="ja-JP" sz="2800" dirty="0" err="1">
                <a:solidFill>
                  <a:schemeClr val="accent2"/>
                </a:solidFill>
              </a:rPr>
              <a:t>r</a:t>
            </a:r>
            <a:r>
              <a:rPr lang="en-US" altLang="ja-JP" sz="2800" baseline="-25000" dirty="0" err="1">
                <a:solidFill>
                  <a:schemeClr val="accent2"/>
                </a:solidFill>
              </a:rPr>
              <a:t>n</a:t>
            </a:r>
            <a:r>
              <a:rPr lang="en-US" altLang="ja-JP" sz="2800" dirty="0">
                <a:solidFill>
                  <a:schemeClr val="accent2"/>
                </a:solidFill>
                <a:cs typeface="Arial" panose="020B0604020202020204" pitchFamily="34" charset="0"/>
              </a:rPr>
              <a:t>→α</a:t>
            </a:r>
            <a:r>
              <a:rPr lang="en-US" altLang="ja-JP" sz="2800" dirty="0" err="1">
                <a:solidFill>
                  <a:schemeClr val="accent2"/>
                </a:solidFill>
                <a:cs typeface="Arial" panose="020B0604020202020204" pitchFamily="34" charset="0"/>
              </a:rPr>
              <a:t>r</a:t>
            </a:r>
            <a:r>
              <a:rPr lang="en-US" altLang="ja-JP" sz="2800" baseline="-25000" dirty="0" err="1">
                <a:solidFill>
                  <a:schemeClr val="accent2"/>
                </a:solidFill>
                <a:cs typeface="Arial" panose="020B0604020202020204" pitchFamily="34" charset="0"/>
              </a:rPr>
              <a:t>n</a:t>
            </a:r>
            <a:r>
              <a:rPr lang="en-US" altLang="ja-JP" sz="2800" dirty="0">
                <a:solidFill>
                  <a:schemeClr val="accent2"/>
                </a:solidFill>
                <a:cs typeface="Arial" panose="020B0604020202020204" pitchFamily="34" charset="0"/>
              </a:rPr>
              <a:t> in </a:t>
            </a:r>
            <a:r>
              <a:rPr lang="en-US" altLang="ja-JP" sz="2800" dirty="0" err="1">
                <a:solidFill>
                  <a:schemeClr val="accent2"/>
                </a:solidFill>
                <a:cs typeface="Arial" panose="020B0604020202020204" pitchFamily="34" charset="0"/>
              </a:rPr>
              <a:t>r</a:t>
            </a:r>
            <a:r>
              <a:rPr lang="en-US" altLang="ja-JP" sz="2800" baseline="30000" dirty="0" err="1">
                <a:solidFill>
                  <a:schemeClr val="accent2"/>
                </a:solidFill>
                <a:cs typeface="Arial" panose="020B0604020202020204" pitchFamily="34" charset="0"/>
              </a:rPr>
              <a:t>l</a:t>
            </a:r>
            <a:r>
              <a:rPr lang="en-US" altLang="ja-JP" sz="2800" dirty="0" err="1">
                <a:solidFill>
                  <a:schemeClr val="accent2"/>
                </a:solidFill>
                <a:cs typeface="Arial" panose="020B0604020202020204" pitchFamily="34" charset="0"/>
              </a:rPr>
              <a:t>exp</a:t>
            </a:r>
            <a:r>
              <a:rPr lang="en-US" altLang="ja-JP" sz="2800" baseline="30000" dirty="0">
                <a:solidFill>
                  <a:schemeClr val="accent2"/>
                </a:solidFill>
                <a:cs typeface="Arial" panose="020B0604020202020204" pitchFamily="34" charset="0"/>
              </a:rPr>
              <a:t>(-r/r )</a:t>
            </a:r>
            <a:r>
              <a:rPr lang="en-US" altLang="ja-JP" sz="2800" dirty="0">
                <a:solidFill>
                  <a:schemeClr val="accent2"/>
                </a:solidFill>
                <a:cs typeface="Arial" panose="020B0604020202020204" pitchFamily="34" charset="0"/>
              </a:rPr>
              <a:t> for </a:t>
            </a:r>
            <a:r>
              <a:rPr lang="en-US" altLang="ja-JP" sz="2800" dirty="0" err="1">
                <a:solidFill>
                  <a:schemeClr val="accent2"/>
                </a:solidFill>
                <a:cs typeface="Arial" panose="020B0604020202020204" pitchFamily="34" charset="0"/>
              </a:rPr>
              <a:t>exmple</a:t>
            </a:r>
            <a:r>
              <a:rPr lang="en-US" altLang="ja-JP" sz="2800" dirty="0">
                <a:solidFill>
                  <a:schemeClr val="accent2"/>
                </a:solidFill>
                <a:cs typeface="Arial" panose="020B0604020202020204" pitchFamily="34" charset="0"/>
              </a:rPr>
              <a:t> 0.8 &lt;α&lt;1.5</a:t>
            </a:r>
            <a:r>
              <a:rPr lang="en-US" altLang="ja-JP" sz="2800" dirty="0"/>
              <a:t> 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4115594" y="2006279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1400" dirty="0">
                <a:solidFill>
                  <a:srgbClr val="FFC000"/>
                </a:solidFill>
              </a:rPr>
              <a:t>n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4306095" y="1778796"/>
            <a:ext cx="26828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1200" dirty="0">
                <a:solidFill>
                  <a:srgbClr val="FFC000"/>
                </a:solidFill>
              </a:rPr>
              <a:t>2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1426347" y="2376959"/>
            <a:ext cx="825347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800" dirty="0"/>
              <a:t>and repeat the diagonalization of Hamiltonian for many</a:t>
            </a:r>
          </a:p>
          <a:p>
            <a:r>
              <a:rPr lang="en-US" altLang="ja-JP" sz="2800" dirty="0"/>
              <a:t>value of α.</a:t>
            </a:r>
          </a:p>
        </p:txBody>
      </p:sp>
      <p:sp>
        <p:nvSpPr>
          <p:cNvPr id="45063" name="Line 7"/>
          <p:cNvSpPr>
            <a:spLocks noChangeShapeType="1"/>
          </p:cNvSpPr>
          <p:nvPr/>
        </p:nvSpPr>
        <p:spPr bwMode="auto">
          <a:xfrm>
            <a:off x="2495550" y="3357563"/>
            <a:ext cx="0" cy="23050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>
            <a:off x="2495550" y="5661025"/>
            <a:ext cx="36718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>
            <a:off x="2495550" y="4076700"/>
            <a:ext cx="3240088" cy="0"/>
          </a:xfrm>
          <a:prstGeom prst="line">
            <a:avLst/>
          </a:prstGeom>
          <a:noFill/>
          <a:ln w="25400">
            <a:solidFill>
              <a:srgbClr val="92D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6075363" y="3808413"/>
            <a:ext cx="19301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>
                <a:cs typeface="Arial" panose="020B0604020202020204" pitchFamily="34" charset="0"/>
              </a:rPr>
              <a:t>← resonance state</a:t>
            </a:r>
          </a:p>
        </p:txBody>
      </p:sp>
      <p:sp>
        <p:nvSpPr>
          <p:cNvPr id="45067" name="Freeform 11"/>
          <p:cNvSpPr>
            <a:spLocks/>
          </p:cNvSpPr>
          <p:nvPr/>
        </p:nvSpPr>
        <p:spPr bwMode="auto">
          <a:xfrm>
            <a:off x="2640014" y="3500439"/>
            <a:ext cx="3671887" cy="2028825"/>
          </a:xfrm>
          <a:custGeom>
            <a:avLst/>
            <a:gdLst>
              <a:gd name="T0" fmla="*/ 0 w 2313"/>
              <a:gd name="T1" fmla="*/ 0 h 1278"/>
              <a:gd name="T2" fmla="*/ 90 w 2313"/>
              <a:gd name="T3" fmla="*/ 182 h 1278"/>
              <a:gd name="T4" fmla="*/ 453 w 2313"/>
              <a:gd name="T5" fmla="*/ 590 h 1278"/>
              <a:gd name="T6" fmla="*/ 907 w 2313"/>
              <a:gd name="T7" fmla="*/ 953 h 1278"/>
              <a:gd name="T8" fmla="*/ 1678 w 2313"/>
              <a:gd name="T9" fmla="*/ 1225 h 1278"/>
              <a:gd name="T10" fmla="*/ 2313 w 2313"/>
              <a:gd name="T11" fmla="*/ 1270 h 1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313" h="1278">
                <a:moveTo>
                  <a:pt x="0" y="0"/>
                </a:moveTo>
                <a:cubicBezTo>
                  <a:pt x="7" y="42"/>
                  <a:pt x="14" y="84"/>
                  <a:pt x="90" y="182"/>
                </a:cubicBezTo>
                <a:cubicBezTo>
                  <a:pt x="166" y="280"/>
                  <a:pt x="317" y="461"/>
                  <a:pt x="453" y="590"/>
                </a:cubicBezTo>
                <a:cubicBezTo>
                  <a:pt x="589" y="719"/>
                  <a:pt x="703" y="847"/>
                  <a:pt x="907" y="953"/>
                </a:cubicBezTo>
                <a:cubicBezTo>
                  <a:pt x="1111" y="1059"/>
                  <a:pt x="1444" y="1172"/>
                  <a:pt x="1678" y="1225"/>
                </a:cubicBezTo>
                <a:cubicBezTo>
                  <a:pt x="1912" y="1278"/>
                  <a:pt x="2112" y="1274"/>
                  <a:pt x="2313" y="1270"/>
                </a:cubicBezTo>
              </a:path>
            </a:pathLst>
          </a:cu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5664200" y="5300663"/>
            <a:ext cx="21590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6003926" y="4935538"/>
            <a:ext cx="35367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000"/>
              <a:t>Non-resonance continuum state</a:t>
            </a: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3124200" y="5656263"/>
            <a:ext cx="49785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000"/>
              <a:t>α: range parameter of Gaussian basis function</a:t>
            </a:r>
          </a:p>
        </p:txBody>
      </p:sp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1992313" y="6107113"/>
            <a:ext cx="526644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000"/>
              <a:t>[schematic illustration of the real scaling]</a:t>
            </a:r>
          </a:p>
          <a:p>
            <a:r>
              <a:rPr lang="en-US" altLang="ja-JP" sz="2000"/>
              <a:t>What is the result in our pentaquark calculation?</a:t>
            </a:r>
          </a:p>
        </p:txBody>
      </p:sp>
    </p:spTree>
    <p:extLst>
      <p:ext uri="{BB962C8B-B14F-4D97-AF65-F5344CB8AC3E}">
        <p14:creationId xmlns:p14="http://schemas.microsoft.com/office/powerpoint/2010/main" val="194014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0" name="Picture 4" descr="critical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975" y="-3648794"/>
            <a:ext cx="8842074" cy="106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658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6" name="Picture 4" descr="critical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130" y="0"/>
            <a:ext cx="6804473" cy="719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920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753" y="300485"/>
            <a:ext cx="3249601" cy="2768600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2323" y="466626"/>
            <a:ext cx="5403756" cy="2468632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2361460" y="2654423"/>
            <a:ext cx="878890" cy="426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0040040" y="2488269"/>
            <a:ext cx="790112" cy="4197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7648031" y="2488269"/>
            <a:ext cx="807868" cy="310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231423" y="210735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303109" y="67083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647658" y="24429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464754" y="259581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491469" y="288687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cxnSp>
        <p:nvCxnSpPr>
          <p:cNvPr id="17" name="直線コネクタ 16"/>
          <p:cNvCxnSpPr/>
          <p:nvPr/>
        </p:nvCxnSpPr>
        <p:spPr>
          <a:xfrm>
            <a:off x="3515481" y="288687"/>
            <a:ext cx="2840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1936953" y="2806823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C=1(J/</a:t>
            </a:r>
            <a:r>
              <a:rPr kumimoji="1" lang="en-US" altLang="ja-JP" dirty="0" err="1" smtClean="0"/>
              <a:t>Ψ+p,ηc+p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727512" y="2821143"/>
            <a:ext cx="1682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C=2(</a:t>
            </a:r>
            <a:r>
              <a:rPr kumimoji="1" lang="en-US" altLang="ja-JP" dirty="0" err="1" smtClean="0"/>
              <a:t>Λc</a:t>
            </a:r>
            <a:r>
              <a:rPr lang="en-US" altLang="ja-JP" dirty="0" err="1" smtClean="0"/>
              <a:t>+D,Σc+D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7972650" y="2780476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C=3</a:t>
            </a:r>
            <a:endParaRPr kumimoji="1" lang="ja-JP" altLang="en-US" dirty="0"/>
          </a:p>
        </p:txBody>
      </p:sp>
      <p:pic>
        <p:nvPicPr>
          <p:cNvPr id="25" name="図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3750" y="428964"/>
            <a:ext cx="2700688" cy="2300936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5324094" y="785004"/>
            <a:ext cx="127800" cy="1811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45544" y="31423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314536" y="24429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237151" y="7008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4</a:t>
            </a:r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6036414" y="1932317"/>
            <a:ext cx="150939" cy="160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929737" y="18653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3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517997" y="232883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211503" y="71204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435009" y="243749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120379" y="222209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205437" y="331484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0097324" y="2755505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C=4</a:t>
            </a:r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1069454" y="112143"/>
            <a:ext cx="5403756" cy="323490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3" name="図 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5709" y="4055927"/>
            <a:ext cx="5077501" cy="774700"/>
          </a:xfrm>
          <a:prstGeom prst="rect">
            <a:avLst/>
          </a:prstGeom>
        </p:spPr>
      </p:pic>
      <p:cxnSp>
        <p:nvCxnSpPr>
          <p:cNvPr id="21" name="直線矢印コネクタ 20"/>
          <p:cNvCxnSpPr/>
          <p:nvPr/>
        </p:nvCxnSpPr>
        <p:spPr>
          <a:xfrm flipH="1" flipV="1">
            <a:off x="2647658" y="1604513"/>
            <a:ext cx="449225" cy="245141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/>
          <p:nvPr/>
        </p:nvCxnSpPr>
        <p:spPr>
          <a:xfrm flipV="1">
            <a:off x="3157268" y="1544128"/>
            <a:ext cx="2294626" cy="25117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1741503" y="5158596"/>
            <a:ext cx="18117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err="1" smtClean="0"/>
              <a:t>R</a:t>
            </a:r>
            <a:r>
              <a:rPr kumimoji="1" lang="en-US" altLang="ja-JP" sz="2800" baseline="-25000" dirty="0" err="1" smtClean="0"/>
              <a:t>nR</a:t>
            </a:r>
            <a:r>
              <a:rPr kumimoji="1" lang="en-US" altLang="ja-JP" sz="2800" dirty="0" smtClean="0"/>
              <a:t> =&gt; α</a:t>
            </a:r>
            <a:r>
              <a:rPr kumimoji="1" lang="en-US" altLang="ja-JP" sz="2800" dirty="0" err="1" smtClean="0"/>
              <a:t>R</a:t>
            </a:r>
            <a:r>
              <a:rPr kumimoji="1" lang="en-US" altLang="ja-JP" sz="2800" baseline="-25000" dirty="0" err="1" smtClean="0"/>
              <a:t>nR</a:t>
            </a:r>
            <a:endParaRPr kumimoji="1" lang="ja-JP" altLang="en-US" sz="2800" baseline="-25000" dirty="0"/>
          </a:p>
        </p:txBody>
      </p:sp>
      <p:cxnSp>
        <p:nvCxnSpPr>
          <p:cNvPr id="36" name="直線矢印コネクタ 35"/>
          <p:cNvCxnSpPr/>
          <p:nvPr/>
        </p:nvCxnSpPr>
        <p:spPr>
          <a:xfrm flipH="1">
            <a:off x="2954152" y="4477109"/>
            <a:ext cx="1488452" cy="6383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239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8029" y="2440549"/>
            <a:ext cx="4175466" cy="3962502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43257"/>
            <a:ext cx="619823" cy="5934274"/>
          </a:xfrm>
          <a:prstGeom prst="rect">
            <a:avLst/>
          </a:prstGeom>
        </p:spPr>
      </p:pic>
      <p:cxnSp>
        <p:nvCxnSpPr>
          <p:cNvPr id="14" name="直線コネクタ 13"/>
          <p:cNvCxnSpPr/>
          <p:nvPr/>
        </p:nvCxnSpPr>
        <p:spPr>
          <a:xfrm>
            <a:off x="938930" y="6455602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2431300" y="6308199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J/</a:t>
            </a:r>
            <a:r>
              <a:rPr kumimoji="1" lang="en-US" altLang="ja-JP" dirty="0" err="1" smtClean="0"/>
              <a:t>Ψ+p</a:t>
            </a:r>
            <a:endParaRPr kumimoji="1" lang="ja-JP" altLang="en-US" dirty="0"/>
          </a:p>
        </p:txBody>
      </p:sp>
      <p:cxnSp>
        <p:nvCxnSpPr>
          <p:cNvPr id="16" name="直線コネクタ 15"/>
          <p:cNvCxnSpPr/>
          <p:nvPr/>
        </p:nvCxnSpPr>
        <p:spPr>
          <a:xfrm>
            <a:off x="1068327" y="4393937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1594532" y="5626879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	</a:t>
            </a:r>
            <a:r>
              <a:rPr kumimoji="1" lang="en-US" altLang="ja-JP" dirty="0" err="1" smtClean="0"/>
              <a:t>Λc+D</a:t>
            </a:r>
            <a:endParaRPr kumimoji="1" lang="ja-JP" altLang="en-US" dirty="0"/>
          </a:p>
        </p:txBody>
      </p:sp>
      <p:cxnSp>
        <p:nvCxnSpPr>
          <p:cNvPr id="18" name="直線コネクタ 17"/>
          <p:cNvCxnSpPr/>
          <p:nvPr/>
        </p:nvCxnSpPr>
        <p:spPr>
          <a:xfrm>
            <a:off x="1112896" y="5975398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1068326" y="4211050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485000" y="4369280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Δ+ηc</a:t>
            </a:r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486104" y="3999948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Λc+D</a:t>
            </a:r>
            <a:r>
              <a:rPr lang="en-US" altLang="ja-JP" dirty="0" smtClean="0"/>
              <a:t>*</a:t>
            </a:r>
            <a:endParaRPr kumimoji="1" lang="ja-JP" altLang="en-US" dirty="0"/>
          </a:p>
        </p:txBody>
      </p:sp>
      <p:cxnSp>
        <p:nvCxnSpPr>
          <p:cNvPr id="22" name="直線コネクタ 21"/>
          <p:cNvCxnSpPr/>
          <p:nvPr/>
        </p:nvCxnSpPr>
        <p:spPr>
          <a:xfrm>
            <a:off x="1122027" y="3916519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2489809" y="3697619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Σc+D</a:t>
            </a:r>
            <a:endParaRPr kumimoji="1" lang="ja-JP" altLang="en-US" dirty="0"/>
          </a:p>
        </p:txBody>
      </p:sp>
      <p:cxnSp>
        <p:nvCxnSpPr>
          <p:cNvPr id="24" name="直線コネクタ 23"/>
          <p:cNvCxnSpPr/>
          <p:nvPr/>
        </p:nvCxnSpPr>
        <p:spPr>
          <a:xfrm>
            <a:off x="1068326" y="3165308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2485000" y="2980642"/>
            <a:ext cx="66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Σ*+D</a:t>
            </a:r>
            <a:endParaRPr kumimoji="1" lang="ja-JP" altLang="en-US" dirty="0"/>
          </a:p>
        </p:txBody>
      </p:sp>
      <p:cxnSp>
        <p:nvCxnSpPr>
          <p:cNvPr id="26" name="直線コネクタ 25"/>
          <p:cNvCxnSpPr/>
          <p:nvPr/>
        </p:nvCxnSpPr>
        <p:spPr>
          <a:xfrm>
            <a:off x="1063079" y="3464645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2475869" y="3316101"/>
            <a:ext cx="766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J/Ψ+Δ</a:t>
            </a:r>
            <a:endParaRPr kumimoji="1" lang="ja-JP" altLang="en-US" dirty="0"/>
          </a:p>
        </p:txBody>
      </p:sp>
      <p:cxnSp>
        <p:nvCxnSpPr>
          <p:cNvPr id="28" name="直線コネクタ 27"/>
          <p:cNvCxnSpPr/>
          <p:nvPr/>
        </p:nvCxnSpPr>
        <p:spPr>
          <a:xfrm>
            <a:off x="1063078" y="2370264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511752" y="2194225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Σc+D</a:t>
            </a:r>
            <a:r>
              <a:rPr lang="en-US" altLang="ja-JP" dirty="0" smtClean="0"/>
              <a:t>*</a:t>
            </a:r>
            <a:endParaRPr kumimoji="1" lang="ja-JP" altLang="en-US" dirty="0"/>
          </a:p>
        </p:txBody>
      </p:sp>
      <p:cxnSp>
        <p:nvCxnSpPr>
          <p:cNvPr id="30" name="直線コネクタ 29"/>
          <p:cNvCxnSpPr/>
          <p:nvPr/>
        </p:nvCxnSpPr>
        <p:spPr>
          <a:xfrm>
            <a:off x="1063077" y="1466355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2432163" y="129389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Σc</a:t>
            </a:r>
            <a:r>
              <a:rPr kumimoji="1" lang="en-US" altLang="ja-JP" dirty="0" smtClean="0"/>
              <a:t>*+D*</a:t>
            </a:r>
            <a:endParaRPr kumimoji="1" lang="ja-JP" altLang="en-US" dirty="0"/>
          </a:p>
        </p:txBody>
      </p:sp>
      <p:cxnSp>
        <p:nvCxnSpPr>
          <p:cNvPr id="33" name="直線コネクタ 32"/>
          <p:cNvCxnSpPr/>
          <p:nvPr/>
        </p:nvCxnSpPr>
        <p:spPr>
          <a:xfrm>
            <a:off x="1063077" y="2625474"/>
            <a:ext cx="1412792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2511752" y="2514822"/>
            <a:ext cx="1005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Pc(4450)</a:t>
            </a:r>
            <a:endParaRPr kumimoji="1"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1265797" y="3238967"/>
            <a:ext cx="957532" cy="132795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265433" y="4697587"/>
            <a:ext cx="1005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Pc(4380)</a:t>
            </a:r>
            <a:endParaRPr kumimoji="1" lang="ja-JP" altLang="en-US" dirty="0"/>
          </a:p>
        </p:txBody>
      </p:sp>
      <p:cxnSp>
        <p:nvCxnSpPr>
          <p:cNvPr id="43" name="直線コネクタ 42"/>
          <p:cNvCxnSpPr/>
          <p:nvPr/>
        </p:nvCxnSpPr>
        <p:spPr>
          <a:xfrm>
            <a:off x="3665384" y="3909633"/>
            <a:ext cx="1086928" cy="862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>
            <a:off x="3561866" y="912802"/>
            <a:ext cx="1086928" cy="862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>
            <a:off x="3561866" y="803256"/>
            <a:ext cx="1086928" cy="862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/>
          <p:cNvCxnSpPr/>
          <p:nvPr/>
        </p:nvCxnSpPr>
        <p:spPr>
          <a:xfrm>
            <a:off x="3722284" y="6010784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>
            <a:off x="3694519" y="5635490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3617113" y="5266158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>
            <a:off x="3617113" y="4610478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コネクタ 63"/>
          <p:cNvCxnSpPr/>
          <p:nvPr/>
        </p:nvCxnSpPr>
        <p:spPr>
          <a:xfrm>
            <a:off x="3568842" y="3446881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コネクタ 64"/>
          <p:cNvCxnSpPr/>
          <p:nvPr/>
        </p:nvCxnSpPr>
        <p:spPr>
          <a:xfrm>
            <a:off x="3513595" y="2933281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65"/>
          <p:cNvCxnSpPr/>
          <p:nvPr/>
        </p:nvCxnSpPr>
        <p:spPr>
          <a:xfrm>
            <a:off x="3513595" y="2586805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/>
          <p:nvPr/>
        </p:nvCxnSpPr>
        <p:spPr>
          <a:xfrm>
            <a:off x="3465324" y="2225076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>
            <a:off x="3490591" y="1702974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コネクタ 68"/>
          <p:cNvCxnSpPr/>
          <p:nvPr/>
        </p:nvCxnSpPr>
        <p:spPr>
          <a:xfrm>
            <a:off x="3513595" y="1367654"/>
            <a:ext cx="11834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Box 4"/>
          <p:cNvSpPr txBox="1">
            <a:spLocks noChangeArrowheads="1"/>
          </p:cNvSpPr>
          <p:nvPr/>
        </p:nvSpPr>
        <p:spPr bwMode="auto">
          <a:xfrm>
            <a:off x="656276" y="47659"/>
            <a:ext cx="689810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800" dirty="0">
                <a:solidFill>
                  <a:srgbClr val="0070C0"/>
                </a:solidFill>
              </a:rPr>
              <a:t>Results before doing the scattering calculation</a:t>
            </a: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277877" y="420723"/>
            <a:ext cx="30330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00B050"/>
                </a:solidFill>
              </a:rPr>
              <a:t>Bound-state approximation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10482601" y="4198439"/>
            <a:ext cx="346208" cy="322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正方形/長方形 76"/>
          <p:cNvSpPr/>
          <p:nvPr/>
        </p:nvSpPr>
        <p:spPr>
          <a:xfrm>
            <a:off x="6163210" y="4752905"/>
            <a:ext cx="439947" cy="2125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正方形/長方形 79"/>
          <p:cNvSpPr/>
          <p:nvPr/>
        </p:nvSpPr>
        <p:spPr>
          <a:xfrm>
            <a:off x="10482601" y="4770924"/>
            <a:ext cx="346208" cy="222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正方形/長方形 80"/>
          <p:cNvSpPr/>
          <p:nvPr/>
        </p:nvSpPr>
        <p:spPr>
          <a:xfrm>
            <a:off x="10272034" y="5481349"/>
            <a:ext cx="383671" cy="1846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正方形/長方形 81"/>
          <p:cNvSpPr/>
          <p:nvPr/>
        </p:nvSpPr>
        <p:spPr>
          <a:xfrm>
            <a:off x="9488986" y="7008125"/>
            <a:ext cx="369277" cy="2911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正方形/長方形 82"/>
          <p:cNvSpPr/>
          <p:nvPr/>
        </p:nvSpPr>
        <p:spPr>
          <a:xfrm>
            <a:off x="10272034" y="6045997"/>
            <a:ext cx="210567" cy="1062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4888806" y="703372"/>
            <a:ext cx="382925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All states are melted into  each meson-</a:t>
            </a:r>
          </a:p>
          <a:p>
            <a:r>
              <a:rPr lang="en-US" altLang="ja-JP" dirty="0"/>
              <a:t>b</a:t>
            </a:r>
            <a:r>
              <a:rPr lang="en-US" altLang="ja-JP" dirty="0" smtClean="0"/>
              <a:t>aryon continuum decaying state</a:t>
            </a:r>
            <a:r>
              <a:rPr kumimoji="1" lang="en-US" altLang="ja-JP" dirty="0" smtClean="0"/>
              <a:t>.</a:t>
            </a:r>
          </a:p>
          <a:p>
            <a:r>
              <a:rPr lang="en-US" altLang="ja-JP" dirty="0" smtClean="0"/>
              <a:t>Then, there is no resonant state</a:t>
            </a:r>
          </a:p>
          <a:p>
            <a:r>
              <a:rPr kumimoji="1" lang="en-US" altLang="ja-JP" dirty="0" smtClean="0"/>
              <a:t>between 4000 MeV to 4600 MeV.</a:t>
            </a:r>
          </a:p>
          <a:p>
            <a:endParaRPr kumimoji="1" lang="ja-JP" altLang="en-US" dirty="0"/>
          </a:p>
        </p:txBody>
      </p:sp>
      <p:cxnSp>
        <p:nvCxnSpPr>
          <p:cNvPr id="87" name="直線コネクタ 86"/>
          <p:cNvCxnSpPr/>
          <p:nvPr/>
        </p:nvCxnSpPr>
        <p:spPr>
          <a:xfrm>
            <a:off x="5295357" y="5727501"/>
            <a:ext cx="3275852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テキスト ボックス 87"/>
          <p:cNvSpPr txBox="1"/>
          <p:nvPr/>
        </p:nvSpPr>
        <p:spPr>
          <a:xfrm>
            <a:off x="6747934" y="5242215"/>
            <a:ext cx="1710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J/</a:t>
            </a:r>
            <a:r>
              <a:rPr lang="en-US" altLang="ja-JP" dirty="0" err="1" smtClean="0">
                <a:solidFill>
                  <a:srgbClr val="00B0F0"/>
                </a:solidFill>
              </a:rPr>
              <a:t>Ψ+p</a:t>
            </a:r>
            <a:r>
              <a:rPr lang="en-US" altLang="ja-JP" dirty="0" smtClean="0">
                <a:solidFill>
                  <a:srgbClr val="00B0F0"/>
                </a:solidFill>
              </a:rPr>
              <a:t> threshold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cxnSp>
        <p:nvCxnSpPr>
          <p:cNvPr id="94" name="直線矢印コネクタ 93"/>
          <p:cNvCxnSpPr/>
          <p:nvPr/>
        </p:nvCxnSpPr>
        <p:spPr>
          <a:xfrm>
            <a:off x="8958182" y="3280223"/>
            <a:ext cx="3011373" cy="11044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テキスト ボックス 94"/>
          <p:cNvSpPr txBox="1"/>
          <p:nvPr/>
        </p:nvSpPr>
        <p:spPr>
          <a:xfrm>
            <a:off x="8436436" y="2083777"/>
            <a:ext cx="1829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F0"/>
                </a:solidFill>
              </a:rPr>
              <a:t>Σc</a:t>
            </a:r>
            <a:r>
              <a:rPr kumimoji="1" lang="en-US" altLang="ja-JP" dirty="0" smtClean="0">
                <a:solidFill>
                  <a:srgbClr val="00B0F0"/>
                </a:solidFill>
              </a:rPr>
              <a:t>*+D* threshold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600239" y="6209369"/>
            <a:ext cx="1494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L=0, S=1/2</a:t>
            </a:r>
            <a:endParaRPr kumimoji="1" lang="ja-JP" altLang="en-US" sz="2400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69339" y="153510"/>
            <a:ext cx="3632065" cy="3619201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14170" y="3561811"/>
            <a:ext cx="3542043" cy="3201927"/>
          </a:xfrm>
          <a:prstGeom prst="rect">
            <a:avLst/>
          </a:prstGeom>
        </p:spPr>
      </p:pic>
      <p:cxnSp>
        <p:nvCxnSpPr>
          <p:cNvPr id="7" name="直線コネクタ 6"/>
          <p:cNvCxnSpPr/>
          <p:nvPr/>
        </p:nvCxnSpPr>
        <p:spPr>
          <a:xfrm>
            <a:off x="5394518" y="5249841"/>
            <a:ext cx="2969635" cy="6443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7229822" y="5843456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F0"/>
                </a:solidFill>
              </a:rPr>
              <a:t>ηc+N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530284" y="5975398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α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 rot="16200000">
            <a:off x="4789061" y="4268258"/>
            <a:ext cx="628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MeV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8933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7116" y="615462"/>
            <a:ext cx="5688632" cy="5733458"/>
          </a:xfrm>
          <a:prstGeom prst="rect">
            <a:avLst/>
          </a:prstGeom>
        </p:spPr>
      </p:pic>
      <p:sp>
        <p:nvSpPr>
          <p:cNvPr id="5" name="円/楕円 4"/>
          <p:cNvSpPr/>
          <p:nvPr/>
        </p:nvSpPr>
        <p:spPr>
          <a:xfrm>
            <a:off x="1907116" y="1160585"/>
            <a:ext cx="5961184" cy="1274885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直線矢印コネクタ 6"/>
          <p:cNvCxnSpPr/>
          <p:nvPr/>
        </p:nvCxnSpPr>
        <p:spPr>
          <a:xfrm flipH="1">
            <a:off x="7983415" y="1740877"/>
            <a:ext cx="1310054" cy="5275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9408584" y="1556211"/>
            <a:ext cx="222849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One resonance</a:t>
            </a:r>
          </a:p>
          <a:p>
            <a:r>
              <a:rPr kumimoji="1" lang="en-US" altLang="ja-JP" dirty="0" smtClean="0"/>
              <a:t> at </a:t>
            </a:r>
            <a:r>
              <a:rPr kumimoji="1" lang="ja-JP" altLang="en-US" dirty="0" smtClean="0"/>
              <a:t>４６９０ </a:t>
            </a:r>
            <a:r>
              <a:rPr kumimoji="1" lang="en-US" altLang="ja-JP" dirty="0" smtClean="0"/>
              <a:t>MeV</a:t>
            </a:r>
          </a:p>
          <a:p>
            <a:endParaRPr lang="en-US" altLang="ja-JP" dirty="0"/>
          </a:p>
          <a:p>
            <a:r>
              <a:rPr kumimoji="1" lang="en-US" altLang="ja-JP" dirty="0" smtClean="0"/>
              <a:t>Much higher than the</a:t>
            </a:r>
          </a:p>
          <a:p>
            <a:r>
              <a:rPr lang="en-US" altLang="ja-JP" dirty="0"/>
              <a:t>o</a:t>
            </a:r>
            <a:r>
              <a:rPr lang="en-US" altLang="ja-JP" dirty="0" smtClean="0"/>
              <a:t>bserved data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220974" y="3916392"/>
            <a:ext cx="31360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Why we have a resonance</a:t>
            </a:r>
          </a:p>
          <a:p>
            <a:r>
              <a:rPr lang="en-US" altLang="ja-JP" sz="2000" dirty="0"/>
              <a:t>s</a:t>
            </a:r>
            <a:r>
              <a:rPr lang="en-US" altLang="ja-JP" sz="2000" dirty="0" smtClean="0"/>
              <a:t>tate at such higher energy?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66667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084" y="0"/>
            <a:ext cx="2714965" cy="6909251"/>
          </a:xfrm>
          <a:prstGeom prst="rect">
            <a:avLst/>
          </a:prstGeom>
        </p:spPr>
      </p:pic>
      <p:cxnSp>
        <p:nvCxnSpPr>
          <p:cNvPr id="5" name="直線コネクタ 4"/>
          <p:cNvCxnSpPr/>
          <p:nvPr/>
        </p:nvCxnSpPr>
        <p:spPr>
          <a:xfrm>
            <a:off x="1707861" y="6107502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1707860" y="5046855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1707859" y="2324920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1707859" y="2133534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1707858" y="1920883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1707858" y="1729497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4050675" y="5862451"/>
            <a:ext cx="1394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J/Ψ+N(4040)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050675" y="4766896"/>
            <a:ext cx="1281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Λc+D</a:t>
            </a:r>
            <a:r>
              <a:rPr lang="en-US" altLang="ja-JP" dirty="0" smtClean="0"/>
              <a:t>(4171)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992967" y="3451040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Λc+D</a:t>
            </a:r>
            <a:r>
              <a:rPr lang="en-US" altLang="ja-JP" dirty="0" smtClean="0"/>
              <a:t>*(4323)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041434" y="3156473"/>
            <a:ext cx="127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/>
              <a:t>Σ</a:t>
            </a:r>
            <a:r>
              <a:rPr lang="en-US" altLang="ja-JP" dirty="0" err="1" smtClean="0"/>
              <a:t>c+D</a:t>
            </a:r>
            <a:r>
              <a:rPr lang="en-US" altLang="ja-JP" dirty="0" smtClean="0"/>
              <a:t>(4353)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933490" y="2169886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Σc+D</a:t>
            </a:r>
            <a:r>
              <a:rPr kumimoji="1" lang="en-US" altLang="ja-JP" dirty="0" smtClean="0"/>
              <a:t>*(4505)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893684" y="1879171"/>
            <a:ext cx="1500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N+ </a:t>
            </a:r>
            <a:r>
              <a:rPr kumimoji="1" lang="en-US" altLang="ja-JP" dirty="0" err="1" smtClean="0"/>
              <a:t>ηc</a:t>
            </a:r>
            <a:r>
              <a:rPr kumimoji="1" lang="en-US" altLang="ja-JP" dirty="0" smtClean="0"/>
              <a:t>* (4544)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890078" y="1658021"/>
            <a:ext cx="151035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N+J/Ψ*(4584)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890078" y="1373007"/>
            <a:ext cx="1486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Σc</a:t>
            </a:r>
            <a:r>
              <a:rPr kumimoji="1" lang="en-US" altLang="ja-JP" dirty="0" smtClean="0"/>
              <a:t>*+D*(4587)</a:t>
            </a:r>
            <a:endParaRPr kumimoji="1" lang="ja-JP" altLang="en-US" dirty="0"/>
          </a:p>
        </p:txBody>
      </p:sp>
      <p:cxnSp>
        <p:nvCxnSpPr>
          <p:cNvPr id="19" name="直線コネクタ 18"/>
          <p:cNvCxnSpPr/>
          <p:nvPr/>
        </p:nvCxnSpPr>
        <p:spPr>
          <a:xfrm>
            <a:off x="1753863" y="3677261"/>
            <a:ext cx="2096219" cy="17253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1707858" y="3379550"/>
            <a:ext cx="2096219" cy="17253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2041622" y="2889661"/>
            <a:ext cx="1412792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3490297" y="2779009"/>
            <a:ext cx="1005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Pc(4450)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567577" y="6379082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L=0,S=1/2</a:t>
            </a:r>
            <a:endParaRPr kumimoji="1" lang="ja-JP" altLang="en-US" sz="2400" dirty="0"/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8286" y="3915367"/>
            <a:ext cx="3948768" cy="1803941"/>
          </a:xfrm>
          <a:prstGeom prst="rect">
            <a:avLst/>
          </a:prstGeom>
        </p:spPr>
      </p:pic>
      <p:sp>
        <p:nvSpPr>
          <p:cNvPr id="25" name="円/楕円 24"/>
          <p:cNvSpPr/>
          <p:nvPr/>
        </p:nvSpPr>
        <p:spPr>
          <a:xfrm>
            <a:off x="7139482" y="1770823"/>
            <a:ext cx="1985512" cy="1923691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円/楕円 25"/>
          <p:cNvSpPr/>
          <p:nvPr/>
        </p:nvSpPr>
        <p:spPr>
          <a:xfrm>
            <a:off x="7287781" y="2221554"/>
            <a:ext cx="431321" cy="4572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27" name="円/楕円 26"/>
          <p:cNvSpPr/>
          <p:nvPr/>
        </p:nvSpPr>
        <p:spPr>
          <a:xfrm>
            <a:off x="7317254" y="2927564"/>
            <a:ext cx="431321" cy="4572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28" name="円/楕円 27"/>
          <p:cNvSpPr/>
          <p:nvPr/>
        </p:nvSpPr>
        <p:spPr>
          <a:xfrm>
            <a:off x="7916578" y="2197831"/>
            <a:ext cx="431321" cy="4572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29" name="円/楕円 28"/>
          <p:cNvSpPr/>
          <p:nvPr/>
        </p:nvSpPr>
        <p:spPr>
          <a:xfrm>
            <a:off x="8602378" y="2450154"/>
            <a:ext cx="508958" cy="565030"/>
          </a:xfrm>
          <a:prstGeom prst="ellipse">
            <a:avLst/>
          </a:prstGeom>
          <a:solidFill>
            <a:srgbClr val="E64A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0" name="円/楕円 29"/>
          <p:cNvSpPr/>
          <p:nvPr/>
        </p:nvSpPr>
        <p:spPr>
          <a:xfrm>
            <a:off x="8093420" y="3015184"/>
            <a:ext cx="508958" cy="56503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7365679" y="287445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chemeClr val="bg1"/>
                </a:solidFill>
              </a:rPr>
              <a:t>q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8206674" y="3156164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cxnSp>
        <p:nvCxnSpPr>
          <p:cNvPr id="33" name="直線コネクタ 32"/>
          <p:cNvCxnSpPr/>
          <p:nvPr/>
        </p:nvCxnSpPr>
        <p:spPr>
          <a:xfrm>
            <a:off x="8206674" y="3220061"/>
            <a:ext cx="2824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7139482" y="5862451"/>
            <a:ext cx="1964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Confining channels</a:t>
            </a:r>
            <a:endParaRPr kumimoji="1" lang="ja-JP" altLang="en-US" dirty="0"/>
          </a:p>
        </p:txBody>
      </p:sp>
      <p:cxnSp>
        <p:nvCxnSpPr>
          <p:cNvPr id="3" name="直線矢印コネクタ 2"/>
          <p:cNvCxnSpPr/>
          <p:nvPr/>
        </p:nvCxnSpPr>
        <p:spPr>
          <a:xfrm flipH="1">
            <a:off x="3088257" y="802257"/>
            <a:ext cx="962418" cy="23291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4116499" y="525653"/>
            <a:ext cx="6446316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This </a:t>
            </a:r>
            <a:r>
              <a:rPr lang="en-US" altLang="ja-JP" dirty="0" smtClean="0"/>
              <a:t>corresponds to resonant state, like a </a:t>
            </a:r>
            <a:r>
              <a:rPr lang="en-US" altLang="ja-JP" dirty="0" err="1" smtClean="0"/>
              <a:t>feshbach</a:t>
            </a:r>
            <a:r>
              <a:rPr lang="en-US" altLang="ja-JP" dirty="0" smtClean="0"/>
              <a:t> resonant state.</a:t>
            </a:r>
          </a:p>
          <a:p>
            <a:r>
              <a:rPr kumimoji="1" lang="en-US" altLang="ja-JP" dirty="0" smtClean="0"/>
              <a:t>It is considered that other states are melted into various threshold.</a:t>
            </a:r>
            <a:endParaRPr kumimoji="1" lang="ja-JP" altLang="en-US" dirty="0"/>
          </a:p>
        </p:txBody>
      </p:sp>
      <p:grpSp>
        <p:nvGrpSpPr>
          <p:cNvPr id="39" name="グループ化 38"/>
          <p:cNvGrpSpPr/>
          <p:nvPr/>
        </p:nvGrpSpPr>
        <p:grpSpPr>
          <a:xfrm>
            <a:off x="3191774" y="5456635"/>
            <a:ext cx="4940464" cy="369332"/>
            <a:chOff x="3191774" y="5456635"/>
            <a:chExt cx="4940464" cy="369332"/>
          </a:xfrm>
        </p:grpSpPr>
        <p:cxnSp>
          <p:nvCxnSpPr>
            <p:cNvPr id="37" name="直線矢印コネクタ 36"/>
            <p:cNvCxnSpPr/>
            <p:nvPr/>
          </p:nvCxnSpPr>
          <p:spPr>
            <a:xfrm flipH="1" flipV="1">
              <a:off x="3191774" y="5467714"/>
              <a:ext cx="1155939" cy="109723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テキスト ボックス 37"/>
            <p:cNvSpPr txBox="1"/>
            <p:nvPr/>
          </p:nvSpPr>
          <p:spPr>
            <a:xfrm>
              <a:off x="4361526" y="5456635"/>
              <a:ext cx="37707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For example, let us consider this state.</a:t>
              </a:r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58259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円/楕円 13"/>
          <p:cNvSpPr/>
          <p:nvPr/>
        </p:nvSpPr>
        <p:spPr>
          <a:xfrm>
            <a:off x="677596" y="2038488"/>
            <a:ext cx="1985512" cy="1923691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7443" y="102560"/>
            <a:ext cx="9371107" cy="4937220"/>
          </a:xfrm>
          <a:prstGeom prst="rect">
            <a:avLst/>
          </a:prstGeom>
        </p:spPr>
      </p:pic>
      <p:sp>
        <p:nvSpPr>
          <p:cNvPr id="5" name="円/楕円 4"/>
          <p:cNvSpPr/>
          <p:nvPr/>
        </p:nvSpPr>
        <p:spPr>
          <a:xfrm>
            <a:off x="825895" y="2489219"/>
            <a:ext cx="431321" cy="4572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6" name="円/楕円 5"/>
          <p:cNvSpPr/>
          <p:nvPr/>
        </p:nvSpPr>
        <p:spPr>
          <a:xfrm>
            <a:off x="855368" y="3195229"/>
            <a:ext cx="431321" cy="4572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7" name="円/楕円 6"/>
          <p:cNvSpPr/>
          <p:nvPr/>
        </p:nvSpPr>
        <p:spPr>
          <a:xfrm>
            <a:off x="1454692" y="2465496"/>
            <a:ext cx="431321" cy="4572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8" name="円/楕円 7"/>
          <p:cNvSpPr/>
          <p:nvPr/>
        </p:nvSpPr>
        <p:spPr>
          <a:xfrm>
            <a:off x="2140492" y="2717819"/>
            <a:ext cx="508958" cy="565030"/>
          </a:xfrm>
          <a:prstGeom prst="ellipse">
            <a:avLst/>
          </a:prstGeom>
          <a:solidFill>
            <a:srgbClr val="E64A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9" name="円/楕円 8"/>
          <p:cNvSpPr/>
          <p:nvPr/>
        </p:nvSpPr>
        <p:spPr>
          <a:xfrm>
            <a:off x="1631534" y="3282849"/>
            <a:ext cx="508958" cy="56503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03793" y="314211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chemeClr val="bg1"/>
                </a:solidFill>
              </a:rPr>
              <a:t>q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744788" y="3423829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cxnSp>
        <p:nvCxnSpPr>
          <p:cNvPr id="13" name="直線コネクタ 12"/>
          <p:cNvCxnSpPr/>
          <p:nvPr/>
        </p:nvCxnSpPr>
        <p:spPr>
          <a:xfrm>
            <a:off x="1744788" y="3487726"/>
            <a:ext cx="2824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図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1534" y="4493475"/>
            <a:ext cx="9288703" cy="2222669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3776389" y="4855114"/>
            <a:ext cx="1465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4380±8±29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5981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084" y="0"/>
            <a:ext cx="2714965" cy="6909251"/>
          </a:xfrm>
          <a:prstGeom prst="rect">
            <a:avLst/>
          </a:prstGeom>
        </p:spPr>
      </p:pic>
      <p:cxnSp>
        <p:nvCxnSpPr>
          <p:cNvPr id="5" name="直線コネクタ 4"/>
          <p:cNvCxnSpPr/>
          <p:nvPr/>
        </p:nvCxnSpPr>
        <p:spPr>
          <a:xfrm>
            <a:off x="1707861" y="6107502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1707860" y="5046855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1707859" y="2324920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1707859" y="2133534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1707858" y="1920883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1707858" y="1729497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4050675" y="5862451"/>
            <a:ext cx="1394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J/Ψ+N(4040)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050675" y="4766896"/>
            <a:ext cx="1281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Λc+D</a:t>
            </a:r>
            <a:r>
              <a:rPr lang="en-US" altLang="ja-JP" dirty="0" smtClean="0"/>
              <a:t>(4171)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992967" y="3451040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Λc+D</a:t>
            </a:r>
            <a:r>
              <a:rPr lang="en-US" altLang="ja-JP" dirty="0" smtClean="0"/>
              <a:t>*(4323)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041434" y="3156473"/>
            <a:ext cx="127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/>
              <a:t>Σ</a:t>
            </a:r>
            <a:r>
              <a:rPr lang="en-US" altLang="ja-JP" dirty="0" err="1" smtClean="0"/>
              <a:t>c+D</a:t>
            </a:r>
            <a:r>
              <a:rPr lang="en-US" altLang="ja-JP" dirty="0" smtClean="0"/>
              <a:t>(4353)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933490" y="2169886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Σc+D</a:t>
            </a:r>
            <a:r>
              <a:rPr kumimoji="1" lang="en-US" altLang="ja-JP" dirty="0" smtClean="0"/>
              <a:t>*(4505)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893684" y="1879171"/>
            <a:ext cx="1500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N+ </a:t>
            </a:r>
            <a:r>
              <a:rPr kumimoji="1" lang="en-US" altLang="ja-JP" dirty="0" err="1" smtClean="0"/>
              <a:t>ηc</a:t>
            </a:r>
            <a:r>
              <a:rPr kumimoji="1" lang="en-US" altLang="ja-JP" dirty="0" smtClean="0"/>
              <a:t>* (4544)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890078" y="1658021"/>
            <a:ext cx="151035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N+J/Ψ*(4584)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890078" y="1373007"/>
            <a:ext cx="1486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Σc</a:t>
            </a:r>
            <a:r>
              <a:rPr kumimoji="1" lang="en-US" altLang="ja-JP" dirty="0" smtClean="0"/>
              <a:t>*+D*(4587)</a:t>
            </a:r>
            <a:endParaRPr kumimoji="1" lang="ja-JP" altLang="en-US" dirty="0"/>
          </a:p>
        </p:txBody>
      </p:sp>
      <p:cxnSp>
        <p:nvCxnSpPr>
          <p:cNvPr id="19" name="直線コネクタ 18"/>
          <p:cNvCxnSpPr/>
          <p:nvPr/>
        </p:nvCxnSpPr>
        <p:spPr>
          <a:xfrm>
            <a:off x="1753863" y="3677261"/>
            <a:ext cx="2096219" cy="17253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1707858" y="3379550"/>
            <a:ext cx="2096219" cy="17253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2041622" y="2889661"/>
            <a:ext cx="1412792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3490297" y="2779009"/>
            <a:ext cx="1005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Pc(4450)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091504" y="287114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L=0,S=1/2</a:t>
            </a:r>
            <a:endParaRPr kumimoji="1" lang="ja-JP" altLang="en-US" sz="2400" dirty="0"/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7669" y="19019"/>
            <a:ext cx="3948768" cy="1803941"/>
          </a:xfrm>
          <a:prstGeom prst="rect">
            <a:avLst/>
          </a:prstGeom>
        </p:spPr>
      </p:pic>
      <p:pic>
        <p:nvPicPr>
          <p:cNvPr id="40" name="図 3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9353" y="2295057"/>
            <a:ext cx="2106845" cy="1794993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8353052" y="179211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+</a:t>
            </a:r>
            <a:endParaRPr kumimoji="1" lang="ja-JP" altLang="en-US" sz="24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8029201" y="4172603"/>
            <a:ext cx="1957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 smtClean="0"/>
              <a:t>ηc+N</a:t>
            </a:r>
            <a:r>
              <a:rPr kumimoji="1" lang="en-US" altLang="ja-JP" sz="2400" dirty="0" smtClean="0"/>
              <a:t> channel </a:t>
            </a:r>
            <a:endParaRPr kumimoji="1" lang="ja-JP" altLang="en-US" sz="24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600192" y="4634268"/>
            <a:ext cx="675672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Conjecture: 4119 MeV can be describe as </a:t>
            </a:r>
            <a:r>
              <a:rPr lang="en-US" altLang="ja-JP" sz="2000" dirty="0" err="1" smtClean="0"/>
              <a:t>ηc+N</a:t>
            </a:r>
            <a:r>
              <a:rPr lang="en-US" altLang="ja-JP" sz="2000" dirty="0" smtClean="0"/>
              <a:t> like.</a:t>
            </a:r>
          </a:p>
          <a:p>
            <a:r>
              <a:rPr kumimoji="1" lang="en-US" altLang="ja-JP" sz="2000" dirty="0" smtClean="0"/>
              <a:t>However, due the restriction of the </a:t>
            </a:r>
            <a:r>
              <a:rPr lang="en-US" altLang="ja-JP" sz="2000" dirty="0" smtClean="0"/>
              <a:t>configurations, namely,</a:t>
            </a:r>
          </a:p>
          <a:p>
            <a:r>
              <a:rPr lang="en-US" altLang="ja-JP" sz="2000" dirty="0" smtClean="0"/>
              <a:t>by </a:t>
            </a:r>
            <a:r>
              <a:rPr kumimoji="1" lang="en-US" altLang="ja-JP" sz="2000" dirty="0" smtClean="0"/>
              <a:t>only C=4 and 5 channels, the mass energy is up than the </a:t>
            </a:r>
          </a:p>
          <a:p>
            <a:r>
              <a:rPr lang="en-US" altLang="ja-JP" sz="2000" dirty="0" err="1" smtClean="0"/>
              <a:t>ηc+N</a:t>
            </a:r>
            <a:r>
              <a:rPr lang="en-US" altLang="ja-JP" sz="2000" dirty="0" smtClean="0"/>
              <a:t> by about 200 MeV. In order to investigate this conjecture,</a:t>
            </a:r>
          </a:p>
          <a:p>
            <a:r>
              <a:rPr lang="en-US" altLang="ja-JP" sz="2000" dirty="0" smtClean="0"/>
              <a:t>we solve scattering states including </a:t>
            </a:r>
            <a:r>
              <a:rPr lang="en-US" altLang="ja-JP" sz="2000" dirty="0" err="1" smtClean="0"/>
              <a:t>ηc+N</a:t>
            </a:r>
            <a:r>
              <a:rPr lang="ja-JP" altLang="en-US" sz="2000" dirty="0" smtClean="0"/>
              <a:t>　</a:t>
            </a:r>
            <a:r>
              <a:rPr lang="en-US" altLang="ja-JP" sz="2000" dirty="0" smtClean="0"/>
              <a:t>channel only with</a:t>
            </a:r>
          </a:p>
          <a:p>
            <a:r>
              <a:rPr lang="en-US" altLang="ja-JP" sz="2000" dirty="0" smtClean="0"/>
              <a:t>real scaling method. If  4119 MeV is </a:t>
            </a:r>
            <a:r>
              <a:rPr lang="en-US" altLang="ja-JP" sz="2000" dirty="0" err="1" smtClean="0"/>
              <a:t>ηc+N</a:t>
            </a:r>
            <a:r>
              <a:rPr lang="en-US" altLang="ja-JP" sz="2000" dirty="0" smtClean="0"/>
              <a:t> like structure, this </a:t>
            </a:r>
          </a:p>
          <a:p>
            <a:r>
              <a:rPr lang="en-US" altLang="ja-JP" sz="2000" dirty="0" smtClean="0"/>
              <a:t>State should be melted into </a:t>
            </a:r>
            <a:r>
              <a:rPr lang="en-US" altLang="ja-JP" sz="2000" dirty="0" err="1" smtClean="0"/>
              <a:t>ηc+N</a:t>
            </a:r>
            <a:r>
              <a:rPr lang="en-US" altLang="ja-JP" sz="2000" dirty="0" smtClean="0"/>
              <a:t> threshold.</a:t>
            </a:r>
          </a:p>
          <a:p>
            <a:r>
              <a:rPr kumimoji="1" lang="en-US" altLang="ja-JP" sz="2000" dirty="0" smtClean="0"/>
              <a:t> </a:t>
            </a:r>
            <a:endParaRPr kumimoji="1" lang="ja-JP" altLang="en-US" sz="2000" dirty="0"/>
          </a:p>
        </p:txBody>
      </p:sp>
      <p:cxnSp>
        <p:nvCxnSpPr>
          <p:cNvPr id="43" name="直線コネクタ 42"/>
          <p:cNvCxnSpPr/>
          <p:nvPr/>
        </p:nvCxnSpPr>
        <p:spPr>
          <a:xfrm>
            <a:off x="1707858" y="6653675"/>
            <a:ext cx="2096219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/>
          <p:cNvSpPr txBox="1"/>
          <p:nvPr/>
        </p:nvSpPr>
        <p:spPr>
          <a:xfrm>
            <a:off x="3855878" y="6416948"/>
            <a:ext cx="127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ηc+N</a:t>
            </a:r>
            <a:r>
              <a:rPr kumimoji="1" lang="en-US" altLang="ja-JP" dirty="0" smtClean="0"/>
              <a:t>(3900)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6885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084" y="0"/>
            <a:ext cx="2714965" cy="6909251"/>
          </a:xfrm>
          <a:prstGeom prst="rect">
            <a:avLst/>
          </a:prstGeom>
        </p:spPr>
      </p:pic>
      <p:cxnSp>
        <p:nvCxnSpPr>
          <p:cNvPr id="5" name="直線コネクタ 4"/>
          <p:cNvCxnSpPr/>
          <p:nvPr/>
        </p:nvCxnSpPr>
        <p:spPr>
          <a:xfrm>
            <a:off x="1707861" y="6107502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1707860" y="5046855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1707859" y="2324920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1707859" y="2133534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1707858" y="1920883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1707858" y="1729497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4050675" y="5862451"/>
            <a:ext cx="1394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J/Ψ+N(4040)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050675" y="4766896"/>
            <a:ext cx="1281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Λc+D</a:t>
            </a:r>
            <a:r>
              <a:rPr lang="en-US" altLang="ja-JP" dirty="0" smtClean="0"/>
              <a:t>(4171)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992967" y="3451040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Λc+D</a:t>
            </a:r>
            <a:r>
              <a:rPr lang="en-US" altLang="ja-JP" dirty="0" smtClean="0"/>
              <a:t>*(4323)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041434" y="3156473"/>
            <a:ext cx="127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/>
              <a:t>Σ</a:t>
            </a:r>
            <a:r>
              <a:rPr lang="en-US" altLang="ja-JP" dirty="0" err="1" smtClean="0"/>
              <a:t>c+D</a:t>
            </a:r>
            <a:r>
              <a:rPr lang="en-US" altLang="ja-JP" dirty="0" smtClean="0"/>
              <a:t>(4353)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933490" y="2169886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Σc+D</a:t>
            </a:r>
            <a:r>
              <a:rPr kumimoji="1" lang="en-US" altLang="ja-JP" dirty="0" smtClean="0"/>
              <a:t>*(4505)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893684" y="1879171"/>
            <a:ext cx="1500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N+ </a:t>
            </a:r>
            <a:r>
              <a:rPr kumimoji="1" lang="en-US" altLang="ja-JP" dirty="0" err="1" smtClean="0"/>
              <a:t>ηc</a:t>
            </a:r>
            <a:r>
              <a:rPr kumimoji="1" lang="en-US" altLang="ja-JP" dirty="0" smtClean="0"/>
              <a:t>* (4544)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890078" y="1658021"/>
            <a:ext cx="151035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N+J/Ψ*(4584)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890078" y="1373007"/>
            <a:ext cx="1486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Σc</a:t>
            </a:r>
            <a:r>
              <a:rPr kumimoji="1" lang="en-US" altLang="ja-JP" dirty="0" smtClean="0"/>
              <a:t>*+D*(4587)</a:t>
            </a:r>
            <a:endParaRPr kumimoji="1" lang="ja-JP" altLang="en-US" dirty="0"/>
          </a:p>
        </p:txBody>
      </p:sp>
      <p:cxnSp>
        <p:nvCxnSpPr>
          <p:cNvPr id="19" name="直線コネクタ 18"/>
          <p:cNvCxnSpPr/>
          <p:nvPr/>
        </p:nvCxnSpPr>
        <p:spPr>
          <a:xfrm>
            <a:off x="1753863" y="3677261"/>
            <a:ext cx="2096219" cy="17253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1707858" y="3379550"/>
            <a:ext cx="2096219" cy="17253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2041622" y="2889661"/>
            <a:ext cx="1412792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3490297" y="2779009"/>
            <a:ext cx="1005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Pc(4450)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091504" y="287114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L=0,S=1/2</a:t>
            </a:r>
            <a:endParaRPr kumimoji="1" lang="ja-JP" altLang="en-US" sz="2400" dirty="0"/>
          </a:p>
        </p:txBody>
      </p:sp>
      <p:cxnSp>
        <p:nvCxnSpPr>
          <p:cNvPr id="43" name="直線コネクタ 42"/>
          <p:cNvCxnSpPr/>
          <p:nvPr/>
        </p:nvCxnSpPr>
        <p:spPr>
          <a:xfrm>
            <a:off x="1707858" y="6653675"/>
            <a:ext cx="2096219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/>
          <p:cNvSpPr txBox="1"/>
          <p:nvPr/>
        </p:nvSpPr>
        <p:spPr>
          <a:xfrm>
            <a:off x="3855878" y="6416948"/>
            <a:ext cx="127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ηc+N</a:t>
            </a:r>
            <a:r>
              <a:rPr kumimoji="1" lang="en-US" altLang="ja-JP" dirty="0" smtClean="0"/>
              <a:t>(3900)</a:t>
            </a:r>
            <a:endParaRPr kumimoji="1" lang="ja-JP" altLang="en-US" dirty="0"/>
          </a:p>
        </p:txBody>
      </p:sp>
      <p:pic>
        <p:nvPicPr>
          <p:cNvPr id="33" name="図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4304" y="2351827"/>
            <a:ext cx="4837813" cy="4249787"/>
          </a:xfrm>
          <a:prstGeom prst="rect">
            <a:avLst/>
          </a:prstGeom>
        </p:spPr>
      </p:pic>
      <p:cxnSp>
        <p:nvCxnSpPr>
          <p:cNvPr id="28" name="直線コネクタ 27"/>
          <p:cNvCxnSpPr/>
          <p:nvPr/>
        </p:nvCxnSpPr>
        <p:spPr>
          <a:xfrm flipV="1">
            <a:off x="7143850" y="5969479"/>
            <a:ext cx="3846203" cy="862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11011986" y="5738646"/>
            <a:ext cx="7889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 smtClean="0"/>
              <a:t>η</a:t>
            </a:r>
            <a:r>
              <a:rPr kumimoji="1" lang="en-US" altLang="ja-JP" sz="2400" baseline="-25000" dirty="0" err="1" smtClean="0"/>
              <a:t>c</a:t>
            </a:r>
            <a:r>
              <a:rPr kumimoji="1" lang="en-US" altLang="ja-JP" sz="2400" dirty="0" err="1" smtClean="0"/>
              <a:t>+N</a:t>
            </a:r>
            <a:endParaRPr kumimoji="1" lang="ja-JP" altLang="en-US" sz="2400" dirty="0"/>
          </a:p>
        </p:txBody>
      </p:sp>
      <p:cxnSp>
        <p:nvCxnSpPr>
          <p:cNvPr id="32" name="直線矢印コネクタ 31"/>
          <p:cNvCxnSpPr/>
          <p:nvPr/>
        </p:nvCxnSpPr>
        <p:spPr>
          <a:xfrm flipH="1">
            <a:off x="3234095" y="4535988"/>
            <a:ext cx="3709747" cy="96169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3557049" y="5515296"/>
            <a:ext cx="2774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Melted into </a:t>
            </a:r>
            <a:r>
              <a:rPr lang="en-US" altLang="ja-JP" dirty="0" err="1" smtClean="0"/>
              <a:t>η</a:t>
            </a:r>
            <a:r>
              <a:rPr lang="en-US" altLang="ja-JP" baseline="-25000" dirty="0" err="1" smtClean="0"/>
              <a:t>c</a:t>
            </a:r>
            <a:r>
              <a:rPr lang="en-US" altLang="ja-JP" dirty="0" err="1" smtClean="0"/>
              <a:t>+N</a:t>
            </a:r>
            <a:r>
              <a:rPr lang="en-US" altLang="ja-JP" dirty="0" smtClean="0"/>
              <a:t> threshold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376382" y="6284343"/>
            <a:ext cx="3238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70C0"/>
                </a:solidFill>
              </a:rPr>
              <a:t>4119 MeV is </a:t>
            </a:r>
            <a:r>
              <a:rPr kumimoji="1" lang="en-US" altLang="ja-JP" dirty="0" err="1" smtClean="0">
                <a:solidFill>
                  <a:srgbClr val="0070C0"/>
                </a:solidFill>
              </a:rPr>
              <a:t>η</a:t>
            </a:r>
            <a:r>
              <a:rPr kumimoji="1" lang="en-US" altLang="ja-JP" baseline="-25000" dirty="0" err="1" smtClean="0">
                <a:solidFill>
                  <a:srgbClr val="0070C0"/>
                </a:solidFill>
              </a:rPr>
              <a:t>c</a:t>
            </a:r>
            <a:r>
              <a:rPr kumimoji="1" lang="en-US" altLang="ja-JP" dirty="0" err="1" smtClean="0">
                <a:solidFill>
                  <a:srgbClr val="0070C0"/>
                </a:solidFill>
              </a:rPr>
              <a:t>+N</a:t>
            </a:r>
            <a:r>
              <a:rPr kumimoji="1" lang="en-US" altLang="ja-JP" dirty="0" smtClean="0">
                <a:solidFill>
                  <a:srgbClr val="0070C0"/>
                </a:solidFill>
              </a:rPr>
              <a:t> like structure!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cxnSp>
        <p:nvCxnSpPr>
          <p:cNvPr id="38" name="直線矢印コネクタ 37"/>
          <p:cNvCxnSpPr/>
          <p:nvPr/>
        </p:nvCxnSpPr>
        <p:spPr>
          <a:xfrm>
            <a:off x="2061466" y="6105193"/>
            <a:ext cx="0" cy="51669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2084268" y="6216629"/>
            <a:ext cx="2036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100 MeV difference</a:t>
            </a:r>
            <a:endParaRPr kumimoji="1" lang="ja-JP" altLang="en-US" dirty="0"/>
          </a:p>
        </p:txBody>
      </p:sp>
      <p:cxnSp>
        <p:nvCxnSpPr>
          <p:cNvPr id="45" name="直線矢印コネクタ 44"/>
          <p:cNvCxnSpPr/>
          <p:nvPr/>
        </p:nvCxnSpPr>
        <p:spPr>
          <a:xfrm>
            <a:off x="2448551" y="4596029"/>
            <a:ext cx="6560" cy="849644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/>
          <p:cNvSpPr txBox="1"/>
          <p:nvPr/>
        </p:nvSpPr>
        <p:spPr>
          <a:xfrm>
            <a:off x="2541505" y="4622252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100 MeV</a:t>
            </a:r>
            <a:endParaRPr kumimoji="1" lang="ja-JP" altLang="en-US" dirty="0"/>
          </a:p>
        </p:txBody>
      </p:sp>
      <p:cxnSp>
        <p:nvCxnSpPr>
          <p:cNvPr id="48" name="直線矢印コネクタ 47"/>
          <p:cNvCxnSpPr/>
          <p:nvPr/>
        </p:nvCxnSpPr>
        <p:spPr>
          <a:xfrm flipH="1">
            <a:off x="2914385" y="4186018"/>
            <a:ext cx="639421" cy="3536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テキスト ボックス 48"/>
          <p:cNvSpPr txBox="1"/>
          <p:nvPr/>
        </p:nvSpPr>
        <p:spPr>
          <a:xfrm>
            <a:off x="3512280" y="4016844"/>
            <a:ext cx="1264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J/Ψ+N like?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813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084" y="0"/>
            <a:ext cx="2714965" cy="6909251"/>
          </a:xfrm>
          <a:prstGeom prst="rect">
            <a:avLst/>
          </a:prstGeom>
        </p:spPr>
      </p:pic>
      <p:cxnSp>
        <p:nvCxnSpPr>
          <p:cNvPr id="5" name="直線コネクタ 4"/>
          <p:cNvCxnSpPr/>
          <p:nvPr/>
        </p:nvCxnSpPr>
        <p:spPr>
          <a:xfrm>
            <a:off x="1707861" y="6107502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1707860" y="5046855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1707859" y="2324920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1707859" y="2133534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1707858" y="1920883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1707858" y="1729497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4050675" y="5862451"/>
            <a:ext cx="1394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J/Ψ+N(4040)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050675" y="4766896"/>
            <a:ext cx="1281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Λc+D</a:t>
            </a:r>
            <a:r>
              <a:rPr lang="en-US" altLang="ja-JP" dirty="0" smtClean="0"/>
              <a:t>(4171)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992967" y="3451040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Λc+D</a:t>
            </a:r>
            <a:r>
              <a:rPr lang="en-US" altLang="ja-JP" dirty="0" smtClean="0"/>
              <a:t>*(4323)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041434" y="3156473"/>
            <a:ext cx="127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/>
              <a:t>Σ</a:t>
            </a:r>
            <a:r>
              <a:rPr lang="en-US" altLang="ja-JP" dirty="0" err="1" smtClean="0"/>
              <a:t>c+D</a:t>
            </a:r>
            <a:r>
              <a:rPr lang="en-US" altLang="ja-JP" dirty="0" smtClean="0"/>
              <a:t>(4353)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933490" y="2169886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Σc+D</a:t>
            </a:r>
            <a:r>
              <a:rPr kumimoji="1" lang="en-US" altLang="ja-JP" dirty="0" smtClean="0"/>
              <a:t>*(4505)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893684" y="1879171"/>
            <a:ext cx="1500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N+ </a:t>
            </a:r>
            <a:r>
              <a:rPr kumimoji="1" lang="en-US" altLang="ja-JP" dirty="0" err="1" smtClean="0"/>
              <a:t>ηc</a:t>
            </a:r>
            <a:r>
              <a:rPr kumimoji="1" lang="en-US" altLang="ja-JP" dirty="0" smtClean="0"/>
              <a:t>* (4544)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890078" y="1658021"/>
            <a:ext cx="151035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N+J/Ψ*(4584)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890078" y="1373007"/>
            <a:ext cx="1486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Σc</a:t>
            </a:r>
            <a:r>
              <a:rPr kumimoji="1" lang="en-US" altLang="ja-JP" dirty="0" smtClean="0"/>
              <a:t>*+D*(4587)</a:t>
            </a:r>
            <a:endParaRPr kumimoji="1" lang="ja-JP" altLang="en-US" dirty="0"/>
          </a:p>
        </p:txBody>
      </p:sp>
      <p:cxnSp>
        <p:nvCxnSpPr>
          <p:cNvPr id="19" name="直線コネクタ 18"/>
          <p:cNvCxnSpPr/>
          <p:nvPr/>
        </p:nvCxnSpPr>
        <p:spPr>
          <a:xfrm>
            <a:off x="1753863" y="3677261"/>
            <a:ext cx="2096219" cy="17253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1707858" y="3379550"/>
            <a:ext cx="2096219" cy="17253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2041622" y="2889661"/>
            <a:ext cx="1412792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3490297" y="2779009"/>
            <a:ext cx="1005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Pc(4450)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091504" y="287114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L=0,S=1/2</a:t>
            </a:r>
            <a:endParaRPr kumimoji="1" lang="ja-JP" altLang="en-US" sz="2400" dirty="0"/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7669" y="19019"/>
            <a:ext cx="3948768" cy="1803941"/>
          </a:xfrm>
          <a:prstGeom prst="rect">
            <a:avLst/>
          </a:prstGeom>
        </p:spPr>
      </p:pic>
      <p:pic>
        <p:nvPicPr>
          <p:cNvPr id="40" name="図 3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9353" y="2295057"/>
            <a:ext cx="2106845" cy="1794993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8353052" y="179211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+</a:t>
            </a:r>
            <a:endParaRPr kumimoji="1" lang="ja-JP" altLang="en-US" sz="24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8029201" y="4172603"/>
            <a:ext cx="21098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J/Ψ+N channel </a:t>
            </a:r>
            <a:endParaRPr kumimoji="1" lang="ja-JP" altLang="en-US" sz="2400" dirty="0"/>
          </a:p>
        </p:txBody>
      </p:sp>
      <p:cxnSp>
        <p:nvCxnSpPr>
          <p:cNvPr id="43" name="直線コネクタ 42"/>
          <p:cNvCxnSpPr/>
          <p:nvPr/>
        </p:nvCxnSpPr>
        <p:spPr>
          <a:xfrm>
            <a:off x="1707858" y="6653675"/>
            <a:ext cx="2096219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/>
          <p:cNvSpPr txBox="1"/>
          <p:nvPr/>
        </p:nvSpPr>
        <p:spPr>
          <a:xfrm>
            <a:off x="3855878" y="6416948"/>
            <a:ext cx="127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ηc+N</a:t>
            </a:r>
            <a:r>
              <a:rPr kumimoji="1" lang="en-US" altLang="ja-JP" dirty="0" smtClean="0"/>
              <a:t>(3900)</a:t>
            </a:r>
            <a:endParaRPr kumimoji="1" lang="ja-JP" altLang="en-US" dirty="0"/>
          </a:p>
        </p:txBody>
      </p:sp>
      <p:cxnSp>
        <p:nvCxnSpPr>
          <p:cNvPr id="25" name="直線矢印コネクタ 24"/>
          <p:cNvCxnSpPr/>
          <p:nvPr/>
        </p:nvCxnSpPr>
        <p:spPr>
          <a:xfrm flipH="1">
            <a:off x="3165894" y="3635706"/>
            <a:ext cx="4243459" cy="91904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075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図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6012" y="2366712"/>
            <a:ext cx="4421697" cy="4542539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084" y="0"/>
            <a:ext cx="2714965" cy="6909251"/>
          </a:xfrm>
          <a:prstGeom prst="rect">
            <a:avLst/>
          </a:prstGeom>
        </p:spPr>
      </p:pic>
      <p:cxnSp>
        <p:nvCxnSpPr>
          <p:cNvPr id="5" name="直線コネクタ 4"/>
          <p:cNvCxnSpPr/>
          <p:nvPr/>
        </p:nvCxnSpPr>
        <p:spPr>
          <a:xfrm>
            <a:off x="1707861" y="6107502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1707860" y="5046855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1707859" y="2324920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1707859" y="2133534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1707858" y="1920883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1707858" y="1729497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4050675" y="5862451"/>
            <a:ext cx="1394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J/Ψ+N(4040)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050675" y="4766896"/>
            <a:ext cx="1281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Λc+D</a:t>
            </a:r>
            <a:r>
              <a:rPr lang="en-US" altLang="ja-JP" dirty="0" smtClean="0"/>
              <a:t>(4171)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992967" y="3451040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Λc+D</a:t>
            </a:r>
            <a:r>
              <a:rPr lang="en-US" altLang="ja-JP" dirty="0" smtClean="0"/>
              <a:t>*(4323)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041434" y="3156473"/>
            <a:ext cx="127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/>
              <a:t>Σ</a:t>
            </a:r>
            <a:r>
              <a:rPr lang="en-US" altLang="ja-JP" dirty="0" err="1" smtClean="0"/>
              <a:t>c+D</a:t>
            </a:r>
            <a:r>
              <a:rPr lang="en-US" altLang="ja-JP" dirty="0" smtClean="0"/>
              <a:t>(4353)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933490" y="2169886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Σc+D</a:t>
            </a:r>
            <a:r>
              <a:rPr kumimoji="1" lang="en-US" altLang="ja-JP" dirty="0" smtClean="0"/>
              <a:t>*(4505)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893684" y="1879171"/>
            <a:ext cx="1500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N+ </a:t>
            </a:r>
            <a:r>
              <a:rPr kumimoji="1" lang="en-US" altLang="ja-JP" dirty="0" err="1" smtClean="0"/>
              <a:t>ηc</a:t>
            </a:r>
            <a:r>
              <a:rPr kumimoji="1" lang="en-US" altLang="ja-JP" dirty="0" smtClean="0"/>
              <a:t>* (4544)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890078" y="1658021"/>
            <a:ext cx="151035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N+J/Ψ*(4584)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890078" y="1373007"/>
            <a:ext cx="1486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Σc</a:t>
            </a:r>
            <a:r>
              <a:rPr kumimoji="1" lang="en-US" altLang="ja-JP" dirty="0" smtClean="0"/>
              <a:t>*+D*(4587)</a:t>
            </a:r>
            <a:endParaRPr kumimoji="1" lang="ja-JP" altLang="en-US" dirty="0"/>
          </a:p>
        </p:txBody>
      </p:sp>
      <p:cxnSp>
        <p:nvCxnSpPr>
          <p:cNvPr id="19" name="直線コネクタ 18"/>
          <p:cNvCxnSpPr/>
          <p:nvPr/>
        </p:nvCxnSpPr>
        <p:spPr>
          <a:xfrm>
            <a:off x="1753863" y="3677261"/>
            <a:ext cx="2096219" cy="17253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1707858" y="3379550"/>
            <a:ext cx="2096219" cy="17253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2041622" y="2889661"/>
            <a:ext cx="1412792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3490297" y="2779009"/>
            <a:ext cx="1005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Pc(4450)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091504" y="287114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L=0,S=1/2</a:t>
            </a:r>
            <a:endParaRPr kumimoji="1" lang="ja-JP" altLang="en-US" sz="2400" dirty="0"/>
          </a:p>
        </p:txBody>
      </p:sp>
      <p:cxnSp>
        <p:nvCxnSpPr>
          <p:cNvPr id="43" name="直線コネクタ 42"/>
          <p:cNvCxnSpPr/>
          <p:nvPr/>
        </p:nvCxnSpPr>
        <p:spPr>
          <a:xfrm>
            <a:off x="1707858" y="6653675"/>
            <a:ext cx="2096219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/>
          <p:cNvSpPr txBox="1"/>
          <p:nvPr/>
        </p:nvSpPr>
        <p:spPr>
          <a:xfrm>
            <a:off x="3855878" y="6416948"/>
            <a:ext cx="127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ηc+N</a:t>
            </a:r>
            <a:r>
              <a:rPr kumimoji="1" lang="en-US" altLang="ja-JP" dirty="0" smtClean="0"/>
              <a:t>(3900)</a:t>
            </a:r>
            <a:endParaRPr kumimoji="1" lang="ja-JP" altLang="en-US" dirty="0"/>
          </a:p>
        </p:txBody>
      </p:sp>
      <p:cxnSp>
        <p:nvCxnSpPr>
          <p:cNvPr id="25" name="直線矢印コネクタ 24"/>
          <p:cNvCxnSpPr/>
          <p:nvPr/>
        </p:nvCxnSpPr>
        <p:spPr>
          <a:xfrm flipH="1">
            <a:off x="3134368" y="3797632"/>
            <a:ext cx="3545955" cy="78280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>
            <a:off x="6728790" y="5136228"/>
            <a:ext cx="364016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9264770" y="5279366"/>
            <a:ext cx="785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J/Ψ+N</a:t>
            </a:r>
            <a:endParaRPr kumimoji="1"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985811" y="4303685"/>
            <a:ext cx="2028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Melted into J/</a:t>
            </a:r>
            <a:r>
              <a:rPr kumimoji="1" lang="en-US" altLang="ja-JP" dirty="0" err="1" smtClean="0"/>
              <a:t>psi+N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985879" y="3934353"/>
            <a:ext cx="2064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J/Ψ+N like structure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2095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084" y="0"/>
            <a:ext cx="2714965" cy="6909251"/>
          </a:xfrm>
          <a:prstGeom prst="rect">
            <a:avLst/>
          </a:prstGeom>
        </p:spPr>
      </p:pic>
      <p:cxnSp>
        <p:nvCxnSpPr>
          <p:cNvPr id="5" name="直線コネクタ 4"/>
          <p:cNvCxnSpPr/>
          <p:nvPr/>
        </p:nvCxnSpPr>
        <p:spPr>
          <a:xfrm>
            <a:off x="1707861" y="6107502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1707860" y="5046855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1707859" y="2324920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1707859" y="2133534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1707858" y="1920883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1707858" y="1729497"/>
            <a:ext cx="2188231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4050675" y="5862451"/>
            <a:ext cx="1394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J/Ψ+N(4040)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050675" y="4766896"/>
            <a:ext cx="1281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Λc+D</a:t>
            </a:r>
            <a:r>
              <a:rPr lang="en-US" altLang="ja-JP" dirty="0" smtClean="0"/>
              <a:t>(4171)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992967" y="3451040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Λc+D</a:t>
            </a:r>
            <a:r>
              <a:rPr lang="en-US" altLang="ja-JP" dirty="0" smtClean="0"/>
              <a:t>*(4323)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041434" y="3156473"/>
            <a:ext cx="127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/>
              <a:t>Σ</a:t>
            </a:r>
            <a:r>
              <a:rPr lang="en-US" altLang="ja-JP" dirty="0" err="1" smtClean="0"/>
              <a:t>c+D</a:t>
            </a:r>
            <a:r>
              <a:rPr lang="en-US" altLang="ja-JP" dirty="0" smtClean="0"/>
              <a:t>(4353)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933490" y="2169886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Σc+D</a:t>
            </a:r>
            <a:r>
              <a:rPr kumimoji="1" lang="en-US" altLang="ja-JP" dirty="0" smtClean="0"/>
              <a:t>*(4505)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893684" y="1879171"/>
            <a:ext cx="1500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N+ </a:t>
            </a:r>
            <a:r>
              <a:rPr kumimoji="1" lang="en-US" altLang="ja-JP" dirty="0" err="1" smtClean="0"/>
              <a:t>ηc</a:t>
            </a:r>
            <a:r>
              <a:rPr kumimoji="1" lang="en-US" altLang="ja-JP" dirty="0" smtClean="0"/>
              <a:t>* (4544)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890078" y="1658021"/>
            <a:ext cx="151035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N+J/Ψ*(4584)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890078" y="1373007"/>
            <a:ext cx="1486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Σc</a:t>
            </a:r>
            <a:r>
              <a:rPr kumimoji="1" lang="en-US" altLang="ja-JP" dirty="0" smtClean="0"/>
              <a:t>*+D*(4587)</a:t>
            </a:r>
            <a:endParaRPr kumimoji="1" lang="ja-JP" altLang="en-US" dirty="0"/>
          </a:p>
        </p:txBody>
      </p:sp>
      <p:cxnSp>
        <p:nvCxnSpPr>
          <p:cNvPr id="19" name="直線コネクタ 18"/>
          <p:cNvCxnSpPr/>
          <p:nvPr/>
        </p:nvCxnSpPr>
        <p:spPr>
          <a:xfrm>
            <a:off x="1753863" y="3677261"/>
            <a:ext cx="2096219" cy="17253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1707858" y="3379550"/>
            <a:ext cx="2096219" cy="17253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2041622" y="2889661"/>
            <a:ext cx="1412792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3490297" y="2779009"/>
            <a:ext cx="1005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Pc(4450)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091504" y="287114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L=0,S=1/2</a:t>
            </a:r>
            <a:endParaRPr kumimoji="1" lang="ja-JP" altLang="en-US" sz="2400" dirty="0"/>
          </a:p>
        </p:txBody>
      </p:sp>
      <p:cxnSp>
        <p:nvCxnSpPr>
          <p:cNvPr id="43" name="直線コネクタ 42"/>
          <p:cNvCxnSpPr/>
          <p:nvPr/>
        </p:nvCxnSpPr>
        <p:spPr>
          <a:xfrm>
            <a:off x="1707858" y="6653675"/>
            <a:ext cx="2096219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/>
          <p:cNvSpPr txBox="1"/>
          <p:nvPr/>
        </p:nvSpPr>
        <p:spPr>
          <a:xfrm>
            <a:off x="3855878" y="6416948"/>
            <a:ext cx="127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ηc+N</a:t>
            </a:r>
            <a:r>
              <a:rPr kumimoji="1" lang="en-US" altLang="ja-JP" dirty="0" smtClean="0"/>
              <a:t>(3900)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186015" y="5332444"/>
            <a:ext cx="1949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ηc+N</a:t>
            </a:r>
            <a:r>
              <a:rPr kumimoji="1" lang="en-US" altLang="ja-JP" dirty="0" smtClean="0"/>
              <a:t> like structure</a:t>
            </a:r>
            <a:endParaRPr kumimoji="1"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128307" y="4392813"/>
            <a:ext cx="2064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J/Ψ+N like structure</a:t>
            </a:r>
            <a:endParaRPr kumimoji="1" lang="ja-JP" altLang="en-US" dirty="0"/>
          </a:p>
        </p:txBody>
      </p:sp>
      <p:cxnSp>
        <p:nvCxnSpPr>
          <p:cNvPr id="28" name="直線矢印コネクタ 27"/>
          <p:cNvCxnSpPr/>
          <p:nvPr/>
        </p:nvCxnSpPr>
        <p:spPr>
          <a:xfrm flipH="1" flipV="1">
            <a:off x="3091504" y="2768944"/>
            <a:ext cx="1860058" cy="6835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4951562" y="2681751"/>
            <a:ext cx="2997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Mixture of  </a:t>
            </a:r>
            <a:r>
              <a:rPr lang="en-US" altLang="ja-JP" dirty="0" err="1" smtClean="0"/>
              <a:t>ηc+N,Λc+D</a:t>
            </a:r>
            <a:r>
              <a:rPr lang="en-US" altLang="ja-JP" dirty="0" smtClean="0"/>
              <a:t>*,</a:t>
            </a:r>
            <a:r>
              <a:rPr lang="en-US" altLang="ja-JP" dirty="0" err="1" smtClean="0"/>
              <a:t>Σc+D</a:t>
            </a:r>
            <a:r>
              <a:rPr lang="en-US" altLang="ja-JP" dirty="0" smtClean="0"/>
              <a:t> </a:t>
            </a:r>
            <a:endParaRPr kumimoji="1" lang="ja-JP" altLang="en-US" dirty="0"/>
          </a:p>
        </p:txBody>
      </p:sp>
      <p:cxnSp>
        <p:nvCxnSpPr>
          <p:cNvPr id="31" name="直線矢印コネクタ 30"/>
          <p:cNvCxnSpPr/>
          <p:nvPr/>
        </p:nvCxnSpPr>
        <p:spPr>
          <a:xfrm flipH="1" flipV="1">
            <a:off x="3128307" y="1892638"/>
            <a:ext cx="2678162" cy="36061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5843272" y="2140254"/>
            <a:ext cx="1327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Λc+D,Λc+D</a:t>
            </a:r>
            <a:r>
              <a:rPr kumimoji="1" lang="en-US" altLang="ja-JP" dirty="0" smtClean="0"/>
              <a:t>*</a:t>
            </a:r>
            <a:endParaRPr kumimoji="1" lang="ja-JP" altLang="en-US" dirty="0"/>
          </a:p>
        </p:txBody>
      </p:sp>
      <p:cxnSp>
        <p:nvCxnSpPr>
          <p:cNvPr id="34" name="直線矢印コネクタ 33"/>
          <p:cNvCxnSpPr/>
          <p:nvPr/>
        </p:nvCxnSpPr>
        <p:spPr>
          <a:xfrm flipH="1">
            <a:off x="3111076" y="1095555"/>
            <a:ext cx="1507858" cy="27745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4618934" y="867580"/>
            <a:ext cx="1324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J/Ψ*+N like </a:t>
            </a:r>
            <a:endParaRPr kumimoji="1" lang="ja-JP" altLang="en-US" dirty="0"/>
          </a:p>
        </p:txBody>
      </p:sp>
      <p:cxnSp>
        <p:nvCxnSpPr>
          <p:cNvPr id="38" name="直線矢印コネクタ 37"/>
          <p:cNvCxnSpPr/>
          <p:nvPr/>
        </p:nvCxnSpPr>
        <p:spPr>
          <a:xfrm flipH="1">
            <a:off x="3186015" y="548405"/>
            <a:ext cx="2007088" cy="46171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5281423" y="194780"/>
            <a:ext cx="30672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No coupled with any threshold</a:t>
            </a:r>
          </a:p>
          <a:p>
            <a:r>
              <a:rPr lang="en-US" altLang="ja-JP" dirty="0"/>
              <a:t>t</a:t>
            </a:r>
            <a:r>
              <a:rPr lang="en-US" altLang="ja-JP" dirty="0" smtClean="0"/>
              <a:t>hen, exist as a resonant state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9436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4280" y="0"/>
            <a:ext cx="3217885" cy="6858000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3435" y="1425125"/>
            <a:ext cx="3948768" cy="1803941"/>
          </a:xfrm>
          <a:prstGeom prst="rect">
            <a:avLst/>
          </a:prstGeom>
        </p:spPr>
      </p:pic>
      <p:cxnSp>
        <p:nvCxnSpPr>
          <p:cNvPr id="7" name="直線矢印コネクタ 6"/>
          <p:cNvCxnSpPr/>
          <p:nvPr/>
        </p:nvCxnSpPr>
        <p:spPr>
          <a:xfrm>
            <a:off x="3485072" y="4908430"/>
            <a:ext cx="60384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4285406" y="4813540"/>
            <a:ext cx="1684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J/</a:t>
            </a:r>
            <a:r>
              <a:rPr kumimoji="1" lang="en-US" altLang="ja-JP" dirty="0" err="1" smtClean="0"/>
              <a:t>ψ+N</a:t>
            </a:r>
            <a:r>
              <a:rPr kumimoji="1" lang="en-US" altLang="ja-JP" dirty="0" smtClean="0"/>
              <a:t> structure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338423" y="2803585"/>
            <a:ext cx="1227224" cy="4917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4666891" y="3364302"/>
            <a:ext cx="2073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Λc+D</a:t>
            </a:r>
            <a:r>
              <a:rPr kumimoji="1" lang="en-US" altLang="ja-JP" dirty="0" smtClean="0"/>
              <a:t>*,J/</a:t>
            </a:r>
            <a:r>
              <a:rPr kumimoji="1" lang="en-US" altLang="ja-JP" dirty="0" err="1" smtClean="0"/>
              <a:t>ψ+N,Σc+D</a:t>
            </a:r>
            <a:r>
              <a:rPr kumimoji="1" lang="en-US" altLang="ja-JP" dirty="0" smtClean="0"/>
              <a:t>*</a:t>
            </a:r>
            <a:endParaRPr kumimoji="1" lang="ja-JP" altLang="en-US" dirty="0"/>
          </a:p>
        </p:txBody>
      </p:sp>
      <p:sp>
        <p:nvSpPr>
          <p:cNvPr id="12" name="円/楕円 11"/>
          <p:cNvSpPr/>
          <p:nvPr/>
        </p:nvSpPr>
        <p:spPr>
          <a:xfrm>
            <a:off x="2286000" y="595223"/>
            <a:ext cx="1293962" cy="379562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直線矢印コネクタ 13"/>
          <p:cNvCxnSpPr/>
          <p:nvPr/>
        </p:nvCxnSpPr>
        <p:spPr>
          <a:xfrm>
            <a:off x="3657600" y="785004"/>
            <a:ext cx="836762" cy="690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4494362" y="767752"/>
            <a:ext cx="6387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Resonant state=&gt; it is highly energy region than the observed data.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5110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481753" y="97876"/>
            <a:ext cx="15729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>
                <a:solidFill>
                  <a:srgbClr val="00B0F0"/>
                </a:solidFill>
              </a:rPr>
              <a:t>Summary</a:t>
            </a:r>
            <a:endParaRPr kumimoji="1" lang="ja-JP" altLang="en-US" sz="2800" dirty="0">
              <a:solidFill>
                <a:srgbClr val="00B0F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3548" y="709601"/>
            <a:ext cx="1094357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・</a:t>
            </a:r>
            <a:r>
              <a:rPr lang="en-US" altLang="ja-JP" sz="2400" dirty="0" smtClean="0"/>
              <a:t>Motivated by the observed Pc(4380) and Pc(4450) systems at </a:t>
            </a:r>
            <a:r>
              <a:rPr lang="en-US" altLang="ja-JP" sz="2400" dirty="0" err="1" smtClean="0"/>
              <a:t>LHCb</a:t>
            </a:r>
            <a:r>
              <a:rPr lang="en-US" altLang="ja-JP" sz="2400" dirty="0" smtClean="0"/>
              <a:t>,</a:t>
            </a:r>
          </a:p>
          <a:p>
            <a:r>
              <a:rPr lang="en-US" altLang="ja-JP" sz="2400" dirty="0" smtClean="0"/>
              <a:t>we calculated energy spectra of </a:t>
            </a:r>
            <a:r>
              <a:rPr lang="en-US" altLang="ja-JP" sz="2400" dirty="0" err="1" smtClean="0"/>
              <a:t>qqqcc</a:t>
            </a:r>
            <a:r>
              <a:rPr lang="ja-JP" altLang="en-US" sz="2400" dirty="0" smtClean="0"/>
              <a:t>　</a:t>
            </a:r>
            <a:r>
              <a:rPr lang="en-US" altLang="ja-JP" sz="2400" dirty="0" smtClean="0"/>
              <a:t>system using non-relativistic constituent quark</a:t>
            </a:r>
          </a:p>
          <a:p>
            <a:r>
              <a:rPr kumimoji="1" lang="en-US" altLang="ja-JP" sz="2400" dirty="0" smtClean="0"/>
              <a:t>model.  To obtain resonant states, we also use real scaling method.</a:t>
            </a:r>
          </a:p>
          <a:p>
            <a:endParaRPr kumimoji="1" lang="ja-JP" altLang="en-US" sz="2400" dirty="0"/>
          </a:p>
        </p:txBody>
      </p:sp>
      <p:cxnSp>
        <p:nvCxnSpPr>
          <p:cNvPr id="7" name="直線コネクタ 6"/>
          <p:cNvCxnSpPr/>
          <p:nvPr/>
        </p:nvCxnSpPr>
        <p:spPr>
          <a:xfrm>
            <a:off x="5258309" y="1184386"/>
            <a:ext cx="149469" cy="879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446753" y="2107578"/>
            <a:ext cx="1058796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・</a:t>
            </a:r>
            <a:r>
              <a:rPr lang="en-US" altLang="ja-JP" sz="2400" dirty="0" smtClean="0"/>
              <a:t>Currently, we find no sharp resonant states (penta-quark like)</a:t>
            </a:r>
          </a:p>
          <a:p>
            <a:r>
              <a:rPr lang="en-US" altLang="ja-JP" sz="2400" dirty="0" smtClean="0"/>
              <a:t> with L=0,S=1/2 (J</a:t>
            </a:r>
            <a:r>
              <a:rPr lang="en-US" altLang="ja-JP" sz="2400" baseline="30000" dirty="0" smtClean="0"/>
              <a:t>π</a:t>
            </a:r>
            <a:r>
              <a:rPr lang="en-US" altLang="ja-JP" sz="2400" dirty="0" smtClean="0"/>
              <a:t>=1/2</a:t>
            </a:r>
            <a:r>
              <a:rPr lang="en-US" altLang="ja-JP" sz="2400" baseline="30000" dirty="0" smtClean="0"/>
              <a:t>-</a:t>
            </a:r>
            <a:r>
              <a:rPr lang="en-US" altLang="ja-JP" sz="2400" dirty="0" smtClean="0"/>
              <a:t>)  and L=0, S=3/2(J</a:t>
            </a:r>
            <a:r>
              <a:rPr lang="en-US" altLang="ja-JP" sz="2400" baseline="30000" dirty="0" smtClean="0"/>
              <a:t>π</a:t>
            </a:r>
            <a:r>
              <a:rPr lang="en-US" altLang="ja-JP" sz="2400" dirty="0" smtClean="0"/>
              <a:t>=3/2</a:t>
            </a:r>
            <a:r>
              <a:rPr lang="en-US" altLang="ja-JP" sz="2400" baseline="30000" dirty="0" smtClean="0"/>
              <a:t>-</a:t>
            </a:r>
            <a:r>
              <a:rPr lang="en-US" altLang="ja-JP" sz="2400" dirty="0" smtClean="0"/>
              <a:t>) at observed energy region.</a:t>
            </a:r>
          </a:p>
          <a:p>
            <a:r>
              <a:rPr lang="en-US" altLang="ja-JP" sz="2400" dirty="0" smtClean="0"/>
              <a:t>However, we have one resonant state at 4690 MeV </a:t>
            </a:r>
            <a:r>
              <a:rPr lang="en-US" altLang="ja-JP" sz="2400" dirty="0"/>
              <a:t>for </a:t>
            </a:r>
            <a:r>
              <a:rPr lang="en-US" altLang="ja-JP" sz="2400" dirty="0" smtClean="0"/>
              <a:t>J</a:t>
            </a:r>
            <a:r>
              <a:rPr lang="en-US" altLang="ja-JP" sz="2400" baseline="30000" dirty="0" smtClean="0"/>
              <a:t>π</a:t>
            </a:r>
            <a:r>
              <a:rPr lang="en-US" altLang="ja-JP" sz="2400" dirty="0" smtClean="0"/>
              <a:t>=1/2</a:t>
            </a:r>
            <a:r>
              <a:rPr lang="en-US" altLang="ja-JP" sz="2400" baseline="30000" dirty="0" smtClean="0"/>
              <a:t>-</a:t>
            </a:r>
          </a:p>
          <a:p>
            <a:r>
              <a:rPr lang="en-US" altLang="ja-JP" sz="2400" dirty="0"/>
              <a:t>and  </a:t>
            </a:r>
            <a:r>
              <a:rPr lang="en-US" altLang="ja-JP" sz="2400" dirty="0" smtClean="0"/>
              <a:t>at 4890 MeV for J</a:t>
            </a:r>
            <a:r>
              <a:rPr lang="en-US" altLang="ja-JP" sz="2400" baseline="30000" dirty="0" smtClean="0"/>
              <a:t>π</a:t>
            </a:r>
            <a:r>
              <a:rPr lang="en-US" altLang="ja-JP" sz="2400" dirty="0" smtClean="0"/>
              <a:t>=3/2</a:t>
            </a:r>
            <a:r>
              <a:rPr lang="en-US" altLang="ja-JP" sz="2400" baseline="30000" dirty="0" smtClean="0"/>
              <a:t>- </a:t>
            </a:r>
            <a:r>
              <a:rPr lang="en-US" altLang="ja-JP" sz="2400" dirty="0" smtClean="0"/>
              <a:t>. This can be penta-quark state.</a:t>
            </a:r>
          </a:p>
          <a:p>
            <a:endParaRPr lang="en-US" altLang="ja-JP" sz="2400" dirty="0"/>
          </a:p>
          <a:p>
            <a:r>
              <a:rPr lang="en-US" altLang="ja-JP" sz="2400" dirty="0" smtClean="0"/>
              <a:t>From our calculation, we would suggest that the resonant states observed</a:t>
            </a:r>
          </a:p>
          <a:p>
            <a:r>
              <a:rPr lang="en-US" altLang="ja-JP" sz="2400" dirty="0" smtClean="0"/>
              <a:t>at </a:t>
            </a:r>
            <a:r>
              <a:rPr lang="en-US" altLang="ja-JP" sz="2400" dirty="0" err="1" smtClean="0"/>
              <a:t>LHCb</a:t>
            </a:r>
            <a:r>
              <a:rPr lang="en-US" altLang="ja-JP" sz="2400" dirty="0" smtClean="0"/>
              <a:t> are meson-baryon resonant states which we cannot calculate in our model</a:t>
            </a:r>
            <a:r>
              <a:rPr lang="en-US" altLang="ja-JP" sz="2400" dirty="0" smtClean="0"/>
              <a:t>.</a:t>
            </a:r>
          </a:p>
          <a:p>
            <a:endParaRPr lang="en-US" altLang="ja-JP" sz="2400" dirty="0"/>
          </a:p>
          <a:p>
            <a:r>
              <a:rPr lang="en-US" altLang="ja-JP" sz="2400" dirty="0" smtClean="0"/>
              <a:t>If it is possible to produce the penta-quark system at Alice, I would like to ask you</a:t>
            </a:r>
          </a:p>
          <a:p>
            <a:r>
              <a:rPr lang="en-US" altLang="ja-JP" sz="2400" smtClean="0"/>
              <a:t>what </a:t>
            </a:r>
            <a:r>
              <a:rPr lang="en-US" altLang="ja-JP" sz="2400" dirty="0" smtClean="0"/>
              <a:t>kinds of </a:t>
            </a:r>
            <a:r>
              <a:rPr lang="en-US" altLang="ja-JP" sz="2400" dirty="0" err="1" smtClean="0"/>
              <a:t>pentaquark</a:t>
            </a:r>
            <a:r>
              <a:rPr lang="en-US" altLang="ja-JP" sz="2400" dirty="0" smtClean="0"/>
              <a:t> system they can produce.</a:t>
            </a:r>
          </a:p>
          <a:p>
            <a:endParaRPr lang="en-US" altLang="ja-JP" sz="2400" dirty="0" smtClean="0"/>
          </a:p>
          <a:p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34529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2976114" y="2173857"/>
            <a:ext cx="574869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600" dirty="0" smtClean="0">
                <a:solidFill>
                  <a:srgbClr val="0070C0"/>
                </a:solidFill>
              </a:rPr>
              <a:t>Thank you!</a:t>
            </a:r>
            <a:endParaRPr kumimoji="1" lang="ja-JP" altLang="en-US" sz="9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38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476860" y="202621"/>
            <a:ext cx="95992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To describe the data of Pc(4380)</a:t>
            </a:r>
            <a:r>
              <a:rPr kumimoji="1" lang="en-US" altLang="ja-JP" sz="2400" baseline="30000" dirty="0" smtClean="0"/>
              <a:t>+</a:t>
            </a:r>
            <a:r>
              <a:rPr kumimoji="1" lang="en-US" altLang="ja-JP" sz="2400" dirty="0" smtClean="0"/>
              <a:t> and Pc(4459)</a:t>
            </a:r>
            <a:r>
              <a:rPr kumimoji="1" lang="en-US" altLang="ja-JP" sz="2400" baseline="30000" dirty="0" smtClean="0"/>
              <a:t>+</a:t>
            </a:r>
            <a:r>
              <a:rPr kumimoji="1" lang="en-US" altLang="ja-JP" sz="2400" dirty="0" smtClean="0"/>
              <a:t> state, there are theoretical</a:t>
            </a:r>
          </a:p>
          <a:p>
            <a:r>
              <a:rPr lang="en-US" altLang="ja-JP" sz="2400" dirty="0" smtClean="0"/>
              <a:t>effort.</a:t>
            </a:r>
            <a:r>
              <a:rPr kumimoji="1" lang="en-US" altLang="ja-JP" sz="2400" dirty="0" smtClean="0"/>
              <a:t>  </a:t>
            </a:r>
            <a:endParaRPr kumimoji="1" lang="ja-JP" altLang="en-US" sz="24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76860" y="1190984"/>
            <a:ext cx="8886472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/>
              <a:t>・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Cusp</a:t>
            </a:r>
            <a:r>
              <a:rPr kumimoji="1" lang="en-US" altLang="ja-JP" sz="2400" dirty="0" smtClean="0"/>
              <a:t>?</a:t>
            </a:r>
          </a:p>
          <a:p>
            <a:r>
              <a:rPr lang="en-US" altLang="ja-JP" sz="2400" dirty="0"/>
              <a:t> </a:t>
            </a:r>
            <a:r>
              <a:rPr lang="en-US" altLang="ja-JP" sz="2400" dirty="0" smtClean="0"/>
              <a:t>        Phys. Rev. D92 071502 (2015), Phys. Lett. B751 59 (2015)</a:t>
            </a:r>
          </a:p>
          <a:p>
            <a:endParaRPr kumimoji="1" lang="en-US" altLang="ja-JP" sz="2400" dirty="0"/>
          </a:p>
          <a:p>
            <a:r>
              <a:rPr lang="ja-JP" altLang="en-US" sz="2400" dirty="0" smtClean="0"/>
              <a:t>・</a:t>
            </a:r>
            <a:r>
              <a:rPr lang="en-US" altLang="ja-JP" sz="2400" dirty="0" smtClean="0">
                <a:solidFill>
                  <a:srgbClr val="0070C0"/>
                </a:solidFill>
              </a:rPr>
              <a:t>Meson-Baryon state</a:t>
            </a:r>
            <a:r>
              <a:rPr lang="en-US" altLang="ja-JP" sz="2400" dirty="0" smtClean="0"/>
              <a:t>?</a:t>
            </a:r>
          </a:p>
          <a:p>
            <a:r>
              <a:rPr kumimoji="1" lang="en-US" altLang="ja-JP" sz="2400" dirty="0"/>
              <a:t> </a:t>
            </a:r>
            <a:r>
              <a:rPr kumimoji="1" lang="en-US" altLang="ja-JP" sz="2400" dirty="0" smtClean="0"/>
              <a:t>        Phys. Rev. Lett. 115 172001(2015),  Phys. Rev. D92 094003 (2015)</a:t>
            </a:r>
          </a:p>
          <a:p>
            <a:r>
              <a:rPr lang="en-US" altLang="ja-JP" sz="2400" dirty="0"/>
              <a:t> </a:t>
            </a:r>
            <a:r>
              <a:rPr lang="en-US" altLang="ja-JP" sz="2400" dirty="0" smtClean="0"/>
              <a:t>       Phys. Rev. Lett. 132002 (2015),    Phys. Rev. D92 114002 (2015)</a:t>
            </a:r>
          </a:p>
          <a:p>
            <a:r>
              <a:rPr kumimoji="1" lang="en-US" altLang="ja-JP" sz="2400" dirty="0"/>
              <a:t> </a:t>
            </a:r>
            <a:r>
              <a:rPr kumimoji="1" lang="en-US" altLang="ja-JP" sz="2400" dirty="0" smtClean="0"/>
              <a:t>     Phys. Lett. B753 547 (2016)</a:t>
            </a:r>
          </a:p>
          <a:p>
            <a:endParaRPr lang="en-US" altLang="ja-JP" sz="2400" dirty="0"/>
          </a:p>
          <a:p>
            <a:r>
              <a:rPr lang="ja-JP" altLang="en-US" sz="2400" dirty="0" smtClean="0"/>
              <a:t>・</a:t>
            </a:r>
            <a:r>
              <a:rPr lang="en-US" altLang="ja-JP" sz="2400" dirty="0" err="1" smtClean="0">
                <a:solidFill>
                  <a:srgbClr val="0070C0"/>
                </a:solidFill>
              </a:rPr>
              <a:t>Baryoncharmonnia</a:t>
            </a:r>
            <a:endParaRPr lang="en-US" altLang="ja-JP" sz="2400" dirty="0" smtClean="0">
              <a:solidFill>
                <a:srgbClr val="0070C0"/>
              </a:solidFill>
            </a:endParaRPr>
          </a:p>
          <a:p>
            <a:r>
              <a:rPr kumimoji="1" lang="en-US" altLang="ja-JP" sz="2400" dirty="0"/>
              <a:t> </a:t>
            </a:r>
            <a:r>
              <a:rPr kumimoji="1" lang="en-US" altLang="ja-JP" sz="2400" dirty="0" smtClean="0"/>
              <a:t>             Phys. Rev. D92 031502 (2015)</a:t>
            </a:r>
          </a:p>
          <a:p>
            <a:endParaRPr lang="en-US" altLang="ja-JP" sz="2400" dirty="0"/>
          </a:p>
          <a:p>
            <a:r>
              <a:rPr kumimoji="1" lang="ja-JP" altLang="en-US" sz="2400" dirty="0" smtClean="0"/>
              <a:t>・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Tightly bound </a:t>
            </a:r>
            <a:r>
              <a:rPr kumimoji="1" lang="en-US" altLang="ja-JP" sz="2400" dirty="0" err="1" smtClean="0">
                <a:solidFill>
                  <a:srgbClr val="0070C0"/>
                </a:solidFill>
              </a:rPr>
              <a:t>pentaquark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 states</a:t>
            </a:r>
          </a:p>
          <a:p>
            <a:r>
              <a:rPr lang="en-US" altLang="ja-JP" sz="2400" dirty="0"/>
              <a:t> </a:t>
            </a:r>
            <a:r>
              <a:rPr lang="en-US" altLang="ja-JP" sz="2400" dirty="0" smtClean="0"/>
              <a:t>Eur. Phys. J. A48 61 (2012),   Phys. Lett. B 749 454 (2015),</a:t>
            </a:r>
          </a:p>
          <a:p>
            <a:r>
              <a:rPr kumimoji="1" lang="en-US" altLang="ja-JP" sz="2400" dirty="0" smtClean="0"/>
              <a:t>Phys. Lett. B749 289 (2015) , Phys. Lett. B764 254 (2017)  etc.</a:t>
            </a:r>
          </a:p>
          <a:p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3571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/>
          <p:nvPr/>
        </p:nvSpPr>
        <p:spPr>
          <a:xfrm>
            <a:off x="7126471" y="1027921"/>
            <a:ext cx="1985512" cy="1923691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円/楕円 4"/>
          <p:cNvSpPr/>
          <p:nvPr/>
        </p:nvSpPr>
        <p:spPr>
          <a:xfrm>
            <a:off x="7274770" y="1478652"/>
            <a:ext cx="431321" cy="4572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6" name="円/楕円 5"/>
          <p:cNvSpPr/>
          <p:nvPr/>
        </p:nvSpPr>
        <p:spPr>
          <a:xfrm>
            <a:off x="7304243" y="2184662"/>
            <a:ext cx="431321" cy="4572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7" name="円/楕円 6"/>
          <p:cNvSpPr/>
          <p:nvPr/>
        </p:nvSpPr>
        <p:spPr>
          <a:xfrm>
            <a:off x="7903567" y="1454929"/>
            <a:ext cx="431321" cy="4572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q</a:t>
            </a:r>
            <a:endParaRPr kumimoji="1" lang="ja-JP" altLang="en-US" dirty="0"/>
          </a:p>
        </p:txBody>
      </p:sp>
      <p:sp>
        <p:nvSpPr>
          <p:cNvPr id="8" name="円/楕円 7"/>
          <p:cNvSpPr/>
          <p:nvPr/>
        </p:nvSpPr>
        <p:spPr>
          <a:xfrm>
            <a:off x="8589367" y="1707252"/>
            <a:ext cx="508958" cy="565030"/>
          </a:xfrm>
          <a:prstGeom prst="ellipse">
            <a:avLst/>
          </a:prstGeom>
          <a:solidFill>
            <a:srgbClr val="E64A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9" name="円/楕円 8"/>
          <p:cNvSpPr/>
          <p:nvPr/>
        </p:nvSpPr>
        <p:spPr>
          <a:xfrm>
            <a:off x="8080409" y="2272282"/>
            <a:ext cx="508958" cy="56503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352668" y="213155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chemeClr val="bg1"/>
                </a:solidFill>
              </a:rPr>
              <a:t>q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8193663" y="2413262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cxnSp>
        <p:nvCxnSpPr>
          <p:cNvPr id="12" name="直線コネクタ 11"/>
          <p:cNvCxnSpPr/>
          <p:nvPr/>
        </p:nvCxnSpPr>
        <p:spPr>
          <a:xfrm>
            <a:off x="8193663" y="2477159"/>
            <a:ext cx="2824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3296218" y="91054"/>
            <a:ext cx="885332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Motivated by the experimental data of </a:t>
            </a:r>
            <a:r>
              <a:rPr kumimoji="1" lang="en-US" altLang="ja-JP" sz="2400" dirty="0" err="1" smtClean="0"/>
              <a:t>pentaquark</a:t>
            </a:r>
            <a:r>
              <a:rPr kumimoji="1" lang="en-US" altLang="ja-JP" sz="2400" dirty="0" smtClean="0"/>
              <a:t> system at </a:t>
            </a:r>
            <a:r>
              <a:rPr kumimoji="1" lang="en-US" altLang="ja-JP" sz="2400" dirty="0" err="1" smtClean="0"/>
              <a:t>LHCb</a:t>
            </a:r>
            <a:r>
              <a:rPr kumimoji="1" lang="en-US" altLang="ja-JP" sz="2400" dirty="0" smtClean="0"/>
              <a:t>,</a:t>
            </a:r>
          </a:p>
          <a:p>
            <a:r>
              <a:rPr lang="en-US" altLang="ja-JP" sz="2400" dirty="0" smtClean="0"/>
              <a:t>We calculate this system within the framework of non-relativistic</a:t>
            </a:r>
          </a:p>
          <a:p>
            <a:r>
              <a:rPr lang="en-US" altLang="ja-JP" sz="2400" dirty="0"/>
              <a:t>constituent quark </a:t>
            </a:r>
            <a:r>
              <a:rPr lang="en-US" altLang="ja-JP" sz="2400" dirty="0" smtClean="0"/>
              <a:t>model.</a:t>
            </a:r>
          </a:p>
          <a:p>
            <a:endParaRPr kumimoji="1" lang="ja-JP" altLang="en-US" sz="2400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6142" y="774719"/>
            <a:ext cx="619823" cy="5934274"/>
          </a:xfrm>
          <a:prstGeom prst="rect">
            <a:avLst/>
          </a:prstGeom>
        </p:spPr>
      </p:pic>
      <p:cxnSp>
        <p:nvCxnSpPr>
          <p:cNvPr id="14" name="直線コネクタ 13"/>
          <p:cNvCxnSpPr/>
          <p:nvPr/>
        </p:nvCxnSpPr>
        <p:spPr>
          <a:xfrm>
            <a:off x="3485072" y="6487064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4977442" y="6339661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J/</a:t>
            </a:r>
            <a:r>
              <a:rPr kumimoji="1" lang="en-US" altLang="ja-JP" dirty="0" err="1" smtClean="0"/>
              <a:t>Ψ+p</a:t>
            </a:r>
            <a:endParaRPr kumimoji="1" lang="ja-JP" altLang="en-US" dirty="0"/>
          </a:p>
        </p:txBody>
      </p:sp>
      <p:cxnSp>
        <p:nvCxnSpPr>
          <p:cNvPr id="16" name="直線コネクタ 15"/>
          <p:cNvCxnSpPr/>
          <p:nvPr/>
        </p:nvCxnSpPr>
        <p:spPr>
          <a:xfrm>
            <a:off x="3614469" y="4425399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4121380" y="5714177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	</a:t>
            </a:r>
            <a:r>
              <a:rPr kumimoji="1" lang="en-US" altLang="ja-JP" dirty="0" err="1" smtClean="0"/>
              <a:t>Λc+D</a:t>
            </a:r>
            <a:endParaRPr kumimoji="1" lang="ja-JP" altLang="en-US" dirty="0"/>
          </a:p>
        </p:txBody>
      </p:sp>
      <p:cxnSp>
        <p:nvCxnSpPr>
          <p:cNvPr id="18" name="直線コネクタ 17"/>
          <p:cNvCxnSpPr/>
          <p:nvPr/>
        </p:nvCxnSpPr>
        <p:spPr>
          <a:xfrm>
            <a:off x="3485071" y="5996958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3614468" y="4242512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5031142" y="4400742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Δ+ηc</a:t>
            </a:r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032246" y="4031410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Λc+D</a:t>
            </a:r>
            <a:r>
              <a:rPr lang="en-US" altLang="ja-JP" dirty="0" smtClean="0"/>
              <a:t>*</a:t>
            </a:r>
            <a:endParaRPr kumimoji="1" lang="ja-JP" altLang="en-US" dirty="0"/>
          </a:p>
        </p:txBody>
      </p:sp>
      <p:cxnSp>
        <p:nvCxnSpPr>
          <p:cNvPr id="22" name="直線コネクタ 21"/>
          <p:cNvCxnSpPr/>
          <p:nvPr/>
        </p:nvCxnSpPr>
        <p:spPr>
          <a:xfrm>
            <a:off x="3668169" y="3947981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5035951" y="3729081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Σc+D</a:t>
            </a:r>
            <a:endParaRPr kumimoji="1" lang="ja-JP" altLang="en-US" dirty="0"/>
          </a:p>
        </p:txBody>
      </p:sp>
      <p:cxnSp>
        <p:nvCxnSpPr>
          <p:cNvPr id="24" name="直線コネクタ 23"/>
          <p:cNvCxnSpPr/>
          <p:nvPr/>
        </p:nvCxnSpPr>
        <p:spPr>
          <a:xfrm>
            <a:off x="3614468" y="3196770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5031142" y="3012104"/>
            <a:ext cx="66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Σ*+D</a:t>
            </a:r>
            <a:endParaRPr kumimoji="1" lang="ja-JP" altLang="en-US" dirty="0"/>
          </a:p>
        </p:txBody>
      </p:sp>
      <p:cxnSp>
        <p:nvCxnSpPr>
          <p:cNvPr id="26" name="直線コネクタ 25"/>
          <p:cNvCxnSpPr/>
          <p:nvPr/>
        </p:nvCxnSpPr>
        <p:spPr>
          <a:xfrm>
            <a:off x="3609221" y="3496107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5022011" y="3347563"/>
            <a:ext cx="766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J/Ψ+Δ</a:t>
            </a:r>
            <a:endParaRPr kumimoji="1" lang="ja-JP" altLang="en-US" dirty="0"/>
          </a:p>
        </p:txBody>
      </p:sp>
      <p:cxnSp>
        <p:nvCxnSpPr>
          <p:cNvPr id="28" name="直線コネクタ 27"/>
          <p:cNvCxnSpPr/>
          <p:nvPr/>
        </p:nvCxnSpPr>
        <p:spPr>
          <a:xfrm>
            <a:off x="3609220" y="2401726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5057894" y="2225687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Σc+D</a:t>
            </a:r>
            <a:r>
              <a:rPr lang="en-US" altLang="ja-JP" dirty="0" smtClean="0"/>
              <a:t>*</a:t>
            </a:r>
            <a:endParaRPr kumimoji="1" lang="ja-JP" altLang="en-US" dirty="0"/>
          </a:p>
        </p:txBody>
      </p:sp>
      <p:cxnSp>
        <p:nvCxnSpPr>
          <p:cNvPr id="30" name="直線コネクタ 29"/>
          <p:cNvCxnSpPr/>
          <p:nvPr/>
        </p:nvCxnSpPr>
        <p:spPr>
          <a:xfrm>
            <a:off x="3609219" y="1497817"/>
            <a:ext cx="1362973" cy="8627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4978305" y="1325352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Σc</a:t>
            </a:r>
            <a:r>
              <a:rPr kumimoji="1" lang="en-US" altLang="ja-JP" dirty="0" smtClean="0"/>
              <a:t>*+D*</a:t>
            </a:r>
            <a:endParaRPr kumimoji="1" lang="ja-JP" altLang="en-US" dirty="0"/>
          </a:p>
        </p:txBody>
      </p:sp>
      <p:cxnSp>
        <p:nvCxnSpPr>
          <p:cNvPr id="33" name="直線コネクタ 32"/>
          <p:cNvCxnSpPr/>
          <p:nvPr/>
        </p:nvCxnSpPr>
        <p:spPr>
          <a:xfrm>
            <a:off x="3609219" y="2656936"/>
            <a:ext cx="1412792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5057894" y="2546284"/>
            <a:ext cx="1005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Pc(4450)</a:t>
            </a:r>
            <a:endParaRPr kumimoji="1"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3811939" y="3270429"/>
            <a:ext cx="957532" cy="132795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811575" y="4729049"/>
            <a:ext cx="1005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Pc(4380)</a:t>
            </a:r>
            <a:endParaRPr kumimoji="1" lang="ja-JP" altLang="en-US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580948" y="4277558"/>
            <a:ext cx="448340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To describe the experimental data,</a:t>
            </a:r>
          </a:p>
          <a:p>
            <a:r>
              <a:rPr lang="en-US" altLang="ja-JP" sz="2000" dirty="0" smtClean="0"/>
              <a:t>It is necessary to reproduce the observed</a:t>
            </a:r>
          </a:p>
          <a:p>
            <a:r>
              <a:rPr kumimoji="1" lang="en-US" altLang="ja-JP" sz="2000" dirty="0" smtClean="0"/>
              <a:t>threshold.</a:t>
            </a:r>
          </a:p>
          <a:p>
            <a:endParaRPr lang="en-US" altLang="ja-JP" sz="2000" dirty="0"/>
          </a:p>
          <a:p>
            <a:r>
              <a:rPr kumimoji="1" lang="en-US" altLang="ja-JP" sz="2000" dirty="0" smtClean="0"/>
              <a:t>The Hamiltonian is important</a:t>
            </a:r>
          </a:p>
          <a:p>
            <a:r>
              <a:rPr lang="en-US" altLang="ja-JP" sz="2000" dirty="0"/>
              <a:t>t</a:t>
            </a:r>
            <a:r>
              <a:rPr lang="en-US" altLang="ja-JP" sz="2000" dirty="0" smtClean="0"/>
              <a:t>o reproduce the low-lying energy</a:t>
            </a:r>
          </a:p>
          <a:p>
            <a:r>
              <a:rPr lang="en-US" altLang="ja-JP" sz="2000" dirty="0"/>
              <a:t>s</a:t>
            </a:r>
            <a:r>
              <a:rPr kumimoji="1" lang="en-US" altLang="ja-JP" sz="2000" dirty="0" smtClean="0"/>
              <a:t>pectra of meson and baryon system.</a:t>
            </a:r>
            <a:endParaRPr kumimoji="1" lang="ja-JP" altLang="en-US" sz="20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352998" y="3112450"/>
            <a:ext cx="51578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This is 5-body problem and it requested to calculate</a:t>
            </a:r>
          </a:p>
          <a:p>
            <a:r>
              <a:rPr lang="en-US" altLang="ja-JP" dirty="0"/>
              <a:t>r</a:t>
            </a:r>
            <a:r>
              <a:rPr lang="en-US" altLang="ja-JP" dirty="0" smtClean="0"/>
              <a:t>esonant state. Then, we should develop our method</a:t>
            </a:r>
          </a:p>
          <a:p>
            <a:r>
              <a:rPr lang="en-US" altLang="ja-JP" dirty="0" err="1"/>
              <a:t>r</a:t>
            </a:r>
            <a:r>
              <a:rPr lang="en-US" altLang="ja-JP" dirty="0" err="1" smtClean="0"/>
              <a:t>or</a:t>
            </a:r>
            <a:r>
              <a:rPr lang="en-US" altLang="ja-JP" dirty="0" smtClean="0"/>
              <a:t> resonant state.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764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4716" y="967922"/>
            <a:ext cx="5788351" cy="1003300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1446963" y="411982"/>
            <a:ext cx="19684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Hamiltonian</a:t>
            </a:r>
            <a:endParaRPr kumimoji="1" lang="ja-JP" altLang="en-US" sz="2800" dirty="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3941" y="2065497"/>
            <a:ext cx="5839126" cy="1193800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6149591" y="2240782"/>
            <a:ext cx="190919" cy="3717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4716" y="3353572"/>
            <a:ext cx="6245326" cy="1117600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/>
        </p:nvSpPr>
        <p:spPr>
          <a:xfrm>
            <a:off x="7039155" y="1219963"/>
            <a:ext cx="9989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err="1"/>
              <a:t>ー</a:t>
            </a:r>
            <a:r>
              <a:rPr lang="en-US" altLang="ja-JP" sz="2800" dirty="0" smtClean="0"/>
              <a:t>Λ/r</a:t>
            </a:r>
            <a:endParaRPr kumimoji="1" lang="ja-JP" altLang="en-US" sz="28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088923" y="2426676"/>
            <a:ext cx="1555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K=0.5069</a:t>
            </a:r>
            <a:endParaRPr kumimoji="1" lang="ja-JP" altLang="en-US" sz="28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8646127" y="1290805"/>
            <a:ext cx="1996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Λ=0.1653GeV</a:t>
            </a:r>
            <a:r>
              <a:rPr kumimoji="1" lang="en-US" altLang="ja-JP" sz="2400" baseline="30000" dirty="0" smtClean="0"/>
              <a:t>2</a:t>
            </a:r>
            <a:endParaRPr kumimoji="1" lang="ja-JP" altLang="en-US" sz="2400" baseline="30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446963" y="4740676"/>
            <a:ext cx="44744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ξ</a:t>
            </a:r>
            <a:r>
              <a:rPr kumimoji="1" lang="en-US" altLang="ja-JP" sz="2000" baseline="-25000" dirty="0" smtClean="0"/>
              <a:t>α</a:t>
            </a:r>
            <a:r>
              <a:rPr kumimoji="1" lang="en-US" altLang="ja-JP" sz="2000" dirty="0" smtClean="0"/>
              <a:t>=(2π/3)</a:t>
            </a:r>
            <a:r>
              <a:rPr kumimoji="1" lang="en-US" altLang="ja-JP" sz="2000" dirty="0" err="1" smtClean="0"/>
              <a:t>kp</a:t>
            </a:r>
            <a:r>
              <a:rPr kumimoji="1" lang="en-US" altLang="ja-JP" sz="2000" dirty="0" smtClean="0"/>
              <a:t>        β=A((2m</a:t>
            </a:r>
            <a:r>
              <a:rPr kumimoji="1" lang="en-US" altLang="ja-JP" sz="2000" baseline="-25000" dirty="0" smtClean="0"/>
              <a:t>i</a:t>
            </a:r>
            <a:r>
              <a:rPr kumimoji="1" lang="en-US" altLang="ja-JP" sz="2000" dirty="0" smtClean="0"/>
              <a:t>m</a:t>
            </a:r>
            <a:r>
              <a:rPr kumimoji="1" lang="en-US" altLang="ja-JP" sz="2000" baseline="-25000" dirty="0" smtClean="0"/>
              <a:t>j</a:t>
            </a:r>
            <a:r>
              <a:rPr kumimoji="1" lang="en-US" altLang="ja-JP" sz="2000" dirty="0" smtClean="0"/>
              <a:t>)/(</a:t>
            </a:r>
            <a:r>
              <a:rPr kumimoji="1" lang="en-US" altLang="ja-JP" sz="2000" dirty="0" err="1" smtClean="0"/>
              <a:t>m</a:t>
            </a:r>
            <a:r>
              <a:rPr kumimoji="1" lang="en-US" altLang="ja-JP" sz="2000" baseline="-25000" dirty="0" err="1" smtClean="0"/>
              <a:t>i</a:t>
            </a:r>
            <a:r>
              <a:rPr kumimoji="1" lang="en-US" altLang="ja-JP" sz="2000" dirty="0" err="1" smtClean="0"/>
              <a:t>+m</a:t>
            </a:r>
            <a:r>
              <a:rPr kumimoji="1" lang="en-US" altLang="ja-JP" sz="2000" baseline="-25000" dirty="0" err="1" smtClean="0"/>
              <a:t>j</a:t>
            </a:r>
            <a:r>
              <a:rPr kumimoji="1" lang="en-US" altLang="ja-JP" sz="2000" dirty="0" smtClean="0"/>
              <a:t>))</a:t>
            </a:r>
            <a:r>
              <a:rPr kumimoji="1" lang="en-US" altLang="ja-JP" sz="2000" baseline="30000" dirty="0" smtClean="0"/>
              <a:t>(-B)</a:t>
            </a:r>
            <a:endParaRPr kumimoji="1" lang="ja-JP" altLang="en-US" sz="2000" baseline="30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446963" y="5291091"/>
            <a:ext cx="5112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 smtClean="0"/>
              <a:t>Kp</a:t>
            </a:r>
            <a:r>
              <a:rPr kumimoji="1" lang="en-US" altLang="ja-JP" sz="2400" dirty="0" smtClean="0"/>
              <a:t>=1.8609         A=1.6553         B=0.2204</a:t>
            </a:r>
            <a:endParaRPr kumimoji="1" lang="ja-JP" altLang="en-US" sz="24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673941" y="5853522"/>
            <a:ext cx="39828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err="1"/>
              <a:t>m</a:t>
            </a:r>
            <a:r>
              <a:rPr kumimoji="1" lang="en-US" altLang="ja-JP" sz="2400" baseline="-25000" dirty="0" err="1" smtClean="0"/>
              <a:t>q</a:t>
            </a:r>
            <a:r>
              <a:rPr kumimoji="1" lang="en-US" altLang="ja-JP" sz="2400" dirty="0" smtClean="0"/>
              <a:t>=315 MeV,   m</a:t>
            </a:r>
            <a:r>
              <a:rPr kumimoji="1" lang="en-US" altLang="ja-JP" sz="2400" baseline="-25000" dirty="0" smtClean="0"/>
              <a:t>c</a:t>
            </a:r>
            <a:r>
              <a:rPr kumimoji="1" lang="en-US" altLang="ja-JP" sz="2400" dirty="0" smtClean="0"/>
              <a:t>=1836 MeV  </a:t>
            </a:r>
            <a:endParaRPr kumimoji="1" lang="ja-JP" altLang="en-US" sz="2400" dirty="0"/>
          </a:p>
        </p:txBody>
      </p:sp>
      <p:sp>
        <p:nvSpPr>
          <p:cNvPr id="2" name="正方形/長方形 1"/>
          <p:cNvSpPr/>
          <p:nvPr/>
        </p:nvSpPr>
        <p:spPr>
          <a:xfrm>
            <a:off x="7039155" y="1429305"/>
            <a:ext cx="112143" cy="1846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410091" y="5438023"/>
            <a:ext cx="40499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B. Silvestre-</a:t>
            </a:r>
            <a:r>
              <a:rPr lang="en-US" altLang="ja-JP" sz="2400" dirty="0" err="1"/>
              <a:t>Brac</a:t>
            </a:r>
            <a:r>
              <a:rPr lang="en-US" altLang="ja-JP" sz="2400" dirty="0"/>
              <a:t> and C. </a:t>
            </a:r>
            <a:r>
              <a:rPr lang="en-US" altLang="ja-JP" sz="2400" dirty="0" err="1"/>
              <a:t>Semay</a:t>
            </a:r>
            <a:r>
              <a:rPr lang="en-US" altLang="ja-JP" sz="2400" dirty="0"/>
              <a:t>, </a:t>
            </a:r>
            <a:endParaRPr lang="en-US" altLang="ja-JP" sz="2400" dirty="0" smtClean="0"/>
          </a:p>
          <a:p>
            <a:r>
              <a:rPr lang="en-US" altLang="ja-JP" sz="2400" dirty="0" smtClean="0"/>
              <a:t>Z</a:t>
            </a:r>
            <a:r>
              <a:rPr lang="en-US" altLang="ja-JP" sz="2400" dirty="0"/>
              <a:t>. Phys. C 61 (1994) 271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4371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358283" y="301840"/>
            <a:ext cx="5113900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Cal.                                            Exp.</a:t>
            </a:r>
          </a:p>
          <a:p>
            <a:r>
              <a:rPr lang="en-US" altLang="ja-JP" sz="2400" dirty="0" smtClean="0"/>
              <a:t>Baryon   </a:t>
            </a:r>
          </a:p>
          <a:p>
            <a:r>
              <a:rPr lang="en-US" altLang="ja-JP" sz="2400" dirty="0" smtClean="0"/>
              <a:t>N: 953 MeV                    939 MeV</a:t>
            </a:r>
          </a:p>
          <a:p>
            <a:r>
              <a:rPr kumimoji="1" lang="en-US" altLang="ja-JP" sz="2400" dirty="0" smtClean="0"/>
              <a:t>Δ: 1265 MeV                  1232</a:t>
            </a:r>
          </a:p>
          <a:p>
            <a:r>
              <a:rPr lang="en-US" altLang="ja-JP" sz="2400" dirty="0" err="1" smtClean="0"/>
              <a:t>Λc</a:t>
            </a:r>
            <a:r>
              <a:rPr lang="en-US" altLang="ja-JP" sz="2400" dirty="0" smtClean="0"/>
              <a:t>: 2276 MeV                 2286</a:t>
            </a:r>
          </a:p>
          <a:p>
            <a:r>
              <a:rPr lang="en-US" altLang="ja-JP" sz="2400" dirty="0" smtClean="0"/>
              <a:t>Σc:2451 MeV                  2465</a:t>
            </a:r>
          </a:p>
          <a:p>
            <a:r>
              <a:rPr kumimoji="1" lang="en-US" altLang="ja-JP" sz="2400" dirty="0" err="1" smtClean="0"/>
              <a:t>Σc</a:t>
            </a:r>
            <a:r>
              <a:rPr kumimoji="1" lang="en-US" altLang="ja-JP" sz="2400" dirty="0" smtClean="0"/>
              <a:t>*:2531 MeV                2545</a:t>
            </a:r>
          </a:p>
          <a:p>
            <a:endParaRPr kumimoji="1" lang="en-US" altLang="ja-JP" sz="2400" dirty="0" smtClean="0"/>
          </a:p>
          <a:p>
            <a:r>
              <a:rPr lang="en-US" altLang="ja-JP" sz="2400" dirty="0" smtClean="0"/>
              <a:t>Meson</a:t>
            </a:r>
          </a:p>
          <a:p>
            <a:r>
              <a:rPr kumimoji="1" lang="en-US" altLang="ja-JP" sz="2400" dirty="0" smtClean="0"/>
              <a:t>D: 1862 MeV                    1870</a:t>
            </a:r>
          </a:p>
          <a:p>
            <a:r>
              <a:rPr lang="en-US" altLang="ja-JP" sz="2400" dirty="0" smtClean="0"/>
              <a:t>D*:2016 MeV                    2010</a:t>
            </a:r>
          </a:p>
          <a:p>
            <a:r>
              <a:rPr kumimoji="1" lang="en-US" altLang="ja-JP" sz="2400" dirty="0" smtClean="0"/>
              <a:t>J/Ψ</a:t>
            </a:r>
            <a:r>
              <a:rPr lang="en-US" altLang="ja-JP" sz="2400" dirty="0" smtClean="0"/>
              <a:t>:3102 MeV                   3094</a:t>
            </a:r>
          </a:p>
          <a:p>
            <a:r>
              <a:rPr lang="en-US" altLang="ja-JP" sz="2400" dirty="0" err="1"/>
              <a:t>η</a:t>
            </a:r>
            <a:r>
              <a:rPr kumimoji="1" lang="en-US" altLang="ja-JP" sz="2400" dirty="0" err="1" smtClean="0"/>
              <a:t>c</a:t>
            </a:r>
            <a:r>
              <a:rPr kumimoji="1" lang="en-US" altLang="ja-JP" sz="2400" dirty="0" smtClean="0"/>
              <a:t> :3007 MeV                    2984</a:t>
            </a:r>
          </a:p>
          <a:p>
            <a:r>
              <a:rPr lang="en-US" altLang="ja-JP" sz="2400" dirty="0" err="1" smtClean="0"/>
              <a:t>χ</a:t>
            </a:r>
            <a:r>
              <a:rPr lang="en-US" altLang="ja-JP" sz="2400" baseline="-25000" dirty="0" err="1" smtClean="0"/>
              <a:t>c</a:t>
            </a:r>
            <a:r>
              <a:rPr lang="en-US" altLang="ja-JP" sz="2400" dirty="0" smtClean="0"/>
              <a:t>  l=1,s=0: 3462.4 MeV    hc:3525 MeV</a:t>
            </a:r>
          </a:p>
          <a:p>
            <a:r>
              <a:rPr kumimoji="1" lang="en-US" altLang="ja-JP" sz="2400" dirty="0"/>
              <a:t> </a:t>
            </a:r>
            <a:r>
              <a:rPr kumimoji="1" lang="en-US" altLang="ja-JP" sz="2400" dirty="0" smtClean="0"/>
              <a:t>   L=1,S=1 :3486.5 MeV  3530 MeV</a:t>
            </a:r>
            <a:endParaRPr kumimoji="1" lang="ja-JP" altLang="en-US" sz="2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32273" y="6457890"/>
            <a:ext cx="110047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Calculated energy spectra for meson and baryon systems are in good agreement with the observed data.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85275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792538" y="1052513"/>
            <a:ext cx="88201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b="1"/>
              <a:t> </a:t>
            </a:r>
            <a:r>
              <a:rPr lang="ja-JP" altLang="en-US" sz="2000" b="1"/>
              <a:t>・</a:t>
            </a:r>
            <a:r>
              <a:rPr lang="en-US" altLang="ja-JP" sz="2000"/>
              <a:t>A variational method using Gaussian basis functions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/>
              <a:t> </a:t>
            </a:r>
            <a:r>
              <a:rPr lang="ja-JP" altLang="en-US" sz="2000" b="1"/>
              <a:t>・</a:t>
            </a:r>
            <a:r>
              <a:rPr lang="en-US" altLang="ja-JP" sz="2000"/>
              <a:t>Take all the sets of Jacobi coordinates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000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524001" y="4365626"/>
            <a:ext cx="8748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>
                <a:solidFill>
                  <a:srgbClr val="CC0000"/>
                </a:solidFill>
              </a:rPr>
              <a:t> </a:t>
            </a:r>
            <a:r>
              <a:rPr lang="en-US" altLang="ja-JP" sz="2400">
                <a:solidFill>
                  <a:srgbClr val="CC0000"/>
                </a:solidFill>
              </a:rPr>
              <a:t> High-precision calculations </a:t>
            </a:r>
            <a:r>
              <a:rPr lang="en-US" altLang="ja-JP" sz="2400"/>
              <a:t>of various 3- and 4-body systems: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2208214" y="692151"/>
            <a:ext cx="6911975" cy="576263"/>
          </a:xfrm>
          <a:prstGeom prst="rect">
            <a:avLst/>
          </a:prstGeom>
          <a:solidFill>
            <a:srgbClr val="FFFF99"/>
          </a:solidFill>
          <a:ln w="28575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703388" y="188913"/>
            <a:ext cx="50339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In order to solve few-body problem accurately,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1524000" y="765175"/>
            <a:ext cx="828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30000"/>
              </a:spcBef>
              <a:buFontTx/>
              <a:buNone/>
            </a:pPr>
            <a:r>
              <a:rPr lang="en-US" altLang="ja-JP" sz="2400"/>
              <a:t>Gaussian Expansion Method (GEM) ,  since 1987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1774826" y="1989139"/>
            <a:ext cx="4968875" cy="2016125"/>
          </a:xfrm>
          <a:prstGeom prst="rect">
            <a:avLst/>
          </a:prstGeom>
          <a:solidFill>
            <a:srgbClr val="FFFF99"/>
          </a:solidFill>
          <a:ln w="28575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2206626" y="2781301"/>
            <a:ext cx="4538663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>
                <a:solidFill>
                  <a:schemeClr val="hlink"/>
                </a:solidFill>
              </a:rPr>
              <a:t>Review article 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>
                <a:solidFill>
                  <a:schemeClr val="hlink"/>
                </a:solidFill>
              </a:rPr>
              <a:t>E. Hiyama, M. Kamimura and Y. Kino,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>
                <a:solidFill>
                  <a:schemeClr val="hlink"/>
                </a:solidFill>
              </a:rPr>
              <a:t>Prog. Part. Nucl. Phys. 51 (2003), 223.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200">
              <a:solidFill>
                <a:schemeClr val="hlink"/>
              </a:solidFill>
            </a:endParaRP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911226" y="2060576"/>
            <a:ext cx="6480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   </a:t>
            </a:r>
            <a:r>
              <a:rPr lang="en-US" altLang="ja-JP" sz="2400">
                <a:solidFill>
                  <a:schemeClr val="hlink"/>
                </a:solidFill>
              </a:rPr>
              <a:t>Developed by Kyushu Univ. Group,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hlink"/>
                </a:solidFill>
              </a:rPr>
              <a:t>Kamimura and his collaborators.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8456614" y="836613"/>
            <a:ext cx="29527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/>
              <a:t>, 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2208213" y="4941888"/>
            <a:ext cx="7416800" cy="1223962"/>
          </a:xfrm>
          <a:prstGeom prst="rect">
            <a:avLst/>
          </a:prstGeom>
          <a:solidFill>
            <a:srgbClr val="FFFF99"/>
          </a:solidFill>
          <a:ln w="28575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7153276" y="4941888"/>
            <a:ext cx="2081213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30000"/>
              </a:spcBef>
              <a:buFontTx/>
              <a:buNone/>
            </a:pPr>
            <a:r>
              <a:rPr lang="en-US" altLang="ja-JP" sz="2000"/>
              <a:t>Light hypernuclei, </a:t>
            </a:r>
          </a:p>
          <a:p>
            <a:pPr algn="ctr" eaLnBrk="1" hangingPunct="1">
              <a:spcBef>
                <a:spcPct val="30000"/>
              </a:spcBef>
              <a:buFontTx/>
              <a:buNone/>
            </a:pPr>
            <a:r>
              <a:rPr lang="en-US" altLang="ja-JP" sz="2000"/>
              <a:t> 3-quark systems,</a:t>
            </a:r>
          </a:p>
          <a:p>
            <a:pPr algn="ctr" eaLnBrk="1" hangingPunct="1">
              <a:spcBef>
                <a:spcPct val="30000"/>
              </a:spcBef>
              <a:buFontTx/>
              <a:buNone/>
            </a:pPr>
            <a:endParaRPr lang="en-US" altLang="ja-JP" sz="2000">
              <a:solidFill>
                <a:srgbClr val="CC0000"/>
              </a:solidFill>
            </a:endParaRPr>
          </a:p>
          <a:p>
            <a:pPr algn="ctr" eaLnBrk="1" hangingPunct="1">
              <a:spcBef>
                <a:spcPct val="30000"/>
              </a:spcBef>
              <a:buFontTx/>
              <a:buNone/>
            </a:pPr>
            <a:endParaRPr lang="en-US" altLang="ja-JP" sz="2000">
              <a:solidFill>
                <a:srgbClr val="CC0000"/>
              </a:solidFill>
            </a:endParaRPr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1524001" y="4941889"/>
            <a:ext cx="5364163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30000"/>
              </a:spcBef>
              <a:buFontTx/>
              <a:buNone/>
            </a:pPr>
            <a:r>
              <a:rPr lang="en-US" altLang="ja-JP" sz="2000">
                <a:solidFill>
                  <a:srgbClr val="CC0000"/>
                </a:solidFill>
              </a:rPr>
              <a:t>   </a:t>
            </a:r>
            <a:r>
              <a:rPr lang="en-US" altLang="ja-JP" sz="2000"/>
              <a:t>Exotic atoms / molecules ,  </a:t>
            </a:r>
          </a:p>
          <a:p>
            <a:pPr algn="ctr" eaLnBrk="1" hangingPunct="1">
              <a:spcBef>
                <a:spcPct val="30000"/>
              </a:spcBef>
              <a:buFontTx/>
              <a:buNone/>
            </a:pPr>
            <a:r>
              <a:rPr lang="en-US" altLang="ja-JP" sz="2000"/>
              <a:t>3- and 4-nucleon systems,</a:t>
            </a:r>
          </a:p>
          <a:p>
            <a:pPr algn="ctr" eaLnBrk="1" hangingPunct="1">
              <a:spcBef>
                <a:spcPct val="30000"/>
              </a:spcBef>
              <a:buFontTx/>
              <a:buNone/>
            </a:pPr>
            <a:r>
              <a:rPr lang="en-US" altLang="ja-JP" sz="2000"/>
              <a:t>                multi-cluster structure of light nuclei,</a:t>
            </a:r>
          </a:p>
        </p:txBody>
      </p:sp>
      <p:sp>
        <p:nvSpPr>
          <p:cNvPr id="10254" name="Rectangle 15"/>
          <p:cNvSpPr>
            <a:spLocks noChangeArrowheads="1"/>
          </p:cNvSpPr>
          <p:nvPr/>
        </p:nvSpPr>
        <p:spPr bwMode="auto">
          <a:xfrm>
            <a:off x="7032626" y="5661026"/>
            <a:ext cx="20875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baseline="30000">
                <a:latin typeface="Arial" charset="0"/>
              </a:rPr>
              <a:t>4</a:t>
            </a:r>
            <a:r>
              <a:rPr lang="en-US" altLang="ja-JP" sz="1800">
                <a:latin typeface="Arial" charset="0"/>
              </a:rPr>
              <a:t>He-atom tetramer</a:t>
            </a:r>
            <a:endParaRPr lang="ja-JP" altLang="ja-JP" sz="1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37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78" name="Picture 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414" y="2781300"/>
            <a:ext cx="3684587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79" name="Picture 3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014" y="3573464"/>
            <a:ext cx="56102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0" name="Picture 3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988" y="4221164"/>
            <a:ext cx="71247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1" name="Picture 3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5732463"/>
            <a:ext cx="8297862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383" name="Oval 3"/>
          <p:cNvSpPr>
            <a:spLocks noChangeArrowheads="1"/>
          </p:cNvSpPr>
          <p:nvPr/>
        </p:nvSpPr>
        <p:spPr bwMode="auto">
          <a:xfrm>
            <a:off x="3049588" y="233363"/>
            <a:ext cx="539750" cy="539750"/>
          </a:xfrm>
          <a:prstGeom prst="ellipse">
            <a:avLst/>
          </a:prstGeom>
          <a:solidFill>
            <a:srgbClr val="FFFF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1384" name="Oval 4"/>
          <p:cNvSpPr>
            <a:spLocks noChangeArrowheads="1"/>
          </p:cNvSpPr>
          <p:nvPr/>
        </p:nvSpPr>
        <p:spPr bwMode="auto">
          <a:xfrm>
            <a:off x="2422525" y="1703388"/>
            <a:ext cx="539750" cy="539750"/>
          </a:xfrm>
          <a:prstGeom prst="ellipse">
            <a:avLst/>
          </a:prstGeom>
          <a:solidFill>
            <a:srgbClr val="FF9900"/>
          </a:solidFill>
          <a:ln w="25400">
            <a:solidFill>
              <a:srgbClr val="0D0D0D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1385" name="Oval 5"/>
          <p:cNvSpPr>
            <a:spLocks noChangeArrowheads="1"/>
          </p:cNvSpPr>
          <p:nvPr/>
        </p:nvSpPr>
        <p:spPr bwMode="auto">
          <a:xfrm>
            <a:off x="3862388" y="1630363"/>
            <a:ext cx="539750" cy="539750"/>
          </a:xfrm>
          <a:prstGeom prst="ellipse">
            <a:avLst/>
          </a:prstGeom>
          <a:solidFill>
            <a:srgbClr val="00FFFF"/>
          </a:solidFill>
          <a:ln w="25400">
            <a:solidFill>
              <a:srgbClr val="0D0D0D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1386" name="Line 12"/>
          <p:cNvSpPr>
            <a:spLocks noChangeShapeType="1"/>
          </p:cNvSpPr>
          <p:nvPr/>
        </p:nvSpPr>
        <p:spPr bwMode="auto">
          <a:xfrm flipH="1" flipV="1">
            <a:off x="3359151" y="476251"/>
            <a:ext cx="792163" cy="1439863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87" name="Line 13"/>
          <p:cNvSpPr>
            <a:spLocks noChangeShapeType="1"/>
          </p:cNvSpPr>
          <p:nvPr/>
        </p:nvSpPr>
        <p:spPr bwMode="auto">
          <a:xfrm flipH="1">
            <a:off x="2711451" y="1198564"/>
            <a:ext cx="1006475" cy="79057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88" name="Text Box 14"/>
          <p:cNvSpPr txBox="1">
            <a:spLocks noChangeArrowheads="1"/>
          </p:cNvSpPr>
          <p:nvPr/>
        </p:nvSpPr>
        <p:spPr bwMode="auto">
          <a:xfrm>
            <a:off x="3770313" y="809625"/>
            <a:ext cx="27781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/>
              <a:t>r</a:t>
            </a:r>
          </a:p>
        </p:txBody>
      </p:sp>
      <p:sp>
        <p:nvSpPr>
          <p:cNvPr id="101389" name="Text Box 15"/>
          <p:cNvSpPr txBox="1">
            <a:spLocks noChangeArrowheads="1"/>
          </p:cNvSpPr>
          <p:nvPr/>
        </p:nvSpPr>
        <p:spPr bwMode="auto">
          <a:xfrm>
            <a:off x="2978151" y="1025525"/>
            <a:ext cx="38576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/>
              <a:t>R</a:t>
            </a:r>
          </a:p>
        </p:txBody>
      </p:sp>
      <p:sp>
        <p:nvSpPr>
          <p:cNvPr id="101390" name="Text Box 16"/>
          <p:cNvSpPr txBox="1">
            <a:spLocks noChangeArrowheads="1"/>
          </p:cNvSpPr>
          <p:nvPr/>
        </p:nvSpPr>
        <p:spPr bwMode="auto">
          <a:xfrm>
            <a:off x="3862388" y="982663"/>
            <a:ext cx="296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/>
              <a:t>1</a:t>
            </a:r>
          </a:p>
        </p:txBody>
      </p:sp>
      <p:sp>
        <p:nvSpPr>
          <p:cNvPr id="101391" name="Text Box 17"/>
          <p:cNvSpPr txBox="1">
            <a:spLocks noChangeArrowheads="1"/>
          </p:cNvSpPr>
          <p:nvPr/>
        </p:nvSpPr>
        <p:spPr bwMode="auto">
          <a:xfrm>
            <a:off x="3178176" y="1125538"/>
            <a:ext cx="296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/>
              <a:t>1</a:t>
            </a:r>
          </a:p>
        </p:txBody>
      </p:sp>
      <p:sp>
        <p:nvSpPr>
          <p:cNvPr id="101392" name="Text Box 30"/>
          <p:cNvSpPr txBox="1">
            <a:spLocks noChangeArrowheads="1"/>
          </p:cNvSpPr>
          <p:nvPr/>
        </p:nvSpPr>
        <p:spPr bwMode="auto">
          <a:xfrm>
            <a:off x="3143250" y="2278064"/>
            <a:ext cx="7048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/>
              <a:t>C=1</a:t>
            </a:r>
          </a:p>
        </p:txBody>
      </p:sp>
      <p:sp>
        <p:nvSpPr>
          <p:cNvPr id="101393" name="Oval 6"/>
          <p:cNvSpPr>
            <a:spLocks noChangeArrowheads="1"/>
          </p:cNvSpPr>
          <p:nvPr/>
        </p:nvSpPr>
        <p:spPr bwMode="auto">
          <a:xfrm>
            <a:off x="6022975" y="188913"/>
            <a:ext cx="539750" cy="539750"/>
          </a:xfrm>
          <a:prstGeom prst="ellipse">
            <a:avLst/>
          </a:prstGeom>
          <a:solidFill>
            <a:srgbClr val="FFFF00"/>
          </a:solidFill>
          <a:ln w="25400">
            <a:solidFill>
              <a:srgbClr val="0D0D0D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1394" name="Oval 7"/>
          <p:cNvSpPr>
            <a:spLocks noChangeArrowheads="1"/>
          </p:cNvSpPr>
          <p:nvPr/>
        </p:nvSpPr>
        <p:spPr bwMode="auto">
          <a:xfrm>
            <a:off x="5324475" y="1585913"/>
            <a:ext cx="539750" cy="539750"/>
          </a:xfrm>
          <a:prstGeom prst="ellipse">
            <a:avLst/>
          </a:prstGeom>
          <a:solidFill>
            <a:srgbClr val="FF9900"/>
          </a:solidFill>
          <a:ln w="25400">
            <a:solidFill>
              <a:srgbClr val="0D0D0D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1395" name="Oval 8"/>
          <p:cNvSpPr>
            <a:spLocks noChangeArrowheads="1"/>
          </p:cNvSpPr>
          <p:nvPr/>
        </p:nvSpPr>
        <p:spPr bwMode="auto">
          <a:xfrm>
            <a:off x="6764338" y="1514475"/>
            <a:ext cx="539750" cy="539750"/>
          </a:xfrm>
          <a:prstGeom prst="ellipse">
            <a:avLst/>
          </a:prstGeom>
          <a:solidFill>
            <a:srgbClr val="00FFFF"/>
          </a:solidFill>
          <a:ln w="25400">
            <a:solidFill>
              <a:srgbClr val="0D0D0D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1396" name="Text Box 22"/>
          <p:cNvSpPr txBox="1">
            <a:spLocks noChangeArrowheads="1"/>
          </p:cNvSpPr>
          <p:nvPr/>
        </p:nvSpPr>
        <p:spPr bwMode="auto">
          <a:xfrm>
            <a:off x="5591176" y="692150"/>
            <a:ext cx="27781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/>
              <a:t>r</a:t>
            </a:r>
          </a:p>
        </p:txBody>
      </p:sp>
      <p:sp>
        <p:nvSpPr>
          <p:cNvPr id="101397" name="Text Box 23"/>
          <p:cNvSpPr txBox="1">
            <a:spLocks noChangeArrowheads="1"/>
          </p:cNvSpPr>
          <p:nvPr/>
        </p:nvSpPr>
        <p:spPr bwMode="auto">
          <a:xfrm>
            <a:off x="6311901" y="908050"/>
            <a:ext cx="38576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/>
              <a:t>R</a:t>
            </a:r>
          </a:p>
        </p:txBody>
      </p:sp>
      <p:sp>
        <p:nvSpPr>
          <p:cNvPr id="101398" name="Text Box 26"/>
          <p:cNvSpPr txBox="1">
            <a:spLocks noChangeArrowheads="1"/>
          </p:cNvSpPr>
          <p:nvPr/>
        </p:nvSpPr>
        <p:spPr bwMode="auto">
          <a:xfrm>
            <a:off x="5662613" y="908050"/>
            <a:ext cx="296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/>
              <a:t>2</a:t>
            </a:r>
          </a:p>
        </p:txBody>
      </p:sp>
      <p:sp>
        <p:nvSpPr>
          <p:cNvPr id="101399" name="Text Box 27"/>
          <p:cNvSpPr txBox="1">
            <a:spLocks noChangeArrowheads="1"/>
          </p:cNvSpPr>
          <p:nvPr/>
        </p:nvSpPr>
        <p:spPr bwMode="auto">
          <a:xfrm>
            <a:off x="6527801" y="1052513"/>
            <a:ext cx="296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/>
              <a:t>2</a:t>
            </a:r>
          </a:p>
        </p:txBody>
      </p:sp>
      <p:sp>
        <p:nvSpPr>
          <p:cNvPr id="101400" name="Text Box 31"/>
          <p:cNvSpPr txBox="1">
            <a:spLocks noChangeArrowheads="1"/>
          </p:cNvSpPr>
          <p:nvPr/>
        </p:nvSpPr>
        <p:spPr bwMode="auto">
          <a:xfrm>
            <a:off x="5878513" y="2205039"/>
            <a:ext cx="7048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/>
              <a:t>C=2</a:t>
            </a:r>
          </a:p>
        </p:txBody>
      </p:sp>
      <p:sp>
        <p:nvSpPr>
          <p:cNvPr id="101401" name="Oval 9"/>
          <p:cNvSpPr>
            <a:spLocks noChangeArrowheads="1"/>
          </p:cNvSpPr>
          <p:nvPr/>
        </p:nvSpPr>
        <p:spPr bwMode="auto">
          <a:xfrm>
            <a:off x="8831263" y="188913"/>
            <a:ext cx="539750" cy="539750"/>
          </a:xfrm>
          <a:prstGeom prst="ellipse">
            <a:avLst/>
          </a:prstGeom>
          <a:solidFill>
            <a:srgbClr val="FFFF00"/>
          </a:solidFill>
          <a:ln w="25400">
            <a:solidFill>
              <a:srgbClr val="0D0D0D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1402" name="Oval 10"/>
          <p:cNvSpPr>
            <a:spLocks noChangeArrowheads="1"/>
          </p:cNvSpPr>
          <p:nvPr/>
        </p:nvSpPr>
        <p:spPr bwMode="auto">
          <a:xfrm>
            <a:off x="8039100" y="1485900"/>
            <a:ext cx="539750" cy="539750"/>
          </a:xfrm>
          <a:prstGeom prst="ellipse">
            <a:avLst/>
          </a:prstGeom>
          <a:solidFill>
            <a:srgbClr val="FF9900"/>
          </a:solidFill>
          <a:ln w="25400">
            <a:solidFill>
              <a:srgbClr val="0D0D0D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1403" name="Oval 11"/>
          <p:cNvSpPr>
            <a:spLocks noChangeArrowheads="1"/>
          </p:cNvSpPr>
          <p:nvPr/>
        </p:nvSpPr>
        <p:spPr bwMode="auto">
          <a:xfrm>
            <a:off x="9551988" y="1484313"/>
            <a:ext cx="539750" cy="539750"/>
          </a:xfrm>
          <a:prstGeom prst="ellipse">
            <a:avLst/>
          </a:prstGeom>
          <a:solidFill>
            <a:srgbClr val="00FFFF"/>
          </a:solidFill>
          <a:ln w="25400">
            <a:solidFill>
              <a:srgbClr val="0D0D0D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1404" name="Text Box 24"/>
          <p:cNvSpPr txBox="1">
            <a:spLocks noChangeArrowheads="1"/>
          </p:cNvSpPr>
          <p:nvPr/>
        </p:nvSpPr>
        <p:spPr bwMode="auto">
          <a:xfrm>
            <a:off x="8955088" y="1743075"/>
            <a:ext cx="27781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/>
              <a:t>r</a:t>
            </a:r>
          </a:p>
        </p:txBody>
      </p:sp>
      <p:sp>
        <p:nvSpPr>
          <p:cNvPr id="101405" name="Text Box 25"/>
          <p:cNvSpPr txBox="1">
            <a:spLocks noChangeArrowheads="1"/>
          </p:cNvSpPr>
          <p:nvPr/>
        </p:nvSpPr>
        <p:spPr bwMode="auto">
          <a:xfrm>
            <a:off x="9170988" y="808039"/>
            <a:ext cx="38576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/>
              <a:t>R</a:t>
            </a:r>
          </a:p>
        </p:txBody>
      </p:sp>
      <p:sp>
        <p:nvSpPr>
          <p:cNvPr id="101406" name="Text Box 28"/>
          <p:cNvSpPr txBox="1">
            <a:spLocks noChangeArrowheads="1"/>
          </p:cNvSpPr>
          <p:nvPr/>
        </p:nvSpPr>
        <p:spPr bwMode="auto">
          <a:xfrm>
            <a:off x="9097963" y="1889125"/>
            <a:ext cx="296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/>
              <a:t>3</a:t>
            </a:r>
          </a:p>
        </p:txBody>
      </p:sp>
      <p:sp>
        <p:nvSpPr>
          <p:cNvPr id="101407" name="Text Box 29"/>
          <p:cNvSpPr txBox="1">
            <a:spLocks noChangeArrowheads="1"/>
          </p:cNvSpPr>
          <p:nvPr/>
        </p:nvSpPr>
        <p:spPr bwMode="auto">
          <a:xfrm>
            <a:off x="9386888" y="952500"/>
            <a:ext cx="296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/>
              <a:t>3</a:t>
            </a:r>
          </a:p>
        </p:txBody>
      </p:sp>
      <p:sp>
        <p:nvSpPr>
          <p:cNvPr id="101408" name="Text Box 31"/>
          <p:cNvSpPr txBox="1">
            <a:spLocks noChangeArrowheads="1"/>
          </p:cNvSpPr>
          <p:nvPr/>
        </p:nvSpPr>
        <p:spPr bwMode="auto">
          <a:xfrm>
            <a:off x="8686800" y="2278063"/>
            <a:ext cx="7112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/>
              <a:t>C=3</a:t>
            </a:r>
          </a:p>
        </p:txBody>
      </p:sp>
      <p:sp>
        <p:nvSpPr>
          <p:cNvPr id="101409" name="Text Box 30"/>
          <p:cNvSpPr txBox="1">
            <a:spLocks noChangeArrowheads="1"/>
          </p:cNvSpPr>
          <p:nvPr/>
        </p:nvSpPr>
        <p:spPr bwMode="auto">
          <a:xfrm>
            <a:off x="1992314" y="1700214"/>
            <a:ext cx="3397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 b="1">
                <a:solidFill>
                  <a:srgbClr val="A50021"/>
                </a:solidFill>
              </a:rPr>
              <a:t>1</a:t>
            </a:r>
          </a:p>
        </p:txBody>
      </p:sp>
      <p:sp>
        <p:nvSpPr>
          <p:cNvPr id="101410" name="Text Box 30"/>
          <p:cNvSpPr txBox="1">
            <a:spLocks noChangeArrowheads="1"/>
          </p:cNvSpPr>
          <p:nvPr/>
        </p:nvSpPr>
        <p:spPr bwMode="auto">
          <a:xfrm>
            <a:off x="4440239" y="1628775"/>
            <a:ext cx="3397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 b="1">
                <a:solidFill>
                  <a:srgbClr val="A50021"/>
                </a:solidFill>
              </a:rPr>
              <a:t>2</a:t>
            </a:r>
            <a:endParaRPr lang="ja-JP" altLang="en-US" sz="2200" b="1">
              <a:solidFill>
                <a:srgbClr val="A50021"/>
              </a:solidFill>
            </a:endParaRPr>
          </a:p>
        </p:txBody>
      </p:sp>
      <p:sp>
        <p:nvSpPr>
          <p:cNvPr id="101411" name="Text Box 30"/>
          <p:cNvSpPr txBox="1">
            <a:spLocks noChangeArrowheads="1"/>
          </p:cNvSpPr>
          <p:nvPr/>
        </p:nvSpPr>
        <p:spPr bwMode="auto">
          <a:xfrm>
            <a:off x="2640014" y="260350"/>
            <a:ext cx="3397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200" b="1">
                <a:solidFill>
                  <a:srgbClr val="A50021"/>
                </a:solidFill>
              </a:rPr>
              <a:t>3</a:t>
            </a:r>
            <a:endParaRPr lang="ja-JP" altLang="en-US" sz="2200" b="1">
              <a:solidFill>
                <a:srgbClr val="A50021"/>
              </a:solidFill>
            </a:endParaRPr>
          </a:p>
        </p:txBody>
      </p:sp>
      <p:sp>
        <p:nvSpPr>
          <p:cNvPr id="101412" name="Line 12"/>
          <p:cNvSpPr>
            <a:spLocks noChangeShapeType="1"/>
          </p:cNvSpPr>
          <p:nvPr/>
        </p:nvSpPr>
        <p:spPr bwMode="auto">
          <a:xfrm flipH="1">
            <a:off x="5591175" y="549275"/>
            <a:ext cx="649288" cy="1366838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413" name="Line 13"/>
          <p:cNvSpPr>
            <a:spLocks noChangeShapeType="1"/>
          </p:cNvSpPr>
          <p:nvPr/>
        </p:nvSpPr>
        <p:spPr bwMode="auto">
          <a:xfrm>
            <a:off x="6022975" y="1052514"/>
            <a:ext cx="1009650" cy="72072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414" name="Line 13"/>
          <p:cNvSpPr>
            <a:spLocks noChangeShapeType="1"/>
          </p:cNvSpPr>
          <p:nvPr/>
        </p:nvSpPr>
        <p:spPr bwMode="auto">
          <a:xfrm flipV="1">
            <a:off x="8328025" y="1773238"/>
            <a:ext cx="1512888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415" name="Line 13"/>
          <p:cNvSpPr>
            <a:spLocks noChangeShapeType="1"/>
          </p:cNvSpPr>
          <p:nvPr/>
        </p:nvSpPr>
        <p:spPr bwMode="auto">
          <a:xfrm flipV="1">
            <a:off x="9048750" y="404814"/>
            <a:ext cx="71438" cy="136842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003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1516</TotalTime>
  <Words>1965</Words>
  <Application>Microsoft Office PowerPoint</Application>
  <PresentationFormat>ワイド画面</PresentationFormat>
  <Paragraphs>561</Paragraphs>
  <Slides>37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37</vt:i4>
      </vt:variant>
    </vt:vector>
  </HeadingPairs>
  <TitlesOfParts>
    <vt:vector size="46" baseType="lpstr">
      <vt:lpstr>Helvetica-Oblique</vt:lpstr>
      <vt:lpstr>ＭＳ Ｐゴシック</vt:lpstr>
      <vt:lpstr>ＭＳ Ｐ明朝</vt:lpstr>
      <vt:lpstr>Arial</vt:lpstr>
      <vt:lpstr>Calibri</vt:lpstr>
      <vt:lpstr>Calibri Light</vt:lpstr>
      <vt:lpstr>Georgia</vt:lpstr>
      <vt:lpstr>Helvetica</vt:lpstr>
      <vt:lpstr>Office テーマ</vt:lpstr>
      <vt:lpstr>Five-body structure of heavy pentaquark system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Emiko Hiyama</dc:creator>
  <cp:lastModifiedBy>Emiko Hiyama</cp:lastModifiedBy>
  <cp:revision>115</cp:revision>
  <dcterms:created xsi:type="dcterms:W3CDTF">2016-10-22T09:12:38Z</dcterms:created>
  <dcterms:modified xsi:type="dcterms:W3CDTF">2017-11-06T08:06:31Z</dcterms:modified>
</cp:coreProperties>
</file>