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09" r:id="rId4"/>
    <p:sldId id="275" r:id="rId5"/>
    <p:sldId id="284" r:id="rId6"/>
    <p:sldId id="276" r:id="rId7"/>
    <p:sldId id="368" r:id="rId8"/>
    <p:sldId id="369" r:id="rId9"/>
    <p:sldId id="370" r:id="rId10"/>
    <p:sldId id="333" r:id="rId11"/>
    <p:sldId id="316" r:id="rId12"/>
    <p:sldId id="354" r:id="rId13"/>
    <p:sldId id="355" r:id="rId14"/>
    <p:sldId id="361" r:id="rId15"/>
    <p:sldId id="378" r:id="rId16"/>
    <p:sldId id="371" r:id="rId17"/>
    <p:sldId id="373" r:id="rId18"/>
    <p:sldId id="372" r:id="rId19"/>
    <p:sldId id="374" r:id="rId20"/>
    <p:sldId id="375" r:id="rId21"/>
    <p:sldId id="377" r:id="rId22"/>
    <p:sldId id="328" r:id="rId23"/>
    <p:sldId id="379" r:id="rId24"/>
    <p:sldId id="380" r:id="rId25"/>
    <p:sldId id="381" r:id="rId26"/>
    <p:sldId id="382" r:id="rId27"/>
    <p:sldId id="383" r:id="rId28"/>
    <p:sldId id="384" r:id="rId29"/>
  </p:sldIdLst>
  <p:sldSz cx="9144000" cy="6858000" type="screen4x3"/>
  <p:notesSz cx="6846888" cy="97663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6E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86" autoAdjust="0"/>
  </p:normalViewPr>
  <p:slideViewPr>
    <p:cSldViewPr>
      <p:cViewPr varScale="1">
        <p:scale>
          <a:sx n="52" d="100"/>
          <a:sy n="52" d="100"/>
        </p:scale>
        <p:origin x="-111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1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76675" y="0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9708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1075" y="731838"/>
            <a:ext cx="4870450" cy="36496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4213" y="4638675"/>
            <a:ext cx="5464175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9275763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76675" y="9275763"/>
            <a:ext cx="295433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0F56961-884D-49C9-AABD-1E4873753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684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1FC6B1-6849-46D4-A3BB-8C455B48A970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1E0B64-8A99-4BAB-B220-0DFB11BBF0F9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40E19E-28C6-4A5D-AA64-9D38CF865AE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E9180F-AF95-407E-B969-58EF08CD9E1E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876675" y="9275763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DF6E17-9122-4A08-9976-E4EACD4B872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07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76875" cy="43957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A8C615-CCC4-48F8-B785-5EBE5A6AABC7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2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4C88BC-9902-4EC4-9386-17DE11E5730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260FA26-30BE-4CB2-B1F3-F472F4CB074F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C1BA70A-A373-433F-9C26-4901AA011BC2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17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5F4624-4A6A-402F-90B2-AA75FFBFA751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4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CBD68D-C4D2-4F12-B36B-FC42FBA56D6C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3791AE-C390-4494-BB7F-1C39B72248AB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7350" cy="43862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984475-EA15-4081-8C92-795AF01A468D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6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2663" y="731838"/>
            <a:ext cx="4867275" cy="3649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F56961-884D-49C9-AABD-1E48737533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7275" cy="3649662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D0F21F-A77A-45E4-9F4C-69739AE1F1F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7275" cy="364966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DCD606-7C9B-4867-8840-8F4CEFF3E7BD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F186E5-5DA0-4758-96B9-FFEDC2F5CC3D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15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DB70CA-58B3-4001-A8A2-8046CC81F5B5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9E9C13-BAA2-4DE5-9FDB-4A93A11FAF7A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F90A4-C9A3-4EC2-8BA8-0D1E8899E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C0F9-8C63-414E-96E9-AFD2B2509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D537-D764-4D2B-9D15-15A3C128D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D2FF-C718-4F66-A525-2A2FB17B7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E906-017D-45C2-804E-340949FD5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145C-08A3-4470-8A86-496560A5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339E-4C7F-41EB-971D-76676804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5385-282C-47BD-B527-DBB56AC78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C485-3057-4898-98F0-490FEB5A2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6281-1192-4157-BECF-3DC3BA4B3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DC65-8519-44A9-BFB3-B6053413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29363"/>
            <a:ext cx="21224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29363"/>
            <a:ext cx="2882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29363"/>
            <a:ext cx="2120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0D4F809-CF1D-4185-9D01-D1670AB0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71546"/>
            <a:ext cx="44676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-171400"/>
            <a:ext cx="9036496" cy="74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3200" b="1" dirty="0">
                <a:solidFill>
                  <a:srgbClr val="FFC000"/>
                </a:solidFill>
              </a:rPr>
              <a:t>Perspectives on strangeness physics </a:t>
            </a:r>
            <a:r>
              <a:rPr lang="en-US" sz="3200" b="1" dirty="0" smtClean="0">
                <a:solidFill>
                  <a:srgbClr val="FFC000"/>
                </a:solidFill>
              </a:rPr>
              <a:t>with CBM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355976" y="571480"/>
            <a:ext cx="43594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FFC000"/>
                </a:solidFill>
              </a:rPr>
              <a:t>I.Vassiliev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for the CBM Collaboration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499992" y="1873894"/>
            <a:ext cx="6191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STS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004048" y="1585862"/>
            <a:ext cx="7889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RICH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643563" y="1319336"/>
            <a:ext cx="6889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TRD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402388" y="1166936"/>
            <a:ext cx="6619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</a:rPr>
              <a:t>TOF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308304" y="1081806"/>
            <a:ext cx="8445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ECAL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8080375" y="2386136"/>
            <a:ext cx="6492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PSD</a:t>
            </a:r>
          </a:p>
        </p:txBody>
      </p:sp>
      <p:sp>
        <p:nvSpPr>
          <p:cNvPr id="2063" name="Text Box 7"/>
          <p:cNvSpPr txBox="1">
            <a:spLocks noChangeArrowheads="1"/>
          </p:cNvSpPr>
          <p:nvPr/>
        </p:nvSpPr>
        <p:spPr bwMode="auto">
          <a:xfrm>
            <a:off x="6156176" y="2665982"/>
            <a:ext cx="9525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MUCH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8753" y="6516052"/>
            <a:ext cx="2454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FFC000"/>
                </a:solidFill>
              </a:rPr>
              <a:t>November </a:t>
            </a:r>
            <a:r>
              <a:rPr lang="de-DE" sz="1800" dirty="0" smtClean="0">
                <a:solidFill>
                  <a:srgbClr val="FFC000"/>
                </a:solidFill>
              </a:rPr>
              <a:t>2017 Turin</a:t>
            </a:r>
            <a:endParaRPr lang="de-DE" sz="1800" dirty="0">
              <a:solidFill>
                <a:srgbClr val="FFC000"/>
              </a:solidFill>
            </a:endParaRPr>
          </a:p>
        </p:txBody>
      </p:sp>
      <p:pic>
        <p:nvPicPr>
          <p:cNvPr id="20" name="Picture 6" descr="omegaP_new24c_c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00108"/>
            <a:ext cx="3929090" cy="28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11960" y="2780928"/>
            <a:ext cx="781281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MVD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" name="Picture 3" descr="C:\Users\senger\Desktop\FAIR 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52" y="4005064"/>
            <a:ext cx="39182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00562" y="457200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Physics case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Developed methods &amp; tasks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High rate scenario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Conclusions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omegaP_new24c_c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14350"/>
            <a:ext cx="80327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00063" y="38100"/>
            <a:ext cx="792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C000"/>
                </a:solidFill>
              </a:rPr>
              <a:t>KF Particle Finder with </a:t>
            </a:r>
            <a:r>
              <a:rPr lang="en-US" b="1" dirty="0" err="1">
                <a:solidFill>
                  <a:srgbClr val="FFC000"/>
                </a:solidFill>
              </a:rPr>
              <a:t>ToF</a:t>
            </a:r>
            <a:r>
              <a:rPr lang="en-US" b="1" dirty="0">
                <a:solidFill>
                  <a:srgbClr val="FFC000"/>
                </a:solidFill>
              </a:rPr>
              <a:t> track ID</a:t>
            </a:r>
            <a:r>
              <a:rPr lang="en-US" sz="2400" b="1" dirty="0">
                <a:solidFill>
                  <a:srgbClr val="FFC000"/>
                </a:solidFill>
              </a:rPr>
              <a:t>: </a:t>
            </a:r>
            <a:r>
              <a:rPr lang="en-US" sz="2400" b="1" dirty="0" err="1">
                <a:solidFill>
                  <a:srgbClr val="FFC000"/>
                </a:solidFill>
              </a:rPr>
              <a:t>Au+Au</a:t>
            </a:r>
            <a:r>
              <a:rPr lang="en-US" sz="2400" b="1" dirty="0">
                <a:solidFill>
                  <a:srgbClr val="FFC000"/>
                </a:solidFill>
              </a:rPr>
              <a:t> @ 10AGeV 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38" y="785813"/>
            <a:ext cx="844550" cy="194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165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170 p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26 K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15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20</a:t>
            </a:r>
            <a:r>
              <a:rPr lang="en-GB" sz="1800" b="1">
                <a:solidFill>
                  <a:srgbClr val="FFFF00"/>
                </a:solidFill>
              </a:rPr>
              <a:t>K</a:t>
            </a:r>
            <a:r>
              <a:rPr lang="en-GB" sz="1800" b="1" baseline="-25000">
                <a:solidFill>
                  <a:srgbClr val="FFFF00"/>
                </a:solidFill>
              </a:rPr>
              <a:t>S</a:t>
            </a:r>
            <a:r>
              <a:rPr lang="en-GB" sz="1800" b="1" baseline="3000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0.3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baseline="30000">
              <a:solidFill>
                <a:srgbClr val="FFFF00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00892" y="6329363"/>
            <a:ext cx="2120900" cy="396875"/>
          </a:xfrm>
          <a:noFill/>
        </p:spPr>
        <p:txBody>
          <a:bodyPr/>
          <a:lstStyle/>
          <a:p>
            <a:pPr algn="r"/>
            <a:fld id="{103DFFAA-E9FC-4C9F-90D3-AA573678D05F}" type="slidenum">
              <a:rPr lang="en-US" smtClean="0">
                <a:solidFill>
                  <a:srgbClr val="FFC000"/>
                </a:solidFill>
                <a:latin typeface="Times New Roman" pitchFamily="18" charset="0"/>
              </a:rPr>
              <a:pPr algn="r"/>
              <a:t>10</a:t>
            </a:fld>
            <a:endParaRPr lang="en-US" dirty="0" smtClean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071563" y="4143375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pv</a:t>
            </a:r>
            <a:endParaRPr lang="de-DE" sz="2800" b="1">
              <a:solidFill>
                <a:srgbClr val="FFFF00"/>
              </a:solidFill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070238"/>
            <a:ext cx="35274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5286375" y="3214688"/>
            <a:ext cx="1002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QGP !?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643450"/>
            <a:ext cx="3022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286125" y="3786200"/>
            <a:ext cx="3071813" cy="13573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286125" y="5214950"/>
            <a:ext cx="3286125" cy="42862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OmegaPlus_PHSD_HSD_lo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143125"/>
            <a:ext cx="47148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mM_Y_CSR_WOCS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204864"/>
            <a:ext cx="4788023" cy="3346467"/>
          </a:xfrm>
          <a:prstGeom prst="rect">
            <a:avLst/>
          </a:prstGeo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60457" y="3429000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QGP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0" y="0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QGP </a:t>
            </a:r>
            <a:r>
              <a:rPr lang="de-DE" sz="3200" b="1" dirty="0" err="1" smtClean="0">
                <a:solidFill>
                  <a:srgbClr val="002060"/>
                </a:solidFill>
              </a:rPr>
              <a:t>and</a:t>
            </a:r>
            <a:r>
              <a:rPr lang="de-DE" sz="3200" b="1" dirty="0" smtClean="0">
                <a:solidFill>
                  <a:srgbClr val="002060"/>
                </a:solidFill>
              </a:rPr>
              <a:t> CSR </a:t>
            </a:r>
            <a:r>
              <a:rPr lang="de-DE" sz="3200" b="1" dirty="0" err="1" smtClean="0">
                <a:solidFill>
                  <a:srgbClr val="002060"/>
                </a:solidFill>
              </a:rPr>
              <a:t>signatures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>
                <a:solidFill>
                  <a:srgbClr val="002060"/>
                </a:solidFill>
              </a:rPr>
              <a:t>at FAIR energies:</a:t>
            </a:r>
          </a:p>
          <a:p>
            <a:r>
              <a:rPr lang="de-DE" sz="3200" b="1" dirty="0">
                <a:solidFill>
                  <a:srgbClr val="002060"/>
                </a:solidFill>
              </a:rPr>
              <a:t>Multi-strange </a:t>
            </a:r>
            <a:r>
              <a:rPr lang="de-DE" sz="3200" b="1" dirty="0" smtClean="0">
                <a:solidFill>
                  <a:srgbClr val="002060"/>
                </a:solidFill>
              </a:rPr>
              <a:t>baryons and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antibaryons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90" name="Picture 23" descr="PHS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357188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/>
            <a:fld id="{CBDC7606-E3EE-41F5-A9D1-69AE57E8DABC}" type="slidenum">
              <a:rPr lang="en-US" smtClean="0">
                <a:solidFill>
                  <a:srgbClr val="002060"/>
                </a:solidFill>
                <a:latin typeface="Times New Roman" pitchFamily="18" charset="0"/>
              </a:rPr>
              <a:pPr algn="r"/>
              <a:t>11</a:t>
            </a:fld>
            <a:endParaRPr lang="en-US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00034" y="5500702"/>
            <a:ext cx="5774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</a:rPr>
              <a:t> Most </a:t>
            </a:r>
            <a:r>
              <a:rPr lang="de-DE" dirty="0">
                <a:solidFill>
                  <a:srgbClr val="002060"/>
                </a:solidFill>
              </a:rPr>
              <a:t>of the </a:t>
            </a:r>
            <a:r>
              <a:rPr lang="de-DE" dirty="0">
                <a:solidFill>
                  <a:srgbClr val="002060"/>
                </a:solidFill>
                <a:sym typeface="Symbol" pitchFamily="18" charset="2"/>
              </a:rPr>
              <a:t>+ produced by QGP  @ FAIR </a:t>
            </a:r>
            <a:r>
              <a:rPr lang="de-DE" dirty="0" err="1" smtClean="0">
                <a:solidFill>
                  <a:srgbClr val="002060"/>
                </a:solidFill>
                <a:sym typeface="Symbol" pitchFamily="18" charset="2"/>
              </a:rPr>
              <a:t>energy</a:t>
            </a:r>
            <a:endParaRPr lang="de-DE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sym typeface="Symbol" pitchFamily="18" charset="2"/>
              </a:rPr>
              <a:t> CSR increase yield of MS Baryons &amp; Antibaryons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1860518" y="4071938"/>
            <a:ext cx="185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5M events/point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1916832"/>
            <a:ext cx="3578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PHSD 4.0 Au + Au @ 10 AGeV</a:t>
            </a:r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PDG_MSH_CSR_PH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359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1"/>
          <p:cNvSpPr txBox="1">
            <a:spLocks noChangeArrowheads="1"/>
          </p:cNvSpPr>
          <p:nvPr/>
        </p:nvSpPr>
        <p:spPr bwMode="auto">
          <a:xfrm>
            <a:off x="2195736" y="1268760"/>
            <a:ext cx="43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  <a:sym typeface="Symbol" pitchFamily="18" charset="2"/>
              </a:rPr>
              <a:t></a:t>
            </a:r>
            <a:endParaRPr lang="de-DE" sz="3600" b="1" dirty="0">
              <a:solidFill>
                <a:srgbClr val="C00000"/>
              </a:solidFill>
            </a:endParaRPr>
          </a:p>
        </p:txBody>
      </p:sp>
      <p:sp>
        <p:nvSpPr>
          <p:cNvPr id="23556" name="TextBox 29"/>
          <p:cNvSpPr txBox="1">
            <a:spLocks noChangeArrowheads="1"/>
          </p:cNvSpPr>
          <p:nvPr/>
        </p:nvSpPr>
        <p:spPr bwMode="auto">
          <a:xfrm>
            <a:off x="1619672" y="1700808"/>
            <a:ext cx="72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de-DE" sz="3600" b="1" baseline="30000" dirty="0">
                <a:solidFill>
                  <a:srgbClr val="FF0000"/>
                </a:solidFill>
                <a:sym typeface="Symbol" pitchFamily="18" charset="2"/>
              </a:rPr>
              <a:t>-</a:t>
            </a:r>
            <a:endParaRPr lang="de-DE" sz="3600" b="1" baseline="30000" dirty="0">
              <a:solidFill>
                <a:srgbClr val="FF0000"/>
              </a:solidFill>
            </a:endParaRPr>
          </a:p>
        </p:txBody>
      </p:sp>
      <p:sp>
        <p:nvSpPr>
          <p:cNvPr id="23557" name="TextBox 31"/>
          <p:cNvSpPr txBox="1">
            <a:spLocks noChangeArrowheads="1"/>
          </p:cNvSpPr>
          <p:nvPr/>
        </p:nvSpPr>
        <p:spPr bwMode="auto">
          <a:xfrm>
            <a:off x="3924300" y="1341438"/>
            <a:ext cx="719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  <a:sym typeface="Symbol" pitchFamily="18" charset="2"/>
              </a:rPr>
              <a:t></a:t>
            </a:r>
            <a:r>
              <a:rPr lang="de-DE" sz="3600" b="1" baseline="30000" dirty="0">
                <a:solidFill>
                  <a:srgbClr val="C00000"/>
                </a:solidFill>
                <a:sym typeface="Symbol" pitchFamily="18" charset="2"/>
              </a:rPr>
              <a:t>0</a:t>
            </a:r>
            <a:endParaRPr lang="de-DE" sz="3600" b="1" baseline="30000" dirty="0">
              <a:solidFill>
                <a:srgbClr val="C00000"/>
              </a:solidFill>
            </a:endParaRPr>
          </a:p>
        </p:txBody>
      </p:sp>
      <p:sp>
        <p:nvSpPr>
          <p:cNvPr id="23558" name="TextBox 32"/>
          <p:cNvSpPr txBox="1">
            <a:spLocks noChangeArrowheads="1"/>
          </p:cNvSpPr>
          <p:nvPr/>
        </p:nvSpPr>
        <p:spPr bwMode="auto">
          <a:xfrm>
            <a:off x="4643438" y="1484313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de-DE" sz="3600" b="1" baseline="30000" dirty="0">
                <a:solidFill>
                  <a:srgbClr val="FF0000"/>
                </a:solidFill>
                <a:sym typeface="Symbol" pitchFamily="18" charset="2"/>
              </a:rPr>
              <a:t>+</a:t>
            </a:r>
            <a:endParaRPr lang="de-DE" sz="3600" b="1" baseline="30000" dirty="0">
              <a:solidFill>
                <a:srgbClr val="FF0000"/>
              </a:solidFill>
            </a:endParaRPr>
          </a:p>
        </p:txBody>
      </p:sp>
      <p:sp>
        <p:nvSpPr>
          <p:cNvPr id="23559" name="TextBox 33"/>
          <p:cNvSpPr txBox="1">
            <a:spLocks noChangeArrowheads="1"/>
          </p:cNvSpPr>
          <p:nvPr/>
        </p:nvSpPr>
        <p:spPr bwMode="auto">
          <a:xfrm>
            <a:off x="6227763" y="1916113"/>
            <a:ext cx="72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  <a:sym typeface="Symbol" pitchFamily="18" charset="2"/>
              </a:rPr>
              <a:t></a:t>
            </a:r>
            <a:r>
              <a:rPr lang="de-DE" sz="3600" b="1" baseline="30000" dirty="0">
                <a:solidFill>
                  <a:srgbClr val="C00000"/>
                </a:solidFill>
                <a:sym typeface="Symbol" pitchFamily="18" charset="2"/>
              </a:rPr>
              <a:t>-</a:t>
            </a:r>
            <a:endParaRPr lang="de-DE" sz="3600" b="1" baseline="30000" dirty="0">
              <a:solidFill>
                <a:srgbClr val="C00000"/>
              </a:solidFill>
            </a:endParaRPr>
          </a:p>
        </p:txBody>
      </p:sp>
      <p:sp>
        <p:nvSpPr>
          <p:cNvPr id="23560" name="TextBox 34"/>
          <p:cNvSpPr txBox="1">
            <a:spLocks noChangeArrowheads="1"/>
          </p:cNvSpPr>
          <p:nvPr/>
        </p:nvSpPr>
        <p:spPr bwMode="auto">
          <a:xfrm>
            <a:off x="6804025" y="1989138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  <a:sym typeface="Symbol" pitchFamily="18" charset="2"/>
              </a:rPr>
              <a:t></a:t>
            </a:r>
            <a:r>
              <a:rPr lang="de-DE" sz="3600" b="1" baseline="30000" dirty="0">
                <a:solidFill>
                  <a:srgbClr val="C00000"/>
                </a:solidFill>
                <a:sym typeface="Symbol" pitchFamily="18" charset="2"/>
              </a:rPr>
              <a:t>0</a:t>
            </a:r>
            <a:endParaRPr lang="de-DE" sz="3600" b="1" baseline="30000" dirty="0">
              <a:solidFill>
                <a:srgbClr val="C00000"/>
              </a:solidFill>
            </a:endParaRPr>
          </a:p>
        </p:txBody>
      </p:sp>
      <p:sp>
        <p:nvSpPr>
          <p:cNvPr id="23561" name="TextBox 35"/>
          <p:cNvSpPr txBox="1">
            <a:spLocks noChangeArrowheads="1"/>
          </p:cNvSpPr>
          <p:nvPr/>
        </p:nvSpPr>
        <p:spPr bwMode="auto">
          <a:xfrm>
            <a:off x="7019925" y="32131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C00000"/>
                </a:solidFill>
                <a:sym typeface="Symbol" pitchFamily="18" charset="2"/>
              </a:rPr>
              <a:t></a:t>
            </a:r>
            <a:r>
              <a:rPr lang="de-DE" sz="3600" b="1" baseline="30000" dirty="0">
                <a:solidFill>
                  <a:srgbClr val="C00000"/>
                </a:solidFill>
                <a:sym typeface="Symbol" pitchFamily="18" charset="2"/>
              </a:rPr>
              <a:t>-</a:t>
            </a:r>
            <a:endParaRPr lang="de-DE" sz="3600" b="1" baseline="30000" dirty="0">
              <a:solidFill>
                <a:srgbClr val="C00000"/>
              </a:solidFill>
            </a:endParaRPr>
          </a:p>
        </p:txBody>
      </p:sp>
      <p:sp>
        <p:nvSpPr>
          <p:cNvPr id="23563" name="TextBox 37"/>
          <p:cNvSpPr txBox="1">
            <a:spLocks noChangeArrowheads="1"/>
          </p:cNvSpPr>
          <p:nvPr/>
        </p:nvSpPr>
        <p:spPr bwMode="auto">
          <a:xfrm>
            <a:off x="6156325" y="1052513"/>
            <a:ext cx="127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with CSR</a:t>
            </a:r>
          </a:p>
          <a:p>
            <a:r>
              <a:rPr lang="en-US" b="1">
                <a:solidFill>
                  <a:srgbClr val="002060"/>
                </a:solidFill>
              </a:rPr>
              <a:t>wo    CSR</a:t>
            </a:r>
            <a:endParaRPr lang="de-DE" b="1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 rot="1955986">
            <a:off x="4185418" y="2162127"/>
            <a:ext cx="918731" cy="63755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9694065">
            <a:off x="1872895" y="1893062"/>
            <a:ext cx="933715" cy="68055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29363"/>
            <a:ext cx="2120900" cy="396875"/>
          </a:xfrm>
          <a:noFill/>
        </p:spPr>
        <p:txBody>
          <a:bodyPr/>
          <a:lstStyle/>
          <a:p>
            <a:pPr algn="r"/>
            <a:fld id="{CBDC7606-E3EE-41F5-A9D1-69AE57E8DABC}" type="slidenum">
              <a:rPr lang="en-US" smtClean="0">
                <a:solidFill>
                  <a:srgbClr val="002060"/>
                </a:solidFill>
                <a:latin typeface="Times New Roman" pitchFamily="18" charset="0"/>
              </a:rPr>
              <a:pPr algn="r"/>
              <a:t>12</a:t>
            </a:fld>
            <a:endParaRPr lang="en-US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8" name="Picture 23" descr="PHS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94" y="214290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5786454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(M)-S Baryons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298" y="235743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MVD+M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3</a:t>
            </a:r>
            <a:endParaRPr lang="de-DE" sz="2800" b="1" baseline="30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0"/>
            <a:ext cx="625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central AuAu collisions, 10AGeV 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PDG_MSAH_CSR_PHS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60375"/>
            <a:ext cx="8424862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1"/>
          <p:cNvSpPr txBox="1">
            <a:spLocks noChangeArrowheads="1"/>
          </p:cNvSpPr>
          <p:nvPr/>
        </p:nvSpPr>
        <p:spPr bwMode="auto">
          <a:xfrm>
            <a:off x="5940425" y="1196975"/>
            <a:ext cx="43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sym typeface="Symbol" pitchFamily="18" charset="2"/>
              </a:rPr>
              <a:t></a:t>
            </a:r>
            <a:endParaRPr lang="de-DE" sz="3600" b="1">
              <a:solidFill>
                <a:srgbClr val="C00000"/>
              </a:solidFill>
            </a:endParaRPr>
          </a:p>
        </p:txBody>
      </p:sp>
      <p:sp>
        <p:nvSpPr>
          <p:cNvPr id="24580" name="TextBox 29"/>
          <p:cNvSpPr txBox="1">
            <a:spLocks noChangeArrowheads="1"/>
          </p:cNvSpPr>
          <p:nvPr/>
        </p:nvSpPr>
        <p:spPr bwMode="auto">
          <a:xfrm>
            <a:off x="6732588" y="1700213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de-DE" sz="3600" b="1" baseline="30000" dirty="0">
                <a:solidFill>
                  <a:srgbClr val="FF0000"/>
                </a:solidFill>
                <a:sym typeface="Symbol" pitchFamily="18" charset="2"/>
              </a:rPr>
              <a:t>-</a:t>
            </a:r>
            <a:endParaRPr lang="de-DE" sz="3600" b="1" baseline="30000" dirty="0">
              <a:solidFill>
                <a:srgbClr val="FF0000"/>
              </a:solidFill>
            </a:endParaRPr>
          </a:p>
        </p:txBody>
      </p:sp>
      <p:sp>
        <p:nvSpPr>
          <p:cNvPr id="24581" name="TextBox 31"/>
          <p:cNvSpPr txBox="1">
            <a:spLocks noChangeArrowheads="1"/>
          </p:cNvSpPr>
          <p:nvPr/>
        </p:nvSpPr>
        <p:spPr bwMode="auto">
          <a:xfrm>
            <a:off x="4859338" y="1341438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sym typeface="Symbol" pitchFamily="18" charset="2"/>
              </a:rPr>
              <a:t></a:t>
            </a:r>
            <a:r>
              <a:rPr lang="de-DE" sz="3600" b="1" baseline="30000">
                <a:solidFill>
                  <a:srgbClr val="C00000"/>
                </a:solidFill>
                <a:sym typeface="Symbol" pitchFamily="18" charset="2"/>
              </a:rPr>
              <a:t>0</a:t>
            </a:r>
            <a:endParaRPr lang="de-DE" sz="3600" b="1" baseline="30000">
              <a:solidFill>
                <a:srgbClr val="C00000"/>
              </a:solidFill>
            </a:endParaRPr>
          </a:p>
        </p:txBody>
      </p:sp>
      <p:sp>
        <p:nvSpPr>
          <p:cNvPr id="24582" name="TextBox 32"/>
          <p:cNvSpPr txBox="1">
            <a:spLocks noChangeArrowheads="1"/>
          </p:cNvSpPr>
          <p:nvPr/>
        </p:nvSpPr>
        <p:spPr bwMode="auto">
          <a:xfrm>
            <a:off x="4067175" y="1268413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  <a:sym typeface="Symbol" pitchFamily="18" charset="2"/>
              </a:rPr>
              <a:t></a:t>
            </a:r>
            <a:r>
              <a:rPr lang="de-DE" sz="3600" b="1" baseline="30000" dirty="0">
                <a:solidFill>
                  <a:srgbClr val="FF0000"/>
                </a:solidFill>
                <a:sym typeface="Symbol" pitchFamily="18" charset="2"/>
              </a:rPr>
              <a:t>+</a:t>
            </a:r>
            <a:endParaRPr lang="de-DE" sz="3600" b="1" baseline="30000" dirty="0">
              <a:solidFill>
                <a:srgbClr val="FF0000"/>
              </a:solidFill>
            </a:endParaRPr>
          </a:p>
        </p:txBody>
      </p:sp>
      <p:sp>
        <p:nvSpPr>
          <p:cNvPr id="24583" name="TextBox 33"/>
          <p:cNvSpPr txBox="1">
            <a:spLocks noChangeArrowheads="1"/>
          </p:cNvSpPr>
          <p:nvPr/>
        </p:nvSpPr>
        <p:spPr bwMode="auto">
          <a:xfrm>
            <a:off x="3059113" y="1989138"/>
            <a:ext cx="720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sym typeface="Symbol" pitchFamily="18" charset="2"/>
              </a:rPr>
              <a:t></a:t>
            </a:r>
            <a:r>
              <a:rPr lang="de-DE" sz="3600" b="1" baseline="30000">
                <a:solidFill>
                  <a:srgbClr val="C00000"/>
                </a:solidFill>
                <a:sym typeface="Symbol" pitchFamily="18" charset="2"/>
              </a:rPr>
              <a:t>+</a:t>
            </a:r>
            <a:endParaRPr lang="de-DE" sz="3600" b="1" baseline="30000">
              <a:solidFill>
                <a:srgbClr val="C00000"/>
              </a:solidFill>
            </a:endParaRPr>
          </a:p>
        </p:txBody>
      </p:sp>
      <p:sp>
        <p:nvSpPr>
          <p:cNvPr id="24584" name="TextBox 34"/>
          <p:cNvSpPr txBox="1">
            <a:spLocks noChangeArrowheads="1"/>
          </p:cNvSpPr>
          <p:nvPr/>
        </p:nvSpPr>
        <p:spPr bwMode="auto">
          <a:xfrm>
            <a:off x="2484438" y="1700213"/>
            <a:ext cx="719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sym typeface="Symbol" pitchFamily="18" charset="2"/>
              </a:rPr>
              <a:t></a:t>
            </a:r>
            <a:r>
              <a:rPr lang="de-DE" sz="3600" b="1" baseline="30000">
                <a:solidFill>
                  <a:srgbClr val="C00000"/>
                </a:solidFill>
                <a:sym typeface="Symbol" pitchFamily="18" charset="2"/>
              </a:rPr>
              <a:t>0</a:t>
            </a:r>
            <a:endParaRPr lang="de-DE" sz="3600" b="1" baseline="30000">
              <a:solidFill>
                <a:srgbClr val="C00000"/>
              </a:solidFill>
            </a:endParaRPr>
          </a:p>
        </p:txBody>
      </p:sp>
      <p:sp>
        <p:nvSpPr>
          <p:cNvPr id="24585" name="TextBox 35"/>
          <p:cNvSpPr txBox="1">
            <a:spLocks noChangeArrowheads="1"/>
          </p:cNvSpPr>
          <p:nvPr/>
        </p:nvSpPr>
        <p:spPr bwMode="auto">
          <a:xfrm>
            <a:off x="1835150" y="34290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b="1">
                <a:solidFill>
                  <a:srgbClr val="C00000"/>
                </a:solidFill>
                <a:sym typeface="Symbol" pitchFamily="18" charset="2"/>
              </a:rPr>
              <a:t></a:t>
            </a:r>
            <a:r>
              <a:rPr lang="de-DE" sz="3600" b="1" baseline="30000">
                <a:solidFill>
                  <a:srgbClr val="C00000"/>
                </a:solidFill>
                <a:sym typeface="Symbol" pitchFamily="18" charset="2"/>
              </a:rPr>
              <a:t>+</a:t>
            </a:r>
            <a:endParaRPr lang="de-DE" sz="3600" b="1" baseline="30000">
              <a:solidFill>
                <a:srgbClr val="C00000"/>
              </a:solidFill>
            </a:endParaRPr>
          </a:p>
        </p:txBody>
      </p:sp>
      <p:cxnSp>
        <p:nvCxnSpPr>
          <p:cNvPr id="24586" name="Straight Connector 11"/>
          <p:cNvCxnSpPr>
            <a:cxnSpLocks noChangeShapeType="1"/>
          </p:cNvCxnSpPr>
          <p:nvPr/>
        </p:nvCxnSpPr>
        <p:spPr bwMode="auto">
          <a:xfrm>
            <a:off x="1979613" y="3500438"/>
            <a:ext cx="360362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4587" name="Straight Connector 13"/>
          <p:cNvCxnSpPr>
            <a:cxnSpLocks noChangeShapeType="1"/>
          </p:cNvCxnSpPr>
          <p:nvPr/>
        </p:nvCxnSpPr>
        <p:spPr bwMode="auto">
          <a:xfrm>
            <a:off x="2555875" y="1773238"/>
            <a:ext cx="360363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4588" name="Straight Connector 14"/>
          <p:cNvCxnSpPr>
            <a:cxnSpLocks noChangeShapeType="1"/>
          </p:cNvCxnSpPr>
          <p:nvPr/>
        </p:nvCxnSpPr>
        <p:spPr bwMode="auto">
          <a:xfrm>
            <a:off x="3132138" y="2060575"/>
            <a:ext cx="360362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4589" name="Straight Connector 15"/>
          <p:cNvCxnSpPr>
            <a:cxnSpLocks noChangeShapeType="1"/>
          </p:cNvCxnSpPr>
          <p:nvPr/>
        </p:nvCxnSpPr>
        <p:spPr bwMode="auto">
          <a:xfrm>
            <a:off x="4140200" y="1341438"/>
            <a:ext cx="360363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4590" name="Straight Connector 16"/>
          <p:cNvCxnSpPr>
            <a:cxnSpLocks noChangeShapeType="1"/>
          </p:cNvCxnSpPr>
          <p:nvPr/>
        </p:nvCxnSpPr>
        <p:spPr bwMode="auto">
          <a:xfrm>
            <a:off x="4932363" y="1412875"/>
            <a:ext cx="360362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4591" name="Straight Connector 17"/>
          <p:cNvCxnSpPr>
            <a:cxnSpLocks noChangeShapeType="1"/>
          </p:cNvCxnSpPr>
          <p:nvPr/>
        </p:nvCxnSpPr>
        <p:spPr bwMode="auto">
          <a:xfrm>
            <a:off x="6011863" y="1268413"/>
            <a:ext cx="360362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4592" name="Straight Connector 18"/>
          <p:cNvCxnSpPr>
            <a:cxnSpLocks noChangeShapeType="1"/>
          </p:cNvCxnSpPr>
          <p:nvPr/>
        </p:nvCxnSpPr>
        <p:spPr bwMode="auto">
          <a:xfrm>
            <a:off x="6804025" y="1773238"/>
            <a:ext cx="360363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4594" name="TextBox 22"/>
          <p:cNvSpPr txBox="1">
            <a:spLocks noChangeArrowheads="1"/>
          </p:cNvSpPr>
          <p:nvPr/>
        </p:nvSpPr>
        <p:spPr bwMode="auto">
          <a:xfrm>
            <a:off x="1573213" y="992188"/>
            <a:ext cx="127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with CSR</a:t>
            </a:r>
          </a:p>
          <a:p>
            <a:r>
              <a:rPr lang="en-US" b="1">
                <a:solidFill>
                  <a:srgbClr val="002060"/>
                </a:solidFill>
              </a:rPr>
              <a:t>wo    CSR</a:t>
            </a:r>
            <a:endParaRPr lang="de-DE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5805264"/>
            <a:ext cx="235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(M)-S </a:t>
            </a:r>
            <a:r>
              <a:rPr lang="en-US" b="1" dirty="0" smtClean="0">
                <a:solidFill>
                  <a:srgbClr val="002060"/>
                </a:solidFill>
              </a:rPr>
              <a:t>Anti-Baryons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6314" y="271462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MVD+M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3</a:t>
            </a:r>
            <a:endParaRPr lang="de-DE" sz="2800" b="1" baseline="30000" dirty="0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 rot="19694065">
            <a:off x="2175940" y="3999558"/>
            <a:ext cx="1045939" cy="86515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3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29363"/>
            <a:ext cx="2120900" cy="396875"/>
          </a:xfrm>
          <a:noFill/>
        </p:spPr>
        <p:txBody>
          <a:bodyPr/>
          <a:lstStyle/>
          <a:p>
            <a:pPr algn="r"/>
            <a:fld id="{CBDC7606-E3EE-41F5-A9D1-69AE57E8DABC}" type="slidenum">
              <a:rPr lang="en-US" smtClean="0">
                <a:solidFill>
                  <a:srgbClr val="002060"/>
                </a:solidFill>
                <a:latin typeface="Times New Roman" pitchFamily="18" charset="0"/>
              </a:rPr>
              <a:pPr algn="r"/>
              <a:t>13</a:t>
            </a:fld>
            <a:endParaRPr lang="en-US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4" name="Picture 23" descr="PHS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94" y="214290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071538" y="58143"/>
            <a:ext cx="625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central AuAu collisions, 10AGeV 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Sigm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417"/>
            <a:ext cx="8733633" cy="2747021"/>
          </a:xfrm>
          <a:prstGeom prst="rect">
            <a:avLst/>
          </a:prstGeom>
        </p:spPr>
      </p:pic>
      <p:pic>
        <p:nvPicPr>
          <p:cNvPr id="7" name="Picture 6" descr="Xi-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4" y="3714751"/>
            <a:ext cx="2885036" cy="2880000"/>
          </a:xfrm>
          <a:prstGeom prst="rect">
            <a:avLst/>
          </a:prstGeom>
        </p:spPr>
      </p:pic>
      <p:pic>
        <p:nvPicPr>
          <p:cNvPr id="8" name="Picture 7" descr="Omega-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763710"/>
            <a:ext cx="2924920" cy="2880000"/>
          </a:xfrm>
          <a:prstGeom prst="rect">
            <a:avLst/>
          </a:prstGeom>
        </p:spPr>
      </p:pic>
      <p:pic>
        <p:nvPicPr>
          <p:cNvPr id="10" name="Picture 9" descr="AuAu_10_MVD_STS_cr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689462"/>
            <a:ext cx="2782928" cy="2882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826" y="5072074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</a:t>
            </a:r>
            <a:r>
              <a:rPr lang="de-DE" baseline="30000" dirty="0" smtClean="0">
                <a:sym typeface="Symbol"/>
              </a:rPr>
              <a:t>-</a:t>
            </a:r>
            <a:endParaRPr lang="de-DE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3834" y="542926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</a:t>
            </a:r>
            <a:r>
              <a:rPr lang="de-DE" baseline="30000" dirty="0" smtClean="0">
                <a:sym typeface="Symbol"/>
              </a:rPr>
              <a:t>-</a:t>
            </a:r>
            <a:endParaRPr lang="de-DE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2462" y="464344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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71406" y="142852"/>
            <a:ext cx="829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PHSD 4.0 (CSR)  5M central Au +Au collisions </a:t>
            </a:r>
            <a:r>
              <a:rPr lang="de-DE" sz="2400" b="1" dirty="0" smtClean="0">
                <a:solidFill>
                  <a:schemeClr val="tx1"/>
                </a:solidFill>
              </a:rPr>
              <a:t>, M</a:t>
            </a:r>
            <a:r>
              <a:rPr lang="de-DE" sz="2400" b="1" baseline="30000" dirty="0" smtClean="0">
                <a:solidFill>
                  <a:schemeClr val="tx1"/>
                </a:solidFill>
              </a:rPr>
              <a:t>3</a:t>
            </a:r>
            <a:r>
              <a:rPr lang="de-DE" sz="2400" b="1" dirty="0" smtClean="0">
                <a:solidFill>
                  <a:schemeClr val="tx1"/>
                </a:solidFill>
              </a:rPr>
              <a:t> (P</a:t>
            </a:r>
            <a:r>
              <a:rPr lang="de-DE" sz="2400" b="1" dirty="0" smtClean="0">
                <a:solidFill>
                  <a:schemeClr val="tx1"/>
                </a:solidFill>
              </a:rPr>
              <a:t>. Kisel)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23" descr="PHS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2170" y="-24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8"/>
          <p:cNvSpPr txBox="1">
            <a:spLocks/>
          </p:cNvSpPr>
          <p:nvPr/>
        </p:nvSpPr>
        <p:spPr bwMode="auto">
          <a:xfrm>
            <a:off x="6705600" y="6481763"/>
            <a:ext cx="2120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BDC7606-E3EE-41F5-A9D1-69AE57E8DAB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-142875" y="128588"/>
            <a:ext cx="821848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Au+Au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AGeV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5M central events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CCF156-D61C-4FEA-B7EA-34A9E6877CB3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2" name="Picture 21" descr="UrQM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888" y="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5"/>
          <p:cNvSpPr txBox="1">
            <a:spLocks noChangeArrowheads="1"/>
          </p:cNvSpPr>
          <p:nvPr/>
        </p:nvSpPr>
        <p:spPr bwMode="auto">
          <a:xfrm>
            <a:off x="7319963" y="0"/>
            <a:ext cx="83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UrQMD</a:t>
            </a:r>
          </a:p>
        </p:txBody>
      </p:sp>
      <p:sp>
        <p:nvSpPr>
          <p:cNvPr id="174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572250" y="6215063"/>
            <a:ext cx="2120900" cy="396875"/>
          </a:xfrm>
          <a:noFill/>
        </p:spPr>
        <p:txBody>
          <a:bodyPr/>
          <a:lstStyle/>
          <a:p>
            <a:fld id="{774B978D-CBC7-4F7F-969A-2B8DA34982AC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7415" name="Picture 8" descr="4HeL_10AGe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727233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2286000" y="2928938"/>
            <a:ext cx="1217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eff = 14.7%</a:t>
            </a:r>
          </a:p>
          <a:p>
            <a:pPr>
              <a:buFont typeface="Symbol" pitchFamily="18" charset="2"/>
              <a:buChar char="s"/>
            </a:pPr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= 1.6 MeV</a:t>
            </a:r>
          </a:p>
          <a:p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S/B ~ 50</a:t>
            </a:r>
          </a:p>
          <a:p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BR ~ 0.2</a:t>
            </a: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775" y="981075"/>
            <a:ext cx="3741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Extended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KFParticle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Finder 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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He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539750" y="5661025"/>
            <a:ext cx="634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3 prong detached vertex is good signature of  </a:t>
            </a:r>
            <a:r>
              <a:rPr lang="en-US" b="1" baseline="30000">
                <a:solidFill>
                  <a:schemeClr val="tx1"/>
                </a:solidFill>
              </a:rPr>
              <a:t>4</a:t>
            </a:r>
            <a:r>
              <a:rPr lang="en-US" b="1" baseline="-25000">
                <a:solidFill>
                  <a:schemeClr val="tx1"/>
                </a:solidFill>
                <a:sym typeface="Symbol" pitchFamily="18" charset="2"/>
              </a:rPr>
              <a:t></a:t>
            </a:r>
            <a:r>
              <a:rPr lang="en-US" b="1">
                <a:solidFill>
                  <a:schemeClr val="tx1"/>
                </a:solidFill>
                <a:sym typeface="Symbol" pitchFamily="18" charset="2"/>
              </a:rPr>
              <a:t>He</a:t>
            </a:r>
            <a:r>
              <a:rPr lang="en-US" b="1">
                <a:solidFill>
                  <a:schemeClr val="tx1"/>
                </a:solidFill>
              </a:rPr>
              <a:t> decay</a:t>
            </a:r>
            <a:endParaRPr lang="de-DE" b="1">
              <a:solidFill>
                <a:schemeClr val="tx1"/>
              </a:solidFill>
            </a:endParaRPr>
          </a:p>
        </p:txBody>
      </p:sp>
      <p:pic>
        <p:nvPicPr>
          <p:cNvPr id="17419" name="Picture 10" descr="he4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1695450"/>
            <a:ext cx="36750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1928813" y="1785938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~ 1 min. of data taking!</a:t>
            </a: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642938" y="6000750"/>
            <a:ext cx="4338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M from J. Steinheimer et al., </a:t>
            </a:r>
            <a:r>
              <a:rPr lang="en-US" sz="1400">
                <a:solidFill>
                  <a:schemeClr val="tx1"/>
                </a:solidFill>
              </a:rPr>
              <a:t>Phys. Lett. B</a:t>
            </a:r>
            <a:r>
              <a:rPr lang="en-US" sz="1400" b="1">
                <a:solidFill>
                  <a:schemeClr val="tx1"/>
                </a:solidFill>
              </a:rPr>
              <a:t>714</a:t>
            </a:r>
            <a:r>
              <a:rPr lang="en-US" sz="1400">
                <a:solidFill>
                  <a:schemeClr val="tx1"/>
                </a:solidFill>
              </a:rPr>
              <a:t>, 85, (2012)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5645150" y="2357438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MVD</a:t>
            </a:r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7215188" y="1928813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TRD_TOF_ph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98" y="500042"/>
            <a:ext cx="4738494" cy="3571900"/>
          </a:xfrm>
          <a:prstGeom prst="rect">
            <a:avLst/>
          </a:prstGeom>
        </p:spPr>
      </p:pic>
      <p:pic>
        <p:nvPicPr>
          <p:cNvPr id="18" name="Picture 17" descr="TOF_phsd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3972395" cy="3034118"/>
          </a:xfrm>
          <a:prstGeom prst="rect">
            <a:avLst/>
          </a:prstGeom>
        </p:spPr>
      </p:pic>
      <p:pic>
        <p:nvPicPr>
          <p:cNvPr id="19" name="Picture 18" descr="fragme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642918"/>
            <a:ext cx="1806574" cy="1520188"/>
          </a:xfrm>
          <a:prstGeom prst="rect">
            <a:avLst/>
          </a:prstGeom>
        </p:spPr>
      </p:pic>
      <p:pic>
        <p:nvPicPr>
          <p:cNvPr id="24" name="Picture 23" descr="H3L_TO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2786082" cy="2282067"/>
          </a:xfrm>
          <a:prstGeom prst="rect">
            <a:avLst/>
          </a:prstGeom>
        </p:spPr>
      </p:pic>
      <p:pic>
        <p:nvPicPr>
          <p:cNvPr id="25" name="Picture 24" descr="H3L_TOF_TR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062" y="4000504"/>
            <a:ext cx="2789947" cy="2286016"/>
          </a:xfrm>
          <a:prstGeom prst="rect">
            <a:avLst/>
          </a:prstGeom>
        </p:spPr>
      </p:pic>
      <p:pic>
        <p:nvPicPr>
          <p:cNvPr id="26" name="Picture 25" descr="H3L_TOF_S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4045199"/>
            <a:ext cx="2714644" cy="22413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14612" y="19288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p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0298" y="228599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K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5984" y="24573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sym typeface="Symbol"/>
              </a:rPr>
              <a:t>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56" y="18573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p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6380" y="228599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K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257174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sym typeface="Symbol"/>
              </a:rPr>
              <a:t>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3894133" y="2107397"/>
            <a:ext cx="2499536" cy="79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57224" y="5429264"/>
            <a:ext cx="47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ToF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6248" y="5072074"/>
            <a:ext cx="1049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ToF + TRD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9520" y="5143512"/>
            <a:ext cx="99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ToF + STS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500042"/>
            <a:ext cx="360547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Extended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KFParticle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Finder 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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sym typeface="Symbo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643314"/>
            <a:ext cx="2953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sym typeface="Symbol"/>
              </a:rPr>
              <a:t>5 seconds of data taking! 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2171" y="-24"/>
            <a:ext cx="656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5M mbias AuAu collisions, 10AGeV 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6786578" y="6461125"/>
            <a:ext cx="2120900" cy="396875"/>
          </a:xfrm>
        </p:spPr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RD_TO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71" y="1357298"/>
            <a:ext cx="4457749" cy="3500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2" y="-71462"/>
            <a:ext cx="9418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DCM with CBM detector 5M mbias C + C collisions 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428604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     </a:t>
            </a:r>
            <a:r>
              <a:rPr lang="de-DE" b="1" dirty="0" smtClean="0">
                <a:solidFill>
                  <a:schemeClr val="tx1"/>
                </a:solidFill>
              </a:rPr>
              <a:t>A.S.Botvina</a:t>
            </a:r>
            <a:r>
              <a:rPr lang="de-DE" dirty="0" smtClean="0">
                <a:solidFill>
                  <a:schemeClr val="tx1"/>
                </a:solidFill>
              </a:rPr>
              <a:t>, K.K.Gudima, J.Pochodzalla. 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      Production of hypernuclei in peripheral relativistic ion collisions. 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      Phys. Rev. C , v. 88, p. 054605, 2013. 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Picture 9" descr="TO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2" y="1370032"/>
            <a:ext cx="4500562" cy="3344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578" y="2262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d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28574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d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273975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baseline="30000" dirty="0" smtClean="0">
                <a:solidFill>
                  <a:srgbClr val="C00000"/>
                </a:solidFill>
              </a:rPr>
              <a:t>3</a:t>
            </a:r>
            <a:r>
              <a:rPr lang="de-DE" sz="2800" b="1" dirty="0" smtClean="0">
                <a:solidFill>
                  <a:srgbClr val="C00000"/>
                </a:solidFill>
              </a:rPr>
              <a:t>He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3191532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baseline="30000" dirty="0" smtClean="0">
                <a:solidFill>
                  <a:srgbClr val="C00000"/>
                </a:solidFill>
              </a:rPr>
              <a:t>3</a:t>
            </a:r>
            <a:r>
              <a:rPr lang="de-DE" sz="2800" b="1" dirty="0" smtClean="0">
                <a:solidFill>
                  <a:srgbClr val="C00000"/>
                </a:solidFill>
              </a:rPr>
              <a:t>He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768" y="302550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p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35004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p</a:t>
            </a:r>
            <a:endParaRPr lang="de-DE" sz="28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AuAu_10_MVD_STS_H3L_pho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309" y="4755144"/>
            <a:ext cx="3731203" cy="21028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282" y="503903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baseline="30000" dirty="0" smtClean="0">
                <a:solidFill>
                  <a:schemeClr val="tx1"/>
                </a:solidFill>
              </a:rPr>
              <a:t>3</a:t>
            </a:r>
            <a:r>
              <a:rPr lang="de-DE" sz="2400" b="1" baseline="-25000" dirty="0" smtClean="0">
                <a:solidFill>
                  <a:schemeClr val="tx1"/>
                </a:solidFill>
                <a:sym typeface="Symbol"/>
              </a:rPr>
              <a:t></a:t>
            </a:r>
            <a:r>
              <a:rPr lang="de-DE" sz="2400" b="1" dirty="0" smtClean="0">
                <a:solidFill>
                  <a:schemeClr val="tx1"/>
                </a:solidFill>
                <a:sym typeface="Symbol"/>
              </a:rPr>
              <a:t>H</a:t>
            </a:r>
            <a:r>
              <a:rPr lang="de-DE" sz="2400" b="1" baseline="30000" dirty="0" smtClean="0">
                <a:solidFill>
                  <a:schemeClr val="tx1"/>
                </a:solidFill>
                <a:sym typeface="Symbol"/>
              </a:rPr>
              <a:t>3</a:t>
            </a:r>
            <a:r>
              <a:rPr lang="de-DE" sz="2400" b="1" dirty="0" smtClean="0">
                <a:solidFill>
                  <a:schemeClr val="tx1"/>
                </a:solidFill>
                <a:sym typeface="Symbol"/>
              </a:rPr>
              <a:t>He + </a:t>
            </a:r>
            <a:r>
              <a:rPr lang="de-DE" sz="2400" b="1" baseline="30000" dirty="0" smtClean="0">
                <a:solidFill>
                  <a:schemeClr val="tx1"/>
                </a:solidFill>
                <a:sym typeface="Symbol"/>
              </a:rPr>
              <a:t>-</a:t>
            </a:r>
            <a:endParaRPr lang="de-DE" sz="2400" b="1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4321967" y="3036091"/>
            <a:ext cx="2499536" cy="79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00826" y="1285860"/>
            <a:ext cx="1175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10 AGeV</a:t>
            </a:r>
            <a:endParaRPr lang="de-DE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318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</a:rPr>
              <a:t>DCM with CBM </a:t>
            </a:r>
            <a:r>
              <a:rPr lang="de-DE" sz="2800" b="1" dirty="0" smtClean="0">
                <a:solidFill>
                  <a:srgbClr val="002060"/>
                </a:solidFill>
              </a:rPr>
              <a:t>detector 5M </a:t>
            </a:r>
            <a:r>
              <a:rPr lang="de-DE" sz="2800" b="1" dirty="0" smtClean="0">
                <a:solidFill>
                  <a:srgbClr val="002060"/>
                </a:solidFill>
              </a:rPr>
              <a:t>mbias C + C collisions </a:t>
            </a:r>
          </a:p>
          <a:p>
            <a:r>
              <a:rPr lang="de-DE" sz="2800" b="1" dirty="0" smtClean="0">
                <a:solidFill>
                  <a:srgbClr val="002060"/>
                </a:solidFill>
              </a:rPr>
              <a:t>About 10 sec of data taking assuming 5*10</a:t>
            </a:r>
            <a:r>
              <a:rPr lang="de-DE" sz="2800" b="1" baseline="30000" dirty="0" smtClean="0">
                <a:solidFill>
                  <a:srgbClr val="002060"/>
                </a:solidFill>
              </a:rPr>
              <a:t>5 </a:t>
            </a:r>
            <a:r>
              <a:rPr lang="de-DE" sz="2800" b="1" dirty="0" smtClean="0">
                <a:solidFill>
                  <a:srgbClr val="002060"/>
                </a:solidFill>
              </a:rPr>
              <a:t>IR</a:t>
            </a:r>
            <a:endParaRPr lang="de-DE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AB_cc_mbias_5M_TOF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001161"/>
          </a:xfrm>
          <a:prstGeom prst="rect">
            <a:avLst/>
          </a:prstGeom>
        </p:spPr>
      </p:pic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7358082" y="4702742"/>
            <a:ext cx="1311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eff</a:t>
            </a:r>
            <a:r>
              <a:rPr lang="en-US" sz="18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1800" b="1" baseline="-25000" dirty="0" smtClean="0">
                <a:solidFill>
                  <a:schemeClr val="tx1"/>
                </a:solidFill>
                <a:sym typeface="Symbol"/>
              </a:rPr>
              <a:t>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= </a:t>
            </a:r>
            <a:r>
              <a:rPr lang="en-US" sz="1800" b="1" dirty="0" smtClean="0">
                <a:solidFill>
                  <a:schemeClr val="tx1"/>
                </a:solidFill>
              </a:rPr>
              <a:t>13%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6215082"/>
            <a:ext cx="310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sym typeface="Symbol"/>
              </a:rPr>
              <a:t> N, NN,  </a:t>
            </a:r>
            <a:r>
              <a:rPr lang="de-DE" b="1" baseline="30000" dirty="0" smtClean="0">
                <a:solidFill>
                  <a:srgbClr val="C00000"/>
                </a:solidFill>
              </a:rPr>
              <a:t>4</a:t>
            </a:r>
            <a:r>
              <a:rPr lang="de-DE" b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de-DE" b="1" dirty="0" smtClean="0">
                <a:solidFill>
                  <a:srgbClr val="C00000"/>
                </a:solidFill>
              </a:rPr>
              <a:t>H  and </a:t>
            </a:r>
            <a:r>
              <a:rPr lang="de-DE" b="1" baseline="30000" dirty="0" smtClean="0">
                <a:solidFill>
                  <a:srgbClr val="C00000"/>
                </a:solidFill>
              </a:rPr>
              <a:t>4 </a:t>
            </a:r>
            <a:r>
              <a:rPr lang="de-DE" b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de-DE" b="1" dirty="0" smtClean="0">
                <a:solidFill>
                  <a:srgbClr val="C00000"/>
                </a:solidFill>
              </a:rPr>
              <a:t>He </a:t>
            </a:r>
          </a:p>
          <a:p>
            <a:endParaRPr lang="de-D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 descr="AuAu_10_MVD_STS_H4LL_0_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1" y="1200498"/>
            <a:ext cx="6178902" cy="43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285728"/>
            <a:ext cx="372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4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 decay topology</a:t>
            </a:r>
            <a:endParaRPr lang="de-DE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60" cy="22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357158" y="214290"/>
            <a:ext cx="214314" cy="1643074"/>
          </a:xfrm>
          <a:prstGeom prst="rect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857892"/>
            <a:ext cx="8110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4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 decay reconstructed with CBM detector</a:t>
            </a:r>
            <a:endParaRPr lang="de-DE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00313" y="0"/>
            <a:ext cx="6643687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2060"/>
                </a:solidFill>
                <a:cs typeface="Times New Roman" pitchFamily="18" charset="0"/>
              </a:rPr>
              <a:t>Physics case:</a:t>
            </a:r>
            <a:br>
              <a:rPr lang="en-GB" sz="32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GB" sz="3200" b="1" dirty="0">
                <a:solidFill>
                  <a:srgbClr val="002060"/>
                </a:solidFill>
                <a:cs typeface="Times New Roman" pitchFamily="18" charset="0"/>
              </a:rPr>
              <a:t>Exploring the QCD phase diagram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5438"/>
            <a:ext cx="4714875" cy="323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54238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825500" y="2614613"/>
            <a:ext cx="39688" cy="1025525"/>
          </a:xfrm>
          <a:prstGeom prst="line">
            <a:avLst/>
          </a:prstGeom>
          <a:noFill/>
          <a:ln w="38160">
            <a:solidFill>
              <a:srgbClr val="EEECE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 rot="2040000">
            <a:off x="1335088" y="2638425"/>
            <a:ext cx="1801812" cy="838200"/>
          </a:xfrm>
          <a:prstGeom prst="ellipse">
            <a:avLst/>
          </a:prstGeom>
          <a:solidFill>
            <a:srgbClr val="4F81BD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" y="1447800"/>
            <a:ext cx="152400" cy="1371600"/>
          </a:xfrm>
          <a:prstGeom prst="ellipse">
            <a:avLst/>
          </a:prstGeom>
          <a:solidFill>
            <a:srgbClr val="4F81BD">
              <a:alpha val="9804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914400" y="2116138"/>
            <a:ext cx="798513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SPS</a:t>
            </a:r>
            <a:r>
              <a:rPr lang="en-US" sz="1000" b="1">
                <a:solidFill>
                  <a:srgbClr val="000000"/>
                </a:solidFill>
              </a:rPr>
              <a:t>-CERN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2667000" y="2438400"/>
            <a:ext cx="4794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CBM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811213" y="1676400"/>
            <a:ext cx="5762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LHC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  RHIC</a:t>
            </a:r>
          </a:p>
        </p:txBody>
      </p:sp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95813"/>
            <a:ext cx="1428750" cy="226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4714875" y="1000108"/>
            <a:ext cx="4429125" cy="5357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The equation-of-state at high </a:t>
            </a:r>
            <a:r>
              <a:rPr lang="en-GB" sz="16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6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collective flow of hadrons</a:t>
            </a:r>
            <a:endParaRPr lang="en-GB" sz="1600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particle production at threshold 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energies: </a:t>
            </a:r>
            <a:r>
              <a:rPr lang="en-GB" sz="1800" b="1" dirty="0">
                <a:solidFill>
                  <a:srgbClr val="002060"/>
                </a:solidFill>
              </a:rPr>
              <a:t>open charm, </a:t>
            </a:r>
            <a:r>
              <a:rPr lang="en-GB" sz="1800" dirty="0">
                <a:solidFill>
                  <a:srgbClr val="FF0000"/>
                </a:solidFill>
              </a:rPr>
              <a:t>multi-strange </a:t>
            </a:r>
            <a:r>
              <a:rPr lang="en-GB" sz="1800" dirty="0" smtClean="0">
                <a:solidFill>
                  <a:srgbClr val="FF0000"/>
                </a:solidFill>
              </a:rPr>
              <a:t>hyperons, HN</a:t>
            </a:r>
            <a:endParaRPr lang="en-GB" sz="1800" dirty="0">
              <a:solidFill>
                <a:srgbClr val="FF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002060"/>
                </a:solidFill>
              </a:rPr>
              <a:t>Deconfinement</a:t>
            </a:r>
            <a:r>
              <a:rPr lang="en-GB" sz="1800" b="1" dirty="0">
                <a:solidFill>
                  <a:srgbClr val="002060"/>
                </a:solidFill>
              </a:rPr>
              <a:t> phase transition at high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2060"/>
                </a:solidFill>
              </a:rPr>
              <a:t> excitation function and flow of </a:t>
            </a:r>
            <a:r>
              <a:rPr lang="en-GB" sz="1800" dirty="0">
                <a:solidFill>
                  <a:srgbClr val="FF0000"/>
                </a:solidFill>
              </a:rPr>
              <a:t>strangeness</a:t>
            </a:r>
            <a:r>
              <a:rPr lang="en-GB" sz="1800" dirty="0">
                <a:solidFill>
                  <a:srgbClr val="002060"/>
                </a:solidFill>
              </a:rPr>
              <a:t>  (</a:t>
            </a:r>
            <a:r>
              <a:rPr lang="en-GB" sz="1800" dirty="0">
                <a:solidFill>
                  <a:srgbClr val="FF0000"/>
                </a:solidFill>
              </a:rPr>
              <a:t>K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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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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GB" sz="1800" dirty="0">
                <a:solidFill>
                  <a:srgbClr val="002060"/>
                </a:solidFill>
              </a:rPr>
              <a:t>) and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b="1" dirty="0">
                <a:solidFill>
                  <a:srgbClr val="002060"/>
                </a:solidFill>
              </a:rPr>
              <a:t>charm </a:t>
            </a:r>
            <a:r>
              <a:rPr lang="en-GB" sz="1800" dirty="0">
                <a:solidFill>
                  <a:srgbClr val="002060"/>
                </a:solidFill>
              </a:rPr>
              <a:t>(</a:t>
            </a:r>
            <a:r>
              <a:rPr lang="en-GB" sz="1800" b="1" dirty="0">
                <a:solidFill>
                  <a:srgbClr val="002060"/>
                </a:solidFill>
              </a:rPr>
              <a:t>J/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r>
              <a:rPr lang="de-DE" sz="1800" b="1" dirty="0">
                <a:solidFill>
                  <a:srgbClr val="002060"/>
                </a:solidFill>
              </a:rPr>
              <a:t>, </a:t>
            </a:r>
            <a:r>
              <a:rPr lang="el-GR" sz="1800" b="1" dirty="0">
                <a:solidFill>
                  <a:srgbClr val="002060"/>
                </a:solidFill>
              </a:rPr>
              <a:t>ψ</a:t>
            </a:r>
            <a:r>
              <a:rPr lang="en-GB" sz="1800" b="1" dirty="0">
                <a:solidFill>
                  <a:srgbClr val="002060"/>
                </a:solidFill>
              </a:rPr>
              <a:t>', D</a:t>
            </a:r>
            <a:r>
              <a:rPr lang="en-GB" sz="1800" b="1" baseline="30000" dirty="0">
                <a:solidFill>
                  <a:srgbClr val="002060"/>
                </a:solidFill>
              </a:rPr>
              <a:t>0</a:t>
            </a:r>
            <a:r>
              <a:rPr lang="en-GB" sz="1800" b="1" dirty="0">
                <a:solidFill>
                  <a:srgbClr val="002060"/>
                </a:solidFill>
              </a:rPr>
              <a:t>, D</a:t>
            </a:r>
            <a:r>
              <a:rPr lang="en-GB" sz="1800" b="1" baseline="-25000" dirty="0">
                <a:solidFill>
                  <a:srgbClr val="002060"/>
                </a:solidFill>
              </a:rPr>
              <a:t>s</a:t>
            </a:r>
            <a:r>
              <a:rPr lang="en-GB" sz="1800" b="1" dirty="0">
                <a:solidFill>
                  <a:srgbClr val="002060"/>
                </a:solidFill>
              </a:rPr>
              <a:t>, D</a:t>
            </a:r>
            <a:r>
              <a:rPr lang="en-GB" sz="1800" b="1" baseline="30000" dirty="0">
                <a:solidFill>
                  <a:srgbClr val="002060"/>
                </a:solidFill>
                <a:latin typeface="Symbol" pitchFamily="18" charset="2"/>
              </a:rPr>
              <a:t></a:t>
            </a:r>
            <a:r>
              <a:rPr lang="en-GB" sz="1800" b="1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</a:t>
            </a:r>
            <a:r>
              <a:rPr lang="en-GB" sz="1800" b="1" baseline="-25000" dirty="0">
                <a:solidFill>
                  <a:srgbClr val="002060"/>
                </a:solidFill>
              </a:rPr>
              <a:t>c</a:t>
            </a:r>
            <a:r>
              <a:rPr lang="en-GB" sz="1800" dirty="0" smtClean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2060"/>
                </a:solidFill>
              </a:rPr>
              <a:t>QCD </a:t>
            </a:r>
            <a:r>
              <a:rPr lang="en-GB" sz="1800" b="1" dirty="0">
                <a:solidFill>
                  <a:srgbClr val="002060"/>
                </a:solidFill>
              </a:rPr>
              <a:t>critical endpoint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2060"/>
                </a:solidFill>
              </a:rPr>
              <a:t>  excitation function of event-by-event fluctuations (</a:t>
            </a:r>
            <a:r>
              <a:rPr lang="en-GB" sz="1800" b="1" dirty="0">
                <a:solidFill>
                  <a:srgbClr val="FF0000"/>
                </a:solidFill>
              </a:rPr>
              <a:t>K</a:t>
            </a:r>
            <a:r>
              <a:rPr lang="en-GB" sz="1800" dirty="0">
                <a:solidFill>
                  <a:srgbClr val="002060"/>
                </a:solidFill>
              </a:rPr>
              <a:t>/</a:t>
            </a:r>
            <a:r>
              <a:rPr lang="el-GR" sz="1800" b="1" dirty="0">
                <a:solidFill>
                  <a:srgbClr val="002060"/>
                </a:solidFill>
              </a:rPr>
              <a:t>π</a:t>
            </a:r>
            <a:r>
              <a:rPr lang="de-DE" sz="1800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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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</a:t>
            </a:r>
            <a:r>
              <a:rPr lang="el-GR" sz="1800" dirty="0">
                <a:solidFill>
                  <a:srgbClr val="002060"/>
                </a:solidFill>
              </a:rPr>
              <a:t> π</a:t>
            </a:r>
            <a:r>
              <a:rPr lang="en-GB" sz="1800" b="1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</a:t>
            </a:r>
            <a:r>
              <a:rPr lang="el-GR" sz="1800" dirty="0">
                <a:solidFill>
                  <a:srgbClr val="002060"/>
                </a:solidFill>
              </a:rPr>
              <a:t> π</a:t>
            </a:r>
            <a:r>
              <a:rPr lang="de-DE" sz="1800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Onset of </a:t>
            </a:r>
            <a:r>
              <a:rPr lang="en-GB" sz="1800" b="1" dirty="0" err="1">
                <a:solidFill>
                  <a:srgbClr val="002060"/>
                </a:solidFill>
              </a:rPr>
              <a:t>chiral</a:t>
            </a:r>
            <a:r>
              <a:rPr lang="en-GB" sz="1800" b="1" dirty="0">
                <a:solidFill>
                  <a:srgbClr val="002060"/>
                </a:solidFill>
              </a:rPr>
              <a:t> symmetry restoration at high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aseline="-25000" dirty="0">
                <a:solidFill>
                  <a:srgbClr val="002060"/>
                </a:solidFill>
              </a:rPr>
              <a:t>  </a:t>
            </a:r>
            <a:r>
              <a:rPr lang="en-GB" sz="1800" dirty="0">
                <a:solidFill>
                  <a:srgbClr val="002060"/>
                </a:solidFill>
              </a:rPr>
              <a:t>in-medium modifications of hadrons (</a:t>
            </a:r>
            <a:r>
              <a:rPr lang="en-GB" sz="1800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dirty="0">
                <a:solidFill>
                  <a:srgbClr val="002060"/>
                </a:solidFill>
              </a:rPr>
              <a:t>,</a:t>
            </a:r>
            <a:r>
              <a:rPr lang="en-GB" sz="1800" dirty="0">
                <a:solidFill>
                  <a:srgbClr val="002060"/>
                </a:solidFill>
                <a:latin typeface="Symbol" pitchFamily="18" charset="2"/>
              </a:rPr>
              <a:t></a:t>
            </a:r>
            <a:r>
              <a:rPr lang="en-GB" sz="1800" dirty="0">
                <a:solidFill>
                  <a:srgbClr val="002060"/>
                </a:solidFill>
              </a:rPr>
              <a:t>,</a:t>
            </a:r>
            <a:r>
              <a:rPr lang="en-GB" sz="1800" dirty="0" smtClean="0">
                <a:solidFill>
                  <a:srgbClr val="002060"/>
                </a:solidFill>
                <a:latin typeface="Symbol" pitchFamily="18" charset="2"/>
              </a:rPr>
              <a:t>)</a:t>
            </a:r>
            <a:endParaRPr lang="en-GB" sz="1800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en-GB" sz="1800" dirty="0" smtClean="0">
                <a:solidFill>
                  <a:srgbClr val="002060"/>
                </a:solidFill>
              </a:rPr>
              <a:t>excitation function of </a:t>
            </a:r>
            <a:r>
              <a:rPr lang="en-GB" sz="1800" b="1" dirty="0" smtClean="0">
                <a:solidFill>
                  <a:srgbClr val="FF0000"/>
                </a:solidFill>
              </a:rPr>
              <a:t>multi-strange (anti)hyperons </a:t>
            </a:r>
            <a:r>
              <a:rPr lang="en-GB" sz="1800" b="1" dirty="0" smtClean="0">
                <a:solidFill>
                  <a:srgbClr val="002060"/>
                </a:solidFill>
              </a:rPr>
              <a:t>(PHSD 4.0)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6858000" y="6232525"/>
            <a:ext cx="21224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8B6B7FB-1611-42B6-B186-CF60B9DD8ABF}" type="slidenum">
              <a:rPr lang="en-US">
                <a:solidFill>
                  <a:schemeClr val="tx1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11" name="Explosion 1 19"/>
          <p:cNvSpPr>
            <a:spLocks noChangeArrowheads="1"/>
          </p:cNvSpPr>
          <p:nvPr/>
        </p:nvSpPr>
        <p:spPr bwMode="auto">
          <a:xfrm>
            <a:off x="1262063" y="1643063"/>
            <a:ext cx="285750" cy="357187"/>
          </a:xfrm>
          <a:prstGeom prst="irregularSeal1">
            <a:avLst/>
          </a:prstGeom>
          <a:solidFill>
            <a:srgbClr val="FF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12" name="Explosion 1 21"/>
          <p:cNvSpPr>
            <a:spLocks noChangeArrowheads="1"/>
          </p:cNvSpPr>
          <p:nvPr/>
        </p:nvSpPr>
        <p:spPr bwMode="auto">
          <a:xfrm>
            <a:off x="1476375" y="2071688"/>
            <a:ext cx="285750" cy="357187"/>
          </a:xfrm>
          <a:prstGeom prst="irregularSeal1">
            <a:avLst/>
          </a:prstGeom>
          <a:solidFill>
            <a:srgbClr val="FFFF0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13" name="Explosion 1 22"/>
          <p:cNvSpPr>
            <a:spLocks noChangeArrowheads="1"/>
          </p:cNvSpPr>
          <p:nvPr/>
        </p:nvSpPr>
        <p:spPr bwMode="auto">
          <a:xfrm>
            <a:off x="1762125" y="2357438"/>
            <a:ext cx="285750" cy="357187"/>
          </a:xfrm>
          <a:prstGeom prst="irregularSeal1">
            <a:avLst/>
          </a:prstGeom>
          <a:solidFill>
            <a:srgbClr val="FF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28728" y="4749352"/>
            <a:ext cx="3271838" cy="1670330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63500"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Projects to explore the QCD phase diagram at large </a:t>
            </a:r>
            <a:r>
              <a:rPr lang="el-GR" sz="1600" b="1" dirty="0">
                <a:solidFill>
                  <a:srgbClr val="000000"/>
                </a:solidFill>
              </a:rPr>
              <a:t>μ</a:t>
            </a:r>
            <a:r>
              <a:rPr lang="de-DE" sz="1600" b="1" baseline="-25000" dirty="0">
                <a:solidFill>
                  <a:srgbClr val="000000"/>
                </a:solidFill>
              </a:rPr>
              <a:t>B</a:t>
            </a:r>
            <a:r>
              <a:rPr lang="en-US" sz="1600" b="1" dirty="0">
                <a:solidFill>
                  <a:srgbClr val="000000"/>
                </a:solidFill>
              </a:rPr>
              <a:t>: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</a:p>
          <a:p>
            <a:pPr marL="63500"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RHIC </a:t>
            </a:r>
            <a:r>
              <a:rPr lang="en-US" sz="1600" dirty="0">
                <a:solidFill>
                  <a:srgbClr val="000000"/>
                </a:solidFill>
              </a:rPr>
              <a:t>energy-scan, NA61@SPS, </a:t>
            </a:r>
            <a:r>
              <a:rPr lang="en-US" sz="1600" dirty="0" smtClean="0">
                <a:solidFill>
                  <a:srgbClr val="000000"/>
                </a:solidFill>
              </a:rPr>
              <a:t>MPD@NICA:</a:t>
            </a:r>
            <a:r>
              <a:rPr lang="en-US" sz="1600" dirty="0" smtClean="0">
                <a:solidFill>
                  <a:srgbClr val="003366"/>
                </a:solidFill>
              </a:rPr>
              <a:t> </a:t>
            </a:r>
            <a:r>
              <a:rPr lang="en-US" sz="1600" dirty="0">
                <a:solidFill>
                  <a:srgbClr val="C0504D"/>
                </a:solidFill>
              </a:rPr>
              <a:t>bulk observables</a:t>
            </a:r>
          </a:p>
          <a:p>
            <a:pPr marL="63500">
              <a:lnSpc>
                <a:spcPct val="120000"/>
              </a:lnSpc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CBM: </a:t>
            </a:r>
            <a:r>
              <a:rPr lang="en-US" sz="1600" dirty="0" smtClean="0">
                <a:solidFill>
                  <a:srgbClr val="C0504D"/>
                </a:solidFill>
              </a:rPr>
              <a:t>bulk </a:t>
            </a:r>
            <a:r>
              <a:rPr lang="en-US" sz="1600" dirty="0">
                <a:solidFill>
                  <a:srgbClr val="C0504D"/>
                </a:solidFill>
              </a:rPr>
              <a:t>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rare observables, high statistic! </a:t>
            </a:r>
          </a:p>
        </p:txBody>
      </p:sp>
      <p:pic>
        <p:nvPicPr>
          <p:cNvPr id="20" name="Picture 19" descr="neutronsta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645024"/>
            <a:ext cx="936104" cy="638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Au_10_MVD_STS_H6LL_0_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1133807"/>
            <a:ext cx="6858047" cy="46526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285728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6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He decay topology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335756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-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3929066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-</a:t>
            </a:r>
            <a:endParaRPr lang="de-DE" dirty="0"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60" cy="22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357158" y="214290"/>
            <a:ext cx="214314" cy="1643074"/>
          </a:xfrm>
          <a:prstGeom prst="rect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916059"/>
            <a:ext cx="829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6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He decay reconstructed with CBM detector</a:t>
            </a:r>
            <a:endParaRPr lang="de-DE" sz="3200" b="1" dirty="0">
              <a:solidFill>
                <a:srgbClr val="FFC000"/>
              </a:solidFill>
            </a:endParaRPr>
          </a:p>
        </p:txBody>
      </p:sp>
      <p:pic>
        <p:nvPicPr>
          <p:cNvPr id="11" name="Picture 10" descr="Figure-2Photograph-and-schematic-drawing-of-the-Nagara-ev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3" y="-24"/>
            <a:ext cx="1785918" cy="2161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5338" y="857232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baseline="30000" dirty="0" smtClean="0">
                <a:solidFill>
                  <a:srgbClr val="FF0000"/>
                </a:solidFill>
              </a:rPr>
              <a:t>6</a:t>
            </a:r>
            <a:r>
              <a:rPr lang="de-DE" sz="1600" b="1" baseline="-25000" dirty="0" smtClean="0">
                <a:solidFill>
                  <a:srgbClr val="FF0000"/>
                </a:solidFill>
                <a:sym typeface="Symbol"/>
              </a:rPr>
              <a:t></a:t>
            </a:r>
            <a:r>
              <a:rPr lang="de-DE" sz="1600" b="1" dirty="0" smtClean="0">
                <a:solidFill>
                  <a:srgbClr val="FF0000"/>
                </a:solidFill>
                <a:sym typeface="Symbol"/>
              </a:rPr>
              <a:t>He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50004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sym typeface="Symbol"/>
              </a:rPr>
              <a:t>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3900" y="3571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8148" y="1142984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baseline="30000" dirty="0" smtClean="0">
                <a:solidFill>
                  <a:srgbClr val="FF0000"/>
                </a:solidFill>
              </a:rPr>
              <a:t>5</a:t>
            </a:r>
            <a:r>
              <a:rPr lang="de-DE" sz="1600" b="1" baseline="-25000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de-DE" sz="1600" b="1" dirty="0" smtClean="0">
                <a:solidFill>
                  <a:srgbClr val="FF0000"/>
                </a:solidFill>
                <a:sym typeface="Symbol"/>
              </a:rPr>
              <a:t>He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1142984"/>
            <a:ext cx="309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rgbClr val="FFFF00"/>
                </a:solidFill>
              </a:rPr>
              <a:t>e</a:t>
            </a:r>
            <a:endParaRPr lang="de-DE" sz="2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286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>
                <a:solidFill>
                  <a:srgbClr val="FF0000"/>
                </a:solidFill>
              </a:rPr>
              <a:t>p</a:t>
            </a:r>
            <a:endParaRPr lang="de-DE" sz="18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9652" y="17144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>
                <a:solidFill>
                  <a:srgbClr val="FF0000"/>
                </a:solidFill>
              </a:rPr>
              <a:t>t</a:t>
            </a:r>
            <a:endParaRPr lang="de-DE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I.Vassiliev, CBM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r="2650" b="5972"/>
          <a:stretch>
            <a:fillRect/>
          </a:stretch>
        </p:blipFill>
        <p:spPr bwMode="auto">
          <a:xfrm>
            <a:off x="85725" y="76200"/>
            <a:ext cx="8734747" cy="63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20" y="1357298"/>
          <a:ext cx="8429687" cy="3896299"/>
        </p:xfrm>
        <a:graphic>
          <a:graphicData uri="http://schemas.openxmlformats.org/drawingml/2006/table">
            <a:tbl>
              <a:tblPr/>
              <a:tblGrid>
                <a:gridCol w="1047758"/>
                <a:gridCol w="718709"/>
                <a:gridCol w="779324"/>
                <a:gridCol w="740357"/>
                <a:gridCol w="567175"/>
                <a:gridCol w="458936"/>
                <a:gridCol w="779324"/>
                <a:gridCol w="779324"/>
                <a:gridCol w="935189"/>
                <a:gridCol w="865915"/>
                <a:gridCol w="757676"/>
              </a:tblGrid>
              <a:tr h="92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Particle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(mass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MeV</a:t>
                      </a: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/c</a:t>
                      </a:r>
                      <a:r>
                        <a:rPr lang="en-GB" sz="14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2</a:t>
                      </a: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Multi-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plicity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 </a:t>
                      </a: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Multi-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plicity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decay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mode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BR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ε</a:t>
                      </a: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 (%)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(s</a:t>
                      </a:r>
                      <a:r>
                        <a:rPr lang="en-GB" sz="14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-1</a:t>
                      </a: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 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6A</a:t>
                      </a:r>
                      <a:r>
                        <a:rPr lang="en-US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(s</a:t>
                      </a:r>
                      <a:r>
                        <a:rPr lang="en-US" sz="14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-1</a:t>
                      </a: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 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 in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weeks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 in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weeks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US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IR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MHz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 smtClean="0">
                          <a:latin typeface="Arial"/>
                          <a:ea typeface="Bitstream Vera Sans"/>
                          <a:cs typeface="Arial"/>
                        </a:rPr>
                        <a:t>Λ</a:t>
                      </a: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 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(1115)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4.6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0.034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pπ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0.64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11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81.3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6.6·10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2.2·10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0.054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0.222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3.2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1.3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1.9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7.8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3.0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5.4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3.3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9.9·10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17.8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5.9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5.8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5.6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17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164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1.0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9.6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7·10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0.86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 </a:t>
                      </a:r>
                      <a:r>
                        <a:rPr lang="el-GR" sz="1400" kern="50" baseline="-2500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H (2993)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4.2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3.8·10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He</a:t>
                      </a: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0.25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19.2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2·10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1.8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1.2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r>
                        <a:rPr lang="el-GR" sz="1400" kern="50" baseline="-2500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He (3930)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2.4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1.9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Hep</a:t>
                      </a: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0.32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14.7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110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87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6.6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7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50" baseline="300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de-DE" sz="1400" kern="50" baseline="-25000" dirty="0" smtClean="0"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</a:t>
                      </a:r>
                      <a:r>
                        <a:rPr lang="de-DE" sz="1400" kern="50" dirty="0" smtClean="0"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He(5047)</a:t>
                      </a:r>
                      <a:endParaRPr lang="de-DE" sz="1400" kern="50" dirty="0" smtClean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50" dirty="0" smtClean="0">
                          <a:latin typeface="Arial"/>
                          <a:ea typeface="+mn-ea"/>
                          <a:cs typeface="+mn-cs"/>
                        </a:rPr>
                        <a:t>5.0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-6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He2p2</a:t>
                      </a:r>
                      <a:r>
                        <a:rPr lang="el-GR" sz="1400" kern="50" dirty="0" smtClean="0">
                          <a:latin typeface="Arial"/>
                          <a:ea typeface="+mn-ea"/>
                          <a:cs typeface="+mn-cs"/>
                        </a:rPr>
                        <a:t>π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0.01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5·10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-3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3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de-DE" sz="1400" b="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 smtClean="0"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baseline="3000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</a:t>
                      </a:r>
                      <a:r>
                        <a:rPr lang="de-DE" sz="1400" kern="50" baseline="-25000" dirty="0" smtClean="0">
                          <a:latin typeface="Arial" pitchFamily="34" charset="0"/>
                          <a:ea typeface="Bitstream Vera Sans"/>
                          <a:cs typeface="Arial" pitchFamily="34" charset="0"/>
                          <a:sym typeface="Symbol"/>
                        </a:rPr>
                        <a:t></a:t>
                      </a: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  <a:sym typeface="Symbol"/>
                        </a:rPr>
                        <a:t>He(5986)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50" dirty="0" smtClean="0">
                          <a:latin typeface="Arial"/>
                          <a:ea typeface="+mn-ea"/>
                          <a:cs typeface="+mn-cs"/>
                        </a:rPr>
                        <a:t>1.0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-7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He2p2</a:t>
                      </a:r>
                      <a:r>
                        <a:rPr lang="el-GR" sz="1400" kern="50" dirty="0" smtClean="0">
                          <a:latin typeface="Arial"/>
                          <a:ea typeface="+mn-ea"/>
                          <a:cs typeface="+mn-cs"/>
                        </a:rPr>
                        <a:t>π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0.01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1·10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-4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600</a:t>
                      </a:r>
                      <a:endParaRPr lang="de-DE" sz="1400" b="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50" dirty="0" smtClean="0"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de-DE" sz="1400" b="1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500034" y="2357430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071802" y="2357430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3528" y="332656"/>
            <a:ext cx="830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Expected particle yields </a:t>
            </a:r>
            <a:r>
              <a:rPr lang="de-DE" sz="3200" b="1" dirty="0" err="1" smtClean="0">
                <a:solidFill>
                  <a:srgbClr val="002060"/>
                </a:solidFill>
              </a:rPr>
              <a:t>Au+Au</a:t>
            </a:r>
            <a:r>
              <a:rPr lang="de-DE" sz="3200" b="1" dirty="0" smtClean="0">
                <a:solidFill>
                  <a:srgbClr val="002060"/>
                </a:solidFill>
              </a:rPr>
              <a:t> @ 6, 10 AGeV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1"/>
          </p:nvPr>
        </p:nvSpPr>
        <p:spPr>
          <a:xfrm>
            <a:off x="7023132" y="6329363"/>
            <a:ext cx="2120900" cy="396875"/>
          </a:xfrm>
        </p:spPr>
        <p:txBody>
          <a:bodyPr/>
          <a:lstStyle/>
          <a:p>
            <a:pPr algn="r">
              <a:defRPr/>
            </a:pPr>
            <a:fld id="{71B5A140-A064-40F3-A36A-E1D945883B79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71802" y="3000372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071802" y="3643314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tTime_4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1020"/>
            <a:ext cx="8834998" cy="644556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55458"/>
            <a:ext cx="3471127" cy="141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0166" y="642918"/>
            <a:ext cx="1088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100 kHz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2786058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 MHz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929198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10 MHz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813" y="4357694"/>
            <a:ext cx="221318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358082" y="5214950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K. KASINSKI 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3000372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10 mks window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71414"/>
            <a:ext cx="655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High rate scenario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MSH</a:t>
            </a:r>
            <a:r>
              <a:rPr lang="en-US" b="1" dirty="0" smtClean="0">
                <a:solidFill>
                  <a:srgbClr val="002060"/>
                </a:solidFill>
              </a:rPr>
              <a:t> reconstruction with </a:t>
            </a:r>
            <a:r>
              <a:rPr lang="en-US" b="1" dirty="0" smtClean="0">
                <a:solidFill>
                  <a:srgbClr val="C00000"/>
                </a:solidFill>
              </a:rPr>
              <a:t>4D tracking 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06642" cy="621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6786578" y="6215082"/>
            <a:ext cx="2120900" cy="396875"/>
          </a:xfrm>
        </p:spPr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6336" y="0"/>
            <a:ext cx="1376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V. </a:t>
            </a:r>
            <a:r>
              <a:rPr lang="en-US" dirty="0" err="1" smtClean="0">
                <a:solidFill>
                  <a:srgbClr val="00B050"/>
                </a:solidFill>
              </a:rPr>
              <a:t>Akishina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 descr="XiM_IM_vs_IR_3D_4D_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644"/>
            <a:ext cx="9144000" cy="5074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7226" y="137204"/>
            <a:ext cx="7222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High rate scenario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</a:rPr>
              <a:t>MSH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reconstruction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with </a:t>
            </a:r>
            <a:r>
              <a:rPr lang="en-US" sz="3200" b="1" dirty="0" smtClean="0">
                <a:solidFill>
                  <a:srgbClr val="C00000"/>
                </a:solidFill>
              </a:rPr>
              <a:t>4D tracking 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 descr="XiM_IM_vs_IR_3D_4D_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644"/>
            <a:ext cx="9144000" cy="507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7226" y="137204"/>
            <a:ext cx="7222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High rate scenario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</a:rPr>
              <a:t>MSH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reconstruction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with </a:t>
            </a:r>
            <a:r>
              <a:rPr lang="en-US" sz="3200" b="1" dirty="0" smtClean="0">
                <a:solidFill>
                  <a:srgbClr val="C00000"/>
                </a:solidFill>
              </a:rPr>
              <a:t>4D tracking 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accent6">
                    <a:lumMod val="50000"/>
                  </a:schemeClr>
                </a:solidFill>
              </a:rPr>
              <a:pPr algn="r">
                <a:defRPr/>
              </a:pPr>
              <a:t>27</a:t>
            </a:fld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XiM_IM_vs_IR_3D_4D_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644"/>
            <a:ext cx="9144000" cy="507471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84782"/>
            <a:ext cx="36878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07226" y="137204"/>
            <a:ext cx="7222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High rate scenario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</a:rPr>
              <a:t>MSH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reconstruction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with </a:t>
            </a:r>
            <a:r>
              <a:rPr lang="en-US" sz="3200" b="1" dirty="0" smtClean="0">
                <a:solidFill>
                  <a:srgbClr val="C00000"/>
                </a:solidFill>
              </a:rPr>
              <a:t>4D tracking 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_photo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3778896" y="313632"/>
            <a:ext cx="5365104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1F497D"/>
                </a:solidFill>
              </a:rPr>
              <a:t>Summary:</a:t>
            </a:r>
          </a:p>
          <a:p>
            <a:pPr>
              <a:buClr>
                <a:srgbClr val="C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1F497D"/>
                </a:solidFill>
              </a:rPr>
              <a:t>CBM </a:t>
            </a:r>
            <a:r>
              <a:rPr lang="en-US" dirty="0">
                <a:solidFill>
                  <a:srgbClr val="1F497D"/>
                </a:solidFill>
              </a:rPr>
              <a:t>detector is an excellent device to measure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1F497D"/>
                </a:solidFill>
              </a:rPr>
              <a:t>not only bulk observables, but </a:t>
            </a:r>
            <a:r>
              <a:rPr lang="en-US" b="1" dirty="0" smtClean="0">
                <a:solidFill>
                  <a:srgbClr val="C00000"/>
                </a:solidFill>
              </a:rPr>
              <a:t>strangeness, </a:t>
            </a:r>
            <a:r>
              <a:rPr lang="en-US" b="1" dirty="0" err="1" smtClean="0">
                <a:solidFill>
                  <a:srgbClr val="C00000"/>
                </a:solidFill>
              </a:rPr>
              <a:t>hypernuclei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and </a:t>
            </a:r>
            <a:r>
              <a:rPr lang="en-US" dirty="0" smtClean="0">
                <a:solidFill>
                  <a:srgbClr val="1F497D"/>
                </a:solidFill>
              </a:rPr>
              <a:t>other </a:t>
            </a:r>
            <a:r>
              <a:rPr lang="en-US" dirty="0">
                <a:solidFill>
                  <a:srgbClr val="1F497D"/>
                </a:solidFill>
              </a:rPr>
              <a:t>rare probes </a:t>
            </a:r>
            <a:r>
              <a:rPr lang="en-US" dirty="0" smtClean="0">
                <a:solidFill>
                  <a:srgbClr val="1F497D"/>
                </a:solidFill>
              </a:rPr>
              <a:t>with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high statistic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436" name="Text Box 20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21F53F-F811-4B2E-8E24-ECAA8E0F7F08}" type="slidenum">
              <a:rPr lang="en-US">
                <a:solidFill>
                  <a:srgbClr val="FFFFFF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60 Institutes,  600 members</a:t>
            </a:r>
            <a:endParaRPr lang="de-DE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actionRates_withStarFt1.8kHz_B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50" y="1928802"/>
            <a:ext cx="5656301" cy="4500594"/>
          </a:xfrm>
          <a:prstGeom prst="rect">
            <a:avLst/>
          </a:prstGeom>
        </p:spPr>
      </p:pic>
      <p:sp>
        <p:nvSpPr>
          <p:cNvPr id="7171" name="Text Box 53"/>
          <p:cNvSpPr txBox="1">
            <a:spLocks noChangeArrowheads="1"/>
          </p:cNvSpPr>
          <p:nvPr/>
        </p:nvSpPr>
        <p:spPr bwMode="auto">
          <a:xfrm>
            <a:off x="0" y="444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3200" b="1" dirty="0">
                <a:solidFill>
                  <a:srgbClr val="002060"/>
                </a:solidFill>
                <a:cs typeface="Times New Roman" pitchFamily="18" charset="0"/>
              </a:rPr>
              <a:t>Experiments exploring dense QCD matter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764704"/>
            <a:ext cx="2232248" cy="5940088"/>
          </a:xfrm>
          <a:prstGeom prst="rect">
            <a:avLst/>
          </a:prstGeom>
          <a:solidFill>
            <a:srgbClr val="FFC000">
              <a:alpha val="36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high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 </a:t>
            </a:r>
            <a:r>
              <a:rPr lang="de-DE" dirty="0" err="1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net</a:t>
            </a: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-baryon </a:t>
            </a:r>
            <a:r>
              <a:rPr lang="de-DE" dirty="0" err="1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densities</a:t>
            </a:r>
            <a:endParaRPr lang="de-DE" dirty="0">
              <a:solidFill>
                <a:srgbClr val="4BACC6">
                  <a:lumMod val="50000"/>
                </a:srgbClr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717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E987C21-6FB3-4400-AEE7-D279BF1F76F9}" type="slidenum">
              <a:rPr lang="de-DE" smtClean="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3</a:t>
            </a:fld>
            <a:endParaRPr lang="de-D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5572125" y="785813"/>
            <a:ext cx="357187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>
                <a:solidFill>
                  <a:srgbClr val="C00000"/>
                </a:solidFill>
              </a:rPr>
              <a:t>CBM: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 err="1">
                <a:solidFill>
                  <a:srgbClr val="002060"/>
                </a:solidFill>
              </a:rPr>
              <a:t>world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record</a:t>
            </a:r>
            <a:endParaRPr lang="de-DE" sz="2400" b="1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>
                <a:solidFill>
                  <a:srgbClr val="002060"/>
                </a:solidFill>
              </a:rPr>
              <a:t>rate </a:t>
            </a:r>
            <a:r>
              <a:rPr lang="de-DE" sz="2400" b="1" dirty="0" err="1">
                <a:solidFill>
                  <a:srgbClr val="002060"/>
                </a:solidFill>
              </a:rPr>
              <a:t>capability</a:t>
            </a:r>
            <a:endParaRPr lang="de-DE" sz="2400" b="1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 dirty="0">
              <a:solidFill>
                <a:srgbClr val="002060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determination of (displaced) vertices with high resolution</a:t>
            </a:r>
          </a:p>
          <a:p>
            <a:pP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>
                <a:solidFill>
                  <a:srgbClr val="002060"/>
                </a:solidFill>
                <a:latin typeface="Symbol" pitchFamily="18" charset="2"/>
              </a:rPr>
              <a:t></a:t>
            </a:r>
            <a:r>
              <a:rPr lang="en-GB" dirty="0">
                <a:solidFill>
                  <a:srgbClr val="002060"/>
                </a:solidFill>
              </a:rPr>
              <a:t> 50 </a:t>
            </a:r>
            <a:r>
              <a:rPr lang="en-GB" dirty="0">
                <a:solidFill>
                  <a:srgbClr val="002060"/>
                </a:solidFill>
                <a:latin typeface="Symbol" pitchFamily="18" charset="2"/>
              </a:rPr>
              <a:t></a:t>
            </a:r>
            <a:r>
              <a:rPr lang="en-GB" dirty="0">
                <a:solidFill>
                  <a:srgbClr val="002060"/>
                </a:solidFill>
              </a:rPr>
              <a:t>m)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identification of leptons and hadrons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fast and radiation hard detectors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self-triggered readout electronics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high speed data acquisition and </a:t>
            </a:r>
          </a:p>
          <a:p>
            <a:pP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2060"/>
                </a:solidFill>
              </a:rPr>
              <a:t>online event selection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de-DE" dirty="0">
                <a:solidFill>
                  <a:srgbClr val="002060"/>
                </a:solidFill>
              </a:rPr>
              <a:t> powerful computing </a:t>
            </a:r>
            <a:r>
              <a:rPr lang="en-US" altLang="de-DE" dirty="0" smtClean="0">
                <a:solidFill>
                  <a:srgbClr val="002060"/>
                </a:solidFill>
              </a:rPr>
              <a:t>farm and 4D </a:t>
            </a:r>
            <a:r>
              <a:rPr lang="en-US" altLang="de-DE" dirty="0" smtClean="0">
                <a:solidFill>
                  <a:srgbClr val="002060"/>
                </a:solidFill>
              </a:rPr>
              <a:t>tracking</a:t>
            </a:r>
            <a:endParaRPr lang="en-US" altLang="de-DE" dirty="0">
              <a:solidFill>
                <a:srgbClr val="002060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de-DE" dirty="0">
                <a:solidFill>
                  <a:srgbClr val="002060"/>
                </a:solidFill>
              </a:rPr>
              <a:t> software triggers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3" descr="tracks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260377" cy="231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2" descr="diff_z_UrQMD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785813"/>
            <a:ext cx="34480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1" descr="eff_13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29765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4702175" y="5656263"/>
            <a:ext cx="2370138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648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b="1" dirty="0" err="1">
                <a:solidFill>
                  <a:srgbClr val="FFC000"/>
                </a:solidFill>
              </a:rPr>
              <a:t>recstructed</a:t>
            </a:r>
            <a:r>
              <a:rPr lang="en-GB" sz="1800" b="1" dirty="0">
                <a:solidFill>
                  <a:srgbClr val="FFC000"/>
                </a:solidFill>
              </a:rPr>
              <a:t> tracks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C000"/>
                </a:solidFill>
              </a:rPr>
              <a:t>Ref. prim. </a:t>
            </a:r>
            <a:r>
              <a:rPr lang="en-GB" sz="1800" b="1" dirty="0" err="1">
                <a:solidFill>
                  <a:srgbClr val="FFC000"/>
                </a:solidFill>
              </a:rPr>
              <a:t>eff</a:t>
            </a:r>
            <a:r>
              <a:rPr lang="en-GB" sz="1800" b="1" dirty="0">
                <a:solidFill>
                  <a:srgbClr val="FFC000"/>
                </a:solidFill>
              </a:rPr>
              <a:t> = 96%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C000"/>
                </a:solidFill>
              </a:rPr>
              <a:t>All set </a:t>
            </a:r>
            <a:r>
              <a:rPr lang="en-GB" sz="1800" b="1" dirty="0" err="1">
                <a:solidFill>
                  <a:srgbClr val="FFC000"/>
                </a:solidFill>
              </a:rPr>
              <a:t>eff</a:t>
            </a:r>
            <a:r>
              <a:rPr lang="en-GB" sz="1800" b="1" dirty="0">
                <a:solidFill>
                  <a:srgbClr val="FFC000"/>
                </a:solidFill>
              </a:rPr>
              <a:t> = 87%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FFC000"/>
                </a:solidFill>
              </a:rPr>
              <a:t>dp</a:t>
            </a:r>
            <a:r>
              <a:rPr lang="en-GB" sz="1800" b="1" dirty="0">
                <a:solidFill>
                  <a:srgbClr val="FFC000"/>
                </a:solidFill>
              </a:rPr>
              <a:t>/p = 1.2%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8001000" y="762000"/>
            <a:ext cx="987425" cy="203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~700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160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53 K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32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</a:t>
            </a: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K</a:t>
            </a:r>
            <a:r>
              <a:rPr lang="en-GB" sz="1800" b="1" baseline="-25000" dirty="0">
                <a:solidFill>
                  <a:srgbClr val="FFFF00"/>
                </a:solidFill>
                <a:ea typeface="+mn-ea"/>
                <a:cs typeface="+mn-cs"/>
              </a:rPr>
              <a:t>S</a:t>
            </a:r>
            <a:r>
              <a:rPr lang="en-GB" sz="1800" b="1" baseline="300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0.44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</a:t>
            </a:r>
            <a:r>
              <a:rPr lang="en-GB" sz="1800" b="1" baseline="30000" dirty="0">
                <a:solidFill>
                  <a:srgbClr val="FFFF00"/>
                </a:solidFill>
                <a:ea typeface="+mn-ea"/>
                <a:cs typeface="+mn-cs"/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0.018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</a:t>
            </a:r>
            <a:r>
              <a:rPr lang="en-GB" sz="1800" b="1" baseline="30000" dirty="0">
                <a:solidFill>
                  <a:srgbClr val="FFFF00"/>
                </a:solidFill>
                <a:ea typeface="+mn-ea"/>
                <a:cs typeface="+mn-cs"/>
              </a:rPr>
              <a:t>-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0" y="0"/>
            <a:ext cx="7173913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C000"/>
                </a:solidFill>
              </a:rPr>
              <a:t>SIS-300:  central Au + Au  (UrQMD or PHSD) events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C000"/>
                </a:solidFill>
              </a:rPr>
              <a:t>Simulation and reconstruction  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066800" y="1676400"/>
            <a:ext cx="177006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FFFF"/>
                </a:solidFill>
              </a:rPr>
              <a:t>reconstruction</a:t>
            </a:r>
          </a:p>
        </p:txBody>
      </p:sp>
      <p:sp>
        <p:nvSpPr>
          <p:cNvPr id="10249" name="Text Box 2"/>
          <p:cNvSpPr txBox="1">
            <a:spLocks noChangeArrowheads="1"/>
          </p:cNvSpPr>
          <p:nvPr/>
        </p:nvSpPr>
        <p:spPr bwMode="auto">
          <a:xfrm>
            <a:off x="152400" y="5880100"/>
            <a:ext cx="4052888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C000"/>
                </a:solidFill>
              </a:rPr>
              <a:t>central: </a:t>
            </a:r>
            <a:r>
              <a:rPr lang="en-GB" b="1" dirty="0">
                <a:solidFill>
                  <a:srgbClr val="FFFF00"/>
                </a:solidFill>
              </a:rPr>
              <a:t>82</a:t>
            </a:r>
            <a:r>
              <a:rPr lang="en-GB" b="1" dirty="0">
                <a:solidFill>
                  <a:srgbClr val="FFC000"/>
                </a:solidFill>
              </a:rPr>
              <a:t> (TF) +</a:t>
            </a:r>
            <a:r>
              <a:rPr lang="en-GB" b="1" dirty="0">
                <a:solidFill>
                  <a:srgbClr val="FFFF00"/>
                </a:solidFill>
              </a:rPr>
              <a:t> 16 </a:t>
            </a:r>
            <a:r>
              <a:rPr lang="en-GB" b="1" dirty="0">
                <a:solidFill>
                  <a:srgbClr val="FFC000"/>
                </a:solidFill>
              </a:rPr>
              <a:t>(PF) ms/core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C000"/>
                </a:solidFill>
              </a:rPr>
              <a:t>	</a:t>
            </a:r>
            <a:r>
              <a:rPr lang="en-GB" b="1" dirty="0" err="1">
                <a:solidFill>
                  <a:srgbClr val="FFC000"/>
                </a:solidFill>
              </a:rPr>
              <a:t>mbias</a:t>
            </a:r>
            <a:r>
              <a:rPr lang="en-GB" b="1" dirty="0">
                <a:solidFill>
                  <a:srgbClr val="FFC000"/>
                </a:solidFill>
              </a:rPr>
              <a:t>  : </a:t>
            </a:r>
            <a:r>
              <a:rPr lang="en-GB" b="1" dirty="0">
                <a:solidFill>
                  <a:srgbClr val="FFFF00"/>
                </a:solidFill>
              </a:rPr>
              <a:t>10</a:t>
            </a:r>
            <a:r>
              <a:rPr lang="en-GB" b="1" dirty="0">
                <a:solidFill>
                  <a:srgbClr val="FFC000"/>
                </a:solidFill>
              </a:rPr>
              <a:t> (TF) +</a:t>
            </a:r>
            <a:r>
              <a:rPr lang="en-GB" b="1" dirty="0">
                <a:solidFill>
                  <a:srgbClr val="FFFF00"/>
                </a:solidFill>
              </a:rPr>
              <a:t> 2   </a:t>
            </a:r>
            <a:r>
              <a:rPr lang="en-GB" b="1" dirty="0">
                <a:solidFill>
                  <a:srgbClr val="FFC000"/>
                </a:solidFill>
              </a:rPr>
              <a:t>(PF) ms/core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C000"/>
                </a:solidFill>
              </a:rPr>
              <a:t>up to </a:t>
            </a:r>
            <a:r>
              <a:rPr lang="en-GB" b="1" dirty="0">
                <a:solidFill>
                  <a:srgbClr val="FFFF00"/>
                </a:solidFill>
              </a:rPr>
              <a:t>80</a:t>
            </a:r>
            <a:r>
              <a:rPr lang="en-GB" b="1" dirty="0">
                <a:solidFill>
                  <a:srgbClr val="FFC000"/>
                </a:solidFill>
              </a:rPr>
              <a:t> cores/CPU </a:t>
            </a:r>
          </a:p>
        </p:txBody>
      </p:sp>
      <p:sp>
        <p:nvSpPr>
          <p:cNvPr id="10250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6553200" y="6330950"/>
            <a:ext cx="2122488" cy="396875"/>
          </a:xfrm>
        </p:spPr>
        <p:txBody>
          <a:bodyPr/>
          <a:lstStyle/>
          <a:p>
            <a:pPr algn="r">
              <a:defRPr/>
            </a:pPr>
            <a:fld id="{D9BB21F6-9BFE-4960-B18F-6859DF94ABD4}" type="slidenum">
              <a:rPr lang="en-US" smtClean="0">
                <a:solidFill>
                  <a:srgbClr val="FFC000"/>
                </a:solidFill>
                <a:latin typeface="Times New Roman" pitchFamily="18" charset="0"/>
              </a:rPr>
              <a:pPr algn="r">
                <a:defRPr/>
              </a:pPr>
              <a:t>4</a:t>
            </a:fld>
            <a:endParaRPr lang="en-US" smtClean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0251" name="TextBox 18"/>
          <p:cNvSpPr txBox="1">
            <a:spLocks noChangeArrowheads="1"/>
          </p:cNvSpPr>
          <p:nvPr/>
        </p:nvSpPr>
        <p:spPr bwMode="auto">
          <a:xfrm>
            <a:off x="799208" y="4425131"/>
            <a:ext cx="158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0000"/>
                </a:solidFill>
              </a:rPr>
              <a:t>low p tracks !</a:t>
            </a:r>
          </a:p>
        </p:txBody>
      </p:sp>
      <p:pic>
        <p:nvPicPr>
          <p:cNvPr id="10252" name="Picture 21" descr="UrQM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525" y="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2" descr="phsd_auau_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3181350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3" descr="PHS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1538" y="2743200"/>
            <a:ext cx="931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 Box 4"/>
          <p:cNvSpPr txBox="1">
            <a:spLocks noChangeArrowheads="1"/>
          </p:cNvSpPr>
          <p:nvPr/>
        </p:nvSpPr>
        <p:spPr bwMode="auto">
          <a:xfrm>
            <a:off x="8001000" y="3429000"/>
            <a:ext cx="987425" cy="203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~700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174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42 K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30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4</a:t>
            </a:r>
            <a:r>
              <a:rPr lang="en-GB" sz="1800" b="1" dirty="0">
                <a:solidFill>
                  <a:srgbClr val="FFFF00"/>
                </a:solidFill>
              </a:rPr>
              <a:t>K</a:t>
            </a:r>
            <a:r>
              <a:rPr lang="en-GB" sz="1800" b="1" baseline="-25000" dirty="0">
                <a:solidFill>
                  <a:srgbClr val="FFFF00"/>
                </a:solidFill>
              </a:rPr>
              <a:t>S</a:t>
            </a:r>
            <a:r>
              <a:rPr lang="en-GB" sz="1800" b="1" baseline="30000" dirty="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2.4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 dirty="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0.005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</a:t>
            </a:r>
            <a:r>
              <a:rPr lang="en-GB" sz="1800" b="1" baseline="30000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10256" name="TextBox 25"/>
          <p:cNvSpPr txBox="1">
            <a:spLocks noChangeArrowheads="1"/>
          </p:cNvSpPr>
          <p:nvPr/>
        </p:nvSpPr>
        <p:spPr bwMode="auto">
          <a:xfrm>
            <a:off x="7715250" y="357188"/>
            <a:ext cx="83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>
                <a:solidFill>
                  <a:srgbClr val="FFC000"/>
                </a:solidFill>
              </a:rPr>
              <a:t>UrQMD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125" y="3895725"/>
            <a:ext cx="1778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CA track finder</a:t>
            </a:r>
            <a:endParaRPr lang="de-DE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258" name="Text Box 11"/>
          <p:cNvSpPr txBox="1">
            <a:spLocks noChangeArrowheads="1"/>
          </p:cNvSpPr>
          <p:nvPr/>
        </p:nvSpPr>
        <p:spPr bwMode="auto">
          <a:xfrm>
            <a:off x="3714750" y="741363"/>
            <a:ext cx="1333500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simulation</a:t>
            </a: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3786188" y="3071813"/>
            <a:ext cx="1335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simulation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180207" y="2132856"/>
            <a:ext cx="75317" cy="641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76672"/>
            <a:ext cx="3600400" cy="60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196752"/>
            <a:ext cx="34575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827584" y="1340768"/>
            <a:ext cx="288032" cy="4032448"/>
          </a:xfrm>
          <a:prstGeom prst="rect">
            <a:avLst/>
          </a:prstGeom>
          <a:solidFill>
            <a:srgbClr val="00B8FF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499992" y="548680"/>
            <a:ext cx="288032" cy="5616624"/>
          </a:xfrm>
          <a:prstGeom prst="rect">
            <a:avLst/>
          </a:prstGeom>
          <a:solidFill>
            <a:srgbClr val="00B8FF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ulk_new2_to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650"/>
            <a:ext cx="9144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43608" y="-71438"/>
            <a:ext cx="7704856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dirty="0" err="1">
                <a:solidFill>
                  <a:srgbClr val="FFC000"/>
                </a:solidFill>
              </a:rPr>
              <a:t>Particle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identification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with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smtClean="0">
                <a:solidFill>
                  <a:srgbClr val="FFC000"/>
                </a:solidFill>
              </a:rPr>
              <a:t>PID </a:t>
            </a:r>
            <a:r>
              <a:rPr lang="de-DE" sz="3200" b="1" dirty="0" err="1" smtClean="0">
                <a:solidFill>
                  <a:srgbClr val="FFC000"/>
                </a:solidFill>
              </a:rPr>
              <a:t>detectors</a:t>
            </a:r>
            <a:r>
              <a:rPr lang="de-DE" sz="3200" b="1" dirty="0" smtClean="0">
                <a:solidFill>
                  <a:srgbClr val="FFC000"/>
                </a:solidFill>
              </a:rPr>
              <a:t>     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0" y="6148388"/>
            <a:ext cx="7596188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C000"/>
                </a:solidFill>
              </a:rPr>
              <a:t>Central event: </a:t>
            </a:r>
            <a:r>
              <a:rPr lang="en-GB" b="1">
                <a:solidFill>
                  <a:srgbClr val="FFC000"/>
                </a:solidFill>
              </a:rPr>
              <a:t>40 (TF) + 7 (PF) ms/core with MVD!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C000"/>
                </a:solidFill>
              </a:rPr>
              <a:t>(~ 2 faster w/o MVD)</a:t>
            </a: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FBCFE3D7-986E-4411-AA00-C9C91748F211}" type="slidenum">
              <a:rPr lang="en-US" smtClean="0">
                <a:solidFill>
                  <a:srgbClr val="FFFF00"/>
                </a:solidFill>
                <a:latin typeface="Times New Roman" pitchFamily="18" charset="0"/>
              </a:rPr>
              <a:pPr algn="r">
                <a:defRPr/>
              </a:pPr>
              <a:t>5</a:t>
            </a:fld>
            <a:endParaRPr 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14313" y="428625"/>
            <a:ext cx="1857375" cy="249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Ni+Ni 15 AGeV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123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53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6 K</a:t>
            </a:r>
            <a:r>
              <a:rPr lang="en-GB" sz="1800" b="1" baseline="30000">
                <a:solidFill>
                  <a:srgbClr val="FFFF00"/>
                </a:solidFill>
              </a:rPr>
              <a:t>+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1.6 K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4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7.5</a:t>
            </a:r>
            <a:r>
              <a:rPr lang="en-GB" sz="1800" b="1">
                <a:solidFill>
                  <a:srgbClr val="FFFF00"/>
                </a:solidFill>
              </a:rPr>
              <a:t>K</a:t>
            </a:r>
            <a:r>
              <a:rPr lang="en-GB" sz="1800" b="1" baseline="-25000">
                <a:solidFill>
                  <a:srgbClr val="FFFF00"/>
                </a:solidFill>
              </a:rPr>
              <a:t>S</a:t>
            </a:r>
            <a:r>
              <a:rPr lang="en-GB" sz="1800" b="1" baseline="3000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0.4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baseline="3000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28728" y="3500438"/>
            <a:ext cx="3897113" cy="2448272"/>
            <a:chOff x="5246886" y="764704"/>
            <a:chExt cx="3897113" cy="24482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6886" y="764704"/>
              <a:ext cx="3897113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012160" y="1412776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20272" y="191683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Symbol"/>
                </a:rPr>
                <a:t>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6" descr="fragme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785794"/>
            <a:ext cx="288646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8024813" cy="65563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KF Particle Finder for the CBM Experiment</a:t>
            </a:r>
            <a:endParaRPr lang="uk-U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61ECA734-E1C5-4CC3-82BA-035F96E21E43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6</a:t>
            </a:fld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6072206"/>
            <a:ext cx="659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</a:rPr>
              <a:t>+ STAR, ALICE, PANDA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, HADES, NA61</a:t>
            </a:r>
            <a:endParaRPr lang="de-D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36552" cy="53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786182" y="1643050"/>
            <a:ext cx="4643470" cy="2071702"/>
          </a:xfrm>
          <a:prstGeom prst="rect">
            <a:avLst/>
          </a:prstGeom>
          <a:solidFill>
            <a:srgbClr val="00B8FF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phsd40_auau_centr_5M_TO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921"/>
            <a:ext cx="9144000" cy="5001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6744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5M </a:t>
            </a:r>
            <a:r>
              <a:rPr lang="de-DE" sz="3200" b="1" dirty="0" smtClean="0">
                <a:solidFill>
                  <a:srgbClr val="002060"/>
                </a:solidFill>
              </a:rPr>
              <a:t>central </a:t>
            </a:r>
            <a:r>
              <a:rPr lang="de-DE" sz="3200" b="1" dirty="0" smtClean="0">
                <a:solidFill>
                  <a:srgbClr val="002060"/>
                </a:solidFill>
              </a:rPr>
              <a:t>AuAu collisions, 10AGeV 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3" descr="PHS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94" y="142852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034" y="214290"/>
            <a:ext cx="7379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5M central Au Au collisions, 10AGeV (</a:t>
            </a:r>
            <a:r>
              <a:rPr lang="de-DE" sz="3200" b="1" dirty="0" smtClean="0">
                <a:solidFill>
                  <a:srgbClr val="002060"/>
                </a:solidFill>
                <a:sym typeface="Symbol"/>
              </a:rPr>
              <a:t>)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Ar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928670"/>
            <a:ext cx="2656712" cy="1800000"/>
          </a:xfrm>
          <a:prstGeom prst="rect">
            <a:avLst/>
          </a:prstGeom>
        </p:spPr>
      </p:pic>
      <p:pic>
        <p:nvPicPr>
          <p:cNvPr id="8" name="Picture 7" descr="p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000108"/>
            <a:ext cx="2520000" cy="1800000"/>
          </a:xfrm>
          <a:prstGeom prst="rect">
            <a:avLst/>
          </a:prstGeom>
        </p:spPr>
      </p:pic>
      <p:pic>
        <p:nvPicPr>
          <p:cNvPr id="9" name="Picture 8" descr="eff_p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928934"/>
            <a:ext cx="2656712" cy="1800000"/>
          </a:xfrm>
          <a:prstGeom prst="rect">
            <a:avLst/>
          </a:prstGeom>
        </p:spPr>
      </p:pic>
      <p:pic>
        <p:nvPicPr>
          <p:cNvPr id="10" name="Picture 9" descr="eff_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914884"/>
            <a:ext cx="2561013" cy="1800000"/>
          </a:xfrm>
          <a:prstGeom prst="rect">
            <a:avLst/>
          </a:prstGeom>
        </p:spPr>
      </p:pic>
      <p:pic>
        <p:nvPicPr>
          <p:cNvPr id="11" name="Picture 10" descr="eff_pt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3071810"/>
            <a:ext cx="2520000" cy="1800000"/>
          </a:xfrm>
          <a:prstGeom prst="rect">
            <a:avLst/>
          </a:prstGeom>
        </p:spPr>
      </p:pic>
      <p:pic>
        <p:nvPicPr>
          <p:cNvPr id="12" name="Picture 11" descr="ld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4786322"/>
            <a:ext cx="2520000" cy="1800000"/>
          </a:xfrm>
          <a:prstGeom prst="rect">
            <a:avLst/>
          </a:prstGeom>
        </p:spPr>
      </p:pic>
      <p:pic>
        <p:nvPicPr>
          <p:cNvPr id="13" name="Picture 12" descr="mul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16" y="4786322"/>
            <a:ext cx="2520000" cy="1800000"/>
          </a:xfrm>
          <a:prstGeom prst="rect">
            <a:avLst/>
          </a:prstGeom>
        </p:spPr>
      </p:pic>
      <p:pic>
        <p:nvPicPr>
          <p:cNvPr id="14" name="Picture 13" descr="mc_pt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388" y="4843710"/>
            <a:ext cx="2520000" cy="1800000"/>
          </a:xfrm>
          <a:prstGeom prst="rect">
            <a:avLst/>
          </a:prstGeom>
        </p:spPr>
      </p:pic>
      <p:pic>
        <p:nvPicPr>
          <p:cNvPr id="15" name="Picture 23" descr="PHSD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69294" y="142852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0892" y="3214686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Efficiency</a:t>
            </a:r>
            <a:r>
              <a:rPr lang="de-DE" b="1" baseline="-25000" dirty="0" smtClean="0">
                <a:solidFill>
                  <a:schemeClr val="tx1"/>
                </a:solidFill>
              </a:rPr>
              <a:t>4</a:t>
            </a:r>
            <a:r>
              <a:rPr lang="de-DE" b="1" baseline="-25000" dirty="0" smtClean="0">
                <a:solidFill>
                  <a:schemeClr val="tx1"/>
                </a:solidFill>
                <a:sym typeface="Symbol"/>
              </a:rPr>
              <a:t>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110006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Reco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492919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MC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pic>
        <p:nvPicPr>
          <p:cNvPr id="19" name="Picture 18" descr="IM_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20" y="785794"/>
            <a:ext cx="2881977" cy="195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745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5M central Au Au collisions, </a:t>
            </a:r>
            <a:r>
              <a:rPr lang="de-DE" sz="3200" b="1" dirty="0" smtClean="0">
                <a:solidFill>
                  <a:srgbClr val="002060"/>
                </a:solidFill>
              </a:rPr>
              <a:t>10AGeV (</a:t>
            </a:r>
            <a:r>
              <a:rPr lang="de-DE" sz="3200" b="1" dirty="0" smtClean="0">
                <a:solidFill>
                  <a:srgbClr val="002060"/>
                </a:solidFill>
                <a:sym typeface="Symbol"/>
              </a:rPr>
              <a:t></a:t>
            </a:r>
            <a:r>
              <a:rPr lang="de-DE" sz="3200" b="1" baseline="30000" dirty="0" smtClean="0">
                <a:solidFill>
                  <a:srgbClr val="002060"/>
                </a:solidFill>
                <a:sym typeface="Symbol"/>
              </a:rPr>
              <a:t>-</a:t>
            </a:r>
            <a:r>
              <a:rPr lang="de-DE" sz="3200" b="1" dirty="0" smtClean="0">
                <a:solidFill>
                  <a:srgbClr val="002060"/>
                </a:solidFill>
                <a:sym typeface="Symbol"/>
              </a:rPr>
              <a:t>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rmP_x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785794"/>
            <a:ext cx="2520000" cy="1800000"/>
          </a:xfrm>
          <a:prstGeom prst="rect">
            <a:avLst/>
          </a:prstGeom>
        </p:spPr>
      </p:pic>
      <p:pic>
        <p:nvPicPr>
          <p:cNvPr id="17" name="Picture 16" descr="pty_x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714356"/>
            <a:ext cx="2520000" cy="1800000"/>
          </a:xfrm>
          <a:prstGeom prst="rect">
            <a:avLst/>
          </a:prstGeom>
        </p:spPr>
      </p:pic>
      <p:pic>
        <p:nvPicPr>
          <p:cNvPr id="18" name="Picture 17" descr="eff_pt_x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714620"/>
            <a:ext cx="2519999" cy="1800000"/>
          </a:xfrm>
          <a:prstGeom prst="rect">
            <a:avLst/>
          </a:prstGeom>
        </p:spPr>
      </p:pic>
      <p:pic>
        <p:nvPicPr>
          <p:cNvPr id="19" name="Picture 18" descr="eff_y_x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714620"/>
            <a:ext cx="2520000" cy="1800000"/>
          </a:xfrm>
          <a:prstGeom prst="rect">
            <a:avLst/>
          </a:prstGeom>
        </p:spPr>
      </p:pic>
      <p:pic>
        <p:nvPicPr>
          <p:cNvPr id="20" name="Picture 19" descr="eff_pty_x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571744"/>
            <a:ext cx="2520000" cy="1800000"/>
          </a:xfrm>
          <a:prstGeom prst="rect">
            <a:avLst/>
          </a:prstGeom>
        </p:spPr>
      </p:pic>
      <p:pic>
        <p:nvPicPr>
          <p:cNvPr id="21" name="Picture 20" descr="ldl_x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4643446"/>
            <a:ext cx="2520000" cy="1800000"/>
          </a:xfrm>
          <a:prstGeom prst="rect">
            <a:avLst/>
          </a:prstGeom>
        </p:spPr>
      </p:pic>
      <p:pic>
        <p:nvPicPr>
          <p:cNvPr id="23" name="Picture 22" descr="mc_pty_x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4714884"/>
            <a:ext cx="2520000" cy="1800000"/>
          </a:xfrm>
          <a:prstGeom prst="rect">
            <a:avLst/>
          </a:prstGeom>
        </p:spPr>
      </p:pic>
      <p:pic>
        <p:nvPicPr>
          <p:cNvPr id="24" name="Picture 23" descr="PHSD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0732" y="71414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58016" y="2857496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Efficiency</a:t>
            </a:r>
            <a:r>
              <a:rPr lang="de-DE" b="1" baseline="-25000" dirty="0" smtClean="0">
                <a:solidFill>
                  <a:schemeClr val="tx1"/>
                </a:solidFill>
              </a:rPr>
              <a:t>4</a:t>
            </a:r>
            <a:r>
              <a:rPr lang="de-DE" b="1" baseline="-25000" dirty="0" smtClean="0">
                <a:solidFill>
                  <a:schemeClr val="tx1"/>
                </a:solidFill>
                <a:sym typeface="Symbol"/>
              </a:rPr>
              <a:t>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78" y="100010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Reco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492919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MC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pic>
        <p:nvPicPr>
          <p:cNvPr id="28" name="Picture 27" descr="IM_x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714356"/>
            <a:ext cx="2915978" cy="1975662"/>
          </a:xfrm>
          <a:prstGeom prst="rect">
            <a:avLst/>
          </a:prstGeom>
        </p:spPr>
      </p:pic>
      <p:pic>
        <p:nvPicPr>
          <p:cNvPr id="29" name="Picture 28" descr="purity_x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7554" y="4668048"/>
            <a:ext cx="2705100" cy="1832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14810" y="500063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Purity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1167</Words>
  <Application>Microsoft Office PowerPoint</Application>
  <PresentationFormat>On-screen Show (4:3)</PresentationFormat>
  <Paragraphs>406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KF Particle Finder for the CBM Experiment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kisselan</dc:creator>
  <cp:lastModifiedBy>Tanya</cp:lastModifiedBy>
  <cp:revision>1571</cp:revision>
  <cp:lastPrinted>1601-01-01T00:00:00Z</cp:lastPrinted>
  <dcterms:created xsi:type="dcterms:W3CDTF">2004-10-05T07:52:09Z</dcterms:created>
  <dcterms:modified xsi:type="dcterms:W3CDTF">2017-11-06T07:40:19Z</dcterms:modified>
</cp:coreProperties>
</file>