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sldIdLst>
    <p:sldId id="256" r:id="rId3"/>
    <p:sldId id="271" r:id="rId4"/>
    <p:sldId id="272" r:id="rId5"/>
    <p:sldId id="308" r:id="rId6"/>
    <p:sldId id="309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07" r:id="rId18"/>
    <p:sldId id="257" r:id="rId19"/>
    <p:sldId id="273" r:id="rId20"/>
    <p:sldId id="258" r:id="rId21"/>
    <p:sldId id="274" r:id="rId22"/>
    <p:sldId id="275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68" r:id="rId39"/>
    <p:sldId id="269" r:id="rId40"/>
    <p:sldId id="287" r:id="rId41"/>
    <p:sldId id="289" r:id="rId42"/>
    <p:sldId id="270" r:id="rId43"/>
    <p:sldId id="290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8A7B-F44A-433D-9E51-C3D6DE772A59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2206F-64BB-4BC5-960B-E9EBBB0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20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E7E18-DE33-491E-B5B1-11C33120C020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5938"/>
            <a:ext cx="4567237" cy="257016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17595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56E211-963C-46D5-AC59-A6F19043F5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489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D61D7F-65CD-48B2-B740-F7ACE22334C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527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41FC5-7C65-4AFB-81F8-56CC46C743AE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51329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65484-C761-4A67-8BF8-D670DFEDB132}" type="slidenum">
              <a:rPr lang="en-US" altLang="ja-JP"/>
              <a:pPr/>
              <a:t>46</a:t>
            </a:fld>
            <a:endParaRPr lang="en-US" altLang="ja-JP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6269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56E211-963C-46D5-AC59-A6F19043F5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2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E7E18-DE33-491E-B5B1-11C33120C020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5938"/>
            <a:ext cx="4567237" cy="257016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0034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F57A4F-D709-4CA2-AAC2-BA8FFD07CC0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90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4587E0A-9ABF-407A-8CDC-34C2644D990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18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1FBEC48-1AB4-401A-AEF7-4FD70762B2D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56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2623A36-3D32-4827-B524-035CC294D15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920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09760B7-AB80-40A5-9F28-145AEAD6956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840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151CF5D-FE5D-40A4-913D-96ED52B61D0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067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456E211-963C-46D5-AC59-A6F19043F5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7588" y="514350"/>
            <a:ext cx="4572000" cy="257175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63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40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09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57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3E174-1420-4F2E-B071-021FBC8F3F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75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3F5B2-66AA-4173-ACBD-680C6E76193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8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F904B-605D-4FE0-9EF3-419387919FF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336C6-A9B3-4378-A39F-440196C9F4A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15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C5FAD-764B-46F4-9FF4-5860C7C28A3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3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C6C9-4E22-4400-9F9A-B45CC3767CB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93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05EAE-D429-48FE-8E19-88A2482694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65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4AB9E-AA02-4013-A022-DCCA2DA097A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2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B68F9-38F9-4D90-B326-662F5D95550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91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C9A70-25E0-4F53-9167-4001F52E1CE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76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EA86-185B-451C-856D-21DD124AA42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87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タイトル、テキスト、メディア クリッ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メディア プレースホルダー 3"/>
          <p:cNvSpPr>
            <a:spLocks noGrp="1"/>
          </p:cNvSpPr>
          <p:nvPr>
            <p:ph type="media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40D33B-8542-4192-98B2-3E0F9F6053D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6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6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51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6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9207-DA4E-4A16-BBC8-722F6C354A2A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0132-A14B-4F90-AF95-B3F277BAF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98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27BEA3-73A0-41AA-BAAA-05E08D808DC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9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Structure of light </a:t>
            </a:r>
            <a:r>
              <a:rPr kumimoji="1" lang="en-US" altLang="ja-JP" dirty="0" err="1" smtClean="0"/>
              <a:t>hypernuclei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Emiko </a:t>
            </a:r>
            <a:r>
              <a:rPr kumimoji="1" lang="en-US" altLang="ja-JP" dirty="0" err="1" smtClean="0"/>
              <a:t>Hiyama</a:t>
            </a:r>
            <a:r>
              <a:rPr kumimoji="1" lang="en-US" altLang="ja-JP" dirty="0" smtClean="0"/>
              <a:t> (</a:t>
            </a:r>
            <a:r>
              <a:rPr kumimoji="1" lang="en-US" altLang="ja-JP" smtClean="0"/>
              <a:t>Kyushu Univ</a:t>
            </a:r>
            <a:r>
              <a:rPr lang="en-US" altLang="ja-JP" smtClean="0"/>
              <a:t>./RIKEN)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91544" y="332656"/>
            <a:ext cx="466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energy trajectory of J=0+ state changing W</a:t>
            </a:r>
            <a:r>
              <a:rPr lang="en-US" altLang="ja-JP" baseline="-25000" dirty="0">
                <a:solidFill>
                  <a:srgbClr val="000000"/>
                </a:solidFill>
              </a:rPr>
              <a:t>1</a:t>
            </a:r>
            <a:endParaRPr lang="ja-JP" altLang="en-US" baseline="-25000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980728"/>
            <a:ext cx="5040560" cy="5400600"/>
          </a:xfrm>
          <a:prstGeom prst="rect">
            <a:avLst/>
          </a:prstGeom>
        </p:spPr>
      </p:pic>
      <p:cxnSp>
        <p:nvCxnSpPr>
          <p:cNvPr id="3" name="直線矢印コネクタ 2"/>
          <p:cNvCxnSpPr/>
          <p:nvPr/>
        </p:nvCxnSpPr>
        <p:spPr>
          <a:xfrm flipH="1">
            <a:off x="4223792" y="701988"/>
            <a:ext cx="2160240" cy="854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4655840" y="836712"/>
            <a:ext cx="1728192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465227"/>
            <a:ext cx="5429282" cy="582339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84032" y="4230236"/>
            <a:ext cx="36904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To check the validity of three-body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force, we calculate the energies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of  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H,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He(T=1),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Li.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2321912" y="3152902"/>
            <a:ext cx="0" cy="108012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279577" y="338886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Exp.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23992" y="1015420"/>
            <a:ext cx="47731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In order to reproduce the data of 4n system,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We need W</a:t>
            </a:r>
            <a:r>
              <a:rPr lang="en-US" altLang="ja-JP" baseline="-25000" dirty="0">
                <a:solidFill>
                  <a:srgbClr val="000000"/>
                </a:solidFill>
              </a:rPr>
              <a:t>1</a:t>
            </a:r>
            <a:r>
              <a:rPr lang="en-US" altLang="ja-JP" dirty="0">
                <a:solidFill>
                  <a:srgbClr val="000000"/>
                </a:solidFill>
              </a:rPr>
              <a:t>= -36 MeV</a:t>
            </a:r>
            <a:r>
              <a:rPr lang="ja-JP" altLang="en-US" dirty="0">
                <a:solidFill>
                  <a:srgbClr val="000000"/>
                </a:solidFill>
              </a:rPr>
              <a:t>～</a:t>
            </a:r>
            <a:r>
              <a:rPr lang="en-US" altLang="ja-JP" dirty="0">
                <a:solidFill>
                  <a:srgbClr val="000000"/>
                </a:solidFill>
              </a:rPr>
              <a:t>-30MeV.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It should be noted that W1=-2.04 MeV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to reproduce the observed binding energy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of 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He, </a:t>
            </a:r>
            <a:r>
              <a:rPr lang="en-US" altLang="ja-JP" baseline="30000" dirty="0">
                <a:solidFill>
                  <a:srgbClr val="000000"/>
                </a:solidFill>
              </a:rPr>
              <a:t>3</a:t>
            </a:r>
            <a:r>
              <a:rPr lang="en-US" altLang="ja-JP" dirty="0">
                <a:solidFill>
                  <a:srgbClr val="000000"/>
                </a:solidFill>
              </a:rPr>
              <a:t>He and </a:t>
            </a:r>
            <a:r>
              <a:rPr lang="en-US" altLang="ja-JP" baseline="30000" dirty="0">
                <a:solidFill>
                  <a:srgbClr val="000000"/>
                </a:solidFill>
              </a:rPr>
              <a:t>3</a:t>
            </a:r>
            <a:r>
              <a:rPr lang="en-US" altLang="ja-JP" dirty="0">
                <a:solidFill>
                  <a:srgbClr val="000000"/>
                </a:solidFill>
              </a:rPr>
              <a:t>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Question:  W</a:t>
            </a:r>
            <a:r>
              <a:rPr lang="en-US" altLang="ja-JP" baseline="-25000" dirty="0">
                <a:solidFill>
                  <a:srgbClr val="000000"/>
                </a:solidFill>
              </a:rPr>
              <a:t>1</a:t>
            </a:r>
            <a:r>
              <a:rPr lang="en-US" altLang="ja-JP" dirty="0">
                <a:solidFill>
                  <a:srgbClr val="000000"/>
                </a:solidFill>
              </a:rPr>
              <a:t> value for T=3/2 is reasonable?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688288" y="1663491"/>
            <a:ext cx="504056" cy="79208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023993" y="1679360"/>
            <a:ext cx="2441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Attraction is 15 times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Stronger. 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58" y="332657"/>
            <a:ext cx="3952902" cy="383291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4365104"/>
            <a:ext cx="3317904" cy="226272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85" y="554513"/>
            <a:ext cx="3617891" cy="36419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1" y="4165572"/>
            <a:ext cx="3394419" cy="221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60649"/>
            <a:ext cx="5871045" cy="619268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646360" y="1965911"/>
            <a:ext cx="40318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If we use W</a:t>
            </a:r>
            <a:r>
              <a:rPr lang="en-US" altLang="ja-JP" baseline="-25000" dirty="0">
                <a:solidFill>
                  <a:srgbClr val="000000"/>
                </a:solidFill>
              </a:rPr>
              <a:t>1</a:t>
            </a:r>
            <a:r>
              <a:rPr lang="en-US" altLang="ja-JP" dirty="0">
                <a:solidFill>
                  <a:srgbClr val="000000"/>
                </a:solidFill>
              </a:rPr>
              <a:t>=-36MeV</a:t>
            </a:r>
            <a:r>
              <a:rPr lang="ja-JP" altLang="en-US" dirty="0">
                <a:solidFill>
                  <a:srgbClr val="000000"/>
                </a:solidFill>
              </a:rPr>
              <a:t>～</a:t>
            </a:r>
            <a:r>
              <a:rPr lang="en-US" altLang="ja-JP" dirty="0">
                <a:solidFill>
                  <a:srgbClr val="000000"/>
                </a:solidFill>
              </a:rPr>
              <a:t>-30 MeV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to reproduce the observed data of 4n,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We have strong binding energies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of 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H, 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He (T=1) and </a:t>
            </a:r>
            <a:r>
              <a:rPr lang="en-US" altLang="ja-JP" baseline="30000" dirty="0">
                <a:solidFill>
                  <a:srgbClr val="000000"/>
                </a:solidFill>
              </a:rPr>
              <a:t>4</a:t>
            </a:r>
            <a:r>
              <a:rPr lang="en-US" altLang="ja-JP" dirty="0">
                <a:solidFill>
                  <a:srgbClr val="000000"/>
                </a:solidFill>
              </a:rPr>
              <a:t>Li.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This result is inconsistent with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the data of A=4 nuclei.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The J=2</a:t>
            </a:r>
            <a:r>
              <a:rPr lang="en-US" altLang="ja-JP" baseline="30000" dirty="0">
                <a:solidFill>
                  <a:srgbClr val="000000"/>
                </a:solidFill>
              </a:rPr>
              <a:t>-</a:t>
            </a:r>
            <a:r>
              <a:rPr lang="en-US" altLang="ja-JP" dirty="0">
                <a:solidFill>
                  <a:srgbClr val="000000"/>
                </a:solidFill>
              </a:rPr>
              <a:t> state of A=4 nuclei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should be resonant states.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6456040" y="1556792"/>
            <a:ext cx="64807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104112" y="1356737"/>
            <a:ext cx="247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Exp.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4</a:t>
            </a:r>
            <a:r>
              <a:rPr lang="en-US" altLang="ja-JP" sz="2000" dirty="0">
                <a:solidFill>
                  <a:srgbClr val="000000"/>
                </a:solidFill>
              </a:rPr>
              <a:t>H (-5.29 MeV)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07569" y="548680"/>
            <a:ext cx="6315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How do we consider this inconsistency?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rgbClr val="000000"/>
                </a:solidFill>
              </a:rPr>
              <a:t>・</a:t>
            </a:r>
            <a:r>
              <a:rPr lang="en-US" altLang="ja-JP" sz="2400" dirty="0">
                <a:solidFill>
                  <a:srgbClr val="000000"/>
                </a:solidFill>
              </a:rPr>
              <a:t>The T=3/2 force is just a phenomenological.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924" y="1844824"/>
            <a:ext cx="6540381" cy="10906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03513" y="3140969"/>
            <a:ext cx="8610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Should we consider spin-dependent term in three-body force?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Tensor force, spin-orbit force???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7529" y="4293096"/>
            <a:ext cx="84980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The confirmation experiment for 4n </a:t>
            </a:r>
            <a:r>
              <a:rPr lang="en-US" altLang="ja-JP" sz="2000" dirty="0" smtClean="0">
                <a:solidFill>
                  <a:srgbClr val="000000"/>
                </a:solidFill>
              </a:rPr>
              <a:t>was performed last year at </a:t>
            </a:r>
            <a:r>
              <a:rPr lang="en-US" altLang="ja-JP" sz="2000" dirty="0">
                <a:solidFill>
                  <a:srgbClr val="000000"/>
                </a:solidFill>
              </a:rPr>
              <a:t>RIBF.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</a:rPr>
              <a:t>Two weeks ago, they reported that there is still a peak near the threshold.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</a:rPr>
              <a:t>We should think what is missing part in our calculation.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</a:rPr>
              <a:t>If the experiment is true, let’s add a Λ particle to 4n.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639617" y="836712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FFFFFF"/>
              </a:solidFill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2901007" y="1144327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3649489" y="1144327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649489" y="1871052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FFFFFF"/>
                </a:solidFill>
              </a:rPr>
              <a:t>n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2975779" y="1912482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FFFFFF"/>
                </a:solidFill>
              </a:rPr>
              <a:t>n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4386548" y="1340769"/>
            <a:ext cx="1425561" cy="3433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5833820" y="1052736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FFFFFF"/>
                </a:solidFill>
              </a:rPr>
              <a:t>Λ</a:t>
            </a:r>
            <a:endParaRPr lang="ja-JP" altLang="en-US" sz="2400" dirty="0">
              <a:solidFill>
                <a:srgbClr val="FFFFFF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88089" y="108051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aseline="30000" dirty="0">
                <a:solidFill>
                  <a:srgbClr val="000000"/>
                </a:solidFill>
              </a:rPr>
              <a:t>5</a:t>
            </a:r>
            <a:r>
              <a:rPr lang="en-US" altLang="ja-JP" sz="2400" baseline="-25000" dirty="0">
                <a:solidFill>
                  <a:srgbClr val="000000"/>
                </a:solidFill>
              </a:rPr>
              <a:t>Λ</a:t>
            </a:r>
            <a:r>
              <a:rPr lang="en-US" altLang="ja-JP" sz="2400" dirty="0">
                <a:solidFill>
                  <a:srgbClr val="000000"/>
                </a:solidFill>
              </a:rPr>
              <a:t>n should be bound!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12109" y="2182357"/>
            <a:ext cx="41715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This is important to study ΛN-ΣN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coupling 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Then, I hope that production of</a:t>
            </a:r>
            <a:r>
              <a:rPr lang="en-US" altLang="ja-JP" sz="2000" baseline="30000" dirty="0">
                <a:solidFill>
                  <a:srgbClr val="000000"/>
                </a:solidFill>
              </a:rPr>
              <a:t> 5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Λ</a:t>
            </a:r>
            <a:r>
              <a:rPr lang="en-US" altLang="ja-JP" sz="2000" dirty="0">
                <a:solidFill>
                  <a:srgbClr val="000000"/>
                </a:solidFill>
              </a:rPr>
              <a:t>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will be performed at </a:t>
            </a:r>
            <a:r>
              <a:rPr lang="en-US" altLang="ja-JP" sz="2000" dirty="0" smtClean="0">
                <a:solidFill>
                  <a:srgbClr val="000000"/>
                </a:solidFill>
              </a:rPr>
              <a:t>ALICE </a:t>
            </a:r>
            <a:r>
              <a:rPr lang="en-US" altLang="ja-JP" sz="2000" smtClean="0">
                <a:solidFill>
                  <a:srgbClr val="000000"/>
                </a:solidFill>
              </a:rPr>
              <a:t>or GSI?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592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10982" y="1259457"/>
            <a:ext cx="116810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Next step, we should study about ΛΛ interaction and ΞN interaction!</a:t>
            </a:r>
          </a:p>
          <a:p>
            <a:r>
              <a:rPr kumimoji="1" lang="en-US" altLang="ja-JP" sz="2400" dirty="0" smtClean="0"/>
              <a:t>Currently, in the case of ΛΛ interaction, we obtain information on strength of attraction</a:t>
            </a:r>
          </a:p>
          <a:p>
            <a:r>
              <a:rPr lang="en-US" altLang="ja-JP" sz="2400" dirty="0" smtClean="0"/>
              <a:t>of  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S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. What about p-wave? Spin-dependent force? We have no information.</a:t>
            </a:r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ΞN </a:t>
            </a:r>
            <a:r>
              <a:rPr lang="en-US" altLang="ja-JP" sz="2400" dirty="0" err="1" smtClean="0"/>
              <a:t>interaction:so</a:t>
            </a:r>
            <a:r>
              <a:rPr lang="en-US" altLang="ja-JP" sz="2400" dirty="0" smtClean="0"/>
              <a:t> far we have not known whether or not ΞN interaction should be attractive.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3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847850" y="2781300"/>
            <a:ext cx="80645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For the study of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N interaction, it is important to study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the structure of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hypernuclei</a:t>
            </a:r>
            <a:r>
              <a:rPr lang="en-US" altLang="ja-JP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However, so far </a:t>
            </a:r>
            <a:r>
              <a:rPr lang="en-US" altLang="ja-JP" sz="2400"/>
              <a:t>there </a:t>
            </a:r>
            <a:r>
              <a:rPr lang="en-US" altLang="ja-JP" sz="2400" smtClean="0"/>
              <a:t>was </a:t>
            </a:r>
            <a:r>
              <a:rPr lang="en-US" altLang="ja-JP" sz="2400" dirty="0"/>
              <a:t>no observed </a:t>
            </a:r>
            <a:r>
              <a:rPr lang="en-US" altLang="ja-JP" sz="20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hypernucleus</a:t>
            </a:r>
            <a:r>
              <a:rPr lang="en-US" altLang="ja-JP" sz="2400" dirty="0" smtClean="0"/>
              <a:t> without ambiguity.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4870451" y="188913"/>
            <a:ext cx="2232025" cy="2195512"/>
          </a:xfrm>
          <a:prstGeom prst="ellipse">
            <a:avLst/>
          </a:prstGeom>
          <a:solidFill>
            <a:srgbClr val="FFFF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5735638" y="333376"/>
            <a:ext cx="468312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5303839" y="908051"/>
            <a:ext cx="1368425" cy="1368425"/>
          </a:xfrm>
          <a:prstGeom prst="ellipse">
            <a:avLst/>
          </a:prstGeom>
          <a:solidFill>
            <a:srgbClr val="008000">
              <a:alpha val="70195"/>
            </a:srgbClr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core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nucleus</a:t>
            </a:r>
          </a:p>
        </p:txBody>
      </p:sp>
    </p:spTree>
    <p:extLst>
      <p:ext uri="{BB962C8B-B14F-4D97-AF65-F5344CB8AC3E}">
        <p14:creationId xmlns:p14="http://schemas.microsoft.com/office/powerpoint/2010/main" val="42596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774825" y="476251"/>
            <a:ext cx="8497888" cy="20161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5951539" y="3068639"/>
            <a:ext cx="1800225" cy="1800225"/>
          </a:xfrm>
          <a:prstGeom prst="ellipse">
            <a:avLst/>
          </a:prstGeom>
          <a:solidFill>
            <a:srgbClr val="FFFF00">
              <a:alpha val="2196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3071814" y="3068639"/>
            <a:ext cx="1800225" cy="1800225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3411538" y="3851275"/>
            <a:ext cx="863600" cy="8651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>
                <a:solidFill>
                  <a:schemeClr val="bg1"/>
                </a:solidFill>
              </a:rPr>
              <a:t>11</a:t>
            </a:r>
            <a:r>
              <a:rPr lang="en-US" altLang="ja-JP" sz="2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008438" y="3284538"/>
            <a:ext cx="482600" cy="4953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b="1"/>
              <a:t>p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2711451" y="3211514"/>
            <a:ext cx="12239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135188" y="2995613"/>
            <a:ext cx="488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/>
              <a:t>K</a:t>
            </a:r>
            <a:r>
              <a:rPr lang="en-US" altLang="ja-JP" sz="3000" b="1" baseline="30000"/>
              <a:t>-</a:t>
            </a: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5159375" y="3644901"/>
            <a:ext cx="503238" cy="5762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6816725" y="3284538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3000" b="1" baseline="300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6311900" y="3932239"/>
            <a:ext cx="863600" cy="8651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000" baseline="30000">
                <a:solidFill>
                  <a:schemeClr val="bg1"/>
                </a:solidFill>
              </a:rPr>
              <a:t>11</a:t>
            </a:r>
            <a:r>
              <a:rPr lang="en-US" altLang="ja-JP" sz="2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411538" y="5003800"/>
            <a:ext cx="7048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000" b="1" baseline="30000"/>
              <a:t>12</a:t>
            </a:r>
            <a:r>
              <a:rPr lang="en-US" altLang="ja-JP" sz="2600"/>
              <a:t>C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6075364" y="5076825"/>
            <a:ext cx="2498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ea typeface="ＭＳ 明朝" panose="02020609040205080304" pitchFamily="17" charset="-128"/>
              </a:rPr>
              <a:t>Ξ</a:t>
            </a:r>
            <a:r>
              <a:rPr lang="en-US" altLang="ja-JP" sz="2600"/>
              <a:t> hypernucleus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992314" y="1052513"/>
            <a:ext cx="6408737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99"/>
                </a:solidFill>
              </a:rPr>
              <a:t>・</a:t>
            </a:r>
            <a:r>
              <a:rPr lang="en-US" altLang="ja-JP" sz="2000">
                <a:solidFill>
                  <a:srgbClr val="000099"/>
                </a:solidFill>
              </a:rPr>
              <a:t>E05  “Spectroscopic study of </a:t>
            </a:r>
            <a:r>
              <a:rPr lang="en-US" altLang="ja-JP" sz="2000" b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000">
                <a:solidFill>
                  <a:srgbClr val="000099"/>
                </a:solidFill>
              </a:rPr>
              <a:t>-Hypernucleus, </a:t>
            </a:r>
            <a:r>
              <a:rPr lang="en-US" altLang="ja-JP" sz="2000" b="1" baseline="30000">
                <a:solidFill>
                  <a:srgbClr val="000099"/>
                </a:solidFill>
              </a:rPr>
              <a:t>12</a:t>
            </a:r>
            <a:r>
              <a:rPr lang="en-US" altLang="ja-JP" sz="2000">
                <a:solidFill>
                  <a:srgbClr val="000099"/>
                </a:solidFill>
              </a:rPr>
              <a:t>Be,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</a:rPr>
              <a:t>            via the </a:t>
            </a:r>
            <a:r>
              <a:rPr lang="en-US" altLang="ja-JP" sz="2000" b="1" baseline="30000">
                <a:solidFill>
                  <a:srgbClr val="000099"/>
                </a:solidFill>
              </a:rPr>
              <a:t>12</a:t>
            </a:r>
            <a:r>
              <a:rPr lang="en-US" altLang="ja-JP" sz="2000">
                <a:solidFill>
                  <a:srgbClr val="000099"/>
                </a:solidFill>
              </a:rPr>
              <a:t>C(K</a:t>
            </a:r>
            <a:r>
              <a:rPr lang="en-US" altLang="ja-JP" sz="2400" b="1" baseline="30000">
                <a:solidFill>
                  <a:srgbClr val="000099"/>
                </a:solidFill>
              </a:rPr>
              <a:t>-</a:t>
            </a:r>
            <a:r>
              <a:rPr lang="en-US" altLang="ja-JP" sz="2000">
                <a:solidFill>
                  <a:srgbClr val="000099"/>
                </a:solidFill>
              </a:rPr>
              <a:t>,K</a:t>
            </a:r>
            <a:r>
              <a:rPr lang="en-US" altLang="ja-JP" sz="2400" b="1" baseline="30000">
                <a:solidFill>
                  <a:srgbClr val="000099"/>
                </a:solidFill>
              </a:rPr>
              <a:t>+</a:t>
            </a:r>
            <a:r>
              <a:rPr lang="en-US" altLang="ja-JP" sz="2000">
                <a:solidFill>
                  <a:srgbClr val="000099"/>
                </a:solidFill>
              </a:rPr>
              <a:t>)  Reaction”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</a:rPr>
              <a:t>            by Nagae</a:t>
            </a:r>
            <a:r>
              <a:rPr lang="ja-JP" altLang="en-US" sz="2000">
                <a:solidFill>
                  <a:srgbClr val="000099"/>
                </a:solidFill>
              </a:rPr>
              <a:t>　</a:t>
            </a:r>
            <a:r>
              <a:rPr lang="en-US" altLang="ja-JP" sz="2000">
                <a:solidFill>
                  <a:srgbClr val="000099"/>
                </a:solidFill>
              </a:rPr>
              <a:t>and his collaborators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527800" y="547688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Day-1 experiment</a:t>
            </a:r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 flipV="1">
            <a:off x="7804151" y="2916238"/>
            <a:ext cx="792163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73" name="Text Box 18"/>
          <p:cNvSpPr txBox="1">
            <a:spLocks noChangeArrowheads="1"/>
          </p:cNvSpPr>
          <p:nvPr/>
        </p:nvSpPr>
        <p:spPr bwMode="auto">
          <a:xfrm>
            <a:off x="8596313" y="2555875"/>
            <a:ext cx="552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600"/>
              <a:t>K</a:t>
            </a:r>
            <a:r>
              <a:rPr lang="en-US" altLang="ja-JP" sz="3000" b="1" baseline="30000"/>
              <a:t>+</a:t>
            </a:r>
          </a:p>
        </p:txBody>
      </p:sp>
      <p:sp>
        <p:nvSpPr>
          <p:cNvPr id="96274" name="Text Box 19"/>
          <p:cNvSpPr txBox="1">
            <a:spLocks noChangeArrowheads="1"/>
          </p:cNvSpPr>
          <p:nvPr/>
        </p:nvSpPr>
        <p:spPr bwMode="auto">
          <a:xfrm>
            <a:off x="2135189" y="547688"/>
            <a:ext cx="734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Approved proposal at J-PARC : </a:t>
            </a:r>
          </a:p>
        </p:txBody>
      </p:sp>
      <p:sp>
        <p:nvSpPr>
          <p:cNvPr id="96275" name="Text Box 20"/>
          <p:cNvSpPr txBox="1">
            <a:spLocks noChangeArrowheads="1"/>
          </p:cNvSpPr>
          <p:nvPr/>
        </p:nvSpPr>
        <p:spPr bwMode="auto">
          <a:xfrm>
            <a:off x="1755775" y="5462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Garamond" panose="02020404030301010803" pitchFamily="18" charset="0"/>
            </a:endParaRPr>
          </a:p>
        </p:txBody>
      </p:sp>
      <p:sp>
        <p:nvSpPr>
          <p:cNvPr id="96276" name="Text Box 21"/>
          <p:cNvSpPr txBox="1">
            <a:spLocks noChangeArrowheads="1"/>
          </p:cNvSpPr>
          <p:nvPr/>
        </p:nvSpPr>
        <p:spPr bwMode="auto">
          <a:xfrm>
            <a:off x="7416801" y="1336675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1200" baseline="30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4619" y="5779698"/>
            <a:ext cx="8982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Now, theoretically, it is time to analyze that what kind of spin-parities they observed.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242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5889"/>
            <a:ext cx="8096251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テキスト ボックス 4"/>
          <p:cNvSpPr txBox="1">
            <a:spLocks noChangeArrowheads="1"/>
          </p:cNvSpPr>
          <p:nvPr/>
        </p:nvSpPr>
        <p:spPr bwMode="auto">
          <a:xfrm>
            <a:off x="1765300" y="5364164"/>
            <a:ext cx="99774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Furthermore, </a:t>
            </a:r>
            <a:r>
              <a:rPr lang="en-US" altLang="ja-JP" sz="2000" dirty="0"/>
              <a:t>we observed bound Ξ </a:t>
            </a:r>
            <a:r>
              <a:rPr lang="en-US" altLang="ja-JP" sz="2000" dirty="0" err="1"/>
              <a:t>hypernucleus</a:t>
            </a:r>
            <a:r>
              <a:rPr lang="en-US" altLang="ja-JP" sz="2000" dirty="0"/>
              <a:t>, for the first time</a:t>
            </a:r>
          </a:p>
          <a:p>
            <a:r>
              <a:rPr lang="en-US" altLang="ja-JP" sz="2000" dirty="0"/>
              <a:t>in the world. Now, we understood that ΞN interaction should be attractive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 smtClean="0"/>
              <a:t>Also, it is important to interpret  spin-parity to comparing theory and experimental data.</a:t>
            </a:r>
          </a:p>
          <a:p>
            <a:endParaRPr lang="en-US" altLang="ja-JP" sz="2000" dirty="0" smtClean="0"/>
          </a:p>
        </p:txBody>
      </p:sp>
      <p:sp>
        <p:nvSpPr>
          <p:cNvPr id="95236" name="Oval 3"/>
          <p:cNvSpPr>
            <a:spLocks noChangeArrowheads="1"/>
          </p:cNvSpPr>
          <p:nvPr/>
        </p:nvSpPr>
        <p:spPr bwMode="auto">
          <a:xfrm>
            <a:off x="8256589" y="2997201"/>
            <a:ext cx="2232025" cy="2195513"/>
          </a:xfrm>
          <a:prstGeom prst="ellipse">
            <a:avLst/>
          </a:prstGeom>
          <a:solidFill>
            <a:srgbClr val="FFFF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95237" name="Oval 4"/>
          <p:cNvSpPr>
            <a:spLocks noChangeArrowheads="1"/>
          </p:cNvSpPr>
          <p:nvPr/>
        </p:nvSpPr>
        <p:spPr bwMode="auto">
          <a:xfrm>
            <a:off x="9121776" y="31416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5238" name="Oval 5"/>
          <p:cNvSpPr>
            <a:spLocks noChangeArrowheads="1"/>
          </p:cNvSpPr>
          <p:nvPr/>
        </p:nvSpPr>
        <p:spPr bwMode="auto">
          <a:xfrm>
            <a:off x="8689976" y="3716339"/>
            <a:ext cx="1368425" cy="1368425"/>
          </a:xfrm>
          <a:prstGeom prst="ellipse">
            <a:avLst/>
          </a:prstGeom>
          <a:solidFill>
            <a:srgbClr val="008000">
              <a:alpha val="70195"/>
            </a:srgbClr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baseline="30000">
                <a:solidFill>
                  <a:schemeClr val="bg1"/>
                </a:solidFill>
              </a:rPr>
              <a:t>14</a:t>
            </a:r>
            <a:r>
              <a:rPr lang="en-US" altLang="ja-JP">
                <a:solidFill>
                  <a:schemeClr val="bg1"/>
                </a:solidFill>
              </a:rPr>
              <a:t>N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8616950" y="1196975"/>
            <a:ext cx="172720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0" name="テキスト ボックス 10"/>
          <p:cNvSpPr txBox="1">
            <a:spLocks noChangeArrowheads="1"/>
          </p:cNvSpPr>
          <p:nvPr/>
        </p:nvSpPr>
        <p:spPr bwMode="auto">
          <a:xfrm>
            <a:off x="9188451" y="735013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baseline="30000"/>
              <a:t>14</a:t>
            </a:r>
            <a:r>
              <a:rPr lang="en-US" altLang="ja-JP"/>
              <a:t>N-Ξ-</a:t>
            </a:r>
            <a:endParaRPr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9121775" y="1773238"/>
            <a:ext cx="94615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2" name="テキスト ボックス 13"/>
          <p:cNvSpPr txBox="1">
            <a:spLocks noChangeArrowheads="1"/>
          </p:cNvSpPr>
          <p:nvPr/>
        </p:nvSpPr>
        <p:spPr bwMode="auto">
          <a:xfrm>
            <a:off x="8107385" y="1819791"/>
            <a:ext cx="38138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/>
              <a:t>-4.38 ± 0.25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-1.10</a:t>
            </a:r>
            <a:r>
              <a:rPr lang="en-US" altLang="ja-JP" dirty="0"/>
              <a:t> ±</a:t>
            </a:r>
            <a:r>
              <a:rPr lang="en-US" altLang="ja-JP" dirty="0" smtClean="0"/>
              <a:t> 0.25 </a:t>
            </a:r>
            <a:r>
              <a:rPr lang="en-US" altLang="ja-JP" dirty="0"/>
              <a:t>MeV </a:t>
            </a:r>
            <a:endParaRPr lang="ja-JP" altLang="en-US" dirty="0"/>
          </a:p>
        </p:txBody>
      </p:sp>
      <p:sp>
        <p:nvSpPr>
          <p:cNvPr id="95243" name="テキスト ボックス 14"/>
          <p:cNvSpPr txBox="1">
            <a:spLocks noChangeArrowheads="1"/>
          </p:cNvSpPr>
          <p:nvPr/>
        </p:nvSpPr>
        <p:spPr bwMode="auto">
          <a:xfrm>
            <a:off x="8353425" y="1184275"/>
            <a:ext cx="85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/>
              <a:t>0 MeV</a:t>
            </a:r>
            <a:endParaRPr lang="ja-JP" altLang="en-US"/>
          </a:p>
        </p:txBody>
      </p:sp>
      <p:sp>
        <p:nvSpPr>
          <p:cNvPr id="95244" name="テキスト ボックス 1"/>
          <p:cNvSpPr txBox="1">
            <a:spLocks noChangeArrowheads="1"/>
          </p:cNvSpPr>
          <p:nvPr/>
        </p:nvSpPr>
        <p:spPr bwMode="auto">
          <a:xfrm>
            <a:off x="6731001" y="4676776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400"/>
              <a:t>Kiso event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2362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43139" y="411039"/>
            <a:ext cx="59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rgbClr val="000099"/>
                </a:solidFill>
              </a:rPr>
              <a:t>The major goal of </a:t>
            </a:r>
            <a:r>
              <a:rPr lang="en-US" altLang="ja-JP" sz="2800" b="1" dirty="0" err="1">
                <a:solidFill>
                  <a:srgbClr val="000099"/>
                </a:solidFill>
              </a:rPr>
              <a:t>hypernuclear</a:t>
            </a:r>
            <a:r>
              <a:rPr lang="en-US" altLang="ja-JP" sz="2800" b="1" dirty="0">
                <a:solidFill>
                  <a:srgbClr val="000099"/>
                </a:solidFill>
              </a:rPr>
              <a:t> physics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692254" y="1863329"/>
            <a:ext cx="25384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022233" y="1607163"/>
            <a:ext cx="287211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CC0000"/>
                </a:solidFill>
              </a:rPr>
              <a:t>Fundamental and important for the study</a:t>
            </a:r>
          </a:p>
          <a:p>
            <a:r>
              <a:rPr lang="en-US" altLang="ja-JP" sz="2000" dirty="0">
                <a:solidFill>
                  <a:srgbClr val="CC0000"/>
                </a:solidFill>
              </a:rPr>
              <a:t>of nuclear physics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61025" y="2451724"/>
            <a:ext cx="64960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 </a:t>
            </a:r>
            <a:r>
              <a:rPr lang="en-US" altLang="ja-JP" sz="2200" dirty="0">
                <a:solidFill>
                  <a:srgbClr val="000099"/>
                </a:solidFill>
              </a:rPr>
              <a:t>To understand the baryon-baryon interaction, two-body scattering  experiment is most useful. 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159896" y="4221089"/>
            <a:ext cx="0" cy="600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022233" y="4380399"/>
            <a:ext cx="342502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0099"/>
                </a:solidFill>
              </a:rPr>
              <a:t>YN and YY potential models so far proposed</a:t>
            </a:r>
          </a:p>
          <a:p>
            <a:r>
              <a:rPr lang="en-US" altLang="ja-JP" sz="2400" dirty="0">
                <a:solidFill>
                  <a:srgbClr val="000099"/>
                </a:solidFill>
              </a:rPr>
              <a:t>  (ex. Nijmegen,</a:t>
            </a:r>
          </a:p>
          <a:p>
            <a:r>
              <a:rPr lang="en-US" altLang="ja-JP" sz="2400" dirty="0">
                <a:solidFill>
                  <a:srgbClr val="000099"/>
                </a:solidFill>
              </a:rPr>
              <a:t>     </a:t>
            </a:r>
            <a:r>
              <a:rPr lang="en-US" altLang="ja-JP" sz="2400" dirty="0" err="1">
                <a:solidFill>
                  <a:srgbClr val="000099"/>
                </a:solidFill>
              </a:rPr>
              <a:t>Julich</a:t>
            </a:r>
            <a:r>
              <a:rPr lang="en-US" altLang="ja-JP" sz="2400" dirty="0">
                <a:solidFill>
                  <a:srgbClr val="000099"/>
                </a:solidFill>
              </a:rPr>
              <a:t>, Kyoto-Niigata) have large ambiguity. </a:t>
            </a:r>
          </a:p>
          <a:p>
            <a:r>
              <a:rPr lang="en-US" altLang="ja-JP" sz="1500" dirty="0">
                <a:solidFill>
                  <a:srgbClr val="CC0000"/>
                </a:solidFill>
              </a:rPr>
              <a:t> 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19537" y="1431132"/>
            <a:ext cx="6102696" cy="736157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38473" y="1573178"/>
            <a:ext cx="5751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1) To understand baryon-baryon interactions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692254" y="2048368"/>
            <a:ext cx="25919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55118" y="3238542"/>
            <a:ext cx="6409234" cy="864394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99656" y="3268073"/>
            <a:ext cx="50110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Total number of </a:t>
            </a:r>
          </a:p>
          <a:p>
            <a:r>
              <a:rPr lang="en-US" altLang="ja-JP" sz="2400" dirty="0"/>
              <a:t>  Nucleon (N) -Nucleon (N) data: </a:t>
            </a:r>
            <a:r>
              <a:rPr lang="en-US" altLang="ja-JP" sz="2400" dirty="0">
                <a:solidFill>
                  <a:srgbClr val="FF0000"/>
                </a:solidFill>
              </a:rPr>
              <a:t>4,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000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631504" y="4893595"/>
            <a:ext cx="5901556" cy="1440160"/>
          </a:xfrm>
          <a:prstGeom prst="rect">
            <a:avLst/>
          </a:prstGeom>
          <a:solidFill>
            <a:srgbClr val="FFCC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995682" y="5791184"/>
            <a:ext cx="3106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/>
              <a:t>・ </a:t>
            </a:r>
            <a:r>
              <a:rPr lang="en-US" altLang="ja-JP" sz="2400" b="1" dirty="0">
                <a:solidFill>
                  <a:srgbClr val="FF0000"/>
                </a:solidFill>
              </a:rPr>
              <a:t>NO</a:t>
            </a:r>
            <a:r>
              <a:rPr lang="en-US" altLang="ja-JP" sz="2400" b="1" dirty="0"/>
              <a:t> </a:t>
            </a:r>
            <a:r>
              <a:rPr lang="en-US" altLang="ja-JP" sz="2400" dirty="0"/>
              <a:t>YY scattering data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662225" y="4933932"/>
            <a:ext cx="5640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100" dirty="0"/>
              <a:t> </a:t>
            </a:r>
            <a:r>
              <a:rPr lang="ja-JP" altLang="en-US" sz="2400" dirty="0"/>
              <a:t>・ </a:t>
            </a:r>
            <a:r>
              <a:rPr lang="en-US" altLang="ja-JP" sz="2400" dirty="0"/>
              <a:t>Total number of differential cross section </a:t>
            </a:r>
          </a:p>
          <a:p>
            <a:r>
              <a:rPr lang="en-US" altLang="ja-JP" sz="2400" dirty="0"/>
              <a:t>      Hyperon (Y) -Nucleon (N) data: </a:t>
            </a:r>
            <a:r>
              <a:rPr lang="en-US" altLang="ja-JP" sz="2400" b="1" dirty="0">
                <a:solidFill>
                  <a:srgbClr val="FF0000"/>
                </a:solidFill>
              </a:rPr>
              <a:t> 40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7626326" y="5182863"/>
            <a:ext cx="270272" cy="43219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6182890" y="2079800"/>
            <a:ext cx="0" cy="26908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182891" y="2348880"/>
            <a:ext cx="1350169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50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98" y="568944"/>
            <a:ext cx="10323460" cy="452726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17098" y="199612"/>
            <a:ext cx="364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Physical Review C 94, 064319 (2016)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5992" y="4986067"/>
            <a:ext cx="88376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Using RMF theory, we interpret that Kiso event is observation of  </a:t>
            </a:r>
            <a:r>
              <a:rPr kumimoji="1" lang="en-US" altLang="ja-JP" baseline="30000" dirty="0" smtClean="0"/>
              <a:t>14</a:t>
            </a:r>
            <a:r>
              <a:rPr kumimoji="1" lang="en-US" altLang="ja-JP" dirty="0" smtClean="0"/>
              <a:t>N(</a:t>
            </a:r>
            <a:r>
              <a:rPr kumimoji="1" lang="en-US" altLang="ja-JP" dirty="0" err="1" smtClean="0"/>
              <a:t>g.s</a:t>
            </a:r>
            <a:r>
              <a:rPr kumimoji="1" lang="en-US" altLang="ja-JP" dirty="0" smtClean="0"/>
              <a:t>) +Ξ(0p) state.</a:t>
            </a:r>
          </a:p>
          <a:p>
            <a:r>
              <a:rPr lang="en-US" altLang="ja-JP" dirty="0" smtClean="0"/>
              <a:t>Weak point: RMF theory focus on the only ground state of </a:t>
            </a:r>
            <a:r>
              <a:rPr lang="en-US" altLang="ja-JP" baseline="30000" dirty="0" smtClean="0"/>
              <a:t>14</a:t>
            </a:r>
            <a:r>
              <a:rPr lang="en-US" altLang="ja-JP" dirty="0" smtClean="0"/>
              <a:t>N, not the excited state of </a:t>
            </a:r>
            <a:r>
              <a:rPr lang="en-US" altLang="ja-JP" baseline="30000" dirty="0" smtClean="0"/>
              <a:t>14</a:t>
            </a:r>
            <a:r>
              <a:rPr lang="en-US" altLang="ja-JP" dirty="0" smtClean="0"/>
              <a:t>N.</a:t>
            </a:r>
          </a:p>
          <a:p>
            <a:r>
              <a:rPr kumimoji="1" lang="en-US" altLang="ja-JP" dirty="0" smtClean="0"/>
              <a:t>It is planning to take into account of the excited state of </a:t>
            </a:r>
            <a:r>
              <a:rPr kumimoji="1" lang="en-US" altLang="ja-JP" baseline="30000" dirty="0" smtClean="0"/>
              <a:t>14</a:t>
            </a:r>
            <a:r>
              <a:rPr kumimoji="1" lang="en-US" altLang="ja-JP" dirty="0" smtClean="0"/>
              <a:t>N for further analysis of Kiso event</a:t>
            </a:r>
          </a:p>
          <a:p>
            <a:r>
              <a:rPr lang="en-US" altLang="ja-JP" dirty="0"/>
              <a:t>u</a:t>
            </a:r>
            <a:r>
              <a:rPr lang="en-US" altLang="ja-JP" dirty="0" smtClean="0"/>
              <a:t>sing α+α+α+</a:t>
            </a:r>
            <a:r>
              <a:rPr lang="en-US" altLang="ja-JP" dirty="0" err="1" smtClean="0"/>
              <a:t>d+Ξ</a:t>
            </a:r>
            <a:r>
              <a:rPr lang="en-US" altLang="ja-JP" dirty="0" smtClean="0"/>
              <a:t> 5-body cluster model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5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33245" y="858575"/>
            <a:ext cx="104259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For the analysis of </a:t>
            </a:r>
            <a:r>
              <a:rPr lang="en-US" altLang="ja-JP" sz="2400" baseline="30000" dirty="0" smtClean="0"/>
              <a:t>11</a:t>
            </a:r>
            <a:r>
              <a:rPr lang="en-US" altLang="ja-JP" sz="2400" dirty="0" smtClean="0"/>
              <a:t>B+Ξ system, we should calculate energy spectra of this system</a:t>
            </a:r>
          </a:p>
          <a:p>
            <a:r>
              <a:rPr lang="en-US" altLang="ja-JP" sz="2400" dirty="0"/>
              <a:t>w</a:t>
            </a:r>
            <a:r>
              <a:rPr lang="en-US" altLang="ja-JP" sz="2400" dirty="0" smtClean="0"/>
              <a:t>ithin the framework of   α+α+</a:t>
            </a:r>
            <a:r>
              <a:rPr lang="en-US" altLang="ja-JP" sz="2400" dirty="0" err="1" smtClean="0"/>
              <a:t>t+Ξ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four-body model. This is also future plan. </a:t>
            </a:r>
            <a:endParaRPr kumimoji="1" lang="ja-JP" altLang="en-US" sz="2400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881972" y="21823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813709" y="1977576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839109" y="225856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8" name="Oval 17"/>
          <p:cNvSpPr>
            <a:spLocks noChangeArrowheads="1"/>
          </p:cNvSpPr>
          <p:nvPr/>
        </p:nvSpPr>
        <p:spPr bwMode="auto">
          <a:xfrm>
            <a:off x="1499260" y="2485576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2004084" y="2917376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2653373" y="2701477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1788184" y="3565076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2724809" y="3565076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97879" y="2485576"/>
            <a:ext cx="33759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Now, we have a question:</a:t>
            </a:r>
          </a:p>
          <a:p>
            <a:endParaRPr kumimoji="1" lang="ja-JP" altLang="en-US" sz="2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236109" y="2917376"/>
            <a:ext cx="63827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What part’s information of  the </a:t>
            </a:r>
            <a:r>
              <a:rPr lang="en-US" altLang="ja-JP" sz="2400" b="1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>
                <a:solidFill>
                  <a:srgbClr val="CC0000"/>
                </a:solidFill>
              </a:rPr>
              <a:t>N  </a:t>
            </a:r>
            <a:r>
              <a:rPr lang="en-US" altLang="ja-JP" sz="2400" dirty="0" smtClean="0"/>
              <a:t>interaction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/>
              <a:t>do we extract?</a:t>
            </a:r>
          </a:p>
        </p:txBody>
      </p:sp>
    </p:spTree>
    <p:extLst>
      <p:ext uri="{BB962C8B-B14F-4D97-AF65-F5344CB8AC3E}">
        <p14:creationId xmlns:p14="http://schemas.microsoft.com/office/powerpoint/2010/main" val="20593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7"/>
          <p:cNvSpPr txBox="1">
            <a:spLocks noChangeArrowheads="1"/>
          </p:cNvSpPr>
          <p:nvPr/>
        </p:nvSpPr>
        <p:spPr bwMode="auto">
          <a:xfrm>
            <a:off x="1957389" y="787401"/>
            <a:ext cx="8675687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="1" baseline="-25000"/>
              <a:t>ΞN </a:t>
            </a:r>
            <a:r>
              <a:rPr lang="en-US" altLang="ja-JP" sz="2400"/>
              <a:t>= V</a:t>
            </a:r>
            <a:r>
              <a:rPr lang="en-US" altLang="ja-JP" sz="2400" b="1" baseline="-25000"/>
              <a:t>0 </a:t>
            </a:r>
            <a:r>
              <a:rPr lang="en-US" altLang="ja-JP" sz="2400"/>
              <a:t>+ 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 </a:t>
            </a:r>
            <a:r>
              <a:rPr lang="en-US" altLang="ja-JP" sz="2400"/>
              <a:t>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 </a:t>
            </a:r>
            <a:r>
              <a:rPr lang="ja-JP" altLang="en-US" sz="2000" b="1"/>
              <a:t>＋ 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 </a:t>
            </a:r>
            <a:r>
              <a:rPr lang="en-US" altLang="ja-JP" sz="2400"/>
              <a:t>V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  <a:r>
              <a:rPr lang="ja-JP" altLang="en-US" sz="2000" b="1"/>
              <a:t>＋</a:t>
            </a:r>
            <a:r>
              <a:rPr lang="ja-JP" altLang="en-US" sz="2400"/>
              <a:t> </a:t>
            </a:r>
            <a:r>
              <a:rPr lang="en-US" altLang="ja-JP" sz="2400"/>
              <a:t>(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</a:t>
            </a:r>
            <a:r>
              <a:rPr lang="en-US" altLang="ja-JP" sz="2400"/>
              <a:t>)(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</a:t>
            </a:r>
            <a:r>
              <a:rPr lang="en-US" altLang="ja-JP" sz="2400"/>
              <a:t>) 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　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7284" name="Text Box 8"/>
          <p:cNvSpPr txBox="1">
            <a:spLocks noChangeArrowheads="1"/>
          </p:cNvSpPr>
          <p:nvPr/>
        </p:nvSpPr>
        <p:spPr bwMode="auto">
          <a:xfrm>
            <a:off x="3946526" y="2184401"/>
            <a:ext cx="680402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All of the terms contribute to binding energy of  </a:t>
            </a:r>
            <a:r>
              <a:rPr lang="en-US" altLang="ja-JP" sz="2400" b="1" baseline="30000">
                <a:solidFill>
                  <a:srgbClr val="CC0000"/>
                </a:solidFill>
              </a:rPr>
              <a:t>12</a:t>
            </a:r>
            <a:r>
              <a:rPr lang="en-US" altLang="ja-JP" sz="2400">
                <a:solidFill>
                  <a:srgbClr val="CC0000"/>
                </a:solidFill>
              </a:rPr>
              <a:t>Be and </a:t>
            </a:r>
            <a:r>
              <a:rPr lang="en-US" altLang="ja-JP" sz="2400" baseline="30000">
                <a:solidFill>
                  <a:srgbClr val="CC0000"/>
                </a:solidFill>
              </a:rPr>
              <a:t>15</a:t>
            </a:r>
            <a:r>
              <a:rPr lang="en-US" altLang="ja-JP" sz="2400" baseline="-25000">
                <a:solidFill>
                  <a:srgbClr val="CC0000"/>
                </a:solidFill>
              </a:rPr>
              <a:t>Ξ</a:t>
            </a:r>
            <a:r>
              <a:rPr lang="en-US" altLang="ja-JP" sz="2400">
                <a:solidFill>
                  <a:srgbClr val="CC0000"/>
                </a:solidFill>
              </a:rPr>
              <a:t>C</a:t>
            </a:r>
            <a:r>
              <a:rPr lang="en-US" altLang="ja-JP" sz="2400">
                <a:solidFill>
                  <a:srgbClr val="000099"/>
                </a:solidFill>
              </a:rPr>
              <a:t> ( </a:t>
            </a:r>
            <a:r>
              <a:rPr lang="en-US" altLang="ja-JP" sz="2800" b="1" baseline="30000">
                <a:solidFill>
                  <a:srgbClr val="006600"/>
                </a:solidFill>
              </a:rPr>
              <a:t>11</a:t>
            </a:r>
            <a:r>
              <a:rPr lang="en-US" altLang="ja-JP" sz="2400">
                <a:solidFill>
                  <a:srgbClr val="006600"/>
                </a:solidFill>
              </a:rPr>
              <a:t>B</a:t>
            </a:r>
            <a:r>
              <a:rPr lang="en-US" altLang="ja-JP" sz="2400">
                <a:solidFill>
                  <a:srgbClr val="000099"/>
                </a:solidFill>
              </a:rPr>
              <a:t> and </a:t>
            </a:r>
            <a:r>
              <a:rPr lang="en-US" altLang="ja-JP" sz="2400" baseline="30000">
                <a:solidFill>
                  <a:srgbClr val="000099"/>
                </a:solidFill>
              </a:rPr>
              <a:t>14</a:t>
            </a:r>
            <a:r>
              <a:rPr lang="en-US" altLang="ja-JP" sz="2400">
                <a:solidFill>
                  <a:srgbClr val="000099"/>
                </a:solidFill>
              </a:rPr>
              <a:t>N is not spin-, isospin- saturated).</a:t>
            </a: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>
            <a:off x="4024313" y="2924176"/>
            <a:ext cx="3401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1400" b="1" baseline="30000">
                <a:solidFill>
                  <a:srgbClr val="CC0000"/>
                </a:solidFill>
              </a:rPr>
              <a:t>-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149726" y="3532188"/>
            <a:ext cx="7021513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Then, even if we observe</a:t>
            </a:r>
            <a:r>
              <a:rPr lang="ja-JP" altLang="en-US" sz="2400"/>
              <a:t>　</a:t>
            </a:r>
            <a:r>
              <a:rPr lang="en-US" altLang="ja-JP" sz="2400"/>
              <a:t>this system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as a bound state,  we shall get only information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that </a:t>
            </a:r>
            <a:r>
              <a:rPr lang="en-US" altLang="ja-JP" sz="2400">
                <a:solidFill>
                  <a:srgbClr val="CC0000"/>
                </a:solidFill>
              </a:rPr>
              <a:t> V</a:t>
            </a:r>
            <a:r>
              <a:rPr lang="en-US" altLang="ja-JP" sz="2400" baseline="-250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-25000">
                <a:solidFill>
                  <a:srgbClr val="CC0000"/>
                </a:solidFill>
              </a:rPr>
              <a:t>N</a:t>
            </a:r>
            <a:r>
              <a:rPr lang="ja-JP" altLang="en-US" sz="2400"/>
              <a:t>　</a:t>
            </a:r>
            <a:r>
              <a:rPr lang="en-US" altLang="ja-JP" sz="2400"/>
              <a:t>itself  is attractive. 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91000" y="4970463"/>
            <a:ext cx="6840538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Therefore, after the Day-1 experiment,  next,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we  want to know desirable strength of </a:t>
            </a:r>
            <a:r>
              <a:rPr lang="en-US" altLang="ja-JP" sz="2800">
                <a:solidFill>
                  <a:srgbClr val="CC0000"/>
                </a:solidFill>
              </a:rPr>
              <a:t>V</a:t>
            </a:r>
            <a:r>
              <a:rPr lang="en-US" altLang="ja-JP" sz="2800" b="1" baseline="-25000">
                <a:solidFill>
                  <a:srgbClr val="CC0000"/>
                </a:solidFill>
              </a:rPr>
              <a:t>0</a:t>
            </a:r>
            <a:r>
              <a:rPr lang="en-US" altLang="ja-JP" sz="2800" baseline="-25000">
                <a:solidFill>
                  <a:srgbClr val="CC0000"/>
                </a:solidFill>
              </a:rPr>
              <a:t>, </a:t>
            </a:r>
            <a:r>
              <a:rPr lang="en-US" altLang="ja-JP" sz="2400">
                <a:solidFill>
                  <a:srgbClr val="000099"/>
                </a:solidFill>
              </a:rPr>
              <a:t>the spin-,isospin-independent term.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99"/>
              </a:solidFill>
            </a:endParaRPr>
          </a:p>
        </p:txBody>
      </p:sp>
      <p:sp>
        <p:nvSpPr>
          <p:cNvPr id="97288" name="Text Box 12"/>
          <p:cNvSpPr txBox="1">
            <a:spLocks noChangeArrowheads="1"/>
          </p:cNvSpPr>
          <p:nvPr/>
        </p:nvSpPr>
        <p:spPr bwMode="auto">
          <a:xfrm>
            <a:off x="3132138" y="42354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97289" name="Rectangle 13"/>
          <p:cNvSpPr>
            <a:spLocks noChangeArrowheads="1"/>
          </p:cNvSpPr>
          <p:nvPr/>
        </p:nvSpPr>
        <p:spPr bwMode="auto">
          <a:xfrm>
            <a:off x="3063875" y="4030663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12</a:t>
            </a:r>
            <a:r>
              <a:rPr lang="en-US" altLang="ja-JP" sz="2800"/>
              <a:t>Be</a:t>
            </a:r>
          </a:p>
        </p:txBody>
      </p:sp>
      <p:sp>
        <p:nvSpPr>
          <p:cNvPr id="97290" name="Text Box 14"/>
          <p:cNvSpPr txBox="1">
            <a:spLocks noChangeArrowheads="1"/>
          </p:cNvSpPr>
          <p:nvPr/>
        </p:nvSpPr>
        <p:spPr bwMode="auto">
          <a:xfrm>
            <a:off x="3089275" y="4311650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7291" name="Rectangle 15"/>
          <p:cNvSpPr>
            <a:spLocks noChangeArrowheads="1"/>
          </p:cNvSpPr>
          <p:nvPr/>
        </p:nvSpPr>
        <p:spPr bwMode="auto">
          <a:xfrm>
            <a:off x="1919288" y="571500"/>
            <a:ext cx="8534400" cy="863600"/>
          </a:xfrm>
          <a:prstGeom prst="rect">
            <a:avLst/>
          </a:prstGeom>
          <a:noFill/>
          <a:ln w="222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2773363" y="704850"/>
            <a:ext cx="431800" cy="6477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293" name="Oval 17"/>
          <p:cNvSpPr>
            <a:spLocks noChangeArrowheads="1"/>
          </p:cNvSpPr>
          <p:nvPr/>
        </p:nvSpPr>
        <p:spPr bwMode="auto">
          <a:xfrm>
            <a:off x="1749426" y="4538663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294" name="Oval 18"/>
          <p:cNvSpPr>
            <a:spLocks noChangeArrowheads="1"/>
          </p:cNvSpPr>
          <p:nvPr/>
        </p:nvSpPr>
        <p:spPr bwMode="auto">
          <a:xfrm>
            <a:off x="2254250" y="4970463"/>
            <a:ext cx="433388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97295" name="Oval 19"/>
          <p:cNvSpPr>
            <a:spLocks noChangeArrowheads="1"/>
          </p:cNvSpPr>
          <p:nvPr/>
        </p:nvSpPr>
        <p:spPr bwMode="auto">
          <a:xfrm>
            <a:off x="2903539" y="4754564"/>
            <a:ext cx="719137" cy="7207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97296" name="Oval 20"/>
          <p:cNvSpPr>
            <a:spLocks noChangeArrowheads="1"/>
          </p:cNvSpPr>
          <p:nvPr/>
        </p:nvSpPr>
        <p:spPr bwMode="auto">
          <a:xfrm>
            <a:off x="2038350" y="5618163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7" name="Oval 21"/>
          <p:cNvSpPr>
            <a:spLocks noChangeArrowheads="1"/>
          </p:cNvSpPr>
          <p:nvPr/>
        </p:nvSpPr>
        <p:spPr bwMode="auto">
          <a:xfrm>
            <a:off x="2974975" y="5618163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8" name="Oval 21"/>
          <p:cNvSpPr>
            <a:spLocks noChangeArrowheads="1"/>
          </p:cNvSpPr>
          <p:nvPr/>
        </p:nvSpPr>
        <p:spPr bwMode="auto">
          <a:xfrm>
            <a:off x="1876425" y="1868488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299" name="Oval 21"/>
          <p:cNvSpPr>
            <a:spLocks noChangeArrowheads="1"/>
          </p:cNvSpPr>
          <p:nvPr/>
        </p:nvSpPr>
        <p:spPr bwMode="auto">
          <a:xfrm>
            <a:off x="2849564" y="1908176"/>
            <a:ext cx="827087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7300" name="Oval 21"/>
          <p:cNvSpPr>
            <a:spLocks noChangeArrowheads="1"/>
          </p:cNvSpPr>
          <p:nvPr/>
        </p:nvSpPr>
        <p:spPr bwMode="auto">
          <a:xfrm>
            <a:off x="1917700" y="2749551"/>
            <a:ext cx="827088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3" name="円/楕円 2"/>
          <p:cNvSpPr/>
          <p:nvPr/>
        </p:nvSpPr>
        <p:spPr>
          <a:xfrm>
            <a:off x="2871789" y="2797176"/>
            <a:ext cx="668337" cy="6572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d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7302" name="Oval 17"/>
          <p:cNvSpPr>
            <a:spLocks noChangeArrowheads="1"/>
          </p:cNvSpPr>
          <p:nvPr/>
        </p:nvSpPr>
        <p:spPr bwMode="auto">
          <a:xfrm>
            <a:off x="1657351" y="1573213"/>
            <a:ext cx="2232025" cy="2195512"/>
          </a:xfrm>
          <a:prstGeom prst="ellipse">
            <a:avLst/>
          </a:prstGeom>
          <a:solidFill>
            <a:srgbClr val="FFFF00">
              <a:alpha val="30980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7303" name="テキスト ボックス 3"/>
          <p:cNvSpPr txBox="1">
            <a:spLocks noChangeArrowheads="1"/>
          </p:cNvSpPr>
          <p:nvPr/>
        </p:nvSpPr>
        <p:spPr bwMode="auto">
          <a:xfrm>
            <a:off x="3840164" y="1636714"/>
            <a:ext cx="866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 baseline="30000"/>
              <a:t>15</a:t>
            </a:r>
            <a:r>
              <a:rPr lang="en-US" altLang="ja-JP" sz="2800" baseline="-25000"/>
              <a:t>Ξ</a:t>
            </a:r>
            <a:r>
              <a:rPr lang="en-US" altLang="ja-JP" sz="2800"/>
              <a:t>C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864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/>
      <p:bldP spid="76811" grpId="0"/>
      <p:bldP spid="768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Oval 2"/>
          <p:cNvSpPr>
            <a:spLocks noChangeArrowheads="1"/>
          </p:cNvSpPr>
          <p:nvPr/>
        </p:nvSpPr>
        <p:spPr bwMode="auto">
          <a:xfrm>
            <a:off x="5448301" y="2636838"/>
            <a:ext cx="2232025" cy="2195512"/>
          </a:xfrm>
          <a:prstGeom prst="ellipse">
            <a:avLst/>
          </a:prstGeom>
          <a:solidFill>
            <a:srgbClr val="FFFF00">
              <a:alpha val="32941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6238876" y="2852738"/>
            <a:ext cx="504825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ゴシック" panose="020B0609070205080204" pitchFamily="49" charset="-128"/>
            </a:endParaRP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5664200" y="3644901"/>
            <a:ext cx="827088" cy="792163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6672264" y="3644901"/>
            <a:ext cx="827087" cy="792163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8401050" y="2781301"/>
            <a:ext cx="1798638" cy="1871663"/>
          </a:xfrm>
          <a:prstGeom prst="ellipse">
            <a:avLst/>
          </a:prstGeom>
          <a:solidFill>
            <a:srgbClr val="FFFF00">
              <a:alpha val="32941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9047164" y="2997201"/>
            <a:ext cx="504825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8904289" y="3716338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919289" y="1196975"/>
            <a:ext cx="6458819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In order to obtain useful information about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400" b="1" baseline="-25000">
                <a:solidFill>
                  <a:srgbClr val="CC0000"/>
                </a:solidFill>
              </a:rPr>
              <a:t>0</a:t>
            </a:r>
            <a:r>
              <a:rPr lang="en-US" altLang="ja-JP" sz="2400">
                <a:solidFill>
                  <a:srgbClr val="000099"/>
                </a:solidFill>
              </a:rPr>
              <a:t>,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the following systems are suited, because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919289" y="2276475"/>
            <a:ext cx="3421129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</a:t>
            </a:r>
            <a:r>
              <a:rPr lang="en-US" altLang="ja-JP" sz="1800" b="1"/>
              <a:t> (</a:t>
            </a:r>
            <a:r>
              <a:rPr lang="en-US" altLang="ja-JP" sz="1800" b="1">
                <a:solidFill>
                  <a:srgbClr val="CC0000"/>
                </a:solidFill>
              </a:rPr>
              <a:t>σ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1800" b="1">
                <a:solidFill>
                  <a:srgbClr val="CC0000"/>
                </a:solidFill>
              </a:rPr>
              <a:t>σ)</a:t>
            </a:r>
            <a:r>
              <a:rPr lang="en-US" altLang="ja-JP" sz="2000">
                <a:solidFill>
                  <a:srgbClr val="000099"/>
                </a:solidFill>
              </a:rPr>
              <a:t>,</a:t>
            </a:r>
            <a:r>
              <a:rPr lang="en-US" altLang="ja-JP" sz="2000">
                <a:solidFill>
                  <a:srgbClr val="CC0000"/>
                </a:solidFill>
              </a:rPr>
              <a:t>  (</a:t>
            </a:r>
            <a:r>
              <a:rPr lang="en-US" altLang="ja-JP" sz="1800" b="1">
                <a:solidFill>
                  <a:srgbClr val="CC0000"/>
                </a:solidFill>
              </a:rPr>
              <a:t>τ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1800" b="1">
                <a:solidFill>
                  <a:srgbClr val="CC0000"/>
                </a:solidFill>
              </a:rPr>
              <a:t>τ) </a:t>
            </a:r>
            <a:r>
              <a:rPr lang="en-US" altLang="ja-JP" sz="2400"/>
              <a:t>and</a:t>
            </a:r>
            <a:r>
              <a:rPr lang="en-US" altLang="ja-JP" sz="2400" b="1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(</a:t>
            </a:r>
            <a:r>
              <a:rPr lang="en-US" altLang="ja-JP" sz="2000" b="1">
                <a:solidFill>
                  <a:srgbClr val="CC0000"/>
                </a:solidFill>
              </a:rPr>
              <a:t>σ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2000" b="1">
                <a:solidFill>
                  <a:srgbClr val="CC0000"/>
                </a:solidFill>
              </a:rPr>
              <a:t>σ</a:t>
            </a:r>
            <a:r>
              <a:rPr lang="en-US" altLang="ja-JP" sz="2000">
                <a:solidFill>
                  <a:srgbClr val="CC0000"/>
                </a:solidFill>
              </a:rPr>
              <a:t>) (</a:t>
            </a:r>
            <a:r>
              <a:rPr lang="en-US" altLang="ja-JP" sz="2000" b="1">
                <a:solidFill>
                  <a:srgbClr val="CC0000"/>
                </a:solidFill>
              </a:rPr>
              <a:t>τ</a:t>
            </a:r>
            <a:r>
              <a:rPr lang="ja-JP" altLang="en-US" sz="2000">
                <a:solidFill>
                  <a:srgbClr val="CC0000"/>
                </a:solidFill>
              </a:rPr>
              <a:t>・</a:t>
            </a:r>
            <a:r>
              <a:rPr lang="en-US" altLang="ja-JP" sz="2000" b="1">
                <a:solidFill>
                  <a:srgbClr val="CC0000"/>
                </a:solidFill>
              </a:rPr>
              <a:t>τ</a:t>
            </a:r>
            <a:r>
              <a:rPr lang="en-US" altLang="ja-JP" sz="2000">
                <a:solidFill>
                  <a:srgbClr val="CC0000"/>
                </a:solidFill>
              </a:rPr>
              <a:t>)</a:t>
            </a:r>
            <a:r>
              <a:rPr lang="en-US" altLang="ja-JP" sz="2000"/>
              <a:t> </a:t>
            </a:r>
            <a:r>
              <a:rPr lang="en-US" altLang="ja-JP" sz="2400"/>
              <a:t>terms of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aseline="-25000">
                <a:ea typeface="ＭＳ 明朝" panose="02020609040205080304" pitchFamily="17" charset="-128"/>
              </a:rPr>
              <a:t>Ξ</a:t>
            </a:r>
            <a:r>
              <a:rPr lang="en-US" altLang="ja-JP" sz="2400" baseline="-25000"/>
              <a:t>N</a:t>
            </a:r>
            <a:r>
              <a:rPr lang="ja-JP" altLang="en-US" sz="2400"/>
              <a:t>　</a:t>
            </a:r>
            <a:r>
              <a:rPr lang="en-US" altLang="ja-JP" sz="2400"/>
              <a:t>vanish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by folding them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into the </a:t>
            </a:r>
            <a:r>
              <a:rPr lang="en-US" altLang="ja-JP" sz="2400" b="1"/>
              <a:t>α</a:t>
            </a:r>
            <a:r>
              <a:rPr lang="en-US" altLang="ja-JP" sz="2400"/>
              <a:t>-cluster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wave function that are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spin-, isospin-satulated.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774825" y="404813"/>
            <a:ext cx="8675688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V</a:t>
            </a:r>
            <a:r>
              <a:rPr lang="en-US" altLang="ja-JP" sz="2400" b="1" baseline="-25000">
                <a:ea typeface="ＭＳ 明朝" panose="02020609040205080304" pitchFamily="17" charset="-128"/>
              </a:rPr>
              <a:t>Ξ</a:t>
            </a:r>
            <a:r>
              <a:rPr lang="en-US" altLang="ja-JP" sz="2400" b="1" baseline="-25000"/>
              <a:t>N </a:t>
            </a:r>
            <a:r>
              <a:rPr lang="en-US" altLang="ja-JP" sz="2400"/>
              <a:t>= V</a:t>
            </a:r>
            <a:r>
              <a:rPr lang="en-US" altLang="ja-JP" sz="2400" b="1" baseline="-25000"/>
              <a:t>0 </a:t>
            </a:r>
            <a:r>
              <a:rPr lang="en-US" altLang="ja-JP" sz="2400"/>
              <a:t>+ 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 </a:t>
            </a:r>
            <a:r>
              <a:rPr lang="en-US" altLang="ja-JP" sz="2400"/>
              <a:t>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 </a:t>
            </a:r>
            <a:r>
              <a:rPr lang="ja-JP" altLang="en-US" sz="2000" b="1"/>
              <a:t>＋ 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 </a:t>
            </a:r>
            <a:r>
              <a:rPr lang="en-US" altLang="ja-JP" sz="2400"/>
              <a:t>V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  <a:r>
              <a:rPr lang="ja-JP" altLang="en-US" sz="2000" b="1"/>
              <a:t>＋</a:t>
            </a:r>
            <a:r>
              <a:rPr lang="ja-JP" altLang="en-US" sz="2400"/>
              <a:t> </a:t>
            </a:r>
            <a:r>
              <a:rPr lang="en-US" altLang="ja-JP" sz="2400"/>
              <a:t>(</a:t>
            </a:r>
            <a:r>
              <a:rPr lang="en-US" altLang="ja-JP" sz="2000" b="1"/>
              <a:t>σ</a:t>
            </a:r>
            <a:r>
              <a:rPr lang="ja-JP" altLang="en-US" sz="2400"/>
              <a:t>・</a:t>
            </a:r>
            <a:r>
              <a:rPr lang="en-US" altLang="ja-JP" sz="2000" b="1"/>
              <a:t>σ</a:t>
            </a:r>
            <a:r>
              <a:rPr lang="en-US" altLang="ja-JP" sz="2400"/>
              <a:t>)(</a:t>
            </a:r>
            <a:r>
              <a:rPr lang="en-US" altLang="ja-JP" sz="2000" b="1"/>
              <a:t>τ</a:t>
            </a:r>
            <a:r>
              <a:rPr lang="ja-JP" altLang="en-US" sz="2400"/>
              <a:t>・</a:t>
            </a:r>
            <a:r>
              <a:rPr lang="en-US" altLang="ja-JP" sz="2000" b="1"/>
              <a:t>τ</a:t>
            </a:r>
            <a:r>
              <a:rPr lang="en-US" altLang="ja-JP" sz="2400"/>
              <a:t>) V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σ</a:t>
            </a:r>
            <a:r>
              <a:rPr lang="ja-JP" altLang="en-US" sz="2400" baseline="-25000"/>
              <a:t>　</a:t>
            </a:r>
            <a:r>
              <a:rPr lang="en-US" altLang="ja-JP" sz="2400" baseline="-25000"/>
              <a:t>τ</a:t>
            </a:r>
            <a:r>
              <a:rPr lang="ja-JP" altLang="en-US" sz="2400" baseline="-25000"/>
              <a:t>・</a:t>
            </a:r>
            <a:r>
              <a:rPr lang="en-US" altLang="ja-JP" sz="2400" baseline="-25000"/>
              <a:t>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736725" y="188913"/>
            <a:ext cx="8534400" cy="863600"/>
          </a:xfrm>
          <a:prstGeom prst="rect">
            <a:avLst/>
          </a:prstGeom>
          <a:noFill/>
          <a:ln w="222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H="1">
            <a:off x="6167438" y="3284538"/>
            <a:ext cx="215900" cy="57626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6599238" y="3213101"/>
            <a:ext cx="360362" cy="72072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2351088" y="5516564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problem :  there is NO target to produce them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</a:rPr>
              <a:t>                 by the (K</a:t>
            </a:r>
            <a:r>
              <a:rPr lang="en-US" altLang="ja-JP" sz="2800" b="1" baseline="30000">
                <a:solidFill>
                  <a:srgbClr val="000099"/>
                </a:solidFill>
              </a:rPr>
              <a:t>-</a:t>
            </a:r>
            <a:r>
              <a:rPr lang="en-US" altLang="ja-JP" sz="2400">
                <a:solidFill>
                  <a:srgbClr val="000099"/>
                </a:solidFill>
              </a:rPr>
              <a:t>, K</a:t>
            </a:r>
            <a:r>
              <a:rPr lang="en-US" altLang="ja-JP" sz="2800" b="1" baseline="30000">
                <a:solidFill>
                  <a:srgbClr val="000099"/>
                </a:solidFill>
              </a:rPr>
              <a:t>+</a:t>
            </a:r>
            <a:r>
              <a:rPr lang="en-US" altLang="ja-JP" sz="2400">
                <a:solidFill>
                  <a:srgbClr val="000099"/>
                </a:solidFill>
              </a:rPr>
              <a:t>) experiment .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351089" y="6400800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Because, </a:t>
            </a:r>
            <a:r>
              <a:rPr lang="ja-JP" altLang="en-US" sz="2400"/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18312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/>
      <p:bldP spid="78863" grpId="0"/>
      <p:bldP spid="788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847851" y="260351"/>
            <a:ext cx="753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To produce </a:t>
            </a:r>
            <a:r>
              <a:rPr lang="en-US" altLang="ja-JP" sz="2400" b="1">
                <a:solidFill>
                  <a:srgbClr val="CC0000"/>
                </a:solidFill>
              </a:rPr>
              <a:t>α</a:t>
            </a:r>
            <a:r>
              <a:rPr lang="en-US" altLang="ja-JP" sz="2400" b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rgbClr val="CC0000"/>
                </a:solidFill>
              </a:rPr>
              <a:t>-</a:t>
            </a:r>
            <a:r>
              <a:rPr lang="en-US" altLang="ja-JP" sz="2400"/>
              <a:t> and </a:t>
            </a:r>
            <a:r>
              <a:rPr lang="en-US" altLang="ja-JP" sz="2400" b="1">
                <a:solidFill>
                  <a:srgbClr val="CC0000"/>
                </a:solidFill>
              </a:rPr>
              <a:t>αα</a:t>
            </a: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aseline="30000">
                <a:solidFill>
                  <a:srgbClr val="CC0000"/>
                </a:solidFill>
              </a:rPr>
              <a:t>-</a:t>
            </a:r>
            <a:r>
              <a:rPr lang="en-US" altLang="ja-JP" sz="2400"/>
              <a:t> systems by (K</a:t>
            </a:r>
            <a:r>
              <a:rPr lang="en-US" altLang="ja-JP" sz="2400" baseline="30000"/>
              <a:t>-</a:t>
            </a:r>
            <a:r>
              <a:rPr lang="en-US" altLang="ja-JP" sz="2400"/>
              <a:t>, K</a:t>
            </a:r>
            <a:r>
              <a:rPr lang="en-US" altLang="ja-JP" sz="2400" baseline="30000"/>
              <a:t>+</a:t>
            </a:r>
            <a:r>
              <a:rPr lang="en-US" altLang="ja-JP" sz="2400"/>
              <a:t>) reaction,</a:t>
            </a:r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5016501" y="1557338"/>
            <a:ext cx="1439863" cy="1439862"/>
          </a:xfrm>
          <a:prstGeom prst="ellipse">
            <a:avLst/>
          </a:prstGeom>
          <a:solidFill>
            <a:srgbClr val="FFFF00">
              <a:alpha val="2509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4657726" y="1412876"/>
            <a:ext cx="7905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297364" y="1052514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400" b="1" baseline="30000"/>
              <a:t>-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429250" y="3016250"/>
            <a:ext cx="53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5</a:t>
            </a:r>
            <a:r>
              <a:rPr lang="en-US" altLang="ja-JP" sz="2400"/>
              <a:t>Li</a:t>
            </a: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7608888" y="1412875"/>
            <a:ext cx="1439862" cy="1511300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6961188" y="1844675"/>
            <a:ext cx="431800" cy="64928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8545513" y="119697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9174163" y="903288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8112126" y="28527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5</a:t>
            </a:r>
            <a:r>
              <a:rPr lang="en-US" altLang="ja-JP" sz="2400"/>
              <a:t>H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7896226" y="30686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ea typeface="ＭＳ 明朝" panose="02020609040205080304" pitchFamily="17" charset="-128"/>
              </a:rPr>
              <a:t>Ξ-</a:t>
            </a: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4872039" y="4076700"/>
            <a:ext cx="1800225" cy="1873250"/>
          </a:xfrm>
          <a:prstGeom prst="ellipse">
            <a:avLst/>
          </a:prstGeom>
          <a:solidFill>
            <a:srgbClr val="FFFF00">
              <a:alpha val="27843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4727575" y="4221163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4295775" y="3933826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400" b="1" baseline="30000"/>
              <a:t>-</a:t>
            </a:r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7032625" y="4724401"/>
            <a:ext cx="503238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9748838" y="3495675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521326" y="5902325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400"/>
              <a:t>B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8545514" y="5902325"/>
            <a:ext cx="534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400"/>
              <a:t>Li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8328025" y="61039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ea typeface="ＭＳ 明朝" panose="02020609040205080304" pitchFamily="17" charset="-128"/>
              </a:rPr>
              <a:t>Ξ-</a:t>
            </a: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4727576" y="1341439"/>
            <a:ext cx="2087563" cy="5183187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3719513" y="4724400"/>
            <a:ext cx="8636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1703389" y="1484313"/>
            <a:ext cx="2663825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</a:rPr>
              <a:t>These systems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</a:rPr>
              <a:t>are unbound.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00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Then, we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cannot use them as  targets.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8040688" y="5013325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0099"/>
                </a:solidFill>
              </a:rPr>
              <a:t>α</a:t>
            </a:r>
          </a:p>
        </p:txBody>
      </p:sp>
      <p:sp>
        <p:nvSpPr>
          <p:cNvPr id="100377" name="Oval 25"/>
          <p:cNvSpPr>
            <a:spLocks noChangeArrowheads="1"/>
          </p:cNvSpPr>
          <p:nvPr/>
        </p:nvSpPr>
        <p:spPr bwMode="auto">
          <a:xfrm>
            <a:off x="7877175" y="4056976"/>
            <a:ext cx="1871663" cy="1871663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V="1">
            <a:off x="8977314" y="3789363"/>
            <a:ext cx="77787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8401051" y="4292601"/>
            <a:ext cx="561975" cy="557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8832850" y="5013325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99"/>
                </a:solidFill>
              </a:rPr>
              <a:t>α</a:t>
            </a:r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V="1">
            <a:off x="3792539" y="2997200"/>
            <a:ext cx="790575" cy="1295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382" name="Oval 30"/>
          <p:cNvSpPr>
            <a:spLocks noChangeArrowheads="1"/>
          </p:cNvSpPr>
          <p:nvPr/>
        </p:nvSpPr>
        <p:spPr bwMode="auto">
          <a:xfrm>
            <a:off x="5449888" y="2276475"/>
            <a:ext cx="647700" cy="6492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3" name="Oval 31"/>
          <p:cNvSpPr>
            <a:spLocks noChangeArrowheads="1"/>
          </p:cNvSpPr>
          <p:nvPr/>
        </p:nvSpPr>
        <p:spPr bwMode="auto">
          <a:xfrm>
            <a:off x="5449889" y="1700213"/>
            <a:ext cx="503237" cy="46831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0384" name="Oval 32"/>
          <p:cNvSpPr>
            <a:spLocks noChangeArrowheads="1"/>
          </p:cNvSpPr>
          <p:nvPr/>
        </p:nvSpPr>
        <p:spPr bwMode="auto">
          <a:xfrm>
            <a:off x="8040688" y="2205039"/>
            <a:ext cx="647700" cy="64928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8112126" y="1628776"/>
            <a:ext cx="468313" cy="4683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0386" name="Oval 34"/>
          <p:cNvSpPr>
            <a:spLocks noChangeArrowheads="1"/>
          </p:cNvSpPr>
          <p:nvPr/>
        </p:nvSpPr>
        <p:spPr bwMode="auto">
          <a:xfrm>
            <a:off x="5089525" y="5013325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7" name="Oval 35"/>
          <p:cNvSpPr>
            <a:spLocks noChangeArrowheads="1"/>
          </p:cNvSpPr>
          <p:nvPr/>
        </p:nvSpPr>
        <p:spPr bwMode="auto">
          <a:xfrm>
            <a:off x="5881688" y="5013325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0388" name="Oval 36"/>
          <p:cNvSpPr>
            <a:spLocks noChangeArrowheads="1"/>
          </p:cNvSpPr>
          <p:nvPr/>
        </p:nvSpPr>
        <p:spPr bwMode="auto">
          <a:xfrm>
            <a:off x="5591175" y="4292600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5232400" y="908050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target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2038" y="5287992"/>
            <a:ext cx="31461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Also, it might be difficult to</a:t>
            </a:r>
          </a:p>
          <a:p>
            <a:r>
              <a:rPr lang="en-US" altLang="ja-JP" sz="2000" dirty="0" smtClean="0"/>
              <a:t>Produce these Ξ </a:t>
            </a:r>
            <a:r>
              <a:rPr lang="en-US" altLang="ja-JP" sz="2000" dirty="0" err="1" smtClean="0"/>
              <a:t>hypernuclei</a:t>
            </a:r>
            <a:endParaRPr lang="en-US" altLang="ja-JP" sz="2000" dirty="0" smtClean="0"/>
          </a:p>
          <a:p>
            <a:r>
              <a:rPr lang="en-US" altLang="ja-JP" sz="2000" dirty="0"/>
              <a:t>a</a:t>
            </a:r>
            <a:r>
              <a:rPr kumimoji="1" lang="en-US" altLang="ja-JP" sz="2000" dirty="0" smtClean="0"/>
              <a:t>t </a:t>
            </a:r>
            <a:r>
              <a:rPr kumimoji="1" lang="en-US" altLang="ja-JP" sz="2000" dirty="0" err="1" smtClean="0"/>
              <a:t>Aiice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547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882776" y="1"/>
            <a:ext cx="87852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As the second best candidates to extract information about the spin-, isospin-independent term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400" b="1" baseline="-25000">
                <a:solidFill>
                  <a:srgbClr val="CC0000"/>
                </a:solidFill>
              </a:rPr>
              <a:t>0</a:t>
            </a:r>
            <a:r>
              <a:rPr lang="en-US" altLang="ja-JP" sz="2400"/>
              <a:t>, we propose to perform…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063750" y="1125538"/>
            <a:ext cx="413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-</a:t>
            </a:r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5735639" y="1196975"/>
            <a:ext cx="1728787" cy="1728788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5087938" y="1814514"/>
            <a:ext cx="431800" cy="6492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6527800" y="1125538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7535863" y="981075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240464" y="307022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167438" y="3362326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3070226" y="4365625"/>
            <a:ext cx="1800225" cy="1873250"/>
          </a:xfrm>
          <a:prstGeom prst="ellipse">
            <a:avLst/>
          </a:prstGeom>
          <a:solidFill>
            <a:srgbClr val="FFFF00">
              <a:alpha val="27843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2566988" y="4292601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062164" y="4149725"/>
            <a:ext cx="409575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-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5230814" y="5053013"/>
            <a:ext cx="503237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751763" y="3789363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K</a:t>
            </a:r>
            <a:r>
              <a:rPr lang="en-US" altLang="ja-JP" sz="2000" baseline="30000"/>
              <a:t>+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359151" y="6237288"/>
            <a:ext cx="143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B (T=0)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6743700" y="6230938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6670675" y="652780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1394" name="Oval 18"/>
          <p:cNvSpPr>
            <a:spLocks noChangeArrowheads="1"/>
          </p:cNvSpPr>
          <p:nvPr/>
        </p:nvSpPr>
        <p:spPr bwMode="auto">
          <a:xfrm>
            <a:off x="6022976" y="4365626"/>
            <a:ext cx="1871663" cy="1871663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V="1">
            <a:off x="6959601" y="4076700"/>
            <a:ext cx="77787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396" name="Oval 20"/>
          <p:cNvSpPr>
            <a:spLocks noChangeArrowheads="1"/>
          </p:cNvSpPr>
          <p:nvPr/>
        </p:nvSpPr>
        <p:spPr bwMode="auto">
          <a:xfrm>
            <a:off x="2998788" y="1341438"/>
            <a:ext cx="1655762" cy="1655762"/>
          </a:xfrm>
          <a:prstGeom prst="ellipse">
            <a:avLst/>
          </a:prstGeom>
          <a:solidFill>
            <a:srgbClr val="FFFF00">
              <a:alpha val="2509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1397" name="Oval 21"/>
          <p:cNvSpPr>
            <a:spLocks noChangeArrowheads="1"/>
          </p:cNvSpPr>
          <p:nvPr/>
        </p:nvSpPr>
        <p:spPr bwMode="auto">
          <a:xfrm>
            <a:off x="3216275" y="2133600"/>
            <a:ext cx="647700" cy="649288"/>
          </a:xfrm>
          <a:prstGeom prst="ellipse">
            <a:avLst/>
          </a:prstGeom>
          <a:solidFill>
            <a:srgbClr val="92D050">
              <a:alpha val="7097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1398" name="Oval 22"/>
          <p:cNvSpPr>
            <a:spLocks noChangeArrowheads="1"/>
          </p:cNvSpPr>
          <p:nvPr/>
        </p:nvSpPr>
        <p:spPr bwMode="auto">
          <a:xfrm>
            <a:off x="3216275" y="1557338"/>
            <a:ext cx="503238" cy="468312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1399" name="Oval 23"/>
          <p:cNvSpPr>
            <a:spLocks noChangeArrowheads="1"/>
          </p:cNvSpPr>
          <p:nvPr/>
        </p:nvSpPr>
        <p:spPr bwMode="auto">
          <a:xfrm>
            <a:off x="3935414" y="158908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00" name="Oval 24"/>
          <p:cNvSpPr>
            <a:spLocks noChangeArrowheads="1"/>
          </p:cNvSpPr>
          <p:nvPr/>
        </p:nvSpPr>
        <p:spPr bwMode="auto">
          <a:xfrm>
            <a:off x="4006851" y="2236788"/>
            <a:ext cx="434975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2495550" y="1270000"/>
            <a:ext cx="64770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02" name="Oval 26"/>
          <p:cNvSpPr>
            <a:spLocks noChangeArrowheads="1"/>
          </p:cNvSpPr>
          <p:nvPr/>
        </p:nvSpPr>
        <p:spPr bwMode="auto">
          <a:xfrm>
            <a:off x="6024563" y="2133600"/>
            <a:ext cx="647700" cy="649288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3" name="Oval 27"/>
          <p:cNvSpPr>
            <a:spLocks noChangeArrowheads="1"/>
          </p:cNvSpPr>
          <p:nvPr/>
        </p:nvSpPr>
        <p:spPr bwMode="auto">
          <a:xfrm>
            <a:off x="6096001" y="1557338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1404" name="Oval 28"/>
          <p:cNvSpPr>
            <a:spLocks noChangeArrowheads="1"/>
          </p:cNvSpPr>
          <p:nvPr/>
        </p:nvSpPr>
        <p:spPr bwMode="auto">
          <a:xfrm>
            <a:off x="3287713" y="5341938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5" name="Oval 29"/>
          <p:cNvSpPr>
            <a:spLocks noChangeArrowheads="1"/>
          </p:cNvSpPr>
          <p:nvPr/>
        </p:nvSpPr>
        <p:spPr bwMode="auto">
          <a:xfrm>
            <a:off x="4079875" y="5341938"/>
            <a:ext cx="647700" cy="6477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06" name="Oval 30"/>
          <p:cNvSpPr>
            <a:spLocks noChangeArrowheads="1"/>
          </p:cNvSpPr>
          <p:nvPr/>
        </p:nvSpPr>
        <p:spPr bwMode="auto">
          <a:xfrm>
            <a:off x="3430588" y="4652963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p</a:t>
            </a:r>
          </a:p>
        </p:txBody>
      </p:sp>
      <p:sp>
        <p:nvSpPr>
          <p:cNvPr id="101407" name="Oval 31"/>
          <p:cNvSpPr>
            <a:spLocks noChangeArrowheads="1"/>
          </p:cNvSpPr>
          <p:nvPr/>
        </p:nvSpPr>
        <p:spPr bwMode="auto">
          <a:xfrm>
            <a:off x="6238875" y="5341938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1408" name="Oval 32"/>
          <p:cNvSpPr>
            <a:spLocks noChangeArrowheads="1"/>
          </p:cNvSpPr>
          <p:nvPr/>
        </p:nvSpPr>
        <p:spPr bwMode="auto">
          <a:xfrm>
            <a:off x="6383339" y="4581526"/>
            <a:ext cx="561975" cy="55721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1409" name="Oval 33"/>
          <p:cNvSpPr>
            <a:spLocks noChangeArrowheads="1"/>
          </p:cNvSpPr>
          <p:nvPr/>
        </p:nvSpPr>
        <p:spPr bwMode="auto">
          <a:xfrm>
            <a:off x="7031038" y="5341938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1410" name="Oval 34"/>
          <p:cNvSpPr>
            <a:spLocks noChangeArrowheads="1"/>
          </p:cNvSpPr>
          <p:nvPr/>
        </p:nvSpPr>
        <p:spPr bwMode="auto">
          <a:xfrm>
            <a:off x="6743701" y="155733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1" name="Oval 35"/>
          <p:cNvSpPr>
            <a:spLocks noChangeArrowheads="1"/>
          </p:cNvSpPr>
          <p:nvPr/>
        </p:nvSpPr>
        <p:spPr bwMode="auto">
          <a:xfrm>
            <a:off x="6816726" y="2205038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>
            <a:off x="3143251" y="3141663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Li (T=1/2)</a:t>
            </a:r>
          </a:p>
        </p:txBody>
      </p:sp>
      <p:sp>
        <p:nvSpPr>
          <p:cNvPr id="101413" name="Rectangle 37"/>
          <p:cNvSpPr>
            <a:spLocks noChangeArrowheads="1"/>
          </p:cNvSpPr>
          <p:nvPr/>
        </p:nvSpPr>
        <p:spPr bwMode="auto">
          <a:xfrm>
            <a:off x="6743701" y="3070226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>
            <a:off x="2063751" y="3716338"/>
            <a:ext cx="6048375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415" name="Oval 39"/>
          <p:cNvSpPr>
            <a:spLocks noChangeArrowheads="1"/>
          </p:cNvSpPr>
          <p:nvPr/>
        </p:nvSpPr>
        <p:spPr bwMode="auto">
          <a:xfrm>
            <a:off x="4078289" y="465296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6" name="Oval 40"/>
          <p:cNvSpPr>
            <a:spLocks noChangeArrowheads="1"/>
          </p:cNvSpPr>
          <p:nvPr/>
        </p:nvSpPr>
        <p:spPr bwMode="auto">
          <a:xfrm>
            <a:off x="7175501" y="4724400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8256589" y="3213101"/>
            <a:ext cx="2289175" cy="746125"/>
          </a:xfrm>
          <a:prstGeom prst="rect">
            <a:avLst/>
          </a:prstGeom>
          <a:noFill/>
          <a:ln w="222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1800">
                <a:ea typeface="ＭＳ 明朝" panose="02020609040205080304" pitchFamily="17" charset="-128"/>
              </a:rPr>
              <a:t>Why they are suited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1800">
                <a:ea typeface="ＭＳ 明朝" panose="02020609040205080304" pitchFamily="17" charset="-128"/>
              </a:rPr>
              <a:t>for investigating </a:t>
            </a:r>
            <a:r>
              <a:rPr lang="en-US" altLang="ja-JP" sz="18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000" b="1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1800">
                <a:ea typeface="ＭＳ 明朝" panose="02020609040205080304" pitchFamily="17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Oval 2"/>
          <p:cNvSpPr>
            <a:spLocks noChangeArrowheads="1"/>
          </p:cNvSpPr>
          <p:nvPr/>
        </p:nvSpPr>
        <p:spPr bwMode="auto">
          <a:xfrm>
            <a:off x="2255839" y="1052514"/>
            <a:ext cx="1728787" cy="1728787"/>
          </a:xfrm>
          <a:prstGeom prst="ellipse">
            <a:avLst/>
          </a:prstGeom>
          <a:solidFill>
            <a:srgbClr val="CCFFFF">
              <a:alpha val="25882"/>
            </a:srgbClr>
          </a:solidFill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60664" y="2925763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687638" y="3217864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2711451" y="1557338"/>
            <a:ext cx="792163" cy="793750"/>
          </a:xfrm>
          <a:prstGeom prst="ellipse">
            <a:avLst/>
          </a:prstGeom>
          <a:solidFill>
            <a:srgbClr val="92D050">
              <a:alpha val="7882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2640014" y="1989139"/>
            <a:ext cx="325437" cy="3254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2640013" y="981076"/>
            <a:ext cx="361950" cy="3603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3287713" y="981076"/>
            <a:ext cx="360362" cy="3603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3263901" y="2925764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367214" y="1989138"/>
            <a:ext cx="6038833" cy="275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00100" indent="-3429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57300" indent="-3429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14500" indent="-3429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71700" indent="-3429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Valence neutrons      are located in </a:t>
            </a:r>
            <a:r>
              <a:rPr lang="en-US" altLang="ja-JP" sz="2400">
                <a:solidFill>
                  <a:srgbClr val="0000CC"/>
                </a:solidFill>
              </a:rPr>
              <a:t>p-orbit,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Ｐ明朝" panose="02020600040205080304" pitchFamily="18" charset="-128"/>
              </a:rPr>
              <a:t>whereas 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</a:t>
            </a:r>
            <a:r>
              <a:rPr lang="en-US" altLang="ja-JP" sz="2400"/>
              <a:t>particle      is located in </a:t>
            </a:r>
            <a:r>
              <a:rPr lang="en-US" altLang="ja-JP" sz="2400">
                <a:solidFill>
                  <a:srgbClr val="006600"/>
                </a:solidFill>
              </a:rPr>
              <a:t>0s-orbit</a:t>
            </a:r>
            <a:r>
              <a:rPr lang="en-US" altLang="ja-JP" sz="2400">
                <a:solidFill>
                  <a:srgbClr val="0000CC"/>
                </a:solidFill>
              </a:rPr>
              <a:t>.</a:t>
            </a:r>
          </a:p>
          <a:p>
            <a:pPr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Then, distance between 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 </a:t>
            </a:r>
            <a:r>
              <a:rPr lang="en-US" altLang="ja-JP" sz="2400">
                <a:ea typeface="ＭＳ Ｐ明朝" panose="02020600040205080304" pitchFamily="18" charset="-128"/>
              </a:rPr>
              <a:t>and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 </a:t>
            </a:r>
            <a:r>
              <a:rPr lang="en-US" altLang="ja-JP" sz="2800" b="1">
                <a:solidFill>
                  <a:srgbClr val="0000CC"/>
                </a:solidFill>
                <a:ea typeface="ＭＳ Ｐ明朝" panose="02020600040205080304" pitchFamily="18" charset="-128"/>
              </a:rPr>
              <a:t>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is much larger than the interaction range of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>
                <a:ea typeface="ＭＳ 明朝" panose="02020609040205080304" pitchFamily="17" charset="-128"/>
              </a:rPr>
              <a:t> and </a:t>
            </a:r>
            <a:r>
              <a:rPr lang="en-US" altLang="ja-JP" sz="2800" b="1">
                <a:solidFill>
                  <a:srgbClr val="0000CC"/>
                </a:solidFill>
                <a:ea typeface="ＭＳ 明朝" panose="02020609040205080304" pitchFamily="17" charset="-128"/>
              </a:rPr>
              <a:t>n</a:t>
            </a:r>
            <a:r>
              <a:rPr lang="en-US" altLang="ja-JP" sz="2400"/>
              <a:t>.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2905125" y="5942013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2832100" y="6238875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3437" name="Oval 13"/>
          <p:cNvSpPr>
            <a:spLocks noChangeArrowheads="1"/>
          </p:cNvSpPr>
          <p:nvPr/>
        </p:nvSpPr>
        <p:spPr bwMode="auto">
          <a:xfrm>
            <a:off x="2063751" y="3860800"/>
            <a:ext cx="2087563" cy="2089150"/>
          </a:xfrm>
          <a:prstGeom prst="ellipse">
            <a:avLst/>
          </a:prstGeom>
          <a:solidFill>
            <a:schemeClr val="accent1">
              <a:alpha val="25882"/>
            </a:schemeClr>
          </a:solidFill>
          <a:ln w="25400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3438" name="Oval 14"/>
          <p:cNvSpPr>
            <a:spLocks noChangeArrowheads="1"/>
          </p:cNvSpPr>
          <p:nvPr/>
        </p:nvSpPr>
        <p:spPr bwMode="auto">
          <a:xfrm>
            <a:off x="2424114" y="4652963"/>
            <a:ext cx="719137" cy="741362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3439" name="Oval 15"/>
          <p:cNvSpPr>
            <a:spLocks noChangeArrowheads="1"/>
          </p:cNvSpPr>
          <p:nvPr/>
        </p:nvSpPr>
        <p:spPr bwMode="auto">
          <a:xfrm>
            <a:off x="3143251" y="4581526"/>
            <a:ext cx="720725" cy="741363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3440" name="Oval 16"/>
          <p:cNvSpPr>
            <a:spLocks noChangeArrowheads="1"/>
          </p:cNvSpPr>
          <p:nvPr/>
        </p:nvSpPr>
        <p:spPr bwMode="auto">
          <a:xfrm>
            <a:off x="2855914" y="3717925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41" name="Oval 17"/>
          <p:cNvSpPr>
            <a:spLocks noChangeArrowheads="1"/>
          </p:cNvSpPr>
          <p:nvPr/>
        </p:nvSpPr>
        <p:spPr bwMode="auto">
          <a:xfrm>
            <a:off x="2927351" y="5013325"/>
            <a:ext cx="360363" cy="412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42" name="Oval 18"/>
          <p:cNvSpPr>
            <a:spLocks noChangeArrowheads="1"/>
          </p:cNvSpPr>
          <p:nvPr/>
        </p:nvSpPr>
        <p:spPr bwMode="auto">
          <a:xfrm>
            <a:off x="6886576" y="2062163"/>
            <a:ext cx="360363" cy="360362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549776" y="5013325"/>
            <a:ext cx="6176691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Then, </a:t>
            </a:r>
            <a:r>
              <a:rPr lang="en-US" altLang="ja-JP" sz="2400">
                <a:solidFill>
                  <a:srgbClr val="CC0000"/>
                </a:solidFill>
              </a:rPr>
              <a:t>α</a:t>
            </a:r>
            <a:r>
              <a:rPr lang="en-US" altLang="ja-JP" sz="2400">
                <a:solidFill>
                  <a:srgbClr val="CC0000"/>
                </a:solidFill>
                <a:ea typeface="ＭＳ Ｐ明朝" panose="02020600040205080304" pitchFamily="18" charset="-128"/>
              </a:rPr>
              <a:t>Ξ</a:t>
            </a:r>
            <a:r>
              <a:rPr lang="en-US" altLang="ja-JP" sz="2400"/>
              <a:t> potential, in which only </a:t>
            </a:r>
            <a:r>
              <a:rPr lang="en-US" altLang="ja-JP" sz="2400">
                <a:solidFill>
                  <a:srgbClr val="CC0000"/>
                </a:solidFill>
              </a:rPr>
              <a:t>V</a:t>
            </a:r>
            <a:r>
              <a:rPr lang="en-US" altLang="ja-JP" sz="2800" baseline="-25000">
                <a:solidFill>
                  <a:srgbClr val="CC0000"/>
                </a:solidFill>
              </a:rPr>
              <a:t>0</a:t>
            </a:r>
            <a:r>
              <a:rPr lang="en-US" altLang="ja-JP" sz="2400">
                <a:solidFill>
                  <a:srgbClr val="CC0000"/>
                </a:solidFill>
              </a:rPr>
              <a:t> </a:t>
            </a:r>
            <a:r>
              <a:rPr lang="en-US" altLang="ja-JP" sz="2400"/>
              <a:t>term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works,  plays a dominant role in the binding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energies of these system.</a:t>
            </a: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1919289" y="0"/>
            <a:ext cx="2119491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(more realistic</a:t>
            </a:r>
          </a:p>
          <a:p>
            <a:pPr eaLnBrk="1" hangingPunct="1">
              <a:lnSpc>
                <a:spcPct val="50000"/>
              </a:lnSpc>
              <a:spcBef>
                <a:spcPct val="3000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  illustration)</a:t>
            </a:r>
          </a:p>
        </p:txBody>
      </p:sp>
      <p:sp>
        <p:nvSpPr>
          <p:cNvPr id="103445" name="Oval 21"/>
          <p:cNvSpPr>
            <a:spLocks noChangeArrowheads="1"/>
          </p:cNvSpPr>
          <p:nvPr/>
        </p:nvSpPr>
        <p:spPr bwMode="auto">
          <a:xfrm>
            <a:off x="6959601" y="2565401"/>
            <a:ext cx="360363" cy="36036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4295775" y="404814"/>
            <a:ext cx="62400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Core nucleus </a:t>
            </a:r>
            <a:r>
              <a:rPr lang="en-US" altLang="ja-JP" sz="2400" baseline="30000">
                <a:ea typeface="ＭＳ 明朝" panose="02020609040205080304" pitchFamily="17" charset="-128"/>
              </a:rPr>
              <a:t>6</a:t>
            </a:r>
            <a:r>
              <a:rPr lang="en-US" altLang="ja-JP" sz="2400">
                <a:ea typeface="ＭＳ 明朝" panose="02020609040205080304" pitchFamily="17" charset="-128"/>
              </a:rPr>
              <a:t>He is known to be halo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nucleus. Then, valence neutrons are located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far away from α particle.</a:t>
            </a:r>
          </a:p>
        </p:txBody>
      </p:sp>
    </p:spTree>
    <p:extLst>
      <p:ext uri="{BB962C8B-B14F-4D97-AF65-F5344CB8AC3E}">
        <p14:creationId xmlns:p14="http://schemas.microsoft.com/office/powerpoint/2010/main" val="1114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Oval 2"/>
          <p:cNvSpPr>
            <a:spLocks noChangeArrowheads="1"/>
          </p:cNvSpPr>
          <p:nvPr/>
        </p:nvSpPr>
        <p:spPr bwMode="auto">
          <a:xfrm>
            <a:off x="1847850" y="979489"/>
            <a:ext cx="1728788" cy="1728787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352676" y="28527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7</a:t>
            </a:r>
            <a:r>
              <a:rPr lang="en-US" altLang="ja-JP" sz="2400"/>
              <a:t>H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79650" y="3144839"/>
            <a:ext cx="346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Ξ</a:t>
            </a:r>
            <a:r>
              <a:rPr lang="en-US" altLang="ja-JP" sz="16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2135188" y="1844675"/>
            <a:ext cx="647700" cy="649288"/>
          </a:xfrm>
          <a:prstGeom prst="ellipse">
            <a:avLst/>
          </a:prstGeom>
          <a:solidFill>
            <a:srgbClr val="92D050">
              <a:alpha val="6784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α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2208214" y="1268413"/>
            <a:ext cx="503237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2855914" y="126841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2928939" y="1987550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2855913" y="2852739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(T=3/2)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568575" y="5613400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10</a:t>
            </a:r>
            <a:r>
              <a:rPr lang="en-US" altLang="ja-JP" sz="2400"/>
              <a:t>Li (T=1)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2495550" y="5910263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1847851" y="3748088"/>
            <a:ext cx="1871663" cy="1871662"/>
          </a:xfrm>
          <a:prstGeom prst="ellipse">
            <a:avLst/>
          </a:prstGeom>
          <a:solidFill>
            <a:srgbClr val="FFFF00">
              <a:alpha val="25882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2063750" y="472440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5486" name="Oval 14"/>
          <p:cNvSpPr>
            <a:spLocks noChangeArrowheads="1"/>
          </p:cNvSpPr>
          <p:nvPr/>
        </p:nvSpPr>
        <p:spPr bwMode="auto">
          <a:xfrm>
            <a:off x="2208214" y="4005264"/>
            <a:ext cx="503237" cy="5159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05487" name="Oval 15"/>
          <p:cNvSpPr>
            <a:spLocks noChangeArrowheads="1"/>
          </p:cNvSpPr>
          <p:nvPr/>
        </p:nvSpPr>
        <p:spPr bwMode="auto">
          <a:xfrm>
            <a:off x="2855913" y="4724400"/>
            <a:ext cx="647700" cy="628650"/>
          </a:xfrm>
          <a:prstGeom prst="ellipse">
            <a:avLst/>
          </a:prstGeom>
          <a:solidFill>
            <a:srgbClr val="92D050">
              <a:alpha val="7411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/>
              <a:t>α</a:t>
            </a:r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3000376" y="4106863"/>
            <a:ext cx="434975" cy="431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224338" y="260351"/>
            <a:ext cx="6443662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Before the experiments will be done,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we should predict whether these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hypernuclei will be observed as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bound states or not.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2400">
              <a:ea typeface="ＭＳ 明朝" panose="02020609040205080304" pitchFamily="17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Namely, we calculate the binding energies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CC"/>
                </a:solidFill>
                <a:ea typeface="ＭＳ 明朝" panose="02020609040205080304" pitchFamily="17" charset="-128"/>
              </a:rPr>
              <a:t>of these hypernuclei.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8759825" y="692151"/>
            <a:ext cx="487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>
                <a:ea typeface="ＭＳ 明朝" panose="02020609040205080304" pitchFamily="17" charset="-128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67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135188" y="260350"/>
            <a:ext cx="2438488" cy="523220"/>
          </a:xfrm>
          <a:prstGeom prst="rect">
            <a:avLst/>
          </a:prstGeom>
          <a:solidFill>
            <a:srgbClr val="FFCC99">
              <a:alpha val="47842"/>
            </a:srgbClr>
          </a:solidFill>
          <a:ln w="222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ea typeface="ＭＳ 明朝" panose="02020609040205080304" pitchFamily="17" charset="-128"/>
              </a:rPr>
              <a:t>Ξ</a:t>
            </a:r>
            <a:r>
              <a:rPr lang="en-US" altLang="ja-JP" sz="2800"/>
              <a:t>N interaction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919289" y="1125539"/>
            <a:ext cx="8067675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Only one experimental information about </a:t>
            </a:r>
            <a:r>
              <a:rPr lang="en-US" altLang="ja-JP" sz="2400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>
                <a:solidFill>
                  <a:srgbClr val="CC0000"/>
                </a:solidFill>
              </a:rPr>
              <a:t>N </a:t>
            </a:r>
            <a:r>
              <a:rPr lang="en-US" altLang="ja-JP" sz="2400" dirty="0"/>
              <a:t>interaction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Y. Yamamoto,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Gensikaku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kenkyu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39, 23 (1996),</a:t>
            </a:r>
          </a:p>
          <a:p>
            <a:pPr eaLnBrk="1" hangingPunct="1">
              <a:buFontTx/>
              <a:buNone/>
            </a:pP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T. Fukuda </a:t>
            </a:r>
            <a:r>
              <a:rPr lang="en-US" altLang="ja-JP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et al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. Phys. Rev. C58, 1306, (1998);</a:t>
            </a:r>
          </a:p>
          <a:p>
            <a:pPr eaLnBrk="1" hangingPunct="1">
              <a:buFontTx/>
              <a:buNone/>
            </a:pP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dirty="0" err="1">
                <a:solidFill>
                  <a:srgbClr val="00B0F0"/>
                </a:solidFill>
                <a:sym typeface="Wingdings" panose="05000000000000000000" pitchFamily="2" charset="2"/>
              </a:rPr>
              <a:t>P.Khaustov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  </a:t>
            </a:r>
            <a:r>
              <a:rPr lang="en-US" altLang="ja-JP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et al</a:t>
            </a:r>
            <a:r>
              <a:rPr lang="en-US" altLang="ja-JP" sz="1800" dirty="0">
                <a:solidFill>
                  <a:srgbClr val="00B0F0"/>
                </a:solidFill>
                <a:sym typeface="Wingdings" panose="05000000000000000000" pitchFamily="2" charset="2"/>
              </a:rPr>
              <a:t>.,</a:t>
            </a:r>
            <a:r>
              <a:rPr lang="en-US" altLang="ja-JP" sz="1800" dirty="0">
                <a:solidFill>
                  <a:srgbClr val="00B0F0"/>
                </a:solidFill>
              </a:rPr>
              <a:t>  Phys. Rev. C61, 054603 (2000).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ja-JP" sz="2400" dirty="0"/>
              <a:t>Well-depth of the potential between </a:t>
            </a:r>
            <a:r>
              <a:rPr lang="en-US" altLang="ja-JP" sz="2400" dirty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/>
              <a:t> and </a:t>
            </a:r>
            <a:r>
              <a:rPr lang="en-US" altLang="ja-JP" sz="2400" b="1" baseline="30000" dirty="0">
                <a:solidFill>
                  <a:srgbClr val="CC0000"/>
                </a:solidFill>
              </a:rPr>
              <a:t>11</a:t>
            </a:r>
            <a:r>
              <a:rPr lang="en-US" altLang="ja-JP" sz="2400" dirty="0">
                <a:solidFill>
                  <a:srgbClr val="CC0000"/>
                </a:solidFill>
              </a:rPr>
              <a:t>B</a:t>
            </a:r>
            <a:r>
              <a:rPr lang="en-US" altLang="ja-JP" sz="2400" dirty="0"/>
              <a:t>:  -14 MeV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Among all of the Nijmegen model,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C0000"/>
                </a:solidFill>
              </a:rPr>
              <a:t>ESC04</a:t>
            </a:r>
            <a:r>
              <a:rPr lang="en-US" altLang="ja-JP" sz="2400" dirty="0"/>
              <a:t> (Nijmegen soft core) and </a:t>
            </a:r>
            <a:r>
              <a:rPr lang="en-US" altLang="ja-JP" sz="2400" dirty="0">
                <a:solidFill>
                  <a:srgbClr val="CC0000"/>
                </a:solidFill>
              </a:rPr>
              <a:t>ND</a:t>
            </a:r>
            <a:r>
              <a:rPr lang="en-US" altLang="ja-JP" sz="2400" dirty="0"/>
              <a:t> (Nijmegen Model D) 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/>
              <a:t> reproduce the experimental value.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ea typeface="ＭＳ 明朝" panose="02020609040205080304" pitchFamily="17" charset="-128"/>
              </a:rPr>
              <a:t>Other</a:t>
            </a:r>
            <a:r>
              <a:rPr lang="en-US" altLang="ja-JP" sz="2400" dirty="0" err="1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err="1">
                <a:solidFill>
                  <a:srgbClr val="CC0000"/>
                </a:solidFill>
              </a:rPr>
              <a:t>N</a:t>
            </a:r>
            <a:r>
              <a:rPr lang="en-US" altLang="ja-JP" sz="2400" dirty="0"/>
              <a:t> interaction are repulsive or weak attractive.  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359151" y="5589589"/>
            <a:ext cx="333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We employ</a:t>
            </a:r>
            <a:r>
              <a:rPr lang="en-US" altLang="ja-JP" sz="2000">
                <a:solidFill>
                  <a:srgbClr val="CC0000"/>
                </a:solidFill>
              </a:rPr>
              <a:t> ESC04</a:t>
            </a:r>
            <a:r>
              <a:rPr lang="en-US" altLang="ja-JP" sz="2000"/>
              <a:t> and </a:t>
            </a:r>
            <a:r>
              <a:rPr lang="en-US" altLang="ja-JP" sz="2000">
                <a:solidFill>
                  <a:srgbClr val="CC0000"/>
                </a:solidFill>
              </a:rPr>
              <a:t>ND</a:t>
            </a:r>
            <a:r>
              <a:rPr lang="en-US" altLang="ja-JP" sz="2000"/>
              <a:t>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919288" y="6165851"/>
            <a:ext cx="786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The properties of</a:t>
            </a:r>
            <a:r>
              <a:rPr lang="en-US" altLang="ja-JP" sz="2000">
                <a:solidFill>
                  <a:srgbClr val="CC0000"/>
                </a:solidFill>
              </a:rPr>
              <a:t> ESC04 </a:t>
            </a:r>
            <a:r>
              <a:rPr lang="en-US" altLang="ja-JP" sz="2000"/>
              <a:t>and </a:t>
            </a:r>
            <a:r>
              <a:rPr lang="en-US" altLang="ja-JP" sz="2000">
                <a:solidFill>
                  <a:srgbClr val="CC0000"/>
                </a:solidFill>
              </a:rPr>
              <a:t>ND</a:t>
            </a:r>
            <a:r>
              <a:rPr lang="en-US" altLang="ja-JP" sz="2000"/>
              <a:t> are quite different from each other.</a:t>
            </a:r>
          </a:p>
        </p:txBody>
      </p:sp>
    </p:spTree>
    <p:extLst>
      <p:ext uri="{BB962C8B-B14F-4D97-AF65-F5344CB8AC3E}">
        <p14:creationId xmlns:p14="http://schemas.microsoft.com/office/powerpoint/2010/main" val="32848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027238" y="981075"/>
            <a:ext cx="864076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T=0, S=1     </a:t>
            </a:r>
            <a:r>
              <a:rPr lang="ja-JP" altLang="en-US" sz="2000">
                <a:ea typeface="ＭＳ 明朝" panose="02020609040205080304" pitchFamily="17" charset="-128"/>
              </a:rPr>
              <a:t>　　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strongly attractive</a:t>
            </a:r>
            <a:r>
              <a:rPr lang="en-US" altLang="ja-JP" sz="2000">
                <a:ea typeface="ＭＳ 明朝" panose="02020609040205080304" pitchFamily="17" charset="-128"/>
              </a:rPr>
              <a:t>     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2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T=0, S=0    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                                                                          weakly attractive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T=1, S=1</a:t>
            </a:r>
          </a:p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T=1, S=0</a:t>
            </a:r>
          </a:p>
        </p:txBody>
      </p:sp>
      <p:sp>
        <p:nvSpPr>
          <p:cNvPr id="108547" name="AutoShape 3"/>
          <p:cNvSpPr>
            <a:spLocks/>
          </p:cNvSpPr>
          <p:nvPr/>
        </p:nvSpPr>
        <p:spPr bwMode="auto">
          <a:xfrm>
            <a:off x="7032626" y="1412876"/>
            <a:ext cx="214313" cy="1871663"/>
          </a:xfrm>
          <a:prstGeom prst="rightBrace">
            <a:avLst>
              <a:gd name="adj1" fmla="val 72778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648075" y="836614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H="1">
            <a:off x="6672264" y="836614"/>
            <a:ext cx="1587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2063750" y="1195389"/>
            <a:ext cx="74882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2279651" y="765176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V(T,S)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782889" y="5229226"/>
            <a:ext cx="6192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400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=  [ V(0,0) + 3V(0,1) + 3V(1,0) + 9V(1,1) ] / 16, 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847850" y="188914"/>
            <a:ext cx="788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000" b="1">
                <a:solidFill>
                  <a:srgbClr val="000099"/>
                </a:solidFill>
                <a:ea typeface="ＭＳ 明朝" panose="02020609040205080304" pitchFamily="17" charset="-128"/>
              </a:rPr>
              <a:t>Property of the spin- and isospin-components of</a:t>
            </a:r>
            <a:r>
              <a:rPr lang="en-US" altLang="ja-JP" sz="2000" b="1">
                <a:ea typeface="ＭＳ 明朝" panose="02020609040205080304" pitchFamily="17" charset="-128"/>
              </a:rPr>
              <a:t> </a:t>
            </a:r>
            <a:r>
              <a:rPr lang="en-US" altLang="ja-JP" sz="2000" b="1">
                <a:solidFill>
                  <a:srgbClr val="CC0000"/>
                </a:solidFill>
                <a:ea typeface="ＭＳ 明朝" panose="02020609040205080304" pitchFamily="17" charset="-128"/>
              </a:rPr>
              <a:t>ESC04 </a:t>
            </a:r>
            <a:r>
              <a:rPr lang="en-US" altLang="ja-JP" sz="2000" b="1">
                <a:solidFill>
                  <a:srgbClr val="000099"/>
                </a:solidFill>
                <a:ea typeface="ＭＳ 明朝" panose="02020609040205080304" pitchFamily="17" charset="-128"/>
              </a:rPr>
              <a:t>and</a:t>
            </a:r>
            <a:r>
              <a:rPr lang="en-US" altLang="ja-JP" sz="2000" b="1">
                <a:ea typeface="ＭＳ 明朝" panose="02020609040205080304" pitchFamily="17" charset="-128"/>
              </a:rPr>
              <a:t> </a:t>
            </a:r>
            <a:r>
              <a:rPr lang="en-US" altLang="ja-JP" sz="2000" b="1">
                <a:solidFill>
                  <a:srgbClr val="CC0000"/>
                </a:solidFill>
                <a:ea typeface="ＭＳ 明朝" panose="02020609040205080304" pitchFamily="17" charset="-128"/>
              </a:rPr>
              <a:t>ND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4295775" y="765176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ESC04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7535863" y="765176"/>
            <a:ext cx="55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ND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919288" y="3789363"/>
            <a:ext cx="8424862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Although the spin- and isospin-components of these two models are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very different between them </a:t>
            </a:r>
            <a:r>
              <a:rPr lang="en-US" altLang="ja-JP" sz="1800">
                <a:ea typeface="ＭＳ 明朝" panose="02020609040205080304" pitchFamily="17" charset="-128"/>
              </a:rPr>
              <a:t>(due to the different meson contributions),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  <a:p>
            <a:pPr eaLnBrk="1" hangingPunct="1"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 find that the spin- and isospin-averaged property,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1919289" y="3429000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1847850" y="5589589"/>
            <a:ext cx="673658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namely,</a:t>
            </a: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strength of the</a:t>
            </a:r>
            <a:r>
              <a:rPr lang="en-US" altLang="ja-JP" sz="2400">
                <a:ea typeface="ＭＳ 明朝" panose="02020609040205080304" pitchFamily="17" charset="-128"/>
              </a:rPr>
              <a:t> </a:t>
            </a:r>
            <a:r>
              <a:rPr lang="en-US" altLang="ja-JP" sz="2000">
                <a:solidFill>
                  <a:srgbClr val="CC0000"/>
                </a:solidFill>
                <a:ea typeface="ＭＳ 明朝" panose="02020609040205080304" pitchFamily="17" charset="-128"/>
              </a:rPr>
              <a:t>V</a:t>
            </a:r>
            <a:r>
              <a:rPr lang="en-US" altLang="ja-JP" sz="2400" baseline="-25000">
                <a:solidFill>
                  <a:srgbClr val="CC0000"/>
                </a:solidFill>
                <a:ea typeface="ＭＳ 明朝" panose="02020609040205080304" pitchFamily="17" charset="-128"/>
              </a:rPr>
              <a:t>0</a:t>
            </a:r>
            <a:r>
              <a:rPr lang="en-US" altLang="ja-JP" sz="2000">
                <a:ea typeface="ＭＳ 明朝" panose="02020609040205080304" pitchFamily="17" charset="-128"/>
              </a:rPr>
              <a:t>- </a:t>
            </a: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term is similar to each other.</a:t>
            </a:r>
            <a:r>
              <a:rPr lang="en-US" altLang="ja-JP" sz="2000">
                <a:ea typeface="ＭＳ 明朝" panose="02020609040205080304" pitchFamily="17" charset="-128"/>
              </a:rPr>
              <a:t>  </a:t>
            </a: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4079876" y="2420939"/>
            <a:ext cx="213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attractive </a:t>
            </a:r>
            <a:endParaRPr lang="en-US" altLang="ja-JP" sz="2000">
              <a:ea typeface="ＭＳ 明朝" panose="02020609040205080304" pitchFamily="17" charset="-128"/>
            </a:endParaRPr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4079876" y="1916114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224339" y="1557338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ea typeface="ＭＳ 明朝" panose="02020609040205080304" pitchFamily="17" charset="-128"/>
              </a:rPr>
              <a:t>(a bound state)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4079876" y="2924176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99"/>
                </a:solidFill>
                <a:ea typeface="ＭＳ 明朝" panose="02020609040205080304" pitchFamily="17" charset="-128"/>
              </a:rPr>
              <a:t>weakly repulsive</a:t>
            </a:r>
            <a:r>
              <a:rPr lang="en-US" altLang="ja-JP" sz="2000">
                <a:ea typeface="ＭＳ 明朝" panose="02020609040205080304" pitchFamily="17" charset="-128"/>
              </a:rPr>
              <a:t> 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4079876" y="1862138"/>
            <a:ext cx="21304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0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91545" y="620689"/>
            <a:ext cx="9217025" cy="351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dirty="0"/>
              <a:t>Therefore, as a substitute for the 2-body </a:t>
            </a:r>
          </a:p>
          <a:p>
            <a:pPr>
              <a:lnSpc>
                <a:spcPct val="150000"/>
              </a:lnSpc>
            </a:pPr>
            <a:r>
              <a:rPr lang="en-US" altLang="ja-JP" sz="2800" dirty="0"/>
              <a:t>limited </a:t>
            </a:r>
            <a:r>
              <a:rPr lang="en-US" altLang="ja-JP" sz="2800" dirty="0">
                <a:solidFill>
                  <a:srgbClr val="CC0000"/>
                </a:solidFill>
              </a:rPr>
              <a:t>YN</a:t>
            </a:r>
            <a:r>
              <a:rPr lang="en-US" altLang="ja-JP" sz="2800" dirty="0"/>
              <a:t> and non-existent  </a:t>
            </a:r>
            <a:r>
              <a:rPr lang="en-US" altLang="ja-JP" sz="2800" dirty="0">
                <a:solidFill>
                  <a:srgbClr val="CC0000"/>
                </a:solidFill>
              </a:rPr>
              <a:t>YY</a:t>
            </a:r>
            <a:r>
              <a:rPr lang="en-US" altLang="ja-JP" sz="2800" dirty="0"/>
              <a:t> scattering data</a:t>
            </a:r>
            <a:r>
              <a:rPr lang="en-US" altLang="ja-JP" dirty="0"/>
              <a:t>,</a:t>
            </a:r>
          </a:p>
          <a:p>
            <a:endParaRPr lang="en-US" altLang="ja-JP" sz="200" dirty="0"/>
          </a:p>
          <a:p>
            <a:endParaRPr lang="en-US" altLang="ja-JP" sz="500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ja-JP" sz="2800" dirty="0"/>
              <a:t>the systematic investigation of the </a:t>
            </a:r>
          </a:p>
          <a:p>
            <a:pPr>
              <a:lnSpc>
                <a:spcPct val="150000"/>
              </a:lnSpc>
            </a:pPr>
            <a:r>
              <a:rPr lang="en-US" altLang="ja-JP" sz="2800" dirty="0">
                <a:solidFill>
                  <a:srgbClr val="0000CC"/>
                </a:solidFill>
              </a:rPr>
              <a:t>structure of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0000CC"/>
                </a:solidFill>
              </a:rPr>
              <a:t>light  </a:t>
            </a:r>
            <a:r>
              <a:rPr lang="en-US" altLang="ja-JP" sz="2800" dirty="0" err="1">
                <a:solidFill>
                  <a:srgbClr val="0000CC"/>
                </a:solidFill>
              </a:rPr>
              <a:t>hypernuclei</a:t>
            </a:r>
            <a:r>
              <a:rPr lang="en-US" altLang="ja-JP" sz="2800" dirty="0">
                <a:solidFill>
                  <a:srgbClr val="0000CC"/>
                </a:solidFill>
              </a:rPr>
              <a:t> </a:t>
            </a:r>
            <a:r>
              <a:rPr lang="en-US" altLang="ja-JP" sz="2800" dirty="0"/>
              <a:t>is essential. </a:t>
            </a:r>
          </a:p>
          <a:p>
            <a:endParaRPr lang="en-US" altLang="ja-JP" sz="9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4068" y="3036498"/>
            <a:ext cx="1102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For this purpose, we have much knowledge about YN </a:t>
            </a:r>
            <a:r>
              <a:rPr lang="en-US" altLang="ja-JP" sz="2400" dirty="0" smtClean="0"/>
              <a:t>(especially, ΛN interaction) so far.</a:t>
            </a:r>
          </a:p>
          <a:p>
            <a:r>
              <a:rPr lang="en-US" altLang="ja-JP" sz="2400" dirty="0" smtClean="0"/>
              <a:t>As for YN interaction,  as a next step, we should study ΛN-ΣN coupling.</a:t>
            </a:r>
          </a:p>
          <a:p>
            <a:r>
              <a:rPr lang="en-US" altLang="ja-JP" sz="2400" dirty="0" smtClean="0"/>
              <a:t>For this purpose, it might be good idea to produce neutron-rich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Λ</a:t>
            </a:r>
            <a:r>
              <a:rPr lang="ja-JP" altLang="en-US" sz="2400" dirty="0" smtClean="0"/>
              <a:t>　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.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Search a resonant state in </a:t>
            </a:r>
            <a:r>
              <a:rPr lang="en-US" altLang="ja-JP" sz="2400" dirty="0" err="1" smtClean="0"/>
              <a:t>nnΛ</a:t>
            </a:r>
            <a:r>
              <a:rPr lang="en-US" altLang="ja-JP" sz="2400" dirty="0" smtClean="0"/>
              <a:t> system at </a:t>
            </a:r>
            <a:r>
              <a:rPr lang="en-US" altLang="ja-JP" sz="2400" dirty="0" err="1" smtClean="0"/>
              <a:t>JL</a:t>
            </a:r>
            <a:r>
              <a:rPr lang="en-US" altLang="ja-JP" sz="2400" dirty="0" err="1" smtClean="0"/>
              <a:t>ab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is one of the project.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25338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776413" y="1916113"/>
            <a:ext cx="914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792538" y="1916113"/>
            <a:ext cx="914400" cy="9144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Ξ</a:t>
            </a:r>
            <a:r>
              <a:rPr lang="en-US" altLang="ja-JP" baseline="30000"/>
              <a:t>0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568576" y="2347913"/>
            <a:ext cx="14398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92313" y="2924176"/>
            <a:ext cx="2648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T=0, L=0,2 ,S=1,J=1</a:t>
            </a:r>
            <a:r>
              <a:rPr lang="en-US" altLang="ja-JP" sz="2400" baseline="30000"/>
              <a:t>+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91088" y="1773238"/>
            <a:ext cx="53805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-0.60MeV</a:t>
            </a:r>
          </a:p>
          <a:p>
            <a:r>
              <a:rPr lang="en-US" altLang="ja-JP" sz="2400" dirty="0"/>
              <a:t>V(T=0,S=0),V(T=1,S=0),V(T=1,S=1)</a:t>
            </a:r>
          </a:p>
          <a:p>
            <a:r>
              <a:rPr lang="en-US" altLang="ja-JP" sz="2400" dirty="0"/>
              <a:t>Not so strong attractive or weak repulsive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847850" y="4148138"/>
            <a:ext cx="914400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63975" y="4148138"/>
            <a:ext cx="914400" cy="9144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Ξ</a:t>
            </a:r>
            <a:r>
              <a:rPr lang="en-US" altLang="ja-JP" baseline="30000"/>
              <a:t>-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640013" y="4579938"/>
            <a:ext cx="14398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063750" y="5156201"/>
            <a:ext cx="2648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T=0, L=0,2 ,S=1,J=1</a:t>
            </a:r>
            <a:r>
              <a:rPr lang="en-US" altLang="ja-JP" sz="2400" baseline="30000"/>
              <a:t>+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181600" y="4012533"/>
            <a:ext cx="32733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-1.60MeV</a:t>
            </a:r>
          </a:p>
          <a:p>
            <a:r>
              <a:rPr lang="en-US" altLang="ja-JP" sz="2400" dirty="0"/>
              <a:t>attractive Coulomb force</a:t>
            </a:r>
          </a:p>
          <a:p>
            <a:r>
              <a:rPr lang="en-US" altLang="ja-JP" sz="2400" dirty="0"/>
              <a:t>Ξ</a:t>
            </a:r>
            <a:r>
              <a:rPr lang="en-US" altLang="ja-JP" sz="2400" baseline="30000" dirty="0"/>
              <a:t>- </a:t>
            </a:r>
            <a:r>
              <a:rPr lang="en-US" altLang="ja-JP" sz="2400" dirty="0"/>
              <a:t>:1321.3MeV</a:t>
            </a:r>
          </a:p>
          <a:p>
            <a:r>
              <a:rPr lang="en-US" altLang="ja-JP" sz="2400" dirty="0"/>
              <a:t>Ξ</a:t>
            </a:r>
            <a:r>
              <a:rPr lang="en-US" altLang="ja-JP" sz="2400" baseline="30000" dirty="0"/>
              <a:t>0</a:t>
            </a:r>
            <a:r>
              <a:rPr lang="en-US" altLang="ja-JP" sz="2400" dirty="0"/>
              <a:t>:1314.9MeV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208213" y="260351"/>
            <a:ext cx="5902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8000"/>
                </a:solidFill>
              </a:rPr>
              <a:t>The characteristic property of ESC04 potential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995864" y="1071564"/>
            <a:ext cx="39396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V(T=0,S=1): strongly attractive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332038" y="6132513"/>
            <a:ext cx="14991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U</a:t>
            </a:r>
            <a:r>
              <a:rPr lang="en-US" altLang="ja-JP" baseline="-25000"/>
              <a:t>Ξ</a:t>
            </a:r>
            <a:r>
              <a:rPr lang="en-US" altLang="ja-JP"/>
              <a:t>=-12.1 MeV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56226" y="6111876"/>
            <a:ext cx="4910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strength of ΛΛ</a:t>
            </a:r>
            <a:r>
              <a:rPr lang="ja-JP" altLang="en-US" sz="2800" dirty="0" err="1"/>
              <a:t>ー</a:t>
            </a:r>
            <a:r>
              <a:rPr lang="en-US" altLang="ja-JP" sz="2800" dirty="0"/>
              <a:t>ΞN</a:t>
            </a:r>
            <a:r>
              <a:rPr lang="ja-JP" altLang="en-US" sz="2800" dirty="0"/>
              <a:t>－</a:t>
            </a:r>
            <a:r>
              <a:rPr lang="en-US" altLang="ja-JP" sz="2800" dirty="0"/>
              <a:t>ΣΣ is large.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816196" y="3950898"/>
            <a:ext cx="27221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If it is true,</a:t>
            </a:r>
          </a:p>
          <a:p>
            <a:r>
              <a:rPr kumimoji="1" lang="en-US" altLang="ja-JP" sz="2000" dirty="0" smtClean="0"/>
              <a:t>They might be produced</a:t>
            </a:r>
          </a:p>
          <a:p>
            <a:r>
              <a:rPr lang="en-US" altLang="ja-JP" sz="2000" dirty="0"/>
              <a:t>a</a:t>
            </a:r>
            <a:r>
              <a:rPr lang="en-US" altLang="ja-JP" sz="2000" dirty="0" smtClean="0"/>
              <a:t>t ALICE.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940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19288" y="404814"/>
            <a:ext cx="805945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2400" dirty="0"/>
              <a:t>ESC potential leads to give bound states in s-shell Ξ </a:t>
            </a:r>
            <a:r>
              <a:rPr lang="en-US" altLang="ja-JP" sz="2400" dirty="0" err="1"/>
              <a:t>hypernuclei</a:t>
            </a:r>
            <a:endParaRPr lang="en-US" altLang="ja-JP" sz="2400" dirty="0"/>
          </a:p>
          <a:p>
            <a:pPr>
              <a:lnSpc>
                <a:spcPct val="110000"/>
              </a:lnSpc>
            </a:pPr>
            <a:r>
              <a:rPr lang="en-US" altLang="ja-JP" sz="2400" dirty="0"/>
              <a:t>such as NNΞ and NNNΞ.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143250" y="2133600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3863975" y="2133600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3503613" y="2852738"/>
            <a:ext cx="431800" cy="431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Ξ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071813" y="1844676"/>
            <a:ext cx="1439862" cy="143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5519738" y="2133600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6096000" y="2060575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5591175" y="2781300"/>
            <a:ext cx="431800" cy="431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Ξ</a:t>
            </a:r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6167438" y="2708275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5375275" y="1844675"/>
            <a:ext cx="1619250" cy="1619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8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4511675" y="1484313"/>
            <a:ext cx="2520950" cy="0"/>
          </a:xfrm>
          <a:prstGeom prst="line">
            <a:avLst/>
          </a:prstGeom>
          <a:noFill/>
          <a:ln w="31750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872039" y="188914"/>
            <a:ext cx="12065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>
                <a:solidFill>
                  <a:schemeClr val="accent2"/>
                </a:solidFill>
              </a:rPr>
              <a:t>ESC04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063751" y="260350"/>
            <a:ext cx="8522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folHlink"/>
                </a:solidFill>
              </a:rPr>
              <a:t>Results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148389" y="1000126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(np)-Ξ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087938" y="1916113"/>
            <a:ext cx="1295400" cy="0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859463" y="1935164"/>
            <a:ext cx="148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-0.15 MeV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224339" y="1700213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1/2</a:t>
            </a:r>
            <a:r>
              <a:rPr lang="en-US" altLang="ja-JP" sz="2400" baseline="30000"/>
              <a:t>+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719514" y="981076"/>
            <a:ext cx="1000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0 MeV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367213" y="32131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4800600" y="3213100"/>
            <a:ext cx="719138" cy="71913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5737225" y="3213100"/>
            <a:ext cx="719138" cy="71913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376863" y="4078288"/>
            <a:ext cx="900112" cy="9001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>
                <a:solidFill>
                  <a:schemeClr val="bg1"/>
                </a:solidFill>
              </a:rPr>
              <a:t>Ξ</a:t>
            </a:r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4511675" y="2781300"/>
            <a:ext cx="2266950" cy="2266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376863" y="5373688"/>
            <a:ext cx="915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dirty="0"/>
              <a:t>NNΞ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7372350" y="3592514"/>
            <a:ext cx="2608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No bound using ND</a:t>
            </a:r>
          </a:p>
        </p:txBody>
      </p:sp>
    </p:spTree>
    <p:extLst>
      <p:ext uri="{BB962C8B-B14F-4D97-AF65-F5344CB8AC3E}">
        <p14:creationId xmlns:p14="http://schemas.microsoft.com/office/powerpoint/2010/main" val="33499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val 2"/>
          <p:cNvSpPr>
            <a:spLocks noChangeArrowheads="1"/>
          </p:cNvSpPr>
          <p:nvPr/>
        </p:nvSpPr>
        <p:spPr bwMode="auto">
          <a:xfrm>
            <a:off x="3359150" y="1916114"/>
            <a:ext cx="719138" cy="7191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3863975" y="2781300"/>
            <a:ext cx="719138" cy="7191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3143250" y="1484313"/>
            <a:ext cx="2160588" cy="2159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08438" y="4005264"/>
            <a:ext cx="635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aseline="30000"/>
              <a:t>3</a:t>
            </a:r>
            <a:r>
              <a:rPr lang="en-US" altLang="ja-JP" sz="2400"/>
              <a:t>He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2351089" y="2636838"/>
            <a:ext cx="1512887" cy="43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7031039" y="1989139"/>
            <a:ext cx="719137" cy="7191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7607301" y="2854326"/>
            <a:ext cx="900113" cy="9001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>
                <a:solidFill>
                  <a:schemeClr val="bg1"/>
                </a:solidFill>
              </a:rPr>
              <a:t>Ξ-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742113" y="1557338"/>
            <a:ext cx="2266950" cy="2266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8543926" y="2349500"/>
            <a:ext cx="720725" cy="719138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900238" y="2224089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K</a:t>
            </a:r>
            <a:r>
              <a:rPr lang="en-US" altLang="ja-JP" sz="2400" baseline="30000"/>
              <a:t>-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9317038" y="2008189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K</a:t>
            </a:r>
            <a:r>
              <a:rPr lang="en-US" altLang="ja-JP" sz="2400" baseline="30000"/>
              <a:t>+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071813" y="692151"/>
            <a:ext cx="19186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T=1/2</a:t>
            </a:r>
            <a:r>
              <a:rPr lang="ja-JP" altLang="en-US" sz="2400"/>
              <a:t>、</a:t>
            </a:r>
            <a:r>
              <a:rPr lang="en-US" altLang="ja-JP" sz="2400"/>
              <a:t>T</a:t>
            </a:r>
            <a:r>
              <a:rPr lang="en-US" altLang="ja-JP" sz="2400" baseline="-25000"/>
              <a:t>z</a:t>
            </a:r>
            <a:r>
              <a:rPr lang="en-US" altLang="ja-JP" sz="2400"/>
              <a:t>=1/2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4224339" y="1916114"/>
            <a:ext cx="719137" cy="7191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888163" y="620714"/>
            <a:ext cx="1864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T=1/2,T</a:t>
            </a:r>
            <a:r>
              <a:rPr lang="en-US" altLang="ja-JP" sz="2400" baseline="-25000"/>
              <a:t>z</a:t>
            </a:r>
            <a:r>
              <a:rPr lang="en-US" altLang="ja-JP" sz="2400"/>
              <a:t>=-1/2</a:t>
            </a:r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8040689" y="1916114"/>
            <a:ext cx="719137" cy="71913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1218" name="AutoShape 18"/>
          <p:cNvSpPr>
            <a:spLocks noChangeArrowheads="1"/>
          </p:cNvSpPr>
          <p:nvPr/>
        </p:nvSpPr>
        <p:spPr bwMode="auto">
          <a:xfrm>
            <a:off x="5735638" y="2205039"/>
            <a:ext cx="431800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755776" y="4864101"/>
            <a:ext cx="7029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/>
              <a:t>Using </a:t>
            </a:r>
            <a:r>
              <a:rPr lang="en-US" altLang="ja-JP" sz="2000" baseline="30000" dirty="0"/>
              <a:t>3</a:t>
            </a:r>
            <a:r>
              <a:rPr lang="en-US" altLang="ja-JP" sz="2000" dirty="0"/>
              <a:t>He target, it might be produced this Ξ </a:t>
            </a:r>
            <a:r>
              <a:rPr lang="en-US" altLang="ja-JP" sz="2000" dirty="0" err="1"/>
              <a:t>hypernucleus</a:t>
            </a:r>
            <a:r>
              <a:rPr lang="en-US" altLang="ja-JP" sz="2000" dirty="0" smtClean="0"/>
              <a:t>.</a:t>
            </a:r>
          </a:p>
          <a:p>
            <a:r>
              <a:rPr lang="en-US" altLang="ja-JP" sz="2000" dirty="0" smtClean="0"/>
              <a:t>Also, at ALICE, it might be possible to produce this Ξ </a:t>
            </a:r>
            <a:r>
              <a:rPr lang="en-US" altLang="ja-JP" sz="2000" dirty="0" err="1" smtClean="0"/>
              <a:t>hypernucleus</a:t>
            </a:r>
            <a:r>
              <a:rPr lang="en-US" altLang="ja-JP" sz="2000" dirty="0" smtClean="0"/>
              <a:t>.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8334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solidFill>
                  <a:schemeClr val="folHlink"/>
                </a:solidFill>
              </a:rPr>
              <a:t>Results       </a:t>
            </a:r>
            <a:r>
              <a:rPr lang="en-US" altLang="ja-JP">
                <a:solidFill>
                  <a:schemeClr val="hlink"/>
                </a:solidFill>
              </a:rPr>
              <a:t>ESC04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3308350" y="2114550"/>
            <a:ext cx="34559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664201" y="1557339"/>
            <a:ext cx="1029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(3N)+Ξ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08214" y="1844676"/>
            <a:ext cx="1000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0 MeV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152901" y="2347913"/>
            <a:ext cx="1584325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224338" y="2852738"/>
            <a:ext cx="15113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648075" y="2636839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  <a:r>
              <a:rPr lang="en-US" altLang="ja-JP" sz="2400" baseline="30000"/>
              <a:t>+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576638" y="2132014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  <a:r>
              <a:rPr lang="en-US" altLang="ja-JP" sz="2400" baseline="30000"/>
              <a:t>+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953125" y="2708276"/>
            <a:ext cx="6671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-2.3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808664" y="2205039"/>
            <a:ext cx="8226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-0.86</a:t>
            </a: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7894638" y="2636838"/>
            <a:ext cx="360362" cy="360362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2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8543926" y="2636838"/>
            <a:ext cx="360363" cy="360362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2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7894638" y="3284538"/>
            <a:ext cx="360362" cy="360362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2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8543926" y="3213101"/>
            <a:ext cx="468313" cy="468313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200">
                <a:solidFill>
                  <a:schemeClr val="bg1"/>
                </a:solidFill>
              </a:rPr>
              <a:t>Ξ</a:t>
            </a:r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7678738" y="2349501"/>
            <a:ext cx="1547812" cy="1547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071814" y="7823200"/>
            <a:ext cx="745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NNNΞ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672264" y="7750175"/>
            <a:ext cx="745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NNΛΛ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774826" y="5084764"/>
            <a:ext cx="54457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r>
              <a:rPr lang="en-US" altLang="ja-JP" sz="2400" baseline="30000" dirty="0"/>
              <a:t>+</a:t>
            </a:r>
            <a:r>
              <a:rPr lang="en-US" altLang="ja-JP" sz="2400" dirty="0"/>
              <a:t>: [12V(1,1)+V(1,0)+10V(0,1)+3V(0,0)]/25</a:t>
            </a:r>
          </a:p>
          <a:p>
            <a:r>
              <a:rPr lang="en-US" altLang="ja-JP" sz="2400" dirty="0"/>
              <a:t>0</a:t>
            </a:r>
            <a:r>
              <a:rPr lang="en-US" altLang="ja-JP" sz="2400" baseline="30000" dirty="0"/>
              <a:t>+</a:t>
            </a:r>
            <a:r>
              <a:rPr lang="en-US" altLang="ja-JP" sz="2400" dirty="0"/>
              <a:t>:[V(1,0)+V(0,1)]/2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2550004" y="4462335"/>
            <a:ext cx="521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/>
              <a:t>T,S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 rot="-5400000">
            <a:off x="2631843" y="47966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cs typeface="Arial" panose="020B0604020202020204" pitchFamily="34" charset="0"/>
              </a:rPr>
              <a:t>=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3823792" y="488937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3315496" y="4462335"/>
            <a:ext cx="1406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200" dirty="0"/>
              <a:t>repulsive</a:t>
            </a:r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4954190" y="4949947"/>
            <a:ext cx="51595" cy="2156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5499100" y="45085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2400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4575771" y="4457318"/>
            <a:ext cx="2321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200" dirty="0">
                <a:solidFill>
                  <a:srgbClr val="FF3300"/>
                </a:solidFill>
              </a:rPr>
              <a:t>strongly attractive</a:t>
            </a:r>
            <a:r>
              <a:rPr lang="en-US" altLang="ja-JP" sz="2400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2345209" y="584886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3365418" y="5915761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2713693" y="5949157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4224338" y="60213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1569621" y="6178015"/>
            <a:ext cx="20784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200" dirty="0"/>
              <a:t>weakly repulsive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3959316" y="5966420"/>
            <a:ext cx="184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2200"/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3700970" y="6208875"/>
            <a:ext cx="225215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200"/>
              <a:t>strongly attractive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4727575" y="3429001"/>
            <a:ext cx="64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T=0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6796088" y="639764"/>
            <a:ext cx="2608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No bound using ND</a:t>
            </a:r>
          </a:p>
        </p:txBody>
      </p:sp>
    </p:spTree>
    <p:extLst>
      <p:ext uri="{BB962C8B-B14F-4D97-AF65-F5344CB8AC3E}">
        <p14:creationId xmlns:p14="http://schemas.microsoft.com/office/powerpoint/2010/main" val="7923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3286125" y="1628775"/>
            <a:ext cx="719138" cy="71913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4224339" y="2492375"/>
            <a:ext cx="719137" cy="7191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711450" y="1196975"/>
            <a:ext cx="1512888" cy="43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6958014" y="1701800"/>
            <a:ext cx="719137" cy="71913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7824788" y="2420938"/>
            <a:ext cx="900112" cy="900112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>
                <a:solidFill>
                  <a:schemeClr val="bg1"/>
                </a:solidFill>
              </a:rPr>
              <a:t>Ξ-</a:t>
            </a:r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6669088" y="1270000"/>
            <a:ext cx="2266950" cy="2266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8759826" y="1844675"/>
            <a:ext cx="720725" cy="719138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9480550" y="1412876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K</a:t>
            </a:r>
            <a:r>
              <a:rPr lang="en-US" altLang="ja-JP" sz="2400" baseline="30000"/>
              <a:t>+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4151314" y="1628775"/>
            <a:ext cx="719137" cy="7191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7967664" y="1628775"/>
            <a:ext cx="719137" cy="7191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p</a:t>
            </a:r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5662613" y="1917700"/>
            <a:ext cx="43180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3359150" y="2492375"/>
            <a:ext cx="719138" cy="71913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259013" y="903288"/>
            <a:ext cx="370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/>
              <a:t>K</a:t>
            </a:r>
            <a:r>
              <a:rPr lang="en-US" altLang="ja-JP" sz="2000" baseline="30000"/>
              <a:t>-</a:t>
            </a:r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3000375" y="1412875"/>
            <a:ext cx="2159000" cy="215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959600" y="2636839"/>
            <a:ext cx="719138" cy="7191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287713" y="3860801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aseline="30000"/>
              <a:t>4</a:t>
            </a:r>
            <a:r>
              <a:rPr lang="en-US" altLang="ja-JP" sz="2400"/>
              <a:t>He(T=0)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535863" y="3860801"/>
            <a:ext cx="64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T=1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6163916" y="4368872"/>
            <a:ext cx="33217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/>
              <a:t>We have no bound state using</a:t>
            </a:r>
          </a:p>
          <a:p>
            <a:r>
              <a:rPr lang="en-US" altLang="ja-JP" sz="2000" dirty="0"/>
              <a:t>both of ESC04 and ND.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849373" y="5154388"/>
            <a:ext cx="102381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It is difficult  to produce NNNΞ </a:t>
            </a:r>
            <a:r>
              <a:rPr lang="en-US" altLang="ja-JP" sz="2800" dirty="0" err="1"/>
              <a:t>hypernucleus</a:t>
            </a:r>
            <a:r>
              <a:rPr lang="en-US" altLang="ja-JP" sz="2800" dirty="0"/>
              <a:t> with T=0 </a:t>
            </a:r>
            <a:r>
              <a:rPr lang="en-US" altLang="ja-JP" sz="2800" dirty="0" smtClean="0"/>
              <a:t>experimentally</a:t>
            </a:r>
          </a:p>
          <a:p>
            <a:r>
              <a:rPr lang="en-US" altLang="ja-JP" sz="2800" dirty="0" smtClean="0"/>
              <a:t>at J-JPARC.</a:t>
            </a:r>
          </a:p>
          <a:p>
            <a:r>
              <a:rPr lang="en-US" altLang="ja-JP" sz="2800" dirty="0" smtClean="0"/>
              <a:t> However, it might be possible to produce at ALICE.</a:t>
            </a:r>
            <a:endParaRPr lang="en-US" altLang="ja-JP" sz="2800" dirty="0"/>
          </a:p>
          <a:p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333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47056" y="674270"/>
            <a:ext cx="788889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In this way, I would say that </a:t>
            </a:r>
          </a:p>
          <a:p>
            <a:r>
              <a:rPr lang="en-US" altLang="ja-JP" sz="2400" dirty="0" smtClean="0"/>
              <a:t>it </a:t>
            </a:r>
            <a:r>
              <a:rPr lang="en-US" altLang="ja-JP" sz="2400" dirty="0"/>
              <a:t>is dependent on the ΞN interaction employed</a:t>
            </a:r>
          </a:p>
          <a:p>
            <a:r>
              <a:rPr lang="en-US" altLang="ja-JP" sz="2400" dirty="0"/>
              <a:t>whether the ground-state of</a:t>
            </a:r>
            <a:r>
              <a:rPr lang="ja-JP" altLang="en-US" sz="2400" dirty="0"/>
              <a:t>　</a:t>
            </a:r>
            <a:r>
              <a:rPr lang="en-US" altLang="ja-JP" sz="2400" dirty="0"/>
              <a:t>s-shell Ξ </a:t>
            </a:r>
            <a:r>
              <a:rPr lang="en-US" altLang="ja-JP" sz="2400" dirty="0" err="1"/>
              <a:t>hypernuclei</a:t>
            </a:r>
            <a:r>
              <a:rPr lang="en-US" altLang="ja-JP" sz="2400" dirty="0"/>
              <a:t> is</a:t>
            </a:r>
          </a:p>
          <a:p>
            <a:r>
              <a:rPr lang="en-US" altLang="ja-JP" sz="2400" dirty="0"/>
              <a:t>bound or not</a:t>
            </a:r>
            <a:r>
              <a:rPr lang="en-US" altLang="ja-JP" sz="2400" dirty="0" smtClean="0"/>
              <a:t>.</a:t>
            </a:r>
          </a:p>
          <a:p>
            <a:r>
              <a:rPr lang="en-US" altLang="ja-JP" sz="2400" dirty="0" smtClean="0"/>
              <a:t>Therefore, to determine  ΞN spin-isospin part,</a:t>
            </a:r>
          </a:p>
          <a:p>
            <a:r>
              <a:rPr lang="en-US" altLang="ja-JP" sz="2400" dirty="0" smtClean="0"/>
              <a:t>I would suggest 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the experimentalists to perform the search </a:t>
            </a:r>
          </a:p>
          <a:p>
            <a:r>
              <a:rPr lang="en-US" altLang="ja-JP" sz="2400" dirty="0" smtClean="0"/>
              <a:t>experiment </a:t>
            </a:r>
            <a:r>
              <a:rPr lang="en-US" altLang="ja-JP" sz="2400" dirty="0" smtClean="0"/>
              <a:t>of s-shell at </a:t>
            </a:r>
            <a:r>
              <a:rPr lang="en-US" altLang="ja-JP" sz="2400" dirty="0" smtClean="0"/>
              <a:t>ALICE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54518" y="3717416"/>
            <a:ext cx="8156575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2400" dirty="0" smtClean="0"/>
              <a:t>On the other hand, it would be necessary 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to predict  theoretically bound state of Ξ </a:t>
            </a:r>
            <a:r>
              <a:rPr lang="en-US" altLang="ja-JP" sz="2400" dirty="0" err="1"/>
              <a:t>hypernuclei</a:t>
            </a:r>
            <a:r>
              <a:rPr lang="en-US" altLang="ja-JP" sz="2400" dirty="0"/>
              <a:t> without depending on ΞN interaction employed.</a:t>
            </a:r>
          </a:p>
        </p:txBody>
      </p:sp>
    </p:spTree>
    <p:extLst>
      <p:ext uri="{BB962C8B-B14F-4D97-AF65-F5344CB8AC3E}">
        <p14:creationId xmlns:p14="http://schemas.microsoft.com/office/powerpoint/2010/main" val="18865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4224338" y="333375"/>
            <a:ext cx="72009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As mentioned before,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CC0000"/>
                </a:solidFill>
              </a:rPr>
              <a:t>α</a:t>
            </a:r>
            <a:r>
              <a:rPr lang="en-US" altLang="ja-JP" sz="2400" b="1">
                <a:solidFill>
                  <a:srgbClr val="CC0000"/>
                </a:solidFill>
                <a:ea typeface="ＭＳ Ｐ明朝" panose="02020600040205080304" pitchFamily="18" charset="-128"/>
              </a:rPr>
              <a:t>Ξ</a:t>
            </a:r>
            <a:r>
              <a:rPr lang="en-US" altLang="ja-JP" sz="2400"/>
              <a:t> potential, in which only</a:t>
            </a:r>
            <a:r>
              <a:rPr lang="en-US" altLang="ja-JP" sz="2400" b="1"/>
              <a:t> </a:t>
            </a:r>
            <a:r>
              <a:rPr lang="en-US" altLang="ja-JP" sz="2400" b="1">
                <a:solidFill>
                  <a:srgbClr val="CC0000"/>
                </a:solidFill>
              </a:rPr>
              <a:t>V</a:t>
            </a:r>
            <a:r>
              <a:rPr lang="en-US" altLang="ja-JP" sz="2800" b="1" baseline="-25000">
                <a:solidFill>
                  <a:srgbClr val="CC0000"/>
                </a:solidFill>
              </a:rPr>
              <a:t>0</a:t>
            </a:r>
            <a:r>
              <a:rPr lang="en-US" altLang="ja-JP" sz="2400">
                <a:solidFill>
                  <a:srgbClr val="CC0000"/>
                </a:solidFill>
              </a:rPr>
              <a:t> </a:t>
            </a:r>
            <a:r>
              <a:rPr lang="en-US" altLang="ja-JP" sz="2400"/>
              <a:t>term works,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plays a dominant role in the binding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energies of these system.</a:t>
            </a:r>
          </a:p>
        </p:txBody>
      </p:sp>
      <p:grpSp>
        <p:nvGrpSpPr>
          <p:cNvPr id="110595" name="Group 3"/>
          <p:cNvGrpSpPr>
            <a:grpSpLocks/>
          </p:cNvGrpSpPr>
          <p:nvPr/>
        </p:nvGrpSpPr>
        <p:grpSpPr bwMode="auto">
          <a:xfrm>
            <a:off x="1847850" y="836613"/>
            <a:ext cx="2260600" cy="5195888"/>
            <a:chOff x="204" y="527"/>
            <a:chExt cx="1424" cy="3273"/>
          </a:xfrm>
        </p:grpSpPr>
        <p:sp>
          <p:nvSpPr>
            <p:cNvPr id="110597" name="Oval 4"/>
            <p:cNvSpPr>
              <a:spLocks noChangeArrowheads="1"/>
            </p:cNvSpPr>
            <p:nvPr/>
          </p:nvSpPr>
          <p:spPr bwMode="auto">
            <a:xfrm>
              <a:off x="204" y="527"/>
              <a:ext cx="1089" cy="1089"/>
            </a:xfrm>
            <a:prstGeom prst="ellipse">
              <a:avLst/>
            </a:prstGeom>
            <a:solidFill>
              <a:srgbClr val="FFFF00">
                <a:alpha val="25882"/>
              </a:srgbClr>
            </a:solidFill>
            <a:ln w="254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0598" name="Text Box 5"/>
            <p:cNvSpPr txBox="1">
              <a:spLocks noChangeArrowheads="1"/>
            </p:cNvSpPr>
            <p:nvPr/>
          </p:nvSpPr>
          <p:spPr bwMode="auto">
            <a:xfrm>
              <a:off x="522" y="1707"/>
              <a:ext cx="3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b="1" baseline="30000"/>
                <a:t>7</a:t>
              </a:r>
              <a:r>
                <a:rPr lang="en-US" altLang="ja-JP" sz="2400"/>
                <a:t>H</a:t>
              </a:r>
            </a:p>
          </p:txBody>
        </p:sp>
        <p:sp>
          <p:nvSpPr>
            <p:cNvPr id="110599" name="Text Box 6"/>
            <p:cNvSpPr txBox="1">
              <a:spLocks noChangeArrowheads="1"/>
            </p:cNvSpPr>
            <p:nvPr/>
          </p:nvSpPr>
          <p:spPr bwMode="auto">
            <a:xfrm>
              <a:off x="475" y="1915"/>
              <a:ext cx="21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400">
                  <a:ea typeface="ＭＳ 明朝" panose="02020609040205080304" pitchFamily="17" charset="-128"/>
                </a:rPr>
                <a:t>Ξ</a:t>
              </a:r>
              <a:r>
                <a:rPr lang="en-US" altLang="ja-JP" sz="1600" b="1" baseline="30000">
                  <a:ea typeface="ＭＳ 明朝" panose="02020609040205080304" pitchFamily="17" charset="-128"/>
                </a:rPr>
                <a:t>-</a:t>
              </a:r>
            </a:p>
          </p:txBody>
        </p:sp>
        <p:sp>
          <p:nvSpPr>
            <p:cNvPr id="110600" name="Oval 7"/>
            <p:cNvSpPr>
              <a:spLocks noChangeArrowheads="1"/>
            </p:cNvSpPr>
            <p:nvPr/>
          </p:nvSpPr>
          <p:spPr bwMode="auto">
            <a:xfrm>
              <a:off x="385" y="1072"/>
              <a:ext cx="408" cy="409"/>
            </a:xfrm>
            <a:prstGeom prst="ellipse">
              <a:avLst/>
            </a:prstGeom>
            <a:solidFill>
              <a:srgbClr val="92D050">
                <a:alpha val="6784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b="1" dirty="0"/>
                <a:t>α</a:t>
              </a:r>
            </a:p>
          </p:txBody>
        </p:sp>
        <p:sp>
          <p:nvSpPr>
            <p:cNvPr id="110601" name="Oval 8"/>
            <p:cNvSpPr>
              <a:spLocks noChangeArrowheads="1"/>
            </p:cNvSpPr>
            <p:nvPr/>
          </p:nvSpPr>
          <p:spPr bwMode="auto">
            <a:xfrm>
              <a:off x="431" y="709"/>
              <a:ext cx="317" cy="29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>
                  <a:solidFill>
                    <a:schemeClr val="bg1"/>
                  </a:solidFill>
                  <a:ea typeface="ＭＳ 明朝" panose="02020609040205080304" pitchFamily="17" charset="-128"/>
                </a:rPr>
                <a:t>Ξ</a:t>
              </a:r>
              <a:r>
                <a:rPr lang="en-US" altLang="ja-JP" sz="2800" baseline="30000">
                  <a:solidFill>
                    <a:schemeClr val="bg1"/>
                  </a:solidFill>
                </a:rPr>
                <a:t>-</a:t>
              </a:r>
              <a:endParaRPr lang="en-US" altLang="ja-JP" sz="2800" baseline="30000">
                <a:solidFill>
                  <a:schemeClr val="bg1"/>
                </a:solidFill>
                <a:ea typeface="ＭＳ 明朝" panose="02020609040205080304" pitchFamily="17" charset="-128"/>
              </a:endParaRPr>
            </a:p>
          </p:txBody>
        </p:sp>
        <p:sp>
          <p:nvSpPr>
            <p:cNvPr id="110602" name="Oval 9"/>
            <p:cNvSpPr>
              <a:spLocks noChangeArrowheads="1"/>
            </p:cNvSpPr>
            <p:nvPr/>
          </p:nvSpPr>
          <p:spPr bwMode="auto">
            <a:xfrm>
              <a:off x="839" y="709"/>
              <a:ext cx="274" cy="27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10603" name="Oval 10"/>
            <p:cNvSpPr>
              <a:spLocks noChangeArrowheads="1"/>
            </p:cNvSpPr>
            <p:nvPr/>
          </p:nvSpPr>
          <p:spPr bwMode="auto">
            <a:xfrm>
              <a:off x="885" y="1162"/>
              <a:ext cx="274" cy="27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10604" name="Rectangle 11"/>
            <p:cNvSpPr>
              <a:spLocks noChangeArrowheads="1"/>
            </p:cNvSpPr>
            <p:nvPr/>
          </p:nvSpPr>
          <p:spPr bwMode="auto">
            <a:xfrm>
              <a:off x="839" y="1707"/>
              <a:ext cx="6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(T=3/2)</a:t>
              </a:r>
            </a:p>
          </p:txBody>
        </p:sp>
        <p:sp>
          <p:nvSpPr>
            <p:cNvPr id="110605" name="Text Box 12"/>
            <p:cNvSpPr txBox="1">
              <a:spLocks noChangeArrowheads="1"/>
            </p:cNvSpPr>
            <p:nvPr/>
          </p:nvSpPr>
          <p:spPr bwMode="auto">
            <a:xfrm>
              <a:off x="703" y="3400"/>
              <a:ext cx="9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b="1" baseline="30000"/>
                <a:t>10</a:t>
              </a:r>
              <a:r>
                <a:rPr lang="en-US" altLang="ja-JP" sz="2400"/>
                <a:t>Li (T=1)</a:t>
              </a:r>
            </a:p>
          </p:txBody>
        </p:sp>
        <p:sp>
          <p:nvSpPr>
            <p:cNvPr id="110606" name="Text Box 13"/>
            <p:cNvSpPr txBox="1">
              <a:spLocks noChangeArrowheads="1"/>
            </p:cNvSpPr>
            <p:nvPr/>
          </p:nvSpPr>
          <p:spPr bwMode="auto">
            <a:xfrm>
              <a:off x="657" y="3587"/>
              <a:ext cx="23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>
                  <a:ea typeface="ＭＳ 明朝" panose="02020609040205080304" pitchFamily="17" charset="-128"/>
                </a:rPr>
                <a:t>Ξ</a:t>
              </a:r>
              <a:r>
                <a:rPr lang="en-US" altLang="ja-JP" sz="2000" b="1" baseline="30000">
                  <a:ea typeface="ＭＳ 明朝" panose="02020609040205080304" pitchFamily="17" charset="-128"/>
                </a:rPr>
                <a:t>-</a:t>
              </a:r>
            </a:p>
          </p:txBody>
        </p:sp>
        <p:sp>
          <p:nvSpPr>
            <p:cNvPr id="110607" name="Oval 14"/>
            <p:cNvSpPr>
              <a:spLocks noChangeArrowheads="1"/>
            </p:cNvSpPr>
            <p:nvPr/>
          </p:nvSpPr>
          <p:spPr bwMode="auto">
            <a:xfrm>
              <a:off x="249" y="2225"/>
              <a:ext cx="1179" cy="1179"/>
            </a:xfrm>
            <a:prstGeom prst="ellipse">
              <a:avLst/>
            </a:prstGeom>
            <a:solidFill>
              <a:srgbClr val="FFFF00">
                <a:alpha val="25882"/>
              </a:srgbClr>
            </a:solidFill>
            <a:ln w="254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10608" name="Oval 15"/>
            <p:cNvSpPr>
              <a:spLocks noChangeArrowheads="1"/>
            </p:cNvSpPr>
            <p:nvPr/>
          </p:nvSpPr>
          <p:spPr bwMode="auto">
            <a:xfrm>
              <a:off x="385" y="2840"/>
              <a:ext cx="408" cy="396"/>
            </a:xfrm>
            <a:prstGeom prst="ellipse">
              <a:avLst/>
            </a:prstGeom>
            <a:solidFill>
              <a:srgbClr val="92D050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b="1" dirty="0"/>
                <a:t>α</a:t>
              </a:r>
            </a:p>
          </p:txBody>
        </p:sp>
        <p:sp>
          <p:nvSpPr>
            <p:cNvPr id="110609" name="Oval 16"/>
            <p:cNvSpPr>
              <a:spLocks noChangeArrowheads="1"/>
            </p:cNvSpPr>
            <p:nvPr/>
          </p:nvSpPr>
          <p:spPr bwMode="auto">
            <a:xfrm>
              <a:off x="476" y="2387"/>
              <a:ext cx="317" cy="3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 b="1">
                  <a:solidFill>
                    <a:schemeClr val="bg1"/>
                  </a:solidFill>
                  <a:ea typeface="ＭＳ 明朝" panose="02020609040205080304" pitchFamily="17" charset="-128"/>
                </a:rPr>
                <a:t>Ξ</a:t>
              </a:r>
              <a:r>
                <a:rPr lang="en-US" altLang="ja-JP" sz="2800" baseline="30000">
                  <a:solidFill>
                    <a:schemeClr val="bg1"/>
                  </a:solidFill>
                </a:rPr>
                <a:t>-</a:t>
              </a:r>
              <a:endParaRPr lang="en-US" altLang="ja-JP" sz="2800" baseline="30000">
                <a:solidFill>
                  <a:schemeClr val="bg1"/>
                </a:solidFill>
                <a:ea typeface="ＭＳ 明朝" panose="02020609040205080304" pitchFamily="17" charset="-128"/>
              </a:endParaRPr>
            </a:p>
          </p:txBody>
        </p:sp>
        <p:sp>
          <p:nvSpPr>
            <p:cNvPr id="110610" name="Oval 17"/>
            <p:cNvSpPr>
              <a:spLocks noChangeArrowheads="1"/>
            </p:cNvSpPr>
            <p:nvPr/>
          </p:nvSpPr>
          <p:spPr bwMode="auto">
            <a:xfrm>
              <a:off x="884" y="2840"/>
              <a:ext cx="408" cy="396"/>
            </a:xfrm>
            <a:prstGeom prst="ellipse">
              <a:avLst/>
            </a:prstGeom>
            <a:solidFill>
              <a:srgbClr val="92D050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b="1" dirty="0"/>
                <a:t>α</a:t>
              </a:r>
            </a:p>
          </p:txBody>
        </p:sp>
        <p:sp>
          <p:nvSpPr>
            <p:cNvPr id="110611" name="Oval 18"/>
            <p:cNvSpPr>
              <a:spLocks noChangeArrowheads="1"/>
            </p:cNvSpPr>
            <p:nvPr/>
          </p:nvSpPr>
          <p:spPr bwMode="auto">
            <a:xfrm>
              <a:off x="975" y="2451"/>
              <a:ext cx="274" cy="27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solidFill>
                    <a:schemeClr val="bg1"/>
                  </a:solidFill>
                </a:rPr>
                <a:t>n</a:t>
              </a:r>
            </a:p>
          </p:txBody>
        </p:sp>
      </p:grpSp>
      <p:sp>
        <p:nvSpPr>
          <p:cNvPr id="110596" name="Rectangle 19"/>
          <p:cNvSpPr>
            <a:spLocks noChangeArrowheads="1"/>
          </p:cNvSpPr>
          <p:nvPr/>
        </p:nvSpPr>
        <p:spPr bwMode="auto">
          <a:xfrm>
            <a:off x="4367214" y="2852739"/>
            <a:ext cx="6048375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Therefore, interestingly,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we may expect to have similar binding energies between </a:t>
            </a: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ESC04</a:t>
            </a: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 and </a:t>
            </a:r>
            <a:r>
              <a:rPr lang="en-US" altLang="ja-JP" sz="2400">
                <a:solidFill>
                  <a:srgbClr val="CC0000"/>
                </a:solidFill>
                <a:ea typeface="ＭＳ 明朝" panose="02020609040205080304" pitchFamily="17" charset="-128"/>
              </a:rPr>
              <a:t>ND,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99"/>
                </a:solidFill>
                <a:ea typeface="ＭＳ 明朝" panose="02020609040205080304" pitchFamily="17" charset="-128"/>
              </a:rPr>
              <a:t>although the spin- and isospin-components are very different between the two.</a:t>
            </a:r>
            <a:r>
              <a:rPr lang="en-US" altLang="ja-JP" sz="2400">
                <a:ea typeface="ＭＳ 明朝" panose="02020609040205080304" pitchFamily="17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8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575050" y="1412876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503614" y="3068638"/>
            <a:ext cx="16690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792539" y="2205039"/>
            <a:ext cx="1798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-1.35</a:t>
            </a:r>
            <a:r>
              <a:rPr lang="en-US" altLang="ja-JP" sz="2000"/>
              <a:t>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440239" y="37179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000376" y="765176"/>
            <a:ext cx="116046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ESC04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8112125" y="1125539"/>
            <a:ext cx="6350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ND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566989" y="2565400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2495550" y="1844675"/>
            <a:ext cx="2592388" cy="1588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1703389" y="23018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0.75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1703389" y="15573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1.71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8183564" y="1917701"/>
            <a:ext cx="248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8256588" y="2420939"/>
            <a:ext cx="2411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8616951" y="3068639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6527800" y="282575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7535864" y="41497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6527801" y="39338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-1.56</a:t>
            </a:r>
            <a:r>
              <a:rPr lang="en-US" altLang="ja-JP" sz="2000"/>
              <a:t> 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9336089" y="39338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7391400" y="28527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7391400" y="2349500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6527801" y="24923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0.39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6527801" y="20605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0.96</a:t>
            </a: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1703388" y="11255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6527801" y="162877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432176" y="429260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3289300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8112126" y="4365626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7967663" y="4656139"/>
            <a:ext cx="367408" cy="54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800" b="1" baseline="30000">
                <a:ea typeface="ＭＳ 明朝" panose="02020609040205080304" pitchFamily="17" charset="-128"/>
              </a:rPr>
              <a:t>-</a:t>
            </a:r>
            <a:endParaRPr lang="en-US" altLang="ja-JP" sz="2400" b="1" baseline="30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baseline="30000"/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6383339" y="57324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631031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5230814" y="5516563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2640013" y="5805489"/>
            <a:ext cx="1987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In experiments,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we can expect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a bound state.</a:t>
            </a:r>
            <a:r>
              <a:rPr lang="en-US" altLang="ja-JP" sz="20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7391401" y="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7248525" y="26035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7391400" y="5157789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ESC04.  </a:t>
            </a:r>
          </a:p>
        </p:txBody>
      </p:sp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7478714" y="6156326"/>
            <a:ext cx="3189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Independent on employed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Ξ</a:t>
            </a:r>
            <a:r>
              <a:rPr lang="en-US" altLang="ja-JP" sz="2000"/>
              <a:t>N potential</a:t>
            </a:r>
          </a:p>
        </p:txBody>
      </p:sp>
    </p:spTree>
    <p:extLst>
      <p:ext uri="{BB962C8B-B14F-4D97-AF65-F5344CB8AC3E}">
        <p14:creationId xmlns:p14="http://schemas.microsoft.com/office/powerpoint/2010/main" val="34682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76709" y="672860"/>
            <a:ext cx="8167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 this way, we predict to have bound state  in </a:t>
            </a:r>
            <a:r>
              <a:rPr kumimoji="1" lang="en-US" altLang="ja-JP" sz="2400" baseline="30000" dirty="0" smtClean="0"/>
              <a:t>7</a:t>
            </a:r>
            <a:r>
              <a:rPr lang="en-US" altLang="ja-JP" sz="2400" baseline="-25000" dirty="0" smtClean="0"/>
              <a:t>Ξ</a:t>
            </a:r>
            <a:r>
              <a:rPr lang="en-US" altLang="ja-JP" sz="2400" dirty="0" smtClean="0"/>
              <a:t>H.</a:t>
            </a:r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However, we have one ambiguity for this system.=&gt; decay width</a:t>
            </a:r>
          </a:p>
          <a:p>
            <a:r>
              <a:rPr kumimoji="1" lang="en-US" altLang="ja-JP" sz="2400" dirty="0" smtClean="0"/>
              <a:t>Decay width comes from ΛΛ-ΞN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interaction.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0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501594" y="3174471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2762984" y="3482086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3511466" y="3482086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511466" y="4208811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2837756" y="4250241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4248525" y="3678528"/>
            <a:ext cx="1425561" cy="3433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5695797" y="3390495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Λ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50066" y="3418268"/>
            <a:ext cx="2839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lang="en-US" altLang="ja-JP" sz="2400" baseline="-25000" dirty="0"/>
              <a:t>Λ</a:t>
            </a:r>
            <a:r>
              <a:rPr lang="en-US" altLang="ja-JP" sz="2400" dirty="0"/>
              <a:t>n should be bound!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51216" y="5028963"/>
            <a:ext cx="6093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Why do we think to have a bound state of </a:t>
            </a:r>
            <a:r>
              <a:rPr kumimoji="1" lang="en-US" altLang="ja-JP" sz="2400" baseline="30000" dirty="0" smtClean="0"/>
              <a:t>5</a:t>
            </a:r>
            <a:r>
              <a:rPr kumimoji="1" lang="en-US" altLang="ja-JP" sz="2400" baseline="-25000" dirty="0" smtClean="0"/>
              <a:t>Λ</a:t>
            </a:r>
            <a:r>
              <a:rPr kumimoji="1" lang="en-US" altLang="ja-JP" sz="2400" dirty="0" smtClean="0"/>
              <a:t>n?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92370" y="905774"/>
            <a:ext cx="436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Another interesting subject is </a:t>
            </a:r>
            <a:r>
              <a:rPr kumimoji="1" lang="en-US" altLang="ja-JP" dirty="0" err="1" smtClean="0"/>
              <a:t>nnnnΛ</a:t>
            </a:r>
            <a:r>
              <a:rPr kumimoji="1" lang="en-US" altLang="ja-JP" dirty="0" smtClean="0"/>
              <a:t> system.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6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575050" y="1412876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503614" y="3068638"/>
            <a:ext cx="16690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792539" y="2205039"/>
            <a:ext cx="1798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-1.35</a:t>
            </a:r>
            <a:r>
              <a:rPr lang="en-US" altLang="ja-JP" sz="2000"/>
              <a:t>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440239" y="37179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000376" y="765176"/>
            <a:ext cx="116046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ESC04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8112125" y="1125539"/>
            <a:ext cx="6350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ND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566989" y="2565400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2495550" y="1844675"/>
            <a:ext cx="2592388" cy="1588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1703389" y="23018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0.75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1703389" y="15573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1.71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8183564" y="1917701"/>
            <a:ext cx="248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8256588" y="2420939"/>
            <a:ext cx="2411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8616951" y="3068639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6527800" y="282575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7535864" y="41497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6527801" y="39338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-1.56</a:t>
            </a:r>
            <a:r>
              <a:rPr lang="en-US" altLang="ja-JP" sz="2000"/>
              <a:t> 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9336089" y="39338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7391400" y="28527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7391400" y="2349500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6527801" y="24923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0.39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6527801" y="20605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0.96</a:t>
            </a: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1703388" y="11255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6527801" y="162877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432176" y="429260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3289300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8112126" y="4365626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7967663" y="4656139"/>
            <a:ext cx="367408" cy="54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800" b="1" baseline="30000">
                <a:ea typeface="ＭＳ 明朝" panose="02020609040205080304" pitchFamily="17" charset="-128"/>
              </a:rPr>
              <a:t>-</a:t>
            </a:r>
            <a:endParaRPr lang="en-US" altLang="ja-JP" sz="2400" b="1" baseline="30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baseline="30000"/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6383339" y="57324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631031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5230814" y="5516563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2640013" y="5805489"/>
            <a:ext cx="1987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In experiments,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we can expect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a bound state.</a:t>
            </a:r>
            <a:r>
              <a:rPr lang="en-US" altLang="ja-JP" sz="20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7391401" y="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7248525" y="26035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7375827" y="5086350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ESC04.  </a:t>
            </a:r>
          </a:p>
        </p:txBody>
      </p:sp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7478714" y="6156326"/>
            <a:ext cx="4573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However, decay width is dependent 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smtClean="0"/>
              <a:t>on </a:t>
            </a:r>
            <a:r>
              <a:rPr lang="en-US" altLang="ja-JP" sz="2000" dirty="0"/>
              <a:t>employed 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ea typeface="ＭＳ 明朝" panose="02020609040205080304" pitchFamily="17" charset="-128"/>
              </a:rPr>
              <a:t>Ξ</a:t>
            </a:r>
            <a:r>
              <a:rPr lang="en-US" altLang="ja-JP" sz="2000" dirty="0" smtClean="0"/>
              <a:t>N </a:t>
            </a:r>
            <a:r>
              <a:rPr lang="en-US" altLang="ja-JP" sz="2000" dirty="0"/>
              <a:t>potential</a:t>
            </a:r>
          </a:p>
        </p:txBody>
      </p:sp>
      <p:grpSp>
        <p:nvGrpSpPr>
          <p:cNvPr id="47" name="Group 11"/>
          <p:cNvGrpSpPr>
            <a:grpSpLocks/>
          </p:cNvGrpSpPr>
          <p:nvPr/>
        </p:nvGrpSpPr>
        <p:grpSpPr bwMode="auto">
          <a:xfrm>
            <a:off x="2735916" y="3508378"/>
            <a:ext cx="2825097" cy="1751012"/>
            <a:chOff x="-386" y="2523"/>
            <a:chExt cx="2396" cy="1587"/>
          </a:xfrm>
        </p:grpSpPr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-386" y="3339"/>
              <a:ext cx="1542" cy="0"/>
            </a:xfrm>
            <a:prstGeom prst="line">
              <a:avLst/>
            </a:prstGeom>
            <a:noFill/>
            <a:ln w="25400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295" y="2523"/>
              <a:ext cx="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465" y="3124"/>
              <a:ext cx="1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2400"/>
                <a:t>Γ=2.64MeV</a:t>
              </a:r>
            </a:p>
          </p:txBody>
        </p:sp>
      </p:grpSp>
      <p:grpSp>
        <p:nvGrpSpPr>
          <p:cNvPr id="52" name="Group 11"/>
          <p:cNvGrpSpPr>
            <a:grpSpLocks/>
          </p:cNvGrpSpPr>
          <p:nvPr/>
        </p:nvGrpSpPr>
        <p:grpSpPr bwMode="auto">
          <a:xfrm>
            <a:off x="7508202" y="3884217"/>
            <a:ext cx="1949450" cy="457200"/>
            <a:chOff x="1519" y="2886"/>
            <a:chExt cx="1228" cy="288"/>
          </a:xfrm>
        </p:grpSpPr>
        <p:sp>
          <p:nvSpPr>
            <p:cNvPr id="53" name="Line 12"/>
            <p:cNvSpPr>
              <a:spLocks noChangeShapeType="1"/>
            </p:cNvSpPr>
            <p:nvPr/>
          </p:nvSpPr>
          <p:spPr bwMode="auto">
            <a:xfrm>
              <a:off x="1519" y="3022"/>
              <a:ext cx="1226" cy="0"/>
            </a:xfrm>
            <a:prstGeom prst="line">
              <a:avLst/>
            </a:prstGeom>
            <a:noFill/>
            <a:ln w="3810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Text Box 13"/>
            <p:cNvSpPr txBox="1">
              <a:spLocks noChangeArrowheads="1"/>
            </p:cNvSpPr>
            <p:nvPr/>
          </p:nvSpPr>
          <p:spPr bwMode="auto">
            <a:xfrm>
              <a:off x="1519" y="2886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2400" dirty="0"/>
                <a:t>Γ=0.27MeV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04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503614" y="1268414"/>
            <a:ext cx="2376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</a:t>
            </a:r>
            <a:r>
              <a:rPr lang="en-US" altLang="ja-JP" sz="2000" b="1"/>
              <a:t>α</a:t>
            </a:r>
            <a:r>
              <a:rPr lang="en-US" altLang="ja-JP" sz="2000"/>
              <a:t>+ n +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575050" y="2636839"/>
            <a:ext cx="1495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4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792538" y="1844676"/>
            <a:ext cx="1655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000"/>
              <a:t>Be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-3.18</a:t>
            </a:r>
            <a:r>
              <a:rPr lang="en-US" altLang="ja-JP" sz="2000"/>
              <a:t> 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440238" y="371792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3600" baseline="30000"/>
              <a:t>-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000376" y="765175"/>
            <a:ext cx="13557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B0F0"/>
                </a:solidFill>
              </a:rPr>
              <a:t>ESC04d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8112126" y="836613"/>
            <a:ext cx="6445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B0F0"/>
                </a:solidFill>
              </a:rPr>
              <a:t>ND</a:t>
            </a:r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2566989" y="2205038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V="1">
            <a:off x="2566989" y="1700214"/>
            <a:ext cx="2592387" cy="158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1703389" y="1941513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3.60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1703389" y="143668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5.17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8112126" y="1773239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</a:t>
            </a:r>
            <a:r>
              <a:rPr lang="en-US" altLang="ja-JP" sz="2000" b="1"/>
              <a:t>α </a:t>
            </a:r>
            <a:r>
              <a:rPr lang="en-US" altLang="ja-JP" sz="2000"/>
              <a:t>+ n +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6456363" y="278130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7608889" y="39338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6600826" y="3644900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-2.96</a:t>
            </a:r>
            <a:r>
              <a:rPr lang="en-US" altLang="ja-JP" sz="2000"/>
              <a:t> 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9336088" y="3573463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3600" baseline="30000"/>
              <a:t>-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7391400" y="26368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7391400" y="2205038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6456364" y="24209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1.32</a:t>
            </a:r>
          </a:p>
        </p:txBody>
      </p:sp>
      <p:sp>
        <p:nvSpPr>
          <p:cNvPr id="114713" name="Text Box 25"/>
          <p:cNvSpPr txBox="1">
            <a:spLocks noChangeArrowheads="1"/>
          </p:cNvSpPr>
          <p:nvPr/>
        </p:nvSpPr>
        <p:spPr bwMode="auto">
          <a:xfrm>
            <a:off x="6456364" y="19891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2.86</a:t>
            </a: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1703388" y="98107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6456363" y="15573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4717" name="Text Box 29"/>
          <p:cNvSpPr txBox="1">
            <a:spLocks noChangeArrowheads="1"/>
          </p:cNvSpPr>
          <p:nvPr/>
        </p:nvSpPr>
        <p:spPr bwMode="auto">
          <a:xfrm>
            <a:off x="3287714" y="4292601"/>
            <a:ext cx="731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3216275" y="4573588"/>
            <a:ext cx="4026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14719" name="Oval 31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4720" name="Oval 32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</a:p>
        </p:txBody>
      </p:sp>
      <p:sp>
        <p:nvSpPr>
          <p:cNvPr id="114721" name="Oval 33"/>
          <p:cNvSpPr>
            <a:spLocks noChangeArrowheads="1"/>
          </p:cNvSpPr>
          <p:nvPr/>
        </p:nvSpPr>
        <p:spPr bwMode="auto">
          <a:xfrm>
            <a:off x="624046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4722" name="Oval 34"/>
          <p:cNvSpPr>
            <a:spLocks noChangeArrowheads="1"/>
          </p:cNvSpPr>
          <p:nvPr/>
        </p:nvSpPr>
        <p:spPr bwMode="auto">
          <a:xfrm>
            <a:off x="5159375" y="5516563"/>
            <a:ext cx="827088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4725" name="Oval 37"/>
          <p:cNvSpPr>
            <a:spLocks noChangeArrowheads="1"/>
          </p:cNvSpPr>
          <p:nvPr/>
        </p:nvSpPr>
        <p:spPr bwMode="auto">
          <a:xfrm>
            <a:off x="6096000" y="5516563"/>
            <a:ext cx="827088" cy="792162"/>
          </a:xfrm>
          <a:prstGeom prst="ellipse">
            <a:avLst/>
          </a:prstGeom>
          <a:solidFill>
            <a:srgbClr val="99CC00">
              <a:alpha val="749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8112125" y="4292601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8040688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8256589" y="2276476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9</a:t>
            </a:r>
            <a:r>
              <a:rPr lang="en-US" altLang="ja-JP" sz="2000"/>
              <a:t>Be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8183563" y="2636839"/>
            <a:ext cx="1495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4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</a:t>
            </a: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7319964" y="1"/>
            <a:ext cx="731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10</a:t>
            </a:r>
            <a:r>
              <a:rPr lang="en-US" altLang="ja-JP" sz="2800"/>
              <a:t>Li</a:t>
            </a: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 rot="10800000">
            <a:off x="7175500" y="333375"/>
            <a:ext cx="515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baseline="30000"/>
              <a:t>-</a:t>
            </a:r>
            <a:r>
              <a:rPr lang="en-US" altLang="ja-JP" sz="1600" b="1">
                <a:ea typeface="ＭＳ 明朝" panose="02020609040205080304" pitchFamily="17" charset="-128"/>
              </a:rPr>
              <a:t>Ξ</a:t>
            </a:r>
          </a:p>
        </p:txBody>
      </p:sp>
      <p:sp>
        <p:nvSpPr>
          <p:cNvPr id="114732" name="Text Box 44"/>
          <p:cNvSpPr txBox="1">
            <a:spLocks noChangeArrowheads="1"/>
          </p:cNvSpPr>
          <p:nvPr/>
        </p:nvSpPr>
        <p:spPr bwMode="auto">
          <a:xfrm>
            <a:off x="2640013" y="5805489"/>
            <a:ext cx="1987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In experiments,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we can expect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CC0000"/>
                </a:solidFill>
              </a:rPr>
              <a:t>a bound state.</a:t>
            </a:r>
            <a:r>
              <a:rPr lang="en-US" altLang="ja-JP" sz="20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/>
          </a:p>
        </p:txBody>
      </p:sp>
      <p:sp>
        <p:nvSpPr>
          <p:cNvPr id="114733" name="Text Box 45"/>
          <p:cNvSpPr txBox="1">
            <a:spLocks noChangeArrowheads="1"/>
          </p:cNvSpPr>
          <p:nvPr/>
        </p:nvSpPr>
        <p:spPr bwMode="auto">
          <a:xfrm>
            <a:off x="8969338" y="4389496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ESC04d.  </a:t>
            </a:r>
          </a:p>
        </p:txBody>
      </p:sp>
      <p:sp>
        <p:nvSpPr>
          <p:cNvPr id="114734" name="Text Box 46"/>
          <p:cNvSpPr txBox="1">
            <a:spLocks noChangeArrowheads="1"/>
          </p:cNvSpPr>
          <p:nvPr/>
        </p:nvSpPr>
        <p:spPr bwMode="auto">
          <a:xfrm>
            <a:off x="8197056" y="5351520"/>
            <a:ext cx="318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Independent on employed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ΞN potential</a:t>
            </a:r>
          </a:p>
        </p:txBody>
      </p:sp>
      <p:grpSp>
        <p:nvGrpSpPr>
          <p:cNvPr id="50" name="Group 13"/>
          <p:cNvGrpSpPr>
            <a:grpSpLocks/>
          </p:cNvGrpSpPr>
          <p:nvPr/>
        </p:nvGrpSpPr>
        <p:grpSpPr bwMode="auto">
          <a:xfrm>
            <a:off x="2748759" y="2943078"/>
            <a:ext cx="1970086" cy="2298402"/>
            <a:chOff x="612" y="2432"/>
            <a:chExt cx="1325" cy="1588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612" y="2432"/>
              <a:ext cx="1043" cy="158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748" y="2432"/>
              <a:ext cx="0" cy="15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Text Box 16"/>
            <p:cNvSpPr txBox="1">
              <a:spLocks noChangeArrowheads="1"/>
            </p:cNvSpPr>
            <p:nvPr/>
          </p:nvSpPr>
          <p:spPr bwMode="auto">
            <a:xfrm>
              <a:off x="748" y="3294"/>
              <a:ext cx="1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Γ=5.87MeV</a:t>
              </a:r>
            </a:p>
          </p:txBody>
        </p:sp>
      </p:grpSp>
      <p:grpSp>
        <p:nvGrpSpPr>
          <p:cNvPr id="54" name="Group 17"/>
          <p:cNvGrpSpPr>
            <a:grpSpLocks/>
          </p:cNvGrpSpPr>
          <p:nvPr/>
        </p:nvGrpSpPr>
        <p:grpSpPr bwMode="auto">
          <a:xfrm>
            <a:off x="7669679" y="3626631"/>
            <a:ext cx="2162175" cy="536575"/>
            <a:chOff x="530" y="3565"/>
            <a:chExt cx="1362" cy="338"/>
          </a:xfrm>
        </p:grpSpPr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530" y="3565"/>
              <a:ext cx="970" cy="33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656" y="3565"/>
              <a:ext cx="0" cy="33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03" y="3612"/>
              <a:ext cx="1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Γ=0.75MeV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7267575" y="6066342"/>
            <a:ext cx="48228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But, decay width is dependent on employed </a:t>
            </a:r>
          </a:p>
          <a:p>
            <a:r>
              <a:rPr kumimoji="1" lang="en-US" altLang="ja-JP" sz="2000" dirty="0" smtClean="0"/>
              <a:t>ΞN interaction.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6178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ChangeArrowheads="1"/>
          </p:cNvSpPr>
          <p:nvPr/>
        </p:nvSpPr>
        <p:spPr bwMode="auto">
          <a:xfrm>
            <a:off x="1026334" y="1290370"/>
            <a:ext cx="8856662" cy="380916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1255034" y="1101576"/>
            <a:ext cx="8722260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In this way, the binding energies of 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 with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A=7 and 10 are dominated by </a:t>
            </a:r>
            <a:r>
              <a:rPr lang="en-US" altLang="ja-JP" sz="2400" b="1" dirty="0" smtClean="0">
                <a:solidFill>
                  <a:srgbClr val="CC0000"/>
                </a:solidFill>
              </a:rPr>
              <a:t>α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/>
              <a:t> potential, namely,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spin-, and</a:t>
            </a:r>
            <a:r>
              <a:rPr lang="ja-JP" altLang="en-US" sz="2400" dirty="0" smtClean="0"/>
              <a:t>　</a:t>
            </a:r>
            <a:r>
              <a:rPr lang="en-US" altLang="ja-JP" sz="2400" dirty="0" err="1" smtClean="0"/>
              <a:t>iso</a:t>
            </a:r>
            <a:r>
              <a:rPr lang="en-US" altLang="ja-JP" sz="2400" dirty="0" smtClean="0"/>
              <a:t>-spin independent </a:t>
            </a:r>
            <a:r>
              <a:rPr lang="en-US" altLang="ja-JP" sz="2400" b="1" dirty="0" smtClean="0">
                <a:solidFill>
                  <a:srgbClr val="CC0000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dirty="0" smtClean="0">
                <a:solidFill>
                  <a:srgbClr val="CC0000"/>
                </a:solidFill>
              </a:rPr>
              <a:t>N</a:t>
            </a:r>
            <a:r>
              <a:rPr lang="en-US" altLang="ja-JP" sz="2400" dirty="0" smtClean="0"/>
              <a:t> interaction</a:t>
            </a:r>
            <a:r>
              <a:rPr lang="ja-JP" altLang="en-US" sz="2400" dirty="0" smtClean="0"/>
              <a:t>（</a:t>
            </a:r>
            <a:r>
              <a:rPr lang="ja-JP" altLang="en-US" sz="2400" b="1" dirty="0" smtClean="0">
                <a:solidFill>
                  <a:srgbClr val="CC0000"/>
                </a:solidFill>
              </a:rPr>
              <a:t>Ｖ</a:t>
            </a:r>
            <a:r>
              <a:rPr lang="en-US" altLang="ja-JP" sz="2400" b="1" baseline="-25000" dirty="0" smtClean="0">
                <a:solidFill>
                  <a:srgbClr val="CC0000"/>
                </a:solidFill>
              </a:rPr>
              <a:t>0</a:t>
            </a:r>
            <a:r>
              <a:rPr lang="ja-JP" altLang="en-US" sz="2400" dirty="0" smtClean="0"/>
              <a:t>）</a:t>
            </a:r>
            <a:r>
              <a:rPr lang="en-US" altLang="ja-JP" sz="2400" dirty="0" smtClean="0"/>
              <a:t>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Then, to get information about this part, we propose to perform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 the </a:t>
            </a:r>
            <a:r>
              <a:rPr lang="en-US" altLang="ja-JP" sz="2400" dirty="0" smtClean="0">
                <a:solidFill>
                  <a:srgbClr val="CC0000"/>
                </a:solidFill>
              </a:rPr>
              <a:t>(K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-</a:t>
            </a:r>
            <a:r>
              <a:rPr lang="en-US" altLang="ja-JP" sz="2400" dirty="0" smtClean="0">
                <a:solidFill>
                  <a:srgbClr val="CC0000"/>
                </a:solidFill>
              </a:rPr>
              <a:t>,K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+</a:t>
            </a:r>
            <a:r>
              <a:rPr lang="en-US" altLang="ja-JP" sz="2400" dirty="0" smtClean="0">
                <a:solidFill>
                  <a:srgbClr val="CC0000"/>
                </a:solidFill>
              </a:rPr>
              <a:t>) experiment</a:t>
            </a:r>
            <a:r>
              <a:rPr lang="en-US" altLang="ja-JP" sz="2400" dirty="0" smtClean="0">
                <a:solidFill>
                  <a:srgbClr val="000099"/>
                </a:solidFill>
              </a:rPr>
              <a:t> by using 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7</a:t>
            </a:r>
            <a:r>
              <a:rPr lang="en-US" altLang="ja-JP" sz="2400" dirty="0" smtClean="0">
                <a:solidFill>
                  <a:srgbClr val="CC0000"/>
                </a:solidFill>
              </a:rPr>
              <a:t>Li </a:t>
            </a:r>
            <a:r>
              <a:rPr lang="en-US" altLang="ja-JP" sz="2400" dirty="0" smtClean="0">
                <a:solidFill>
                  <a:srgbClr val="000099"/>
                </a:solidFill>
              </a:rPr>
              <a:t>and </a:t>
            </a:r>
            <a:r>
              <a:rPr lang="en-US" altLang="ja-JP" sz="2400" baseline="30000" dirty="0" smtClean="0">
                <a:solidFill>
                  <a:srgbClr val="CC0000"/>
                </a:solidFill>
              </a:rPr>
              <a:t>10</a:t>
            </a:r>
            <a:r>
              <a:rPr lang="en-US" altLang="ja-JP" sz="2400" dirty="0" smtClean="0">
                <a:solidFill>
                  <a:srgbClr val="CC0000"/>
                </a:solidFill>
              </a:rPr>
              <a:t>B</a:t>
            </a:r>
            <a:r>
              <a:rPr lang="en-US" altLang="ja-JP" sz="2400" dirty="0" smtClean="0">
                <a:solidFill>
                  <a:srgbClr val="000099"/>
                </a:solidFill>
              </a:rPr>
              <a:t> targets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at J-PARC after the Day-1 experiment with </a:t>
            </a:r>
            <a:r>
              <a:rPr lang="en-US" altLang="ja-JP" sz="2400" b="1" baseline="30000" dirty="0" smtClean="0">
                <a:solidFill>
                  <a:srgbClr val="CC0000"/>
                </a:solidFill>
              </a:rPr>
              <a:t>12</a:t>
            </a:r>
            <a:r>
              <a:rPr lang="en-US" altLang="ja-JP" sz="2400" dirty="0" smtClean="0">
                <a:solidFill>
                  <a:srgbClr val="CC0000"/>
                </a:solidFill>
              </a:rPr>
              <a:t>C </a:t>
            </a:r>
            <a:r>
              <a:rPr lang="en-US" altLang="ja-JP" sz="2400" dirty="0" smtClean="0">
                <a:solidFill>
                  <a:srgbClr val="000099"/>
                </a:solidFill>
              </a:rPr>
              <a:t>target.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However, as mentioned by the previous slide, the decay width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0099"/>
                </a:solidFill>
              </a:rPr>
              <a:t>i</a:t>
            </a:r>
            <a:r>
              <a:rPr lang="en-US" altLang="ja-JP" sz="2400" dirty="0" smtClean="0">
                <a:solidFill>
                  <a:srgbClr val="000099"/>
                </a:solidFill>
              </a:rPr>
              <a:t>s dependent on the employed ΞN interaction.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0099"/>
                </a:solidFill>
              </a:rPr>
              <a:t>Question: How do we obtain this information.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ja-JP" sz="2400" dirty="0" smtClean="0">
              <a:solidFill>
                <a:srgbClr val="00009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 </a:t>
            </a:r>
            <a:endParaRPr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5034" y="5662825"/>
            <a:ext cx="9743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Answer: we should </a:t>
            </a:r>
            <a:r>
              <a:rPr lang="en-US" altLang="ja-JP" sz="2400" dirty="0" smtClean="0"/>
              <a:t>obtain the binding energy of s-shell double Λ </a:t>
            </a:r>
            <a:r>
              <a:rPr lang="en-US" altLang="ja-JP" sz="2400" dirty="0" err="1" smtClean="0"/>
              <a:t>hypernuclei</a:t>
            </a:r>
            <a:endParaRPr lang="en-US" altLang="ja-JP" sz="2400" dirty="0" smtClean="0"/>
          </a:p>
          <a:p>
            <a:r>
              <a:rPr lang="en-US" altLang="ja-JP" sz="2400" dirty="0"/>
              <a:t>s</a:t>
            </a:r>
            <a:r>
              <a:rPr kumimoji="1" lang="en-US" altLang="ja-JP" sz="2400" dirty="0" smtClean="0"/>
              <a:t>uch as </a:t>
            </a:r>
            <a:r>
              <a:rPr kumimoji="1" lang="en-US" altLang="ja-JP" sz="2400" baseline="30000" dirty="0" smtClean="0"/>
              <a:t>4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 and </a:t>
            </a:r>
            <a:r>
              <a:rPr kumimoji="1" lang="en-US" altLang="ja-JP" sz="2400" baseline="30000" dirty="0" smtClean="0"/>
              <a:t>5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H, which have not been observed yet.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76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2135189" y="1196976"/>
            <a:ext cx="7489825" cy="1439863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208214" y="1196976"/>
            <a:ext cx="7188571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</a:rPr>
              <a:t>One of the major goals in </a:t>
            </a:r>
            <a:r>
              <a:rPr lang="en-US" altLang="ja-JP" sz="2400" dirty="0" err="1">
                <a:latin typeface="Arial" panose="020B0604020202020204" pitchFamily="34" charset="0"/>
              </a:rPr>
              <a:t>hypernuclear</a:t>
            </a:r>
            <a:r>
              <a:rPr lang="en-US" altLang="ja-JP" sz="2400" dirty="0">
                <a:latin typeface="Arial" panose="020B0604020202020204" pitchFamily="34" charset="0"/>
              </a:rPr>
              <a:t> physics :</a:t>
            </a:r>
          </a:p>
          <a:p>
            <a:endParaRPr lang="en-US" altLang="ja-JP" sz="700" dirty="0">
              <a:latin typeface="Arial" panose="020B0604020202020204" pitchFamily="34" charset="0"/>
            </a:endParaRPr>
          </a:p>
          <a:p>
            <a:r>
              <a:rPr lang="en-US" altLang="ja-JP" sz="2400" dirty="0">
                <a:latin typeface="Arial" panose="020B0604020202020204" pitchFamily="34" charset="0"/>
              </a:rPr>
              <a:t>     To study structure of multi-strangeness systems </a:t>
            </a:r>
          </a:p>
          <a:p>
            <a:r>
              <a:rPr lang="en-US" altLang="ja-JP" sz="600" dirty="0">
                <a:latin typeface="Arial" panose="020B0604020202020204" pitchFamily="34" charset="0"/>
              </a:rPr>
              <a:t>  </a:t>
            </a:r>
          </a:p>
          <a:p>
            <a:r>
              <a:rPr lang="en-US" altLang="ja-JP" sz="2400" dirty="0">
                <a:latin typeface="Arial" panose="020B0604020202020204" pitchFamily="34" charset="0"/>
              </a:rPr>
              <a:t>      (extreme limit : neutron star)</a:t>
            </a: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2855913" y="2636838"/>
            <a:ext cx="2087562" cy="2017712"/>
          </a:xfrm>
          <a:prstGeom prst="ellipse">
            <a:avLst/>
          </a:prstGeom>
          <a:solidFill>
            <a:srgbClr val="FFFF99"/>
          </a:solidFill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2998788" y="3211513"/>
            <a:ext cx="360362" cy="3603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3359151" y="2924176"/>
            <a:ext cx="360363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3432176" y="3357563"/>
            <a:ext cx="360363" cy="3603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3935413" y="3284538"/>
            <a:ext cx="360362" cy="3603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3071813" y="36449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latin typeface="Garamond" panose="02020404030301010803" pitchFamily="18" charset="0"/>
              </a:rPr>
              <a:t>Λ</a:t>
            </a:r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4008438" y="36449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latin typeface="Garamond" panose="02020404030301010803" pitchFamily="18" charset="0"/>
              </a:rPr>
              <a:t>Λ</a:t>
            </a:r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3503613" y="3716338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latin typeface="Garamond" panose="02020404030301010803" pitchFamily="18" charset="0"/>
              </a:rPr>
              <a:t>Λ</a:t>
            </a:r>
          </a:p>
        </p:txBody>
      </p:sp>
      <p:sp>
        <p:nvSpPr>
          <p:cNvPr id="158737" name="Oval 17"/>
          <p:cNvSpPr>
            <a:spLocks noChangeArrowheads="1"/>
          </p:cNvSpPr>
          <p:nvPr/>
        </p:nvSpPr>
        <p:spPr bwMode="auto">
          <a:xfrm>
            <a:off x="3792538" y="40767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latin typeface="Garamond" panose="02020404030301010803" pitchFamily="18" charset="0"/>
              </a:rPr>
              <a:t>Λ</a:t>
            </a:r>
          </a:p>
        </p:txBody>
      </p:sp>
      <p:sp>
        <p:nvSpPr>
          <p:cNvPr id="158738" name="Oval 18"/>
          <p:cNvSpPr>
            <a:spLocks noChangeArrowheads="1"/>
          </p:cNvSpPr>
          <p:nvPr/>
        </p:nvSpPr>
        <p:spPr bwMode="auto">
          <a:xfrm>
            <a:off x="3359150" y="40767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latin typeface="Garamond" panose="02020404030301010803" pitchFamily="18" charset="0"/>
              </a:rPr>
              <a:t>Λ</a:t>
            </a:r>
          </a:p>
        </p:txBody>
      </p:sp>
      <p:sp>
        <p:nvSpPr>
          <p:cNvPr id="158739" name="Oval 19"/>
          <p:cNvSpPr>
            <a:spLocks noChangeArrowheads="1"/>
          </p:cNvSpPr>
          <p:nvPr/>
        </p:nvSpPr>
        <p:spPr bwMode="auto">
          <a:xfrm>
            <a:off x="3719513" y="2924176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40" name="Oval 20"/>
          <p:cNvSpPr>
            <a:spLocks noChangeArrowheads="1"/>
          </p:cNvSpPr>
          <p:nvPr/>
        </p:nvSpPr>
        <p:spPr bwMode="auto">
          <a:xfrm>
            <a:off x="4367213" y="3284538"/>
            <a:ext cx="360362" cy="3603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41" name="Oval 21"/>
          <p:cNvSpPr>
            <a:spLocks noChangeArrowheads="1"/>
          </p:cNvSpPr>
          <p:nvPr/>
        </p:nvSpPr>
        <p:spPr bwMode="auto">
          <a:xfrm>
            <a:off x="4079876" y="2924176"/>
            <a:ext cx="360363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5016501" y="2997200"/>
            <a:ext cx="379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Multi-strangeness systems</a:t>
            </a:r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6456364" y="4941888"/>
            <a:ext cx="2160587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>
            <a:off x="6456363" y="4076700"/>
            <a:ext cx="2087562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>
            <a:off x="6743700" y="4149726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746" name="Text Box 26"/>
          <p:cNvSpPr txBox="1">
            <a:spLocks noChangeArrowheads="1"/>
          </p:cNvSpPr>
          <p:nvPr/>
        </p:nvSpPr>
        <p:spPr bwMode="auto">
          <a:xfrm>
            <a:off x="7104064" y="4221163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25MeV</a:t>
            </a:r>
          </a:p>
        </p:txBody>
      </p:sp>
      <p:sp>
        <p:nvSpPr>
          <p:cNvPr id="158747" name="Text Box 27"/>
          <p:cNvSpPr txBox="1">
            <a:spLocks noChangeArrowheads="1"/>
          </p:cNvSpPr>
          <p:nvPr/>
        </p:nvSpPr>
        <p:spPr bwMode="auto">
          <a:xfrm>
            <a:off x="8543925" y="458152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b="1"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8543926" y="3860801"/>
            <a:ext cx="6078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ΞN</a:t>
            </a:r>
          </a:p>
        </p:txBody>
      </p:sp>
      <p:sp>
        <p:nvSpPr>
          <p:cNvPr id="158749" name="Text Box 29"/>
          <p:cNvSpPr txBox="1">
            <a:spLocks noChangeArrowheads="1"/>
          </p:cNvSpPr>
          <p:nvPr/>
        </p:nvSpPr>
        <p:spPr bwMode="auto">
          <a:xfrm>
            <a:off x="6600826" y="5229226"/>
            <a:ext cx="41000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hlink"/>
                </a:solidFill>
                <a:latin typeface="Arial" panose="020B0604020202020204" pitchFamily="34" charset="0"/>
              </a:rPr>
              <a:t>Threshold energy difference </a:t>
            </a:r>
          </a:p>
          <a:p>
            <a:r>
              <a:rPr lang="en-US" altLang="ja-JP" sz="2400">
                <a:solidFill>
                  <a:schemeClr val="hlink"/>
                </a:solidFill>
                <a:latin typeface="Arial" panose="020B0604020202020204" pitchFamily="34" charset="0"/>
              </a:rPr>
              <a:t>is very small !</a:t>
            </a:r>
          </a:p>
        </p:txBody>
      </p:sp>
      <p:sp>
        <p:nvSpPr>
          <p:cNvPr id="158750" name="Line 30"/>
          <p:cNvSpPr>
            <a:spLocks noChangeShapeType="1"/>
          </p:cNvSpPr>
          <p:nvPr/>
        </p:nvSpPr>
        <p:spPr bwMode="auto">
          <a:xfrm flipH="1" flipV="1">
            <a:off x="4872039" y="4437064"/>
            <a:ext cx="129698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 flipH="1">
            <a:off x="2351089" y="4508501"/>
            <a:ext cx="720725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753" name="Text Box 33"/>
          <p:cNvSpPr txBox="1">
            <a:spLocks noChangeArrowheads="1"/>
          </p:cNvSpPr>
          <p:nvPr/>
        </p:nvSpPr>
        <p:spPr bwMode="auto">
          <a:xfrm>
            <a:off x="1682750" y="5608638"/>
            <a:ext cx="57438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 It is considered that</a:t>
            </a:r>
          </a:p>
          <a:p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400" b="1">
                <a:latin typeface="Arial" panose="020B0604020202020204" pitchFamily="34" charset="0"/>
              </a:rPr>
              <a:t>ΛΛ</a:t>
            </a:r>
            <a:r>
              <a:rPr lang="en-US" altLang="ja-JP" sz="2400" b="1">
                <a:latin typeface="Arial" panose="020B0604020202020204" pitchFamily="34" charset="0"/>
                <a:cs typeface="Arial" panose="020B0604020202020204" pitchFamily="34" charset="0"/>
              </a:rPr>
              <a:t>→Ξ</a:t>
            </a:r>
            <a:r>
              <a:rPr lang="en-US" altLang="ja-JP" sz="2400">
                <a:latin typeface="Arial" panose="020B0604020202020204" pitchFamily="34" charset="0"/>
                <a:cs typeface="Arial" panose="020B0604020202020204" pitchFamily="34" charset="0"/>
              </a:rPr>
              <a:t>N particle conversion</a:t>
            </a:r>
          </a:p>
          <a:p>
            <a:r>
              <a:rPr lang="en-US" altLang="ja-JP" sz="2400">
                <a:latin typeface="Arial" panose="020B0604020202020204" pitchFamily="34" charset="0"/>
                <a:cs typeface="Arial" panose="020B0604020202020204" pitchFamily="34" charset="0"/>
              </a:rPr>
              <a:t> is strong  in multi-strangeness systems. </a:t>
            </a:r>
          </a:p>
          <a:p>
            <a:r>
              <a:rPr lang="ja-JP" altLang="en-US" sz="2400">
                <a:latin typeface="Arial" panose="020B0604020202020204" pitchFamily="34" charset="0"/>
              </a:rPr>
              <a:t>　</a:t>
            </a:r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1992313" y="260351"/>
            <a:ext cx="4464050" cy="7207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8756" name="Text Box 36"/>
          <p:cNvSpPr txBox="1">
            <a:spLocks noChangeArrowheads="1"/>
          </p:cNvSpPr>
          <p:nvPr/>
        </p:nvSpPr>
        <p:spPr bwMode="auto">
          <a:xfrm>
            <a:off x="2279651" y="333375"/>
            <a:ext cx="3494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000000"/>
                </a:solidFill>
                <a:latin typeface="Arial" panose="020B0604020202020204" pitchFamily="34" charset="0"/>
              </a:rPr>
              <a:t>(1) 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ΛΛ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Ξ</a:t>
            </a:r>
            <a:r>
              <a:rPr lang="en-US" altLang="ja-JP" sz="2800">
                <a:solidFill>
                  <a:srgbClr val="000000"/>
                </a:solidFill>
                <a:latin typeface="Arial" panose="020B0604020202020204" pitchFamily="34" charset="0"/>
              </a:rPr>
              <a:t>N coupling</a:t>
            </a:r>
          </a:p>
        </p:txBody>
      </p:sp>
    </p:spTree>
    <p:extLst>
      <p:ext uri="{BB962C8B-B14F-4D97-AF65-F5344CB8AC3E}">
        <p14:creationId xmlns:p14="http://schemas.microsoft.com/office/powerpoint/2010/main" val="35304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59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/>
          </a:p>
          <a:p>
            <a:pPr>
              <a:buFont typeface="Wingdings" panose="05000000000000000000" pitchFamily="2" charset="2"/>
              <a:buNone/>
            </a:pPr>
            <a:endParaRPr lang="en-US" altLang="ja-JP"/>
          </a:p>
        </p:txBody>
      </p:sp>
      <p:sp>
        <p:nvSpPr>
          <p:cNvPr id="236547" name="Line 3"/>
          <p:cNvSpPr>
            <a:spLocks noChangeShapeType="1"/>
          </p:cNvSpPr>
          <p:nvPr/>
        </p:nvSpPr>
        <p:spPr bwMode="auto">
          <a:xfrm>
            <a:off x="2495550" y="2565400"/>
            <a:ext cx="1512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2495551" y="3573463"/>
            <a:ext cx="1655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>
            <a:off x="4438650" y="3573463"/>
            <a:ext cx="1657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>
            <a:off x="4583114" y="2565400"/>
            <a:ext cx="1512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1774826" y="3357564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S</a:t>
            </a:r>
            <a:r>
              <a:rPr lang="en-US" altLang="ja-JP" sz="3200" b="1" baseline="-25000">
                <a:latin typeface="Arial" panose="020B0604020202020204" pitchFamily="34" charset="0"/>
              </a:rPr>
              <a:t>1/2</a:t>
            </a: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1774826" y="2349501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P</a:t>
            </a:r>
            <a:r>
              <a:rPr lang="en-US" altLang="ja-JP" sz="3200" b="1" baseline="-25000">
                <a:latin typeface="Arial" panose="020B0604020202020204" pitchFamily="34" charset="0"/>
              </a:rPr>
              <a:t>3/2</a:t>
            </a:r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6311900" y="3573463"/>
            <a:ext cx="1727200" cy="0"/>
          </a:xfrm>
          <a:prstGeom prst="line">
            <a:avLst/>
          </a:prstGeom>
          <a:noFill/>
          <a:ln w="25400">
            <a:solidFill>
              <a:srgbClr val="CC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8328025" y="3573463"/>
            <a:ext cx="1944688" cy="0"/>
          </a:xfrm>
          <a:prstGeom prst="line">
            <a:avLst/>
          </a:prstGeom>
          <a:noFill/>
          <a:ln w="28575">
            <a:solidFill>
              <a:srgbClr val="CC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57" name="Oval 13"/>
          <p:cNvSpPr>
            <a:spLocks noChangeArrowheads="1"/>
          </p:cNvSpPr>
          <p:nvPr/>
        </p:nvSpPr>
        <p:spPr bwMode="auto">
          <a:xfrm>
            <a:off x="2711450" y="3284538"/>
            <a:ext cx="539750" cy="5397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3432175" y="3284538"/>
            <a:ext cx="539750" cy="5397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656138" y="3284538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5375275" y="3286125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6561" name="Oval 17"/>
          <p:cNvSpPr>
            <a:spLocks noChangeArrowheads="1"/>
          </p:cNvSpPr>
          <p:nvPr/>
        </p:nvSpPr>
        <p:spPr bwMode="auto">
          <a:xfrm>
            <a:off x="6456363" y="3213100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6562" name="Oval 18"/>
          <p:cNvSpPr>
            <a:spLocks noChangeArrowheads="1"/>
          </p:cNvSpPr>
          <p:nvPr/>
        </p:nvSpPr>
        <p:spPr bwMode="auto">
          <a:xfrm>
            <a:off x="7248525" y="3213100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6563" name="Oval 19"/>
          <p:cNvSpPr>
            <a:spLocks noChangeArrowheads="1"/>
          </p:cNvSpPr>
          <p:nvPr/>
        </p:nvSpPr>
        <p:spPr bwMode="auto">
          <a:xfrm>
            <a:off x="8543925" y="3141664"/>
            <a:ext cx="863600" cy="828675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 b="1">
                <a:latin typeface="Arial" panose="020B0604020202020204" pitchFamily="34" charset="0"/>
              </a:rPr>
              <a:t>Ξ</a:t>
            </a:r>
            <a:r>
              <a:rPr lang="en-US" altLang="ja-JP" sz="4400" b="1" baseline="300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9109076" y="1484314"/>
            <a:ext cx="15589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dirty="0">
                <a:solidFill>
                  <a:srgbClr val="00B0F0"/>
                </a:solidFill>
                <a:latin typeface="Arial" panose="020B0604020202020204" pitchFamily="34" charset="0"/>
              </a:rPr>
              <a:t>Pauli</a:t>
            </a:r>
          </a:p>
          <a:p>
            <a:r>
              <a:rPr lang="en-US" altLang="ja-JP" sz="2400" dirty="0">
                <a:solidFill>
                  <a:srgbClr val="00B0F0"/>
                </a:solidFill>
                <a:latin typeface="Arial" panose="020B0604020202020204" pitchFamily="34" charset="0"/>
              </a:rPr>
              <a:t>Forbidden</a:t>
            </a:r>
          </a:p>
        </p:txBody>
      </p: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1703388" y="5157789"/>
            <a:ext cx="8424862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latin typeface="Arial" panose="020B0604020202020204" pitchFamily="34" charset="0"/>
              </a:rPr>
              <a:t>　</a:t>
            </a:r>
            <a:r>
              <a:rPr lang="ja-JP" altLang="en-US" sz="2800" b="1">
                <a:latin typeface="Arial" panose="020B0604020202020204" pitchFamily="34" charset="0"/>
              </a:rPr>
              <a:t>・</a:t>
            </a:r>
            <a:r>
              <a:rPr lang="ja-JP" altLang="en-US" sz="2400" b="1">
                <a:latin typeface="Arial" panose="020B0604020202020204" pitchFamily="34" charset="0"/>
              </a:rPr>
              <a:t> </a:t>
            </a:r>
            <a:r>
              <a:rPr lang="en-US" altLang="ja-JP" sz="2000">
                <a:latin typeface="Arial" panose="020B0604020202020204" pitchFamily="34" charset="0"/>
              </a:rPr>
              <a:t>I.R. Afnan and B.F. Gibson, Phys. Rev. C67, 017001 (2003).</a:t>
            </a:r>
          </a:p>
          <a:p>
            <a:r>
              <a:rPr lang="en-US" altLang="ja-JP" sz="3200" b="1">
                <a:latin typeface="Arial" panose="020B0604020202020204" pitchFamily="34" charset="0"/>
              </a:rPr>
              <a:t> </a:t>
            </a:r>
            <a:r>
              <a:rPr lang="ja-JP" altLang="en-US" sz="3200" b="1">
                <a:latin typeface="Arial" panose="020B0604020202020204" pitchFamily="34" charset="0"/>
              </a:rPr>
              <a:t>・</a:t>
            </a:r>
            <a:r>
              <a:rPr lang="ja-JP" altLang="en-US" sz="2800" b="1">
                <a:latin typeface="Arial" panose="020B0604020202020204" pitchFamily="34" charset="0"/>
              </a:rPr>
              <a:t> </a:t>
            </a:r>
            <a:r>
              <a:rPr lang="en-US" altLang="ja-JP" sz="2000">
                <a:latin typeface="Arial" panose="020B0604020202020204" pitchFamily="34" charset="0"/>
              </a:rPr>
              <a:t>Khin Swe Myint, S. Shinmura and Y. Akaishi, nucl-th/029090.</a:t>
            </a:r>
          </a:p>
          <a:p>
            <a:r>
              <a:rPr lang="en-US" altLang="ja-JP" sz="2400">
                <a:latin typeface="Arial" panose="020B0604020202020204" pitchFamily="34" charset="0"/>
              </a:rPr>
              <a:t>  </a:t>
            </a:r>
            <a:r>
              <a:rPr lang="ja-JP" altLang="en-US" sz="3200" b="1">
                <a:latin typeface="Arial" panose="020B0604020202020204" pitchFamily="34" charset="0"/>
              </a:rPr>
              <a:t>・</a:t>
            </a:r>
            <a:r>
              <a:rPr lang="en-US" altLang="ja-JP" sz="2000">
                <a:latin typeface="Arial" panose="020B0604020202020204" pitchFamily="34" charset="0"/>
              </a:rPr>
              <a:t>T. Yamada and C. Nakamoto,  Phys. Rev.C62, 034319 (2000).  </a:t>
            </a:r>
          </a:p>
        </p:txBody>
      </p:sp>
      <p:sp>
        <p:nvSpPr>
          <p:cNvPr id="236566" name="Arc 22"/>
          <p:cNvSpPr>
            <a:spLocks/>
          </p:cNvSpPr>
          <p:nvPr/>
        </p:nvSpPr>
        <p:spPr bwMode="auto">
          <a:xfrm>
            <a:off x="7175500" y="2276475"/>
            <a:ext cx="2160588" cy="361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24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24"/>
                </a:moveTo>
                <a:cubicBezTo>
                  <a:pt x="42" y="9624"/>
                  <a:pt x="970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24"/>
                </a:moveTo>
                <a:cubicBezTo>
                  <a:pt x="42" y="9624"/>
                  <a:pt x="970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67" name="Oval 23"/>
          <p:cNvSpPr>
            <a:spLocks noChangeArrowheads="1"/>
          </p:cNvSpPr>
          <p:nvPr/>
        </p:nvSpPr>
        <p:spPr bwMode="auto">
          <a:xfrm>
            <a:off x="9551988" y="3284538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6568" name="AutoShape 24"/>
          <p:cNvSpPr>
            <a:spLocks/>
          </p:cNvSpPr>
          <p:nvPr/>
        </p:nvSpPr>
        <p:spPr bwMode="auto">
          <a:xfrm rot="5400000">
            <a:off x="5124451" y="1520826"/>
            <a:ext cx="287337" cy="5256212"/>
          </a:xfrm>
          <a:prstGeom prst="rightBrace">
            <a:avLst>
              <a:gd name="adj1" fmla="val 187332"/>
              <a:gd name="adj2" fmla="val 49972"/>
            </a:avLst>
          </a:prstGeom>
          <a:noFill/>
          <a:ln w="222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69" name="Rectangle 25"/>
          <p:cNvSpPr>
            <a:spLocks noChangeArrowheads="1"/>
          </p:cNvSpPr>
          <p:nvPr/>
        </p:nvSpPr>
        <p:spPr bwMode="auto">
          <a:xfrm>
            <a:off x="4727576" y="4437064"/>
            <a:ext cx="1223963" cy="7207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5016501" y="4508500"/>
            <a:ext cx="797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baseline="300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altLang="ja-JP" sz="2800">
                <a:solidFill>
                  <a:srgbClr val="000000"/>
                </a:solidFill>
                <a:latin typeface="Arial" panose="020B0604020202020204" pitchFamily="34" charset="0"/>
              </a:rPr>
              <a:t>He</a:t>
            </a:r>
          </a:p>
        </p:txBody>
      </p:sp>
      <p:sp>
        <p:nvSpPr>
          <p:cNvPr id="236571" name="Text Box 27"/>
          <p:cNvSpPr txBox="1">
            <a:spLocks noChangeArrowheads="1"/>
          </p:cNvSpPr>
          <p:nvPr/>
        </p:nvSpPr>
        <p:spPr bwMode="auto">
          <a:xfrm>
            <a:off x="4800600" y="4797425"/>
            <a:ext cx="457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solidFill>
                  <a:srgbClr val="000000"/>
                </a:solidFill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6572" name="AutoShape 28"/>
          <p:cNvSpPr>
            <a:spLocks/>
          </p:cNvSpPr>
          <p:nvPr/>
        </p:nvSpPr>
        <p:spPr bwMode="auto">
          <a:xfrm rot="16200000" flipV="1">
            <a:off x="7069138" y="2312988"/>
            <a:ext cx="287338" cy="1223963"/>
          </a:xfrm>
          <a:prstGeom prst="rightBrace">
            <a:avLst>
              <a:gd name="adj1" fmla="val 43622"/>
              <a:gd name="adj2" fmla="val 50981"/>
            </a:avLst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73" name="AutoShape 29"/>
          <p:cNvSpPr>
            <a:spLocks/>
          </p:cNvSpPr>
          <p:nvPr/>
        </p:nvSpPr>
        <p:spPr bwMode="auto">
          <a:xfrm rot="16200000" flipV="1">
            <a:off x="9228138" y="2312988"/>
            <a:ext cx="287338" cy="1223963"/>
          </a:xfrm>
          <a:prstGeom prst="rightBrace">
            <a:avLst>
              <a:gd name="adj1" fmla="val 43622"/>
              <a:gd name="adj2" fmla="val 50981"/>
            </a:avLst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74" name="Line 30"/>
          <p:cNvSpPr>
            <a:spLocks noChangeShapeType="1"/>
          </p:cNvSpPr>
          <p:nvPr/>
        </p:nvSpPr>
        <p:spPr bwMode="auto">
          <a:xfrm>
            <a:off x="8183563" y="2636838"/>
            <a:ext cx="0" cy="252095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7391401" y="17002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en-US" altLang="ja-JP" sz="24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ΛΛ--</a:t>
            </a:r>
            <a:r>
              <a:rPr lang="en-US" altLang="ja-JP" sz="28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Ξ</a:t>
            </a:r>
            <a:r>
              <a:rPr lang="en-US" altLang="ja-JP" sz="24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8407400" y="4483101"/>
            <a:ext cx="226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ja-JP" sz="2000" dirty="0">
                <a:solidFill>
                  <a:srgbClr val="00B0F0"/>
                </a:solidFill>
              </a:rPr>
              <a:t>(3 protons in</a:t>
            </a:r>
            <a:r>
              <a:rPr lang="en-US" altLang="ja-JP" dirty="0">
                <a:solidFill>
                  <a:srgbClr val="00B0F0"/>
                </a:solidFill>
              </a:rPr>
              <a:t> </a:t>
            </a:r>
            <a:r>
              <a:rPr lang="en-US" altLang="ja-JP" sz="2000" dirty="0">
                <a:solidFill>
                  <a:srgbClr val="00B0F0"/>
                </a:solidFill>
              </a:rPr>
              <a:t>S</a:t>
            </a:r>
            <a:r>
              <a:rPr lang="en-US" altLang="ja-JP" sz="2800" b="1" baseline="-25000" dirty="0">
                <a:solidFill>
                  <a:srgbClr val="00B0F0"/>
                </a:solidFill>
              </a:rPr>
              <a:t>1/2</a:t>
            </a:r>
            <a:r>
              <a:rPr lang="en-US" altLang="ja-JP" sz="20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36578" name="Rectangle 34"/>
          <p:cNvSpPr>
            <a:spLocks noChangeArrowheads="1"/>
          </p:cNvSpPr>
          <p:nvPr/>
        </p:nvSpPr>
        <p:spPr bwMode="auto">
          <a:xfrm>
            <a:off x="1847851" y="260351"/>
            <a:ext cx="8208963" cy="9366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1992313" y="333376"/>
            <a:ext cx="7679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Effect of </a:t>
            </a:r>
            <a:r>
              <a:rPr lang="en-US" altLang="ja-JP" sz="2400" b="1">
                <a:solidFill>
                  <a:srgbClr val="CC3300"/>
                </a:solidFill>
                <a:latin typeface="Arial" panose="020B0604020202020204" pitchFamily="34" charset="0"/>
              </a:rPr>
              <a:t>ΛΛ</a:t>
            </a:r>
            <a:r>
              <a:rPr lang="ja-JP" altLang="en-US" sz="2400" b="1">
                <a:solidFill>
                  <a:srgbClr val="CC3300"/>
                </a:solidFill>
                <a:latin typeface="Arial" panose="020B0604020202020204" pitchFamily="34" charset="0"/>
              </a:rPr>
              <a:t>－</a:t>
            </a:r>
            <a:r>
              <a:rPr lang="en-US" altLang="ja-JP" sz="2400" b="1">
                <a:solidFill>
                  <a:srgbClr val="CC3300"/>
                </a:solidFill>
                <a:latin typeface="Arial" panose="020B0604020202020204" pitchFamily="34" charset="0"/>
              </a:rPr>
              <a:t>Ξ</a:t>
            </a:r>
            <a:r>
              <a:rPr lang="en-US" altLang="ja-JP" sz="2400">
                <a:solidFill>
                  <a:srgbClr val="CC3300"/>
                </a:solidFill>
                <a:latin typeface="Arial" panose="020B0604020202020204" pitchFamily="34" charset="0"/>
              </a:rPr>
              <a:t>N coupling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 is small in </a:t>
            </a:r>
            <a:r>
              <a:rPr lang="ja-JP" altLang="en-US" sz="240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400" b="1" baseline="30000">
                <a:solidFill>
                  <a:srgbClr val="CC3300"/>
                </a:solidFill>
                <a:latin typeface="Arial" panose="020B0604020202020204" pitchFamily="34" charset="0"/>
              </a:rPr>
              <a:t>6</a:t>
            </a:r>
            <a:r>
              <a:rPr lang="en-US" altLang="ja-JP" sz="2400">
                <a:solidFill>
                  <a:srgbClr val="CC3300"/>
                </a:solidFill>
                <a:latin typeface="Arial" panose="020B0604020202020204" pitchFamily="34" charset="0"/>
              </a:rPr>
              <a:t>He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 which was </a:t>
            </a:r>
          </a:p>
          <a:p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observed as </a:t>
            </a:r>
            <a:r>
              <a:rPr lang="en-US" altLang="ja-JP" sz="2000">
                <a:solidFill>
                  <a:srgbClr val="CC3300"/>
                </a:solidFill>
                <a:latin typeface="Arial" panose="020B0604020202020204" pitchFamily="34" charset="0"/>
              </a:rPr>
              <a:t>NAGARA</a:t>
            </a: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event.</a:t>
            </a: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7391400" y="549276"/>
            <a:ext cx="389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1">
                <a:solidFill>
                  <a:srgbClr val="CC0000"/>
                </a:solidFill>
                <a:latin typeface="Arial" panose="020B0604020202020204" pitchFamily="34" charset="0"/>
              </a:rPr>
              <a:t>ΛΛ</a:t>
            </a:r>
          </a:p>
        </p:txBody>
      </p:sp>
    </p:spTree>
    <p:extLst>
      <p:ext uri="{BB962C8B-B14F-4D97-AF65-F5344CB8AC3E}">
        <p14:creationId xmlns:p14="http://schemas.microsoft.com/office/powerpoint/2010/main" val="29534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7" name="Rectangle 27"/>
          <p:cNvSpPr>
            <a:spLocks noChangeArrowheads="1"/>
          </p:cNvSpPr>
          <p:nvPr/>
        </p:nvSpPr>
        <p:spPr bwMode="auto">
          <a:xfrm>
            <a:off x="2063750" y="188914"/>
            <a:ext cx="6624638" cy="15843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5232401" y="306863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baseline="30000">
                <a:latin typeface="Arial" panose="020B0604020202020204" pitchFamily="34" charset="0"/>
              </a:rPr>
              <a:t>4</a:t>
            </a:r>
            <a:r>
              <a:rPr lang="en-US" altLang="ja-JP" sz="24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8759825" y="32131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b="1" baseline="30000">
                <a:latin typeface="Arial" panose="020B0604020202020204" pitchFamily="34" charset="0"/>
              </a:rPr>
              <a:t>5</a:t>
            </a:r>
            <a:r>
              <a:rPr lang="en-US" altLang="ja-JP" sz="24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9336088" y="3213101"/>
            <a:ext cx="1331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>
                <a:latin typeface="Arial" panose="020B0604020202020204" pitchFamily="34" charset="0"/>
              </a:rPr>
              <a:t>(  </a:t>
            </a:r>
            <a:r>
              <a:rPr lang="en-US" altLang="ja-JP" sz="2800" b="1" baseline="30000">
                <a:latin typeface="Arial" panose="020B0604020202020204" pitchFamily="34" charset="0"/>
              </a:rPr>
              <a:t>5</a:t>
            </a:r>
            <a:r>
              <a:rPr lang="en-US" altLang="ja-JP" sz="2400">
                <a:latin typeface="Arial" panose="020B0604020202020204" pitchFamily="34" charset="0"/>
              </a:rPr>
              <a:t>He</a:t>
            </a:r>
            <a:r>
              <a:rPr lang="en-US" altLang="ja-JP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9480550" y="3500439"/>
            <a:ext cx="389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5527" name="Oval 7"/>
          <p:cNvSpPr>
            <a:spLocks noChangeArrowheads="1"/>
          </p:cNvSpPr>
          <p:nvPr/>
        </p:nvSpPr>
        <p:spPr bwMode="auto">
          <a:xfrm>
            <a:off x="6959600" y="2565400"/>
            <a:ext cx="1619250" cy="1619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1524001" y="4437063"/>
            <a:ext cx="8918575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 b="1">
                <a:latin typeface="Arial" panose="020B0604020202020204" pitchFamily="34" charset="0"/>
              </a:rPr>
              <a:t>・</a:t>
            </a:r>
            <a:r>
              <a:rPr lang="en-US" altLang="ja-JP" sz="2000">
                <a:latin typeface="Arial" panose="020B0604020202020204" pitchFamily="34" charset="0"/>
              </a:rPr>
              <a:t>I.N. Filikhin and A. Gal, Phys. Rev. Lett. 89, 172502</a:t>
            </a:r>
            <a:r>
              <a:rPr lang="ja-JP" altLang="en-US" sz="2000">
                <a:latin typeface="Arial" panose="020B0604020202020204" pitchFamily="34" charset="0"/>
              </a:rPr>
              <a:t>　</a:t>
            </a:r>
            <a:r>
              <a:rPr lang="en-US" altLang="ja-JP" sz="2000">
                <a:latin typeface="Arial" panose="020B0604020202020204" pitchFamily="34" charset="0"/>
              </a:rPr>
              <a:t>(2002)</a:t>
            </a:r>
          </a:p>
          <a:p>
            <a:endParaRPr lang="en-US" altLang="ja-JP" sz="900">
              <a:latin typeface="Arial" panose="020B0604020202020204" pitchFamily="34" charset="0"/>
            </a:endParaRPr>
          </a:p>
          <a:p>
            <a:r>
              <a:rPr lang="ja-JP" altLang="en-US" sz="2400" b="1">
                <a:latin typeface="Arial" panose="020B0604020202020204" pitchFamily="34" charset="0"/>
              </a:rPr>
              <a:t>・</a:t>
            </a:r>
            <a:r>
              <a:rPr lang="en-US" altLang="ja-JP" sz="2000">
                <a:latin typeface="Arial" panose="020B0604020202020204" pitchFamily="34" charset="0"/>
              </a:rPr>
              <a:t>Khin Swe Myint, S. Shinmura and Y. Akaishi, Eur. Phys. J.</a:t>
            </a:r>
            <a:r>
              <a:rPr lang="ja-JP" altLang="en-US" sz="2000">
                <a:latin typeface="Arial" panose="020B0604020202020204" pitchFamily="34" charset="0"/>
              </a:rPr>
              <a:t>　</a:t>
            </a:r>
            <a:r>
              <a:rPr lang="en-US" altLang="ja-JP" sz="2000">
                <a:latin typeface="Arial" panose="020B0604020202020204" pitchFamily="34" charset="0"/>
              </a:rPr>
              <a:t>A16, 21</a:t>
            </a:r>
            <a:r>
              <a:rPr lang="ja-JP" altLang="en-US" sz="2000">
                <a:latin typeface="Arial" panose="020B0604020202020204" pitchFamily="34" charset="0"/>
              </a:rPr>
              <a:t>　</a:t>
            </a:r>
            <a:r>
              <a:rPr lang="en-US" altLang="ja-JP" sz="2000">
                <a:latin typeface="Arial" panose="020B0604020202020204" pitchFamily="34" charset="0"/>
              </a:rPr>
              <a:t>(2003).</a:t>
            </a:r>
          </a:p>
          <a:p>
            <a:endParaRPr lang="en-US" altLang="ja-JP" sz="900">
              <a:latin typeface="Arial" panose="020B0604020202020204" pitchFamily="34" charset="0"/>
            </a:endParaRPr>
          </a:p>
          <a:p>
            <a:r>
              <a:rPr lang="ja-JP" altLang="en-US" sz="2400" b="1">
                <a:latin typeface="Arial" panose="020B0604020202020204" pitchFamily="34" charset="0"/>
              </a:rPr>
              <a:t>・</a:t>
            </a:r>
            <a:r>
              <a:rPr lang="en-US" altLang="ja-JP" sz="2000">
                <a:latin typeface="Arial" panose="020B0604020202020204" pitchFamily="34" charset="0"/>
              </a:rPr>
              <a:t>D. E. Lanscoy and Y. Yamamoto, Phys. Rev. C69, 014303</a:t>
            </a:r>
            <a:r>
              <a:rPr lang="ja-JP" altLang="en-US" sz="2000">
                <a:latin typeface="Arial" panose="020B0604020202020204" pitchFamily="34" charset="0"/>
              </a:rPr>
              <a:t>　</a:t>
            </a:r>
            <a:r>
              <a:rPr lang="en-US" altLang="ja-JP" sz="2000">
                <a:latin typeface="Arial" panose="020B0604020202020204" pitchFamily="34" charset="0"/>
              </a:rPr>
              <a:t>(2004).</a:t>
            </a:r>
          </a:p>
          <a:p>
            <a:endParaRPr lang="en-US" altLang="ja-JP" sz="700">
              <a:latin typeface="Arial" panose="020B0604020202020204" pitchFamily="34" charset="0"/>
            </a:endParaRPr>
          </a:p>
          <a:p>
            <a:r>
              <a:rPr lang="ja-JP" altLang="en-US" sz="2400" b="1">
                <a:latin typeface="Arial" panose="020B0604020202020204" pitchFamily="34" charset="0"/>
              </a:rPr>
              <a:t>・</a:t>
            </a:r>
            <a:r>
              <a:rPr lang="en-US" altLang="ja-JP" sz="2000">
                <a:latin typeface="Arial" panose="020B0604020202020204" pitchFamily="34" charset="0"/>
              </a:rPr>
              <a:t>H. Nemura, S. Shinmura, Y. Akaishi and Khin Swe Myint,</a:t>
            </a:r>
            <a:r>
              <a:rPr lang="ja-JP" altLang="en-US" sz="2000">
                <a:latin typeface="Arial" panose="020B0604020202020204" pitchFamily="34" charset="0"/>
              </a:rPr>
              <a:t>　</a:t>
            </a:r>
          </a:p>
          <a:p>
            <a:r>
              <a:rPr lang="ja-JP" altLang="en-US" sz="2000">
                <a:latin typeface="Arial" panose="020B0604020202020204" pitchFamily="34" charset="0"/>
              </a:rPr>
              <a:t>   </a:t>
            </a:r>
            <a:r>
              <a:rPr lang="en-US" altLang="ja-JP" sz="2000">
                <a:latin typeface="Arial" panose="020B0604020202020204" pitchFamily="34" charset="0"/>
              </a:rPr>
              <a:t>Phys. Rev. Lett.  94, 202502 (2005).</a:t>
            </a:r>
          </a:p>
        </p:txBody>
      </p:sp>
      <p:sp>
        <p:nvSpPr>
          <p:cNvPr id="235531" name="Oval 11"/>
          <p:cNvSpPr>
            <a:spLocks noChangeArrowheads="1"/>
          </p:cNvSpPr>
          <p:nvPr/>
        </p:nvSpPr>
        <p:spPr bwMode="auto">
          <a:xfrm>
            <a:off x="7175500" y="278130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5532" name="Oval 12"/>
          <p:cNvSpPr>
            <a:spLocks noChangeArrowheads="1"/>
          </p:cNvSpPr>
          <p:nvPr/>
        </p:nvSpPr>
        <p:spPr bwMode="auto">
          <a:xfrm>
            <a:off x="7824788" y="278130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5533" name="Oval 13"/>
          <p:cNvSpPr>
            <a:spLocks noChangeArrowheads="1"/>
          </p:cNvSpPr>
          <p:nvPr/>
        </p:nvSpPr>
        <p:spPr bwMode="auto">
          <a:xfrm>
            <a:off x="7104063" y="3429000"/>
            <a:ext cx="431800" cy="395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5534" name="Oval 14"/>
          <p:cNvSpPr>
            <a:spLocks noChangeArrowheads="1"/>
          </p:cNvSpPr>
          <p:nvPr/>
        </p:nvSpPr>
        <p:spPr bwMode="auto">
          <a:xfrm>
            <a:off x="7535863" y="3716339"/>
            <a:ext cx="431800" cy="3952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8616950" y="3500439"/>
            <a:ext cx="389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5536" name="Oval 16"/>
          <p:cNvSpPr>
            <a:spLocks noChangeArrowheads="1"/>
          </p:cNvSpPr>
          <p:nvPr/>
        </p:nvSpPr>
        <p:spPr bwMode="auto">
          <a:xfrm>
            <a:off x="3432175" y="2565400"/>
            <a:ext cx="1619250" cy="1619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37" name="Oval 17"/>
          <p:cNvSpPr>
            <a:spLocks noChangeArrowheads="1"/>
          </p:cNvSpPr>
          <p:nvPr/>
        </p:nvSpPr>
        <p:spPr bwMode="auto">
          <a:xfrm>
            <a:off x="3648075" y="278130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5538" name="Oval 18"/>
          <p:cNvSpPr>
            <a:spLocks noChangeArrowheads="1"/>
          </p:cNvSpPr>
          <p:nvPr/>
        </p:nvSpPr>
        <p:spPr bwMode="auto">
          <a:xfrm>
            <a:off x="4295775" y="278130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5539" name="Oval 19"/>
          <p:cNvSpPr>
            <a:spLocks noChangeArrowheads="1"/>
          </p:cNvSpPr>
          <p:nvPr/>
        </p:nvSpPr>
        <p:spPr bwMode="auto">
          <a:xfrm>
            <a:off x="4295775" y="3500438"/>
            <a:ext cx="433388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5540" name="Oval 20"/>
          <p:cNvSpPr>
            <a:spLocks noChangeArrowheads="1"/>
          </p:cNvSpPr>
          <p:nvPr/>
        </p:nvSpPr>
        <p:spPr bwMode="auto">
          <a:xfrm>
            <a:off x="3719513" y="3500439"/>
            <a:ext cx="431800" cy="4333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5087938" y="3357564"/>
            <a:ext cx="389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Arial" panose="020B0604020202020204" pitchFamily="34" charset="0"/>
              </a:rPr>
              <a:t>ΛΛ</a:t>
            </a:r>
          </a:p>
        </p:txBody>
      </p:sp>
      <p:grpSp>
        <p:nvGrpSpPr>
          <p:cNvPr id="235546" name="Group 26"/>
          <p:cNvGrpSpPr>
            <a:grpSpLocks/>
          </p:cNvGrpSpPr>
          <p:nvPr/>
        </p:nvGrpSpPr>
        <p:grpSpPr bwMode="auto">
          <a:xfrm>
            <a:off x="2063750" y="260350"/>
            <a:ext cx="7488238" cy="1831976"/>
            <a:chOff x="340" y="164"/>
            <a:chExt cx="4717" cy="1154"/>
          </a:xfrm>
        </p:grpSpPr>
        <p:sp>
          <p:nvSpPr>
            <p:cNvPr id="235522" name="Text Box 2"/>
            <p:cNvSpPr txBox="1">
              <a:spLocks noChangeArrowheads="1"/>
            </p:cNvSpPr>
            <p:nvPr/>
          </p:nvSpPr>
          <p:spPr bwMode="auto">
            <a:xfrm>
              <a:off x="385" y="164"/>
              <a:ext cx="4672" cy="1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2800" baseline="30000">
                  <a:latin typeface="Arial" panose="020B0604020202020204" pitchFamily="34" charset="0"/>
                </a:rPr>
                <a:t> 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For the study of </a:t>
              </a:r>
              <a:r>
                <a:rPr lang="en-US" altLang="ja-JP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ΛΛ</a:t>
              </a:r>
              <a:r>
                <a:rPr lang="ja-JP" altLang="en-US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－</a:t>
              </a:r>
              <a:r>
                <a:rPr lang="en-US" altLang="ja-JP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Ξ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N coupling interaction,</a:t>
              </a:r>
            </a:p>
            <a:p>
              <a:endParaRPr lang="en-US" altLang="ja-JP" sz="9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 s-shell double </a:t>
              </a:r>
              <a:r>
                <a:rPr lang="en-US" altLang="ja-JP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Λ 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hypernuclei such as</a:t>
              </a:r>
              <a:r>
                <a:rPr lang="en-US" altLang="ja-JP" sz="2400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  </a:t>
              </a:r>
            </a:p>
            <a:p>
              <a:endParaRPr lang="en-US" altLang="ja-JP" baseline="300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r>
                <a:rPr lang="en-US" altLang="ja-JP" sz="2400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  </a:t>
              </a:r>
              <a:r>
                <a:rPr lang="en-US" altLang="ja-JP" sz="2600" b="1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H  and   </a:t>
              </a:r>
              <a:r>
                <a:rPr lang="en-US" altLang="ja-JP" sz="2600" b="1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H (  </a:t>
              </a:r>
              <a:r>
                <a:rPr lang="en-US" altLang="ja-JP" sz="2600" b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ja-JP" sz="2600" b="1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r>
                <a:rPr lang="en-US" altLang="ja-JP" sz="2200">
                  <a:solidFill>
                    <a:srgbClr val="000000"/>
                  </a:solidFill>
                  <a:latin typeface="Arial" panose="020B0604020202020204" pitchFamily="34" charset="0"/>
                </a:rPr>
                <a:t>He) are very suitable.</a:t>
              </a:r>
            </a:p>
            <a:p>
              <a:endParaRPr lang="en-US" altLang="ja-JP" sz="22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542" name="Text Box 22"/>
            <p:cNvSpPr txBox="1">
              <a:spLocks noChangeArrowheads="1"/>
            </p:cNvSpPr>
            <p:nvPr/>
          </p:nvSpPr>
          <p:spPr bwMode="auto">
            <a:xfrm>
              <a:off x="340" y="890"/>
              <a:ext cx="24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 b="1">
                  <a:solidFill>
                    <a:srgbClr val="000000"/>
                  </a:solidFill>
                  <a:latin typeface="Arial" panose="020B0604020202020204" pitchFamily="34" charset="0"/>
                </a:rPr>
                <a:t>ΛΛ</a:t>
              </a:r>
            </a:p>
          </p:txBody>
        </p:sp>
        <p:sp>
          <p:nvSpPr>
            <p:cNvPr id="235543" name="Text Box 23"/>
            <p:cNvSpPr txBox="1">
              <a:spLocks noChangeArrowheads="1"/>
            </p:cNvSpPr>
            <p:nvPr/>
          </p:nvSpPr>
          <p:spPr bwMode="auto">
            <a:xfrm>
              <a:off x="1111" y="936"/>
              <a:ext cx="24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 b="1">
                  <a:solidFill>
                    <a:srgbClr val="000000"/>
                  </a:solidFill>
                  <a:latin typeface="Arial" panose="020B0604020202020204" pitchFamily="34" charset="0"/>
                </a:rPr>
                <a:t>ΛΛ</a:t>
              </a:r>
            </a:p>
          </p:txBody>
        </p:sp>
        <p:sp>
          <p:nvSpPr>
            <p:cNvPr id="235544" name="Text Box 24"/>
            <p:cNvSpPr txBox="1">
              <a:spLocks noChangeArrowheads="1"/>
            </p:cNvSpPr>
            <p:nvPr/>
          </p:nvSpPr>
          <p:spPr bwMode="auto">
            <a:xfrm>
              <a:off x="1519" y="890"/>
              <a:ext cx="24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 b="1">
                  <a:solidFill>
                    <a:srgbClr val="000000"/>
                  </a:solidFill>
                  <a:latin typeface="Arial" panose="020B0604020202020204" pitchFamily="34" charset="0"/>
                </a:rPr>
                <a:t>ΛΛ</a:t>
              </a:r>
            </a:p>
          </p:txBody>
        </p:sp>
      </p:grpSp>
      <p:sp>
        <p:nvSpPr>
          <p:cNvPr id="235545" name="Oval 25"/>
          <p:cNvSpPr>
            <a:spLocks noChangeArrowheads="1"/>
          </p:cNvSpPr>
          <p:nvPr/>
        </p:nvSpPr>
        <p:spPr bwMode="auto">
          <a:xfrm>
            <a:off x="7967664" y="3500438"/>
            <a:ext cx="433387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301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59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None/>
            </a:pPr>
            <a:endParaRPr lang="en-US" altLang="ja-JP" dirty="0"/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>
            <a:off x="2640014" y="2278063"/>
            <a:ext cx="1512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2640013" y="3286125"/>
            <a:ext cx="1655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4583113" y="3286125"/>
            <a:ext cx="1657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78" name="Line 6"/>
          <p:cNvSpPr>
            <a:spLocks noChangeShapeType="1"/>
          </p:cNvSpPr>
          <p:nvPr/>
        </p:nvSpPr>
        <p:spPr bwMode="auto">
          <a:xfrm>
            <a:off x="4727575" y="2278063"/>
            <a:ext cx="1512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919289" y="3070226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S</a:t>
            </a:r>
            <a:r>
              <a:rPr lang="en-US" altLang="ja-JP" sz="3200" b="1" baseline="-25000">
                <a:latin typeface="Arial" panose="020B0604020202020204" pitchFamily="34" charset="0"/>
              </a:rPr>
              <a:t>1/2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919289" y="2062164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latin typeface="Arial" panose="020B0604020202020204" pitchFamily="34" charset="0"/>
              </a:rPr>
              <a:t>P</a:t>
            </a:r>
            <a:r>
              <a:rPr lang="en-US" altLang="ja-JP" sz="3200" b="1" baseline="-25000">
                <a:latin typeface="Arial" panose="020B0604020202020204" pitchFamily="34" charset="0"/>
              </a:rPr>
              <a:t>3/2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6096000" y="333376"/>
            <a:ext cx="611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600" b="1" baseline="30000">
                <a:latin typeface="Arial" panose="020B0604020202020204" pitchFamily="34" charset="0"/>
              </a:rPr>
              <a:t>5</a:t>
            </a:r>
            <a:r>
              <a:rPr lang="en-US" altLang="ja-JP" sz="2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5951538" y="620713"/>
            <a:ext cx="457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3483" name="Line 11"/>
          <p:cNvSpPr>
            <a:spLocks noChangeShapeType="1"/>
          </p:cNvSpPr>
          <p:nvPr/>
        </p:nvSpPr>
        <p:spPr bwMode="auto">
          <a:xfrm>
            <a:off x="6456363" y="3286125"/>
            <a:ext cx="17272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84" name="Line 12"/>
          <p:cNvSpPr>
            <a:spLocks noChangeShapeType="1"/>
          </p:cNvSpPr>
          <p:nvPr/>
        </p:nvSpPr>
        <p:spPr bwMode="auto">
          <a:xfrm>
            <a:off x="8472489" y="3286125"/>
            <a:ext cx="19446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85" name="Oval 13"/>
          <p:cNvSpPr>
            <a:spLocks noChangeArrowheads="1"/>
          </p:cNvSpPr>
          <p:nvPr/>
        </p:nvSpPr>
        <p:spPr bwMode="auto">
          <a:xfrm>
            <a:off x="2855913" y="2997200"/>
            <a:ext cx="539750" cy="5397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3486" name="Oval 14"/>
          <p:cNvSpPr>
            <a:spLocks noChangeArrowheads="1"/>
          </p:cNvSpPr>
          <p:nvPr/>
        </p:nvSpPr>
        <p:spPr bwMode="auto">
          <a:xfrm>
            <a:off x="3576638" y="2997200"/>
            <a:ext cx="539750" cy="5397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3487" name="Oval 15"/>
          <p:cNvSpPr>
            <a:spLocks noChangeArrowheads="1"/>
          </p:cNvSpPr>
          <p:nvPr/>
        </p:nvSpPr>
        <p:spPr bwMode="auto">
          <a:xfrm>
            <a:off x="4800600" y="2997200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3488" name="Oval 16"/>
          <p:cNvSpPr>
            <a:spLocks noChangeArrowheads="1"/>
          </p:cNvSpPr>
          <p:nvPr/>
        </p:nvSpPr>
        <p:spPr bwMode="auto">
          <a:xfrm>
            <a:off x="6600825" y="2925763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3489" name="Oval 17"/>
          <p:cNvSpPr>
            <a:spLocks noChangeArrowheads="1"/>
          </p:cNvSpPr>
          <p:nvPr/>
        </p:nvSpPr>
        <p:spPr bwMode="auto">
          <a:xfrm>
            <a:off x="7392988" y="2925763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3490" name="Oval 18"/>
          <p:cNvSpPr>
            <a:spLocks noChangeArrowheads="1"/>
          </p:cNvSpPr>
          <p:nvPr/>
        </p:nvSpPr>
        <p:spPr bwMode="auto">
          <a:xfrm>
            <a:off x="8688388" y="2854326"/>
            <a:ext cx="863600" cy="828675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3200" b="1">
                <a:latin typeface="Arial" panose="020B0604020202020204" pitchFamily="34" charset="0"/>
              </a:rPr>
              <a:t>Ξ</a:t>
            </a:r>
            <a:r>
              <a:rPr lang="en-US" altLang="ja-JP" sz="4400" b="1" baseline="300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33492" name="Arc 20"/>
          <p:cNvSpPr>
            <a:spLocks/>
          </p:cNvSpPr>
          <p:nvPr/>
        </p:nvSpPr>
        <p:spPr bwMode="auto">
          <a:xfrm>
            <a:off x="7319964" y="1989138"/>
            <a:ext cx="2160587" cy="3619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524 h 21600"/>
              <a:gd name="T2" fmla="*/ 43200 w 43200"/>
              <a:gd name="T3" fmla="*/ 21600 h 21600"/>
              <a:gd name="T4" fmla="*/ 21600 w 432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524"/>
                </a:moveTo>
                <a:cubicBezTo>
                  <a:pt x="42" y="9624"/>
                  <a:pt x="970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</a:path>
              <a:path w="43200" h="21600" stroke="0" extrusionOk="0">
                <a:moveTo>
                  <a:pt x="0" y="21524"/>
                </a:moveTo>
                <a:cubicBezTo>
                  <a:pt x="42" y="9624"/>
                  <a:pt x="970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93" name="Oval 21"/>
          <p:cNvSpPr>
            <a:spLocks noChangeArrowheads="1"/>
          </p:cNvSpPr>
          <p:nvPr/>
        </p:nvSpPr>
        <p:spPr bwMode="auto">
          <a:xfrm>
            <a:off x="9696450" y="2997200"/>
            <a:ext cx="539750" cy="5397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33494" name="AutoShape 22"/>
          <p:cNvSpPr>
            <a:spLocks/>
          </p:cNvSpPr>
          <p:nvPr/>
        </p:nvSpPr>
        <p:spPr bwMode="auto">
          <a:xfrm rot="5400000">
            <a:off x="5268913" y="1233488"/>
            <a:ext cx="287338" cy="5256213"/>
          </a:xfrm>
          <a:prstGeom prst="rightBrace">
            <a:avLst>
              <a:gd name="adj1" fmla="val 187332"/>
              <a:gd name="adj2" fmla="val 49972"/>
            </a:avLst>
          </a:prstGeom>
          <a:noFill/>
          <a:ln w="222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5160964" y="4076701"/>
            <a:ext cx="611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600" b="1" baseline="30000">
                <a:latin typeface="Arial" panose="020B0604020202020204" pitchFamily="34" charset="0"/>
              </a:rPr>
              <a:t>5</a:t>
            </a:r>
            <a:r>
              <a:rPr lang="en-US" altLang="ja-JP" sz="2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945063" y="4365625"/>
            <a:ext cx="4571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3498" name="AutoShape 26"/>
          <p:cNvSpPr>
            <a:spLocks/>
          </p:cNvSpPr>
          <p:nvPr/>
        </p:nvSpPr>
        <p:spPr bwMode="auto">
          <a:xfrm rot="16200000" flipV="1">
            <a:off x="7213601" y="2025651"/>
            <a:ext cx="287337" cy="1223962"/>
          </a:xfrm>
          <a:prstGeom prst="rightBrace">
            <a:avLst>
              <a:gd name="adj1" fmla="val 43622"/>
              <a:gd name="adj2" fmla="val 50981"/>
            </a:avLst>
          </a:prstGeom>
          <a:noFill/>
          <a:ln w="2222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499" name="AutoShape 27"/>
          <p:cNvSpPr>
            <a:spLocks/>
          </p:cNvSpPr>
          <p:nvPr/>
        </p:nvSpPr>
        <p:spPr bwMode="auto">
          <a:xfrm rot="16200000" flipV="1">
            <a:off x="9372601" y="2025651"/>
            <a:ext cx="287337" cy="1223962"/>
          </a:xfrm>
          <a:prstGeom prst="rightBrace">
            <a:avLst>
              <a:gd name="adj1" fmla="val 43622"/>
              <a:gd name="adj2" fmla="val 50981"/>
            </a:avLst>
          </a:prstGeom>
          <a:noFill/>
          <a:ln w="2222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500" name="Line 28"/>
          <p:cNvSpPr>
            <a:spLocks noChangeShapeType="1"/>
          </p:cNvSpPr>
          <p:nvPr/>
        </p:nvSpPr>
        <p:spPr bwMode="auto">
          <a:xfrm>
            <a:off x="8328025" y="2349500"/>
            <a:ext cx="0" cy="2520950"/>
          </a:xfrm>
          <a:prstGeom prst="line">
            <a:avLst/>
          </a:prstGeom>
          <a:noFill/>
          <a:ln w="28575">
            <a:solidFill>
              <a:srgbClr val="FDADB8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502" name="Text Box 30"/>
          <p:cNvSpPr txBox="1">
            <a:spLocks noChangeArrowheads="1"/>
          </p:cNvSpPr>
          <p:nvPr/>
        </p:nvSpPr>
        <p:spPr bwMode="auto">
          <a:xfrm>
            <a:off x="7464426" y="1412875"/>
            <a:ext cx="165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</a:rPr>
              <a:t>V </a:t>
            </a:r>
            <a:r>
              <a:rPr lang="en-US" altLang="ja-JP" sz="2400" b="1" baseline="-25000" dirty="0">
                <a:latin typeface="Arial" panose="020B0604020202020204" pitchFamily="34" charset="0"/>
              </a:rPr>
              <a:t>ΛΛ</a:t>
            </a:r>
            <a:r>
              <a:rPr lang="ja-JP" altLang="en-US" sz="2400" b="1" baseline="-25000" dirty="0">
                <a:latin typeface="Arial" panose="020B0604020202020204" pitchFamily="34" charset="0"/>
              </a:rPr>
              <a:t>－</a:t>
            </a:r>
            <a:r>
              <a:rPr lang="en-US" altLang="ja-JP" sz="2800" b="1" baseline="-25000" dirty="0">
                <a:latin typeface="Arial" panose="020B0604020202020204" pitchFamily="34" charset="0"/>
              </a:rPr>
              <a:t>Ξ</a:t>
            </a:r>
            <a:r>
              <a:rPr lang="en-US" altLang="ja-JP" sz="2400" b="1" baseline="-25000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3503" name="Rectangle 31"/>
          <p:cNvSpPr>
            <a:spLocks noChangeArrowheads="1"/>
          </p:cNvSpPr>
          <p:nvPr/>
        </p:nvSpPr>
        <p:spPr bwMode="auto">
          <a:xfrm>
            <a:off x="8183564" y="4149725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ja-JP" sz="2000" dirty="0">
                <a:solidFill>
                  <a:srgbClr val="00B0F0"/>
                </a:solidFill>
              </a:rPr>
              <a:t>(</a:t>
            </a:r>
            <a:r>
              <a:rPr lang="en-US" altLang="ja-JP" sz="2400" dirty="0">
                <a:solidFill>
                  <a:srgbClr val="00B0F0"/>
                </a:solidFill>
              </a:rPr>
              <a:t>2</a:t>
            </a:r>
            <a:r>
              <a:rPr lang="en-US" altLang="ja-JP" sz="2000" dirty="0">
                <a:solidFill>
                  <a:srgbClr val="00B0F0"/>
                </a:solidFill>
              </a:rPr>
              <a:t> protons in</a:t>
            </a:r>
            <a:r>
              <a:rPr lang="en-US" altLang="ja-JP" dirty="0">
                <a:solidFill>
                  <a:srgbClr val="00B0F0"/>
                </a:solidFill>
              </a:rPr>
              <a:t> </a:t>
            </a:r>
            <a:r>
              <a:rPr lang="en-US" altLang="ja-JP" sz="2000" dirty="0">
                <a:solidFill>
                  <a:srgbClr val="00B0F0"/>
                </a:solidFill>
              </a:rPr>
              <a:t>S</a:t>
            </a:r>
            <a:r>
              <a:rPr lang="en-US" altLang="ja-JP" sz="2800" b="1" baseline="-25000" dirty="0">
                <a:solidFill>
                  <a:srgbClr val="00B0F0"/>
                </a:solidFill>
              </a:rPr>
              <a:t>1/2</a:t>
            </a:r>
            <a:r>
              <a:rPr lang="en-US" altLang="ja-JP" sz="20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1703389" y="5013325"/>
            <a:ext cx="6192837" cy="865188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1774825" y="5084763"/>
            <a:ext cx="7488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Due to  NO Pauli plocking,  the 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ΛΛ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－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Ξ</a:t>
            </a: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N coupling</a:t>
            </a: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can be large in  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 b="1" baseline="300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3503613" y="5661026"/>
            <a:ext cx="35458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000" b="1">
                <a:solidFill>
                  <a:srgbClr val="000000"/>
                </a:solidFill>
                <a:latin typeface="Arial" panose="020B0604020202020204" pitchFamily="34" charset="0"/>
              </a:rPr>
              <a:t>ΛΛ</a:t>
            </a:r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2208214" y="5949951"/>
            <a:ext cx="630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>
                <a:latin typeface="Arial" panose="020B0604020202020204" pitchFamily="34" charset="0"/>
              </a:rPr>
              <a:t>B.F. Gibson, I.R. Afnan, J.A.Carlson and D.R.Lehman,</a:t>
            </a:r>
          </a:p>
          <a:p>
            <a:r>
              <a:rPr lang="en-US" altLang="ja-JP" sz="2000">
                <a:latin typeface="Arial" panose="020B0604020202020204" pitchFamily="34" charset="0"/>
              </a:rPr>
              <a:t>Prog. Theor. Phys. Suppl. 117, 339 (1994).</a:t>
            </a:r>
          </a:p>
        </p:txBody>
      </p:sp>
      <p:sp>
        <p:nvSpPr>
          <p:cNvPr id="233508" name="Oval 36"/>
          <p:cNvSpPr>
            <a:spLocks noChangeArrowheads="1"/>
          </p:cNvSpPr>
          <p:nvPr/>
        </p:nvSpPr>
        <p:spPr bwMode="auto">
          <a:xfrm>
            <a:off x="5519738" y="2997200"/>
            <a:ext cx="539750" cy="53975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2800" b="1">
              <a:latin typeface="Arial" panose="020B0604020202020204" pitchFamily="34" charset="0"/>
            </a:endParaRPr>
          </a:p>
        </p:txBody>
      </p:sp>
      <p:sp>
        <p:nvSpPr>
          <p:cNvPr id="233509" name="Line 37"/>
          <p:cNvSpPr>
            <a:spLocks noChangeShapeType="1"/>
          </p:cNvSpPr>
          <p:nvPr/>
        </p:nvSpPr>
        <p:spPr bwMode="auto">
          <a:xfrm flipH="1" flipV="1">
            <a:off x="6096001" y="3502025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510" name="Line 38"/>
          <p:cNvSpPr>
            <a:spLocks noChangeShapeType="1"/>
          </p:cNvSpPr>
          <p:nvPr/>
        </p:nvSpPr>
        <p:spPr bwMode="auto">
          <a:xfrm>
            <a:off x="6816726" y="414972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511" name="Line 39"/>
          <p:cNvSpPr>
            <a:spLocks noChangeShapeType="1"/>
          </p:cNvSpPr>
          <p:nvPr/>
        </p:nvSpPr>
        <p:spPr bwMode="auto">
          <a:xfrm flipH="1">
            <a:off x="9336088" y="3502025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517" name="Oval 45"/>
          <p:cNvSpPr>
            <a:spLocks noChangeArrowheads="1"/>
          </p:cNvSpPr>
          <p:nvPr/>
        </p:nvSpPr>
        <p:spPr bwMode="auto">
          <a:xfrm>
            <a:off x="4151313" y="260350"/>
            <a:ext cx="1619250" cy="16192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3518" name="Oval 46"/>
          <p:cNvSpPr>
            <a:spLocks noChangeArrowheads="1"/>
          </p:cNvSpPr>
          <p:nvPr/>
        </p:nvSpPr>
        <p:spPr bwMode="auto">
          <a:xfrm>
            <a:off x="4367213" y="47625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3519" name="Oval 47"/>
          <p:cNvSpPr>
            <a:spLocks noChangeArrowheads="1"/>
          </p:cNvSpPr>
          <p:nvPr/>
        </p:nvSpPr>
        <p:spPr bwMode="auto">
          <a:xfrm>
            <a:off x="5016500" y="476250"/>
            <a:ext cx="539750" cy="539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Λ</a:t>
            </a:r>
          </a:p>
        </p:txBody>
      </p:sp>
      <p:sp>
        <p:nvSpPr>
          <p:cNvPr id="233520" name="Oval 48"/>
          <p:cNvSpPr>
            <a:spLocks noChangeArrowheads="1"/>
          </p:cNvSpPr>
          <p:nvPr/>
        </p:nvSpPr>
        <p:spPr bwMode="auto">
          <a:xfrm>
            <a:off x="4295775" y="1123950"/>
            <a:ext cx="431800" cy="395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3521" name="Oval 49"/>
          <p:cNvSpPr>
            <a:spLocks noChangeArrowheads="1"/>
          </p:cNvSpPr>
          <p:nvPr/>
        </p:nvSpPr>
        <p:spPr bwMode="auto">
          <a:xfrm>
            <a:off x="4727575" y="1412875"/>
            <a:ext cx="431800" cy="395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 b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33523" name="Oval 51"/>
          <p:cNvSpPr>
            <a:spLocks noChangeArrowheads="1"/>
          </p:cNvSpPr>
          <p:nvPr/>
        </p:nvSpPr>
        <p:spPr bwMode="auto">
          <a:xfrm>
            <a:off x="5159375" y="1123950"/>
            <a:ext cx="433388" cy="4318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606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45389" y="629728"/>
            <a:ext cx="10758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 would suggest the experimentalist to perform search experiment of</a:t>
            </a:r>
          </a:p>
          <a:p>
            <a:r>
              <a:rPr lang="en-US" altLang="ja-JP" sz="2400" dirty="0" smtClean="0"/>
              <a:t>A=5 double Λ 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 than A=4 double Λ 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.</a:t>
            </a:r>
          </a:p>
          <a:p>
            <a:r>
              <a:rPr kumimoji="1" lang="en-US" altLang="ja-JP" sz="2400" dirty="0" smtClean="0"/>
              <a:t>Because, I can say that A=5 double Λ </a:t>
            </a:r>
            <a:r>
              <a:rPr kumimoji="1" lang="en-US" altLang="ja-JP" sz="2400" dirty="0" err="1" smtClean="0"/>
              <a:t>hypenuclei</a:t>
            </a:r>
            <a:r>
              <a:rPr kumimoji="1" lang="en-US" altLang="ja-JP" sz="2400" dirty="0" smtClean="0"/>
              <a:t> are surely obtained as a bound state.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1819" y="2656936"/>
            <a:ext cx="935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But, how do we perform experiment to obtain A=5 double Λ </a:t>
            </a:r>
            <a:r>
              <a:rPr kumimoji="1" lang="en-US" altLang="ja-JP" sz="2400" dirty="0" err="1" smtClean="0"/>
              <a:t>hypernuclei</a:t>
            </a:r>
            <a:r>
              <a:rPr kumimoji="1" lang="en-US" altLang="ja-JP" sz="2400" dirty="0" smtClean="0"/>
              <a:t>?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1819" y="4149306"/>
            <a:ext cx="925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 produce </a:t>
            </a:r>
            <a:r>
              <a:rPr kumimoji="1" lang="en-US" altLang="ja-JP" sz="2400" baseline="30000" dirty="0" smtClean="0"/>
              <a:t>5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H, it is use </a:t>
            </a:r>
            <a:r>
              <a:rPr kumimoji="1" lang="en-US" altLang="ja-JP" sz="2400" baseline="30000" dirty="0" smtClean="0"/>
              <a:t>7</a:t>
            </a:r>
            <a:r>
              <a:rPr kumimoji="1" lang="en-US" altLang="ja-JP" sz="2400" dirty="0" smtClean="0"/>
              <a:t>Li target to produce A=7 Ξ </a:t>
            </a:r>
            <a:r>
              <a:rPr kumimoji="1" lang="en-US" altLang="ja-JP" sz="2400" dirty="0" err="1" smtClean="0"/>
              <a:t>hypernucleus</a:t>
            </a:r>
            <a:r>
              <a:rPr kumimoji="1" lang="en-US" altLang="ja-JP" sz="2400" dirty="0" smtClean="0"/>
              <a:t>, first.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93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575050" y="1412876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503614" y="3068638"/>
            <a:ext cx="16690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566988" y="3068638"/>
            <a:ext cx="2665412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792539" y="2205039"/>
            <a:ext cx="1798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703388" y="2754313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711450" y="3933825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703389" y="37179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-1.35</a:t>
            </a:r>
            <a:r>
              <a:rPr lang="en-US" altLang="ja-JP" sz="2000"/>
              <a:t>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440239" y="37179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000376" y="765176"/>
            <a:ext cx="116046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ESC04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8112125" y="1125539"/>
            <a:ext cx="6350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ND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566989" y="2565400"/>
            <a:ext cx="25923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V="1">
            <a:off x="2495550" y="1844675"/>
            <a:ext cx="2592388" cy="1588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1703389" y="23018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0.75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1703389" y="155733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1.71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8183564" y="1917701"/>
            <a:ext cx="248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/>
              <a:t>α</a:t>
            </a:r>
            <a:r>
              <a:rPr lang="en-US" altLang="ja-JP" sz="2000"/>
              <a:t>+ n + n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8256588" y="2420939"/>
            <a:ext cx="2411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 b="1"/>
              <a:t>α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400" b="1" baseline="30000">
                <a:solidFill>
                  <a:schemeClr val="accent2"/>
                </a:solidFill>
              </a:rPr>
              <a:t>- </a:t>
            </a:r>
            <a:r>
              <a:rPr lang="en-US" altLang="ja-JP" sz="2000"/>
              <a:t>) + n + n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7391400" y="3068638"/>
            <a:ext cx="2592388" cy="0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8616951" y="3068639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baseline="30000"/>
              <a:t>6</a:t>
            </a:r>
            <a:r>
              <a:rPr lang="en-US" altLang="ja-JP" sz="2000"/>
              <a:t>He + </a:t>
            </a:r>
            <a:r>
              <a:rPr lang="en-US" altLang="ja-JP" sz="2000" b="1">
                <a:solidFill>
                  <a:schemeClr val="accent2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="1" baseline="30000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6527800" y="2825751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0.0</a:t>
            </a:r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7535864" y="4149725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6527801" y="3933825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-1.56</a:t>
            </a:r>
            <a:r>
              <a:rPr lang="en-US" altLang="ja-JP" sz="2000"/>
              <a:t> 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9336089" y="3933826"/>
            <a:ext cx="772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1/2</a:t>
            </a:r>
            <a:r>
              <a:rPr lang="en-US" altLang="ja-JP" baseline="30000"/>
              <a:t>+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7391400" y="2852738"/>
            <a:ext cx="252095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7391400" y="2349500"/>
            <a:ext cx="25923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6527801" y="24923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0.39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6527801" y="2060575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0.96</a:t>
            </a: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1703388" y="1125538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375275" y="3068638"/>
            <a:ext cx="1081088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70" name="Rectangle 30"/>
          <p:cNvSpPr>
            <a:spLocks noChangeArrowheads="1"/>
          </p:cNvSpPr>
          <p:nvPr/>
        </p:nvSpPr>
        <p:spPr bwMode="auto">
          <a:xfrm>
            <a:off x="6527801" y="162877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400"/>
              <a:t>MeV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432176" y="429260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3289300" y="4579938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8112126" y="4365626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7967663" y="4656139"/>
            <a:ext cx="367408" cy="54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1800" b="1" baseline="30000">
                <a:ea typeface="ＭＳ 明朝" panose="02020609040205080304" pitchFamily="17" charset="-128"/>
              </a:rPr>
              <a:t>-</a:t>
            </a:r>
            <a:endParaRPr lang="en-US" altLang="ja-JP" sz="2400" b="1" baseline="30000"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baseline="30000"/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870451" y="4437063"/>
            <a:ext cx="2232025" cy="2195512"/>
          </a:xfrm>
          <a:prstGeom prst="ellipse">
            <a:avLst/>
          </a:prstGeom>
          <a:solidFill>
            <a:srgbClr val="FFCC00">
              <a:alpha val="27058"/>
            </a:srgbClr>
          </a:solidFill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6383339" y="57324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375276" y="4868863"/>
            <a:ext cx="468313" cy="46831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ea typeface="ＭＳ 明朝" panose="02020609040205080304" pitchFamily="17" charset="-128"/>
              </a:rPr>
              <a:t>Ξ</a:t>
            </a:r>
            <a:r>
              <a:rPr lang="en-US" altLang="ja-JP" sz="2800" baseline="30000">
                <a:solidFill>
                  <a:schemeClr val="bg1"/>
                </a:solidFill>
              </a:rPr>
              <a:t>-</a:t>
            </a:r>
            <a:endParaRPr lang="en-US" altLang="ja-JP" sz="2800" baseline="30000">
              <a:solidFill>
                <a:schemeClr val="bg1"/>
              </a:solidFill>
              <a:ea typeface="ＭＳ 明朝" panose="02020609040205080304" pitchFamily="17" charset="-128"/>
            </a:endParaRP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6310314" y="4868863"/>
            <a:ext cx="396875" cy="3603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5230814" y="5516563"/>
            <a:ext cx="827087" cy="792162"/>
          </a:xfrm>
          <a:prstGeom prst="ellipse">
            <a:avLst/>
          </a:prstGeom>
          <a:solidFill>
            <a:srgbClr val="99CC00">
              <a:alpha val="70195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/>
              <a:t>α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8369300" y="1"/>
            <a:ext cx="229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E. Hiyama et al.,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PRC</a:t>
            </a:r>
            <a:r>
              <a:rPr lang="en-US" altLang="ja-JP" sz="1600" b="1"/>
              <a:t>78</a:t>
            </a:r>
            <a:r>
              <a:rPr lang="en-US" altLang="ja-JP" sz="1600"/>
              <a:t> (2008) 054316</a:t>
            </a:r>
            <a:r>
              <a:rPr lang="en-US" altLang="ja-JP" sz="2400"/>
              <a:t> 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3792538" y="1"/>
            <a:ext cx="353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ja-JP" sz="2800">
                <a:solidFill>
                  <a:srgbClr val="CC0000"/>
                </a:solidFill>
              </a:rPr>
              <a:t>4-body calculation of</a:t>
            </a:r>
            <a:r>
              <a:rPr lang="en-US" altLang="ja-JP" sz="2400"/>
              <a:t> 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>
            <a:off x="7391401" y="1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baseline="30000"/>
              <a:t>7</a:t>
            </a:r>
            <a:r>
              <a:rPr lang="en-US" altLang="ja-JP" sz="2800"/>
              <a:t>H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7248525" y="260350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ea typeface="ＭＳ 明朝" panose="02020609040205080304" pitchFamily="17" charset="-128"/>
              </a:rPr>
              <a:t>Ξ</a:t>
            </a:r>
            <a:r>
              <a:rPr lang="en-US" altLang="ja-JP" sz="2000" b="1" baseline="30000"/>
              <a:t>-</a:t>
            </a:r>
            <a:endParaRPr lang="en-US" altLang="ja-JP" sz="2000" b="1" baseline="30000">
              <a:ea typeface="ＭＳ 明朝" panose="02020609040205080304" pitchFamily="17" charset="-128"/>
            </a:endParaRP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>
            <a:off x="7391400" y="5157789"/>
            <a:ext cx="28384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Similar binding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energies using ND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ESC04.  </a:t>
            </a:r>
          </a:p>
        </p:txBody>
      </p:sp>
      <p:sp>
        <p:nvSpPr>
          <p:cNvPr id="112686" name="Text Box 46"/>
          <p:cNvSpPr txBox="1">
            <a:spLocks noChangeArrowheads="1"/>
          </p:cNvSpPr>
          <p:nvPr/>
        </p:nvSpPr>
        <p:spPr bwMode="auto">
          <a:xfrm>
            <a:off x="7478714" y="6156326"/>
            <a:ext cx="3189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Independent on employed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ea typeface="ＭＳ 明朝" panose="02020609040205080304" pitchFamily="17" charset="-128"/>
              </a:rPr>
              <a:t>Ξ</a:t>
            </a:r>
            <a:r>
              <a:rPr lang="en-US" altLang="ja-JP" sz="2000"/>
              <a:t>N potential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1768415" y="4175125"/>
            <a:ext cx="943035" cy="8885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97933" y="5133975"/>
            <a:ext cx="279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Decay in to </a:t>
            </a:r>
            <a:r>
              <a:rPr kumimoji="1" lang="en-US" altLang="ja-JP" sz="2400" baseline="30000" dirty="0" smtClean="0"/>
              <a:t>5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H+n+n</a:t>
            </a:r>
            <a:endParaRPr kumimoji="1" lang="ja-JP" altLang="en-US" sz="2400" dirty="0"/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12014" y="5677326"/>
            <a:ext cx="34509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dirty="0" err="1" smtClean="0"/>
              <a:t>I.Fuse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and Y. Akaishi , </a:t>
            </a:r>
            <a:endParaRPr lang="en-US" altLang="ja-JP" sz="2400" dirty="0" smtClean="0"/>
          </a:p>
          <a:p>
            <a:pPr algn="l"/>
            <a:r>
              <a:rPr lang="en-US" altLang="ja-JP" sz="2400" dirty="0" smtClean="0"/>
              <a:t>Phys</a:t>
            </a:r>
            <a:r>
              <a:rPr lang="en-US" altLang="ja-JP" sz="2400" dirty="0"/>
              <a:t>. Rev. C54, R24 (1996)</a:t>
            </a:r>
          </a:p>
        </p:txBody>
      </p:sp>
    </p:spTree>
    <p:extLst>
      <p:ext uri="{BB962C8B-B14F-4D97-AF65-F5344CB8AC3E}">
        <p14:creationId xmlns:p14="http://schemas.microsoft.com/office/powerpoint/2010/main" val="23328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09291" y="457200"/>
            <a:ext cx="157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B0F0"/>
                </a:solidFill>
              </a:rPr>
              <a:t>Summary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71932" y="1630392"/>
            <a:ext cx="1014008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kumimoji="1" lang="en-US" altLang="ja-JP" sz="2400" dirty="0" smtClean="0"/>
              <a:t>In Λ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err="1" smtClean="0"/>
              <a:t>hypernuclei</a:t>
            </a:r>
            <a:r>
              <a:rPr kumimoji="1" lang="en-US" altLang="ja-JP" sz="2400" dirty="0" smtClean="0"/>
              <a:t>, if possible, it is interesting to produce </a:t>
            </a:r>
            <a:r>
              <a:rPr kumimoji="1" lang="en-US" altLang="ja-JP" sz="2400" dirty="0" err="1" smtClean="0"/>
              <a:t>nnnnΛ</a:t>
            </a:r>
            <a:r>
              <a:rPr kumimoji="1" lang="en-US" altLang="ja-JP" sz="2400" dirty="0" smtClean="0"/>
              <a:t> system at </a:t>
            </a:r>
          </a:p>
          <a:p>
            <a:r>
              <a:rPr lang="en-US" altLang="ja-JP" sz="2400" dirty="0" smtClean="0"/>
              <a:t>       ALICE or GSI.</a:t>
            </a:r>
            <a:endParaRPr kumimoji="1" lang="en-US" altLang="ja-JP" sz="2400" dirty="0" smtClean="0"/>
          </a:p>
          <a:p>
            <a:pPr marL="457200" indent="-457200">
              <a:buAutoNum type="arabicPeriod" startAt="2"/>
            </a:pPr>
            <a:r>
              <a:rPr kumimoji="1" lang="en-US" altLang="ja-JP" sz="2400" dirty="0" smtClean="0"/>
              <a:t>Now</a:t>
            </a:r>
            <a:r>
              <a:rPr kumimoji="1" lang="en-US" altLang="ja-JP" sz="2400" dirty="0" smtClean="0"/>
              <a:t>,  we found that ΞN interaction is attractive</a:t>
            </a:r>
            <a:r>
              <a:rPr kumimoji="1" lang="en-US" altLang="ja-JP" sz="2400" dirty="0" smtClean="0"/>
              <a:t>.</a:t>
            </a:r>
          </a:p>
          <a:p>
            <a:pPr marL="457200" indent="-457200">
              <a:buAutoNum type="arabicPeriod" startAt="2"/>
            </a:pPr>
            <a:r>
              <a:rPr lang="en-US" altLang="ja-JP" sz="2400" dirty="0" smtClean="0"/>
              <a:t>At Alice, it might be good idea to produce s-shell Ξ </a:t>
            </a:r>
            <a:r>
              <a:rPr lang="en-US" altLang="ja-JP" sz="2400" dirty="0" err="1" smtClean="0"/>
              <a:t>hypernuclei</a:t>
            </a:r>
            <a:r>
              <a:rPr lang="en-US" altLang="ja-JP" sz="2400" dirty="0" smtClean="0"/>
              <a:t> to determine</a:t>
            </a:r>
          </a:p>
          <a:p>
            <a:r>
              <a:rPr kumimoji="1" lang="en-US" altLang="ja-JP" sz="2400" dirty="0" smtClean="0"/>
              <a:t>       Spin-isospin term of ΞN </a:t>
            </a:r>
            <a:r>
              <a:rPr kumimoji="1" lang="en-US" altLang="ja-JP" sz="2400" dirty="0" err="1" smtClean="0"/>
              <a:t>inyteraction</a:t>
            </a:r>
            <a:r>
              <a:rPr kumimoji="1" lang="en-US" altLang="ja-JP" sz="2400" dirty="0" smtClean="0"/>
              <a:t>.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5. Next</a:t>
            </a:r>
            <a:r>
              <a:rPr lang="en-US" altLang="ja-JP" sz="2400" dirty="0" smtClean="0"/>
              <a:t>, we should know the information on spin- and isospin-independent</a:t>
            </a:r>
          </a:p>
          <a:p>
            <a:r>
              <a:rPr kumimoji="1" lang="en-US" altLang="ja-JP" sz="2400" dirty="0" smtClean="0"/>
              <a:t>      force. For this purpose, </a:t>
            </a:r>
            <a:r>
              <a:rPr lang="en-US" altLang="ja-JP" sz="2400" dirty="0" smtClean="0"/>
              <a:t>I would like to suggest to produce A=7 and 10 Ξ</a:t>
            </a:r>
          </a:p>
          <a:p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     </a:t>
            </a:r>
            <a:r>
              <a:rPr kumimoji="1" lang="en-US" altLang="ja-JP" sz="2400" dirty="0" err="1" smtClean="0"/>
              <a:t>Hypernuclei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smtClean="0"/>
              <a:t>using </a:t>
            </a:r>
            <a:r>
              <a:rPr kumimoji="1" lang="en-US" altLang="ja-JP" sz="2400" baseline="30000" dirty="0" smtClean="0"/>
              <a:t>7</a:t>
            </a:r>
            <a:r>
              <a:rPr kumimoji="1" lang="en-US" altLang="ja-JP" sz="2400" dirty="0" smtClean="0"/>
              <a:t>Li and </a:t>
            </a:r>
            <a:r>
              <a:rPr kumimoji="1" lang="en-US" altLang="ja-JP" sz="2400" baseline="30000" dirty="0" smtClean="0"/>
              <a:t>10</a:t>
            </a:r>
            <a:r>
              <a:rPr kumimoji="1" lang="en-US" altLang="ja-JP" sz="2400" dirty="0" smtClean="0"/>
              <a:t>B </a:t>
            </a:r>
            <a:r>
              <a:rPr kumimoji="1" lang="en-US" altLang="ja-JP" sz="2400" dirty="0" smtClean="0"/>
              <a:t>targets at J-PARC.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6 </a:t>
            </a:r>
            <a:r>
              <a:rPr lang="en-US" altLang="ja-JP" sz="2400" dirty="0" smtClean="0"/>
              <a:t>. </a:t>
            </a:r>
            <a:r>
              <a:rPr lang="en-US" altLang="ja-JP" sz="2400" dirty="0" smtClean="0"/>
              <a:t>ΛΛ-ΞN interaction is also important. For this purpose, I suggest to produce</a:t>
            </a:r>
          </a:p>
          <a:p>
            <a:r>
              <a:rPr kumimoji="1" lang="en-US" altLang="ja-JP" sz="2400" baseline="30000" dirty="0" smtClean="0"/>
              <a:t>5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 using 7Li </a:t>
            </a:r>
            <a:r>
              <a:rPr kumimoji="1" lang="en-US" altLang="ja-JP" sz="2400" dirty="0" smtClean="0"/>
              <a:t>target at J-PARC. And it might be good to produce </a:t>
            </a:r>
            <a:r>
              <a:rPr kumimoji="1" lang="en-US" altLang="ja-JP" sz="2400" baseline="30000" dirty="0" smtClean="0"/>
              <a:t>4</a:t>
            </a:r>
            <a:r>
              <a:rPr kumimoji="1" lang="en-US" altLang="ja-JP" sz="2400" baseline="-25000" dirty="0" smtClean="0"/>
              <a:t>ΛΛ</a:t>
            </a:r>
            <a:r>
              <a:rPr kumimoji="1" lang="en-US" altLang="ja-JP" sz="2400" dirty="0" smtClean="0"/>
              <a:t>H at ALICE.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43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7419" y="6340415"/>
            <a:ext cx="4955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published in PRL, as mentioned by </a:t>
            </a:r>
            <a:r>
              <a:rPr kumimoji="1" lang="en-US" altLang="ja-JP" dirty="0" err="1" smtClean="0"/>
              <a:t>Shimoura</a:t>
            </a:r>
            <a:r>
              <a:rPr kumimoji="1" lang="en-US" altLang="ja-JP" dirty="0" smtClean="0"/>
              <a:t> san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90" y="300502"/>
            <a:ext cx="9242926" cy="6557498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9445858" y="2475730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9707248" y="2783345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0455730" y="2783345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10455730" y="3510070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9782020" y="3551500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632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648" y="764704"/>
            <a:ext cx="6624736" cy="100570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218297" y="1790765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E(MeV)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719736" y="44624"/>
            <a:ext cx="0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719737" y="312796"/>
            <a:ext cx="307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4n breakup threshold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999656" y="1675199"/>
            <a:ext cx="2376264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719737" y="184948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Exp.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04561" y="2169616"/>
            <a:ext cx="1479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</a:rPr>
              <a:t>～</a:t>
            </a:r>
            <a:r>
              <a:rPr lang="en-US" altLang="ja-JP" sz="2000" dirty="0">
                <a:solidFill>
                  <a:srgbClr val="000000"/>
                </a:solidFill>
              </a:rPr>
              <a:t>-1.0 MeV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68713" y="209038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</a:rPr>
              <a:t>～</a:t>
            </a:r>
            <a:r>
              <a:rPr lang="en-US" altLang="ja-JP" sz="2000" dirty="0">
                <a:solidFill>
                  <a:srgbClr val="000000"/>
                </a:solidFill>
              </a:rPr>
              <a:t>3 MeV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72190" y="2862273"/>
            <a:ext cx="91344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Theoretical issue: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</a:rPr>
              <a:t>・</a:t>
            </a:r>
            <a:r>
              <a:rPr lang="en-US" altLang="ja-JP" sz="2000" dirty="0">
                <a:solidFill>
                  <a:srgbClr val="000000"/>
                </a:solidFill>
              </a:rPr>
              <a:t>Can we describe observed 4n system using realistic NN interaction and T=3/2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 three-body force?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</a:rPr>
              <a:t>・</a:t>
            </a:r>
            <a:r>
              <a:rPr lang="en-US" altLang="ja-JP" sz="2000" dirty="0">
                <a:solidFill>
                  <a:srgbClr val="000000"/>
                </a:solidFill>
              </a:rPr>
              <a:t>If we reproduce the observed 4n system theoretically, can we also reproduce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</a:rPr>
              <a:t>　</a:t>
            </a:r>
            <a:r>
              <a:rPr lang="en-US" altLang="ja-JP" sz="2000" dirty="0">
                <a:solidFill>
                  <a:srgbClr val="000000"/>
                </a:solidFill>
              </a:rPr>
              <a:t>other A=4 nuclei,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4</a:t>
            </a:r>
            <a:r>
              <a:rPr lang="en-US" altLang="ja-JP" sz="2000" dirty="0">
                <a:solidFill>
                  <a:srgbClr val="000000"/>
                </a:solidFill>
              </a:rPr>
              <a:t>H, 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4</a:t>
            </a:r>
            <a:r>
              <a:rPr lang="en-US" altLang="ja-JP" sz="2000" dirty="0">
                <a:solidFill>
                  <a:srgbClr val="000000"/>
                </a:solidFill>
              </a:rPr>
              <a:t>He and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4</a:t>
            </a:r>
            <a:r>
              <a:rPr lang="en-US" altLang="ja-JP" sz="2000" dirty="0">
                <a:solidFill>
                  <a:srgbClr val="000000"/>
                </a:solidFill>
              </a:rPr>
              <a:t>Li, which are mirror nuclei?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71864" y="2204865"/>
            <a:ext cx="8229600" cy="452596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51785" y="4832595"/>
            <a:ext cx="2848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rgbClr val="000000"/>
                </a:solidFill>
              </a:rPr>
              <a:t>Published  </a:t>
            </a:r>
            <a:r>
              <a:rPr lang="en-US" altLang="ja-JP" sz="2400" dirty="0">
                <a:solidFill>
                  <a:srgbClr val="000000"/>
                </a:solidFill>
              </a:rPr>
              <a:t>in PRC.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4329"/>
            <a:ext cx="9036496" cy="42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7529" y="404664"/>
            <a:ext cx="7990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To answer these issues,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We employ AV8 NN potential + a phenomenological three-body force.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9" y="1268760"/>
            <a:ext cx="6540381" cy="10906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26" y="2359360"/>
            <a:ext cx="7081732" cy="1041312"/>
          </a:xfrm>
          <a:prstGeom prst="rect">
            <a:avLst/>
          </a:prstGeom>
        </p:spPr>
      </p:pic>
      <p:sp>
        <p:nvSpPr>
          <p:cNvPr id="7" name="下矢印 6"/>
          <p:cNvSpPr/>
          <p:nvPr/>
        </p:nvSpPr>
        <p:spPr>
          <a:xfrm>
            <a:off x="5087888" y="3376674"/>
            <a:ext cx="389870" cy="36004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FFFFFF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7528" y="3814961"/>
            <a:ext cx="851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These parameters (W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,W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2</a:t>
            </a:r>
            <a:r>
              <a:rPr lang="en-US" altLang="ja-JP" sz="2000" dirty="0">
                <a:solidFill>
                  <a:srgbClr val="000000"/>
                </a:solidFill>
              </a:rPr>
              <a:t>,b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,b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2</a:t>
            </a:r>
            <a:r>
              <a:rPr lang="en-US" altLang="ja-JP" sz="2000" dirty="0">
                <a:solidFill>
                  <a:srgbClr val="000000"/>
                </a:solidFill>
              </a:rPr>
              <a:t>) are determined so as to reproduce the binding energies of the ground states of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3</a:t>
            </a:r>
            <a:r>
              <a:rPr lang="en-US" altLang="ja-JP" sz="2000" dirty="0">
                <a:solidFill>
                  <a:srgbClr val="000000"/>
                </a:solidFill>
              </a:rPr>
              <a:t>H,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3</a:t>
            </a:r>
            <a:r>
              <a:rPr lang="en-US" altLang="ja-JP" sz="2000" dirty="0">
                <a:solidFill>
                  <a:srgbClr val="000000"/>
                </a:solidFill>
              </a:rPr>
              <a:t>He and </a:t>
            </a:r>
            <a:r>
              <a:rPr lang="en-US" altLang="ja-JP" sz="2000" baseline="30000" dirty="0">
                <a:solidFill>
                  <a:srgbClr val="000000"/>
                </a:solidFill>
              </a:rPr>
              <a:t>4</a:t>
            </a:r>
            <a:r>
              <a:rPr lang="en-US" altLang="ja-JP" sz="2000" dirty="0">
                <a:solidFill>
                  <a:srgbClr val="000000"/>
                </a:solidFill>
              </a:rPr>
              <a:t>He.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04160" y="4644035"/>
            <a:ext cx="896912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For 4n system, we need T=3/2 three-body force. We use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same potential with T=1/2, but, different parameter of 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(T=3/2)= free            b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=4.0fm  =&gt; 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1</a:t>
            </a:r>
            <a:r>
              <a:rPr lang="en-US" altLang="ja-JP" sz="2000" dirty="0">
                <a:solidFill>
                  <a:srgbClr val="000000"/>
                </a:solidFill>
              </a:rPr>
              <a:t> should be fixed so as to reproduce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                                                         the observed 4n system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2</a:t>
            </a:r>
            <a:r>
              <a:rPr lang="en-US" altLang="ja-JP" sz="2000" dirty="0">
                <a:solidFill>
                  <a:srgbClr val="000000"/>
                </a:solidFill>
              </a:rPr>
              <a:t>(T=3/2) = +35 MeV  b</a:t>
            </a:r>
            <a:r>
              <a:rPr lang="en-US" altLang="ja-JP" sz="2000" baseline="-25000" dirty="0">
                <a:solidFill>
                  <a:srgbClr val="000000"/>
                </a:solidFill>
              </a:rPr>
              <a:t>2</a:t>
            </a:r>
            <a:r>
              <a:rPr lang="en-US" altLang="ja-JP" sz="2000" dirty="0">
                <a:solidFill>
                  <a:srgbClr val="000000"/>
                </a:solidFill>
              </a:rPr>
              <a:t>=0.75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68979" y="299344"/>
            <a:ext cx="8417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The observed 4n system was reported from the bound region to resonant region.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In order to obtain energy position (</a:t>
            </a:r>
            <a:r>
              <a:rPr lang="en-US" altLang="ja-JP" dirty="0" err="1">
                <a:solidFill>
                  <a:srgbClr val="000000"/>
                </a:solidFill>
              </a:rPr>
              <a:t>E</a:t>
            </a:r>
            <a:r>
              <a:rPr lang="en-US" altLang="ja-JP" baseline="-25000" dirty="0" err="1">
                <a:solidFill>
                  <a:srgbClr val="000000"/>
                </a:solidFill>
              </a:rPr>
              <a:t>r</a:t>
            </a:r>
            <a:r>
              <a:rPr lang="en-US" altLang="ja-JP" dirty="0">
                <a:solidFill>
                  <a:srgbClr val="000000"/>
                </a:solidFill>
              </a:rPr>
              <a:t>) and decay width (Γ), we use complex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scaling method.</a:t>
            </a:r>
            <a:endParaRPr lang="ja-JP" altLang="en-US" dirty="0">
              <a:solidFill>
                <a:srgbClr val="0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105" y="1459764"/>
            <a:ext cx="4227020" cy="7429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978" y="1932021"/>
            <a:ext cx="6047274" cy="76924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910" y="2788901"/>
            <a:ext cx="2984707" cy="162805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101" y="2675050"/>
            <a:ext cx="5091217" cy="70746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5920" y="3582329"/>
            <a:ext cx="4150196" cy="3183231"/>
          </a:xfrm>
          <a:prstGeom prst="rect">
            <a:avLst/>
          </a:prstGeom>
        </p:spPr>
      </p:pic>
      <p:cxnSp>
        <p:nvCxnSpPr>
          <p:cNvPr id="10" name="直線矢印コネクタ 9"/>
          <p:cNvCxnSpPr/>
          <p:nvPr/>
        </p:nvCxnSpPr>
        <p:spPr>
          <a:xfrm>
            <a:off x="3641028" y="5085185"/>
            <a:ext cx="4399188" cy="887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631505" y="4616773"/>
            <a:ext cx="40190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The energy pole is stable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with respect to 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Re(E) corresponds to energy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With respect to 4n breakup threshold.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>
                <a:solidFill>
                  <a:srgbClr val="000000"/>
                </a:solidFill>
              </a:rPr>
              <a:t>Im</a:t>
            </a:r>
            <a:r>
              <a:rPr lang="en-US" altLang="ja-JP" dirty="0">
                <a:solidFill>
                  <a:srgbClr val="000000"/>
                </a:solidFill>
              </a:rPr>
              <a:t>(E) corresponds to Γ/2.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28195" y="6501123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4n breakup threshold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5447928" y="6354125"/>
            <a:ext cx="392694" cy="322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0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2971</Words>
  <Application>Microsoft Office PowerPoint</Application>
  <PresentationFormat>ワイド画面</PresentationFormat>
  <Paragraphs>801</Paragraphs>
  <Slides>49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49</vt:i4>
      </vt:variant>
    </vt:vector>
  </HeadingPairs>
  <TitlesOfParts>
    <vt:vector size="61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Calibri Light</vt:lpstr>
      <vt:lpstr>Garamond</vt:lpstr>
      <vt:lpstr>Times New Roman</vt:lpstr>
      <vt:lpstr>Wingdings</vt:lpstr>
      <vt:lpstr>Office テーマ</vt:lpstr>
      <vt:lpstr>標準デザイン</vt:lpstr>
      <vt:lpstr>Structure of light hypernuclei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Emiko Hiyama</dc:creator>
  <cp:lastModifiedBy>Emiko Hiyama</cp:lastModifiedBy>
  <cp:revision>39</cp:revision>
  <dcterms:created xsi:type="dcterms:W3CDTF">2017-09-23T11:22:23Z</dcterms:created>
  <dcterms:modified xsi:type="dcterms:W3CDTF">2017-11-08T06:51:43Z</dcterms:modified>
</cp:coreProperties>
</file>