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1" r:id="rId2"/>
    <p:sldMasterId id="2147483673" r:id="rId3"/>
  </p:sldMasterIdLst>
  <p:notesMasterIdLst>
    <p:notesMasterId r:id="rId82"/>
  </p:notesMasterIdLst>
  <p:handoutMasterIdLst>
    <p:handoutMasterId r:id="rId83"/>
  </p:handoutMasterIdLst>
  <p:sldIdLst>
    <p:sldId id="310" r:id="rId4"/>
    <p:sldId id="637" r:id="rId5"/>
    <p:sldId id="639" r:id="rId6"/>
    <p:sldId id="638" r:id="rId7"/>
    <p:sldId id="640" r:id="rId8"/>
    <p:sldId id="641" r:id="rId9"/>
    <p:sldId id="642" r:id="rId10"/>
    <p:sldId id="583" r:id="rId11"/>
    <p:sldId id="584" r:id="rId12"/>
    <p:sldId id="621" r:id="rId13"/>
    <p:sldId id="618" r:id="rId14"/>
    <p:sldId id="578" r:id="rId15"/>
    <p:sldId id="619" r:id="rId16"/>
    <p:sldId id="620" r:id="rId17"/>
    <p:sldId id="595" r:id="rId18"/>
    <p:sldId id="596" r:id="rId19"/>
    <p:sldId id="597" r:id="rId20"/>
    <p:sldId id="598" r:id="rId21"/>
    <p:sldId id="600" r:id="rId22"/>
    <p:sldId id="601" r:id="rId23"/>
    <p:sldId id="603" r:id="rId24"/>
    <p:sldId id="605" r:id="rId25"/>
    <p:sldId id="606" r:id="rId26"/>
    <p:sldId id="607" r:id="rId27"/>
    <p:sldId id="608" r:id="rId28"/>
    <p:sldId id="609" r:id="rId29"/>
    <p:sldId id="611" r:id="rId30"/>
    <p:sldId id="614" r:id="rId31"/>
    <p:sldId id="615" r:id="rId32"/>
    <p:sldId id="616" r:id="rId33"/>
    <p:sldId id="654" r:id="rId34"/>
    <p:sldId id="624" r:id="rId35"/>
    <p:sldId id="525" r:id="rId36"/>
    <p:sldId id="526" r:id="rId37"/>
    <p:sldId id="529" r:id="rId38"/>
    <p:sldId id="653" r:id="rId39"/>
    <p:sldId id="530" r:id="rId40"/>
    <p:sldId id="656" r:id="rId41"/>
    <p:sldId id="658" r:id="rId42"/>
    <p:sldId id="659" r:id="rId43"/>
    <p:sldId id="661" r:id="rId44"/>
    <p:sldId id="662" r:id="rId45"/>
    <p:sldId id="663" r:id="rId46"/>
    <p:sldId id="666" r:id="rId47"/>
    <p:sldId id="665" r:id="rId48"/>
    <p:sldId id="664" r:id="rId49"/>
    <p:sldId id="667" r:id="rId50"/>
    <p:sldId id="643" r:id="rId51"/>
    <p:sldId id="644" r:id="rId52"/>
    <p:sldId id="547" r:id="rId53"/>
    <p:sldId id="586" r:id="rId54"/>
    <p:sldId id="587" r:id="rId55"/>
    <p:sldId id="588" r:id="rId56"/>
    <p:sldId id="589" r:id="rId57"/>
    <p:sldId id="548" r:id="rId58"/>
    <p:sldId id="551" r:id="rId59"/>
    <p:sldId id="553" r:id="rId60"/>
    <p:sldId id="592" r:id="rId61"/>
    <p:sldId id="555" r:id="rId62"/>
    <p:sldId id="646" r:id="rId63"/>
    <p:sldId id="647" r:id="rId64"/>
    <p:sldId id="648" r:id="rId65"/>
    <p:sldId id="649" r:id="rId66"/>
    <p:sldId id="650" r:id="rId67"/>
    <p:sldId id="651" r:id="rId68"/>
    <p:sldId id="652" r:id="rId69"/>
    <p:sldId id="559" r:id="rId70"/>
    <p:sldId id="593" r:id="rId71"/>
    <p:sldId id="572" r:id="rId72"/>
    <p:sldId id="574" r:id="rId73"/>
    <p:sldId id="575" r:id="rId74"/>
    <p:sldId id="576" r:id="rId75"/>
    <p:sldId id="594" r:id="rId76"/>
    <p:sldId id="581" r:id="rId77"/>
    <p:sldId id="545" r:id="rId78"/>
    <p:sldId id="546" r:id="rId79"/>
    <p:sldId id="590" r:id="rId80"/>
    <p:sldId id="542"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66FFCC"/>
    <a:srgbClr val="CC0000"/>
    <a:srgbClr val="CDF789"/>
    <a:srgbClr val="AEFC92"/>
    <a:srgbClr val="FEFDFC"/>
    <a:srgbClr val="CC3399"/>
    <a:srgbClr val="9933FF"/>
    <a:srgbClr val="313E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94857" autoAdjust="0"/>
  </p:normalViewPr>
  <p:slideViewPr>
    <p:cSldViewPr snapToGrid="0" snapToObjects="1" showGuides="1">
      <p:cViewPr varScale="1">
        <p:scale>
          <a:sx n="101" d="100"/>
          <a:sy n="101" d="100"/>
        </p:scale>
        <p:origin x="138" y="396"/>
      </p:cViewPr>
      <p:guideLst>
        <p:guide orient="horz" pos="2160"/>
        <p:guide pos="3840"/>
      </p:guideLst>
    </p:cSldViewPr>
  </p:slideViewPr>
  <p:notesTextViewPr>
    <p:cViewPr>
      <p:scale>
        <a:sx n="125" d="100"/>
        <a:sy n="125" d="100"/>
      </p:scale>
      <p:origin x="0" y="0"/>
    </p:cViewPr>
  </p:notesTextViewPr>
  <p:sorterViewPr>
    <p:cViewPr varScale="1">
      <p:scale>
        <a:sx n="1" d="1"/>
        <a:sy n="1" d="1"/>
      </p:scale>
      <p:origin x="0" y="-11592"/>
    </p:cViewPr>
  </p:sorterViewPr>
  <p:notesViewPr>
    <p:cSldViewPr snapToGrid="0" snapToObjects="1">
      <p:cViewPr varScale="1">
        <p:scale>
          <a:sx n="66" d="100"/>
          <a:sy n="66" d="100"/>
        </p:scale>
        <p:origin x="30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083617-4872-42E8-B5AA-C7CC7D420C44}" type="datetimeFigureOut">
              <a:rPr lang="it-IT" smtClean="0"/>
              <a:t>30/08/2017</a:t>
            </a:fld>
            <a:endParaRPr lang="it-IT"/>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E8F71C-756F-467C-A97E-48A7EC89724C}" type="slidenum">
              <a:rPr lang="it-IT" smtClean="0"/>
              <a:t>‹#›</a:t>
            </a:fld>
            <a:endParaRPr lang="it-IT"/>
          </a:p>
        </p:txBody>
      </p:sp>
    </p:spTree>
    <p:extLst>
      <p:ext uri="{BB962C8B-B14F-4D97-AF65-F5344CB8AC3E}">
        <p14:creationId xmlns:p14="http://schemas.microsoft.com/office/powerpoint/2010/main" val="1612402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8/30/2017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16653114-0D40-384A-9E11-76EB88F8D7B8}" type="slidenum">
              <a:rPr lang="en-US" smtClean="0"/>
              <a:pPr/>
              <a:t>1</a:t>
            </a:fld>
            <a:endParaRPr lang="en-US"/>
          </a:p>
        </p:txBody>
      </p:sp>
    </p:spTree>
    <p:extLst>
      <p:ext uri="{BB962C8B-B14F-4D97-AF65-F5344CB8AC3E}">
        <p14:creationId xmlns:p14="http://schemas.microsoft.com/office/powerpoint/2010/main" val="31708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34</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34</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591467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36</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36</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129432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37</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233491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56052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sldNum" sz="quarter"/>
          </p:nvPr>
        </p:nvSpPr>
        <p:spPr>
          <a:xfrm>
            <a:off x="3880920" y="8686490"/>
            <a:ext cx="2975528" cy="455950"/>
          </a:xfrm>
          <a:prstGeom prst="rect">
            <a:avLst/>
          </a:prstGeom>
          <a:noFill/>
        </p:spPr>
        <p:txBody>
          <a:bodyPr lIns="86493" tIns="43247" rIns="86493" bIns="43247"/>
          <a:lstStyle>
            <a:lvl1pPr defTabSz="394926" eaLnBrk="0">
              <a:tabLst>
                <a:tab pos="626174" algn="l"/>
                <a:tab pos="1252348" algn="l"/>
                <a:tab pos="1878522" algn="l"/>
                <a:tab pos="2504696" algn="l"/>
              </a:tabLst>
              <a:defRPr sz="1300">
                <a:solidFill>
                  <a:schemeClr val="tx1"/>
                </a:solidFill>
                <a:latin typeface="Arial" charset="0"/>
              </a:defRPr>
            </a:lvl1pPr>
            <a:lvl2pPr defTabSz="394926" eaLnBrk="0">
              <a:tabLst>
                <a:tab pos="626174" algn="l"/>
                <a:tab pos="1252348" algn="l"/>
                <a:tab pos="1878522" algn="l"/>
                <a:tab pos="2504696" algn="l"/>
              </a:tabLst>
              <a:defRPr sz="1300">
                <a:solidFill>
                  <a:schemeClr val="tx1"/>
                </a:solidFill>
                <a:latin typeface="Arial" charset="0"/>
              </a:defRPr>
            </a:lvl2pPr>
            <a:lvl3pPr defTabSz="394926" eaLnBrk="0">
              <a:tabLst>
                <a:tab pos="626174" algn="l"/>
                <a:tab pos="1252348" algn="l"/>
                <a:tab pos="1878522" algn="l"/>
                <a:tab pos="2504696" algn="l"/>
              </a:tabLst>
              <a:defRPr sz="1300">
                <a:solidFill>
                  <a:schemeClr val="tx1"/>
                </a:solidFill>
                <a:latin typeface="Arial" charset="0"/>
              </a:defRPr>
            </a:lvl3pPr>
            <a:lvl4pPr defTabSz="394926" eaLnBrk="0">
              <a:tabLst>
                <a:tab pos="626174" algn="l"/>
                <a:tab pos="1252348" algn="l"/>
                <a:tab pos="1878522" algn="l"/>
                <a:tab pos="2504696" algn="l"/>
              </a:tabLst>
              <a:defRPr sz="1300">
                <a:solidFill>
                  <a:schemeClr val="tx1"/>
                </a:solidFill>
                <a:latin typeface="Arial" charset="0"/>
              </a:defRPr>
            </a:lvl4pPr>
            <a:lvl5pPr defTabSz="394926" eaLnBrk="0">
              <a:tabLst>
                <a:tab pos="626174" algn="l"/>
                <a:tab pos="1252348" algn="l"/>
                <a:tab pos="1878522" algn="l"/>
                <a:tab pos="2504696" algn="l"/>
              </a:tabLst>
              <a:defRPr sz="1300">
                <a:solidFill>
                  <a:schemeClr val="tx1"/>
                </a:solidFill>
                <a:latin typeface="Arial" charset="0"/>
              </a:defRPr>
            </a:lvl5pPr>
            <a:lvl6pPr marL="2378560"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6pPr>
            <a:lvl7pPr marL="2811026"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7pPr>
            <a:lvl8pPr marL="3243491"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8pPr>
            <a:lvl9pPr marL="3675957"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9pPr>
          </a:lstStyle>
          <a:p>
            <a:pPr eaLnBrk="1"/>
            <a:fld id="{2898B8F9-2553-4F06-BE38-7F83CFB75687}" type="slidenum">
              <a:rPr lang="en-US" sz="1200">
                <a:solidFill>
                  <a:srgbClr val="000000"/>
                </a:solidFill>
                <a:latin typeface="Times New Roman" pitchFamily="18" charset="0"/>
              </a:rPr>
              <a:pPr eaLnBrk="1"/>
              <a:t>46</a:t>
            </a:fld>
            <a:endParaRPr lang="en-US" sz="1200">
              <a:solidFill>
                <a:srgbClr val="000000"/>
              </a:solidFill>
              <a:latin typeface="Times New Roman" pitchFamily="18" charset="0"/>
            </a:endParaRPr>
          </a:p>
        </p:txBody>
      </p:sp>
      <p:sp>
        <p:nvSpPr>
          <p:cNvPr id="88067" name="Rectangle 7"/>
          <p:cNvSpPr txBox="1">
            <a:spLocks noGrp="1" noChangeArrowheads="1"/>
          </p:cNvSpPr>
          <p:nvPr/>
        </p:nvSpPr>
        <p:spPr bwMode="auto">
          <a:xfrm>
            <a:off x="3888685" y="8686490"/>
            <a:ext cx="2969316"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01" tIns="44101" rIns="88201" bIns="44101" anchor="b"/>
          <a:lstStyle>
            <a:lvl1pPr defTabSz="933450" eaLnBrk="0">
              <a:defRPr sz="1400">
                <a:solidFill>
                  <a:schemeClr val="tx1"/>
                </a:solidFill>
                <a:latin typeface="Arial" charset="0"/>
              </a:defRPr>
            </a:lvl1pPr>
            <a:lvl2pPr defTabSz="933450" eaLnBrk="0">
              <a:defRPr sz="1400">
                <a:solidFill>
                  <a:schemeClr val="tx1"/>
                </a:solidFill>
                <a:latin typeface="Arial" charset="0"/>
              </a:defRPr>
            </a:lvl2pPr>
            <a:lvl3pPr defTabSz="933450" eaLnBrk="0">
              <a:defRPr sz="1400">
                <a:solidFill>
                  <a:schemeClr val="tx1"/>
                </a:solidFill>
                <a:latin typeface="Arial" charset="0"/>
              </a:defRPr>
            </a:lvl3pPr>
            <a:lvl4pPr defTabSz="933450" eaLnBrk="0">
              <a:defRPr sz="1400">
                <a:solidFill>
                  <a:schemeClr val="tx1"/>
                </a:solidFill>
                <a:latin typeface="Arial" charset="0"/>
              </a:defRPr>
            </a:lvl4pPr>
            <a:lvl5pPr defTabSz="933450" eaLnBrk="0">
              <a:defRPr sz="1400">
                <a:solidFill>
                  <a:schemeClr val="tx1"/>
                </a:solidFill>
                <a:latin typeface="Arial" charset="0"/>
              </a:defRPr>
            </a:lvl5pPr>
            <a:lvl6pPr marL="25146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algn="r" eaLnBrk="1" hangingPunct="1">
              <a:lnSpc>
                <a:spcPct val="100000"/>
              </a:lnSpc>
              <a:spcBef>
                <a:spcPct val="20000"/>
              </a:spcBef>
              <a:buClrTx/>
              <a:buSzTx/>
              <a:buFontTx/>
              <a:buNone/>
            </a:pPr>
            <a:fld id="{08FE8D10-8391-46D7-8FF3-7E3CAA7FE0B2}" type="slidenum">
              <a:rPr lang="en-US" sz="1100" b="1">
                <a:solidFill>
                  <a:srgbClr val="000000"/>
                </a:solidFill>
                <a:latin typeface="Times New Roman" pitchFamily="18" charset="0"/>
              </a:rPr>
              <a:pPr algn="r" eaLnBrk="1" hangingPunct="1">
                <a:lnSpc>
                  <a:spcPct val="100000"/>
                </a:lnSpc>
                <a:spcBef>
                  <a:spcPct val="20000"/>
                </a:spcBef>
                <a:buClrTx/>
                <a:buSzTx/>
                <a:buFontTx/>
                <a:buNone/>
              </a:pPr>
              <a:t>46</a:t>
            </a:fld>
            <a:endParaRPr lang="en-US" sz="1100" b="1">
              <a:solidFill>
                <a:srgbClr val="000000"/>
              </a:solidFill>
              <a:latin typeface="Times New Roman" pitchFamily="18" charset="0"/>
            </a:endParaRPr>
          </a:p>
        </p:txBody>
      </p:sp>
      <p:sp>
        <p:nvSpPr>
          <p:cNvPr id="88068" name="Rectangle 2"/>
          <p:cNvSpPr>
            <a:spLocks noGrp="1" noRot="1" noChangeAspect="1" noChangeArrowheads="1" noTextEdit="1"/>
          </p:cNvSpPr>
          <p:nvPr>
            <p:ph type="sldImg"/>
          </p:nvPr>
        </p:nvSpPr>
        <p:spPr>
          <a:xfrm>
            <a:off x="384175" y="682625"/>
            <a:ext cx="6100763" cy="3432175"/>
          </a:xfrm>
        </p:spPr>
      </p:sp>
      <p:sp>
        <p:nvSpPr>
          <p:cNvPr id="88069" name="Rectangle 3"/>
          <p:cNvSpPr>
            <a:spLocks noGrp="1" noChangeArrowheads="1"/>
          </p:cNvSpPr>
          <p:nvPr>
            <p:ph type="body" idx="1"/>
          </p:nvPr>
        </p:nvSpPr>
        <p:spPr>
          <a:xfrm>
            <a:off x="914712" y="4342464"/>
            <a:ext cx="5028578" cy="4117610"/>
          </a:xfrm>
          <a:noFill/>
        </p:spPr>
        <p:txBody>
          <a:bodyPr lIns="88201" tIns="44101" rIns="88201" bIns="44101"/>
          <a:lstStyle/>
          <a:p>
            <a:pPr defTabSz="864931"/>
            <a:endParaRPr lang="en-US" b="1" dirty="0" smtClean="0">
              <a:solidFill>
                <a:srgbClr val="000099"/>
              </a:solidFill>
            </a:endParaRPr>
          </a:p>
        </p:txBody>
      </p:sp>
    </p:spTree>
    <p:extLst>
      <p:ext uri="{BB962C8B-B14F-4D97-AF65-F5344CB8AC3E}">
        <p14:creationId xmlns:p14="http://schemas.microsoft.com/office/powerpoint/2010/main" val="473600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50</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50</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46115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51</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51</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26134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52</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52</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664149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55</a:t>
            </a:fld>
            <a:endParaRPr lang="en-US"/>
          </a:p>
        </p:txBody>
      </p:sp>
    </p:spTree>
    <p:extLst>
      <p:ext uri="{BB962C8B-B14F-4D97-AF65-F5344CB8AC3E}">
        <p14:creationId xmlns:p14="http://schemas.microsoft.com/office/powerpoint/2010/main" val="2901486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57</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57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247446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with HERA could be made more explicit. Table/column presentation.</a:t>
            </a:r>
          </a:p>
          <a:p>
            <a:endParaRPr lang="en-US" baseline="0" dirty="0" smtClean="0"/>
          </a:p>
          <a:p>
            <a:endParaRPr lang="en-US" baseline="0" dirty="0" smtClean="0"/>
          </a:p>
          <a:p>
            <a:r>
              <a:rPr lang="en-US" baseline="0" dirty="0" smtClean="0"/>
              <a:t>RY: Uniqueness of EIC compared to HERA and other DIS facilities is more effectively made on p.7.   Keep as backup. </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10</a:t>
            </a:fld>
            <a:endParaRPr lang="en-US"/>
          </a:p>
        </p:txBody>
      </p:sp>
    </p:spTree>
    <p:extLst>
      <p:ext uri="{BB962C8B-B14F-4D97-AF65-F5344CB8AC3E}">
        <p14:creationId xmlns:p14="http://schemas.microsoft.com/office/powerpoint/2010/main" val="3831126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67</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67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1274881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69</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69</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1795600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70</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70</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a:t>Note BSM not included in project</a:t>
            </a:r>
          </a:p>
        </p:txBody>
      </p:sp>
    </p:spTree>
    <p:extLst>
      <p:ext uri="{BB962C8B-B14F-4D97-AF65-F5344CB8AC3E}">
        <p14:creationId xmlns:p14="http://schemas.microsoft.com/office/powerpoint/2010/main" val="2801464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71</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71</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848452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72</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72</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a:t>Note BSM not included in project</a:t>
            </a:r>
          </a:p>
        </p:txBody>
      </p:sp>
    </p:spTree>
    <p:extLst>
      <p:ext uri="{BB962C8B-B14F-4D97-AF65-F5344CB8AC3E}">
        <p14:creationId xmlns:p14="http://schemas.microsoft.com/office/powerpoint/2010/main" val="2697385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7625481-2C6B-4082-831B-5B76313E5639}" type="slidenum">
              <a:rPr lang="en-US" smtClean="0">
                <a:latin typeface="Arial" pitchFamily="34" charset="0"/>
              </a:rPr>
              <a:pPr/>
              <a:t>74</a:t>
            </a:fld>
            <a:endParaRPr lang="en-US">
              <a:latin typeface="Arial" pitchFamily="34" charset="0"/>
            </a:endParaRPr>
          </a:p>
        </p:txBody>
      </p:sp>
      <p:sp>
        <p:nvSpPr>
          <p:cNvPr id="68611" name="Rectangle 2"/>
          <p:cNvSpPr>
            <a:spLocks noGrp="1" noRot="1" noChangeAspect="1" noChangeArrowheads="1" noTextEdit="1"/>
          </p:cNvSpPr>
          <p:nvPr>
            <p:ph type="sldImg"/>
          </p:nvPr>
        </p:nvSpPr>
        <p:spPr>
          <a:xfrm>
            <a:off x="381000" y="685800"/>
            <a:ext cx="6096000" cy="3429000"/>
          </a:xfrm>
          <a:ln/>
        </p:spPr>
      </p:sp>
      <p:sp>
        <p:nvSpPr>
          <p:cNvPr id="68612" name="Rectangle 3"/>
          <p:cNvSpPr>
            <a:spLocks noGrp="1" noChangeArrowheads="1"/>
          </p:cNvSpPr>
          <p:nvPr>
            <p:ph type="body" idx="1"/>
          </p:nvPr>
        </p:nvSpPr>
        <p:spPr>
          <a:xfrm>
            <a:off x="914711" y="4344025"/>
            <a:ext cx="5028579" cy="4114488"/>
          </a:xfrm>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82473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75</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75</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40359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77</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77</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a:t>Note BSM not included in project</a:t>
            </a:r>
          </a:p>
        </p:txBody>
      </p:sp>
    </p:spTree>
    <p:extLst>
      <p:ext uri="{BB962C8B-B14F-4D97-AF65-F5344CB8AC3E}">
        <p14:creationId xmlns:p14="http://schemas.microsoft.com/office/powerpoint/2010/main" val="185999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12</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12</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339558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31780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8C55E-B25D-49F7-AC7B-3685D67F1C3C}" type="slidenum">
              <a:rPr lang="en-US" smtClean="0"/>
              <a:t>18</a:t>
            </a:fld>
            <a:endParaRPr lang="en-US" dirty="0"/>
          </a:p>
        </p:txBody>
      </p:sp>
    </p:spTree>
    <p:extLst>
      <p:ext uri="{BB962C8B-B14F-4D97-AF65-F5344CB8AC3E}">
        <p14:creationId xmlns:p14="http://schemas.microsoft.com/office/powerpoint/2010/main" val="115549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66A27D-B711-2649-B93C-996D6EEAE5C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1155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420120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16653114-0D40-384A-9E11-76EB88F8D7B8}" type="slidenum">
              <a:rPr lang="en-US" smtClean="0"/>
              <a:pPr/>
              <a:t>31</a:t>
            </a:fld>
            <a:endParaRPr lang="en-US"/>
          </a:p>
        </p:txBody>
      </p:sp>
    </p:spTree>
    <p:extLst>
      <p:ext uri="{BB962C8B-B14F-4D97-AF65-F5344CB8AC3E}">
        <p14:creationId xmlns:p14="http://schemas.microsoft.com/office/powerpoint/2010/main" val="164633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33</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33</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393700" y="690563"/>
            <a:ext cx="6078538"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764754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userDrawn="1"/>
        </p:nvSpPr>
        <p:spPr>
          <a:xfrm>
            <a:off x="231140" y="243840"/>
            <a:ext cx="11724640" cy="6377939"/>
          </a:xfrm>
          <a:prstGeom prst="rect">
            <a:avLst/>
          </a:prstGeom>
          <a:solidFill>
            <a:schemeClr val="accent4">
              <a:lumMod val="40000"/>
              <a:lumOff val="60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Date Placeholder 3"/>
          <p:cNvSpPr txBox="1">
            <a:spLocks/>
          </p:cNvSpPr>
          <p:nvPr userDrawn="1"/>
        </p:nvSpPr>
        <p:spPr>
          <a:xfrm>
            <a:off x="0" y="6588953"/>
            <a:ext cx="2329074" cy="269047"/>
          </a:xfrm>
          <a:prstGeom prst="rect">
            <a:avLst/>
          </a:prstGeom>
        </p:spPr>
        <p:txBody>
          <a:bodyPr vert="horz" lIns="91440" tIns="0" rIns="9144"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7B3F23-397F-4C01-B87A-73682F37B793}" type="datetime1">
              <a:rPr lang="en-US" smtClean="0"/>
              <a:pPr/>
              <a:t>8/30/2017</a:t>
            </a:fld>
            <a:endParaRPr lang="en-US" dirty="0"/>
          </a:p>
        </p:txBody>
      </p:sp>
      <p:sp>
        <p:nvSpPr>
          <p:cNvPr id="11" name="Footer Placeholder 4"/>
          <p:cNvSpPr txBox="1">
            <a:spLocks/>
          </p:cNvSpPr>
          <p:nvPr userDrawn="1"/>
        </p:nvSpPr>
        <p:spPr>
          <a:xfrm>
            <a:off x="3949148" y="6588952"/>
            <a:ext cx="4717774" cy="269047"/>
          </a:xfrm>
          <a:prstGeom prst="rect">
            <a:avLst/>
          </a:prstGeom>
        </p:spPr>
        <p:txBody>
          <a:bodyPr vert="horz" lIns="91440" tIns="0" rIns="9144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0" i="0" kern="1200" dirty="0" smtClean="0">
                <a:solidFill>
                  <a:schemeClr val="bg1"/>
                </a:solidFill>
                <a:effectLst/>
                <a:latin typeface="+mn-lt"/>
                <a:ea typeface="+mn-ea"/>
                <a:cs typeface="+mn-cs"/>
              </a:rPr>
              <a:t>EMMI Hadron Physics Seminars</a:t>
            </a:r>
            <a:r>
              <a:rPr lang="en-US" sz="1200" b="0" i="0" kern="1200" baseline="0" dirty="0" smtClean="0">
                <a:solidFill>
                  <a:schemeClr val="bg1"/>
                </a:solidFill>
                <a:effectLst/>
                <a:latin typeface="+mn-lt"/>
                <a:ea typeface="+mn-ea"/>
                <a:cs typeface="+mn-cs"/>
              </a:rPr>
              <a:t> @ GSI</a:t>
            </a:r>
            <a:endParaRPr lang="en-US" dirty="0"/>
          </a:p>
        </p:txBody>
      </p:sp>
      <p:sp>
        <p:nvSpPr>
          <p:cNvPr id="12" name="Slide Number Placeholder 5"/>
          <p:cNvSpPr txBox="1">
            <a:spLocks/>
          </p:cNvSpPr>
          <p:nvPr userDrawn="1"/>
        </p:nvSpPr>
        <p:spPr>
          <a:xfrm>
            <a:off x="10485783" y="6588953"/>
            <a:ext cx="1706217" cy="269046"/>
          </a:xfrm>
          <a:prstGeom prst="rect">
            <a:avLst/>
          </a:prstGeom>
        </p:spPr>
        <p:txBody>
          <a:bodyPr vert="horz" lIns="91440" tIns="0" rIns="91440" bIns="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A5DFB4-3D23-4866-8D46-AE36D04BFD7D}"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5418" y="453240"/>
            <a:ext cx="1895475" cy="1000125"/>
          </a:xfrm>
          <a:prstGeom prst="rect">
            <a:avLst/>
          </a:prstGeom>
        </p:spPr>
      </p:pic>
    </p:spTree>
    <p:extLst>
      <p:ext uri="{BB962C8B-B14F-4D97-AF65-F5344CB8AC3E}">
        <p14:creationId xmlns:p14="http://schemas.microsoft.com/office/powerpoint/2010/main" val="36030453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1127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a:xfrm>
            <a:off x="0" y="0"/>
            <a:ext cx="12192000" cy="1127760"/>
          </a:xfrm>
          <a:noFill/>
        </p:spPr>
        <p:txBody>
          <a:bodyPr wrap="square">
            <a:normAutofit/>
          </a:bodyPr>
          <a:lstStyle>
            <a:lvl1pPr algn="ctr">
              <a:defRPr sz="4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880" y="1127759"/>
            <a:ext cx="11783148" cy="53710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0" y="6588953"/>
            <a:ext cx="2329074" cy="269047"/>
          </a:xfrm>
        </p:spPr>
        <p:txBody>
          <a:bodyPr lIns="91440" tIns="0" rIns="9144" bIns="0"/>
          <a:lstStyle>
            <a:lvl1pPr>
              <a:defRPr>
                <a:solidFill>
                  <a:schemeClr val="bg1"/>
                </a:solidFill>
              </a:defRPr>
            </a:lvl1pPr>
          </a:lstStyle>
          <a:p>
            <a:fld id="{7CE0590C-73F4-443B-8214-B139935B17ED}" type="datetime1">
              <a:rPr lang="en-US" smtClean="0"/>
              <a:t>8/30/2017</a:t>
            </a:fld>
            <a:endParaRPr lang="en-US" dirty="0"/>
          </a:p>
        </p:txBody>
      </p:sp>
      <p:sp>
        <p:nvSpPr>
          <p:cNvPr id="5" name="Footer Placeholder 4"/>
          <p:cNvSpPr>
            <a:spLocks noGrp="1"/>
          </p:cNvSpPr>
          <p:nvPr>
            <p:ph type="ftr" sz="quarter" idx="11"/>
          </p:nvPr>
        </p:nvSpPr>
        <p:spPr>
          <a:xfrm>
            <a:off x="3949148" y="6588952"/>
            <a:ext cx="4717774" cy="269047"/>
          </a:xfrm>
        </p:spPr>
        <p:txBody>
          <a:bodyPr tIns="0" bIns="0"/>
          <a:lstStyle>
            <a:lvl1pPr>
              <a:defRPr>
                <a:solidFill>
                  <a:schemeClr val="bg1"/>
                </a:solidFill>
              </a:defRPr>
            </a:lvl1pPr>
          </a:lstStyle>
          <a:p>
            <a:r>
              <a:rPr lang="en-US" sz="1200" b="0" i="0" kern="1200" dirty="0" smtClean="0">
                <a:solidFill>
                  <a:schemeClr val="bg1"/>
                </a:solidFill>
                <a:effectLst/>
                <a:latin typeface="+mn-lt"/>
                <a:ea typeface="+mn-ea"/>
                <a:cs typeface="+mn-cs"/>
              </a:rPr>
              <a:t>EMMI Hadron Physics Seminars</a:t>
            </a:r>
            <a:r>
              <a:rPr lang="en-US" sz="1200" b="0" i="0" kern="1200" baseline="0" dirty="0" smtClean="0">
                <a:solidFill>
                  <a:schemeClr val="bg1"/>
                </a:solidFill>
                <a:effectLst/>
                <a:latin typeface="+mn-lt"/>
                <a:ea typeface="+mn-ea"/>
                <a:cs typeface="+mn-cs"/>
              </a:rPr>
              <a:t> @ GSI</a:t>
            </a:r>
            <a:endParaRPr lang="en-US" dirty="0"/>
          </a:p>
        </p:txBody>
      </p:sp>
      <p:sp>
        <p:nvSpPr>
          <p:cNvPr id="6" name="Slide Number Placeholder 5"/>
          <p:cNvSpPr>
            <a:spLocks noGrp="1"/>
          </p:cNvSpPr>
          <p:nvPr>
            <p:ph type="sldNum" sz="quarter" idx="12"/>
          </p:nvPr>
        </p:nvSpPr>
        <p:spPr>
          <a:xfrm>
            <a:off x="10485783" y="6588953"/>
            <a:ext cx="1706217" cy="269046"/>
          </a:xfrm>
        </p:spPr>
        <p:txBody>
          <a:bodyPr tIns="0" bIns="0"/>
          <a:lstStyle>
            <a:lvl1pPr>
              <a:defRPr>
                <a:solidFill>
                  <a:schemeClr val="bg1"/>
                </a:solidFill>
              </a:defRPr>
            </a:lvl1pPr>
          </a:lstStyle>
          <a:p>
            <a:fld id="{B9A5DFB4-3D23-4866-8D46-AE36D04BFD7D}"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6525" y="63817"/>
            <a:ext cx="1895475" cy="1000125"/>
          </a:xfrm>
          <a:prstGeom prst="rect">
            <a:avLst/>
          </a:prstGeom>
        </p:spPr>
      </p:pic>
    </p:spTree>
    <p:extLst>
      <p:ext uri="{BB962C8B-B14F-4D97-AF65-F5344CB8AC3E}">
        <p14:creationId xmlns:p14="http://schemas.microsoft.com/office/powerpoint/2010/main" val="2828977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12192000" cy="1127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a:xfrm>
            <a:off x="0" y="0"/>
            <a:ext cx="12192000" cy="1127760"/>
          </a:xfrm>
          <a:noFill/>
        </p:spPr>
        <p:txBody>
          <a:bodyPr wrap="square">
            <a:normAutofit/>
          </a:bodyPr>
          <a:lstStyle>
            <a:lvl1pPr algn="ctr">
              <a:defRPr sz="4000" b="1">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0" y="6588953"/>
            <a:ext cx="2329074" cy="269047"/>
          </a:xfrm>
        </p:spPr>
        <p:txBody>
          <a:bodyPr lIns="91440" tIns="0" rIns="9144" bIns="0"/>
          <a:lstStyle>
            <a:lvl1pPr>
              <a:defRPr>
                <a:solidFill>
                  <a:schemeClr val="bg1"/>
                </a:solidFill>
              </a:defRPr>
            </a:lvl1pPr>
          </a:lstStyle>
          <a:p>
            <a:fld id="{A1809CD7-11F7-4BBF-8E35-F4C6F65482EC}" type="datetime1">
              <a:rPr lang="en-US" smtClean="0"/>
              <a:t>8/30/2017</a:t>
            </a:fld>
            <a:endParaRPr lang="en-US" dirty="0"/>
          </a:p>
        </p:txBody>
      </p:sp>
      <p:sp>
        <p:nvSpPr>
          <p:cNvPr id="5" name="Footer Placeholder 4"/>
          <p:cNvSpPr>
            <a:spLocks noGrp="1"/>
          </p:cNvSpPr>
          <p:nvPr>
            <p:ph type="ftr" sz="quarter" idx="11"/>
          </p:nvPr>
        </p:nvSpPr>
        <p:spPr>
          <a:xfrm>
            <a:off x="3949148" y="6588952"/>
            <a:ext cx="4717774" cy="269047"/>
          </a:xfrm>
        </p:spPr>
        <p:txBody>
          <a:bodyPr tIns="0" bIns="0"/>
          <a:lstStyle>
            <a:lvl1pPr>
              <a:defRPr>
                <a:solidFill>
                  <a:schemeClr val="bg1"/>
                </a:solidFill>
              </a:defRPr>
            </a:lvl1pPr>
          </a:lstStyle>
          <a:p>
            <a:r>
              <a:rPr lang="en-US" sz="1200" b="0" i="0" kern="1200" dirty="0" smtClean="0">
                <a:solidFill>
                  <a:schemeClr val="bg1"/>
                </a:solidFill>
                <a:effectLst/>
                <a:latin typeface="+mn-lt"/>
                <a:ea typeface="+mn-ea"/>
                <a:cs typeface="+mn-cs"/>
              </a:rPr>
              <a:t>EMMI Hadron Physics Seminars</a:t>
            </a:r>
            <a:r>
              <a:rPr lang="en-US" sz="1200" b="0" i="0" kern="1200" baseline="0" dirty="0" smtClean="0">
                <a:solidFill>
                  <a:schemeClr val="bg1"/>
                </a:solidFill>
                <a:effectLst/>
                <a:latin typeface="+mn-lt"/>
                <a:ea typeface="+mn-ea"/>
                <a:cs typeface="+mn-cs"/>
              </a:rPr>
              <a:t> @ GSI</a:t>
            </a:r>
            <a:endParaRPr lang="en-US" dirty="0"/>
          </a:p>
        </p:txBody>
      </p:sp>
      <p:sp>
        <p:nvSpPr>
          <p:cNvPr id="6" name="Slide Number Placeholder 5"/>
          <p:cNvSpPr>
            <a:spLocks noGrp="1"/>
          </p:cNvSpPr>
          <p:nvPr>
            <p:ph type="sldNum" sz="quarter" idx="12"/>
          </p:nvPr>
        </p:nvSpPr>
        <p:spPr>
          <a:xfrm>
            <a:off x="10485783" y="6588953"/>
            <a:ext cx="1706217" cy="269046"/>
          </a:xfrm>
        </p:spPr>
        <p:txBody>
          <a:bodyPr tIns="0" bIns="0"/>
          <a:lstStyle>
            <a:lvl1pPr>
              <a:defRPr>
                <a:solidFill>
                  <a:schemeClr val="bg1"/>
                </a:solidFill>
              </a:defRPr>
            </a:lvl1pPr>
          </a:lstStyle>
          <a:p>
            <a:fld id="{B9A5DFB4-3D23-4866-8D46-AE36D04BFD7D}"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6525" y="63817"/>
            <a:ext cx="1895475" cy="1000125"/>
          </a:xfrm>
          <a:prstGeom prst="rect">
            <a:avLst/>
          </a:prstGeom>
        </p:spPr>
      </p:pic>
    </p:spTree>
    <p:extLst>
      <p:ext uri="{BB962C8B-B14F-4D97-AF65-F5344CB8AC3E}">
        <p14:creationId xmlns:p14="http://schemas.microsoft.com/office/powerpoint/2010/main" val="23806651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ate Placeholder 3"/>
          <p:cNvSpPr txBox="1">
            <a:spLocks/>
          </p:cNvSpPr>
          <p:nvPr userDrawn="1"/>
        </p:nvSpPr>
        <p:spPr>
          <a:xfrm>
            <a:off x="0" y="6588953"/>
            <a:ext cx="2329074" cy="269047"/>
          </a:xfrm>
          <a:prstGeom prst="rect">
            <a:avLst/>
          </a:prstGeom>
        </p:spPr>
        <p:txBody>
          <a:bodyPr vert="horz" lIns="91440" tIns="0" rIns="9144"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6DFF08F-DC6B-4601-B491-B0F83F6DD2DA}" type="datetimeFigureOut">
              <a:rPr lang="en-US" smtClean="0"/>
              <a:pPr/>
              <a:t>8/30/2017</a:t>
            </a:fld>
            <a:endParaRPr lang="en-US" dirty="0"/>
          </a:p>
        </p:txBody>
      </p:sp>
      <p:sp>
        <p:nvSpPr>
          <p:cNvPr id="9" name="Footer Placeholder 4"/>
          <p:cNvSpPr txBox="1">
            <a:spLocks/>
          </p:cNvSpPr>
          <p:nvPr userDrawn="1"/>
        </p:nvSpPr>
        <p:spPr>
          <a:xfrm>
            <a:off x="3949148" y="6588952"/>
            <a:ext cx="4717774" cy="269047"/>
          </a:xfrm>
          <a:prstGeom prst="rect">
            <a:avLst/>
          </a:prstGeom>
        </p:spPr>
        <p:txBody>
          <a:bodyPr vert="horz" lIns="91440" tIns="0" rIns="9144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Commissione Scientifica Nazionale 3</a:t>
            </a:r>
            <a:endParaRPr lang="en-US" dirty="0"/>
          </a:p>
        </p:txBody>
      </p:sp>
      <p:sp>
        <p:nvSpPr>
          <p:cNvPr id="10" name="Slide Number Placeholder 5"/>
          <p:cNvSpPr txBox="1">
            <a:spLocks/>
          </p:cNvSpPr>
          <p:nvPr userDrawn="1"/>
        </p:nvSpPr>
        <p:spPr>
          <a:xfrm>
            <a:off x="10485783" y="6588953"/>
            <a:ext cx="1706217" cy="269046"/>
          </a:xfrm>
          <a:prstGeom prst="rect">
            <a:avLst/>
          </a:prstGeom>
        </p:spPr>
        <p:txBody>
          <a:bodyPr vert="horz" lIns="91440" tIns="0" rIns="91440" bIns="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A5DFB4-3D23-4866-8D46-AE36D04BFD7D}" type="slidenum">
              <a:rPr lang="en-US" smtClean="0"/>
              <a:pPr/>
              <a:t>‹#›</a:t>
            </a:fld>
            <a:endParaRPr lang="en-US" dirty="0"/>
          </a:p>
        </p:txBody>
      </p:sp>
    </p:spTree>
    <p:extLst>
      <p:ext uri="{BB962C8B-B14F-4D97-AF65-F5344CB8AC3E}">
        <p14:creationId xmlns:p14="http://schemas.microsoft.com/office/powerpoint/2010/main" val="7557600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p:cNvSpPr/>
          <p:nvPr userDrawn="1"/>
        </p:nvSpPr>
        <p:spPr>
          <a:xfrm>
            <a:off x="0" y="0"/>
            <a:ext cx="12192000" cy="11277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Date Placeholder 3"/>
          <p:cNvSpPr txBox="1">
            <a:spLocks/>
          </p:cNvSpPr>
          <p:nvPr userDrawn="1"/>
        </p:nvSpPr>
        <p:spPr>
          <a:xfrm>
            <a:off x="0" y="6588953"/>
            <a:ext cx="2329074" cy="269047"/>
          </a:xfrm>
          <a:prstGeom prst="rect">
            <a:avLst/>
          </a:prstGeom>
        </p:spPr>
        <p:txBody>
          <a:bodyPr vert="horz" lIns="91440" tIns="0" rIns="9144"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6DFF08F-DC6B-4601-B491-B0F83F6DD2DA}" type="datetimeFigureOut">
              <a:rPr lang="en-US" smtClean="0"/>
              <a:pPr/>
              <a:t>8/30/2017</a:t>
            </a:fld>
            <a:endParaRPr lang="en-US" dirty="0"/>
          </a:p>
        </p:txBody>
      </p:sp>
      <p:sp>
        <p:nvSpPr>
          <p:cNvPr id="7" name="Footer Placeholder 4"/>
          <p:cNvSpPr txBox="1">
            <a:spLocks/>
          </p:cNvSpPr>
          <p:nvPr userDrawn="1"/>
        </p:nvSpPr>
        <p:spPr>
          <a:xfrm>
            <a:off x="3949148" y="6588952"/>
            <a:ext cx="4717774" cy="269047"/>
          </a:xfrm>
          <a:prstGeom prst="rect">
            <a:avLst/>
          </a:prstGeom>
        </p:spPr>
        <p:txBody>
          <a:bodyPr vert="horz" lIns="91440" tIns="0" rIns="9144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0" i="0" kern="1200" dirty="0" smtClean="0">
                <a:solidFill>
                  <a:schemeClr val="bg1"/>
                </a:solidFill>
                <a:effectLst/>
                <a:latin typeface="+mn-lt"/>
                <a:ea typeface="+mn-ea"/>
                <a:cs typeface="+mn-cs"/>
              </a:rPr>
              <a:t>EMMI Hadron Physics Seminars</a:t>
            </a:r>
            <a:r>
              <a:rPr lang="en-US" sz="1200" b="0" i="0" kern="1200" baseline="0" dirty="0" smtClean="0">
                <a:solidFill>
                  <a:schemeClr val="bg1"/>
                </a:solidFill>
                <a:effectLst/>
                <a:latin typeface="+mn-lt"/>
                <a:ea typeface="+mn-ea"/>
                <a:cs typeface="+mn-cs"/>
              </a:rPr>
              <a:t> @ GSI</a:t>
            </a:r>
            <a:endParaRPr lang="en-US" dirty="0"/>
          </a:p>
        </p:txBody>
      </p:sp>
      <p:sp>
        <p:nvSpPr>
          <p:cNvPr id="8" name="Slide Number Placeholder 5"/>
          <p:cNvSpPr txBox="1">
            <a:spLocks/>
          </p:cNvSpPr>
          <p:nvPr userDrawn="1"/>
        </p:nvSpPr>
        <p:spPr>
          <a:xfrm>
            <a:off x="10485783" y="6588953"/>
            <a:ext cx="1706217" cy="269046"/>
          </a:xfrm>
          <a:prstGeom prst="rect">
            <a:avLst/>
          </a:prstGeom>
        </p:spPr>
        <p:txBody>
          <a:bodyPr vert="horz" lIns="91440" tIns="0" rIns="91440" bIns="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A5DFB4-3D23-4866-8D46-AE36D04BFD7D}" type="slidenum">
              <a:rPr lang="en-US" smtClean="0"/>
              <a:pPr/>
              <a:t>‹#›</a:t>
            </a:fld>
            <a:endParaRPr lang="en-US" dirty="0"/>
          </a:p>
        </p:txBody>
      </p:sp>
      <p:sp>
        <p:nvSpPr>
          <p:cNvPr id="9" name="Title 1"/>
          <p:cNvSpPr txBox="1">
            <a:spLocks/>
          </p:cNvSpPr>
          <p:nvPr userDrawn="1"/>
        </p:nvSpPr>
        <p:spPr>
          <a:xfrm>
            <a:off x="1" y="-3711"/>
            <a:ext cx="12191999" cy="1127760"/>
          </a:xfrm>
          <a:prstGeom prst="rect">
            <a:avLst/>
          </a:prstGeom>
          <a:noFill/>
        </p:spPr>
        <p:txBody>
          <a:bodyPr vert="horz" wrap="square"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smtClean="0"/>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2848" y="60106"/>
            <a:ext cx="1895475" cy="1000125"/>
          </a:xfrm>
          <a:prstGeom prst="rect">
            <a:avLst/>
          </a:prstGeom>
        </p:spPr>
      </p:pic>
    </p:spTree>
    <p:extLst>
      <p:ext uri="{BB962C8B-B14F-4D97-AF65-F5344CB8AC3E}">
        <p14:creationId xmlns:p14="http://schemas.microsoft.com/office/powerpoint/2010/main" val="2676337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txBox="1">
            <a:spLocks/>
          </p:cNvSpPr>
          <p:nvPr userDrawn="1"/>
        </p:nvSpPr>
        <p:spPr>
          <a:xfrm>
            <a:off x="0" y="6588953"/>
            <a:ext cx="2329074" cy="269047"/>
          </a:xfrm>
          <a:prstGeom prst="rect">
            <a:avLst/>
          </a:prstGeom>
        </p:spPr>
        <p:txBody>
          <a:bodyPr vert="horz" lIns="91440" tIns="0" rIns="9144"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6DFF08F-DC6B-4601-B491-B0F83F6DD2DA}" type="datetimeFigureOut">
              <a:rPr lang="en-US" smtClean="0"/>
              <a:pPr/>
              <a:t>8/30/2017</a:t>
            </a:fld>
            <a:endParaRPr lang="en-US" dirty="0"/>
          </a:p>
        </p:txBody>
      </p:sp>
      <p:sp>
        <p:nvSpPr>
          <p:cNvPr id="6" name="Footer Placeholder 4"/>
          <p:cNvSpPr txBox="1">
            <a:spLocks/>
          </p:cNvSpPr>
          <p:nvPr userDrawn="1"/>
        </p:nvSpPr>
        <p:spPr>
          <a:xfrm>
            <a:off x="3949148" y="6588952"/>
            <a:ext cx="4717774" cy="269047"/>
          </a:xfrm>
          <a:prstGeom prst="rect">
            <a:avLst/>
          </a:prstGeom>
        </p:spPr>
        <p:txBody>
          <a:bodyPr vert="horz" lIns="91440" tIns="0" rIns="9144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0" i="0" kern="1200" dirty="0" smtClean="0">
                <a:solidFill>
                  <a:schemeClr val="bg1"/>
                </a:solidFill>
                <a:effectLst/>
                <a:latin typeface="+mn-lt"/>
                <a:ea typeface="+mn-ea"/>
                <a:cs typeface="+mn-cs"/>
              </a:rPr>
              <a:t>EMMI Hadron Physics Seminars</a:t>
            </a:r>
            <a:r>
              <a:rPr lang="en-US" sz="1200" b="0" i="0" kern="1200" baseline="0" dirty="0" smtClean="0">
                <a:solidFill>
                  <a:schemeClr val="bg1"/>
                </a:solidFill>
                <a:effectLst/>
                <a:latin typeface="+mn-lt"/>
                <a:ea typeface="+mn-ea"/>
                <a:cs typeface="+mn-cs"/>
              </a:rPr>
              <a:t> @ GSI</a:t>
            </a:r>
            <a:endParaRPr lang="en-US" dirty="0"/>
          </a:p>
        </p:txBody>
      </p:sp>
      <p:sp>
        <p:nvSpPr>
          <p:cNvPr id="7" name="Slide Number Placeholder 5"/>
          <p:cNvSpPr txBox="1">
            <a:spLocks/>
          </p:cNvSpPr>
          <p:nvPr userDrawn="1"/>
        </p:nvSpPr>
        <p:spPr>
          <a:xfrm>
            <a:off x="10485783" y="6588953"/>
            <a:ext cx="1706217" cy="269046"/>
          </a:xfrm>
          <a:prstGeom prst="rect">
            <a:avLst/>
          </a:prstGeom>
        </p:spPr>
        <p:txBody>
          <a:bodyPr vert="horz" lIns="91440" tIns="0" rIns="91440" bIns="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A5DFB4-3D23-4866-8D46-AE36D04BFD7D}" type="slidenum">
              <a:rPr lang="en-US" smtClean="0"/>
              <a:pPr/>
              <a:t>‹#›</a:t>
            </a:fld>
            <a:endParaRPr lang="en-US" dirty="0"/>
          </a:p>
        </p:txBody>
      </p:sp>
    </p:spTree>
    <p:extLst>
      <p:ext uri="{BB962C8B-B14F-4D97-AF65-F5344CB8AC3E}">
        <p14:creationId xmlns:p14="http://schemas.microsoft.com/office/powerpoint/2010/main" val="39462974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4_Title and Content">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72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a:p>
        </p:txBody>
      </p:sp>
      <p:sp>
        <p:nvSpPr>
          <p:cNvPr id="3" name="Content Placeholder 2"/>
          <p:cNvSpPr>
            <a:spLocks noGrp="1"/>
          </p:cNvSpPr>
          <p:nvPr>
            <p:ph idx="1"/>
          </p:nvPr>
        </p:nvSpPr>
        <p:spPr>
          <a:xfrm>
            <a:off x="304800" y="810000"/>
            <a:ext cx="11684000" cy="5729400"/>
          </a:xfrm>
          <a:prstGeom prst="rect">
            <a:avLst/>
          </a:prstGeom>
        </p:spPr>
        <p:txBody>
          <a:bodyPr/>
          <a:lstStyle>
            <a:lvl1pPr marL="409576" indent="-409576">
              <a:buFont typeface="Arial" panose="020B0604020202020204" pitchFamily="34" charset="0"/>
              <a:buChar char="•"/>
              <a:defRPr sz="2880">
                <a:latin typeface="Calibri Light" panose="020F0302020204030204" pitchFamily="34" charset="0"/>
                <a:cs typeface="Calibri Light" panose="020F0302020204030204" pitchFamily="34" charset="0"/>
              </a:defRPr>
            </a:lvl1pPr>
            <a:lvl2pPr marL="889636" indent="-340996">
              <a:buFont typeface="Arial" panose="020B0604020202020204" pitchFamily="34" charset="0"/>
              <a:buChar char="•"/>
              <a:defRPr sz="2400">
                <a:latin typeface="Calibri Light" panose="020F0302020204030204" pitchFamily="34" charset="0"/>
                <a:cs typeface="Calibri Light" panose="020F0302020204030204" pitchFamily="34" charset="0"/>
              </a:defRPr>
            </a:lvl2pPr>
            <a:lvl3pPr marL="1371600" indent="-274320">
              <a:buFont typeface="Arial" panose="020B0604020202020204" pitchFamily="34" charset="0"/>
              <a:buChar char="•"/>
              <a:defRPr sz="2160">
                <a:latin typeface="Calibri Light" panose="020F0302020204030204" pitchFamily="34" charset="0"/>
                <a:cs typeface="Calibri Light" panose="020F0302020204030204" pitchFamily="34" charset="0"/>
              </a:defRPr>
            </a:lvl3pPr>
            <a:lvl4pPr marL="1920240" indent="-274320">
              <a:buFont typeface="Arial" panose="020B0604020202020204" pitchFamily="34" charset="0"/>
              <a:buChar char="•"/>
              <a:defRPr sz="1920">
                <a:latin typeface="Calibri Light" panose="020F0302020204030204" pitchFamily="34" charset="0"/>
                <a:cs typeface="Calibri Light" panose="020F0302020204030204" pitchFamily="34" charset="0"/>
              </a:defRPr>
            </a:lvl4pPr>
            <a:lvl5pPr marL="2468880" indent="-274320">
              <a:buFont typeface="Arial" panose="020B0604020202020204" pitchFamily="34" charset="0"/>
              <a:buChar char="•"/>
              <a:defRPr sz="1920">
                <a:latin typeface="Calibri Light" panose="020F0302020204030204" pitchFamily="34" charset="0"/>
                <a:cs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itle 1"/>
          <p:cNvSpPr>
            <a:spLocks noGrp="1"/>
          </p:cNvSpPr>
          <p:nvPr>
            <p:ph type="title"/>
          </p:nvPr>
        </p:nvSpPr>
        <p:spPr>
          <a:xfrm>
            <a:off x="0" y="90000"/>
            <a:ext cx="12192000" cy="540000"/>
          </a:xfrm>
          <a:prstGeom prst="rect">
            <a:avLst/>
          </a:prstGeom>
          <a:no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none"/>
        </p:style>
        <p:txBody>
          <a:bodyPr>
            <a:noAutofit/>
          </a:bodyPr>
          <a:lstStyle>
            <a:lvl1pPr algn="l">
              <a:defRPr sz="2880" b="1">
                <a:solidFill>
                  <a:schemeClr val="bg1"/>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GB" dirty="0"/>
          </a:p>
        </p:txBody>
      </p:sp>
      <p:sp>
        <p:nvSpPr>
          <p:cNvPr id="6" name="Date Placeholder 29"/>
          <p:cNvSpPr>
            <a:spLocks noGrp="1"/>
          </p:cNvSpPr>
          <p:nvPr>
            <p:ph type="dt" sz="half" idx="10"/>
          </p:nvPr>
        </p:nvSpPr>
        <p:spPr>
          <a:xfrm>
            <a:off x="0" y="6629401"/>
            <a:ext cx="2844800" cy="182245"/>
          </a:xfrm>
          <a:prstGeom prst="rect">
            <a:avLst/>
          </a:prstGeom>
        </p:spPr>
        <p:txBody>
          <a:bodyPr/>
          <a:lstStyle>
            <a:lvl1pPr>
              <a:defRPr sz="1320">
                <a:solidFill>
                  <a:srgbClr val="B8DFE0"/>
                </a:solidFill>
                <a:latin typeface="Calibri Light" panose="020F0302020204030204" pitchFamily="34" charset="0"/>
                <a:cs typeface="Calibri Light" panose="020F0302020204030204" pitchFamily="34" charset="0"/>
              </a:defRPr>
            </a:lvl1pPr>
          </a:lstStyle>
          <a:p>
            <a:fld id="{527E2F95-3AA2-4B44-A603-F4083526E474}" type="datetime1">
              <a:rPr lang="en-US" smtClean="0"/>
              <a:t>8/30/2017</a:t>
            </a:fld>
            <a:endParaRPr lang="en-US" dirty="0"/>
          </a:p>
        </p:txBody>
      </p:sp>
      <p:sp>
        <p:nvSpPr>
          <p:cNvPr id="8" name="Footer Placeholder 18"/>
          <p:cNvSpPr>
            <a:spLocks noGrp="1"/>
          </p:cNvSpPr>
          <p:nvPr>
            <p:ph type="ftr" sz="quarter" idx="11"/>
          </p:nvPr>
        </p:nvSpPr>
        <p:spPr>
          <a:xfrm>
            <a:off x="4572000" y="6629401"/>
            <a:ext cx="3860800" cy="182245"/>
          </a:xfrm>
          <a:prstGeom prst="rect">
            <a:avLst/>
          </a:prstGeom>
        </p:spPr>
        <p:txBody>
          <a:bodyPr/>
          <a:lstStyle>
            <a:lvl1pPr algn="ctr">
              <a:defRPr sz="1320">
                <a:solidFill>
                  <a:srgbClr val="B8DFE0"/>
                </a:solidFill>
                <a:latin typeface="Calibri Light" panose="020F0302020204030204" pitchFamily="34" charset="0"/>
                <a:cs typeface="Calibri Light" panose="020F0302020204030204" pitchFamily="34" charset="0"/>
              </a:defRPr>
            </a:lvl1pPr>
          </a:lstStyle>
          <a:p>
            <a:r>
              <a:rPr lang="en-US" smtClean="0"/>
              <a:t>EMMI Hadron Physics Seminars @ GSI</a:t>
            </a:r>
            <a:endParaRPr lang="en-US" dirty="0"/>
          </a:p>
        </p:txBody>
      </p:sp>
      <p:sp>
        <p:nvSpPr>
          <p:cNvPr id="9" name="Slide Number Placeholder 26"/>
          <p:cNvSpPr>
            <a:spLocks noGrp="1"/>
          </p:cNvSpPr>
          <p:nvPr>
            <p:ph type="sldNum" sz="quarter" idx="12"/>
          </p:nvPr>
        </p:nvSpPr>
        <p:spPr>
          <a:xfrm>
            <a:off x="11176000" y="6629401"/>
            <a:ext cx="1016000" cy="182245"/>
          </a:xfrm>
          <a:prstGeom prst="rect">
            <a:avLst/>
          </a:prstGeom>
        </p:spPr>
        <p:txBody>
          <a:bodyPr/>
          <a:lstStyle>
            <a:lvl1pPr algn="r">
              <a:defRPr sz="1320">
                <a:solidFill>
                  <a:srgbClr val="B8DFE0"/>
                </a:solidFill>
                <a:latin typeface="Calibri Light" panose="020F0302020204030204" pitchFamily="34" charset="0"/>
                <a:cs typeface="Calibri Light" panose="020F0302020204030204" pitchFamily="34" charset="0"/>
              </a:defRPr>
            </a:lvl1pPr>
          </a:lstStyle>
          <a:p>
            <a:fld id="{D502567A-F768-4C88-A627-18353962A466}" type="slidenum">
              <a:rPr lang="en-US" smtClean="0"/>
              <a:pPr/>
              <a:t>‹#›</a:t>
            </a:fld>
            <a:endParaRPr lang="en-US" dirty="0"/>
          </a:p>
        </p:txBody>
      </p:sp>
    </p:spTree>
    <p:extLst>
      <p:ext uri="{BB962C8B-B14F-4D97-AF65-F5344CB8AC3E}">
        <p14:creationId xmlns:p14="http://schemas.microsoft.com/office/powerpoint/2010/main" val="6980112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FD4A8E-013F-4C97-8631-C15E2E529D8F}" type="datetime1">
              <a:rPr lang="en-US" smtClean="0">
                <a:solidFill>
                  <a:prstClr val="black">
                    <a:tint val="75000"/>
                  </a:prstClr>
                </a:solidFill>
              </a:rPr>
              <a:t>8/30/2017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EMMI Hadron Physics Seminars @ GSI</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872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6089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60227" y="533400"/>
            <a:ext cx="9875520" cy="135636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42996" y="6181600"/>
            <a:ext cx="2329074" cy="365125"/>
          </a:xfrm>
          <a:prstGeom prst="rect">
            <a:avLst/>
          </a:prstGeom>
        </p:spPr>
        <p:txBody>
          <a:bodyPr vert="horz" lIns="91440" tIns="45720" rIns="91440" bIns="45720" rtlCol="0" anchor="ctr"/>
          <a:lstStyle>
            <a:lvl1pPr algn="l">
              <a:defRPr sz="1200">
                <a:solidFill>
                  <a:srgbClr val="0070C0"/>
                </a:solidFill>
              </a:defRPr>
            </a:lvl1pPr>
          </a:lstStyle>
          <a:p>
            <a:fld id="{796C1956-0E6D-423C-B79C-85EC9E2B2E1F}" type="datetime1">
              <a:rPr lang="en-US" smtClean="0"/>
              <a:t>8/30/2017</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rgbClr val="0070C0"/>
                </a:solidFill>
              </a:defRPr>
            </a:lvl1pPr>
          </a:lstStyle>
          <a:p>
            <a:r>
              <a:rPr lang="en-US" smtClean="0"/>
              <a:t>EMMI Hadron Physics Seminars @ GSI</a:t>
            </a:r>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rgbClr val="0070C0"/>
                </a:solidFill>
              </a:defRPr>
            </a:lvl1pPr>
          </a:lstStyle>
          <a:p>
            <a:fld id="{B9A5DFB4-3D23-4866-8D46-AE36D04BFD7D}" type="slidenum">
              <a:rPr lang="en-US" smtClean="0"/>
              <a:pPr/>
              <a:t>‹#›</a:t>
            </a:fld>
            <a:endParaRPr lang="en-US" dirty="0"/>
          </a:p>
        </p:txBody>
      </p:sp>
    </p:spTree>
    <p:extLst>
      <p:ext uri="{BB962C8B-B14F-4D97-AF65-F5344CB8AC3E}">
        <p14:creationId xmlns:p14="http://schemas.microsoft.com/office/powerpoint/2010/main" val="29819282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0" r:id="rId3"/>
    <p:sldLayoutId id="2147483665" r:id="rId4"/>
    <p:sldLayoutId id="2147483668" r:id="rId5"/>
    <p:sldLayoutId id="2147483669" r:id="rId6"/>
    <p:sldLayoutId id="2147483675" r:id="rId7"/>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D06F5C7F-D7CB-4266-A27D-8A0A5EC2A895}" type="datetime1">
              <a:rPr lang="en-US" smtClean="0">
                <a:solidFill>
                  <a:prstClr val="black">
                    <a:tint val="75000"/>
                  </a:prstClr>
                </a:solidFill>
              </a:rPr>
              <a:t>8/30/2017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r>
              <a:rPr lang="en-US" smtClean="0">
                <a:solidFill>
                  <a:prstClr val="black">
                    <a:tint val="75000"/>
                  </a:prstClr>
                </a:solidFill>
              </a:rPr>
              <a:t>EMMI Hadron Physics Seminars @ GSI</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defTabSz="914400"/>
            <a:fld id="{893C5830-40F3-F04E-B2E3-10E6672BA8FF}" type="slidenum">
              <a:rPr lang="en-US" smtClean="0">
                <a:solidFill>
                  <a:srgbClr val="90C226"/>
                </a:solidFill>
              </a:rPr>
              <a:pPr defTabSz="914400"/>
              <a:t>‹#›</a:t>
            </a:fld>
            <a:endParaRPr lang="en-US" dirty="0">
              <a:solidFill>
                <a:srgbClr val="90C226"/>
              </a:solidFill>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548"/>
            <a:ext cx="12192000" cy="6858000"/>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0414839"/>
      </p:ext>
    </p:extLst>
  </p:cSld>
  <p:clrMap bg1="lt1" tx1="dk1" bg2="lt2" tx2="dk2" accent1="accent1" accent2="accent2" accent3="accent3" accent4="accent4" accent5="accent5" accent6="accent6" hlink="hlink" folHlink="folHlink"/>
  <p:sldLayoutIdLst>
    <p:sldLayoutId id="2147483672" r:id="rId1"/>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6693427"/>
      </p:ext>
    </p:extLst>
  </p:cSld>
  <p:clrMap bg1="lt1" tx1="dk1" bg2="lt2" tx2="dk2" accent1="accent1" accent2="accent2" accent3="accent3" accent4="accent4" accent5="accent5" accent6="accent6" hlink="hlink" folHlink="folHlink"/>
  <p:sldLayoutIdLst>
    <p:sldLayoutId id="2147483674" r:id="rId1"/>
  </p:sldLayoutIdLst>
  <p:hf hdr="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notesSlide" Target="../notesSlides/notesSlide9.xml"/><Relationship Id="rId7" Type="http://schemas.openxmlformats.org/officeDocument/2006/relationships/image" Target="../media/image200.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oleObject" Target="../embeddings/oleObject1.bin"/><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58.png"/><Relationship Id="rId9" Type="http://schemas.openxmlformats.org/officeDocument/2006/relationships/image" Target="../media/image57.wmf"/></Relationships>
</file>

<file path=ppt/slides/_rels/slide37.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320.pn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0.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3.png"/><Relationship Id="rId5" Type="http://schemas.openxmlformats.org/officeDocument/2006/relationships/image" Target="../media/image63.w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26.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6.emf"/><Relationship Id="rId5" Type="http://schemas.openxmlformats.org/officeDocument/2006/relationships/image" Target="../media/image65.jpeg"/><Relationship Id="rId15" Type="http://schemas.openxmlformats.org/officeDocument/2006/relationships/image" Target="../media/image280.png"/><Relationship Id="rId4" Type="http://schemas.openxmlformats.org/officeDocument/2006/relationships/image" Target="../media/image64.jpeg"/><Relationship Id="rId14" Type="http://schemas.openxmlformats.org/officeDocument/2006/relationships/image" Target="../media/image27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8.wmf"/><Relationship Id="rId5" Type="http://schemas.openxmlformats.org/officeDocument/2006/relationships/oleObject" Target="../embeddings/oleObject4.bin"/><Relationship Id="rId4" Type="http://schemas.openxmlformats.org/officeDocument/2006/relationships/image" Target="../media/image69.e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85.png"/><Relationship Id="rId7"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0.png"/><Relationship Id="rId11" Type="http://schemas.openxmlformats.org/officeDocument/2006/relationships/image" Target="../media/image390.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70.wmf"/></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233.png"/><Relationship Id="rId4" Type="http://schemas.openxmlformats.org/officeDocument/2006/relationships/image" Target="../media/image220.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hyperlink" Target="https://fsnutown.phy.ornl.gov/fsnuweb/" TargetMode="External"/><Relationship Id="rId3" Type="http://schemas.openxmlformats.org/officeDocument/2006/relationships/image" Target="../media/image107.png"/><Relationship Id="rId7" Type="http://schemas.openxmlformats.org/officeDocument/2006/relationships/hyperlink" Target="https://indico.bnl.gov/conferenceTimeTable.py/pdf?view=standard&amp;confId=857"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lecmeeting.org/program.htm" TargetMode="External"/><Relationship Id="rId5" Type="http://schemas.openxmlformats.org/officeDocument/2006/relationships/hyperlink" Target="http://meetings.nscl.msu.edu/Education-Innovation-2014/program.htm" TargetMode="External"/><Relationship Id="rId4" Type="http://schemas.openxmlformats.org/officeDocument/2006/relationships/hyperlink" Target="https://www.jlab.org/conferences/cnp2014/"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wmf"/></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hyperlink" Target="http://eic2016.phy.anl.gov/" TargetMode="External"/><Relationship Id="rId5" Type="http://schemas.openxmlformats.org/officeDocument/2006/relationships/hyperlink" Target="http://skipper.physics.sunysb.edu/~eicug/meeting2/UCB2016.html" TargetMode="External"/><Relationship Id="rId4" Type="http://schemas.openxmlformats.org/officeDocument/2006/relationships/hyperlink" Target="http://skipper.physics.sunysb.edu/~eicug/meeting1/SBU.html"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emf"/></Relationships>
</file>

<file path=ppt/slides/_rels/slide7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jpeg"/></Relationships>
</file>

<file path=ppt/slides/_rels/slide7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28.emf"/><Relationship Id="rId4" Type="http://schemas.openxmlformats.org/officeDocument/2006/relationships/image" Target="../media/image127.emf"/></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32.emf"/></Relationships>
</file>

<file path=ppt/slides/_rels/slide78.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2"/>
          <p:cNvSpPr txBox="1">
            <a:spLocks noChangeArrowheads="1"/>
          </p:cNvSpPr>
          <p:nvPr/>
        </p:nvSpPr>
        <p:spPr bwMode="auto">
          <a:xfrm>
            <a:off x="5019317" y="0"/>
            <a:ext cx="5410077" cy="914400"/>
          </a:xfrm>
          <a:prstGeom prst="rect">
            <a:avLst/>
          </a:prstGeom>
          <a:noFill/>
          <a:ln w="9525">
            <a:noFill/>
            <a:miter lim="800000"/>
            <a:headEnd/>
            <a:tailEnd/>
          </a:ln>
        </p:spPr>
        <p:txBody>
          <a:bodyPr anchor="ctr">
            <a:prstTxWarp prst="textNoShape">
              <a:avLst/>
            </a:prstTxWarp>
          </a:bodyPr>
          <a:lstStyle/>
          <a:p>
            <a:pPr algn="r"/>
            <a:r>
              <a:rPr lang="en-US" sz="3000" b="1" dirty="0">
                <a:solidFill>
                  <a:srgbClr val="FFFFFF"/>
                </a:solidFill>
                <a:latin typeface="Arial" pitchFamily="-104" charset="0"/>
                <a:ea typeface="Arial" pitchFamily="-104" charset="0"/>
                <a:cs typeface="Arial" pitchFamily="-104" charset="0"/>
              </a:rPr>
              <a:t>      </a:t>
            </a:r>
          </a:p>
          <a:p>
            <a:pPr algn="r"/>
            <a:endParaRPr lang="en-US" sz="3000" b="1" dirty="0">
              <a:solidFill>
                <a:srgbClr val="FFFFFF"/>
              </a:solidFill>
              <a:latin typeface="Arial" pitchFamily="-104" charset="0"/>
              <a:ea typeface="Arial" pitchFamily="-104" charset="0"/>
              <a:cs typeface="Arial" pitchFamily="-104" charset="0"/>
            </a:endParaRPr>
          </a:p>
        </p:txBody>
      </p:sp>
      <p:sp>
        <p:nvSpPr>
          <p:cNvPr id="7" name="Rectangle 6"/>
          <p:cNvSpPr/>
          <p:nvPr/>
        </p:nvSpPr>
        <p:spPr>
          <a:xfrm>
            <a:off x="1684019" y="5766677"/>
            <a:ext cx="8227839" cy="400110"/>
          </a:xfrm>
          <a:prstGeom prst="rect">
            <a:avLst/>
          </a:prstGeom>
        </p:spPr>
        <p:txBody>
          <a:bodyPr wrap="square">
            <a:spAutoFit/>
          </a:bodyPr>
          <a:lstStyle/>
          <a:p>
            <a:r>
              <a:rPr lang="en-US" sz="2000" b="1" dirty="0" smtClean="0">
                <a:latin typeface="Arial" pitchFamily="34" charset="0"/>
                <a:cs typeface="Arial" pitchFamily="34" charset="0"/>
              </a:rPr>
              <a:t>Andrea Bressan (University of Trieste and INFN-Trieste)</a:t>
            </a:r>
            <a:endParaRPr lang="en-US" sz="2000" b="1" dirty="0">
              <a:latin typeface="Arial" pitchFamily="34" charset="0"/>
              <a:cs typeface="Arial" pitchFamily="34" charset="0"/>
            </a:endParaRPr>
          </a:p>
        </p:txBody>
      </p:sp>
      <p:sp>
        <p:nvSpPr>
          <p:cNvPr id="308" name="Text Box 5"/>
          <p:cNvSpPr txBox="1">
            <a:spLocks noChangeArrowheads="1"/>
          </p:cNvSpPr>
          <p:nvPr/>
        </p:nvSpPr>
        <p:spPr bwMode="auto">
          <a:xfrm>
            <a:off x="1836420" y="780871"/>
            <a:ext cx="8166494" cy="646331"/>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3600" b="1" dirty="0">
                <a:latin typeface="Arial" panose="020B0604020202020204" pitchFamily="34" charset="0"/>
                <a:cs typeface="Arial" panose="020B0604020202020204" pitchFamily="34" charset="0"/>
              </a:rPr>
              <a:t>Hadron </a:t>
            </a:r>
            <a:r>
              <a:rPr lang="en-US" sz="3600" b="1" dirty="0" smtClean="0">
                <a:latin typeface="Arial" panose="020B0604020202020204" pitchFamily="34" charset="0"/>
                <a:cs typeface="Arial" panose="020B0604020202020204" pitchFamily="34" charset="0"/>
              </a:rPr>
              <a:t>Structure </a:t>
            </a:r>
            <a:r>
              <a:rPr lang="en-US" sz="3600" b="1" dirty="0">
                <a:latin typeface="Arial" panose="020B0604020202020204" pitchFamily="34" charset="0"/>
                <a:cs typeface="Arial" panose="020B0604020202020204" pitchFamily="34" charset="0"/>
              </a:rPr>
              <a:t>with the EIC</a:t>
            </a:r>
          </a:p>
        </p:txBody>
      </p:sp>
      <p:pic>
        <p:nvPicPr>
          <p:cNvPr id="311" name="Picture 310"/>
          <p:cNvPicPr>
            <a:picLocks noChangeAspect="1"/>
          </p:cNvPicPr>
          <p:nvPr/>
        </p:nvPicPr>
        <p:blipFill>
          <a:blip r:embed="rId3"/>
          <a:stretch>
            <a:fillRect/>
          </a:stretch>
        </p:blipFill>
        <p:spPr>
          <a:xfrm>
            <a:off x="5019316" y="2678902"/>
            <a:ext cx="2104762" cy="2725461"/>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020" y="3048963"/>
            <a:ext cx="3158490" cy="2125980"/>
          </a:xfrm>
          <a:prstGeom prst="rect">
            <a:avLst/>
          </a:prstGeom>
          <a:effectLst>
            <a:outerShdw blurRad="40005" dist="22860" dir="5400000" algn="ctr" rotWithShape="0">
              <a:schemeClr val="tx1">
                <a:alpha val="35000"/>
              </a:schemeClr>
            </a:outerShdw>
          </a:effectLst>
        </p:spPr>
      </p:pic>
      <p:sp>
        <p:nvSpPr>
          <p:cNvPr id="3" name="Rectangle 2"/>
          <p:cNvSpPr/>
          <p:nvPr/>
        </p:nvSpPr>
        <p:spPr>
          <a:xfrm>
            <a:off x="7338205" y="3048964"/>
            <a:ext cx="3091189" cy="219589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grpSp>
        <p:nvGrpSpPr>
          <p:cNvPr id="369" name="Group 140"/>
          <p:cNvGrpSpPr>
            <a:grpSpLocks noChangeAspect="1"/>
          </p:cNvGrpSpPr>
          <p:nvPr/>
        </p:nvGrpSpPr>
        <p:grpSpPr bwMode="auto">
          <a:xfrm>
            <a:off x="7416547" y="3112953"/>
            <a:ext cx="2888361" cy="2084261"/>
            <a:chOff x="640" y="516"/>
            <a:chExt cx="2888" cy="2084"/>
          </a:xfrm>
        </p:grpSpPr>
        <p:sp>
          <p:nvSpPr>
            <p:cNvPr id="370" name="Line 31"/>
            <p:cNvSpPr>
              <a:spLocks noChangeShapeType="1"/>
            </p:cNvSpPr>
            <p:nvPr/>
          </p:nvSpPr>
          <p:spPr bwMode="auto">
            <a:xfrm flipV="1">
              <a:off x="1385" y="907"/>
              <a:ext cx="1520" cy="245"/>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71" name="Text Box 8"/>
            <p:cNvSpPr txBox="1">
              <a:spLocks noChangeArrowheads="1"/>
            </p:cNvSpPr>
            <p:nvPr/>
          </p:nvSpPr>
          <p:spPr bwMode="auto">
            <a:xfrm>
              <a:off x="833" y="1175"/>
              <a:ext cx="732" cy="439"/>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3175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lvl1pPr defTabSz="685800" eaLnBrk="0" hangingPunct="0">
                <a:spcBef>
                  <a:spcPct val="20000"/>
                </a:spcBef>
                <a:buChar char="•"/>
                <a:defRPr sz="2400">
                  <a:solidFill>
                    <a:schemeClr val="tx1"/>
                  </a:solidFill>
                  <a:latin typeface="Arial" charset="0"/>
                  <a:cs typeface="Arial" charset="0"/>
                </a:defRPr>
              </a:lvl1pPr>
              <a:lvl2pPr marL="342900" indent="-214313" defTabSz="685800" eaLnBrk="0" hangingPunct="0">
                <a:spcBef>
                  <a:spcPct val="20000"/>
                </a:spcBef>
                <a:buChar char="–"/>
                <a:defRPr sz="2100">
                  <a:solidFill>
                    <a:schemeClr val="tx1"/>
                  </a:solidFill>
                  <a:latin typeface="Arial" charset="0"/>
                  <a:cs typeface="Arial" charset="0"/>
                </a:defRPr>
              </a:lvl2pPr>
              <a:lvl3pPr marL="685800" indent="-171450" defTabSz="685800" eaLnBrk="0" hangingPunct="0">
                <a:spcBef>
                  <a:spcPct val="20000"/>
                </a:spcBef>
                <a:buChar char="•"/>
                <a:defRPr>
                  <a:solidFill>
                    <a:schemeClr val="tx1"/>
                  </a:solidFill>
                  <a:latin typeface="Arial" charset="0"/>
                  <a:cs typeface="Arial" charset="0"/>
                </a:defRPr>
              </a:lvl3pPr>
              <a:lvl4pPr marL="1028700" indent="-171450" defTabSz="685800" eaLnBrk="0" hangingPunct="0">
                <a:spcBef>
                  <a:spcPct val="20000"/>
                </a:spcBef>
                <a:buChar char="–"/>
                <a:defRPr sz="1500">
                  <a:solidFill>
                    <a:schemeClr val="tx1"/>
                  </a:solidFill>
                  <a:latin typeface="Arial" charset="0"/>
                  <a:cs typeface="Arial" charset="0"/>
                </a:defRPr>
              </a:lvl4pPr>
              <a:lvl5pPr marL="1371600" indent="-171450" defTabSz="685800" eaLnBrk="0" hangingPunct="0">
                <a:spcBef>
                  <a:spcPct val="20000"/>
                </a:spcBef>
                <a:buChar char="»"/>
                <a:defRPr sz="1500">
                  <a:solidFill>
                    <a:schemeClr val="tx1"/>
                  </a:solidFill>
                  <a:latin typeface="Arial" charset="0"/>
                  <a:cs typeface="Arial" charset="0"/>
                </a:defRPr>
              </a:lvl5pPr>
              <a:lvl6pPr marL="1828800" indent="-171450" defTabSz="685800" eaLnBrk="0" fontAlgn="base" hangingPunct="0">
                <a:spcBef>
                  <a:spcPct val="20000"/>
                </a:spcBef>
                <a:spcAft>
                  <a:spcPct val="0"/>
                </a:spcAft>
                <a:buChar char="»"/>
                <a:defRPr sz="1500">
                  <a:solidFill>
                    <a:schemeClr val="tx1"/>
                  </a:solidFill>
                  <a:latin typeface="Arial" charset="0"/>
                  <a:cs typeface="Arial" charset="0"/>
                </a:defRPr>
              </a:lvl6pPr>
              <a:lvl7pPr marL="2286000" indent="-171450" defTabSz="685800" eaLnBrk="0" fontAlgn="base" hangingPunct="0">
                <a:spcBef>
                  <a:spcPct val="20000"/>
                </a:spcBef>
                <a:spcAft>
                  <a:spcPct val="0"/>
                </a:spcAft>
                <a:buChar char="»"/>
                <a:defRPr sz="1500">
                  <a:solidFill>
                    <a:schemeClr val="tx1"/>
                  </a:solidFill>
                  <a:latin typeface="Arial" charset="0"/>
                  <a:cs typeface="Arial" charset="0"/>
                </a:defRPr>
              </a:lvl7pPr>
              <a:lvl8pPr marL="2743200" indent="-171450" defTabSz="685800" eaLnBrk="0" fontAlgn="base" hangingPunct="0">
                <a:spcBef>
                  <a:spcPct val="20000"/>
                </a:spcBef>
                <a:spcAft>
                  <a:spcPct val="0"/>
                </a:spcAft>
                <a:buChar char="»"/>
                <a:defRPr sz="1500">
                  <a:solidFill>
                    <a:schemeClr val="tx1"/>
                  </a:solidFill>
                  <a:latin typeface="Arial" charset="0"/>
                  <a:cs typeface="Arial" charset="0"/>
                </a:defRPr>
              </a:lvl8pPr>
              <a:lvl9pPr marL="3200400" indent="-171450" defTabSz="685800" eaLnBrk="0" fontAlgn="base" hangingPunct="0">
                <a:spcBef>
                  <a:spcPct val="20000"/>
                </a:spcBef>
                <a:spcAft>
                  <a:spcPct val="0"/>
                </a:spcAft>
                <a:buChar char="»"/>
                <a:defRPr sz="15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FF"/>
                  </a:solidFill>
                  <a:latin typeface="Arial Narrow" pitchFamily="34" charset="0"/>
                </a:rPr>
                <a:t>Warm Electron</a:t>
              </a:r>
            </a:p>
            <a:p>
              <a:pPr algn="ctr" eaLnBrk="1" hangingPunct="1">
                <a:spcBef>
                  <a:spcPct val="0"/>
                </a:spcBef>
                <a:buFontTx/>
                <a:buNone/>
              </a:pPr>
              <a:r>
                <a:rPr lang="en-US" altLang="en-US" sz="800" b="1" dirty="0">
                  <a:solidFill>
                    <a:srgbClr val="0000FF"/>
                  </a:solidFill>
                  <a:latin typeface="Arial Narrow" pitchFamily="34" charset="0"/>
                </a:rPr>
                <a:t>Collider Ring</a:t>
              </a:r>
            </a:p>
            <a:p>
              <a:pPr algn="ctr" eaLnBrk="1" hangingPunct="1">
                <a:spcBef>
                  <a:spcPct val="0"/>
                </a:spcBef>
                <a:buFontTx/>
                <a:buNone/>
              </a:pPr>
              <a:r>
                <a:rPr lang="en-US" altLang="en-US" sz="800" b="1" dirty="0">
                  <a:solidFill>
                    <a:srgbClr val="0000FF"/>
                  </a:solidFill>
                  <a:latin typeface="Arial Narrow" pitchFamily="34" charset="0"/>
                </a:rPr>
                <a:t>(3 to 12 GeV)</a:t>
              </a:r>
            </a:p>
          </p:txBody>
        </p:sp>
        <p:sp>
          <p:nvSpPr>
            <p:cNvPr id="372" name="Text Box 15"/>
            <p:cNvSpPr txBox="1">
              <a:spLocks noChangeArrowheads="1"/>
            </p:cNvSpPr>
            <p:nvPr/>
          </p:nvSpPr>
          <p:spPr bwMode="auto">
            <a:xfrm>
              <a:off x="640" y="516"/>
              <a:ext cx="1026" cy="291"/>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3175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lvl1pPr defTabSz="685800" eaLnBrk="0" hangingPunct="0">
                <a:spcBef>
                  <a:spcPct val="20000"/>
                </a:spcBef>
                <a:buChar char="•"/>
                <a:defRPr sz="2400">
                  <a:solidFill>
                    <a:schemeClr val="tx1"/>
                  </a:solidFill>
                  <a:latin typeface="Arial" charset="0"/>
                  <a:cs typeface="Arial" charset="0"/>
                </a:defRPr>
              </a:lvl1pPr>
              <a:lvl2pPr marL="342900" indent="-214313" defTabSz="685800" eaLnBrk="0" hangingPunct="0">
                <a:spcBef>
                  <a:spcPct val="20000"/>
                </a:spcBef>
                <a:buChar char="–"/>
                <a:defRPr sz="2100">
                  <a:solidFill>
                    <a:schemeClr val="tx1"/>
                  </a:solidFill>
                  <a:latin typeface="Arial" charset="0"/>
                  <a:cs typeface="Arial" charset="0"/>
                </a:defRPr>
              </a:lvl2pPr>
              <a:lvl3pPr marL="685800" indent="-171450" defTabSz="685800" eaLnBrk="0" hangingPunct="0">
                <a:spcBef>
                  <a:spcPct val="20000"/>
                </a:spcBef>
                <a:buChar char="•"/>
                <a:defRPr>
                  <a:solidFill>
                    <a:schemeClr val="tx1"/>
                  </a:solidFill>
                  <a:latin typeface="Arial" charset="0"/>
                  <a:cs typeface="Arial" charset="0"/>
                </a:defRPr>
              </a:lvl3pPr>
              <a:lvl4pPr marL="1028700" indent="-171450" defTabSz="685800" eaLnBrk="0" hangingPunct="0">
                <a:spcBef>
                  <a:spcPct val="20000"/>
                </a:spcBef>
                <a:buChar char="–"/>
                <a:defRPr sz="1500">
                  <a:solidFill>
                    <a:schemeClr val="tx1"/>
                  </a:solidFill>
                  <a:latin typeface="Arial" charset="0"/>
                  <a:cs typeface="Arial" charset="0"/>
                </a:defRPr>
              </a:lvl4pPr>
              <a:lvl5pPr marL="1371600" indent="-171450" defTabSz="685800" eaLnBrk="0" hangingPunct="0">
                <a:spcBef>
                  <a:spcPct val="20000"/>
                </a:spcBef>
                <a:buChar char="»"/>
                <a:defRPr sz="1500">
                  <a:solidFill>
                    <a:schemeClr val="tx1"/>
                  </a:solidFill>
                  <a:latin typeface="Arial" charset="0"/>
                  <a:cs typeface="Arial" charset="0"/>
                </a:defRPr>
              </a:lvl5pPr>
              <a:lvl6pPr marL="1828800" indent="-171450" defTabSz="685800" eaLnBrk="0" fontAlgn="base" hangingPunct="0">
                <a:spcBef>
                  <a:spcPct val="20000"/>
                </a:spcBef>
                <a:spcAft>
                  <a:spcPct val="0"/>
                </a:spcAft>
                <a:buChar char="»"/>
                <a:defRPr sz="1500">
                  <a:solidFill>
                    <a:schemeClr val="tx1"/>
                  </a:solidFill>
                  <a:latin typeface="Arial" charset="0"/>
                  <a:cs typeface="Arial" charset="0"/>
                </a:defRPr>
              </a:lvl6pPr>
              <a:lvl7pPr marL="2286000" indent="-171450" defTabSz="685800" eaLnBrk="0" fontAlgn="base" hangingPunct="0">
                <a:spcBef>
                  <a:spcPct val="20000"/>
                </a:spcBef>
                <a:spcAft>
                  <a:spcPct val="0"/>
                </a:spcAft>
                <a:buChar char="»"/>
                <a:defRPr sz="1500">
                  <a:solidFill>
                    <a:schemeClr val="tx1"/>
                  </a:solidFill>
                  <a:latin typeface="Arial" charset="0"/>
                  <a:cs typeface="Arial" charset="0"/>
                </a:defRPr>
              </a:lvl7pPr>
              <a:lvl8pPr marL="2743200" indent="-171450" defTabSz="685800" eaLnBrk="0" fontAlgn="base" hangingPunct="0">
                <a:spcBef>
                  <a:spcPct val="20000"/>
                </a:spcBef>
                <a:spcAft>
                  <a:spcPct val="0"/>
                </a:spcAft>
                <a:buChar char="»"/>
                <a:defRPr sz="1500">
                  <a:solidFill>
                    <a:schemeClr val="tx1"/>
                  </a:solidFill>
                  <a:latin typeface="Arial" charset="0"/>
                  <a:cs typeface="Arial" charset="0"/>
                </a:defRPr>
              </a:lvl8pPr>
              <a:lvl9pPr marL="3200400" indent="-171450" defTabSz="685800" eaLnBrk="0" fontAlgn="base" hangingPunct="0">
                <a:spcBef>
                  <a:spcPct val="20000"/>
                </a:spcBef>
                <a:spcAft>
                  <a:spcPct val="0"/>
                </a:spcAft>
                <a:buChar char="»"/>
                <a:defRPr sz="1500">
                  <a:solidFill>
                    <a:schemeClr val="tx1"/>
                  </a:solidFill>
                  <a:latin typeface="Arial" charset="0"/>
                  <a:cs typeface="Arial" charset="0"/>
                </a:defRPr>
              </a:lvl9pPr>
            </a:lstStyle>
            <a:p>
              <a:pPr algn="ctr" eaLnBrk="1" hangingPunct="1">
                <a:lnSpc>
                  <a:spcPct val="90000"/>
                </a:lnSpc>
                <a:spcBef>
                  <a:spcPct val="0"/>
                </a:spcBef>
                <a:buFontTx/>
                <a:buNone/>
              </a:pPr>
              <a:r>
                <a:rPr lang="en-US" altLang="en-US" sz="800" b="1">
                  <a:solidFill>
                    <a:srgbClr val="FF0000"/>
                  </a:solidFill>
                  <a:latin typeface="Arial Narrow" pitchFamily="34" charset="0"/>
                </a:rPr>
                <a:t>Cold Ion Collider Ring</a:t>
              </a:r>
            </a:p>
            <a:p>
              <a:pPr algn="ctr" eaLnBrk="1" hangingPunct="1">
                <a:lnSpc>
                  <a:spcPct val="90000"/>
                </a:lnSpc>
                <a:spcBef>
                  <a:spcPct val="0"/>
                </a:spcBef>
                <a:buFontTx/>
                <a:buNone/>
              </a:pPr>
              <a:r>
                <a:rPr lang="en-US" altLang="en-US" sz="800" b="1">
                  <a:solidFill>
                    <a:srgbClr val="FF0000"/>
                  </a:solidFill>
                  <a:latin typeface="Arial Narrow" pitchFamily="34" charset="0"/>
                </a:rPr>
                <a:t>(8 to 100 GeV)</a:t>
              </a:r>
            </a:p>
          </p:txBody>
        </p:sp>
        <p:sp>
          <p:nvSpPr>
            <p:cNvPr id="373" name="Arc 17"/>
            <p:cNvSpPr>
              <a:spLocks/>
            </p:cNvSpPr>
            <p:nvPr/>
          </p:nvSpPr>
          <p:spPr bwMode="auto">
            <a:xfrm>
              <a:off x="2932" y="1296"/>
              <a:ext cx="588" cy="568"/>
            </a:xfrm>
            <a:custGeom>
              <a:avLst/>
              <a:gdLst>
                <a:gd name="T0" fmla="*/ 588 w 21592"/>
                <a:gd name="T1" fmla="*/ 16 h 21596"/>
                <a:gd name="T2" fmla="*/ 12 w 21592"/>
                <a:gd name="T3" fmla="*/ 568 h 21596"/>
                <a:gd name="T4" fmla="*/ 0 w 21592"/>
                <a:gd name="T5" fmla="*/ 0 h 21596"/>
                <a:gd name="T6" fmla="*/ 0 60000 65536"/>
                <a:gd name="T7" fmla="*/ 0 60000 65536"/>
                <a:gd name="T8" fmla="*/ 0 60000 65536"/>
              </a:gdLst>
              <a:ahLst/>
              <a:cxnLst>
                <a:cxn ang="T6">
                  <a:pos x="T0" y="T1"/>
                </a:cxn>
                <a:cxn ang="T7">
                  <a:pos x="T2" y="T3"/>
                </a:cxn>
                <a:cxn ang="T8">
                  <a:pos x="T4" y="T5"/>
                </a:cxn>
              </a:cxnLst>
              <a:rect l="0" t="0" r="r" b="b"/>
              <a:pathLst>
                <a:path w="21592" h="21596" fill="none" extrusionOk="0">
                  <a:moveTo>
                    <a:pt x="21591" y="603"/>
                  </a:moveTo>
                  <a:cubicBezTo>
                    <a:pt x="21269" y="12124"/>
                    <a:pt x="11958" y="21362"/>
                    <a:pt x="435" y="21595"/>
                  </a:cubicBezTo>
                </a:path>
                <a:path w="21592" h="21596" stroke="0" extrusionOk="0">
                  <a:moveTo>
                    <a:pt x="21591" y="603"/>
                  </a:moveTo>
                  <a:cubicBezTo>
                    <a:pt x="21269" y="12124"/>
                    <a:pt x="11958" y="21362"/>
                    <a:pt x="435" y="21595"/>
                  </a:cubicBezTo>
                  <a:lnTo>
                    <a:pt x="0" y="0"/>
                  </a:lnTo>
                  <a:lnTo>
                    <a:pt x="21591" y="603"/>
                  </a:lnTo>
                  <a:close/>
                </a:path>
              </a:pathLst>
            </a:custGeom>
            <a:noFill/>
            <a:ln w="317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374" name="Arc 19"/>
            <p:cNvSpPr>
              <a:spLocks/>
            </p:cNvSpPr>
            <p:nvPr/>
          </p:nvSpPr>
          <p:spPr bwMode="auto">
            <a:xfrm rot="10800000">
              <a:off x="2883" y="897"/>
              <a:ext cx="639" cy="261"/>
            </a:xfrm>
            <a:custGeom>
              <a:avLst/>
              <a:gdLst>
                <a:gd name="T0" fmla="*/ 639 w 30055"/>
                <a:gd name="T1" fmla="*/ 251 h 43200"/>
                <a:gd name="T2" fmla="*/ 638 w 30055"/>
                <a:gd name="T3" fmla="*/ 10 h 43200"/>
                <a:gd name="T4" fmla="*/ 459 w 30055"/>
                <a:gd name="T5" fmla="*/ 131 h 43200"/>
                <a:gd name="T6" fmla="*/ 0 60000 65536"/>
                <a:gd name="T7" fmla="*/ 0 60000 65536"/>
                <a:gd name="T8" fmla="*/ 0 60000 65536"/>
              </a:gdLst>
              <a:ahLst/>
              <a:cxnLst>
                <a:cxn ang="T6">
                  <a:pos x="T0" y="T1"/>
                </a:cxn>
                <a:cxn ang="T7">
                  <a:pos x="T2" y="T3"/>
                </a:cxn>
                <a:cxn ang="T8">
                  <a:pos x="T4" y="T5"/>
                </a:cxn>
              </a:cxnLst>
              <a:rect l="0" t="0" r="r" b="b"/>
              <a:pathLst>
                <a:path w="30055" h="43200" fill="none" extrusionOk="0">
                  <a:moveTo>
                    <a:pt x="30055" y="41476"/>
                  </a:moveTo>
                  <a:cubicBezTo>
                    <a:pt x="27381" y="42613"/>
                    <a:pt x="24505" y="43199"/>
                    <a:pt x="21600" y="43200"/>
                  </a:cubicBezTo>
                  <a:cubicBezTo>
                    <a:pt x="9670" y="43200"/>
                    <a:pt x="0" y="33529"/>
                    <a:pt x="0" y="21600"/>
                  </a:cubicBezTo>
                  <a:cubicBezTo>
                    <a:pt x="0" y="9670"/>
                    <a:pt x="9670" y="0"/>
                    <a:pt x="21600" y="0"/>
                  </a:cubicBezTo>
                  <a:cubicBezTo>
                    <a:pt x="24490" y="-1"/>
                    <a:pt x="27351" y="580"/>
                    <a:pt x="30013" y="1705"/>
                  </a:cubicBezTo>
                </a:path>
                <a:path w="30055" h="43200" stroke="0" extrusionOk="0">
                  <a:moveTo>
                    <a:pt x="30055" y="41476"/>
                  </a:moveTo>
                  <a:cubicBezTo>
                    <a:pt x="27381" y="42613"/>
                    <a:pt x="24505" y="43199"/>
                    <a:pt x="21600" y="43200"/>
                  </a:cubicBezTo>
                  <a:cubicBezTo>
                    <a:pt x="9670" y="43200"/>
                    <a:pt x="0" y="33529"/>
                    <a:pt x="0" y="21600"/>
                  </a:cubicBezTo>
                  <a:cubicBezTo>
                    <a:pt x="0" y="9670"/>
                    <a:pt x="9670" y="0"/>
                    <a:pt x="21600" y="0"/>
                  </a:cubicBezTo>
                  <a:cubicBezTo>
                    <a:pt x="24490" y="-1"/>
                    <a:pt x="27351" y="580"/>
                    <a:pt x="30013" y="1705"/>
                  </a:cubicBezTo>
                  <a:lnTo>
                    <a:pt x="21600" y="21600"/>
                  </a:lnTo>
                  <a:lnTo>
                    <a:pt x="30055" y="41476"/>
                  </a:lnTo>
                  <a:close/>
                </a:path>
              </a:pathLst>
            </a:custGeom>
            <a:noFill/>
            <a:ln w="317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375" name="Arc 20"/>
            <p:cNvSpPr>
              <a:spLocks/>
            </p:cNvSpPr>
            <p:nvPr/>
          </p:nvSpPr>
          <p:spPr bwMode="auto">
            <a:xfrm>
              <a:off x="755" y="900"/>
              <a:ext cx="640" cy="261"/>
            </a:xfrm>
            <a:custGeom>
              <a:avLst/>
              <a:gdLst>
                <a:gd name="T0" fmla="*/ 640 w 30055"/>
                <a:gd name="T1" fmla="*/ 251 h 43200"/>
                <a:gd name="T2" fmla="*/ 639 w 30055"/>
                <a:gd name="T3" fmla="*/ 10 h 43200"/>
                <a:gd name="T4" fmla="*/ 460 w 30055"/>
                <a:gd name="T5" fmla="*/ 131 h 43200"/>
                <a:gd name="T6" fmla="*/ 0 60000 65536"/>
                <a:gd name="T7" fmla="*/ 0 60000 65536"/>
                <a:gd name="T8" fmla="*/ 0 60000 65536"/>
              </a:gdLst>
              <a:ahLst/>
              <a:cxnLst>
                <a:cxn ang="T6">
                  <a:pos x="T0" y="T1"/>
                </a:cxn>
                <a:cxn ang="T7">
                  <a:pos x="T2" y="T3"/>
                </a:cxn>
                <a:cxn ang="T8">
                  <a:pos x="T4" y="T5"/>
                </a:cxn>
              </a:cxnLst>
              <a:rect l="0" t="0" r="r" b="b"/>
              <a:pathLst>
                <a:path w="30055" h="43200" fill="none" extrusionOk="0">
                  <a:moveTo>
                    <a:pt x="30055" y="41476"/>
                  </a:moveTo>
                  <a:cubicBezTo>
                    <a:pt x="27381" y="42613"/>
                    <a:pt x="24505" y="43199"/>
                    <a:pt x="21600" y="43200"/>
                  </a:cubicBezTo>
                  <a:cubicBezTo>
                    <a:pt x="9670" y="43200"/>
                    <a:pt x="0" y="33529"/>
                    <a:pt x="0" y="21600"/>
                  </a:cubicBezTo>
                  <a:cubicBezTo>
                    <a:pt x="0" y="9670"/>
                    <a:pt x="9670" y="0"/>
                    <a:pt x="21600" y="0"/>
                  </a:cubicBezTo>
                  <a:cubicBezTo>
                    <a:pt x="24490" y="-1"/>
                    <a:pt x="27351" y="580"/>
                    <a:pt x="30013" y="1705"/>
                  </a:cubicBezTo>
                </a:path>
                <a:path w="30055" h="43200" stroke="0" extrusionOk="0">
                  <a:moveTo>
                    <a:pt x="30055" y="41476"/>
                  </a:moveTo>
                  <a:cubicBezTo>
                    <a:pt x="27381" y="42613"/>
                    <a:pt x="24505" y="43199"/>
                    <a:pt x="21600" y="43200"/>
                  </a:cubicBezTo>
                  <a:cubicBezTo>
                    <a:pt x="9670" y="43200"/>
                    <a:pt x="0" y="33529"/>
                    <a:pt x="0" y="21600"/>
                  </a:cubicBezTo>
                  <a:cubicBezTo>
                    <a:pt x="0" y="9670"/>
                    <a:pt x="9670" y="0"/>
                    <a:pt x="21600" y="0"/>
                  </a:cubicBezTo>
                  <a:cubicBezTo>
                    <a:pt x="24490" y="-1"/>
                    <a:pt x="27351" y="580"/>
                    <a:pt x="30013" y="1705"/>
                  </a:cubicBezTo>
                  <a:lnTo>
                    <a:pt x="21600" y="21600"/>
                  </a:lnTo>
                  <a:lnTo>
                    <a:pt x="30055" y="41476"/>
                  </a:lnTo>
                  <a:close/>
                </a:path>
              </a:pathLst>
            </a:custGeom>
            <a:noFill/>
            <a:ln w="317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376" name="Line 30"/>
            <p:cNvSpPr>
              <a:spLocks noChangeShapeType="1"/>
            </p:cNvSpPr>
            <p:nvPr/>
          </p:nvSpPr>
          <p:spPr bwMode="auto">
            <a:xfrm>
              <a:off x="1385" y="908"/>
              <a:ext cx="1513" cy="242"/>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77" name="Arc 32"/>
            <p:cNvSpPr>
              <a:spLocks/>
            </p:cNvSpPr>
            <p:nvPr/>
          </p:nvSpPr>
          <p:spPr bwMode="auto">
            <a:xfrm>
              <a:off x="751" y="792"/>
              <a:ext cx="568" cy="220"/>
            </a:xfrm>
            <a:custGeom>
              <a:avLst/>
              <a:gdLst>
                <a:gd name="T0" fmla="*/ 568 w 31509"/>
                <a:gd name="T1" fmla="*/ 208 h 43200"/>
                <a:gd name="T2" fmla="*/ 567 w 31509"/>
                <a:gd name="T3" fmla="*/ 12 h 43200"/>
                <a:gd name="T4" fmla="*/ 389 w 31509"/>
                <a:gd name="T5" fmla="*/ 110 h 43200"/>
                <a:gd name="T6" fmla="*/ 0 60000 65536"/>
                <a:gd name="T7" fmla="*/ 0 60000 65536"/>
                <a:gd name="T8" fmla="*/ 0 60000 65536"/>
              </a:gdLst>
              <a:ahLst/>
              <a:cxnLst>
                <a:cxn ang="T6">
                  <a:pos x="T0" y="T1"/>
                </a:cxn>
                <a:cxn ang="T7">
                  <a:pos x="T2" y="T3"/>
                </a:cxn>
                <a:cxn ang="T8">
                  <a:pos x="T4" y="T5"/>
                </a:cxn>
              </a:cxnLst>
              <a:rect l="0" t="0" r="r" b="b"/>
              <a:pathLst>
                <a:path w="31509" h="43200" fill="none" extrusionOk="0">
                  <a:moveTo>
                    <a:pt x="31509" y="40793"/>
                  </a:moveTo>
                  <a:cubicBezTo>
                    <a:pt x="28445" y="42374"/>
                    <a:pt x="25047" y="43199"/>
                    <a:pt x="21600" y="43200"/>
                  </a:cubicBezTo>
                  <a:cubicBezTo>
                    <a:pt x="9670" y="43200"/>
                    <a:pt x="0" y="33529"/>
                    <a:pt x="0" y="21600"/>
                  </a:cubicBezTo>
                  <a:cubicBezTo>
                    <a:pt x="0" y="9670"/>
                    <a:pt x="9670" y="0"/>
                    <a:pt x="21600" y="0"/>
                  </a:cubicBezTo>
                  <a:cubicBezTo>
                    <a:pt x="25021" y="-1"/>
                    <a:pt x="28393" y="812"/>
                    <a:pt x="31438" y="2371"/>
                  </a:cubicBezTo>
                </a:path>
                <a:path w="31509" h="43200" stroke="0" extrusionOk="0">
                  <a:moveTo>
                    <a:pt x="31509" y="40793"/>
                  </a:moveTo>
                  <a:cubicBezTo>
                    <a:pt x="28445" y="42374"/>
                    <a:pt x="25047" y="43199"/>
                    <a:pt x="21600" y="43200"/>
                  </a:cubicBezTo>
                  <a:cubicBezTo>
                    <a:pt x="9670" y="43200"/>
                    <a:pt x="0" y="33529"/>
                    <a:pt x="0" y="21600"/>
                  </a:cubicBezTo>
                  <a:cubicBezTo>
                    <a:pt x="0" y="9670"/>
                    <a:pt x="9670" y="0"/>
                    <a:pt x="21600" y="0"/>
                  </a:cubicBezTo>
                  <a:cubicBezTo>
                    <a:pt x="25021" y="-1"/>
                    <a:pt x="28393" y="812"/>
                    <a:pt x="31438" y="2371"/>
                  </a:cubicBezTo>
                  <a:lnTo>
                    <a:pt x="21600" y="21600"/>
                  </a:lnTo>
                  <a:lnTo>
                    <a:pt x="31509" y="40793"/>
                  </a:lnTo>
                  <a:close/>
                </a:path>
              </a:pathLst>
            </a:cu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378" name="Line 33"/>
            <p:cNvSpPr>
              <a:spLocks noChangeShapeType="1"/>
            </p:cNvSpPr>
            <p:nvPr/>
          </p:nvSpPr>
          <p:spPr bwMode="auto">
            <a:xfrm>
              <a:off x="1313" y="801"/>
              <a:ext cx="105" cy="153"/>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79" name="Line 34"/>
            <p:cNvSpPr>
              <a:spLocks noChangeShapeType="1"/>
            </p:cNvSpPr>
            <p:nvPr/>
          </p:nvSpPr>
          <p:spPr bwMode="auto">
            <a:xfrm>
              <a:off x="1315" y="996"/>
              <a:ext cx="102" cy="114"/>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0" name="Line 35"/>
            <p:cNvSpPr>
              <a:spLocks noChangeShapeType="1"/>
            </p:cNvSpPr>
            <p:nvPr/>
          </p:nvSpPr>
          <p:spPr bwMode="auto">
            <a:xfrm flipH="1">
              <a:off x="2858" y="997"/>
              <a:ext cx="98" cy="111"/>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1" name="Line 36"/>
            <p:cNvSpPr>
              <a:spLocks noChangeShapeType="1"/>
            </p:cNvSpPr>
            <p:nvPr/>
          </p:nvSpPr>
          <p:spPr bwMode="auto">
            <a:xfrm flipH="1">
              <a:off x="2858" y="806"/>
              <a:ext cx="101" cy="147"/>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2" name="Arc 39"/>
            <p:cNvSpPr>
              <a:spLocks/>
            </p:cNvSpPr>
            <p:nvPr/>
          </p:nvSpPr>
          <p:spPr bwMode="auto">
            <a:xfrm rot="10800000">
              <a:off x="2952" y="794"/>
              <a:ext cx="576" cy="220"/>
            </a:xfrm>
            <a:custGeom>
              <a:avLst/>
              <a:gdLst>
                <a:gd name="T0" fmla="*/ 571 w 31960"/>
                <a:gd name="T1" fmla="*/ 207 h 43200"/>
                <a:gd name="T2" fmla="*/ 576 w 31960"/>
                <a:gd name="T3" fmla="*/ 13 h 43200"/>
                <a:gd name="T4" fmla="*/ 389 w 31960"/>
                <a:gd name="T5" fmla="*/ 110 h 43200"/>
                <a:gd name="T6" fmla="*/ 0 60000 65536"/>
                <a:gd name="T7" fmla="*/ 0 60000 65536"/>
                <a:gd name="T8" fmla="*/ 0 60000 65536"/>
              </a:gdLst>
              <a:ahLst/>
              <a:cxnLst>
                <a:cxn ang="T6">
                  <a:pos x="T0" y="T1"/>
                </a:cxn>
                <a:cxn ang="T7">
                  <a:pos x="T2" y="T3"/>
                </a:cxn>
                <a:cxn ang="T8">
                  <a:pos x="T4" y="T5"/>
                </a:cxn>
              </a:cxnLst>
              <a:rect l="0" t="0" r="r" b="b"/>
              <a:pathLst>
                <a:path w="31960" h="43200" fill="none" extrusionOk="0">
                  <a:moveTo>
                    <a:pt x="31696" y="40694"/>
                  </a:moveTo>
                  <a:cubicBezTo>
                    <a:pt x="28585" y="42340"/>
                    <a:pt x="25119" y="43199"/>
                    <a:pt x="21600" y="43200"/>
                  </a:cubicBezTo>
                  <a:cubicBezTo>
                    <a:pt x="9670" y="43200"/>
                    <a:pt x="0" y="33529"/>
                    <a:pt x="0" y="21600"/>
                  </a:cubicBezTo>
                  <a:cubicBezTo>
                    <a:pt x="0" y="9670"/>
                    <a:pt x="9670" y="0"/>
                    <a:pt x="21600" y="0"/>
                  </a:cubicBezTo>
                  <a:cubicBezTo>
                    <a:pt x="25220" y="-1"/>
                    <a:pt x="28782" y="910"/>
                    <a:pt x="31959" y="2646"/>
                  </a:cubicBezTo>
                </a:path>
                <a:path w="31960" h="43200" stroke="0" extrusionOk="0">
                  <a:moveTo>
                    <a:pt x="31696" y="40694"/>
                  </a:moveTo>
                  <a:cubicBezTo>
                    <a:pt x="28585" y="42340"/>
                    <a:pt x="25119" y="43199"/>
                    <a:pt x="21600" y="43200"/>
                  </a:cubicBezTo>
                  <a:cubicBezTo>
                    <a:pt x="9670" y="43200"/>
                    <a:pt x="0" y="33529"/>
                    <a:pt x="0" y="21600"/>
                  </a:cubicBezTo>
                  <a:cubicBezTo>
                    <a:pt x="0" y="9670"/>
                    <a:pt x="9670" y="0"/>
                    <a:pt x="21600" y="0"/>
                  </a:cubicBezTo>
                  <a:cubicBezTo>
                    <a:pt x="25220" y="-1"/>
                    <a:pt x="28782" y="910"/>
                    <a:pt x="31959" y="2646"/>
                  </a:cubicBezTo>
                  <a:lnTo>
                    <a:pt x="21600" y="21600"/>
                  </a:lnTo>
                  <a:lnTo>
                    <a:pt x="31696" y="40694"/>
                  </a:lnTo>
                  <a:close/>
                </a:path>
              </a:pathLst>
            </a:cu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383" name="Line 43"/>
            <p:cNvSpPr>
              <a:spLocks noChangeShapeType="1"/>
            </p:cNvSpPr>
            <p:nvPr/>
          </p:nvSpPr>
          <p:spPr bwMode="auto">
            <a:xfrm rot="10800000">
              <a:off x="3520" y="1280"/>
              <a:ext cx="0" cy="44"/>
            </a:xfrm>
            <a:prstGeom prst="line">
              <a:avLst/>
            </a:prstGeom>
            <a:noFill/>
            <a:ln w="317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4" name="Line 50"/>
            <p:cNvSpPr>
              <a:spLocks noChangeShapeType="1"/>
            </p:cNvSpPr>
            <p:nvPr/>
          </p:nvSpPr>
          <p:spPr bwMode="auto">
            <a:xfrm rot="10800000">
              <a:off x="2750" y="1089"/>
              <a:ext cx="109" cy="18"/>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5" name="Line 51"/>
            <p:cNvSpPr>
              <a:spLocks noChangeShapeType="1"/>
            </p:cNvSpPr>
            <p:nvPr/>
          </p:nvSpPr>
          <p:spPr bwMode="auto">
            <a:xfrm rot="10800000" flipV="1">
              <a:off x="2421" y="1088"/>
              <a:ext cx="329" cy="2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6" name="Line 52"/>
            <p:cNvSpPr>
              <a:spLocks noChangeShapeType="1"/>
            </p:cNvSpPr>
            <p:nvPr/>
          </p:nvSpPr>
          <p:spPr bwMode="auto">
            <a:xfrm rot="10800000">
              <a:off x="1411" y="948"/>
              <a:ext cx="1014" cy="167"/>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7" name="Line 53"/>
            <p:cNvSpPr>
              <a:spLocks noChangeShapeType="1"/>
            </p:cNvSpPr>
            <p:nvPr/>
          </p:nvSpPr>
          <p:spPr bwMode="auto">
            <a:xfrm rot="10800000" flipV="1">
              <a:off x="1849" y="951"/>
              <a:ext cx="1013" cy="162"/>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8" name="Line 54"/>
            <p:cNvSpPr>
              <a:spLocks noChangeShapeType="1"/>
            </p:cNvSpPr>
            <p:nvPr/>
          </p:nvSpPr>
          <p:spPr bwMode="auto">
            <a:xfrm rot="10800000">
              <a:off x="1526" y="1087"/>
              <a:ext cx="326" cy="2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89" name="Line 55"/>
            <p:cNvSpPr>
              <a:spLocks noChangeShapeType="1"/>
            </p:cNvSpPr>
            <p:nvPr/>
          </p:nvSpPr>
          <p:spPr bwMode="auto">
            <a:xfrm rot="10800000" flipH="1">
              <a:off x="1414" y="1087"/>
              <a:ext cx="111" cy="19"/>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90" name="Oval 56"/>
            <p:cNvSpPr>
              <a:spLocks noChangeArrowheads="1"/>
            </p:cNvSpPr>
            <p:nvPr/>
          </p:nvSpPr>
          <p:spPr bwMode="auto">
            <a:xfrm rot="10800000">
              <a:off x="1654" y="1057"/>
              <a:ext cx="86" cy="86"/>
            </a:xfrm>
            <a:prstGeom prst="ellipse">
              <a:avLst/>
            </a:prstGeom>
            <a:solidFill>
              <a:schemeClr val="bg1"/>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p>
          </p:txBody>
        </p:sp>
        <p:sp>
          <p:nvSpPr>
            <p:cNvPr id="391" name="Oval 57"/>
            <p:cNvSpPr>
              <a:spLocks noChangeArrowheads="1"/>
            </p:cNvSpPr>
            <p:nvPr/>
          </p:nvSpPr>
          <p:spPr bwMode="auto">
            <a:xfrm rot="10800000">
              <a:off x="2541" y="1057"/>
              <a:ext cx="86" cy="86"/>
            </a:xfrm>
            <a:prstGeom prst="ellipse">
              <a:avLst/>
            </a:prstGeom>
            <a:solidFill>
              <a:schemeClr val="bg1"/>
            </a:solidFill>
            <a:ln w="317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p>
          </p:txBody>
        </p:sp>
        <p:sp>
          <p:nvSpPr>
            <p:cNvPr id="392" name="Line 59"/>
            <p:cNvSpPr>
              <a:spLocks noChangeShapeType="1"/>
            </p:cNvSpPr>
            <p:nvPr/>
          </p:nvSpPr>
          <p:spPr bwMode="auto">
            <a:xfrm>
              <a:off x="3522" y="1038"/>
              <a:ext cx="0" cy="290"/>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93" name="Text Box 70"/>
            <p:cNvSpPr txBox="1">
              <a:spLocks noChangeArrowheads="1"/>
            </p:cNvSpPr>
            <p:nvPr/>
          </p:nvSpPr>
          <p:spPr bwMode="auto">
            <a:xfrm>
              <a:off x="1587" y="1153"/>
              <a:ext cx="219" cy="180"/>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3175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lvl1pPr defTabSz="685800" eaLnBrk="0" hangingPunct="0">
                <a:spcBef>
                  <a:spcPct val="20000"/>
                </a:spcBef>
                <a:buChar char="•"/>
                <a:defRPr sz="2400">
                  <a:solidFill>
                    <a:schemeClr val="tx1"/>
                  </a:solidFill>
                  <a:latin typeface="Arial" charset="0"/>
                  <a:cs typeface="Arial" charset="0"/>
                </a:defRPr>
              </a:lvl1pPr>
              <a:lvl2pPr marL="342900" indent="-214313" defTabSz="685800" eaLnBrk="0" hangingPunct="0">
                <a:spcBef>
                  <a:spcPct val="20000"/>
                </a:spcBef>
                <a:buChar char="–"/>
                <a:defRPr sz="2100">
                  <a:solidFill>
                    <a:schemeClr val="tx1"/>
                  </a:solidFill>
                  <a:latin typeface="Arial" charset="0"/>
                  <a:cs typeface="Arial" charset="0"/>
                </a:defRPr>
              </a:lvl2pPr>
              <a:lvl3pPr marL="685800" indent="-171450" defTabSz="685800" eaLnBrk="0" hangingPunct="0">
                <a:spcBef>
                  <a:spcPct val="20000"/>
                </a:spcBef>
                <a:buChar char="•"/>
                <a:defRPr>
                  <a:solidFill>
                    <a:schemeClr val="tx1"/>
                  </a:solidFill>
                  <a:latin typeface="Arial" charset="0"/>
                  <a:cs typeface="Arial" charset="0"/>
                </a:defRPr>
              </a:lvl3pPr>
              <a:lvl4pPr marL="1028700" indent="-171450" defTabSz="685800" eaLnBrk="0" hangingPunct="0">
                <a:spcBef>
                  <a:spcPct val="20000"/>
                </a:spcBef>
                <a:buChar char="–"/>
                <a:defRPr sz="1500">
                  <a:solidFill>
                    <a:schemeClr val="tx1"/>
                  </a:solidFill>
                  <a:latin typeface="Arial" charset="0"/>
                  <a:cs typeface="Arial" charset="0"/>
                </a:defRPr>
              </a:lvl4pPr>
              <a:lvl5pPr marL="1371600" indent="-171450" defTabSz="685800" eaLnBrk="0" hangingPunct="0">
                <a:spcBef>
                  <a:spcPct val="20000"/>
                </a:spcBef>
                <a:buChar char="»"/>
                <a:defRPr sz="1500">
                  <a:solidFill>
                    <a:schemeClr val="tx1"/>
                  </a:solidFill>
                  <a:latin typeface="Arial" charset="0"/>
                  <a:cs typeface="Arial" charset="0"/>
                </a:defRPr>
              </a:lvl5pPr>
              <a:lvl6pPr marL="1828800" indent="-171450" defTabSz="685800" eaLnBrk="0" fontAlgn="base" hangingPunct="0">
                <a:spcBef>
                  <a:spcPct val="20000"/>
                </a:spcBef>
                <a:spcAft>
                  <a:spcPct val="0"/>
                </a:spcAft>
                <a:buChar char="»"/>
                <a:defRPr sz="1500">
                  <a:solidFill>
                    <a:schemeClr val="tx1"/>
                  </a:solidFill>
                  <a:latin typeface="Arial" charset="0"/>
                  <a:cs typeface="Arial" charset="0"/>
                </a:defRPr>
              </a:lvl6pPr>
              <a:lvl7pPr marL="2286000" indent="-171450" defTabSz="685800" eaLnBrk="0" fontAlgn="base" hangingPunct="0">
                <a:spcBef>
                  <a:spcPct val="20000"/>
                </a:spcBef>
                <a:spcAft>
                  <a:spcPct val="0"/>
                </a:spcAft>
                <a:buChar char="»"/>
                <a:defRPr sz="1500">
                  <a:solidFill>
                    <a:schemeClr val="tx1"/>
                  </a:solidFill>
                  <a:latin typeface="Arial" charset="0"/>
                  <a:cs typeface="Arial" charset="0"/>
                </a:defRPr>
              </a:lvl7pPr>
              <a:lvl8pPr marL="2743200" indent="-171450" defTabSz="685800" eaLnBrk="0" fontAlgn="base" hangingPunct="0">
                <a:spcBef>
                  <a:spcPct val="20000"/>
                </a:spcBef>
                <a:spcAft>
                  <a:spcPct val="0"/>
                </a:spcAft>
                <a:buChar char="»"/>
                <a:defRPr sz="1500">
                  <a:solidFill>
                    <a:schemeClr val="tx1"/>
                  </a:solidFill>
                  <a:latin typeface="Arial" charset="0"/>
                  <a:cs typeface="Arial" charset="0"/>
                </a:defRPr>
              </a:lvl8pPr>
              <a:lvl9pPr marL="3200400" indent="-171450" defTabSz="685800" eaLnBrk="0" fontAlgn="base" hangingPunct="0">
                <a:spcBef>
                  <a:spcPct val="20000"/>
                </a:spcBef>
                <a:spcAft>
                  <a:spcPct val="0"/>
                </a:spcAft>
                <a:buChar char="»"/>
                <a:defRPr sz="1500">
                  <a:solidFill>
                    <a:schemeClr val="tx1"/>
                  </a:solidFill>
                  <a:latin typeface="Arial" charset="0"/>
                  <a:cs typeface="Arial" charset="0"/>
                </a:defRPr>
              </a:lvl9pPr>
            </a:lstStyle>
            <a:p>
              <a:pPr algn="ctr" eaLnBrk="1" hangingPunct="1">
                <a:lnSpc>
                  <a:spcPct val="90000"/>
                </a:lnSpc>
                <a:spcBef>
                  <a:spcPct val="0"/>
                </a:spcBef>
                <a:buFontTx/>
                <a:buNone/>
              </a:pPr>
              <a:r>
                <a:rPr lang="en-US" altLang="en-US" sz="800" b="1" dirty="0">
                  <a:solidFill>
                    <a:srgbClr val="0000FF"/>
                  </a:solidFill>
                  <a:latin typeface="Arial Narrow" pitchFamily="34" charset="0"/>
                </a:rPr>
                <a:t>IP</a:t>
              </a:r>
            </a:p>
          </p:txBody>
        </p:sp>
        <p:sp>
          <p:nvSpPr>
            <p:cNvPr id="394" name="Text Box 71"/>
            <p:cNvSpPr txBox="1">
              <a:spLocks noChangeArrowheads="1"/>
            </p:cNvSpPr>
            <p:nvPr/>
          </p:nvSpPr>
          <p:spPr bwMode="auto">
            <a:xfrm>
              <a:off x="2483" y="1151"/>
              <a:ext cx="219" cy="180"/>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3175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9" tIns="34295" rIns="68589" bIns="34295">
              <a:spAutoFit/>
            </a:bodyPr>
            <a:lstStyle>
              <a:lvl1pPr defTabSz="685800" eaLnBrk="0" hangingPunct="0">
                <a:spcBef>
                  <a:spcPct val="20000"/>
                </a:spcBef>
                <a:buChar char="•"/>
                <a:defRPr sz="2400">
                  <a:solidFill>
                    <a:schemeClr val="tx1"/>
                  </a:solidFill>
                  <a:latin typeface="Arial" charset="0"/>
                  <a:cs typeface="Arial" charset="0"/>
                </a:defRPr>
              </a:lvl1pPr>
              <a:lvl2pPr marL="342900" indent="-214313" defTabSz="685800" eaLnBrk="0" hangingPunct="0">
                <a:spcBef>
                  <a:spcPct val="20000"/>
                </a:spcBef>
                <a:buChar char="–"/>
                <a:defRPr sz="2100">
                  <a:solidFill>
                    <a:schemeClr val="tx1"/>
                  </a:solidFill>
                  <a:latin typeface="Arial" charset="0"/>
                  <a:cs typeface="Arial" charset="0"/>
                </a:defRPr>
              </a:lvl2pPr>
              <a:lvl3pPr marL="685800" indent="-171450" defTabSz="685800" eaLnBrk="0" hangingPunct="0">
                <a:spcBef>
                  <a:spcPct val="20000"/>
                </a:spcBef>
                <a:buChar char="•"/>
                <a:defRPr>
                  <a:solidFill>
                    <a:schemeClr val="tx1"/>
                  </a:solidFill>
                  <a:latin typeface="Arial" charset="0"/>
                  <a:cs typeface="Arial" charset="0"/>
                </a:defRPr>
              </a:lvl3pPr>
              <a:lvl4pPr marL="1028700" indent="-171450" defTabSz="685800" eaLnBrk="0" hangingPunct="0">
                <a:spcBef>
                  <a:spcPct val="20000"/>
                </a:spcBef>
                <a:buChar char="–"/>
                <a:defRPr sz="1500">
                  <a:solidFill>
                    <a:schemeClr val="tx1"/>
                  </a:solidFill>
                  <a:latin typeface="Arial" charset="0"/>
                  <a:cs typeface="Arial" charset="0"/>
                </a:defRPr>
              </a:lvl4pPr>
              <a:lvl5pPr marL="1371600" indent="-171450" defTabSz="685800" eaLnBrk="0" hangingPunct="0">
                <a:spcBef>
                  <a:spcPct val="20000"/>
                </a:spcBef>
                <a:buChar char="»"/>
                <a:defRPr sz="1500">
                  <a:solidFill>
                    <a:schemeClr val="tx1"/>
                  </a:solidFill>
                  <a:latin typeface="Arial" charset="0"/>
                  <a:cs typeface="Arial" charset="0"/>
                </a:defRPr>
              </a:lvl5pPr>
              <a:lvl6pPr marL="1828800" indent="-171450" defTabSz="685800" eaLnBrk="0" fontAlgn="base" hangingPunct="0">
                <a:spcBef>
                  <a:spcPct val="20000"/>
                </a:spcBef>
                <a:spcAft>
                  <a:spcPct val="0"/>
                </a:spcAft>
                <a:buChar char="»"/>
                <a:defRPr sz="1500">
                  <a:solidFill>
                    <a:schemeClr val="tx1"/>
                  </a:solidFill>
                  <a:latin typeface="Arial" charset="0"/>
                  <a:cs typeface="Arial" charset="0"/>
                </a:defRPr>
              </a:lvl6pPr>
              <a:lvl7pPr marL="2286000" indent="-171450" defTabSz="685800" eaLnBrk="0" fontAlgn="base" hangingPunct="0">
                <a:spcBef>
                  <a:spcPct val="20000"/>
                </a:spcBef>
                <a:spcAft>
                  <a:spcPct val="0"/>
                </a:spcAft>
                <a:buChar char="»"/>
                <a:defRPr sz="1500">
                  <a:solidFill>
                    <a:schemeClr val="tx1"/>
                  </a:solidFill>
                  <a:latin typeface="Arial" charset="0"/>
                  <a:cs typeface="Arial" charset="0"/>
                </a:defRPr>
              </a:lvl7pPr>
              <a:lvl8pPr marL="2743200" indent="-171450" defTabSz="685800" eaLnBrk="0" fontAlgn="base" hangingPunct="0">
                <a:spcBef>
                  <a:spcPct val="20000"/>
                </a:spcBef>
                <a:spcAft>
                  <a:spcPct val="0"/>
                </a:spcAft>
                <a:buChar char="»"/>
                <a:defRPr sz="1500">
                  <a:solidFill>
                    <a:schemeClr val="tx1"/>
                  </a:solidFill>
                  <a:latin typeface="Arial" charset="0"/>
                  <a:cs typeface="Arial" charset="0"/>
                </a:defRPr>
              </a:lvl8pPr>
              <a:lvl9pPr marL="3200400" indent="-171450" defTabSz="685800" eaLnBrk="0" fontAlgn="base" hangingPunct="0">
                <a:spcBef>
                  <a:spcPct val="20000"/>
                </a:spcBef>
                <a:spcAft>
                  <a:spcPct val="0"/>
                </a:spcAft>
                <a:buChar char="»"/>
                <a:defRPr sz="1500">
                  <a:solidFill>
                    <a:schemeClr val="tx1"/>
                  </a:solidFill>
                  <a:latin typeface="Arial" charset="0"/>
                  <a:cs typeface="Arial" charset="0"/>
                </a:defRPr>
              </a:lvl9pPr>
            </a:lstStyle>
            <a:p>
              <a:pPr algn="ctr" eaLnBrk="1" hangingPunct="1">
                <a:lnSpc>
                  <a:spcPct val="90000"/>
                </a:lnSpc>
                <a:spcBef>
                  <a:spcPct val="0"/>
                </a:spcBef>
                <a:buFontTx/>
                <a:buNone/>
              </a:pPr>
              <a:r>
                <a:rPr lang="en-US" altLang="en-US" sz="800" b="1" dirty="0">
                  <a:solidFill>
                    <a:srgbClr val="0000FF"/>
                  </a:solidFill>
                  <a:latin typeface="Arial Narrow" pitchFamily="34" charset="0"/>
                </a:rPr>
                <a:t>IP</a:t>
              </a:r>
            </a:p>
          </p:txBody>
        </p:sp>
        <p:sp>
          <p:nvSpPr>
            <p:cNvPr id="395" name="Line 105"/>
            <p:cNvSpPr>
              <a:spLocks noChangeShapeType="1"/>
            </p:cNvSpPr>
            <p:nvPr/>
          </p:nvSpPr>
          <p:spPr bwMode="auto">
            <a:xfrm flipV="1">
              <a:off x="1358" y="2289"/>
              <a:ext cx="129" cy="7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96" name="Line 106"/>
            <p:cNvSpPr>
              <a:spLocks noChangeShapeType="1"/>
            </p:cNvSpPr>
            <p:nvPr/>
          </p:nvSpPr>
          <p:spPr bwMode="auto">
            <a:xfrm>
              <a:off x="1355" y="2154"/>
              <a:ext cx="128" cy="8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397" name="Text Box 107"/>
            <p:cNvSpPr txBox="1">
              <a:spLocks noChangeArrowheads="1"/>
            </p:cNvSpPr>
            <p:nvPr/>
          </p:nvSpPr>
          <p:spPr bwMode="auto">
            <a:xfrm>
              <a:off x="1064" y="1637"/>
              <a:ext cx="751" cy="167"/>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3175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3897" tIns="21949" rIns="43897" bIns="21949">
              <a:spAutoFit/>
            </a:bodyPr>
            <a:lstStyle>
              <a:lvl1pPr defTabSz="439738" eaLnBrk="0" hangingPunct="0">
                <a:defRPr sz="1400">
                  <a:solidFill>
                    <a:schemeClr val="tx1"/>
                  </a:solidFill>
                  <a:latin typeface="Arial" charset="0"/>
                  <a:cs typeface="Arial" charset="0"/>
                </a:defRPr>
              </a:lvl1pPr>
              <a:lvl2pPr marL="742950" indent="-285750" defTabSz="439738" eaLnBrk="0" hangingPunct="0">
                <a:defRPr sz="1400">
                  <a:solidFill>
                    <a:schemeClr val="tx1"/>
                  </a:solidFill>
                  <a:latin typeface="Arial" charset="0"/>
                  <a:cs typeface="Arial" charset="0"/>
                </a:defRPr>
              </a:lvl2pPr>
              <a:lvl3pPr marL="1143000" indent="-228600" defTabSz="439738" eaLnBrk="0" hangingPunct="0">
                <a:defRPr sz="1400">
                  <a:solidFill>
                    <a:schemeClr val="tx1"/>
                  </a:solidFill>
                  <a:latin typeface="Arial" charset="0"/>
                  <a:cs typeface="Arial" charset="0"/>
                </a:defRPr>
              </a:lvl3pPr>
              <a:lvl4pPr marL="1600200" indent="-228600" defTabSz="439738" eaLnBrk="0" hangingPunct="0">
                <a:defRPr sz="1400">
                  <a:solidFill>
                    <a:schemeClr val="tx1"/>
                  </a:solidFill>
                  <a:latin typeface="Arial" charset="0"/>
                  <a:cs typeface="Arial" charset="0"/>
                </a:defRPr>
              </a:lvl4pPr>
              <a:lvl5pPr marL="2057400" indent="-228600" defTabSz="439738" eaLnBrk="0" hangingPunct="0">
                <a:defRPr sz="1400">
                  <a:solidFill>
                    <a:schemeClr val="tx1"/>
                  </a:solidFill>
                  <a:latin typeface="Arial" charset="0"/>
                  <a:cs typeface="Arial" charset="0"/>
                </a:defRPr>
              </a:lvl5pPr>
              <a:lvl6pPr marL="2514600" indent="-228600" defTabSz="439738" eaLnBrk="0" fontAlgn="base" hangingPunct="0">
                <a:spcBef>
                  <a:spcPct val="0"/>
                </a:spcBef>
                <a:spcAft>
                  <a:spcPct val="0"/>
                </a:spcAft>
                <a:defRPr sz="1400">
                  <a:solidFill>
                    <a:schemeClr val="tx1"/>
                  </a:solidFill>
                  <a:latin typeface="Arial" charset="0"/>
                  <a:cs typeface="Arial" charset="0"/>
                </a:defRPr>
              </a:lvl6pPr>
              <a:lvl7pPr marL="2971800" indent="-228600" defTabSz="439738" eaLnBrk="0" fontAlgn="base" hangingPunct="0">
                <a:spcBef>
                  <a:spcPct val="0"/>
                </a:spcBef>
                <a:spcAft>
                  <a:spcPct val="0"/>
                </a:spcAft>
                <a:defRPr sz="1400">
                  <a:solidFill>
                    <a:schemeClr val="tx1"/>
                  </a:solidFill>
                  <a:latin typeface="Arial" charset="0"/>
                  <a:cs typeface="Arial" charset="0"/>
                </a:defRPr>
              </a:lvl7pPr>
              <a:lvl8pPr marL="3429000" indent="-228600" defTabSz="439738" eaLnBrk="0" fontAlgn="base" hangingPunct="0">
                <a:spcBef>
                  <a:spcPct val="0"/>
                </a:spcBef>
                <a:spcAft>
                  <a:spcPct val="0"/>
                </a:spcAft>
                <a:defRPr sz="1400">
                  <a:solidFill>
                    <a:schemeClr val="tx1"/>
                  </a:solidFill>
                  <a:latin typeface="Arial" charset="0"/>
                  <a:cs typeface="Arial" charset="0"/>
                </a:defRPr>
              </a:lvl8pPr>
              <a:lvl9pPr marL="3886200" indent="-228600" defTabSz="439738" eaLnBrk="0" fontAlgn="base" hangingPunct="0">
                <a:spcBef>
                  <a:spcPct val="0"/>
                </a:spcBef>
                <a:spcAft>
                  <a:spcPct val="0"/>
                </a:spcAft>
                <a:defRPr sz="1400">
                  <a:solidFill>
                    <a:schemeClr val="tx1"/>
                  </a:solidFill>
                  <a:latin typeface="Arial" charset="0"/>
                  <a:cs typeface="Arial" charset="0"/>
                </a:defRPr>
              </a:lvl9pPr>
            </a:lstStyle>
            <a:p>
              <a:pPr algn="ctr" eaLnBrk="1" hangingPunct="1"/>
              <a:r>
                <a:rPr lang="en-US" altLang="en-US" sz="800" b="1" dirty="0">
                  <a:latin typeface="Arial Narrow" pitchFamily="34" charset="0"/>
                </a:rPr>
                <a:t>Electron Injector</a:t>
              </a:r>
            </a:p>
          </p:txBody>
        </p:sp>
        <p:sp>
          <p:nvSpPr>
            <p:cNvPr id="398" name="Text Box 108"/>
            <p:cNvSpPr txBox="1">
              <a:spLocks noChangeArrowheads="1"/>
            </p:cNvSpPr>
            <p:nvPr/>
          </p:nvSpPr>
          <p:spPr bwMode="auto">
            <a:xfrm>
              <a:off x="2006" y="1990"/>
              <a:ext cx="688" cy="167"/>
            </a:xfrm>
            <a:prstGeom prst="rect">
              <a:avLst/>
            </a:prstGeom>
            <a:noFill/>
            <a:ln>
              <a:noFill/>
            </a:ln>
            <a:effectLst/>
            <a:extLst>
              <a:ext uri="{909E8E84-426E-40DD-AFC4-6F175D3DCCD1}">
                <a14:hiddenFill xmlns:a14="http://schemas.microsoft.com/office/drawing/2010/main">
                  <a:solidFill>
                    <a:srgbClr val="800080"/>
                  </a:solidFill>
                </a14:hiddenFill>
              </a:ext>
              <a:ext uri="{91240B29-F687-4F45-9708-019B960494DF}">
                <a14:hiddenLine xmlns:a14="http://schemas.microsoft.com/office/drawing/2010/main" w="3175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3897" tIns="21949" rIns="43897" bIns="21949">
              <a:spAutoFit/>
            </a:bodyPr>
            <a:lstStyle>
              <a:lvl1pPr defTabSz="439738" eaLnBrk="0" hangingPunct="0">
                <a:defRPr sz="1400">
                  <a:solidFill>
                    <a:schemeClr val="tx1"/>
                  </a:solidFill>
                  <a:latin typeface="Arial" charset="0"/>
                  <a:cs typeface="Arial" charset="0"/>
                </a:defRPr>
              </a:lvl1pPr>
              <a:lvl2pPr marL="742950" indent="-285750" defTabSz="439738" eaLnBrk="0" hangingPunct="0">
                <a:defRPr sz="1400">
                  <a:solidFill>
                    <a:schemeClr val="tx1"/>
                  </a:solidFill>
                  <a:latin typeface="Arial" charset="0"/>
                  <a:cs typeface="Arial" charset="0"/>
                </a:defRPr>
              </a:lvl2pPr>
              <a:lvl3pPr marL="1143000" indent="-228600" defTabSz="439738" eaLnBrk="0" hangingPunct="0">
                <a:defRPr sz="1400">
                  <a:solidFill>
                    <a:schemeClr val="tx1"/>
                  </a:solidFill>
                  <a:latin typeface="Arial" charset="0"/>
                  <a:cs typeface="Arial" charset="0"/>
                </a:defRPr>
              </a:lvl3pPr>
              <a:lvl4pPr marL="1600200" indent="-228600" defTabSz="439738" eaLnBrk="0" hangingPunct="0">
                <a:defRPr sz="1400">
                  <a:solidFill>
                    <a:schemeClr val="tx1"/>
                  </a:solidFill>
                  <a:latin typeface="Arial" charset="0"/>
                  <a:cs typeface="Arial" charset="0"/>
                </a:defRPr>
              </a:lvl4pPr>
              <a:lvl5pPr marL="2057400" indent="-228600" defTabSz="439738" eaLnBrk="0" hangingPunct="0">
                <a:defRPr sz="1400">
                  <a:solidFill>
                    <a:schemeClr val="tx1"/>
                  </a:solidFill>
                  <a:latin typeface="Arial" charset="0"/>
                  <a:cs typeface="Arial" charset="0"/>
                </a:defRPr>
              </a:lvl5pPr>
              <a:lvl6pPr marL="2514600" indent="-228600" defTabSz="439738" eaLnBrk="0" fontAlgn="base" hangingPunct="0">
                <a:spcBef>
                  <a:spcPct val="0"/>
                </a:spcBef>
                <a:spcAft>
                  <a:spcPct val="0"/>
                </a:spcAft>
                <a:defRPr sz="1400">
                  <a:solidFill>
                    <a:schemeClr val="tx1"/>
                  </a:solidFill>
                  <a:latin typeface="Arial" charset="0"/>
                  <a:cs typeface="Arial" charset="0"/>
                </a:defRPr>
              </a:lvl6pPr>
              <a:lvl7pPr marL="2971800" indent="-228600" defTabSz="439738" eaLnBrk="0" fontAlgn="base" hangingPunct="0">
                <a:spcBef>
                  <a:spcPct val="0"/>
                </a:spcBef>
                <a:spcAft>
                  <a:spcPct val="0"/>
                </a:spcAft>
                <a:defRPr sz="1400">
                  <a:solidFill>
                    <a:schemeClr val="tx1"/>
                  </a:solidFill>
                  <a:latin typeface="Arial" charset="0"/>
                  <a:cs typeface="Arial" charset="0"/>
                </a:defRPr>
              </a:lvl7pPr>
              <a:lvl8pPr marL="3429000" indent="-228600" defTabSz="439738" eaLnBrk="0" fontAlgn="base" hangingPunct="0">
                <a:spcBef>
                  <a:spcPct val="0"/>
                </a:spcBef>
                <a:spcAft>
                  <a:spcPct val="0"/>
                </a:spcAft>
                <a:defRPr sz="1400">
                  <a:solidFill>
                    <a:schemeClr val="tx1"/>
                  </a:solidFill>
                  <a:latin typeface="Arial" charset="0"/>
                  <a:cs typeface="Arial" charset="0"/>
                </a:defRPr>
              </a:lvl8pPr>
              <a:lvl9pPr marL="3886200" indent="-228600" defTabSz="439738" eaLnBrk="0" fontAlgn="base" hangingPunct="0">
                <a:spcBef>
                  <a:spcPct val="0"/>
                </a:spcBef>
                <a:spcAft>
                  <a:spcPct val="0"/>
                </a:spcAft>
                <a:defRPr sz="1400">
                  <a:solidFill>
                    <a:schemeClr val="tx1"/>
                  </a:solidFill>
                  <a:latin typeface="Arial" charset="0"/>
                  <a:cs typeface="Arial" charset="0"/>
                </a:defRPr>
              </a:lvl9pPr>
            </a:lstStyle>
            <a:p>
              <a:pPr algn="ctr" eaLnBrk="1" hangingPunct="1"/>
              <a:r>
                <a:rPr lang="en-US" altLang="en-US" sz="800" b="1">
                  <a:latin typeface="Arial Narrow" pitchFamily="34" charset="0"/>
                </a:rPr>
                <a:t>12 GeV CEBAF</a:t>
              </a:r>
            </a:p>
          </p:txBody>
        </p:sp>
        <p:sp>
          <p:nvSpPr>
            <p:cNvPr id="399" name="Line 109"/>
            <p:cNvSpPr>
              <a:spLocks noChangeShapeType="1"/>
            </p:cNvSpPr>
            <p:nvPr/>
          </p:nvSpPr>
          <p:spPr bwMode="auto">
            <a:xfrm>
              <a:off x="1484" y="1865"/>
              <a:ext cx="1712"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400" name="Arc 110"/>
            <p:cNvSpPr>
              <a:spLocks/>
            </p:cNvSpPr>
            <p:nvPr/>
          </p:nvSpPr>
          <p:spPr bwMode="auto">
            <a:xfrm>
              <a:off x="2895" y="1865"/>
              <a:ext cx="240" cy="397"/>
            </a:xfrm>
            <a:custGeom>
              <a:avLst/>
              <a:gdLst>
                <a:gd name="T0" fmla="*/ 1 w 21600"/>
                <a:gd name="T1" fmla="*/ 0 h 43196"/>
                <a:gd name="T2" fmla="*/ 5 w 21600"/>
                <a:gd name="T3" fmla="*/ 397 h 43196"/>
                <a:gd name="T4" fmla="*/ 0 w 21600"/>
                <a:gd name="T5" fmla="*/ 199 h 43196"/>
                <a:gd name="T6" fmla="*/ 0 60000 65536"/>
                <a:gd name="T7" fmla="*/ 0 60000 65536"/>
                <a:gd name="T8" fmla="*/ 0 60000 65536"/>
              </a:gdLst>
              <a:ahLst/>
              <a:cxnLst>
                <a:cxn ang="T6">
                  <a:pos x="T0" y="T1"/>
                </a:cxn>
                <a:cxn ang="T7">
                  <a:pos x="T2" y="T3"/>
                </a:cxn>
                <a:cxn ang="T8">
                  <a:pos x="T4" y="T5"/>
                </a:cxn>
              </a:cxnLst>
              <a:rect l="0" t="0" r="r" b="b"/>
              <a:pathLst>
                <a:path w="21600" h="43196" fill="none" extrusionOk="0">
                  <a:moveTo>
                    <a:pt x="102" y="0"/>
                  </a:moveTo>
                  <a:cubicBezTo>
                    <a:pt x="11992" y="56"/>
                    <a:pt x="21600" y="9710"/>
                    <a:pt x="21600" y="21600"/>
                  </a:cubicBezTo>
                  <a:cubicBezTo>
                    <a:pt x="21600" y="33359"/>
                    <a:pt x="12193" y="42958"/>
                    <a:pt x="435" y="43195"/>
                  </a:cubicBezTo>
                </a:path>
                <a:path w="21600" h="43196" stroke="0" extrusionOk="0">
                  <a:moveTo>
                    <a:pt x="102" y="0"/>
                  </a:moveTo>
                  <a:cubicBezTo>
                    <a:pt x="11992" y="56"/>
                    <a:pt x="21600" y="9710"/>
                    <a:pt x="21600" y="21600"/>
                  </a:cubicBezTo>
                  <a:cubicBezTo>
                    <a:pt x="21600" y="33359"/>
                    <a:pt x="12193" y="42958"/>
                    <a:pt x="435" y="43195"/>
                  </a:cubicBezTo>
                  <a:lnTo>
                    <a:pt x="0" y="21600"/>
                  </a:lnTo>
                  <a:lnTo>
                    <a:pt x="102" y="0"/>
                  </a:lnTo>
                  <a:close/>
                </a:path>
              </a:pathLst>
            </a:custGeom>
            <a:solidFill>
              <a:schemeClr val="bg1"/>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401" name="Arc 111"/>
            <p:cNvSpPr>
              <a:spLocks/>
            </p:cNvSpPr>
            <p:nvPr/>
          </p:nvSpPr>
          <p:spPr bwMode="auto">
            <a:xfrm rot="10800000">
              <a:off x="1501" y="1865"/>
              <a:ext cx="240" cy="397"/>
            </a:xfrm>
            <a:custGeom>
              <a:avLst/>
              <a:gdLst>
                <a:gd name="T0" fmla="*/ 1 w 21600"/>
                <a:gd name="T1" fmla="*/ 0 h 43196"/>
                <a:gd name="T2" fmla="*/ 5 w 21600"/>
                <a:gd name="T3" fmla="*/ 397 h 43196"/>
                <a:gd name="T4" fmla="*/ 0 w 21600"/>
                <a:gd name="T5" fmla="*/ 199 h 43196"/>
                <a:gd name="T6" fmla="*/ 0 60000 65536"/>
                <a:gd name="T7" fmla="*/ 0 60000 65536"/>
                <a:gd name="T8" fmla="*/ 0 60000 65536"/>
              </a:gdLst>
              <a:ahLst/>
              <a:cxnLst>
                <a:cxn ang="T6">
                  <a:pos x="T0" y="T1"/>
                </a:cxn>
                <a:cxn ang="T7">
                  <a:pos x="T2" y="T3"/>
                </a:cxn>
                <a:cxn ang="T8">
                  <a:pos x="T4" y="T5"/>
                </a:cxn>
              </a:cxnLst>
              <a:rect l="0" t="0" r="r" b="b"/>
              <a:pathLst>
                <a:path w="21600" h="43196" fill="none" extrusionOk="0">
                  <a:moveTo>
                    <a:pt x="102" y="0"/>
                  </a:moveTo>
                  <a:cubicBezTo>
                    <a:pt x="11992" y="56"/>
                    <a:pt x="21600" y="9710"/>
                    <a:pt x="21600" y="21600"/>
                  </a:cubicBezTo>
                  <a:cubicBezTo>
                    <a:pt x="21600" y="33359"/>
                    <a:pt x="12193" y="42958"/>
                    <a:pt x="435" y="43195"/>
                  </a:cubicBezTo>
                </a:path>
                <a:path w="21600" h="43196" stroke="0" extrusionOk="0">
                  <a:moveTo>
                    <a:pt x="102" y="0"/>
                  </a:moveTo>
                  <a:cubicBezTo>
                    <a:pt x="11992" y="56"/>
                    <a:pt x="21600" y="9710"/>
                    <a:pt x="21600" y="21600"/>
                  </a:cubicBezTo>
                  <a:cubicBezTo>
                    <a:pt x="21600" y="33359"/>
                    <a:pt x="12193" y="42958"/>
                    <a:pt x="435" y="43195"/>
                  </a:cubicBezTo>
                  <a:lnTo>
                    <a:pt x="0" y="21600"/>
                  </a:lnTo>
                  <a:lnTo>
                    <a:pt x="102" y="0"/>
                  </a:lnTo>
                  <a:close/>
                </a:path>
              </a:pathLst>
            </a:custGeom>
            <a:solidFill>
              <a:schemeClr val="bg1"/>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00"/>
            </a:p>
          </p:txBody>
        </p:sp>
        <p:sp>
          <p:nvSpPr>
            <p:cNvPr id="402" name="Line 112"/>
            <p:cNvSpPr>
              <a:spLocks noChangeShapeType="1"/>
            </p:cNvSpPr>
            <p:nvPr/>
          </p:nvSpPr>
          <p:spPr bwMode="auto">
            <a:xfrm>
              <a:off x="1384" y="2262"/>
              <a:ext cx="1524" cy="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403" name="Rectangle 113"/>
            <p:cNvSpPr>
              <a:spLocks noChangeArrowheads="1"/>
            </p:cNvSpPr>
            <p:nvPr/>
          </p:nvSpPr>
          <p:spPr bwMode="auto">
            <a:xfrm>
              <a:off x="1384" y="1833"/>
              <a:ext cx="112" cy="61"/>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p>
          </p:txBody>
        </p:sp>
        <p:sp>
          <p:nvSpPr>
            <p:cNvPr id="404" name="Line 114"/>
            <p:cNvSpPr>
              <a:spLocks noChangeShapeType="1"/>
            </p:cNvSpPr>
            <p:nvPr/>
          </p:nvSpPr>
          <p:spPr bwMode="auto">
            <a:xfrm>
              <a:off x="3135" y="2055"/>
              <a:ext cx="0" cy="27"/>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405" name="Rectangle 115"/>
            <p:cNvSpPr>
              <a:spLocks noChangeArrowheads="1"/>
            </p:cNvSpPr>
            <p:nvPr/>
          </p:nvSpPr>
          <p:spPr bwMode="auto">
            <a:xfrm>
              <a:off x="1855" y="1836"/>
              <a:ext cx="975" cy="61"/>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p>
          </p:txBody>
        </p:sp>
        <p:sp>
          <p:nvSpPr>
            <p:cNvPr id="406" name="Rectangle 116"/>
            <p:cNvSpPr>
              <a:spLocks noChangeArrowheads="1"/>
            </p:cNvSpPr>
            <p:nvPr/>
          </p:nvSpPr>
          <p:spPr bwMode="auto">
            <a:xfrm>
              <a:off x="1855" y="2230"/>
              <a:ext cx="975" cy="6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p>
          </p:txBody>
        </p:sp>
        <p:sp>
          <p:nvSpPr>
            <p:cNvPr id="407" name="Rectangle 117"/>
            <p:cNvSpPr>
              <a:spLocks noChangeArrowheads="1"/>
            </p:cNvSpPr>
            <p:nvPr/>
          </p:nvSpPr>
          <p:spPr bwMode="auto">
            <a:xfrm>
              <a:off x="3201" y="1834"/>
              <a:ext cx="111" cy="61"/>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p>
          </p:txBody>
        </p:sp>
        <p:sp>
          <p:nvSpPr>
            <p:cNvPr id="408" name="Oval 45"/>
            <p:cNvSpPr>
              <a:spLocks noChangeArrowheads="1"/>
            </p:cNvSpPr>
            <p:nvPr/>
          </p:nvSpPr>
          <p:spPr bwMode="auto">
            <a:xfrm>
              <a:off x="1292" y="2092"/>
              <a:ext cx="118" cy="118"/>
            </a:xfrm>
            <a:prstGeom prst="ellipse">
              <a:avLst/>
            </a:prstGeom>
            <a:solidFill>
              <a:schemeClr val="bg1"/>
            </a:solidFill>
            <a:ln w="31750" algn="ctr">
              <a:solidFill>
                <a:schemeClr val="tx1"/>
              </a:solidFill>
              <a:round/>
              <a:headEnd/>
              <a:tailEnd/>
            </a:ln>
          </p:spPr>
          <p:txBody>
            <a:bodyPr lIns="58522" tIns="29261" rIns="58522" bIns="29261" anchor="ctr"/>
            <a:lstStyle>
              <a:lvl1pPr defTabSz="292100" eaLnBrk="0" hangingPunct="0">
                <a:defRPr sz="1400">
                  <a:solidFill>
                    <a:schemeClr val="tx1"/>
                  </a:solidFill>
                  <a:latin typeface="Arial" charset="0"/>
                  <a:cs typeface="Arial" charset="0"/>
                </a:defRPr>
              </a:lvl1pPr>
              <a:lvl2pPr marL="474663" indent="-182563" defTabSz="292100" eaLnBrk="0" hangingPunct="0">
                <a:defRPr sz="1400">
                  <a:solidFill>
                    <a:schemeClr val="tx1"/>
                  </a:solidFill>
                  <a:latin typeface="Arial" charset="0"/>
                  <a:cs typeface="Arial" charset="0"/>
                </a:defRPr>
              </a:lvl2pPr>
              <a:lvl3pPr marL="731838" indent="-146050" defTabSz="292100" eaLnBrk="0" hangingPunct="0">
                <a:defRPr sz="1400">
                  <a:solidFill>
                    <a:schemeClr val="tx1"/>
                  </a:solidFill>
                  <a:latin typeface="Arial" charset="0"/>
                  <a:cs typeface="Arial" charset="0"/>
                </a:defRPr>
              </a:lvl3pPr>
              <a:lvl4pPr marL="1023938" indent="-146050" defTabSz="292100" eaLnBrk="0" hangingPunct="0">
                <a:defRPr sz="1400">
                  <a:solidFill>
                    <a:schemeClr val="tx1"/>
                  </a:solidFill>
                  <a:latin typeface="Arial" charset="0"/>
                  <a:cs typeface="Arial" charset="0"/>
                </a:defRPr>
              </a:lvl4pPr>
              <a:lvl5pPr marL="1317625" indent="-146050" defTabSz="292100" eaLnBrk="0" hangingPunct="0">
                <a:defRPr sz="1400">
                  <a:solidFill>
                    <a:schemeClr val="tx1"/>
                  </a:solidFill>
                  <a:latin typeface="Arial" charset="0"/>
                  <a:cs typeface="Arial" charset="0"/>
                </a:defRPr>
              </a:lvl5pPr>
              <a:lvl6pPr marL="1774825" indent="-146050" defTabSz="292100" eaLnBrk="0" fontAlgn="base" hangingPunct="0">
                <a:spcBef>
                  <a:spcPct val="0"/>
                </a:spcBef>
                <a:spcAft>
                  <a:spcPct val="0"/>
                </a:spcAft>
                <a:defRPr sz="1400">
                  <a:solidFill>
                    <a:schemeClr val="tx1"/>
                  </a:solidFill>
                  <a:latin typeface="Arial" charset="0"/>
                  <a:cs typeface="Arial" charset="0"/>
                </a:defRPr>
              </a:lvl6pPr>
              <a:lvl7pPr marL="2232025" indent="-146050" defTabSz="292100" eaLnBrk="0" fontAlgn="base" hangingPunct="0">
                <a:spcBef>
                  <a:spcPct val="0"/>
                </a:spcBef>
                <a:spcAft>
                  <a:spcPct val="0"/>
                </a:spcAft>
                <a:defRPr sz="1400">
                  <a:solidFill>
                    <a:schemeClr val="tx1"/>
                  </a:solidFill>
                  <a:latin typeface="Arial" charset="0"/>
                  <a:cs typeface="Arial" charset="0"/>
                </a:defRPr>
              </a:lvl7pPr>
              <a:lvl8pPr marL="2689225" indent="-146050" defTabSz="292100" eaLnBrk="0" fontAlgn="base" hangingPunct="0">
                <a:spcBef>
                  <a:spcPct val="0"/>
                </a:spcBef>
                <a:spcAft>
                  <a:spcPct val="0"/>
                </a:spcAft>
                <a:defRPr sz="1400">
                  <a:solidFill>
                    <a:schemeClr val="tx1"/>
                  </a:solidFill>
                  <a:latin typeface="Arial" charset="0"/>
                  <a:cs typeface="Arial" charset="0"/>
                </a:defRPr>
              </a:lvl8pPr>
              <a:lvl9pPr marL="3146425" indent="-146050" defTabSz="292100" eaLnBrk="0" fontAlgn="base" hangingPunct="0">
                <a:spcBef>
                  <a:spcPct val="0"/>
                </a:spcBef>
                <a:spcAft>
                  <a:spcPct val="0"/>
                </a:spcAft>
                <a:defRPr sz="1400">
                  <a:solidFill>
                    <a:schemeClr val="tx1"/>
                  </a:solidFill>
                  <a:latin typeface="Arial" charset="0"/>
                  <a:cs typeface="Arial" charset="0"/>
                </a:defRPr>
              </a:lvl9pPr>
            </a:lstStyle>
            <a:p>
              <a:pPr algn="ctr" eaLnBrk="1" hangingPunct="1"/>
              <a:endParaRPr lang="en-US" altLang="en-US" sz="800">
                <a:latin typeface="Calibri" pitchFamily="34" charset="0"/>
              </a:endParaRPr>
            </a:p>
          </p:txBody>
        </p:sp>
        <p:sp>
          <p:nvSpPr>
            <p:cNvPr id="409" name="Oval 46"/>
            <p:cNvSpPr>
              <a:spLocks noChangeArrowheads="1"/>
            </p:cNvSpPr>
            <p:nvPr/>
          </p:nvSpPr>
          <p:spPr bwMode="auto">
            <a:xfrm>
              <a:off x="1292" y="2310"/>
              <a:ext cx="118" cy="118"/>
            </a:xfrm>
            <a:prstGeom prst="ellipse">
              <a:avLst/>
            </a:prstGeom>
            <a:solidFill>
              <a:schemeClr val="bg1"/>
            </a:solidFill>
            <a:ln w="31750" algn="ctr">
              <a:solidFill>
                <a:schemeClr val="tx1"/>
              </a:solidFill>
              <a:round/>
              <a:headEnd/>
              <a:tailEnd/>
            </a:ln>
          </p:spPr>
          <p:txBody>
            <a:bodyPr lIns="58522" tIns="29261" rIns="58522" bIns="29261" anchor="ctr"/>
            <a:lstStyle>
              <a:lvl1pPr defTabSz="292100" eaLnBrk="0" hangingPunct="0">
                <a:defRPr sz="1400">
                  <a:solidFill>
                    <a:schemeClr val="tx1"/>
                  </a:solidFill>
                  <a:latin typeface="Arial" charset="0"/>
                  <a:cs typeface="Arial" charset="0"/>
                </a:defRPr>
              </a:lvl1pPr>
              <a:lvl2pPr marL="474663" indent="-182563" defTabSz="292100" eaLnBrk="0" hangingPunct="0">
                <a:defRPr sz="1400">
                  <a:solidFill>
                    <a:schemeClr val="tx1"/>
                  </a:solidFill>
                  <a:latin typeface="Arial" charset="0"/>
                  <a:cs typeface="Arial" charset="0"/>
                </a:defRPr>
              </a:lvl2pPr>
              <a:lvl3pPr marL="731838" indent="-146050" defTabSz="292100" eaLnBrk="0" hangingPunct="0">
                <a:defRPr sz="1400">
                  <a:solidFill>
                    <a:schemeClr val="tx1"/>
                  </a:solidFill>
                  <a:latin typeface="Arial" charset="0"/>
                  <a:cs typeface="Arial" charset="0"/>
                </a:defRPr>
              </a:lvl3pPr>
              <a:lvl4pPr marL="1023938" indent="-146050" defTabSz="292100" eaLnBrk="0" hangingPunct="0">
                <a:defRPr sz="1400">
                  <a:solidFill>
                    <a:schemeClr val="tx1"/>
                  </a:solidFill>
                  <a:latin typeface="Arial" charset="0"/>
                  <a:cs typeface="Arial" charset="0"/>
                </a:defRPr>
              </a:lvl4pPr>
              <a:lvl5pPr marL="1317625" indent="-146050" defTabSz="292100" eaLnBrk="0" hangingPunct="0">
                <a:defRPr sz="1400">
                  <a:solidFill>
                    <a:schemeClr val="tx1"/>
                  </a:solidFill>
                  <a:latin typeface="Arial" charset="0"/>
                  <a:cs typeface="Arial" charset="0"/>
                </a:defRPr>
              </a:lvl5pPr>
              <a:lvl6pPr marL="1774825" indent="-146050" defTabSz="292100" eaLnBrk="0" fontAlgn="base" hangingPunct="0">
                <a:spcBef>
                  <a:spcPct val="0"/>
                </a:spcBef>
                <a:spcAft>
                  <a:spcPct val="0"/>
                </a:spcAft>
                <a:defRPr sz="1400">
                  <a:solidFill>
                    <a:schemeClr val="tx1"/>
                  </a:solidFill>
                  <a:latin typeface="Arial" charset="0"/>
                  <a:cs typeface="Arial" charset="0"/>
                </a:defRPr>
              </a:lvl6pPr>
              <a:lvl7pPr marL="2232025" indent="-146050" defTabSz="292100" eaLnBrk="0" fontAlgn="base" hangingPunct="0">
                <a:spcBef>
                  <a:spcPct val="0"/>
                </a:spcBef>
                <a:spcAft>
                  <a:spcPct val="0"/>
                </a:spcAft>
                <a:defRPr sz="1400">
                  <a:solidFill>
                    <a:schemeClr val="tx1"/>
                  </a:solidFill>
                  <a:latin typeface="Arial" charset="0"/>
                  <a:cs typeface="Arial" charset="0"/>
                </a:defRPr>
              </a:lvl7pPr>
              <a:lvl8pPr marL="2689225" indent="-146050" defTabSz="292100" eaLnBrk="0" fontAlgn="base" hangingPunct="0">
                <a:spcBef>
                  <a:spcPct val="0"/>
                </a:spcBef>
                <a:spcAft>
                  <a:spcPct val="0"/>
                </a:spcAft>
                <a:defRPr sz="1400">
                  <a:solidFill>
                    <a:schemeClr val="tx1"/>
                  </a:solidFill>
                  <a:latin typeface="Arial" charset="0"/>
                  <a:cs typeface="Arial" charset="0"/>
                </a:defRPr>
              </a:lvl8pPr>
              <a:lvl9pPr marL="3146425" indent="-146050" defTabSz="292100" eaLnBrk="0" fontAlgn="base" hangingPunct="0">
                <a:spcBef>
                  <a:spcPct val="0"/>
                </a:spcBef>
                <a:spcAft>
                  <a:spcPct val="0"/>
                </a:spcAft>
                <a:defRPr sz="1400">
                  <a:solidFill>
                    <a:schemeClr val="tx1"/>
                  </a:solidFill>
                  <a:latin typeface="Arial" charset="0"/>
                  <a:cs typeface="Arial" charset="0"/>
                </a:defRPr>
              </a:lvl9pPr>
            </a:lstStyle>
            <a:p>
              <a:pPr algn="ctr" eaLnBrk="1" hangingPunct="1"/>
              <a:endParaRPr lang="en-US" altLang="en-US" sz="800">
                <a:latin typeface="Calibri" pitchFamily="34" charset="0"/>
              </a:endParaRPr>
            </a:p>
          </p:txBody>
        </p:sp>
        <p:sp>
          <p:nvSpPr>
            <p:cNvPr id="410" name="Oval 47"/>
            <p:cNvSpPr>
              <a:spLocks noChangeArrowheads="1"/>
            </p:cNvSpPr>
            <p:nvPr/>
          </p:nvSpPr>
          <p:spPr bwMode="auto">
            <a:xfrm>
              <a:off x="1320" y="2228"/>
              <a:ext cx="64" cy="64"/>
            </a:xfrm>
            <a:prstGeom prst="ellipse">
              <a:avLst/>
            </a:prstGeom>
            <a:solidFill>
              <a:schemeClr val="bg1"/>
            </a:solidFill>
            <a:ln w="31750" algn="ctr">
              <a:solidFill>
                <a:schemeClr val="tx1"/>
              </a:solidFill>
              <a:round/>
              <a:headEnd/>
              <a:tailEnd/>
            </a:ln>
          </p:spPr>
          <p:txBody>
            <a:bodyPr lIns="58522" tIns="29261" rIns="58522" bIns="29261" anchor="ctr"/>
            <a:lstStyle>
              <a:lvl1pPr defTabSz="292100" eaLnBrk="0" hangingPunct="0">
                <a:defRPr sz="1400">
                  <a:solidFill>
                    <a:schemeClr val="tx1"/>
                  </a:solidFill>
                  <a:latin typeface="Arial" charset="0"/>
                  <a:cs typeface="Arial" charset="0"/>
                </a:defRPr>
              </a:lvl1pPr>
              <a:lvl2pPr marL="474663" indent="-182563" defTabSz="292100" eaLnBrk="0" hangingPunct="0">
                <a:defRPr sz="1400">
                  <a:solidFill>
                    <a:schemeClr val="tx1"/>
                  </a:solidFill>
                  <a:latin typeface="Arial" charset="0"/>
                  <a:cs typeface="Arial" charset="0"/>
                </a:defRPr>
              </a:lvl2pPr>
              <a:lvl3pPr marL="731838" indent="-146050" defTabSz="292100" eaLnBrk="0" hangingPunct="0">
                <a:defRPr sz="1400">
                  <a:solidFill>
                    <a:schemeClr val="tx1"/>
                  </a:solidFill>
                  <a:latin typeface="Arial" charset="0"/>
                  <a:cs typeface="Arial" charset="0"/>
                </a:defRPr>
              </a:lvl3pPr>
              <a:lvl4pPr marL="1023938" indent="-146050" defTabSz="292100" eaLnBrk="0" hangingPunct="0">
                <a:defRPr sz="1400">
                  <a:solidFill>
                    <a:schemeClr val="tx1"/>
                  </a:solidFill>
                  <a:latin typeface="Arial" charset="0"/>
                  <a:cs typeface="Arial" charset="0"/>
                </a:defRPr>
              </a:lvl4pPr>
              <a:lvl5pPr marL="1317625" indent="-146050" defTabSz="292100" eaLnBrk="0" hangingPunct="0">
                <a:defRPr sz="1400">
                  <a:solidFill>
                    <a:schemeClr val="tx1"/>
                  </a:solidFill>
                  <a:latin typeface="Arial" charset="0"/>
                  <a:cs typeface="Arial" charset="0"/>
                </a:defRPr>
              </a:lvl5pPr>
              <a:lvl6pPr marL="1774825" indent="-146050" defTabSz="292100" eaLnBrk="0" fontAlgn="base" hangingPunct="0">
                <a:spcBef>
                  <a:spcPct val="0"/>
                </a:spcBef>
                <a:spcAft>
                  <a:spcPct val="0"/>
                </a:spcAft>
                <a:defRPr sz="1400">
                  <a:solidFill>
                    <a:schemeClr val="tx1"/>
                  </a:solidFill>
                  <a:latin typeface="Arial" charset="0"/>
                  <a:cs typeface="Arial" charset="0"/>
                </a:defRPr>
              </a:lvl6pPr>
              <a:lvl7pPr marL="2232025" indent="-146050" defTabSz="292100" eaLnBrk="0" fontAlgn="base" hangingPunct="0">
                <a:spcBef>
                  <a:spcPct val="0"/>
                </a:spcBef>
                <a:spcAft>
                  <a:spcPct val="0"/>
                </a:spcAft>
                <a:defRPr sz="1400">
                  <a:solidFill>
                    <a:schemeClr val="tx1"/>
                  </a:solidFill>
                  <a:latin typeface="Arial" charset="0"/>
                  <a:cs typeface="Arial" charset="0"/>
                </a:defRPr>
              </a:lvl7pPr>
              <a:lvl8pPr marL="2689225" indent="-146050" defTabSz="292100" eaLnBrk="0" fontAlgn="base" hangingPunct="0">
                <a:spcBef>
                  <a:spcPct val="0"/>
                </a:spcBef>
                <a:spcAft>
                  <a:spcPct val="0"/>
                </a:spcAft>
                <a:defRPr sz="1400">
                  <a:solidFill>
                    <a:schemeClr val="tx1"/>
                  </a:solidFill>
                  <a:latin typeface="Arial" charset="0"/>
                  <a:cs typeface="Arial" charset="0"/>
                </a:defRPr>
              </a:lvl8pPr>
              <a:lvl9pPr marL="3146425" indent="-146050" defTabSz="292100" eaLnBrk="0" fontAlgn="base" hangingPunct="0">
                <a:spcBef>
                  <a:spcPct val="0"/>
                </a:spcBef>
                <a:spcAft>
                  <a:spcPct val="0"/>
                </a:spcAft>
                <a:defRPr sz="1400">
                  <a:solidFill>
                    <a:schemeClr val="tx1"/>
                  </a:solidFill>
                  <a:latin typeface="Arial" charset="0"/>
                  <a:cs typeface="Arial" charset="0"/>
                </a:defRPr>
              </a:lvl9pPr>
            </a:lstStyle>
            <a:p>
              <a:pPr algn="ctr" eaLnBrk="1" hangingPunct="1"/>
              <a:endParaRPr lang="en-US" altLang="en-US" sz="800">
                <a:latin typeface="Calibri" pitchFamily="34" charset="0"/>
              </a:endParaRPr>
            </a:p>
          </p:txBody>
        </p:sp>
        <p:sp>
          <p:nvSpPr>
            <p:cNvPr id="411" name="Arc 48"/>
            <p:cNvSpPr>
              <a:spLocks/>
            </p:cNvSpPr>
            <p:nvPr/>
          </p:nvSpPr>
          <p:spPr bwMode="auto">
            <a:xfrm flipH="1">
              <a:off x="1407" y="1924"/>
              <a:ext cx="331" cy="338"/>
            </a:xfrm>
            <a:custGeom>
              <a:avLst/>
              <a:gdLst>
                <a:gd name="T0" fmla="*/ 256 w 821270"/>
                <a:gd name="T1" fmla="*/ 311 h 838200"/>
                <a:gd name="T2" fmla="*/ 166 w 821270"/>
                <a:gd name="T3" fmla="*/ 169 h 838200"/>
                <a:gd name="T4" fmla="*/ 166 w 821270"/>
                <a:gd name="T5" fmla="*/ 338 h 838200"/>
                <a:gd name="T6" fmla="*/ 0 60000 65536"/>
                <a:gd name="T7" fmla="*/ 5898240 60000 65536"/>
                <a:gd name="T8" fmla="*/ 11796480 60000 65536"/>
                <a:gd name="T9" fmla="*/ 411876 w 821270"/>
                <a:gd name="T10" fmla="*/ 771243 h 838200"/>
                <a:gd name="T11" fmla="*/ 635182 w 821270"/>
                <a:gd name="T12" fmla="*/ 838200 h 838200"/>
              </a:gdLst>
              <a:ahLst/>
              <a:cxnLst>
                <a:cxn ang="T6">
                  <a:pos x="T0" y="T1"/>
                </a:cxn>
                <a:cxn ang="T7">
                  <a:pos x="T2" y="T3"/>
                </a:cxn>
                <a:cxn ang="T8">
                  <a:pos x="T4" y="T5"/>
                </a:cxn>
              </a:cxnLst>
              <a:rect l="T9" t="T10" r="T11" b="T12"/>
              <a:pathLst>
                <a:path w="821270" h="838200" stroke="0">
                  <a:moveTo>
                    <a:pt x="634300" y="770575"/>
                  </a:moveTo>
                  <a:lnTo>
                    <a:pt x="634300" y="770575"/>
                  </a:lnTo>
                  <a:cubicBezTo>
                    <a:pt x="567718" y="814710"/>
                    <a:pt x="490027" y="838199"/>
                    <a:pt x="410635" y="838200"/>
                  </a:cubicBezTo>
                  <a:cubicBezTo>
                    <a:pt x="410634" y="838200"/>
                    <a:pt x="410634" y="838199"/>
                    <a:pt x="410634" y="838199"/>
                  </a:cubicBezTo>
                  <a:lnTo>
                    <a:pt x="410635" y="419100"/>
                  </a:lnTo>
                  <a:lnTo>
                    <a:pt x="634300" y="770575"/>
                  </a:lnTo>
                  <a:close/>
                </a:path>
                <a:path w="821270" h="838200" fill="none">
                  <a:moveTo>
                    <a:pt x="634300" y="770575"/>
                  </a:moveTo>
                  <a:lnTo>
                    <a:pt x="634300" y="770575"/>
                  </a:lnTo>
                  <a:cubicBezTo>
                    <a:pt x="567718" y="814710"/>
                    <a:pt x="490027" y="838199"/>
                    <a:pt x="410635" y="838200"/>
                  </a:cubicBezTo>
                  <a:cubicBezTo>
                    <a:pt x="410634" y="838200"/>
                    <a:pt x="410634" y="838199"/>
                    <a:pt x="410634" y="838199"/>
                  </a:cubicBezTo>
                </a:path>
              </a:pathLst>
            </a:custGeom>
            <a:noFill/>
            <a:ln w="31750" cap="flat" cmpd="sng" algn="ctr">
              <a:solidFill>
                <a:schemeClr val="tx1"/>
              </a:solidFill>
              <a:prstDash val="solid"/>
              <a:round/>
              <a:headEnd/>
              <a:tailEnd/>
            </a:ln>
            <a:extLst>
              <a:ext uri="{909E8E84-426E-40DD-AFC4-6F175D3DCCD1}">
                <a14:hiddenFill xmlns:a14="http://schemas.microsoft.com/office/drawing/2010/main">
                  <a:solidFill>
                    <a:schemeClr val="tx2"/>
                  </a:solidFill>
                </a14:hiddenFill>
              </a:ext>
            </a:extLst>
          </p:spPr>
          <p:txBody>
            <a:bodyPr anchor="ctr"/>
            <a:lstStyle/>
            <a:p>
              <a:endParaRPr lang="en-US" sz="800"/>
            </a:p>
          </p:txBody>
        </p:sp>
        <p:sp>
          <p:nvSpPr>
            <p:cNvPr id="412" name="Arc 52"/>
            <p:cNvSpPr>
              <a:spLocks/>
            </p:cNvSpPr>
            <p:nvPr/>
          </p:nvSpPr>
          <p:spPr bwMode="auto">
            <a:xfrm flipH="1" flipV="1">
              <a:off x="1410" y="2262"/>
              <a:ext cx="330" cy="338"/>
            </a:xfrm>
            <a:custGeom>
              <a:avLst/>
              <a:gdLst>
                <a:gd name="T0" fmla="*/ 255 w 821270"/>
                <a:gd name="T1" fmla="*/ 311 h 838200"/>
                <a:gd name="T2" fmla="*/ 165 w 821270"/>
                <a:gd name="T3" fmla="*/ 169 h 838200"/>
                <a:gd name="T4" fmla="*/ 165 w 821270"/>
                <a:gd name="T5" fmla="*/ 338 h 838200"/>
                <a:gd name="T6" fmla="*/ 0 60000 65536"/>
                <a:gd name="T7" fmla="*/ 5898240 60000 65536"/>
                <a:gd name="T8" fmla="*/ 11796480 60000 65536"/>
                <a:gd name="T9" fmla="*/ 410635 w 821270"/>
                <a:gd name="T10" fmla="*/ 771243 h 838200"/>
                <a:gd name="T11" fmla="*/ 634618 w 821270"/>
                <a:gd name="T12" fmla="*/ 838200 h 838200"/>
              </a:gdLst>
              <a:ahLst/>
              <a:cxnLst>
                <a:cxn ang="T6">
                  <a:pos x="T0" y="T1"/>
                </a:cxn>
                <a:cxn ang="T7">
                  <a:pos x="T2" y="T3"/>
                </a:cxn>
                <a:cxn ang="T8">
                  <a:pos x="T4" y="T5"/>
                </a:cxn>
              </a:cxnLst>
              <a:rect l="T9" t="T10" r="T11" b="T12"/>
              <a:pathLst>
                <a:path w="821270" h="838200" stroke="0">
                  <a:moveTo>
                    <a:pt x="634300" y="770575"/>
                  </a:moveTo>
                  <a:lnTo>
                    <a:pt x="634300" y="770575"/>
                  </a:lnTo>
                  <a:cubicBezTo>
                    <a:pt x="567718" y="814710"/>
                    <a:pt x="490027" y="838199"/>
                    <a:pt x="410635" y="838200"/>
                  </a:cubicBezTo>
                  <a:cubicBezTo>
                    <a:pt x="410634" y="838200"/>
                    <a:pt x="410634" y="838199"/>
                    <a:pt x="410634" y="838199"/>
                  </a:cubicBezTo>
                  <a:lnTo>
                    <a:pt x="410635" y="419100"/>
                  </a:lnTo>
                  <a:lnTo>
                    <a:pt x="634300" y="770575"/>
                  </a:lnTo>
                  <a:close/>
                </a:path>
                <a:path w="821270" h="838200" fill="none">
                  <a:moveTo>
                    <a:pt x="634300" y="770575"/>
                  </a:moveTo>
                  <a:lnTo>
                    <a:pt x="634300" y="770575"/>
                  </a:lnTo>
                  <a:cubicBezTo>
                    <a:pt x="567718" y="814710"/>
                    <a:pt x="490027" y="838199"/>
                    <a:pt x="410635" y="838200"/>
                  </a:cubicBezTo>
                  <a:cubicBezTo>
                    <a:pt x="410634" y="838200"/>
                    <a:pt x="410634" y="838199"/>
                    <a:pt x="410634" y="838199"/>
                  </a:cubicBezTo>
                </a:path>
              </a:pathLst>
            </a:custGeom>
            <a:solidFill>
              <a:schemeClr val="bg1"/>
            </a:solidFill>
            <a:ln w="31750" cap="flat" cmpd="sng" algn="ctr">
              <a:solidFill>
                <a:schemeClr val="tx1"/>
              </a:solidFill>
              <a:prstDash val="solid"/>
              <a:round/>
              <a:headEnd/>
              <a:tailEnd/>
            </a:ln>
          </p:spPr>
          <p:txBody>
            <a:bodyPr anchor="ctr"/>
            <a:lstStyle/>
            <a:p>
              <a:endParaRPr lang="en-US" sz="800"/>
            </a:p>
          </p:txBody>
        </p:sp>
        <p:sp>
          <p:nvSpPr>
            <p:cNvPr id="413" name="TextBox 39"/>
            <p:cNvSpPr txBox="1">
              <a:spLocks noChangeArrowheads="1"/>
            </p:cNvSpPr>
            <p:nvPr/>
          </p:nvSpPr>
          <p:spPr bwMode="auto">
            <a:xfrm rot="578459">
              <a:off x="2883" y="1397"/>
              <a:ext cx="62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400">
                  <a:solidFill>
                    <a:schemeClr val="tx1"/>
                  </a:solidFill>
                  <a:latin typeface="Arial" charset="0"/>
                  <a:cs typeface="Arial" charset="0"/>
                </a:defRPr>
              </a:lvl1pPr>
              <a:lvl2pPr marL="742950" indent="-285750" defTabSz="457200" eaLnBrk="0" hangingPunct="0">
                <a:defRPr sz="1400">
                  <a:solidFill>
                    <a:schemeClr val="tx1"/>
                  </a:solidFill>
                  <a:latin typeface="Arial" charset="0"/>
                  <a:cs typeface="Arial" charset="0"/>
                </a:defRPr>
              </a:lvl2pPr>
              <a:lvl3pPr marL="1143000" indent="-228600" defTabSz="457200" eaLnBrk="0" hangingPunct="0">
                <a:defRPr sz="1400">
                  <a:solidFill>
                    <a:schemeClr val="tx1"/>
                  </a:solidFill>
                  <a:latin typeface="Arial" charset="0"/>
                  <a:cs typeface="Arial" charset="0"/>
                </a:defRPr>
              </a:lvl3pPr>
              <a:lvl4pPr marL="1600200" indent="-228600" defTabSz="457200" eaLnBrk="0" hangingPunct="0">
                <a:defRPr sz="1400">
                  <a:solidFill>
                    <a:schemeClr val="tx1"/>
                  </a:solidFill>
                  <a:latin typeface="Arial" charset="0"/>
                  <a:cs typeface="Arial" charset="0"/>
                </a:defRPr>
              </a:lvl4pPr>
              <a:lvl5pPr marL="2057400" indent="-228600" defTabSz="457200" eaLnBrk="0" hangingPunct="0">
                <a:defRPr sz="1400">
                  <a:solidFill>
                    <a:schemeClr val="tx1"/>
                  </a:solidFill>
                  <a:latin typeface="Arial" charset="0"/>
                  <a:cs typeface="Arial" charset="0"/>
                </a:defRPr>
              </a:lvl5pPr>
              <a:lvl6pPr marL="2514600" indent="-228600" defTabSz="457200" eaLnBrk="0" fontAlgn="base" hangingPunct="0">
                <a:spcBef>
                  <a:spcPct val="0"/>
                </a:spcBef>
                <a:spcAft>
                  <a:spcPct val="0"/>
                </a:spcAft>
                <a:defRPr sz="1400">
                  <a:solidFill>
                    <a:schemeClr val="tx1"/>
                  </a:solidFill>
                  <a:latin typeface="Arial" charset="0"/>
                  <a:cs typeface="Arial" charset="0"/>
                </a:defRPr>
              </a:lvl6pPr>
              <a:lvl7pPr marL="2971800" indent="-228600" defTabSz="457200" eaLnBrk="0" fontAlgn="base" hangingPunct="0">
                <a:spcBef>
                  <a:spcPct val="0"/>
                </a:spcBef>
                <a:spcAft>
                  <a:spcPct val="0"/>
                </a:spcAft>
                <a:defRPr sz="1400">
                  <a:solidFill>
                    <a:schemeClr val="tx1"/>
                  </a:solidFill>
                  <a:latin typeface="Arial" charset="0"/>
                  <a:cs typeface="Arial" charset="0"/>
                </a:defRPr>
              </a:lvl7pPr>
              <a:lvl8pPr marL="3429000" indent="-228600" defTabSz="457200" eaLnBrk="0" fontAlgn="base" hangingPunct="0">
                <a:spcBef>
                  <a:spcPct val="0"/>
                </a:spcBef>
                <a:spcAft>
                  <a:spcPct val="0"/>
                </a:spcAft>
                <a:defRPr sz="1400">
                  <a:solidFill>
                    <a:schemeClr val="tx1"/>
                  </a:solidFill>
                  <a:latin typeface="Arial" charset="0"/>
                  <a:cs typeface="Arial" charset="0"/>
                </a:defRPr>
              </a:lvl8pPr>
              <a:lvl9pPr marL="3886200" indent="-228600" defTabSz="4572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ltLang="en-US" sz="800" b="1" dirty="0">
                  <a:solidFill>
                    <a:srgbClr val="FF0000"/>
                  </a:solidFill>
                  <a:latin typeface="Arial Narrow" pitchFamily="34" charset="0"/>
                </a:rPr>
                <a:t>Ion Source</a:t>
              </a:r>
            </a:p>
          </p:txBody>
        </p:sp>
        <p:sp>
          <p:nvSpPr>
            <p:cNvPr id="414" name="TextBox 41"/>
            <p:cNvSpPr txBox="1">
              <a:spLocks noChangeArrowheads="1"/>
            </p:cNvSpPr>
            <p:nvPr/>
          </p:nvSpPr>
          <p:spPr bwMode="auto">
            <a:xfrm>
              <a:off x="1841" y="1337"/>
              <a:ext cx="50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400">
                  <a:solidFill>
                    <a:schemeClr val="tx1"/>
                  </a:solidFill>
                  <a:latin typeface="Arial" charset="0"/>
                  <a:cs typeface="Arial" charset="0"/>
                </a:defRPr>
              </a:lvl1pPr>
              <a:lvl2pPr marL="742950" indent="-285750" defTabSz="457200" eaLnBrk="0" hangingPunct="0">
                <a:defRPr sz="1400">
                  <a:solidFill>
                    <a:schemeClr val="tx1"/>
                  </a:solidFill>
                  <a:latin typeface="Arial" charset="0"/>
                  <a:cs typeface="Arial" charset="0"/>
                </a:defRPr>
              </a:lvl2pPr>
              <a:lvl3pPr marL="1143000" indent="-228600" defTabSz="457200" eaLnBrk="0" hangingPunct="0">
                <a:defRPr sz="1400">
                  <a:solidFill>
                    <a:schemeClr val="tx1"/>
                  </a:solidFill>
                  <a:latin typeface="Arial" charset="0"/>
                  <a:cs typeface="Arial" charset="0"/>
                </a:defRPr>
              </a:lvl3pPr>
              <a:lvl4pPr marL="1600200" indent="-228600" defTabSz="457200" eaLnBrk="0" hangingPunct="0">
                <a:defRPr sz="1400">
                  <a:solidFill>
                    <a:schemeClr val="tx1"/>
                  </a:solidFill>
                  <a:latin typeface="Arial" charset="0"/>
                  <a:cs typeface="Arial" charset="0"/>
                </a:defRPr>
              </a:lvl4pPr>
              <a:lvl5pPr marL="2057400" indent="-228600" defTabSz="457200" eaLnBrk="0" hangingPunct="0">
                <a:defRPr sz="1400">
                  <a:solidFill>
                    <a:schemeClr val="tx1"/>
                  </a:solidFill>
                  <a:latin typeface="Arial" charset="0"/>
                  <a:cs typeface="Arial" charset="0"/>
                </a:defRPr>
              </a:lvl5pPr>
              <a:lvl6pPr marL="2514600" indent="-228600" defTabSz="457200" eaLnBrk="0" fontAlgn="base" hangingPunct="0">
                <a:spcBef>
                  <a:spcPct val="0"/>
                </a:spcBef>
                <a:spcAft>
                  <a:spcPct val="0"/>
                </a:spcAft>
                <a:defRPr sz="1400">
                  <a:solidFill>
                    <a:schemeClr val="tx1"/>
                  </a:solidFill>
                  <a:latin typeface="Arial" charset="0"/>
                  <a:cs typeface="Arial" charset="0"/>
                </a:defRPr>
              </a:lvl6pPr>
              <a:lvl7pPr marL="2971800" indent="-228600" defTabSz="457200" eaLnBrk="0" fontAlgn="base" hangingPunct="0">
                <a:spcBef>
                  <a:spcPct val="0"/>
                </a:spcBef>
                <a:spcAft>
                  <a:spcPct val="0"/>
                </a:spcAft>
                <a:defRPr sz="1400">
                  <a:solidFill>
                    <a:schemeClr val="tx1"/>
                  </a:solidFill>
                  <a:latin typeface="Arial" charset="0"/>
                  <a:cs typeface="Arial" charset="0"/>
                </a:defRPr>
              </a:lvl7pPr>
              <a:lvl8pPr marL="3429000" indent="-228600" defTabSz="457200" eaLnBrk="0" fontAlgn="base" hangingPunct="0">
                <a:spcBef>
                  <a:spcPct val="0"/>
                </a:spcBef>
                <a:spcAft>
                  <a:spcPct val="0"/>
                </a:spcAft>
                <a:defRPr sz="1400">
                  <a:solidFill>
                    <a:schemeClr val="tx1"/>
                  </a:solidFill>
                  <a:latin typeface="Arial" charset="0"/>
                  <a:cs typeface="Arial" charset="0"/>
                </a:defRPr>
              </a:lvl8pPr>
              <a:lvl9pPr marL="3886200" indent="-228600" defTabSz="457200" eaLnBrk="0" fontAlgn="base" hangingPunct="0">
                <a:spcBef>
                  <a:spcPct val="0"/>
                </a:spcBef>
                <a:spcAft>
                  <a:spcPct val="0"/>
                </a:spcAft>
                <a:defRPr sz="1400">
                  <a:solidFill>
                    <a:schemeClr val="tx1"/>
                  </a:solidFill>
                  <a:latin typeface="Arial" charset="0"/>
                  <a:cs typeface="Arial" charset="0"/>
                </a:defRPr>
              </a:lvl9pPr>
            </a:lstStyle>
            <a:p>
              <a:pPr algn="r" eaLnBrk="1" hangingPunct="1"/>
              <a:r>
                <a:rPr lang="en-US" altLang="en-US" sz="800" b="1">
                  <a:solidFill>
                    <a:srgbClr val="FF0000"/>
                  </a:solidFill>
                  <a:latin typeface="Arial Narrow" pitchFamily="34" charset="0"/>
                </a:rPr>
                <a:t>Booster</a:t>
              </a:r>
            </a:p>
          </p:txBody>
        </p:sp>
        <p:sp>
          <p:nvSpPr>
            <p:cNvPr id="415" name="TextBox 39"/>
            <p:cNvSpPr txBox="1">
              <a:spLocks noChangeArrowheads="1"/>
            </p:cNvSpPr>
            <p:nvPr/>
          </p:nvSpPr>
          <p:spPr bwMode="auto">
            <a:xfrm rot="539229">
              <a:off x="2569" y="1331"/>
              <a:ext cx="40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400">
                  <a:solidFill>
                    <a:schemeClr val="tx1"/>
                  </a:solidFill>
                  <a:latin typeface="Arial" charset="0"/>
                  <a:cs typeface="Arial" charset="0"/>
                </a:defRPr>
              </a:lvl1pPr>
              <a:lvl2pPr marL="742950" indent="-285750" defTabSz="457200" eaLnBrk="0" hangingPunct="0">
                <a:defRPr sz="1400">
                  <a:solidFill>
                    <a:schemeClr val="tx1"/>
                  </a:solidFill>
                  <a:latin typeface="Arial" charset="0"/>
                  <a:cs typeface="Arial" charset="0"/>
                </a:defRPr>
              </a:lvl2pPr>
              <a:lvl3pPr marL="1143000" indent="-228600" defTabSz="457200" eaLnBrk="0" hangingPunct="0">
                <a:defRPr sz="1400">
                  <a:solidFill>
                    <a:schemeClr val="tx1"/>
                  </a:solidFill>
                  <a:latin typeface="Arial" charset="0"/>
                  <a:cs typeface="Arial" charset="0"/>
                </a:defRPr>
              </a:lvl3pPr>
              <a:lvl4pPr marL="1600200" indent="-228600" defTabSz="457200" eaLnBrk="0" hangingPunct="0">
                <a:defRPr sz="1400">
                  <a:solidFill>
                    <a:schemeClr val="tx1"/>
                  </a:solidFill>
                  <a:latin typeface="Arial" charset="0"/>
                  <a:cs typeface="Arial" charset="0"/>
                </a:defRPr>
              </a:lvl4pPr>
              <a:lvl5pPr marL="2057400" indent="-228600" defTabSz="457200" eaLnBrk="0" hangingPunct="0">
                <a:defRPr sz="1400">
                  <a:solidFill>
                    <a:schemeClr val="tx1"/>
                  </a:solidFill>
                  <a:latin typeface="Arial" charset="0"/>
                  <a:cs typeface="Arial" charset="0"/>
                </a:defRPr>
              </a:lvl5pPr>
              <a:lvl6pPr marL="2514600" indent="-228600" defTabSz="457200" eaLnBrk="0" fontAlgn="base" hangingPunct="0">
                <a:spcBef>
                  <a:spcPct val="0"/>
                </a:spcBef>
                <a:spcAft>
                  <a:spcPct val="0"/>
                </a:spcAft>
                <a:defRPr sz="1400">
                  <a:solidFill>
                    <a:schemeClr val="tx1"/>
                  </a:solidFill>
                  <a:latin typeface="Arial" charset="0"/>
                  <a:cs typeface="Arial" charset="0"/>
                </a:defRPr>
              </a:lvl6pPr>
              <a:lvl7pPr marL="2971800" indent="-228600" defTabSz="457200" eaLnBrk="0" fontAlgn="base" hangingPunct="0">
                <a:spcBef>
                  <a:spcPct val="0"/>
                </a:spcBef>
                <a:spcAft>
                  <a:spcPct val="0"/>
                </a:spcAft>
                <a:defRPr sz="1400">
                  <a:solidFill>
                    <a:schemeClr val="tx1"/>
                  </a:solidFill>
                  <a:latin typeface="Arial" charset="0"/>
                  <a:cs typeface="Arial" charset="0"/>
                </a:defRPr>
              </a:lvl7pPr>
              <a:lvl8pPr marL="3429000" indent="-228600" defTabSz="457200" eaLnBrk="0" fontAlgn="base" hangingPunct="0">
                <a:spcBef>
                  <a:spcPct val="0"/>
                </a:spcBef>
                <a:spcAft>
                  <a:spcPct val="0"/>
                </a:spcAft>
                <a:defRPr sz="1400">
                  <a:solidFill>
                    <a:schemeClr val="tx1"/>
                  </a:solidFill>
                  <a:latin typeface="Arial" charset="0"/>
                  <a:cs typeface="Arial" charset="0"/>
                </a:defRPr>
              </a:lvl8pPr>
              <a:lvl9pPr marL="3886200" indent="-228600" defTabSz="4572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ltLang="en-US" sz="800" b="1">
                  <a:solidFill>
                    <a:srgbClr val="FF0000"/>
                  </a:solidFill>
                  <a:latin typeface="Arial Narrow" pitchFamily="34" charset="0"/>
                </a:rPr>
                <a:t>Linac</a:t>
              </a:r>
            </a:p>
          </p:txBody>
        </p:sp>
        <p:grpSp>
          <p:nvGrpSpPr>
            <p:cNvPr id="416" name="Group 4"/>
            <p:cNvGrpSpPr>
              <a:grpSpLocks/>
            </p:cNvGrpSpPr>
            <p:nvPr/>
          </p:nvGrpSpPr>
          <p:grpSpPr bwMode="auto">
            <a:xfrm rot="-2420482">
              <a:off x="2197" y="1313"/>
              <a:ext cx="336" cy="324"/>
              <a:chOff x="4204705" y="3020667"/>
              <a:chExt cx="533203" cy="513978"/>
            </a:xfrm>
          </p:grpSpPr>
          <p:sp>
            <p:nvSpPr>
              <p:cNvPr id="422" name="Arc 12"/>
              <p:cNvSpPr>
                <a:spLocks/>
              </p:cNvSpPr>
              <p:nvPr/>
            </p:nvSpPr>
            <p:spPr bwMode="auto">
              <a:xfrm rot="-3876465">
                <a:off x="4524390" y="3021461"/>
                <a:ext cx="214312" cy="212724"/>
              </a:xfrm>
              <a:custGeom>
                <a:avLst/>
                <a:gdLst>
                  <a:gd name="T0" fmla="*/ 83634 w 212726"/>
                  <a:gd name="T1" fmla="*/ 2877 h 212727"/>
                  <a:gd name="T2" fmla="*/ 108760 w 212726"/>
                  <a:gd name="T3" fmla="*/ 106361 h 212727"/>
                  <a:gd name="T4" fmla="*/ 17129 w 212726"/>
                  <a:gd name="T5" fmla="*/ 163653 h 212727"/>
                  <a:gd name="T6" fmla="*/ 11796480 60000 65536"/>
                  <a:gd name="T7" fmla="*/ 11796480 60000 65536"/>
                  <a:gd name="T8" fmla="*/ 17694720 60000 65536"/>
                  <a:gd name="T9" fmla="*/ 16751 w 212726"/>
                  <a:gd name="T10" fmla="*/ 0 h 212727"/>
                  <a:gd name="T11" fmla="*/ 212726 w 212726"/>
                  <a:gd name="T12" fmla="*/ 212727 h 212727"/>
                </a:gdLst>
                <a:ahLst/>
                <a:cxnLst>
                  <a:cxn ang="T6">
                    <a:pos x="T0" y="T1"/>
                  </a:cxn>
                  <a:cxn ang="T7">
                    <a:pos x="T2" y="T3"/>
                  </a:cxn>
                  <a:cxn ang="T8">
                    <a:pos x="T4" y="T5"/>
                  </a:cxn>
                </a:cxnLst>
                <a:rect l="T9" t="T10" r="T11" b="T12"/>
                <a:pathLst>
                  <a:path w="212726" h="212727" stroke="0">
                    <a:moveTo>
                      <a:pt x="81791" y="2877"/>
                    </a:moveTo>
                    <a:lnTo>
                      <a:pt x="81791" y="2877"/>
                    </a:lnTo>
                    <a:cubicBezTo>
                      <a:pt x="89841" y="965"/>
                      <a:pt x="98088" y="-1"/>
                      <a:pt x="106363" y="-1"/>
                    </a:cubicBezTo>
                    <a:cubicBezTo>
                      <a:pt x="165105" y="0"/>
                      <a:pt x="212726" y="47620"/>
                      <a:pt x="212726" y="106364"/>
                    </a:cubicBezTo>
                    <a:cubicBezTo>
                      <a:pt x="212726" y="165107"/>
                      <a:pt x="165105" y="212728"/>
                      <a:pt x="106363" y="212728"/>
                    </a:cubicBezTo>
                    <a:cubicBezTo>
                      <a:pt x="70077" y="212727"/>
                      <a:pt x="36295" y="194230"/>
                      <a:pt x="16750" y="163658"/>
                    </a:cubicBezTo>
                    <a:lnTo>
                      <a:pt x="106363" y="106364"/>
                    </a:lnTo>
                    <a:lnTo>
                      <a:pt x="81791" y="2877"/>
                    </a:lnTo>
                    <a:close/>
                  </a:path>
                  <a:path w="212726" h="212727" fill="none">
                    <a:moveTo>
                      <a:pt x="81791" y="2877"/>
                    </a:moveTo>
                    <a:lnTo>
                      <a:pt x="81791" y="2877"/>
                    </a:lnTo>
                    <a:cubicBezTo>
                      <a:pt x="89841" y="965"/>
                      <a:pt x="98088" y="-1"/>
                      <a:pt x="106363" y="-1"/>
                    </a:cubicBezTo>
                    <a:cubicBezTo>
                      <a:pt x="165105" y="0"/>
                      <a:pt x="212726" y="47620"/>
                      <a:pt x="212726" y="106364"/>
                    </a:cubicBezTo>
                    <a:cubicBezTo>
                      <a:pt x="212726" y="165107"/>
                      <a:pt x="165105" y="212728"/>
                      <a:pt x="106363" y="212728"/>
                    </a:cubicBezTo>
                    <a:cubicBezTo>
                      <a:pt x="70077" y="212727"/>
                      <a:pt x="36295" y="194230"/>
                      <a:pt x="16750" y="163658"/>
                    </a:cubicBezTo>
                  </a:path>
                </a:pathLst>
              </a:custGeom>
              <a:noFill/>
              <a:ln w="3175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800"/>
              </a:p>
            </p:txBody>
          </p:sp>
          <p:sp>
            <p:nvSpPr>
              <p:cNvPr id="423" name="Arc 13"/>
              <p:cNvSpPr>
                <a:spLocks/>
              </p:cNvSpPr>
              <p:nvPr/>
            </p:nvSpPr>
            <p:spPr bwMode="auto">
              <a:xfrm rot="-3876465" flipH="1" flipV="1">
                <a:off x="4205498" y="3322714"/>
                <a:ext cx="211138" cy="212724"/>
              </a:xfrm>
              <a:custGeom>
                <a:avLst/>
                <a:gdLst>
                  <a:gd name="T0" fmla="*/ 81589 w 212726"/>
                  <a:gd name="T1" fmla="*/ 2499 h 212727"/>
                  <a:gd name="T2" fmla="*/ 103999 w 212726"/>
                  <a:gd name="T3" fmla="*/ 106361 h 212727"/>
                  <a:gd name="T4" fmla="*/ 16379 w 212726"/>
                  <a:gd name="T5" fmla="*/ 163653 h 212727"/>
                  <a:gd name="T6" fmla="*/ 11796480 60000 65536"/>
                  <a:gd name="T7" fmla="*/ 11796480 60000 65536"/>
                  <a:gd name="T8" fmla="*/ 17694720 60000 65536"/>
                  <a:gd name="T9" fmla="*/ 16751 w 212726"/>
                  <a:gd name="T10" fmla="*/ 0 h 212727"/>
                  <a:gd name="T11" fmla="*/ 212726 w 212726"/>
                  <a:gd name="T12" fmla="*/ 212727 h 212727"/>
                </a:gdLst>
                <a:ahLst/>
                <a:cxnLst>
                  <a:cxn ang="T6">
                    <a:pos x="T0" y="T1"/>
                  </a:cxn>
                  <a:cxn ang="T7">
                    <a:pos x="T2" y="T3"/>
                  </a:cxn>
                  <a:cxn ang="T8">
                    <a:pos x="T4" y="T5"/>
                  </a:cxn>
                </a:cxnLst>
                <a:rect l="T9" t="T10" r="T11" b="T12"/>
                <a:pathLst>
                  <a:path w="212726" h="212727" stroke="0">
                    <a:moveTo>
                      <a:pt x="83444" y="2499"/>
                    </a:moveTo>
                    <a:lnTo>
                      <a:pt x="83443" y="2498"/>
                    </a:lnTo>
                    <a:cubicBezTo>
                      <a:pt x="90970" y="837"/>
                      <a:pt x="98656" y="-1"/>
                      <a:pt x="106364" y="-1"/>
                    </a:cubicBezTo>
                    <a:cubicBezTo>
                      <a:pt x="165106" y="0"/>
                      <a:pt x="212727" y="47620"/>
                      <a:pt x="212727" y="106364"/>
                    </a:cubicBezTo>
                    <a:cubicBezTo>
                      <a:pt x="212727" y="165107"/>
                      <a:pt x="165106" y="212728"/>
                      <a:pt x="106364" y="212728"/>
                    </a:cubicBezTo>
                    <a:cubicBezTo>
                      <a:pt x="70078" y="212727"/>
                      <a:pt x="36296" y="194230"/>
                      <a:pt x="16751" y="163658"/>
                    </a:cubicBezTo>
                    <a:lnTo>
                      <a:pt x="106363" y="106364"/>
                    </a:lnTo>
                    <a:lnTo>
                      <a:pt x="83444" y="2499"/>
                    </a:lnTo>
                    <a:close/>
                  </a:path>
                  <a:path w="212726" h="212727" fill="none">
                    <a:moveTo>
                      <a:pt x="83444" y="2499"/>
                    </a:moveTo>
                    <a:lnTo>
                      <a:pt x="83443" y="2498"/>
                    </a:lnTo>
                    <a:cubicBezTo>
                      <a:pt x="90970" y="837"/>
                      <a:pt x="98656" y="-1"/>
                      <a:pt x="106364" y="-1"/>
                    </a:cubicBezTo>
                    <a:cubicBezTo>
                      <a:pt x="165106" y="0"/>
                      <a:pt x="212727" y="47620"/>
                      <a:pt x="212727" y="106364"/>
                    </a:cubicBezTo>
                    <a:cubicBezTo>
                      <a:pt x="212727" y="165107"/>
                      <a:pt x="165106" y="212728"/>
                      <a:pt x="106364" y="212728"/>
                    </a:cubicBezTo>
                    <a:cubicBezTo>
                      <a:pt x="70078" y="212727"/>
                      <a:pt x="36296" y="194230"/>
                      <a:pt x="16751" y="163658"/>
                    </a:cubicBezTo>
                  </a:path>
                </a:pathLst>
              </a:custGeom>
              <a:noFill/>
              <a:ln w="3175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800"/>
              </a:p>
            </p:txBody>
          </p:sp>
          <p:cxnSp>
            <p:nvCxnSpPr>
              <p:cNvPr id="424" name="Straight Connector 15"/>
              <p:cNvCxnSpPr>
                <a:cxnSpLocks noChangeShapeType="1"/>
              </p:cNvCxnSpPr>
              <p:nvPr/>
            </p:nvCxnSpPr>
            <p:spPr bwMode="auto">
              <a:xfrm rot="17723535" flipH="1">
                <a:off x="4273662" y="3257275"/>
                <a:ext cx="390525" cy="52387"/>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cxnSp>
          <p:cxnSp>
            <p:nvCxnSpPr>
              <p:cNvPr id="425" name="Straight Connector 17"/>
              <p:cNvCxnSpPr>
                <a:cxnSpLocks noChangeShapeType="1"/>
                <a:endCxn id="422" idx="2"/>
              </p:cNvCxnSpPr>
              <p:nvPr/>
            </p:nvCxnSpPr>
            <p:spPr bwMode="auto">
              <a:xfrm rot="-3876465">
                <a:off x="4348324" y="3138552"/>
                <a:ext cx="235951" cy="282719"/>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cxnSp>
        </p:grpSp>
        <p:sp>
          <p:nvSpPr>
            <p:cNvPr id="417" name="Rectangle 99"/>
            <p:cNvSpPr>
              <a:spLocks noChangeArrowheads="1"/>
            </p:cNvSpPr>
            <p:nvPr/>
          </p:nvSpPr>
          <p:spPr bwMode="auto">
            <a:xfrm rot="-10182028">
              <a:off x="3017" y="1346"/>
              <a:ext cx="127" cy="69"/>
            </a:xfrm>
            <a:prstGeom prst="rect">
              <a:avLst/>
            </a:prstGeom>
            <a:solidFill>
              <a:schemeClr val="bg1"/>
            </a:solidFill>
            <a:ln w="31750">
              <a:solidFill>
                <a:srgbClr val="FF0000"/>
              </a:solidFill>
              <a:miter lim="800000"/>
              <a:headEnd/>
              <a:tailEnd/>
            </a:ln>
          </p:spPr>
          <p:txBody>
            <a:bodyPr rot="10800000" wrap="none" anchor="ctr"/>
            <a:lstStyle>
              <a:lvl1pPr defTabSz="457200" eaLnBrk="0" hangingPunct="0">
                <a:defRPr sz="1400">
                  <a:solidFill>
                    <a:schemeClr val="tx1"/>
                  </a:solidFill>
                  <a:latin typeface="Arial" charset="0"/>
                  <a:cs typeface="Arial" charset="0"/>
                </a:defRPr>
              </a:lvl1pPr>
              <a:lvl2pPr marL="742950" indent="-285750" defTabSz="457200" eaLnBrk="0" hangingPunct="0">
                <a:defRPr sz="1400">
                  <a:solidFill>
                    <a:schemeClr val="tx1"/>
                  </a:solidFill>
                  <a:latin typeface="Arial" charset="0"/>
                  <a:cs typeface="Arial" charset="0"/>
                </a:defRPr>
              </a:lvl2pPr>
              <a:lvl3pPr marL="1143000" indent="-228600" defTabSz="457200" eaLnBrk="0" hangingPunct="0">
                <a:defRPr sz="1400">
                  <a:solidFill>
                    <a:schemeClr val="tx1"/>
                  </a:solidFill>
                  <a:latin typeface="Arial" charset="0"/>
                  <a:cs typeface="Arial" charset="0"/>
                </a:defRPr>
              </a:lvl3pPr>
              <a:lvl4pPr marL="1600200" indent="-228600" defTabSz="457200" eaLnBrk="0" hangingPunct="0">
                <a:defRPr sz="1400">
                  <a:solidFill>
                    <a:schemeClr val="tx1"/>
                  </a:solidFill>
                  <a:latin typeface="Arial" charset="0"/>
                  <a:cs typeface="Arial" charset="0"/>
                </a:defRPr>
              </a:lvl4pPr>
              <a:lvl5pPr marL="2057400" indent="-228600" defTabSz="457200" eaLnBrk="0" hangingPunct="0">
                <a:defRPr sz="1400">
                  <a:solidFill>
                    <a:schemeClr val="tx1"/>
                  </a:solidFill>
                  <a:latin typeface="Arial" charset="0"/>
                  <a:cs typeface="Arial" charset="0"/>
                </a:defRPr>
              </a:lvl5pPr>
              <a:lvl6pPr marL="2514600" indent="-228600" defTabSz="457200" eaLnBrk="0" fontAlgn="base" hangingPunct="0">
                <a:spcBef>
                  <a:spcPct val="0"/>
                </a:spcBef>
                <a:spcAft>
                  <a:spcPct val="0"/>
                </a:spcAft>
                <a:defRPr sz="1400">
                  <a:solidFill>
                    <a:schemeClr val="tx1"/>
                  </a:solidFill>
                  <a:latin typeface="Arial" charset="0"/>
                  <a:cs typeface="Arial" charset="0"/>
                </a:defRPr>
              </a:lvl6pPr>
              <a:lvl7pPr marL="2971800" indent="-228600" defTabSz="457200" eaLnBrk="0" fontAlgn="base" hangingPunct="0">
                <a:spcBef>
                  <a:spcPct val="0"/>
                </a:spcBef>
                <a:spcAft>
                  <a:spcPct val="0"/>
                </a:spcAft>
                <a:defRPr sz="1400">
                  <a:solidFill>
                    <a:schemeClr val="tx1"/>
                  </a:solidFill>
                  <a:latin typeface="Arial" charset="0"/>
                  <a:cs typeface="Arial" charset="0"/>
                </a:defRPr>
              </a:lvl7pPr>
              <a:lvl8pPr marL="3429000" indent="-228600" defTabSz="457200" eaLnBrk="0" fontAlgn="base" hangingPunct="0">
                <a:spcBef>
                  <a:spcPct val="0"/>
                </a:spcBef>
                <a:spcAft>
                  <a:spcPct val="0"/>
                </a:spcAft>
                <a:defRPr sz="1400">
                  <a:solidFill>
                    <a:schemeClr val="tx1"/>
                  </a:solidFill>
                  <a:latin typeface="Arial" charset="0"/>
                  <a:cs typeface="Arial" charset="0"/>
                </a:defRPr>
              </a:lvl8pPr>
              <a:lvl9pPr marL="3886200" indent="-228600" defTabSz="4572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ea typeface="MS PGothic" pitchFamily="34" charset="-128"/>
              </a:endParaRPr>
            </a:p>
          </p:txBody>
        </p:sp>
        <p:sp>
          <p:nvSpPr>
            <p:cNvPr id="418" name="Rectangle 100"/>
            <p:cNvSpPr>
              <a:spLocks noChangeArrowheads="1"/>
            </p:cNvSpPr>
            <p:nvPr/>
          </p:nvSpPr>
          <p:spPr bwMode="auto">
            <a:xfrm rot="-10252509">
              <a:off x="2647" y="1298"/>
              <a:ext cx="288" cy="69"/>
            </a:xfrm>
            <a:prstGeom prst="rect">
              <a:avLst/>
            </a:prstGeom>
            <a:solidFill>
              <a:schemeClr val="bg1"/>
            </a:solidFill>
            <a:ln w="31750">
              <a:solidFill>
                <a:srgbClr val="FF0000"/>
              </a:solidFill>
              <a:miter lim="800000"/>
              <a:headEnd/>
              <a:tailEnd/>
            </a:ln>
          </p:spPr>
          <p:txBody>
            <a:bodyPr rot="10800000" wrap="none" anchor="ctr"/>
            <a:lstStyle>
              <a:lvl1pPr defTabSz="457200" eaLnBrk="0" hangingPunct="0">
                <a:defRPr sz="1400">
                  <a:solidFill>
                    <a:schemeClr val="tx1"/>
                  </a:solidFill>
                  <a:latin typeface="Arial" charset="0"/>
                  <a:cs typeface="Arial" charset="0"/>
                </a:defRPr>
              </a:lvl1pPr>
              <a:lvl2pPr marL="742950" indent="-285750" defTabSz="457200" eaLnBrk="0" hangingPunct="0">
                <a:defRPr sz="1400">
                  <a:solidFill>
                    <a:schemeClr val="tx1"/>
                  </a:solidFill>
                  <a:latin typeface="Arial" charset="0"/>
                  <a:cs typeface="Arial" charset="0"/>
                </a:defRPr>
              </a:lvl2pPr>
              <a:lvl3pPr marL="1143000" indent="-228600" defTabSz="457200" eaLnBrk="0" hangingPunct="0">
                <a:defRPr sz="1400">
                  <a:solidFill>
                    <a:schemeClr val="tx1"/>
                  </a:solidFill>
                  <a:latin typeface="Arial" charset="0"/>
                  <a:cs typeface="Arial" charset="0"/>
                </a:defRPr>
              </a:lvl3pPr>
              <a:lvl4pPr marL="1600200" indent="-228600" defTabSz="457200" eaLnBrk="0" hangingPunct="0">
                <a:defRPr sz="1400">
                  <a:solidFill>
                    <a:schemeClr val="tx1"/>
                  </a:solidFill>
                  <a:latin typeface="Arial" charset="0"/>
                  <a:cs typeface="Arial" charset="0"/>
                </a:defRPr>
              </a:lvl4pPr>
              <a:lvl5pPr marL="2057400" indent="-228600" defTabSz="457200" eaLnBrk="0" hangingPunct="0">
                <a:defRPr sz="1400">
                  <a:solidFill>
                    <a:schemeClr val="tx1"/>
                  </a:solidFill>
                  <a:latin typeface="Arial" charset="0"/>
                  <a:cs typeface="Arial" charset="0"/>
                </a:defRPr>
              </a:lvl5pPr>
              <a:lvl6pPr marL="2514600" indent="-228600" defTabSz="457200" eaLnBrk="0" fontAlgn="base" hangingPunct="0">
                <a:spcBef>
                  <a:spcPct val="0"/>
                </a:spcBef>
                <a:spcAft>
                  <a:spcPct val="0"/>
                </a:spcAft>
                <a:defRPr sz="1400">
                  <a:solidFill>
                    <a:schemeClr val="tx1"/>
                  </a:solidFill>
                  <a:latin typeface="Arial" charset="0"/>
                  <a:cs typeface="Arial" charset="0"/>
                </a:defRPr>
              </a:lvl6pPr>
              <a:lvl7pPr marL="2971800" indent="-228600" defTabSz="457200" eaLnBrk="0" fontAlgn="base" hangingPunct="0">
                <a:spcBef>
                  <a:spcPct val="0"/>
                </a:spcBef>
                <a:spcAft>
                  <a:spcPct val="0"/>
                </a:spcAft>
                <a:defRPr sz="1400">
                  <a:solidFill>
                    <a:schemeClr val="tx1"/>
                  </a:solidFill>
                  <a:latin typeface="Arial" charset="0"/>
                  <a:cs typeface="Arial" charset="0"/>
                </a:defRPr>
              </a:lvl7pPr>
              <a:lvl8pPr marL="3429000" indent="-228600" defTabSz="457200" eaLnBrk="0" fontAlgn="base" hangingPunct="0">
                <a:spcBef>
                  <a:spcPct val="0"/>
                </a:spcBef>
                <a:spcAft>
                  <a:spcPct val="0"/>
                </a:spcAft>
                <a:defRPr sz="1400">
                  <a:solidFill>
                    <a:schemeClr val="tx1"/>
                  </a:solidFill>
                  <a:latin typeface="Arial" charset="0"/>
                  <a:cs typeface="Arial" charset="0"/>
                </a:defRPr>
              </a:lvl8pPr>
              <a:lvl9pPr marL="3886200" indent="-228600" defTabSz="457200" eaLnBrk="0" fontAlgn="base" hangingPunct="0">
                <a:spcBef>
                  <a:spcPct val="0"/>
                </a:spcBef>
                <a:spcAft>
                  <a:spcPct val="0"/>
                </a:spcAft>
                <a:defRPr sz="1400">
                  <a:solidFill>
                    <a:schemeClr val="tx1"/>
                  </a:solidFill>
                  <a:latin typeface="Arial" charset="0"/>
                  <a:cs typeface="Arial" charset="0"/>
                </a:defRPr>
              </a:lvl9pPr>
            </a:lstStyle>
            <a:p>
              <a:pPr eaLnBrk="1" hangingPunct="1"/>
              <a:endParaRPr lang="en-US" altLang="en-US" sz="800">
                <a:ea typeface="MS PGothic" pitchFamily="34" charset="-128"/>
              </a:endParaRPr>
            </a:p>
          </p:txBody>
        </p:sp>
        <p:cxnSp>
          <p:nvCxnSpPr>
            <p:cNvPr id="419" name="Straight Connector 54"/>
            <p:cNvCxnSpPr>
              <a:cxnSpLocks noChangeShapeType="1"/>
            </p:cNvCxnSpPr>
            <p:nvPr/>
          </p:nvCxnSpPr>
          <p:spPr bwMode="auto">
            <a:xfrm rot="14058102" flipH="1">
              <a:off x="2427" y="1194"/>
              <a:ext cx="192" cy="193"/>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cxnSp>
        <p:cxnSp>
          <p:nvCxnSpPr>
            <p:cNvPr id="420" name="Straight Connector 54"/>
            <p:cNvCxnSpPr>
              <a:cxnSpLocks noChangeShapeType="1"/>
            </p:cNvCxnSpPr>
            <p:nvPr/>
          </p:nvCxnSpPr>
          <p:spPr bwMode="auto">
            <a:xfrm rot="-2420482">
              <a:off x="2957" y="1337"/>
              <a:ext cx="48" cy="59"/>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cxnSp>
        <p:sp>
          <p:nvSpPr>
            <p:cNvPr id="421" name="Arc 12"/>
            <p:cNvSpPr>
              <a:spLocks/>
            </p:cNvSpPr>
            <p:nvPr/>
          </p:nvSpPr>
          <p:spPr bwMode="auto">
            <a:xfrm rot="9442451">
              <a:off x="1786" y="1192"/>
              <a:ext cx="729" cy="375"/>
            </a:xfrm>
            <a:custGeom>
              <a:avLst/>
              <a:gdLst>
                <a:gd name="T0" fmla="*/ 300 w 392558"/>
                <a:gd name="T1" fmla="*/ 218 h 228472"/>
                <a:gd name="T2" fmla="*/ 0 w 392558"/>
                <a:gd name="T3" fmla="*/ 576 h 228472"/>
                <a:gd name="T4" fmla="*/ 266 w 392558"/>
                <a:gd name="T5" fmla="*/ 978 h 228472"/>
                <a:gd name="T6" fmla="*/ 0 60000 65536"/>
                <a:gd name="T7" fmla="*/ 0 60000 65536"/>
                <a:gd name="T8" fmla="*/ 0 60000 65536"/>
              </a:gdLst>
              <a:ahLst/>
              <a:cxnLst>
                <a:cxn ang="T6">
                  <a:pos x="T0" y="T1"/>
                </a:cxn>
                <a:cxn ang="T7">
                  <a:pos x="T2" y="T3"/>
                </a:cxn>
                <a:cxn ang="T8">
                  <a:pos x="T4" y="T5"/>
                </a:cxn>
              </a:cxnLst>
              <a:rect l="0" t="0" r="r" b="b"/>
              <a:pathLst>
                <a:path w="392558" h="228472" stroke="0">
                  <a:moveTo>
                    <a:pt x="391674" y="2217"/>
                  </a:moveTo>
                  <a:lnTo>
                    <a:pt x="392558" y="0"/>
                  </a:lnTo>
                </a:path>
                <a:path w="392558" h="228472" fill="none">
                  <a:moveTo>
                    <a:pt x="54865" y="50851"/>
                  </a:moveTo>
                  <a:cubicBezTo>
                    <a:pt x="50297" y="48784"/>
                    <a:pt x="-1864" y="78034"/>
                    <a:pt x="52" y="134594"/>
                  </a:cubicBezTo>
                  <a:cubicBezTo>
                    <a:pt x="-685" y="187761"/>
                    <a:pt x="35755" y="219235"/>
                    <a:pt x="48674" y="228472"/>
                  </a:cubicBezTo>
                </a:path>
              </a:pathLst>
            </a:custGeom>
            <a:noFill/>
            <a:ln w="28575"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80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17543" y="1171552"/>
            <a:ext cx="4161049" cy="5338983"/>
            <a:chOff x="457200" y="1310671"/>
            <a:chExt cx="4161049" cy="5338983"/>
          </a:xfrm>
        </p:grpSpPr>
        <p:pic>
          <p:nvPicPr>
            <p:cNvPr id="21" name="Picture 20"/>
            <p:cNvPicPr>
              <a:picLocks noChangeAspect="1"/>
            </p:cNvPicPr>
            <p:nvPr/>
          </p:nvPicPr>
          <p:blipFill>
            <a:blip r:embed="rId3"/>
            <a:stretch>
              <a:fillRect/>
            </a:stretch>
          </p:blipFill>
          <p:spPr>
            <a:xfrm>
              <a:off x="495743" y="1310671"/>
              <a:ext cx="4122506" cy="5338983"/>
            </a:xfrm>
            <a:prstGeom prst="rect">
              <a:avLst/>
            </a:prstGeom>
          </p:spPr>
        </p:pic>
        <p:sp>
          <p:nvSpPr>
            <p:cNvPr id="22" name="TextBox 21"/>
            <p:cNvSpPr txBox="1"/>
            <p:nvPr/>
          </p:nvSpPr>
          <p:spPr>
            <a:xfrm>
              <a:off x="457200" y="1338705"/>
              <a:ext cx="1115883" cy="461665"/>
            </a:xfrm>
            <a:prstGeom prst="rect">
              <a:avLst/>
            </a:prstGeom>
            <a:noFill/>
          </p:spPr>
          <p:txBody>
            <a:bodyPr wrap="none" rtlCol="0">
              <a:spAutoFit/>
            </a:bodyPr>
            <a:lstStyle/>
            <a:p>
              <a:r>
                <a:rPr lang="en-US" sz="1200" dirty="0"/>
                <a:t>1212.1701.v3</a:t>
              </a:r>
            </a:p>
            <a:p>
              <a:r>
                <a:rPr lang="en-US" sz="1200" dirty="0"/>
                <a:t>A. </a:t>
              </a:r>
              <a:r>
                <a:rPr lang="en-US" sz="1200" dirty="0" err="1"/>
                <a:t>Accardi</a:t>
              </a:r>
              <a:r>
                <a:rPr lang="en-US" sz="1200" dirty="0"/>
                <a:t> et al</a:t>
              </a:r>
            </a:p>
          </p:txBody>
        </p:sp>
      </p:grpSp>
      <p:sp>
        <p:nvSpPr>
          <p:cNvPr id="100" name="TextBox 99"/>
          <p:cNvSpPr txBox="1"/>
          <p:nvPr/>
        </p:nvSpPr>
        <p:spPr>
          <a:xfrm>
            <a:off x="4460109" y="4691233"/>
            <a:ext cx="3349168" cy="1200329"/>
          </a:xfrm>
          <a:prstGeom prst="rect">
            <a:avLst/>
          </a:prstGeom>
          <a:noFill/>
        </p:spPr>
        <p:txBody>
          <a:bodyPr wrap="square" rtlCol="0">
            <a:spAutoFit/>
          </a:bodyPr>
          <a:lstStyle/>
          <a:p>
            <a:r>
              <a:rPr lang="en-US" b="1" dirty="0"/>
              <a:t>World’s </a:t>
            </a:r>
            <a:r>
              <a:rPr lang="en-US" b="1" u="sng" dirty="0"/>
              <a:t>first</a:t>
            </a:r>
          </a:p>
          <a:p>
            <a:r>
              <a:rPr lang="en-US" b="1" dirty="0">
                <a:solidFill>
                  <a:srgbClr val="D2533C"/>
                </a:solidFill>
              </a:rPr>
              <a:t>Polarized electron-proton/light ion </a:t>
            </a:r>
          </a:p>
          <a:p>
            <a:r>
              <a:rPr lang="en-US" b="1" dirty="0"/>
              <a:t>and </a:t>
            </a:r>
            <a:r>
              <a:rPr lang="en-US" b="1" dirty="0">
                <a:solidFill>
                  <a:srgbClr val="0000FF"/>
                </a:solidFill>
              </a:rPr>
              <a:t>electron-Nucleus collider</a:t>
            </a:r>
          </a:p>
        </p:txBody>
      </p:sp>
      <mc:AlternateContent xmlns:mc="http://schemas.openxmlformats.org/markup-compatibility/2006" xmlns:a14="http://schemas.microsoft.com/office/drawing/2010/main">
        <mc:Choice Requires="a14">
          <p:sp>
            <p:nvSpPr>
              <p:cNvPr id="98" name="TextBox 97"/>
              <p:cNvSpPr txBox="1"/>
              <p:nvPr/>
            </p:nvSpPr>
            <p:spPr>
              <a:xfrm>
                <a:off x="4460109" y="3181500"/>
                <a:ext cx="3454792" cy="1477328"/>
              </a:xfrm>
              <a:prstGeom prst="rect">
                <a:avLst/>
              </a:prstGeom>
              <a:noFill/>
            </p:spPr>
            <p:txBody>
              <a:bodyPr wrap="none" rtlCol="0">
                <a:spAutoFit/>
              </a:bodyPr>
              <a:lstStyle/>
              <a:p>
                <a:r>
                  <a:rPr lang="en-US" b="1" dirty="0"/>
                  <a:t>For e-A collisions at the EIC:</a:t>
                </a:r>
              </a:p>
              <a:p>
                <a:pPr marL="285750" indent="-285750">
                  <a:buFont typeface="Wingdings" charset="2"/>
                  <a:buChar char="ü"/>
                </a:pPr>
                <a:r>
                  <a:rPr lang="en-US" b="1" dirty="0">
                    <a:solidFill>
                      <a:srgbClr val="D2533C"/>
                    </a:solidFill>
                  </a:rPr>
                  <a:t>Wide range in nuclei</a:t>
                </a:r>
              </a:p>
              <a:p>
                <a:pPr marL="285750" indent="-285750">
                  <a:buFont typeface="Wingdings" charset="2"/>
                  <a:buChar char="ü"/>
                </a:pPr>
                <a:r>
                  <a:rPr lang="en-US" dirty="0">
                    <a:solidFill>
                      <a:srgbClr val="0000FF"/>
                    </a:solidFill>
                  </a:rPr>
                  <a:t>Luminosity per nucleon same </a:t>
                </a:r>
                <a:endParaRPr lang="en-US" dirty="0" smtClean="0">
                  <a:solidFill>
                    <a:srgbClr val="0000FF"/>
                  </a:solidFill>
                </a:endParaRPr>
              </a:p>
              <a:p>
                <a:r>
                  <a:rPr lang="en-US" dirty="0">
                    <a:solidFill>
                      <a:srgbClr val="0000FF"/>
                    </a:solidFill>
                  </a:rPr>
                  <a:t> </a:t>
                </a:r>
                <a:r>
                  <a:rPr lang="en-US" dirty="0" smtClean="0">
                    <a:solidFill>
                      <a:srgbClr val="0000FF"/>
                    </a:solidFill>
                  </a:rPr>
                  <a:t>     as </a:t>
                </a:r>
                <a14:m>
                  <m:oMath xmlns:m="http://schemas.openxmlformats.org/officeDocument/2006/math">
                    <m:r>
                      <a:rPr lang="en-US" i="1" dirty="0" smtClean="0">
                        <a:solidFill>
                          <a:srgbClr val="0000FF"/>
                        </a:solidFill>
                        <a:latin typeface="Cambria Math" panose="02040503050406030204" pitchFamily="18" charset="0"/>
                      </a:rPr>
                      <m:t>𝑒𝑝</m:t>
                    </m:r>
                  </m:oMath>
                </a14:m>
                <a:endParaRPr lang="en-US" dirty="0">
                  <a:solidFill>
                    <a:srgbClr val="0000FF"/>
                  </a:solidFill>
                </a:endParaRPr>
              </a:p>
              <a:p>
                <a:pPr marL="285750" indent="-285750">
                  <a:buFont typeface="Wingdings" charset="2"/>
                  <a:buChar char="ü"/>
                </a:pPr>
                <a:r>
                  <a:rPr lang="en-US" dirty="0">
                    <a:solidFill>
                      <a:srgbClr val="0000FF"/>
                    </a:solidFill>
                  </a:rPr>
                  <a:t>Variable center of mass energy </a:t>
                </a:r>
              </a:p>
            </p:txBody>
          </p:sp>
        </mc:Choice>
        <mc:Fallback xmlns="">
          <p:sp>
            <p:nvSpPr>
              <p:cNvPr id="98" name="TextBox 97"/>
              <p:cNvSpPr txBox="1">
                <a:spLocks noRot="1" noChangeAspect="1" noMove="1" noResize="1" noEditPoints="1" noAdjustHandles="1" noChangeArrowheads="1" noChangeShapeType="1" noTextEdit="1"/>
              </p:cNvSpPr>
              <p:nvPr/>
            </p:nvSpPr>
            <p:spPr>
              <a:xfrm>
                <a:off x="4460109" y="3181500"/>
                <a:ext cx="3454792" cy="1477328"/>
              </a:xfrm>
              <a:prstGeom prst="rect">
                <a:avLst/>
              </a:prstGeom>
              <a:blipFill rotWithShape="0">
                <a:blip r:embed="rId4"/>
                <a:stretch>
                  <a:fillRect l="-1590" t="-2479" r="-530" b="-5785"/>
                </a:stretch>
              </a:blipFill>
            </p:spPr>
            <p:txBody>
              <a:bodyPr/>
              <a:lstStyle/>
              <a:p>
                <a:r>
                  <a:rPr lang="it-IT">
                    <a:noFill/>
                  </a:rPr>
                  <a:t> </a:t>
                </a:r>
              </a:p>
            </p:txBody>
          </p:sp>
        </mc:Fallback>
      </mc:AlternateContent>
      <p:sp>
        <p:nvSpPr>
          <p:cNvPr id="2" name="Title 1"/>
          <p:cNvSpPr>
            <a:spLocks noGrp="1"/>
          </p:cNvSpPr>
          <p:nvPr>
            <p:ph type="title"/>
          </p:nvPr>
        </p:nvSpPr>
        <p:spPr/>
        <p:txBody>
          <a:bodyPr anchor="ctr">
            <a:normAutofit/>
          </a:bodyPr>
          <a:lstStyle/>
          <a:p>
            <a:r>
              <a:rPr lang="en-US" dirty="0" smtClean="0"/>
              <a:t>The Electron Ion Collider</a:t>
            </a:r>
            <a:endParaRPr lang="en-US" dirty="0">
              <a:solidFill>
                <a:srgbClr val="0000FF"/>
              </a:solidFill>
            </a:endParaRPr>
          </a:p>
        </p:txBody>
      </p:sp>
      <mc:AlternateContent xmlns:mc="http://schemas.openxmlformats.org/markup-compatibility/2006" xmlns:a14="http://schemas.microsoft.com/office/drawing/2010/main">
        <mc:Choice Requires="a14">
          <p:sp>
            <p:nvSpPr>
              <p:cNvPr id="97" name="TextBox 96"/>
              <p:cNvSpPr txBox="1"/>
              <p:nvPr/>
            </p:nvSpPr>
            <p:spPr>
              <a:xfrm>
                <a:off x="4460109" y="1107073"/>
                <a:ext cx="3876382" cy="1810880"/>
              </a:xfrm>
              <a:prstGeom prst="rect">
                <a:avLst/>
              </a:prstGeom>
              <a:noFill/>
            </p:spPr>
            <p:txBody>
              <a:bodyPr wrap="square" rtlCol="0">
                <a:spAutoFit/>
              </a:bodyPr>
              <a:lstStyle/>
              <a:p>
                <a:r>
                  <a:rPr lang="en-US" b="1" dirty="0" smtClean="0"/>
                  <a:t>For e-N collisions at the EIC:</a:t>
                </a:r>
              </a:p>
              <a:p>
                <a:pPr marL="285750" indent="-285750">
                  <a:buFont typeface="Wingdings" charset="2"/>
                  <a:buChar char="ü"/>
                </a:pPr>
                <a:r>
                  <a:rPr lang="en-US" dirty="0">
                    <a:solidFill>
                      <a:srgbClr val="FF0000"/>
                    </a:solidFill>
                  </a:rPr>
                  <a:t>Polarized beams: </a:t>
                </a:r>
                <a14:m>
                  <m:oMath xmlns:m="http://schemas.openxmlformats.org/officeDocument/2006/math">
                    <m:r>
                      <a:rPr lang="en-US" b="0" i="1" smtClean="0">
                        <a:solidFill>
                          <a:srgbClr val="FF0000"/>
                        </a:solidFill>
                        <a:latin typeface="Cambria Math" panose="02040503050406030204" pitchFamily="18" charset="0"/>
                      </a:rPr>
                      <m:t>𝑒</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𝑝</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𝑑</m:t>
                    </m:r>
                    <m:r>
                      <a:rPr lang="en-US" b="0" i="1" smtClean="0">
                        <a:solidFill>
                          <a:srgbClr val="FF0000"/>
                        </a:solidFill>
                        <a:latin typeface="Cambria Math" panose="02040503050406030204" pitchFamily="18" charset="0"/>
                      </a:rPr>
                      <m:t>, </m:t>
                    </m:r>
                    <m:sPre>
                      <m:sPrePr>
                        <m:ctrlPr>
                          <a:rPr lang="en-US" b="0" i="1" smtClean="0">
                            <a:solidFill>
                              <a:srgbClr val="FF0000"/>
                            </a:solidFill>
                            <a:latin typeface="Cambria Math" panose="02040503050406030204" pitchFamily="18" charset="0"/>
                          </a:rPr>
                        </m:ctrlPr>
                      </m:sPrePr>
                      <m:sub/>
                      <m:sup>
                        <m:r>
                          <a:rPr lang="en-US" b="0" i="1" smtClean="0">
                            <a:solidFill>
                              <a:srgbClr val="FF0000"/>
                            </a:solidFill>
                            <a:latin typeface="Cambria Math" panose="02040503050406030204" pitchFamily="18" charset="0"/>
                          </a:rPr>
                          <m:t>3</m:t>
                        </m:r>
                      </m:sup>
                      <m:e>
                        <m:r>
                          <m:rPr>
                            <m:sty m:val="p"/>
                          </m:rPr>
                          <a:rPr lang="en-US" b="0" i="0" smtClean="0">
                            <a:solidFill>
                              <a:srgbClr val="FF0000"/>
                            </a:solidFill>
                            <a:latin typeface="Cambria Math" panose="02040503050406030204" pitchFamily="18" charset="0"/>
                          </a:rPr>
                          <m:t>He</m:t>
                        </m:r>
                      </m:e>
                    </m:sPre>
                  </m:oMath>
                </a14:m>
                <a:endParaRPr lang="en-US" dirty="0">
                  <a:solidFill>
                    <a:srgbClr val="FF0000"/>
                  </a:solidFill>
                </a:endParaRPr>
              </a:p>
              <a:p>
                <a:pPr marL="285750" indent="-285750">
                  <a:buFont typeface="Wingdings" charset="2"/>
                  <a:buChar char="ü"/>
                </a:pPr>
                <a:r>
                  <a:rPr lang="en-US" dirty="0">
                    <a:solidFill>
                      <a:srgbClr val="0000FF"/>
                    </a:solidFill>
                  </a:rPr>
                  <a:t>e beam 5-10(20) </a:t>
                </a:r>
                <a:r>
                  <a:rPr lang="en-US" dirty="0" err="1">
                    <a:solidFill>
                      <a:srgbClr val="0000FF"/>
                    </a:solidFill>
                  </a:rPr>
                  <a:t>GeV</a:t>
                </a:r>
                <a:endParaRPr lang="en-US" dirty="0">
                  <a:solidFill>
                    <a:srgbClr val="0000FF"/>
                  </a:solidFill>
                </a:endParaRPr>
              </a:p>
              <a:p>
                <a:pPr marL="285750" indent="-285750">
                  <a:buFont typeface="Wingdings" charset="2"/>
                  <a:buChar char="ü"/>
                </a:pPr>
                <a:r>
                  <a:rPr lang="en-US" dirty="0">
                    <a:solidFill>
                      <a:srgbClr val="0000FF"/>
                    </a:solidFill>
                  </a:rPr>
                  <a:t>Luminosity </a:t>
                </a:r>
                <a14:m>
                  <m:oMath xmlns:m="http://schemas.openxmlformats.org/officeDocument/2006/math">
                    <m:sSub>
                      <m:sSubPr>
                        <m:ctrlPr>
                          <a:rPr lang="en-US" i="1" smtClean="0">
                            <a:solidFill>
                              <a:srgbClr val="0000FF"/>
                            </a:solidFill>
                            <a:latin typeface="Cambria Math" panose="02040503050406030204" pitchFamily="18" charset="0"/>
                          </a:rPr>
                        </m:ctrlPr>
                      </m:sSubPr>
                      <m:e>
                        <m:r>
                          <a:rPr lang="en-US" i="1" smtClean="0">
                            <a:solidFill>
                              <a:srgbClr val="0000FF"/>
                            </a:solidFill>
                            <a:latin typeface="Cambria Math" panose="02040503050406030204" pitchFamily="18" charset="0"/>
                            <a:ea typeface="Cambria Math" panose="02040503050406030204" pitchFamily="18" charset="0"/>
                          </a:rPr>
                          <m:t>ℒ</m:t>
                        </m:r>
                      </m:e>
                      <m:sub>
                        <m:r>
                          <a:rPr lang="en-US" b="0" i="1" smtClean="0">
                            <a:solidFill>
                              <a:srgbClr val="0000FF"/>
                            </a:solidFill>
                            <a:latin typeface="Cambria Math" panose="02040503050406030204" pitchFamily="18" charset="0"/>
                          </a:rPr>
                          <m:t>𝑒𝑝</m:t>
                        </m:r>
                      </m:sub>
                    </m:sSub>
                    <m:r>
                      <a:rPr lang="en-US" b="0" i="1" smtClean="0">
                        <a:solidFill>
                          <a:srgbClr val="0000FF"/>
                        </a:solidFill>
                        <a:latin typeface="Cambria Math" panose="02040503050406030204" pitchFamily="18" charset="0"/>
                      </a:rPr>
                      <m:t>~</m:t>
                    </m:r>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10</m:t>
                        </m:r>
                      </m:e>
                      <m:sup>
                        <m:r>
                          <a:rPr lang="en-US" b="0" i="1" smtClean="0">
                            <a:solidFill>
                              <a:srgbClr val="0000FF"/>
                            </a:solidFill>
                            <a:latin typeface="Cambria Math" panose="02040503050406030204" pitchFamily="18" charset="0"/>
                          </a:rPr>
                          <m:t>33</m:t>
                        </m:r>
                        <m:r>
                          <a:rPr lang="en-US" b="0" i="1" smtClean="0">
                            <a:solidFill>
                              <a:srgbClr val="0000FF"/>
                            </a:solidFill>
                            <a:latin typeface="Cambria Math" panose="02040503050406030204" pitchFamily="18" charset="0"/>
                            <a:ea typeface="Cambria Math" panose="02040503050406030204" pitchFamily="18" charset="0"/>
                          </a:rPr>
                          <m:t>÷34</m:t>
                        </m:r>
                      </m:sup>
                    </m:sSup>
                    <m:r>
                      <a:rPr lang="en-US" b="0" i="1" smtClean="0">
                        <a:solidFill>
                          <a:srgbClr val="0000FF"/>
                        </a:solidFill>
                        <a:latin typeface="Cambria Math" panose="02040503050406030204" pitchFamily="18" charset="0"/>
                      </a:rPr>
                      <m:t> </m:t>
                    </m:r>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𝑠</m:t>
                        </m:r>
                      </m:e>
                      <m:sup>
                        <m:r>
                          <a:rPr lang="en-US" b="0" i="1" smtClean="0">
                            <a:solidFill>
                              <a:srgbClr val="0000FF"/>
                            </a:solidFill>
                            <a:latin typeface="Cambria Math" panose="02040503050406030204" pitchFamily="18" charset="0"/>
                          </a:rPr>
                          <m:t>−1</m:t>
                        </m:r>
                      </m:sup>
                    </m:sSup>
                    <m:r>
                      <a:rPr lang="en-US" b="0" i="1" smtClean="0">
                        <a:solidFill>
                          <a:srgbClr val="0000FF"/>
                        </a:solidFill>
                        <a:latin typeface="Cambria Math" panose="02040503050406030204" pitchFamily="18" charset="0"/>
                      </a:rPr>
                      <m:t> </m:t>
                    </m:r>
                    <m:sSup>
                      <m:sSupPr>
                        <m:ctrlPr>
                          <a:rPr lang="en-US" b="0" i="1" smtClean="0">
                            <a:solidFill>
                              <a:srgbClr val="0000FF"/>
                            </a:solidFill>
                            <a:latin typeface="Cambria Math" panose="02040503050406030204" pitchFamily="18" charset="0"/>
                          </a:rPr>
                        </m:ctrlPr>
                      </m:sSupPr>
                      <m:e>
                        <m:r>
                          <a:rPr lang="en-US" b="0" i="1" smtClean="0">
                            <a:solidFill>
                              <a:srgbClr val="0000FF"/>
                            </a:solidFill>
                            <a:latin typeface="Cambria Math" panose="02040503050406030204" pitchFamily="18" charset="0"/>
                          </a:rPr>
                          <m:t>𝑐𝑚</m:t>
                        </m:r>
                      </m:e>
                      <m:sup>
                        <m:r>
                          <a:rPr lang="en-US" b="0" i="1" smtClean="0">
                            <a:solidFill>
                              <a:srgbClr val="0000FF"/>
                            </a:solidFill>
                            <a:latin typeface="Cambria Math" panose="02040503050406030204" pitchFamily="18" charset="0"/>
                          </a:rPr>
                          <m:t>−2</m:t>
                        </m:r>
                      </m:sup>
                    </m:sSup>
                  </m:oMath>
                </a14:m>
                <a:endParaRPr lang="en-US" baseline="30000" dirty="0" smtClean="0">
                  <a:solidFill>
                    <a:srgbClr val="0000FF"/>
                  </a:solidFill>
                </a:endParaRPr>
              </a:p>
              <a:p>
                <a:pPr lvl="1" algn="ctr"/>
                <a:r>
                  <a:rPr lang="en-US" dirty="0" smtClean="0">
                    <a:solidFill>
                      <a:srgbClr val="0000FF"/>
                    </a:solidFill>
                  </a:rPr>
                  <a:t>100-1000 times HERA</a:t>
                </a:r>
              </a:p>
              <a:p>
                <a:pPr marL="285750" indent="-285750">
                  <a:buFont typeface="Wingdings" charset="2"/>
                  <a:buChar char="ü"/>
                </a:pPr>
                <a:r>
                  <a:rPr lang="en-US" dirty="0" smtClean="0">
                    <a:solidFill>
                      <a:srgbClr val="0000FF"/>
                    </a:solidFill>
                  </a:rPr>
                  <a:t>20-100 </a:t>
                </a:r>
                <a:r>
                  <a:rPr lang="en-US" dirty="0">
                    <a:solidFill>
                      <a:srgbClr val="0000FF"/>
                    </a:solidFill>
                  </a:rPr>
                  <a:t>(140) </a:t>
                </a:r>
                <a:r>
                  <a:rPr lang="en-US" dirty="0" err="1">
                    <a:solidFill>
                      <a:srgbClr val="0000FF"/>
                    </a:solidFill>
                  </a:rPr>
                  <a:t>GeV</a:t>
                </a:r>
                <a:r>
                  <a:rPr lang="en-US" dirty="0">
                    <a:solidFill>
                      <a:srgbClr val="0000FF"/>
                    </a:solidFill>
                  </a:rPr>
                  <a:t> </a:t>
                </a:r>
                <a:r>
                  <a:rPr lang="en-US" dirty="0">
                    <a:solidFill>
                      <a:srgbClr val="FF0000"/>
                    </a:solidFill>
                  </a:rPr>
                  <a:t>Variable </a:t>
                </a:r>
                <a:r>
                  <a:rPr lang="en-US" dirty="0" err="1">
                    <a:solidFill>
                      <a:srgbClr val="FF0000"/>
                    </a:solidFill>
                  </a:rPr>
                  <a:t>CoM</a:t>
                </a:r>
                <a:r>
                  <a:rPr lang="en-US" dirty="0">
                    <a:solidFill>
                      <a:srgbClr val="FF0000"/>
                    </a:solidFill>
                  </a:rPr>
                  <a:t>  </a:t>
                </a:r>
              </a:p>
            </p:txBody>
          </p:sp>
        </mc:Choice>
        <mc:Fallback xmlns="">
          <p:sp>
            <p:nvSpPr>
              <p:cNvPr id="97" name="TextBox 96"/>
              <p:cNvSpPr txBox="1">
                <a:spLocks noRot="1" noChangeAspect="1" noMove="1" noResize="1" noEditPoints="1" noAdjustHandles="1" noChangeArrowheads="1" noChangeShapeType="1" noTextEdit="1"/>
              </p:cNvSpPr>
              <p:nvPr/>
            </p:nvSpPr>
            <p:spPr>
              <a:xfrm>
                <a:off x="4460109" y="1107073"/>
                <a:ext cx="3876382" cy="1810880"/>
              </a:xfrm>
              <a:prstGeom prst="rect">
                <a:avLst/>
              </a:prstGeom>
              <a:blipFill rotWithShape="0">
                <a:blip r:embed="rId5"/>
                <a:stretch>
                  <a:fillRect l="-1415" t="-2020" b="-4377"/>
                </a:stretch>
              </a:blipFill>
            </p:spPr>
            <p:txBody>
              <a:bodyPr/>
              <a:lstStyle/>
              <a:p>
                <a:r>
                  <a:rPr lang="it-IT">
                    <a:noFill/>
                  </a:rPr>
                  <a:t> </a:t>
                </a:r>
              </a:p>
            </p:txBody>
          </p:sp>
        </mc:Fallback>
      </mc:AlternateContent>
      <p:sp>
        <p:nvSpPr>
          <p:cNvPr id="20" name="Rectangle 19"/>
          <p:cNvSpPr/>
          <p:nvPr/>
        </p:nvSpPr>
        <p:spPr>
          <a:xfrm>
            <a:off x="11097808" y="1218144"/>
            <a:ext cx="292680" cy="3792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a:grpSpLocks/>
          </p:cNvGrpSpPr>
          <p:nvPr/>
        </p:nvGrpSpPr>
        <p:grpSpPr>
          <a:xfrm>
            <a:off x="7890794" y="3740035"/>
            <a:ext cx="4005072" cy="3144888"/>
            <a:chOff x="4294882" y="3676749"/>
            <a:chExt cx="4636309" cy="3296294"/>
          </a:xfrm>
        </p:grpSpPr>
        <p:pic>
          <p:nvPicPr>
            <p:cNvPr id="27" name="Picture 26"/>
            <p:cNvPicPr>
              <a:picLocks noChangeAspect="1"/>
            </p:cNvPicPr>
            <p:nvPr/>
          </p:nvPicPr>
          <p:blipFill>
            <a:blip r:embed="rId6"/>
            <a:stretch>
              <a:fillRect/>
            </a:stretch>
          </p:blipFill>
          <p:spPr>
            <a:xfrm>
              <a:off x="4294882" y="3676749"/>
              <a:ext cx="4636309" cy="3296294"/>
            </a:xfrm>
            <a:prstGeom prst="rect">
              <a:avLst/>
            </a:prstGeom>
          </p:spPr>
        </p:pic>
        <p:cxnSp>
          <p:nvCxnSpPr>
            <p:cNvPr id="28" name="Straight Arrow Connector 27"/>
            <p:cNvCxnSpPr/>
            <p:nvPr/>
          </p:nvCxnSpPr>
          <p:spPr>
            <a:xfrm flipH="1">
              <a:off x="5596717" y="5750516"/>
              <a:ext cx="2341285" cy="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8034472" y="4015409"/>
              <a:ext cx="0" cy="151515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4" name="Picture 3"/>
          <p:cNvPicPr>
            <a:picLocks noChangeAspect="1"/>
          </p:cNvPicPr>
          <p:nvPr/>
        </p:nvPicPr>
        <p:blipFill>
          <a:blip r:embed="rId7"/>
          <a:stretch>
            <a:fillRect/>
          </a:stretch>
        </p:blipFill>
        <p:spPr>
          <a:xfrm>
            <a:off x="8052549" y="1145301"/>
            <a:ext cx="3752707" cy="2607712"/>
          </a:xfrm>
          <a:prstGeom prst="rect">
            <a:avLst/>
          </a:prstGeom>
        </p:spPr>
      </p:pic>
      <p:cxnSp>
        <p:nvCxnSpPr>
          <p:cNvPr id="25" name="Straight Arrow Connector 24"/>
          <p:cNvCxnSpPr/>
          <p:nvPr/>
        </p:nvCxnSpPr>
        <p:spPr>
          <a:xfrm flipV="1">
            <a:off x="11154017" y="1354331"/>
            <a:ext cx="0" cy="159945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8797884" y="3221044"/>
            <a:ext cx="2022517" cy="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 name="Date Placeholder 5"/>
          <p:cNvSpPr>
            <a:spLocks noGrp="1"/>
          </p:cNvSpPr>
          <p:nvPr>
            <p:ph type="dt" sz="half" idx="10"/>
          </p:nvPr>
        </p:nvSpPr>
        <p:spPr/>
        <p:txBody>
          <a:bodyPr/>
          <a:lstStyle/>
          <a:p>
            <a:fld id="{9AFC73BB-D13A-4948-B869-0BDBD534F62A}"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10</a:t>
            </a:fld>
            <a:endParaRPr lang="en-US" dirty="0"/>
          </a:p>
        </p:txBody>
      </p:sp>
    </p:spTree>
    <p:extLst>
      <p:ext uri="{BB962C8B-B14F-4D97-AF65-F5344CB8AC3E}">
        <p14:creationId xmlns:p14="http://schemas.microsoft.com/office/powerpoint/2010/main" val="2759727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marL="457200" indent="0">
                  <a:buNone/>
                </a:pPr>
                <a:endParaRPr lang="en-US" sz="2800" dirty="0" smtClean="0"/>
              </a:p>
              <a:p>
                <a:pPr marL="457200" indent="0">
                  <a:buNone/>
                </a:pPr>
                <a:r>
                  <a:rPr lang="en-US" sz="2800" dirty="0" smtClean="0"/>
                  <a:t>Collider </a:t>
                </a:r>
                <a:r>
                  <a:rPr lang="en-US" sz="2800" dirty="0"/>
                  <a:t>requirements: </a:t>
                </a:r>
                <a:endParaRPr lang="en-US" sz="2800" dirty="0" smtClean="0"/>
              </a:p>
              <a:p>
                <a:pPr marL="914400" indent="-457200">
                  <a:buFont typeface="Calibri" panose="020F0502020204030204" pitchFamily="34" charset="0"/>
                  <a:buChar char="─"/>
                </a:pPr>
                <a:r>
                  <a:rPr lang="en-US" sz="2800" dirty="0" smtClean="0"/>
                  <a:t>High </a:t>
                </a:r>
                <a:r>
                  <a:rPr lang="en-US" sz="2800" dirty="0"/>
                  <a:t>luminosity &amp; energy, </a:t>
                </a:r>
                <a:endParaRPr lang="en-US" sz="2800" dirty="0" smtClean="0"/>
              </a:p>
              <a:p>
                <a:pPr marL="914400" indent="-457200">
                  <a:buFont typeface="Calibri" panose="020F0502020204030204" pitchFamily="34" charset="0"/>
                  <a:buChar char="─"/>
                </a:pPr>
                <a:r>
                  <a:rPr lang="en-US" sz="2800" dirty="0" smtClean="0"/>
                  <a:t>Variable </a:t>
                </a:r>
                <a:r>
                  <a:rPr lang="en-US" sz="2800" dirty="0"/>
                  <a:t>CM energy, </a:t>
                </a:r>
                <a:endParaRPr lang="en-US" sz="2800" dirty="0" smtClean="0"/>
              </a:p>
              <a:p>
                <a:pPr marL="914400" indent="-457200">
                  <a:buFont typeface="Calibri" panose="020F0502020204030204" pitchFamily="34" charset="0"/>
                  <a:buChar char="─"/>
                </a:pPr>
                <a:r>
                  <a:rPr lang="en-US" sz="2800" dirty="0" smtClean="0"/>
                  <a:t>all-A </a:t>
                </a:r>
                <a:r>
                  <a:rPr lang="en-US" sz="2800" dirty="0"/>
                  <a:t>nuclear beams, </a:t>
                </a:r>
                <a:endParaRPr lang="en-US" sz="2800" dirty="0" smtClean="0"/>
              </a:p>
              <a:p>
                <a:pPr marL="914400" indent="-457200">
                  <a:buFont typeface="Calibri" panose="020F0502020204030204" pitchFamily="34" charset="0"/>
                  <a:buChar char="─"/>
                </a:pPr>
                <a:r>
                  <a:rPr lang="en-US" sz="2800" dirty="0" smtClean="0"/>
                  <a:t>Polarization </a:t>
                </a:r>
                <a:r>
                  <a:rPr lang="en-US" sz="2800" dirty="0"/>
                  <a:t>in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𝑒</m:t>
                        </m:r>
                      </m:e>
                      <m:sup>
                        <m:r>
                          <a:rPr lang="en-US" sz="2800" b="0" i="1" smtClean="0">
                            <a:latin typeface="Cambria Math" panose="02040503050406030204" pitchFamily="18" charset="0"/>
                          </a:rPr>
                          <m:t>−</m:t>
                        </m:r>
                      </m:sup>
                    </m:sSup>
                  </m:oMath>
                </a14:m>
                <a:r>
                  <a:rPr lang="en-US" sz="2800" dirty="0" smtClean="0"/>
                  <a:t> </a:t>
                </a:r>
                <a:r>
                  <a:rPr lang="en-US" sz="2800" dirty="0"/>
                  <a:t>and light ions of the EIC poses unique &amp; attractive challenges to the accelerator physicists </a:t>
                </a:r>
              </a:p>
              <a:p>
                <a:pPr marL="457200" indent="0">
                  <a:buNone/>
                </a:pPr>
                <a:endParaRPr lang="en-US" sz="2800" i="1" dirty="0" smtClean="0">
                  <a:solidFill>
                    <a:srgbClr val="FF0000"/>
                  </a:solidFill>
                  <a:sym typeface="Wingdings"/>
                </a:endParaRPr>
              </a:p>
              <a:p>
                <a:pPr marL="457200" indent="0">
                  <a:buNone/>
                </a:pPr>
                <a:r>
                  <a:rPr lang="en-US" sz="2800" i="1" dirty="0" smtClean="0">
                    <a:solidFill>
                      <a:srgbClr val="FF0000"/>
                    </a:solidFill>
                    <a:sym typeface="Wingdings"/>
                  </a:rPr>
                  <a:t> </a:t>
                </a:r>
                <a:r>
                  <a:rPr lang="en-US" sz="2800" i="1" dirty="0">
                    <a:solidFill>
                      <a:srgbClr val="FF0000"/>
                    </a:solidFill>
                    <a:sym typeface="Wingdings"/>
                  </a:rPr>
                  <a:t>EIC demands frontier ideas and technologies in accelerator physics</a:t>
                </a:r>
                <a:endParaRPr lang="en-US" sz="2800" i="1" dirty="0">
                  <a:solidFill>
                    <a:srgbClr val="FF0000"/>
                  </a:solidFill>
                </a:endParaRPr>
              </a:p>
              <a:p>
                <a:pPr marL="457200" indent="0"/>
                <a:endParaRPr lang="it-IT" sz="2800" dirty="0">
                  <a:solidFill>
                    <a:srgbClr val="FF0000"/>
                  </a:solidFill>
                </a:endParaRP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it-IT">
                    <a:noFill/>
                  </a:rPr>
                  <a:t> </a:t>
                </a:r>
              </a:p>
            </p:txBody>
          </p:sp>
        </mc:Fallback>
      </mc:AlternateContent>
      <p:sp>
        <p:nvSpPr>
          <p:cNvPr id="12" name="Text Placeholder 2"/>
          <p:cNvSpPr txBox="1">
            <a:spLocks/>
          </p:cNvSpPr>
          <p:nvPr/>
        </p:nvSpPr>
        <p:spPr>
          <a:xfrm>
            <a:off x="2209800" y="2507507"/>
            <a:ext cx="7772400" cy="24319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5" name="Title 4"/>
          <p:cNvSpPr>
            <a:spLocks noGrp="1"/>
          </p:cNvSpPr>
          <p:nvPr>
            <p:ph type="title"/>
          </p:nvPr>
        </p:nvSpPr>
        <p:spPr/>
        <p:txBody>
          <a:bodyPr/>
          <a:lstStyle/>
          <a:p>
            <a:r>
              <a:rPr lang="it-IT" dirty="0" smtClean="0"/>
              <a:t>Accelerator </a:t>
            </a:r>
            <a:r>
              <a:rPr lang="it-IT" dirty="0" err="1" smtClean="0"/>
              <a:t>Challanges</a:t>
            </a:r>
            <a:r>
              <a:rPr lang="it-IT" dirty="0" smtClean="0"/>
              <a:t> and </a:t>
            </a:r>
            <a:r>
              <a:rPr lang="it-IT" dirty="0" err="1" smtClean="0"/>
              <a:t>Physics</a:t>
            </a:r>
            <a:r>
              <a:rPr lang="it-IT" dirty="0" smtClean="0"/>
              <a:t> </a:t>
            </a:r>
            <a:r>
              <a:rPr lang="it-IT" dirty="0" err="1" smtClean="0"/>
              <a:t>Opportunities</a:t>
            </a:r>
            <a:endParaRPr lang="it-IT" dirty="0"/>
          </a:p>
        </p:txBody>
      </p:sp>
      <p:sp>
        <p:nvSpPr>
          <p:cNvPr id="2" name="Date Placeholder 1"/>
          <p:cNvSpPr>
            <a:spLocks noGrp="1"/>
          </p:cNvSpPr>
          <p:nvPr>
            <p:ph type="dt" sz="half" idx="10"/>
          </p:nvPr>
        </p:nvSpPr>
        <p:spPr/>
        <p:txBody>
          <a:bodyPr/>
          <a:lstStyle/>
          <a:p>
            <a:fld id="{4C41167D-D51A-4921-8C71-6B13382C7FE5}" type="datetime1">
              <a:rPr lang="en-US" smtClean="0"/>
              <a:t>8/30/2017</a:t>
            </a:fld>
            <a:endParaRPr lang="en-US" dirty="0"/>
          </a:p>
        </p:txBody>
      </p:sp>
      <p:sp>
        <p:nvSpPr>
          <p:cNvPr id="3" name="Footer Placeholder 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4" name="Slide Number Placeholder 3"/>
          <p:cNvSpPr>
            <a:spLocks noGrp="1"/>
          </p:cNvSpPr>
          <p:nvPr>
            <p:ph type="sldNum" sz="quarter" idx="12"/>
          </p:nvPr>
        </p:nvSpPr>
        <p:spPr/>
        <p:txBody>
          <a:bodyPr/>
          <a:lstStyle/>
          <a:p>
            <a:fld id="{B9A5DFB4-3D23-4866-8D46-AE36D04BFD7D}" type="slidenum">
              <a:rPr lang="en-US" smtClean="0"/>
              <a:pPr/>
              <a:t>11</a:t>
            </a:fld>
            <a:endParaRPr lang="en-US" dirty="0"/>
          </a:p>
        </p:txBody>
      </p:sp>
    </p:spTree>
    <p:extLst>
      <p:ext uri="{BB962C8B-B14F-4D97-AF65-F5344CB8AC3E}">
        <p14:creationId xmlns:p14="http://schemas.microsoft.com/office/powerpoint/2010/main" val="1817887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US-Based EICs</a:t>
            </a:r>
            <a:endParaRPr lang="it-I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7" y="1178304"/>
            <a:ext cx="6878479" cy="4519613"/>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89136" y="3345511"/>
            <a:ext cx="6016753" cy="3099817"/>
          </a:xfrm>
          <a:prstGeom prst="rect">
            <a:avLst/>
          </a:prstGeom>
          <a:ln w="38100">
            <a:solidFill>
              <a:schemeClr val="bg1"/>
            </a:solidFill>
          </a:ln>
          <a:effectLst>
            <a:outerShdw blurRad="292100" dist="139700" dir="2700000" algn="tl" rotWithShape="0">
              <a:srgbClr val="333333">
                <a:alpha val="65000"/>
              </a:srgbClr>
            </a:outerShdw>
          </a:effectLst>
        </p:spPr>
      </p:pic>
      <p:sp>
        <p:nvSpPr>
          <p:cNvPr id="3" name="TextBox 2"/>
          <p:cNvSpPr txBox="1"/>
          <p:nvPr/>
        </p:nvSpPr>
        <p:spPr>
          <a:xfrm>
            <a:off x="8937825" y="4442295"/>
            <a:ext cx="912429"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JLEIC</a:t>
            </a:r>
          </a:p>
        </p:txBody>
      </p:sp>
      <p:sp>
        <p:nvSpPr>
          <p:cNvPr id="7" name="Date Placeholder 6"/>
          <p:cNvSpPr>
            <a:spLocks noGrp="1"/>
          </p:cNvSpPr>
          <p:nvPr>
            <p:ph type="dt" sz="half" idx="10"/>
          </p:nvPr>
        </p:nvSpPr>
        <p:spPr/>
        <p:txBody>
          <a:bodyPr/>
          <a:lstStyle/>
          <a:p>
            <a:fld id="{089CAF69-1BDD-4660-B6E8-7C04044CDA00}"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12</a:t>
            </a:fld>
            <a:endParaRPr lang="en-US" dirty="0"/>
          </a:p>
        </p:txBody>
      </p:sp>
    </p:spTree>
    <p:extLst>
      <p:ext uri="{BB962C8B-B14F-4D97-AF65-F5344CB8AC3E}">
        <p14:creationId xmlns:p14="http://schemas.microsoft.com/office/powerpoint/2010/main" val="1520139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4" descr="Complex.pdf"/>
          <p:cNvPicPr>
            <a:picLocks noChangeAspect="1"/>
          </p:cNvPicPr>
          <p:nvPr/>
        </p:nvPicPr>
        <p:blipFill>
          <a:blip r:embed="rId2"/>
          <a:srcRect l="7928" t="29008" r="5040" b="23157"/>
          <a:stretch>
            <a:fillRect/>
          </a:stretch>
        </p:blipFill>
        <p:spPr bwMode="auto">
          <a:xfrm>
            <a:off x="2698741" y="1127760"/>
            <a:ext cx="6597812" cy="3011747"/>
          </a:xfrm>
          <a:prstGeom prst="rect">
            <a:avLst/>
          </a:prstGeom>
          <a:noFill/>
          <a:ln w="9525">
            <a:noFill/>
            <a:miter lim="800000"/>
            <a:headEnd/>
            <a:tailEnd/>
          </a:ln>
        </p:spPr>
      </p:pic>
      <p:sp>
        <p:nvSpPr>
          <p:cNvPr id="6" name="Title 5"/>
          <p:cNvSpPr>
            <a:spLocks noGrp="1"/>
          </p:cNvSpPr>
          <p:nvPr>
            <p:ph type="title"/>
          </p:nvPr>
        </p:nvSpPr>
        <p:spPr/>
        <p:txBody>
          <a:bodyPr>
            <a:normAutofit/>
          </a:bodyPr>
          <a:lstStyle/>
          <a:p>
            <a:r>
              <a:rPr lang="en-US" dirty="0"/>
              <a:t>JLEIC </a:t>
            </a:r>
            <a:r>
              <a:rPr lang="en-US" dirty="0" smtClean="0"/>
              <a:t>Realization</a:t>
            </a:r>
            <a:endParaRPr lang="it-IT" dirty="0"/>
          </a:p>
        </p:txBody>
      </p:sp>
      <p:sp>
        <p:nvSpPr>
          <p:cNvPr id="10" name="Content Placeholder 2"/>
          <p:cNvSpPr txBox="1">
            <a:spLocks/>
          </p:cNvSpPr>
          <p:nvPr/>
        </p:nvSpPr>
        <p:spPr>
          <a:xfrm>
            <a:off x="762000" y="4025899"/>
            <a:ext cx="10744200" cy="2563053"/>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000" dirty="0"/>
              <a:t>Use existing CEBAF for polarized electron </a:t>
            </a:r>
            <a:r>
              <a:rPr lang="en-US" sz="2000" dirty="0" smtClean="0"/>
              <a:t>injector</a:t>
            </a:r>
            <a:endParaRPr lang="en-US" sz="2000" dirty="0"/>
          </a:p>
          <a:p>
            <a:r>
              <a:rPr lang="en-US" sz="2000" dirty="0"/>
              <a:t>Figure 8 Layout: Optimized for high ion beam polarization </a:t>
            </a:r>
            <a:r>
              <a:rPr lang="en-US" sz="2000" dirty="0">
                <a:sym typeface="Wingdings 3"/>
              </a:rPr>
              <a:t></a:t>
            </a:r>
            <a:r>
              <a:rPr lang="en-US" sz="2000" dirty="0"/>
              <a:t> polarized </a:t>
            </a:r>
            <a:r>
              <a:rPr lang="en-US" sz="2000" dirty="0" smtClean="0"/>
              <a:t>deuterons</a:t>
            </a:r>
            <a:endParaRPr lang="en-US" sz="2000" dirty="0"/>
          </a:p>
          <a:p>
            <a:r>
              <a:rPr lang="en-US" sz="2000" dirty="0"/>
              <a:t>Energy Range: √s : 20 to 65 - 140 GeV (magnet technology choice</a:t>
            </a:r>
            <a:r>
              <a:rPr lang="en-US" sz="2000" dirty="0" smtClean="0"/>
              <a:t>)</a:t>
            </a:r>
            <a:endParaRPr lang="en-US" sz="1400" dirty="0"/>
          </a:p>
          <a:p>
            <a:pPr>
              <a:buClr>
                <a:srgbClr val="93A299"/>
              </a:buClr>
            </a:pPr>
            <a:r>
              <a:rPr lang="en-US" sz="2000" dirty="0"/>
              <a:t>Fully integrated </a:t>
            </a:r>
            <a:r>
              <a:rPr lang="en-US" sz="2000" dirty="0" smtClean="0"/>
              <a:t>detector/IR</a:t>
            </a:r>
          </a:p>
          <a:p>
            <a:pPr>
              <a:buClr>
                <a:srgbClr val="93A299"/>
              </a:buClr>
            </a:pPr>
            <a:endParaRPr lang="en-US" sz="2000" dirty="0">
              <a:solidFill>
                <a:srgbClr val="0099B8"/>
              </a:solidFill>
            </a:endParaRPr>
          </a:p>
          <a:p>
            <a:pPr>
              <a:buClr>
                <a:srgbClr val="93A299"/>
              </a:buClr>
            </a:pPr>
            <a:r>
              <a:rPr lang="en-US" sz="2000" dirty="0">
                <a:solidFill>
                  <a:srgbClr val="3366FF"/>
                </a:solidFill>
              </a:rPr>
              <a:t>JLEIC achieves initial high luminosity, with technology choice determining initial and upgraded energy </a:t>
            </a:r>
            <a:r>
              <a:rPr lang="en-US" sz="2000" dirty="0" smtClean="0">
                <a:solidFill>
                  <a:srgbClr val="3366FF"/>
                </a:solidFill>
              </a:rPr>
              <a:t>reach</a:t>
            </a:r>
            <a:endParaRPr lang="en-US" sz="2000" dirty="0">
              <a:solidFill>
                <a:srgbClr val="3366FF"/>
              </a:solidFill>
            </a:endParaRPr>
          </a:p>
        </p:txBody>
      </p:sp>
      <p:sp>
        <p:nvSpPr>
          <p:cNvPr id="3" name="Date Placeholder 2"/>
          <p:cNvSpPr>
            <a:spLocks noGrp="1"/>
          </p:cNvSpPr>
          <p:nvPr>
            <p:ph type="dt" sz="half" idx="10"/>
          </p:nvPr>
        </p:nvSpPr>
        <p:spPr/>
        <p:txBody>
          <a:bodyPr/>
          <a:lstStyle/>
          <a:p>
            <a:fld id="{2892CB32-805A-4EB0-B4A1-B259E6861F92}"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5" name="Slide Number Placeholder 4"/>
          <p:cNvSpPr>
            <a:spLocks noGrp="1"/>
          </p:cNvSpPr>
          <p:nvPr>
            <p:ph type="sldNum" sz="quarter" idx="12"/>
          </p:nvPr>
        </p:nvSpPr>
        <p:spPr/>
        <p:txBody>
          <a:bodyPr/>
          <a:lstStyle/>
          <a:p>
            <a:fld id="{B9A5DFB4-3D23-4866-8D46-AE36D04BFD7D}" type="slidenum">
              <a:rPr lang="en-US" smtClean="0"/>
              <a:pPr/>
              <a:t>13</a:t>
            </a:fld>
            <a:endParaRPr lang="en-US" dirty="0"/>
          </a:p>
        </p:txBody>
      </p:sp>
    </p:spTree>
    <p:extLst>
      <p:ext uri="{BB962C8B-B14F-4D97-AF65-F5344CB8AC3E}">
        <p14:creationId xmlns:p14="http://schemas.microsoft.com/office/powerpoint/2010/main" val="2048175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750" y="1394460"/>
            <a:ext cx="5699760" cy="3736848"/>
          </a:xfrm>
          <a:prstGeom prst="rect">
            <a:avLst/>
          </a:prstGeom>
        </p:spPr>
      </p:pic>
      <p:sp>
        <p:nvSpPr>
          <p:cNvPr id="7" name="Title 6"/>
          <p:cNvSpPr>
            <a:spLocks noGrp="1"/>
          </p:cNvSpPr>
          <p:nvPr>
            <p:ph type="title"/>
          </p:nvPr>
        </p:nvSpPr>
        <p:spPr/>
        <p:txBody>
          <a:bodyPr>
            <a:normAutofit/>
          </a:bodyPr>
          <a:lstStyle/>
          <a:p>
            <a:pPr algn="ctr"/>
            <a:r>
              <a:rPr lang="en-US" dirty="0" err="1" smtClean="0"/>
              <a:t>eRHIC</a:t>
            </a:r>
            <a:r>
              <a:rPr lang="en-US" dirty="0" smtClean="0"/>
              <a:t> Realization</a:t>
            </a:r>
            <a:endParaRPr lang="en-US" dirty="0"/>
          </a:p>
        </p:txBody>
      </p:sp>
      <p:sp>
        <p:nvSpPr>
          <p:cNvPr id="3" name="Content Placeholder 2"/>
          <p:cNvSpPr>
            <a:spLocks noGrp="1"/>
          </p:cNvSpPr>
          <p:nvPr>
            <p:ph idx="4294967295"/>
          </p:nvPr>
        </p:nvSpPr>
        <p:spPr>
          <a:xfrm>
            <a:off x="317500" y="3548227"/>
            <a:ext cx="11874500" cy="2978150"/>
          </a:xfrm>
        </p:spPr>
        <p:txBody>
          <a:bodyPr anchor="ctr">
            <a:normAutofit fontScale="85000" lnSpcReduction="20000"/>
          </a:bodyPr>
          <a:lstStyle/>
          <a:p>
            <a:pPr>
              <a:lnSpc>
                <a:spcPct val="120000"/>
              </a:lnSpc>
            </a:pPr>
            <a:r>
              <a:rPr lang="en-US" dirty="0" smtClean="0">
                <a:solidFill>
                  <a:srgbClr val="0000FF"/>
                </a:solidFill>
              </a:rPr>
              <a:t>Use existing RHIC</a:t>
            </a:r>
          </a:p>
          <a:p>
            <a:pPr lvl="1">
              <a:lnSpc>
                <a:spcPct val="120000"/>
              </a:lnSpc>
            </a:pPr>
            <a:r>
              <a:rPr lang="en-US" sz="2300" dirty="0"/>
              <a:t>Up to 275 GeV protons</a:t>
            </a:r>
          </a:p>
          <a:p>
            <a:pPr lvl="1">
              <a:lnSpc>
                <a:spcPct val="120000"/>
              </a:lnSpc>
            </a:pPr>
            <a:r>
              <a:rPr lang="en-US" sz="2300" dirty="0"/>
              <a:t>Existing: tunnel, detector halls &amp; hadron injector complex</a:t>
            </a:r>
            <a:endParaRPr lang="en-US" dirty="0" smtClean="0">
              <a:solidFill>
                <a:srgbClr val="FF0000"/>
              </a:solidFill>
            </a:endParaRPr>
          </a:p>
          <a:p>
            <a:pPr>
              <a:lnSpc>
                <a:spcPct val="120000"/>
              </a:lnSpc>
            </a:pPr>
            <a:r>
              <a:rPr lang="en-US" dirty="0" smtClean="0">
                <a:solidFill>
                  <a:srgbClr val="FF0000"/>
                </a:solidFill>
              </a:rPr>
              <a:t>Add 18 GeV electron accelerator in the same tunnel</a:t>
            </a:r>
          </a:p>
          <a:p>
            <a:pPr lvl="1">
              <a:lnSpc>
                <a:spcPct val="120000"/>
              </a:lnSpc>
            </a:pPr>
            <a:r>
              <a:rPr lang="en-US" sz="2300" dirty="0"/>
              <a:t>Use either high intensity Electron Storage Ring or Energy Recovery </a:t>
            </a:r>
            <a:r>
              <a:rPr lang="en-US" sz="2300" dirty="0" err="1"/>
              <a:t>Linac</a:t>
            </a:r>
            <a:endParaRPr lang="en-US" dirty="0" smtClean="0"/>
          </a:p>
          <a:p>
            <a:pPr>
              <a:lnSpc>
                <a:spcPct val="120000"/>
              </a:lnSpc>
            </a:pPr>
            <a:r>
              <a:rPr lang="en-US" dirty="0" smtClean="0"/>
              <a:t>Achieve high luminosity, high energy e-p/A collisions with full acceptance detector </a:t>
            </a:r>
          </a:p>
          <a:p>
            <a:pPr>
              <a:lnSpc>
                <a:spcPct val="120000"/>
              </a:lnSpc>
            </a:pPr>
            <a:r>
              <a:rPr lang="en-US" dirty="0" smtClean="0"/>
              <a:t>Luminosity and/or energy staging possible</a:t>
            </a:r>
            <a:endParaRPr lang="en-US" dirty="0"/>
          </a:p>
        </p:txBody>
      </p:sp>
      <p:sp>
        <p:nvSpPr>
          <p:cNvPr id="8" name="Date Placeholder 7"/>
          <p:cNvSpPr>
            <a:spLocks noGrp="1"/>
          </p:cNvSpPr>
          <p:nvPr>
            <p:ph type="dt" sz="half" idx="10"/>
          </p:nvPr>
        </p:nvSpPr>
        <p:spPr/>
        <p:txBody>
          <a:bodyPr/>
          <a:lstStyle/>
          <a:p>
            <a:fld id="{4ECDAB95-42EA-4064-BD55-F3FB625E0DFC}" type="datetime1">
              <a:rPr lang="en-US" smtClean="0"/>
              <a:t>8/30/2017</a:t>
            </a:fld>
            <a:endParaRPr lang="en-US" dirty="0"/>
          </a:p>
        </p:txBody>
      </p:sp>
      <p:sp>
        <p:nvSpPr>
          <p:cNvPr id="9" name="Footer Placeholder 8"/>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14</a:t>
            </a:fld>
            <a:endParaRPr lang="en-US" dirty="0"/>
          </a:p>
        </p:txBody>
      </p:sp>
    </p:spTree>
    <p:extLst>
      <p:ext uri="{BB962C8B-B14F-4D97-AF65-F5344CB8AC3E}">
        <p14:creationId xmlns:p14="http://schemas.microsoft.com/office/powerpoint/2010/main" val="1774237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77525" y="2321608"/>
            <a:ext cx="4741984" cy="1051992"/>
          </a:xfrm>
        </p:spPr>
        <p:txBody>
          <a:bodyPr anchor="t">
            <a:noAutofit/>
          </a:bodyPr>
          <a:lstStyle/>
          <a:p>
            <a:r>
              <a:rPr lang="en-US" sz="4000" dirty="0">
                <a:solidFill>
                  <a:srgbClr val="00B0F0"/>
                </a:solidFill>
              </a:rPr>
              <a:t> </a:t>
            </a:r>
            <a:br>
              <a:rPr lang="en-US" sz="4000" dirty="0">
                <a:solidFill>
                  <a:srgbClr val="00B0F0"/>
                </a:solidFill>
              </a:rPr>
            </a:br>
            <a:r>
              <a:rPr lang="en-US" sz="4000" dirty="0">
                <a:solidFill>
                  <a:srgbClr val="00B0F0"/>
                </a:solidFill>
              </a:rPr>
              <a:t>eRHIC Design </a:t>
            </a:r>
          </a:p>
        </p:txBody>
      </p:sp>
      <p:sp>
        <p:nvSpPr>
          <p:cNvPr id="3" name="Subtitle 2"/>
          <p:cNvSpPr>
            <a:spLocks noGrp="1"/>
          </p:cNvSpPr>
          <p:nvPr>
            <p:ph type="subTitle" idx="1"/>
          </p:nvPr>
        </p:nvSpPr>
        <p:spPr>
          <a:xfrm>
            <a:off x="4732421" y="3842084"/>
            <a:ext cx="5686001" cy="1580148"/>
          </a:xfrm>
        </p:spPr>
        <p:txBody>
          <a:bodyPr>
            <a:normAutofit lnSpcReduction="10000"/>
          </a:bodyPr>
          <a:lstStyle/>
          <a:p>
            <a:r>
              <a:rPr lang="en-US" sz="2000" b="1" dirty="0">
                <a:solidFill>
                  <a:schemeClr val="bg1"/>
                </a:solidFill>
              </a:rPr>
              <a:t>EIC User Workshop 2017</a:t>
            </a:r>
          </a:p>
          <a:p>
            <a:r>
              <a:rPr lang="en-US" dirty="0">
                <a:solidFill>
                  <a:schemeClr val="bg1"/>
                </a:solidFill>
              </a:rPr>
              <a:t>Trieste, July 18-22, 2017</a:t>
            </a:r>
          </a:p>
          <a:p>
            <a:r>
              <a:rPr lang="en-US" sz="2000" dirty="0">
                <a:solidFill>
                  <a:schemeClr val="bg1"/>
                </a:solidFill>
              </a:rPr>
              <a:t>Ferdinand Willeke</a:t>
            </a:r>
          </a:p>
          <a:p>
            <a:r>
              <a:rPr lang="en-US" sz="2000" dirty="0">
                <a:solidFill>
                  <a:schemeClr val="bg1"/>
                </a:solidFill>
              </a:rPr>
              <a:t>BNL</a:t>
            </a:r>
          </a:p>
        </p:txBody>
      </p:sp>
      <p:sp>
        <p:nvSpPr>
          <p:cNvPr id="4" name="Date Placeholder 3"/>
          <p:cNvSpPr>
            <a:spLocks noGrp="1"/>
          </p:cNvSpPr>
          <p:nvPr>
            <p:ph type="dt" sz="half" idx="10"/>
          </p:nvPr>
        </p:nvSpPr>
        <p:spPr/>
        <p:txBody>
          <a:bodyPr/>
          <a:lstStyle/>
          <a:p>
            <a:fld id="{725552AF-833F-4DC6-9895-E619BD1666B9}" type="datetime1">
              <a:rPr lang="en-US" smtClean="0">
                <a:solidFill>
                  <a:prstClr val="black">
                    <a:tint val="75000"/>
                  </a:prstClr>
                </a:solidFill>
              </a:rPr>
              <a:t>8/30/2017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EMMI Hadron Physics Seminars @ GSI</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15</a:t>
            </a:fld>
            <a:endParaRPr lang="en-US" dirty="0">
              <a:solidFill>
                <a:srgbClr val="90C226"/>
              </a:solidFill>
            </a:endParaRPr>
          </a:p>
        </p:txBody>
      </p:sp>
    </p:spTree>
    <p:extLst>
      <p:ext uri="{BB962C8B-B14F-4D97-AF65-F5344CB8AC3E}">
        <p14:creationId xmlns:p14="http://schemas.microsoft.com/office/powerpoint/2010/main" val="1092042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EIC Requirements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2580" y="1178559"/>
                <a:ext cx="8215346" cy="5371011"/>
              </a:xfrm>
            </p:spPr>
            <p:txBody>
              <a:bodyPr>
                <a:normAutofit fontScale="55000" lnSpcReduction="20000"/>
              </a:bodyPr>
              <a:lstStyle/>
              <a:p>
                <a:pPr marL="45720" indent="0">
                  <a:spcBef>
                    <a:spcPts val="0"/>
                  </a:spcBef>
                  <a:buNone/>
                </a:pPr>
                <a:r>
                  <a:rPr lang="en-US" sz="4800" dirty="0" smtClean="0">
                    <a:solidFill>
                      <a:srgbClr val="FF0000"/>
                    </a:solidFill>
                  </a:rPr>
                  <a:t>EIC White Paper  2014 </a:t>
                </a:r>
              </a:p>
              <a:p>
                <a:pPr marL="45720" indent="0">
                  <a:spcBef>
                    <a:spcPts val="0"/>
                  </a:spcBef>
                  <a:buNone/>
                </a:pPr>
                <a:endParaRPr lang="en-US" sz="4800" dirty="0"/>
              </a:p>
              <a:p>
                <a:pPr lvl="1">
                  <a:spcBef>
                    <a:spcPts val="300"/>
                  </a:spcBef>
                  <a:buFont typeface="Calibri" panose="020F0502020204030204" pitchFamily="34" charset="0"/>
                  <a:buChar char="─"/>
                </a:pPr>
                <a:r>
                  <a:rPr lang="en-US" sz="4400" dirty="0" smtClean="0"/>
                  <a:t>Electrons</a:t>
                </a:r>
                <a:r>
                  <a:rPr lang="en-US" sz="4400" dirty="0"/>
                  <a:t>:  </a:t>
                </a:r>
                <a14:m>
                  <m:oMath xmlns:m="http://schemas.openxmlformats.org/officeDocument/2006/math">
                    <m:r>
                      <a:rPr lang="en-US" sz="4400" i="1" dirty="0" smtClean="0">
                        <a:latin typeface="Cambria Math" panose="02040503050406030204" pitchFamily="18" charset="0"/>
                      </a:rPr>
                      <m:t>( 5</m:t>
                    </m:r>
                    <m:r>
                      <a:rPr lang="en-US" sz="4400" i="1" dirty="0" smtClean="0">
                        <a:latin typeface="Cambria Math" panose="02040503050406030204" pitchFamily="18" charset="0"/>
                        <a:ea typeface="Cambria Math" panose="02040503050406030204" pitchFamily="18" charset="0"/>
                      </a:rPr>
                      <m:t>÷</m:t>
                    </m:r>
                    <m:r>
                      <a:rPr lang="en-US" sz="4400" i="1" dirty="0" smtClean="0">
                        <a:latin typeface="Cambria Math" panose="02040503050406030204" pitchFamily="18" charset="0"/>
                      </a:rPr>
                      <m:t>18</m:t>
                    </m:r>
                    <m:r>
                      <a:rPr lang="en-US" sz="4400" i="1" dirty="0">
                        <a:latin typeface="Cambria Math" panose="02040503050406030204" pitchFamily="18" charset="0"/>
                      </a:rPr>
                      <m:t>)</m:t>
                    </m:r>
                  </m:oMath>
                </a14:m>
                <a:r>
                  <a:rPr lang="en-US" sz="4400" dirty="0" smtClean="0"/>
                  <a:t> GeV</a:t>
                </a:r>
              </a:p>
              <a:p>
                <a:pPr lvl="1">
                  <a:spcBef>
                    <a:spcPts val="300"/>
                  </a:spcBef>
                  <a:buFont typeface="Calibri" panose="020F0502020204030204" pitchFamily="34" charset="0"/>
                  <a:buChar char="─"/>
                </a:pPr>
                <a:r>
                  <a:rPr lang="en-US" sz="4400" dirty="0" smtClean="0"/>
                  <a:t>Protons:    </a:t>
                </a:r>
                <a14:m>
                  <m:oMath xmlns:m="http://schemas.openxmlformats.org/officeDocument/2006/math">
                    <m:r>
                      <a:rPr lang="en-US" sz="4400" i="1" dirty="0" smtClean="0">
                        <a:latin typeface="Cambria Math" panose="02040503050406030204" pitchFamily="18" charset="0"/>
                      </a:rPr>
                      <m:t>(50</m:t>
                    </m:r>
                    <m:r>
                      <a:rPr lang="en-US" sz="4400" i="1" dirty="0" smtClean="0">
                        <a:latin typeface="Cambria Math" panose="02040503050406030204" pitchFamily="18" charset="0"/>
                        <a:ea typeface="Cambria Math" panose="02040503050406030204" pitchFamily="18" charset="0"/>
                      </a:rPr>
                      <m:t>÷</m:t>
                    </m:r>
                    <m:r>
                      <a:rPr lang="en-US" sz="4400" i="1" dirty="0" smtClean="0">
                        <a:latin typeface="Cambria Math" panose="02040503050406030204" pitchFamily="18" charset="0"/>
                      </a:rPr>
                      <m:t>275)</m:t>
                    </m:r>
                  </m:oMath>
                </a14:m>
                <a:r>
                  <a:rPr lang="en-US" sz="4400" dirty="0" smtClean="0"/>
                  <a:t> GeV, </a:t>
                </a:r>
                <a:r>
                  <a:rPr lang="en-US" sz="4400" dirty="0"/>
                  <a:t>and corresponding </a:t>
                </a:r>
                <a:endParaRPr lang="en-US" sz="4400" dirty="0" smtClean="0"/>
              </a:p>
              <a:p>
                <a:pPr lvl="1">
                  <a:spcBef>
                    <a:spcPts val="300"/>
                  </a:spcBef>
                  <a:buFont typeface="Calibri" panose="020F0502020204030204" pitchFamily="34" charset="0"/>
                  <a:buChar char="─"/>
                </a:pPr>
                <a:r>
                  <a:rPr lang="en-US" sz="4400" dirty="0" smtClean="0"/>
                  <a:t>Ion </a:t>
                </a:r>
                <a:r>
                  <a:rPr lang="en-US" sz="4400" dirty="0"/>
                  <a:t>Energies up to  100 </a:t>
                </a:r>
                <a:r>
                  <a:rPr lang="en-US" sz="4400" dirty="0" smtClean="0"/>
                  <a:t>GeV/nucleon</a:t>
                </a:r>
              </a:p>
              <a:p>
                <a:pPr lvl="1">
                  <a:spcBef>
                    <a:spcPts val="300"/>
                  </a:spcBef>
                  <a:buFont typeface="Calibri" panose="020F0502020204030204" pitchFamily="34" charset="0"/>
                  <a:buChar char="─"/>
                </a:pPr>
                <a:r>
                  <a:rPr lang="en-US" sz="4400" dirty="0" smtClean="0"/>
                  <a:t>Large </a:t>
                </a:r>
                <a:r>
                  <a:rPr lang="en-US" sz="4400" dirty="0"/>
                  <a:t>span of ions  (from  </a:t>
                </a:r>
                <a:r>
                  <a:rPr lang="en-US" sz="4400" dirty="0" smtClean="0"/>
                  <a:t>light </a:t>
                </a:r>
                <a:r>
                  <a:rPr lang="en-US" sz="4400" dirty="0"/>
                  <a:t>to heavy) </a:t>
                </a:r>
                <a:endParaRPr lang="en-US" sz="4400" dirty="0" smtClean="0"/>
              </a:p>
              <a:p>
                <a:pPr lvl="1">
                  <a:spcBef>
                    <a:spcPts val="300"/>
                  </a:spcBef>
                  <a:buFont typeface="Calibri" panose="020F0502020204030204" pitchFamily="34" charset="0"/>
                  <a:buChar char="─"/>
                </a:pPr>
                <a:r>
                  <a:rPr lang="en-US" sz="4400" dirty="0" smtClean="0"/>
                  <a:t>Large </a:t>
                </a:r>
                <a:r>
                  <a:rPr lang="en-US" sz="4400" dirty="0"/>
                  <a:t>detector forward, backward acceptance, in </a:t>
                </a:r>
                <a:r>
                  <a:rPr lang="en-US" sz="4400" dirty="0" smtClean="0"/>
                  <a:t>particular </a:t>
                </a:r>
                <a:r>
                  <a:rPr lang="en-US" sz="4400" dirty="0"/>
                  <a:t>in particular for forward scattered Hadrons at small </a:t>
                </a:r>
                <a:r>
                  <a:rPr lang="en-US" sz="4400" dirty="0" smtClean="0"/>
                  <a:t>angle</a:t>
                </a:r>
              </a:p>
              <a:p>
                <a:pPr lvl="1">
                  <a:spcBef>
                    <a:spcPts val="300"/>
                  </a:spcBef>
                  <a:buFont typeface="Calibri" panose="020F0502020204030204" pitchFamily="34" charset="0"/>
                  <a:buChar char="─"/>
                </a:pPr>
                <a:r>
                  <a:rPr lang="en-US" sz="4400" dirty="0" smtClean="0"/>
                  <a:t>Fast</a:t>
                </a:r>
                <a:r>
                  <a:rPr lang="en-US" sz="4400" dirty="0"/>
                  <a:t>, bunch-by bunch luminosity and polarization </a:t>
                </a:r>
                <a:r>
                  <a:rPr lang="en-US" sz="4400" dirty="0" smtClean="0"/>
                  <a:t>measurement </a:t>
                </a:r>
                <a:r>
                  <a:rPr lang="en-US" sz="4400" dirty="0"/>
                  <a:t>to be </a:t>
                </a:r>
                <a:r>
                  <a:rPr lang="en-US" sz="4400" dirty="0" smtClean="0"/>
                  <a:t>accommodated      </a:t>
                </a:r>
                <a:endParaRPr lang="en-US" sz="4400" dirty="0"/>
              </a:p>
              <a:p>
                <a:pPr lvl="1">
                  <a:spcBef>
                    <a:spcPts val="300"/>
                  </a:spcBef>
                  <a:buFont typeface="Calibri" panose="020F0502020204030204" pitchFamily="34" charset="0"/>
                  <a:buChar char="─"/>
                </a:pPr>
                <a:endParaRPr lang="en-US" sz="4400" dirty="0" smtClean="0"/>
              </a:p>
              <a:p>
                <a:pPr lvl="1">
                  <a:spcBef>
                    <a:spcPts val="300"/>
                  </a:spcBef>
                  <a:buFont typeface="Calibri" panose="020F0502020204030204" pitchFamily="34" charset="0"/>
                  <a:buChar char="─"/>
                </a:pPr>
                <a:endParaRPr lang="en-US" sz="4400" dirty="0" smtClean="0"/>
              </a:p>
              <a:p>
                <a:pPr lvl="1">
                  <a:spcBef>
                    <a:spcPts val="300"/>
                  </a:spcBef>
                  <a:buFont typeface="Calibri" panose="020F0502020204030204" pitchFamily="34" charset="0"/>
                  <a:buChar char="─"/>
                </a:pPr>
                <a:r>
                  <a:rPr lang="en-US" sz="4400" dirty="0" smtClean="0"/>
                  <a:t>The </a:t>
                </a:r>
                <a:r>
                  <a:rPr lang="en-US" sz="4400" dirty="0"/>
                  <a:t>two beams must be longitudinally spin polarized in collisions  </a:t>
                </a:r>
                <a:endParaRPr lang="en-US" sz="4400" dirty="0" smtClean="0"/>
              </a:p>
              <a:p>
                <a:pPr marL="274320" lvl="1" indent="0">
                  <a:spcBef>
                    <a:spcPts val="300"/>
                  </a:spcBef>
                  <a:buNone/>
                </a:pPr>
                <a:r>
                  <a:rPr lang="en-US" sz="4400" dirty="0"/>
                  <a:t>	</a:t>
                </a:r>
                <a:r>
                  <a:rPr lang="en-US" sz="4400" dirty="0" smtClean="0"/>
                  <a:t>70</a:t>
                </a:r>
                <a:r>
                  <a:rPr lang="en-US" sz="4400" dirty="0"/>
                  <a:t>% hadrons, 80% </a:t>
                </a:r>
                <a:r>
                  <a:rPr lang="en-US" sz="4400" dirty="0" smtClean="0"/>
                  <a:t>electrons</a:t>
                </a:r>
              </a:p>
              <a:p>
                <a:pPr lvl="1">
                  <a:spcBef>
                    <a:spcPts val="300"/>
                  </a:spcBef>
                  <a:buFont typeface="Calibri" panose="020F0502020204030204" pitchFamily="34" charset="0"/>
                  <a:buChar char="─"/>
                </a:pPr>
                <a:r>
                  <a:rPr lang="en-US" sz="4400" dirty="0" smtClean="0"/>
                  <a:t>All </a:t>
                </a:r>
                <a:r>
                  <a:rPr lang="en-US" sz="4400" dirty="0"/>
                  <a:t>combinations of spin orientations present in one fill  </a:t>
                </a:r>
              </a:p>
              <a:p>
                <a:pPr>
                  <a:spcBef>
                    <a:spcPts val="300"/>
                  </a:spcBef>
                </a:pPr>
                <a:endParaRPr lang="en-US" sz="2000" dirty="0"/>
              </a:p>
              <a:p>
                <a:endParaRPr lang="en-US" dirty="0" smtClean="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2580" y="1178559"/>
                <a:ext cx="8215346" cy="5371011"/>
              </a:xfrm>
              <a:blipFill rotWithShape="0">
                <a:blip r:embed="rId2"/>
                <a:stretch>
                  <a:fillRect l="-742" t="-2838"/>
                </a:stretch>
              </a:blipFill>
            </p:spPr>
            <p:txBody>
              <a:bodyPr/>
              <a:lstStyle/>
              <a:p>
                <a:r>
                  <a:rPr lang="it-IT">
                    <a:noFill/>
                  </a:rPr>
                  <a:t> </a:t>
                </a:r>
              </a:p>
            </p:txBody>
          </p:sp>
        </mc:Fallback>
      </mc:AlternateContent>
      <p:sp>
        <p:nvSpPr>
          <p:cNvPr id="10" name="Right Arrow 9"/>
          <p:cNvSpPr/>
          <p:nvPr/>
        </p:nvSpPr>
        <p:spPr>
          <a:xfrm flipH="1">
            <a:off x="10420209" y="6162519"/>
            <a:ext cx="217712" cy="275771"/>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flipH="1">
            <a:off x="11031949" y="6162518"/>
            <a:ext cx="222888" cy="275771"/>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flipH="1">
            <a:off x="11291124" y="6162517"/>
            <a:ext cx="187926" cy="275771"/>
          </a:xfrm>
          <a:prstGeom prst="rightArrow">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75026" y="1178559"/>
            <a:ext cx="3296852" cy="2271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Arrow 13"/>
          <p:cNvSpPr/>
          <p:nvPr/>
        </p:nvSpPr>
        <p:spPr>
          <a:xfrm>
            <a:off x="9132494" y="6162519"/>
            <a:ext cx="249612" cy="275771"/>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9422020" y="6162518"/>
            <a:ext cx="210458" cy="275771"/>
          </a:xfrm>
          <a:prstGeom prst="rightArrow">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9822357" y="6162519"/>
            <a:ext cx="185056" cy="275771"/>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flipH="1">
            <a:off x="10042075" y="6162519"/>
            <a:ext cx="174170" cy="275771"/>
          </a:xfrm>
          <a:prstGeom prst="rightArrow">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a:off x="10673902" y="6162519"/>
            <a:ext cx="231319" cy="275771"/>
          </a:xfrm>
          <a:prstGeom prst="rightArrow">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402" y="3569700"/>
            <a:ext cx="2544485" cy="2410243"/>
          </a:xfrm>
          <a:prstGeom prst="rect">
            <a:avLst/>
          </a:prstGeom>
        </p:spPr>
      </p:pic>
      <p:sp>
        <p:nvSpPr>
          <p:cNvPr id="5" name="Date Placeholder 4"/>
          <p:cNvSpPr>
            <a:spLocks noGrp="1"/>
          </p:cNvSpPr>
          <p:nvPr>
            <p:ph type="dt" sz="half" idx="10"/>
          </p:nvPr>
        </p:nvSpPr>
        <p:spPr/>
        <p:txBody>
          <a:bodyPr/>
          <a:lstStyle/>
          <a:p>
            <a:fld id="{D5C50075-8E24-443D-81C2-748EE349E949}"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7" name="Slide Number Placeholder 6"/>
          <p:cNvSpPr>
            <a:spLocks noGrp="1"/>
          </p:cNvSpPr>
          <p:nvPr>
            <p:ph type="sldNum" sz="quarter" idx="12"/>
          </p:nvPr>
        </p:nvSpPr>
        <p:spPr/>
        <p:txBody>
          <a:bodyPr/>
          <a:lstStyle/>
          <a:p>
            <a:fld id="{B9A5DFB4-3D23-4866-8D46-AE36D04BFD7D}" type="slidenum">
              <a:rPr lang="en-US" smtClean="0"/>
              <a:pPr/>
              <a:t>16</a:t>
            </a:fld>
            <a:endParaRPr lang="en-US" dirty="0"/>
          </a:p>
        </p:txBody>
      </p:sp>
    </p:spTree>
    <p:extLst>
      <p:ext uri="{BB962C8B-B14F-4D97-AF65-F5344CB8AC3E}">
        <p14:creationId xmlns:p14="http://schemas.microsoft.com/office/powerpoint/2010/main" val="2673664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eRHIC Design Concept</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normAutofit lnSpcReduction="10000"/>
              </a:bodyPr>
              <a:lstStyle/>
              <a:p>
                <a:pPr marL="520700" indent="-182563">
                  <a:buNone/>
                </a:pPr>
                <a:r>
                  <a:rPr lang="en-US" dirty="0" smtClean="0"/>
                  <a:t>Based </a:t>
                </a:r>
                <a:r>
                  <a:rPr lang="en-US" dirty="0"/>
                  <a:t>on existing RHIC with up to 275 GeV polarized protons</a:t>
                </a:r>
              </a:p>
              <a:p>
                <a:pPr marL="520700" indent="-182563"/>
                <a:r>
                  <a:rPr lang="en-US" dirty="0"/>
                  <a:t>Additional electron storage ring with (5 – 18) GeV in the RHIC tunnel </a:t>
                </a:r>
              </a:p>
              <a:p>
                <a:pPr marL="520700" lvl="1" indent="-182563"/>
                <a:r>
                  <a:rPr lang="en-US" dirty="0"/>
                  <a:t>Up to 2.7A electron current – 1320 bunches per ring similar to  B-Factories</a:t>
                </a:r>
              </a:p>
              <a:p>
                <a:pPr marL="520700" lvl="1" indent="-182563"/>
                <a:r>
                  <a:rPr lang="en-US" dirty="0"/>
                  <a:t>10 MW maximum RF power (administrative limit)</a:t>
                </a:r>
              </a:p>
              <a:p>
                <a:pPr marL="520700" lvl="1" indent="-182563">
                  <a:buNone/>
                </a:pPr>
                <a:r>
                  <a:rPr lang="en-US" dirty="0"/>
                  <a:t>  </a:t>
                </a:r>
              </a:p>
              <a:p>
                <a:pPr marL="520700" indent="-182563"/>
                <a:r>
                  <a:rPr lang="en-US" dirty="0"/>
                  <a:t>Flat proton beam: 2.4mm horizontal, 0.1mm vertical </a:t>
                </a:r>
              </a:p>
              <a:p>
                <a:pPr marL="520700" indent="-182563">
                  <a:buNone/>
                </a:pPr>
                <a:r>
                  <a:rPr lang="en-US" dirty="0"/>
                  <a:t>	</a:t>
                </a:r>
                <a:r>
                  <a:rPr lang="en-US" dirty="0" smtClean="0"/>
                  <a:t>    </a:t>
                </a:r>
                <a:r>
                  <a:rPr lang="en-US" dirty="0">
                    <a:sym typeface="Wingdings" panose="05000000000000000000" pitchFamily="2" charset="2"/>
                  </a:rPr>
                  <a:t></a:t>
                </a:r>
                <a:r>
                  <a:rPr lang="en-US" dirty="0"/>
                  <a:t>need strong cooling of the hadron beam emittances </a:t>
                </a:r>
              </a:p>
              <a:p>
                <a:pPr marL="520700" indent="-182563"/>
                <a:r>
                  <a:rPr lang="en-US" dirty="0"/>
                  <a:t>Proton bunch intensities moderate: </a:t>
                </a:r>
                <a14:m>
                  <m:oMath xmlns:m="http://schemas.openxmlformats.org/officeDocument/2006/math">
                    <m:r>
                      <a:rPr lang="en-US" i="1" dirty="0" smtClean="0">
                        <a:latin typeface="Cambria Math" panose="02040503050406030204" pitchFamily="18" charset="0"/>
                      </a:rPr>
                      <m:t>0.75</m:t>
                    </m:r>
                    <m:r>
                      <a:rPr lang="en-US" i="1" dirty="0" smtClean="0">
                        <a:latin typeface="Cambria Math" panose="02040503050406030204" pitchFamily="18" charset="0"/>
                        <a:ea typeface="Cambria Math" panose="02040503050406030204" pitchFamily="18" charset="0"/>
                      </a:rPr>
                      <m:t>×</m:t>
                    </m:r>
                    <m:sSup>
                      <m:sSupPr>
                        <m:ctrlPr>
                          <a:rPr lang="en-US" i="1" dirty="0" smtClean="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rPr>
                          <m:t>10</m:t>
                        </m:r>
                      </m:e>
                      <m:sup>
                        <m:r>
                          <a:rPr lang="en-US" i="1" dirty="0">
                            <a:latin typeface="Cambria Math" panose="02040503050406030204" pitchFamily="18" charset="0"/>
                          </a:rPr>
                          <m:t>11</m:t>
                        </m:r>
                      </m:sup>
                    </m:sSup>
                  </m:oMath>
                </a14:m>
                <a:r>
                  <a:rPr lang="en-US" dirty="0" smtClean="0"/>
                  <a:t>,</a:t>
                </a:r>
                <a:r>
                  <a:rPr lang="en-US" dirty="0"/>
                  <a:t>achieved in RHIC</a:t>
                </a:r>
              </a:p>
              <a:p>
                <a:pPr marL="520700" indent="-182563">
                  <a:buNone/>
                </a:pPr>
                <a:endParaRPr lang="en-US" dirty="0"/>
              </a:p>
              <a:p>
                <a:pPr marL="520700" indent="-182563"/>
                <a:r>
                  <a:rPr lang="en-US" dirty="0"/>
                  <a:t>On-energy polarized electron injector (up to 18GeV)</a:t>
                </a:r>
              </a:p>
              <a:p>
                <a:pPr marL="520700" indent="-182563"/>
                <a:r>
                  <a:rPr lang="en-US" dirty="0"/>
                  <a:t>Full energy polarized electron injector (recirculating LINAC default, rapid cycling synchrotron cost saving option</a:t>
                </a:r>
                <a:r>
                  <a:rPr lang="en-US" dirty="0" smtClean="0"/>
                  <a:t>)  </a:t>
                </a:r>
                <a:endParaRPr lang="en-US" dirty="0"/>
              </a:p>
              <a:p>
                <a:pPr marL="520700" indent="-182563"/>
                <a:r>
                  <a:rPr lang="en-US" dirty="0"/>
                  <a:t>     Designed for Peak Luminosity: </a:t>
                </a:r>
                <a14:m>
                  <m:oMath xmlns:m="http://schemas.openxmlformats.org/officeDocument/2006/math">
                    <m:r>
                      <a:rPr lang="en-US">
                        <a:latin typeface="Cambria Math" panose="02040503050406030204" pitchFamily="18" charset="0"/>
                      </a:rPr>
                      <m:t>𝟏</m:t>
                    </m:r>
                    <m:r>
                      <a:rPr lang="en-US">
                        <a:latin typeface="Cambria Math" panose="02040503050406030204" pitchFamily="18" charset="0"/>
                      </a:rPr>
                      <m:t>.</m:t>
                    </m:r>
                    <m:r>
                      <a:rPr lang="en-US">
                        <a:latin typeface="Cambria Math" panose="02040503050406030204" pitchFamily="18" charset="0"/>
                      </a:rPr>
                      <m:t>𝟏</m:t>
                    </m:r>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𝟏𝟎</m:t>
                        </m:r>
                      </m:e>
                      <m:sup>
                        <m:r>
                          <a:rPr lang="en-US">
                            <a:latin typeface="Cambria Math" panose="02040503050406030204" pitchFamily="18" charset="0"/>
                          </a:rPr>
                          <m:t>𝟑𝟒</m:t>
                        </m:r>
                      </m:sup>
                    </m:sSup>
                    <m:sSup>
                      <m:sSupPr>
                        <m:ctrlPr>
                          <a:rPr lang="en-US" i="1">
                            <a:latin typeface="Cambria Math" panose="02040503050406030204" pitchFamily="18" charset="0"/>
                          </a:rPr>
                        </m:ctrlPr>
                      </m:sSupPr>
                      <m:e>
                        <m:r>
                          <a:rPr lang="en-US">
                            <a:latin typeface="Cambria Math" panose="02040503050406030204" pitchFamily="18" charset="0"/>
                          </a:rPr>
                          <m:t>𝒄𝒎</m:t>
                        </m:r>
                      </m:e>
                      <m:sup>
                        <m:r>
                          <a:rPr lang="en-US">
                            <a:latin typeface="Cambria Math" panose="02040503050406030204" pitchFamily="18" charset="0"/>
                          </a:rPr>
                          <m:t>−</m:t>
                        </m:r>
                        <m:r>
                          <a:rPr lang="en-US">
                            <a:latin typeface="Cambria Math" panose="02040503050406030204" pitchFamily="18" charset="0"/>
                          </a:rPr>
                          <m:t>𝟐</m:t>
                        </m:r>
                      </m:sup>
                    </m:sSup>
                    <m:sSup>
                      <m:sSupPr>
                        <m:ctrlPr>
                          <a:rPr lang="en-US" i="1">
                            <a:latin typeface="Cambria Math" panose="02040503050406030204" pitchFamily="18" charset="0"/>
                          </a:rPr>
                        </m:ctrlPr>
                      </m:sSupPr>
                      <m:e>
                        <m:r>
                          <a:rPr lang="en-US">
                            <a:latin typeface="Cambria Math" panose="02040503050406030204" pitchFamily="18" charset="0"/>
                          </a:rPr>
                          <m:t>𝒔𝒆𝒄</m:t>
                        </m:r>
                      </m:e>
                      <m:sup>
                        <m:r>
                          <a:rPr lang="en-US">
                            <a:latin typeface="Cambria Math" panose="02040503050406030204" pitchFamily="18" charset="0"/>
                          </a:rPr>
                          <m:t>−</m:t>
                        </m:r>
                        <m:r>
                          <a:rPr lang="en-US">
                            <a:latin typeface="Cambria Math" panose="02040503050406030204" pitchFamily="18" charset="0"/>
                          </a:rPr>
                          <m:t>𝟏</m:t>
                        </m:r>
                      </m:sup>
                    </m:sSup>
                    <m:r>
                      <a:rPr lang="en-US">
                        <a:latin typeface="Cambria Math" panose="02040503050406030204" pitchFamily="18" charset="0"/>
                      </a:rPr>
                      <m:t> </m:t>
                    </m:r>
                  </m:oMath>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0">
                <a:blip r:embed="rId2"/>
                <a:stretch>
                  <a:fillRect t="-1930"/>
                </a:stretch>
              </a:blipFill>
            </p:spPr>
            <p:txBody>
              <a:bodyPr/>
              <a:lstStyle/>
              <a:p>
                <a:r>
                  <a:rPr lang="it-IT">
                    <a:noFill/>
                  </a:rPr>
                  <a:t> </a:t>
                </a:r>
              </a:p>
            </p:txBody>
          </p:sp>
        </mc:Fallback>
      </mc:AlternateContent>
      <p:sp>
        <p:nvSpPr>
          <p:cNvPr id="2" name="Date Placeholder 1"/>
          <p:cNvSpPr>
            <a:spLocks noGrp="1"/>
          </p:cNvSpPr>
          <p:nvPr>
            <p:ph type="dt" sz="half" idx="10"/>
          </p:nvPr>
        </p:nvSpPr>
        <p:spPr/>
        <p:txBody>
          <a:bodyPr/>
          <a:lstStyle/>
          <a:p>
            <a:fld id="{DAAD8988-B3AA-4E5F-938D-0A4CBFB26F1C}"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6" name="Slide Number Placeholder 5"/>
          <p:cNvSpPr>
            <a:spLocks noGrp="1"/>
          </p:cNvSpPr>
          <p:nvPr>
            <p:ph type="sldNum" sz="quarter" idx="12"/>
          </p:nvPr>
        </p:nvSpPr>
        <p:spPr/>
        <p:txBody>
          <a:bodyPr/>
          <a:lstStyle/>
          <a:p>
            <a:fld id="{B9A5DFB4-3D23-4866-8D46-AE36D04BFD7D}" type="slidenum">
              <a:rPr lang="en-US" smtClean="0"/>
              <a:pPr/>
              <a:t>17</a:t>
            </a:fld>
            <a:endParaRPr lang="en-US" dirty="0"/>
          </a:p>
        </p:txBody>
      </p:sp>
    </p:spTree>
    <p:extLst>
      <p:ext uri="{BB962C8B-B14F-4D97-AF65-F5344CB8AC3E}">
        <p14:creationId xmlns:p14="http://schemas.microsoft.com/office/powerpoint/2010/main" val="105251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mtClean="0"/>
              <a:t>eRHIC uses   </a:t>
            </a:r>
            <a:br>
              <a:rPr lang="en-US" smtClean="0"/>
            </a:br>
            <a:r>
              <a:rPr lang="en-US" smtClean="0"/>
              <a:t>the Relativistic Heavy Ion Collider  RHIC  </a:t>
            </a:r>
            <a:endParaRPr lang="en-US" dirty="0"/>
          </a:p>
        </p:txBody>
      </p:sp>
      <p:sp>
        <p:nvSpPr>
          <p:cNvPr id="5" name="Content Placeholder 4"/>
          <p:cNvSpPr>
            <a:spLocks noGrp="1"/>
          </p:cNvSpPr>
          <p:nvPr>
            <p:ph idx="1"/>
          </p:nvPr>
        </p:nvSpPr>
        <p:spPr>
          <a:xfrm>
            <a:off x="182880" y="1127759"/>
            <a:ext cx="6268720" cy="5371011"/>
          </a:xfrm>
        </p:spPr>
        <p:txBody>
          <a:bodyPr/>
          <a:lstStyle/>
          <a:p>
            <a:pPr marL="0" indent="0">
              <a:buNone/>
            </a:pPr>
            <a:endParaRPr lang="en-US" dirty="0" smtClean="0">
              <a:solidFill>
                <a:srgbClr val="FF0000"/>
              </a:solidFill>
              <a:latin typeface="Arial" panose="020B0604020202020204" pitchFamily="34" charset="0"/>
              <a:cs typeface="Arial" panose="020B0604020202020204" pitchFamily="34" charset="0"/>
            </a:endParaRPr>
          </a:p>
          <a:p>
            <a:pPr marL="0" indent="0">
              <a:buNone/>
            </a:pPr>
            <a:r>
              <a:rPr lang="en-US" dirty="0" smtClean="0">
                <a:solidFill>
                  <a:srgbClr val="FF0000"/>
                </a:solidFill>
                <a:latin typeface="Arial" panose="020B0604020202020204" pitchFamily="34" charset="0"/>
                <a:cs typeface="Arial" panose="020B0604020202020204" pitchFamily="34" charset="0"/>
              </a:rPr>
              <a:t>The </a:t>
            </a:r>
            <a:r>
              <a:rPr lang="en-US" dirty="0">
                <a:solidFill>
                  <a:srgbClr val="FF0000"/>
                </a:solidFill>
                <a:latin typeface="Arial" panose="020B0604020202020204" pitchFamily="34" charset="0"/>
                <a:cs typeface="Arial" panose="020B0604020202020204" pitchFamily="34" charset="0"/>
              </a:rPr>
              <a:t>major part of a future </a:t>
            </a:r>
            <a:r>
              <a:rPr lang="en-US" dirty="0" err="1">
                <a:solidFill>
                  <a:srgbClr val="FF0000"/>
                </a:solidFill>
                <a:latin typeface="Arial" panose="020B0604020202020204" pitchFamily="34" charset="0"/>
                <a:cs typeface="Arial" panose="020B0604020202020204" pitchFamily="34" charset="0"/>
              </a:rPr>
              <a:t>eRHIC</a:t>
            </a:r>
            <a:r>
              <a:rPr lang="en-US" dirty="0">
                <a:solidFill>
                  <a:srgbClr val="FF0000"/>
                </a:solidFill>
                <a:latin typeface="Arial" panose="020B0604020202020204" pitchFamily="34" charset="0"/>
                <a:cs typeface="Arial" panose="020B0604020202020204" pitchFamily="34" charset="0"/>
              </a:rPr>
              <a:t> facility already exists</a:t>
            </a: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eRHIC</a:t>
            </a:r>
            <a:r>
              <a:rPr lang="en-US" dirty="0">
                <a:latin typeface="Arial" panose="020B0604020202020204" pitchFamily="34" charset="0"/>
                <a:cs typeface="Arial" panose="020B0604020202020204" pitchFamily="34" charset="0"/>
              </a:rPr>
              <a:t> uses the </a:t>
            </a:r>
            <a:r>
              <a:rPr lang="en-US" b="1" dirty="0">
                <a:latin typeface="Arial" panose="020B0604020202020204" pitchFamily="34" charset="0"/>
                <a:cs typeface="Arial" panose="020B0604020202020204" pitchFamily="34" charset="0"/>
              </a:rPr>
              <a:t>Yellow Ring </a:t>
            </a:r>
            <a:r>
              <a:rPr lang="en-US" dirty="0">
                <a:latin typeface="Arial" panose="020B0604020202020204" pitchFamily="34" charset="0"/>
                <a:cs typeface="Arial" panose="020B0604020202020204" pitchFamily="34" charset="0"/>
              </a:rPr>
              <a:t>and parts of the Blue Ring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of RHIC will remain untouched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RHIC beam parameters will satisfy </a:t>
            </a:r>
            <a:r>
              <a:rPr lang="en-US" dirty="0" err="1">
                <a:latin typeface="Arial" panose="020B0604020202020204" pitchFamily="34" charset="0"/>
                <a:cs typeface="Arial" panose="020B0604020202020204" pitchFamily="34" charset="0"/>
              </a:rPr>
              <a:t>eRHIC</a:t>
            </a:r>
            <a:r>
              <a:rPr lang="en-US" dirty="0">
                <a:latin typeface="Arial" panose="020B0604020202020204" pitchFamily="34" charset="0"/>
                <a:cs typeface="Arial" panose="020B0604020202020204" pitchFamily="34" charset="0"/>
              </a:rPr>
              <a:t> requirements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Some changes in the straight sections are required to maintain a constant revolution time independent of energy</a:t>
            </a:r>
          </a:p>
          <a:p>
            <a:pPr marL="45720" indent="0">
              <a:buNone/>
            </a:pPr>
            <a:endParaRPr lang="it-IT"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4480" y="1661160"/>
            <a:ext cx="5243259" cy="3990340"/>
          </a:xfrm>
          <a:prstGeom prst="rect">
            <a:avLst/>
          </a:prstGeom>
        </p:spPr>
      </p:pic>
      <p:sp>
        <p:nvSpPr>
          <p:cNvPr id="2" name="Date Placeholder 1"/>
          <p:cNvSpPr>
            <a:spLocks noGrp="1"/>
          </p:cNvSpPr>
          <p:nvPr>
            <p:ph type="dt" sz="half" idx="10"/>
          </p:nvPr>
        </p:nvSpPr>
        <p:spPr/>
        <p:txBody>
          <a:bodyPr/>
          <a:lstStyle/>
          <a:p>
            <a:fld id="{D97CA43C-6EFB-4C91-AB06-A82D1F6CDCE5}"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7" name="Slide Number Placeholder 6"/>
          <p:cNvSpPr>
            <a:spLocks noGrp="1"/>
          </p:cNvSpPr>
          <p:nvPr>
            <p:ph type="sldNum" sz="quarter" idx="12"/>
          </p:nvPr>
        </p:nvSpPr>
        <p:spPr/>
        <p:txBody>
          <a:bodyPr/>
          <a:lstStyle/>
          <a:p>
            <a:fld id="{B9A5DFB4-3D23-4866-8D46-AE36D04BFD7D}" type="slidenum">
              <a:rPr lang="en-US" smtClean="0"/>
              <a:pPr/>
              <a:t>18</a:t>
            </a:fld>
            <a:endParaRPr lang="en-US" dirty="0"/>
          </a:p>
        </p:txBody>
      </p:sp>
    </p:spTree>
    <p:extLst>
      <p:ext uri="{BB962C8B-B14F-4D97-AF65-F5344CB8AC3E}">
        <p14:creationId xmlns:p14="http://schemas.microsoft.com/office/powerpoint/2010/main" val="73702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 Main Parameters for Maximum Luminosity</a:t>
            </a:r>
            <a:endParaRPr lang="it-IT" dirty="0"/>
          </a:p>
        </p:txBody>
      </p:sp>
      <p:sp>
        <p:nvSpPr>
          <p:cNvPr id="11" name="Slide Number Placeholder 3"/>
          <p:cNvSpPr txBox="1">
            <a:spLocks/>
          </p:cNvSpPr>
          <p:nvPr/>
        </p:nvSpPr>
        <p:spPr>
          <a:xfrm>
            <a:off x="5274513" y="6691538"/>
            <a:ext cx="990600" cy="4572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A4FEEC-A002-4022-B722-2BFFC729FEFF}" type="slidenum">
              <a:rPr lang="en-US"/>
              <a:pPr/>
              <a:t>19</a:t>
            </a:fld>
            <a:endParaRPr lang="en-US" dirty="0"/>
          </a:p>
        </p:txBody>
      </p:sp>
      <p:sp>
        <p:nvSpPr>
          <p:cNvPr id="3" name="TextBox 2"/>
          <p:cNvSpPr txBox="1"/>
          <p:nvPr/>
        </p:nvSpPr>
        <p:spPr>
          <a:xfrm rot="-5400000">
            <a:off x="251183" y="3310171"/>
            <a:ext cx="4017792" cy="461665"/>
          </a:xfrm>
          <a:prstGeom prst="rect">
            <a:avLst/>
          </a:prstGeom>
          <a:noFill/>
        </p:spPr>
        <p:txBody>
          <a:bodyPr wrap="square" rtlCol="0">
            <a:spAutoFit/>
          </a:bodyPr>
          <a:lstStyle/>
          <a:p>
            <a:r>
              <a:rPr lang="en-US" sz="2400" b="1" dirty="0">
                <a:solidFill>
                  <a:srgbClr val="FF0000"/>
                </a:solidFill>
              </a:rPr>
              <a:t> E</a:t>
            </a:r>
            <a:r>
              <a:rPr lang="en-US" sz="2400" b="1" baseline="-25000" dirty="0">
                <a:solidFill>
                  <a:srgbClr val="FF0000"/>
                </a:solidFill>
              </a:rPr>
              <a:t>p</a:t>
            </a:r>
            <a:r>
              <a:rPr lang="en-US" sz="2400" b="1" dirty="0">
                <a:solidFill>
                  <a:srgbClr val="FF0000"/>
                </a:solidFill>
              </a:rPr>
              <a:t> = 275 GeV, </a:t>
            </a:r>
            <a:r>
              <a:rPr lang="en-US" sz="2400" b="1" dirty="0" err="1">
                <a:solidFill>
                  <a:srgbClr val="FF0000"/>
                </a:solidFill>
              </a:rPr>
              <a:t>E</a:t>
            </a:r>
            <a:r>
              <a:rPr lang="en-US" sz="2400" b="1" baseline="-25000" dirty="0" err="1">
                <a:solidFill>
                  <a:srgbClr val="FF0000"/>
                </a:solidFill>
              </a:rPr>
              <a:t>e</a:t>
            </a:r>
            <a:r>
              <a:rPr lang="en-US" sz="2400" b="1" dirty="0">
                <a:solidFill>
                  <a:srgbClr val="FF0000"/>
                </a:solidFill>
              </a:rPr>
              <a:t>= 10 GeV</a:t>
            </a:r>
          </a:p>
        </p:txBody>
      </p:sp>
      <p:pic>
        <p:nvPicPr>
          <p:cNvPr id="5" name="Picture 4"/>
          <p:cNvPicPr>
            <a:picLocks noChangeAspect="1"/>
          </p:cNvPicPr>
          <p:nvPr/>
        </p:nvPicPr>
        <p:blipFill>
          <a:blip r:embed="rId2"/>
          <a:stretch>
            <a:fillRect/>
          </a:stretch>
        </p:blipFill>
        <p:spPr>
          <a:xfrm>
            <a:off x="3865479" y="1201908"/>
            <a:ext cx="7964780" cy="5312897"/>
          </a:xfrm>
          <a:prstGeom prst="rect">
            <a:avLst/>
          </a:prstGeom>
        </p:spPr>
      </p:pic>
      <p:sp>
        <p:nvSpPr>
          <p:cNvPr id="2" name="Date Placeholder 1"/>
          <p:cNvSpPr>
            <a:spLocks noGrp="1"/>
          </p:cNvSpPr>
          <p:nvPr>
            <p:ph type="dt" sz="half" idx="10"/>
          </p:nvPr>
        </p:nvSpPr>
        <p:spPr/>
        <p:txBody>
          <a:bodyPr/>
          <a:lstStyle/>
          <a:p>
            <a:fld id="{D739EF34-B4F0-4156-95CC-FC89E29B5FE3}"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7" name="Slide Number Placeholder 6"/>
          <p:cNvSpPr>
            <a:spLocks noGrp="1"/>
          </p:cNvSpPr>
          <p:nvPr>
            <p:ph type="sldNum" sz="quarter" idx="12"/>
          </p:nvPr>
        </p:nvSpPr>
        <p:spPr/>
        <p:txBody>
          <a:bodyPr/>
          <a:lstStyle/>
          <a:p>
            <a:fld id="{B9A5DFB4-3D23-4866-8D46-AE36D04BFD7D}" type="slidenum">
              <a:rPr lang="en-US" smtClean="0"/>
              <a:pPr/>
              <a:t>19</a:t>
            </a:fld>
            <a:endParaRPr lang="en-US" dirty="0"/>
          </a:p>
        </p:txBody>
      </p:sp>
    </p:spTree>
    <p:extLst>
      <p:ext uri="{BB962C8B-B14F-4D97-AF65-F5344CB8AC3E}">
        <p14:creationId xmlns:p14="http://schemas.microsoft.com/office/powerpoint/2010/main" val="2027569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Not</a:t>
            </a:r>
            <a:r>
              <a:rPr lang="it-IT" dirty="0" smtClean="0"/>
              <a:t> a brand new </a:t>
            </a:r>
            <a:r>
              <a:rPr lang="it-IT" dirty="0" err="1" smtClean="0"/>
              <a:t>discussion</a:t>
            </a:r>
            <a:r>
              <a:rPr lang="it-IT" dirty="0" smtClean="0"/>
              <a:t> </a:t>
            </a:r>
            <a:r>
              <a:rPr lang="it-IT" dirty="0" err="1" smtClean="0"/>
              <a:t>here</a:t>
            </a:r>
            <a:endParaRPr lang="it-IT" dirty="0"/>
          </a:p>
        </p:txBody>
      </p:sp>
      <p:pic>
        <p:nvPicPr>
          <p:cNvPr id="7" name="Picture 6"/>
          <p:cNvPicPr>
            <a:picLocks noChangeAspect="1"/>
          </p:cNvPicPr>
          <p:nvPr/>
        </p:nvPicPr>
        <p:blipFill>
          <a:blip r:embed="rId2"/>
          <a:stretch>
            <a:fillRect/>
          </a:stretch>
        </p:blipFill>
        <p:spPr>
          <a:xfrm>
            <a:off x="1650206" y="1288954"/>
            <a:ext cx="8891588" cy="5138803"/>
          </a:xfrm>
          <a:prstGeom prst="rect">
            <a:avLst/>
          </a:prstGeom>
        </p:spPr>
      </p:pic>
      <p:sp>
        <p:nvSpPr>
          <p:cNvPr id="8" name="TextBox 7"/>
          <p:cNvSpPr txBox="1"/>
          <p:nvPr/>
        </p:nvSpPr>
        <p:spPr>
          <a:xfrm>
            <a:off x="590550" y="1657350"/>
            <a:ext cx="1746312" cy="369332"/>
          </a:xfrm>
          <a:prstGeom prst="rect">
            <a:avLst/>
          </a:prstGeom>
          <a:noFill/>
        </p:spPr>
        <p:txBody>
          <a:bodyPr wrap="none" rtlCol="0">
            <a:spAutoFit/>
          </a:bodyPr>
          <a:lstStyle/>
          <a:p>
            <a:r>
              <a:rPr lang="it-IT" dirty="0" err="1" smtClean="0"/>
              <a:t>DvH</a:t>
            </a:r>
            <a:r>
              <a:rPr lang="it-IT" dirty="0" smtClean="0"/>
              <a:t>. 12.12.2008</a:t>
            </a:r>
            <a:endParaRPr lang="it-IT" dirty="0"/>
          </a:p>
        </p:txBody>
      </p:sp>
      <p:sp>
        <p:nvSpPr>
          <p:cNvPr id="3" name="Date Placeholder 2"/>
          <p:cNvSpPr>
            <a:spLocks noGrp="1"/>
          </p:cNvSpPr>
          <p:nvPr>
            <p:ph type="dt" sz="half" idx="10"/>
          </p:nvPr>
        </p:nvSpPr>
        <p:spPr/>
        <p:txBody>
          <a:bodyPr/>
          <a:lstStyle/>
          <a:p>
            <a:fld id="{06EB9A6B-E73A-46D2-B901-45445E0C15C8}" type="datetime1">
              <a:rPr lang="en-US" smtClean="0"/>
              <a:t>8/30/2017</a:t>
            </a:fld>
            <a:endParaRPr lang="en-US" dirty="0"/>
          </a:p>
        </p:txBody>
      </p:sp>
      <p:sp>
        <p:nvSpPr>
          <p:cNvPr id="9" name="Footer Placeholder 8"/>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2</a:t>
            </a:fld>
            <a:endParaRPr lang="en-US" dirty="0"/>
          </a:p>
        </p:txBody>
      </p:sp>
    </p:spTree>
    <p:extLst>
      <p:ext uri="{BB962C8B-B14F-4D97-AF65-F5344CB8AC3E}">
        <p14:creationId xmlns:p14="http://schemas.microsoft.com/office/powerpoint/2010/main" val="3831716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Luminosity vs. Center of Mass Energy</a:t>
            </a:r>
            <a:endParaRPr lang="it-IT" dirty="0"/>
          </a:p>
        </p:txBody>
      </p:sp>
      <p:pic>
        <p:nvPicPr>
          <p:cNvPr id="2" name="Picture 1"/>
          <p:cNvPicPr>
            <a:picLocks noChangeAspect="1"/>
          </p:cNvPicPr>
          <p:nvPr/>
        </p:nvPicPr>
        <p:blipFill>
          <a:blip r:embed="rId2"/>
          <a:stretch>
            <a:fillRect/>
          </a:stretch>
        </p:blipFill>
        <p:spPr>
          <a:xfrm>
            <a:off x="1940797" y="1140696"/>
            <a:ext cx="8092203" cy="5308556"/>
          </a:xfrm>
          <a:prstGeom prst="rect">
            <a:avLst/>
          </a:prstGeom>
        </p:spPr>
      </p:pic>
      <p:sp>
        <p:nvSpPr>
          <p:cNvPr id="3" name="TextBox 2"/>
          <p:cNvSpPr txBox="1"/>
          <p:nvPr/>
        </p:nvSpPr>
        <p:spPr>
          <a:xfrm>
            <a:off x="7935146" y="5108029"/>
            <a:ext cx="1587226" cy="584775"/>
          </a:xfrm>
          <a:prstGeom prst="rect">
            <a:avLst/>
          </a:prstGeom>
          <a:noFill/>
        </p:spPr>
        <p:txBody>
          <a:bodyPr wrap="square" rtlCol="0">
            <a:spAutoFit/>
          </a:bodyPr>
          <a:lstStyle/>
          <a:p>
            <a:r>
              <a:rPr lang="en-US" sz="3200" dirty="0" err="1"/>
              <a:t>E</a:t>
            </a:r>
            <a:r>
              <a:rPr lang="en-US" sz="3200" baseline="-25000" dirty="0" err="1"/>
              <a:t>cm</a:t>
            </a:r>
            <a:r>
              <a:rPr lang="en-US" sz="3200" dirty="0"/>
              <a:t> </a:t>
            </a:r>
            <a:r>
              <a:rPr lang="en-US" sz="3200" dirty="0">
                <a:sym typeface="Wingdings" panose="05000000000000000000" pitchFamily="2" charset="2"/>
              </a:rPr>
              <a:t></a:t>
            </a:r>
            <a:endParaRPr lang="en-US" sz="3200" dirty="0"/>
          </a:p>
        </p:txBody>
      </p:sp>
      <p:sp>
        <p:nvSpPr>
          <p:cNvPr id="5" name="Date Placeholder 4"/>
          <p:cNvSpPr>
            <a:spLocks noGrp="1"/>
          </p:cNvSpPr>
          <p:nvPr>
            <p:ph type="dt" sz="half" idx="10"/>
          </p:nvPr>
        </p:nvSpPr>
        <p:spPr/>
        <p:txBody>
          <a:bodyPr/>
          <a:lstStyle/>
          <a:p>
            <a:fld id="{727D6DD8-4DF9-4A82-A6C3-7C9D9B421A74}"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20</a:t>
            </a:fld>
            <a:endParaRPr lang="en-US" dirty="0"/>
          </a:p>
        </p:txBody>
      </p:sp>
    </p:spTree>
    <p:extLst>
      <p:ext uri="{BB962C8B-B14F-4D97-AF65-F5344CB8AC3E}">
        <p14:creationId xmlns:p14="http://schemas.microsoft.com/office/powerpoint/2010/main" val="3376914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itle 1"/>
          <p:cNvSpPr>
            <a:spLocks noGrp="1"/>
          </p:cNvSpPr>
          <p:nvPr>
            <p:ph type="title"/>
          </p:nvPr>
        </p:nvSpPr>
        <p:spPr/>
        <p:txBody>
          <a:bodyPr/>
          <a:lstStyle/>
          <a:p>
            <a:r>
              <a:rPr lang="en-US" smtClean="0"/>
              <a:t>Coherent Electron Cooling</a:t>
            </a:r>
            <a:endParaRPr lang="en-US" dirty="0"/>
          </a:p>
        </p:txBody>
      </p:sp>
      <p:sp>
        <p:nvSpPr>
          <p:cNvPr id="5" name="TextBox 4"/>
          <p:cNvSpPr txBox="1"/>
          <p:nvPr/>
        </p:nvSpPr>
        <p:spPr>
          <a:xfrm>
            <a:off x="1655733" y="5839441"/>
            <a:ext cx="8719344"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l"/>
            <a:r>
              <a:rPr lang="en-US"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rPr>
              <a:t>cooling of high energy Hadron beams with high band-width; BW: </a:t>
            </a:r>
            <a:r>
              <a:rPr lang="en-US" b="1" dirty="0">
                <a:solidFill>
                  <a:srgbClr val="042B7F"/>
                </a:solidFill>
                <a:latin typeface="Arial" panose="020B0604020202020204" pitchFamily="34" charset="0"/>
                <a:cs typeface="Arial" panose="020B0604020202020204" pitchFamily="34" charset="0"/>
              </a:rPr>
              <a:t>1THz</a:t>
            </a:r>
            <a:r>
              <a:rPr lang="en-US" dirty="0">
                <a:solidFill>
                  <a:srgbClr val="042B7F"/>
                </a:solidFill>
                <a:latin typeface="Arial" panose="020B0604020202020204" pitchFamily="34" charset="0"/>
                <a:cs typeface="Arial" panose="020B0604020202020204" pitchFamily="34" charset="0"/>
              </a:rPr>
              <a:t> </a:t>
            </a:r>
          </a:p>
          <a:p>
            <a:pPr algn="l"/>
            <a:r>
              <a:rPr lang="en-US" dirty="0">
                <a:solidFill>
                  <a:srgbClr val="042B7F"/>
                </a:solidFill>
                <a:latin typeface="Arial" panose="020B0604020202020204" pitchFamily="34" charset="0"/>
                <a:cs typeface="Arial" panose="020B0604020202020204" pitchFamily="34" charset="0"/>
                <a:sym typeface="Wingdings" panose="05000000000000000000" pitchFamily="2" charset="2"/>
              </a:rPr>
              <a:t>     cooling times of sec-min to balance strong </a:t>
            </a:r>
            <a:r>
              <a:rPr lang="en-US" b="1" dirty="0">
                <a:solidFill>
                  <a:srgbClr val="042B7F"/>
                </a:solidFill>
                <a:latin typeface="Arial" panose="020B0604020202020204" pitchFamily="34" charset="0"/>
                <a:cs typeface="Arial" panose="020B0604020202020204" pitchFamily="34" charset="0"/>
                <a:sym typeface="Wingdings" panose="05000000000000000000" pitchFamily="2" charset="2"/>
              </a:rPr>
              <a:t>IBS</a:t>
            </a:r>
            <a:endParaRPr lang="en-US" b="1" dirty="0">
              <a:solidFill>
                <a:srgbClr val="FF0000"/>
              </a:solidFill>
              <a:latin typeface="Arial" panose="020B0604020202020204" pitchFamily="34" charset="0"/>
              <a:cs typeface="Arial" panose="020B0604020202020204" pitchFamily="34" charset="0"/>
            </a:endParaRPr>
          </a:p>
        </p:txBody>
      </p:sp>
      <p:sp>
        <p:nvSpPr>
          <p:cNvPr id="6" name="Slide Number Placeholder 5"/>
          <p:cNvSpPr txBox="1">
            <a:spLocks/>
          </p:cNvSpPr>
          <p:nvPr/>
        </p:nvSpPr>
        <p:spPr>
          <a:xfrm>
            <a:off x="9677400" y="6400800"/>
            <a:ext cx="990600" cy="457200"/>
          </a:xfrm>
          <a:prstGeom prst="rect">
            <a:avLst/>
          </a:prstGeom>
        </p:spPr>
        <p:txBody>
          <a:bodyPr anchor="b" anchorCtr="0"/>
          <a:lstStyle>
            <a:defPPr>
              <a:defRPr lang="en-US"/>
            </a:defPPr>
            <a:lvl1pPr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a:lstStyle>
          <a:p>
            <a:pPr algn="r"/>
            <a:fld id="{D96174C5-6044-42D1-B178-7EA7F4E8CD18}" type="slidenum">
              <a:rPr lang="en-US" sz="1000"/>
              <a:pPr algn="r"/>
              <a:t>21</a:t>
            </a:fld>
            <a:endParaRPr lang="en-US" sz="1000" dirty="0"/>
          </a:p>
        </p:txBody>
      </p:sp>
      <p:grpSp>
        <p:nvGrpSpPr>
          <p:cNvPr id="7" name="Group 406"/>
          <p:cNvGrpSpPr>
            <a:grpSpLocks/>
          </p:cNvGrpSpPr>
          <p:nvPr/>
        </p:nvGrpSpPr>
        <p:grpSpPr bwMode="auto">
          <a:xfrm>
            <a:off x="1295400" y="1197116"/>
            <a:ext cx="9804400" cy="4030040"/>
            <a:chOff x="-18" y="1069"/>
            <a:chExt cx="5778" cy="1471"/>
          </a:xfrm>
        </p:grpSpPr>
        <p:sp>
          <p:nvSpPr>
            <p:cNvPr id="8" name="Text Box 407"/>
            <p:cNvSpPr txBox="1">
              <a:spLocks noChangeArrowheads="1"/>
            </p:cNvSpPr>
            <p:nvPr/>
          </p:nvSpPr>
          <p:spPr bwMode="auto">
            <a:xfrm>
              <a:off x="597" y="1718"/>
              <a:ext cx="954" cy="188"/>
            </a:xfrm>
            <a:prstGeom prst="rect">
              <a:avLst/>
            </a:prstGeom>
            <a:noFill/>
            <a:ln w="9525">
              <a:noFill/>
              <a:miter lim="800000"/>
              <a:headEnd/>
              <a:tailEnd/>
            </a:ln>
          </p:spPr>
          <p:txBody>
            <a:bodyPr wrap="square">
              <a:prstTxWarp prst="textNoShape">
                <a:avLst/>
              </a:prstTxWarp>
              <a:spAutoFit/>
            </a:bodyPr>
            <a:lstStyle/>
            <a:p>
              <a:pPr eaLnBrk="0" hangingPunct="0"/>
              <a:r>
                <a:rPr lang="en-US" sz="1600" b="1" dirty="0">
                  <a:latin typeface="Comic Sans MS"/>
                  <a:cs typeface="Comic Sans MS"/>
                </a:rPr>
                <a:t>Modulator</a:t>
              </a:r>
            </a:p>
          </p:txBody>
        </p:sp>
        <p:sp>
          <p:nvSpPr>
            <p:cNvPr id="9" name="Text Box 408"/>
            <p:cNvSpPr txBox="1">
              <a:spLocks noChangeArrowheads="1"/>
            </p:cNvSpPr>
            <p:nvPr/>
          </p:nvSpPr>
          <p:spPr bwMode="auto">
            <a:xfrm>
              <a:off x="4375" y="1709"/>
              <a:ext cx="606" cy="188"/>
            </a:xfrm>
            <a:prstGeom prst="rect">
              <a:avLst/>
            </a:prstGeom>
            <a:noFill/>
            <a:ln w="9525">
              <a:noFill/>
              <a:miter lim="800000"/>
              <a:headEnd/>
              <a:tailEnd/>
            </a:ln>
          </p:spPr>
          <p:txBody>
            <a:bodyPr wrap="square">
              <a:prstTxWarp prst="textNoShape">
                <a:avLst/>
              </a:prstTxWarp>
              <a:spAutoFit/>
            </a:bodyPr>
            <a:lstStyle/>
            <a:p>
              <a:pPr eaLnBrk="0" hangingPunct="0"/>
              <a:r>
                <a:rPr lang="en-US" sz="1600" b="1" dirty="0">
                  <a:latin typeface="Comic Sans MS"/>
                  <a:cs typeface="Comic Sans MS"/>
                </a:rPr>
                <a:t>Kicker</a:t>
              </a:r>
            </a:p>
          </p:txBody>
        </p:sp>
        <p:sp>
          <p:nvSpPr>
            <p:cNvPr id="10" name="Text Box 409"/>
            <p:cNvSpPr txBox="1">
              <a:spLocks noChangeArrowheads="1"/>
            </p:cNvSpPr>
            <p:nvPr/>
          </p:nvSpPr>
          <p:spPr bwMode="auto">
            <a:xfrm>
              <a:off x="1898" y="1597"/>
              <a:ext cx="1605" cy="256"/>
            </a:xfrm>
            <a:prstGeom prst="rect">
              <a:avLst/>
            </a:prstGeom>
            <a:noFill/>
            <a:ln w="9525">
              <a:noFill/>
              <a:miter lim="800000"/>
              <a:headEnd/>
              <a:tailEnd/>
            </a:ln>
          </p:spPr>
          <p:txBody>
            <a:bodyPr>
              <a:prstTxWarp prst="textNoShape">
                <a:avLst/>
              </a:prstTxWarp>
              <a:spAutoFit/>
            </a:bodyPr>
            <a:lstStyle/>
            <a:p>
              <a:pPr eaLnBrk="0" hangingPunct="0"/>
              <a:r>
                <a:rPr lang="en-US" sz="1200" dirty="0">
                  <a:latin typeface="Comic Sans MS"/>
                  <a:cs typeface="Comic Sans MS"/>
                </a:rPr>
                <a:t>Dispersion section </a:t>
              </a:r>
            </a:p>
            <a:p>
              <a:pPr eaLnBrk="0" hangingPunct="0"/>
              <a:r>
                <a:rPr lang="en-US" sz="1200" dirty="0">
                  <a:latin typeface="Comic Sans MS"/>
                  <a:cs typeface="Comic Sans MS"/>
                </a:rPr>
                <a:t>( for hadrons)</a:t>
              </a:r>
              <a:endParaRPr lang="en-US" sz="1200" baseline="-25000" dirty="0">
                <a:latin typeface="Comic Sans MS"/>
                <a:cs typeface="Comic Sans MS"/>
              </a:endParaRPr>
            </a:p>
          </p:txBody>
        </p:sp>
        <p:sp>
          <p:nvSpPr>
            <p:cNvPr id="11" name="Text Box 410"/>
            <p:cNvSpPr txBox="1">
              <a:spLocks noChangeArrowheads="1"/>
            </p:cNvSpPr>
            <p:nvPr/>
          </p:nvSpPr>
          <p:spPr bwMode="auto">
            <a:xfrm>
              <a:off x="-18" y="2318"/>
              <a:ext cx="641" cy="154"/>
            </a:xfrm>
            <a:prstGeom prst="rect">
              <a:avLst/>
            </a:prstGeom>
            <a:noFill/>
            <a:ln w="9525">
              <a:noFill/>
              <a:miter lim="800000"/>
              <a:headEnd/>
              <a:tailEnd/>
            </a:ln>
          </p:spPr>
          <p:txBody>
            <a:bodyPr wrap="none">
              <a:prstTxWarp prst="textNoShape">
                <a:avLst/>
              </a:prstTxWarp>
              <a:spAutoFit/>
            </a:bodyPr>
            <a:lstStyle/>
            <a:p>
              <a:pPr eaLnBrk="0" hangingPunct="0"/>
              <a:r>
                <a:rPr lang="en-US" sz="1200" dirty="0">
                  <a:latin typeface="Comic Sans MS"/>
                  <a:cs typeface="Comic Sans MS"/>
                </a:rPr>
                <a:t>Electrons</a:t>
              </a:r>
            </a:p>
          </p:txBody>
        </p:sp>
        <p:sp>
          <p:nvSpPr>
            <p:cNvPr id="12" name="Rectangle 411" descr="Dark vertical"/>
            <p:cNvSpPr>
              <a:spLocks noChangeArrowheads="1"/>
            </p:cNvSpPr>
            <p:nvPr/>
          </p:nvSpPr>
          <p:spPr bwMode="auto">
            <a:xfrm>
              <a:off x="1784" y="2172"/>
              <a:ext cx="2304" cy="71"/>
            </a:xfrm>
            <a:prstGeom prst="rect">
              <a:avLst/>
            </a:prstGeom>
            <a:pattFill prst="dkVert">
              <a:fgClr>
                <a:schemeClr val="tx1"/>
              </a:fgClr>
              <a:bgClr>
                <a:schemeClr val="bg1"/>
              </a:bgClr>
            </a:pattFill>
            <a:ln w="9525">
              <a:solidFill>
                <a:schemeClr val="tx1"/>
              </a:solidFill>
              <a:miter lim="800000"/>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13" name="Line 412"/>
            <p:cNvSpPr>
              <a:spLocks noChangeShapeType="1"/>
            </p:cNvSpPr>
            <p:nvPr/>
          </p:nvSpPr>
          <p:spPr bwMode="auto">
            <a:xfrm>
              <a:off x="240" y="1992"/>
              <a:ext cx="5232" cy="0"/>
            </a:xfrm>
            <a:prstGeom prst="line">
              <a:avLst/>
            </a:prstGeom>
            <a:noFill/>
            <a:ln w="3175">
              <a:solidFill>
                <a:schemeClr val="tx1"/>
              </a:solidFill>
              <a:round/>
              <a:headEnd/>
              <a:tailEnd/>
            </a:ln>
          </p:spPr>
          <p:txBody>
            <a:bodyPr wrap="none" anchor="ctr">
              <a:prstTxWarp prst="textNoShape">
                <a:avLst/>
              </a:prstTxWarp>
            </a:bodyPr>
            <a:lstStyle/>
            <a:p>
              <a:endParaRPr lang="en-US" dirty="0">
                <a:latin typeface="Comic Sans MS"/>
                <a:cs typeface="Comic Sans MS"/>
              </a:endParaRPr>
            </a:p>
          </p:txBody>
        </p:sp>
        <p:sp>
          <p:nvSpPr>
            <p:cNvPr id="14" name="Line 413"/>
            <p:cNvSpPr>
              <a:spLocks noChangeShapeType="1"/>
            </p:cNvSpPr>
            <p:nvPr/>
          </p:nvSpPr>
          <p:spPr bwMode="auto">
            <a:xfrm flipV="1">
              <a:off x="36" y="2091"/>
              <a:ext cx="285" cy="228"/>
            </a:xfrm>
            <a:prstGeom prst="line">
              <a:avLst/>
            </a:prstGeom>
            <a:noFill/>
            <a:ln w="76200" cmpd="tri">
              <a:solidFill>
                <a:srgbClr val="0000FF"/>
              </a:solidFill>
              <a:round/>
              <a:headEnd/>
              <a:tailEnd type="triangle" w="med" len="med"/>
            </a:ln>
          </p:spPr>
          <p:txBody>
            <a:bodyPr wrap="none" anchor="ctr">
              <a:prstTxWarp prst="textNoShape">
                <a:avLst/>
              </a:prstTxWarp>
            </a:bodyPr>
            <a:lstStyle/>
            <a:p>
              <a:endParaRPr lang="en-US" dirty="0">
                <a:latin typeface="Comic Sans MS"/>
                <a:cs typeface="Comic Sans MS"/>
              </a:endParaRPr>
            </a:p>
          </p:txBody>
        </p:sp>
        <p:sp>
          <p:nvSpPr>
            <p:cNvPr id="15" name="Line 414"/>
            <p:cNvSpPr>
              <a:spLocks noChangeShapeType="1"/>
            </p:cNvSpPr>
            <p:nvPr/>
          </p:nvSpPr>
          <p:spPr bwMode="auto">
            <a:xfrm>
              <a:off x="5409" y="2068"/>
              <a:ext cx="293" cy="257"/>
            </a:xfrm>
            <a:prstGeom prst="line">
              <a:avLst/>
            </a:prstGeom>
            <a:noFill/>
            <a:ln w="76200" cmpd="tri">
              <a:solidFill>
                <a:srgbClr val="0000FF"/>
              </a:solidFill>
              <a:round/>
              <a:headEnd/>
              <a:tailEnd type="triangle" w="med" len="med"/>
            </a:ln>
          </p:spPr>
          <p:txBody>
            <a:bodyPr wrap="none" anchor="ctr">
              <a:prstTxWarp prst="textNoShape">
                <a:avLst/>
              </a:prstTxWarp>
            </a:bodyPr>
            <a:lstStyle/>
            <a:p>
              <a:endParaRPr lang="en-US" dirty="0">
                <a:latin typeface="Comic Sans MS"/>
                <a:cs typeface="Comic Sans MS"/>
              </a:endParaRPr>
            </a:p>
          </p:txBody>
        </p:sp>
        <p:sp>
          <p:nvSpPr>
            <p:cNvPr id="16" name="Line 415"/>
            <p:cNvSpPr>
              <a:spLocks noChangeShapeType="1"/>
            </p:cNvSpPr>
            <p:nvPr/>
          </p:nvSpPr>
          <p:spPr bwMode="auto">
            <a:xfrm flipV="1">
              <a:off x="0" y="1992"/>
              <a:ext cx="361" cy="0"/>
            </a:xfrm>
            <a:prstGeom prst="line">
              <a:avLst/>
            </a:prstGeom>
            <a:noFill/>
            <a:ln w="76200" cmpd="tri">
              <a:solidFill>
                <a:srgbClr val="FF0000"/>
              </a:solidFill>
              <a:round/>
              <a:headEnd/>
              <a:tailEnd type="triangle" w="med" len="med"/>
            </a:ln>
          </p:spPr>
          <p:txBody>
            <a:bodyPr wrap="none" anchor="ctr">
              <a:prstTxWarp prst="textNoShape">
                <a:avLst/>
              </a:prstTxWarp>
            </a:bodyPr>
            <a:lstStyle/>
            <a:p>
              <a:endParaRPr lang="en-US" dirty="0">
                <a:latin typeface="Comic Sans MS"/>
                <a:cs typeface="Comic Sans MS"/>
              </a:endParaRPr>
            </a:p>
          </p:txBody>
        </p:sp>
        <p:sp>
          <p:nvSpPr>
            <p:cNvPr id="17" name="Text Box 416"/>
            <p:cNvSpPr txBox="1">
              <a:spLocks noChangeArrowheads="1"/>
            </p:cNvSpPr>
            <p:nvPr/>
          </p:nvSpPr>
          <p:spPr bwMode="auto">
            <a:xfrm>
              <a:off x="-17" y="1707"/>
              <a:ext cx="577" cy="154"/>
            </a:xfrm>
            <a:prstGeom prst="rect">
              <a:avLst/>
            </a:prstGeom>
            <a:noFill/>
            <a:ln w="9525">
              <a:noFill/>
              <a:miter lim="800000"/>
              <a:headEnd/>
              <a:tailEnd/>
            </a:ln>
          </p:spPr>
          <p:txBody>
            <a:bodyPr wrap="none">
              <a:prstTxWarp prst="textNoShape">
                <a:avLst/>
              </a:prstTxWarp>
              <a:spAutoFit/>
            </a:bodyPr>
            <a:lstStyle/>
            <a:p>
              <a:pPr eaLnBrk="0" hangingPunct="0"/>
              <a:r>
                <a:rPr lang="en-US" sz="1200" dirty="0">
                  <a:latin typeface="Comic Sans MS"/>
                  <a:cs typeface="Comic Sans MS"/>
                </a:rPr>
                <a:t>Hadrons</a:t>
              </a:r>
            </a:p>
          </p:txBody>
        </p:sp>
        <p:sp>
          <p:nvSpPr>
            <p:cNvPr id="18" name="Line 417"/>
            <p:cNvSpPr>
              <a:spLocks noChangeShapeType="1"/>
            </p:cNvSpPr>
            <p:nvPr/>
          </p:nvSpPr>
          <p:spPr bwMode="auto">
            <a:xfrm flipV="1">
              <a:off x="5399" y="1996"/>
              <a:ext cx="361" cy="0"/>
            </a:xfrm>
            <a:prstGeom prst="line">
              <a:avLst/>
            </a:prstGeom>
            <a:noFill/>
            <a:ln w="76200" cmpd="tri">
              <a:solidFill>
                <a:srgbClr val="FF0000"/>
              </a:solidFill>
              <a:round/>
              <a:headEnd/>
              <a:tailEnd type="triangle" w="med" len="med"/>
            </a:ln>
          </p:spPr>
          <p:txBody>
            <a:bodyPr wrap="none" anchor="ctr">
              <a:prstTxWarp prst="textNoShape">
                <a:avLst/>
              </a:prstTxWarp>
            </a:bodyPr>
            <a:lstStyle/>
            <a:p>
              <a:endParaRPr lang="en-US" dirty="0">
                <a:latin typeface="Comic Sans MS"/>
                <a:cs typeface="Comic Sans MS"/>
              </a:endParaRPr>
            </a:p>
          </p:txBody>
        </p:sp>
        <p:sp>
          <p:nvSpPr>
            <p:cNvPr id="19" name="Oval 419"/>
            <p:cNvSpPr>
              <a:spLocks noChangeArrowheads="1"/>
            </p:cNvSpPr>
            <p:nvPr/>
          </p:nvSpPr>
          <p:spPr bwMode="auto">
            <a:xfrm>
              <a:off x="454" y="2273"/>
              <a:ext cx="1406" cy="180"/>
            </a:xfrm>
            <a:prstGeom prst="ellipse">
              <a:avLst/>
            </a:prstGeom>
            <a:gradFill rotWithShape="0">
              <a:gsLst>
                <a:gs pos="0">
                  <a:srgbClr val="0000FF"/>
                </a:gs>
                <a:gs pos="100000">
                  <a:srgbClr val="A1A1FF">
                    <a:alpha val="50000"/>
                  </a:srgbClr>
                </a:gs>
              </a:gsLst>
              <a:path path="shape">
                <a:fillToRect l="50000" t="50000" r="50000" b="50000"/>
              </a:path>
            </a:gradFill>
            <a:ln w="3175">
              <a:no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20" name="Text Box 421"/>
            <p:cNvSpPr txBox="1">
              <a:spLocks noChangeArrowheads="1"/>
            </p:cNvSpPr>
            <p:nvPr/>
          </p:nvSpPr>
          <p:spPr bwMode="auto">
            <a:xfrm>
              <a:off x="2255" y="2009"/>
              <a:ext cx="1973" cy="154"/>
            </a:xfrm>
            <a:prstGeom prst="rect">
              <a:avLst/>
            </a:prstGeom>
            <a:noFill/>
            <a:ln w="9525">
              <a:noFill/>
              <a:miter lim="800000"/>
              <a:headEnd/>
              <a:tailEnd/>
            </a:ln>
          </p:spPr>
          <p:txBody>
            <a:bodyPr>
              <a:prstTxWarp prst="textNoShape">
                <a:avLst/>
              </a:prstTxWarp>
              <a:spAutoFit/>
            </a:bodyPr>
            <a:lstStyle/>
            <a:p>
              <a:pPr eaLnBrk="0" hangingPunct="0"/>
              <a:r>
                <a:rPr lang="en-US" sz="1200" dirty="0">
                  <a:latin typeface="Comic Sans MS"/>
                  <a:cs typeface="Comic Sans MS"/>
                </a:rPr>
                <a:t>High gain FEL (for electrons)</a:t>
              </a:r>
              <a:endParaRPr lang="en-US" sz="1200" baseline="-25000" dirty="0">
                <a:latin typeface="Comic Sans MS"/>
                <a:cs typeface="Comic Sans MS"/>
              </a:endParaRPr>
            </a:p>
          </p:txBody>
        </p:sp>
        <p:sp>
          <p:nvSpPr>
            <p:cNvPr id="21" name="Line 422"/>
            <p:cNvSpPr>
              <a:spLocks noChangeShapeType="1"/>
            </p:cNvSpPr>
            <p:nvPr/>
          </p:nvSpPr>
          <p:spPr bwMode="auto">
            <a:xfrm>
              <a:off x="476" y="1932"/>
              <a:ext cx="952" cy="0"/>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dirty="0">
                <a:latin typeface="Comic Sans MS"/>
                <a:cs typeface="Comic Sans MS"/>
              </a:endParaRPr>
            </a:p>
          </p:txBody>
        </p:sp>
        <p:sp>
          <p:nvSpPr>
            <p:cNvPr id="22" name="Oval 423"/>
            <p:cNvSpPr>
              <a:spLocks noChangeArrowheads="1"/>
            </p:cNvSpPr>
            <p:nvPr/>
          </p:nvSpPr>
          <p:spPr bwMode="auto">
            <a:xfrm>
              <a:off x="1041" y="2306"/>
              <a:ext cx="27" cy="114"/>
            </a:xfrm>
            <a:prstGeom prst="ellipse">
              <a:avLst/>
            </a:prstGeom>
            <a:gradFill rotWithShape="0">
              <a:gsLst>
                <a:gs pos="0">
                  <a:srgbClr val="273DFF">
                    <a:alpha val="0"/>
                  </a:srgbClr>
                </a:gs>
                <a:gs pos="50000">
                  <a:srgbClr val="273DFF">
                    <a:gamma/>
                    <a:shade val="3922"/>
                    <a:invGamma/>
                    <a:alpha val="72000"/>
                  </a:srgbClr>
                </a:gs>
                <a:gs pos="100000">
                  <a:srgbClr val="273DFF">
                    <a:alpha val="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grpSp>
          <p:nvGrpSpPr>
            <p:cNvPr id="23" name="Group 424"/>
            <p:cNvGrpSpPr>
              <a:grpSpLocks/>
            </p:cNvGrpSpPr>
            <p:nvPr/>
          </p:nvGrpSpPr>
          <p:grpSpPr bwMode="auto">
            <a:xfrm>
              <a:off x="1082" y="2347"/>
              <a:ext cx="136" cy="23"/>
              <a:chOff x="1002" y="1535"/>
              <a:chExt cx="136" cy="23"/>
            </a:xfrm>
          </p:grpSpPr>
          <p:sp>
            <p:nvSpPr>
              <p:cNvPr id="95" name="Oval 425"/>
              <p:cNvSpPr>
                <a:spLocks noChangeAspect="1" noChangeArrowheads="1"/>
              </p:cNvSpPr>
              <p:nvPr/>
            </p:nvSpPr>
            <p:spPr bwMode="auto">
              <a:xfrm>
                <a:off x="1002" y="1535"/>
                <a:ext cx="23" cy="23"/>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96" name="Line 426"/>
              <p:cNvSpPr>
                <a:spLocks noChangeShapeType="1"/>
              </p:cNvSpPr>
              <p:nvPr/>
            </p:nvSpPr>
            <p:spPr bwMode="auto">
              <a:xfrm flipV="1">
                <a:off x="1022" y="1548"/>
                <a:ext cx="116" cy="0"/>
              </a:xfrm>
              <a:prstGeom prst="line">
                <a:avLst/>
              </a:prstGeom>
              <a:noFill/>
              <a:ln w="9525">
                <a:solidFill>
                  <a:srgbClr val="FF0000"/>
                </a:solidFill>
                <a:round/>
                <a:headEnd/>
                <a:tailEnd type="triangle" w="sm" len="lg"/>
              </a:ln>
            </p:spPr>
            <p:txBody>
              <a:bodyPr wrap="none" anchor="ctr">
                <a:prstTxWarp prst="textNoShape">
                  <a:avLst/>
                </a:prstTxWarp>
              </a:bodyPr>
              <a:lstStyle/>
              <a:p>
                <a:endParaRPr lang="en-US" dirty="0">
                  <a:latin typeface="Comic Sans MS"/>
                  <a:cs typeface="Comic Sans MS"/>
                </a:endParaRPr>
              </a:p>
            </p:txBody>
          </p:sp>
        </p:grpSp>
        <p:sp>
          <p:nvSpPr>
            <p:cNvPr id="24" name="Freeform 427"/>
            <p:cNvSpPr>
              <a:spLocks/>
            </p:cNvSpPr>
            <p:nvPr/>
          </p:nvSpPr>
          <p:spPr bwMode="auto">
            <a:xfrm>
              <a:off x="1730" y="1711"/>
              <a:ext cx="2203" cy="306"/>
            </a:xfrm>
            <a:custGeom>
              <a:avLst/>
              <a:gdLst>
                <a:gd name="T0" fmla="*/ 0 w 2203"/>
                <a:gd name="T1" fmla="*/ 286 h 306"/>
                <a:gd name="T2" fmla="*/ 736 w 2203"/>
                <a:gd name="T3" fmla="*/ 254 h 306"/>
                <a:gd name="T4" fmla="*/ 1098 w 2203"/>
                <a:gd name="T5" fmla="*/ 1 h 306"/>
                <a:gd name="T6" fmla="*/ 1468 w 2203"/>
                <a:gd name="T7" fmla="*/ 259 h 306"/>
                <a:gd name="T8" fmla="*/ 2203 w 2203"/>
                <a:gd name="T9" fmla="*/ 286 h 306"/>
                <a:gd name="T10" fmla="*/ 0 60000 65536"/>
                <a:gd name="T11" fmla="*/ 0 60000 65536"/>
                <a:gd name="T12" fmla="*/ 0 60000 65536"/>
                <a:gd name="T13" fmla="*/ 0 60000 65536"/>
                <a:gd name="T14" fmla="*/ 0 60000 65536"/>
                <a:gd name="T15" fmla="*/ 0 w 2203"/>
                <a:gd name="T16" fmla="*/ 0 h 306"/>
                <a:gd name="T17" fmla="*/ 2203 w 2203"/>
                <a:gd name="T18" fmla="*/ 306 h 306"/>
              </a:gdLst>
              <a:ahLst/>
              <a:cxnLst>
                <a:cxn ang="T10">
                  <a:pos x="T0" y="T1"/>
                </a:cxn>
                <a:cxn ang="T11">
                  <a:pos x="T2" y="T3"/>
                </a:cxn>
                <a:cxn ang="T12">
                  <a:pos x="T4" y="T5"/>
                </a:cxn>
                <a:cxn ang="T13">
                  <a:pos x="T6" y="T7"/>
                </a:cxn>
                <a:cxn ang="T14">
                  <a:pos x="T8" y="T9"/>
                </a:cxn>
              </a:cxnLst>
              <a:rect l="T15" t="T16" r="T17" b="T18"/>
              <a:pathLst>
                <a:path w="2203" h="306">
                  <a:moveTo>
                    <a:pt x="0" y="286"/>
                  </a:moveTo>
                  <a:cubicBezTo>
                    <a:pt x="123" y="282"/>
                    <a:pt x="553" y="301"/>
                    <a:pt x="736" y="254"/>
                  </a:cubicBezTo>
                  <a:cubicBezTo>
                    <a:pt x="919" y="207"/>
                    <a:pt x="976" y="0"/>
                    <a:pt x="1098" y="1"/>
                  </a:cubicBezTo>
                  <a:cubicBezTo>
                    <a:pt x="1220" y="2"/>
                    <a:pt x="1284" y="212"/>
                    <a:pt x="1468" y="259"/>
                  </a:cubicBezTo>
                  <a:cubicBezTo>
                    <a:pt x="1652" y="306"/>
                    <a:pt x="2050" y="281"/>
                    <a:pt x="2203" y="286"/>
                  </a:cubicBezTo>
                </a:path>
              </a:pathLst>
            </a:custGeom>
            <a:noFill/>
            <a:ln w="38100">
              <a:solidFill>
                <a:srgbClr val="FF0000"/>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25" name="Line 428"/>
            <p:cNvSpPr>
              <a:spLocks noChangeShapeType="1"/>
            </p:cNvSpPr>
            <p:nvPr/>
          </p:nvSpPr>
          <p:spPr bwMode="auto">
            <a:xfrm flipV="1">
              <a:off x="347" y="1994"/>
              <a:ext cx="1755" cy="0"/>
            </a:xfrm>
            <a:prstGeom prst="line">
              <a:avLst/>
            </a:prstGeom>
            <a:noFill/>
            <a:ln w="38100">
              <a:solidFill>
                <a:srgbClr val="FF0000"/>
              </a:solidFill>
              <a:round/>
              <a:headEnd/>
              <a:tailEnd/>
            </a:ln>
          </p:spPr>
          <p:txBody>
            <a:bodyPr wrap="none" anchor="ctr">
              <a:prstTxWarp prst="textNoShape">
                <a:avLst/>
              </a:prstTxWarp>
            </a:bodyPr>
            <a:lstStyle/>
            <a:p>
              <a:endParaRPr lang="en-US" dirty="0">
                <a:latin typeface="Comic Sans MS"/>
                <a:cs typeface="Comic Sans MS"/>
              </a:endParaRPr>
            </a:p>
          </p:txBody>
        </p:sp>
        <p:sp>
          <p:nvSpPr>
            <p:cNvPr id="26" name="Line 429"/>
            <p:cNvSpPr>
              <a:spLocks noChangeShapeType="1"/>
            </p:cNvSpPr>
            <p:nvPr/>
          </p:nvSpPr>
          <p:spPr bwMode="auto">
            <a:xfrm flipV="1">
              <a:off x="3676" y="1997"/>
              <a:ext cx="1755" cy="0"/>
            </a:xfrm>
            <a:prstGeom prst="line">
              <a:avLst/>
            </a:prstGeom>
            <a:noFill/>
            <a:ln w="38100">
              <a:solidFill>
                <a:srgbClr val="FF0000"/>
              </a:solidFill>
              <a:round/>
              <a:headEnd/>
              <a:tailEnd/>
            </a:ln>
          </p:spPr>
          <p:txBody>
            <a:bodyPr wrap="none" anchor="ctr">
              <a:prstTxWarp prst="textNoShape">
                <a:avLst/>
              </a:prstTxWarp>
            </a:bodyPr>
            <a:lstStyle/>
            <a:p>
              <a:endParaRPr lang="en-US" dirty="0">
                <a:latin typeface="Comic Sans MS"/>
                <a:cs typeface="Comic Sans MS"/>
              </a:endParaRPr>
            </a:p>
          </p:txBody>
        </p:sp>
        <p:sp>
          <p:nvSpPr>
            <p:cNvPr id="27" name="Freeform 430"/>
            <p:cNvSpPr>
              <a:spLocks/>
            </p:cNvSpPr>
            <p:nvPr/>
          </p:nvSpPr>
          <p:spPr bwMode="auto">
            <a:xfrm>
              <a:off x="192" y="2004"/>
              <a:ext cx="5424" cy="240"/>
            </a:xfrm>
            <a:custGeom>
              <a:avLst/>
              <a:gdLst>
                <a:gd name="T0" fmla="*/ 0 w 5424"/>
                <a:gd name="T1" fmla="*/ 192 h 240"/>
                <a:gd name="T2" fmla="*/ 240 w 5424"/>
                <a:gd name="T3" fmla="*/ 0 h 240"/>
                <a:gd name="T4" fmla="*/ 1268 w 5424"/>
                <a:gd name="T5" fmla="*/ 8 h 240"/>
                <a:gd name="T6" fmla="*/ 1564 w 5424"/>
                <a:gd name="T7" fmla="*/ 200 h 240"/>
                <a:gd name="T8" fmla="*/ 3936 w 5424"/>
                <a:gd name="T9" fmla="*/ 208 h 240"/>
                <a:gd name="T10" fmla="*/ 4416 w 5424"/>
                <a:gd name="T11" fmla="*/ 0 h 240"/>
                <a:gd name="T12" fmla="*/ 5136 w 5424"/>
                <a:gd name="T13" fmla="*/ 0 h 240"/>
                <a:gd name="T14" fmla="*/ 5424 w 5424"/>
                <a:gd name="T15" fmla="*/ 240 h 240"/>
                <a:gd name="T16" fmla="*/ 0 60000 65536"/>
                <a:gd name="T17" fmla="*/ 0 60000 65536"/>
                <a:gd name="T18" fmla="*/ 0 60000 65536"/>
                <a:gd name="T19" fmla="*/ 0 60000 65536"/>
                <a:gd name="T20" fmla="*/ 0 60000 65536"/>
                <a:gd name="T21" fmla="*/ 0 60000 65536"/>
                <a:gd name="T22" fmla="*/ 0 60000 65536"/>
                <a:gd name="T23" fmla="*/ 0 60000 65536"/>
                <a:gd name="T24" fmla="*/ 0 w 5424"/>
                <a:gd name="T25" fmla="*/ 0 h 240"/>
                <a:gd name="T26" fmla="*/ 5424 w 5424"/>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4" h="240">
                  <a:moveTo>
                    <a:pt x="0" y="192"/>
                  </a:moveTo>
                  <a:lnTo>
                    <a:pt x="240" y="0"/>
                  </a:lnTo>
                  <a:lnTo>
                    <a:pt x="1268" y="8"/>
                  </a:lnTo>
                  <a:lnTo>
                    <a:pt x="1564" y="200"/>
                  </a:lnTo>
                  <a:lnTo>
                    <a:pt x="3936" y="208"/>
                  </a:lnTo>
                  <a:lnTo>
                    <a:pt x="4416" y="0"/>
                  </a:lnTo>
                  <a:lnTo>
                    <a:pt x="5136" y="0"/>
                  </a:lnTo>
                  <a:lnTo>
                    <a:pt x="5424" y="240"/>
                  </a:lnTo>
                </a:path>
              </a:pathLst>
            </a:custGeom>
            <a:noFill/>
            <a:ln w="38100">
              <a:solidFill>
                <a:srgbClr val="0000FF"/>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28" name="Oval 431"/>
            <p:cNvSpPr>
              <a:spLocks noChangeArrowheads="1"/>
            </p:cNvSpPr>
            <p:nvPr/>
          </p:nvSpPr>
          <p:spPr bwMode="auto">
            <a:xfrm>
              <a:off x="2482" y="2289"/>
              <a:ext cx="1406" cy="180"/>
            </a:xfrm>
            <a:prstGeom prst="ellipse">
              <a:avLst/>
            </a:prstGeom>
            <a:gradFill rotWithShape="0">
              <a:gsLst>
                <a:gs pos="0">
                  <a:srgbClr val="0000FF"/>
                </a:gs>
                <a:gs pos="100000">
                  <a:srgbClr val="A1A1FF">
                    <a:alpha val="50000"/>
                  </a:srgbClr>
                </a:gs>
              </a:gsLst>
              <a:path path="shape">
                <a:fillToRect l="50000" t="50000" r="50000" b="50000"/>
              </a:path>
            </a:gradFill>
            <a:ln w="3175">
              <a:no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29" name="Oval 432"/>
            <p:cNvSpPr>
              <a:spLocks noChangeArrowheads="1"/>
            </p:cNvSpPr>
            <p:nvPr/>
          </p:nvSpPr>
          <p:spPr bwMode="auto">
            <a:xfrm>
              <a:off x="3504" y="2342"/>
              <a:ext cx="40" cy="75"/>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0" name="Oval 433"/>
            <p:cNvSpPr>
              <a:spLocks noChangeArrowheads="1"/>
            </p:cNvSpPr>
            <p:nvPr/>
          </p:nvSpPr>
          <p:spPr bwMode="auto">
            <a:xfrm>
              <a:off x="3198" y="2328"/>
              <a:ext cx="40" cy="109"/>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1" name="Oval 434"/>
            <p:cNvSpPr>
              <a:spLocks noChangeArrowheads="1"/>
            </p:cNvSpPr>
            <p:nvPr/>
          </p:nvSpPr>
          <p:spPr bwMode="auto">
            <a:xfrm>
              <a:off x="3234" y="2316"/>
              <a:ext cx="40" cy="127"/>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2" name="Oval 435"/>
            <p:cNvSpPr>
              <a:spLocks noChangeArrowheads="1"/>
            </p:cNvSpPr>
            <p:nvPr/>
          </p:nvSpPr>
          <p:spPr bwMode="auto">
            <a:xfrm>
              <a:off x="3274" y="2310"/>
              <a:ext cx="40" cy="138"/>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3" name="Oval 436"/>
            <p:cNvSpPr>
              <a:spLocks noChangeArrowheads="1"/>
            </p:cNvSpPr>
            <p:nvPr/>
          </p:nvSpPr>
          <p:spPr bwMode="auto">
            <a:xfrm>
              <a:off x="3312" y="2310"/>
              <a:ext cx="40" cy="138"/>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4" name="Oval 437"/>
            <p:cNvSpPr>
              <a:spLocks noChangeArrowheads="1"/>
            </p:cNvSpPr>
            <p:nvPr/>
          </p:nvSpPr>
          <p:spPr bwMode="auto">
            <a:xfrm>
              <a:off x="3350" y="2308"/>
              <a:ext cx="40" cy="138"/>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5" name="Oval 438"/>
            <p:cNvSpPr>
              <a:spLocks noChangeArrowheads="1"/>
            </p:cNvSpPr>
            <p:nvPr/>
          </p:nvSpPr>
          <p:spPr bwMode="auto">
            <a:xfrm>
              <a:off x="3388" y="2308"/>
              <a:ext cx="40" cy="138"/>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6" name="Oval 439"/>
            <p:cNvSpPr>
              <a:spLocks noChangeArrowheads="1"/>
            </p:cNvSpPr>
            <p:nvPr/>
          </p:nvSpPr>
          <p:spPr bwMode="auto">
            <a:xfrm>
              <a:off x="3428" y="2318"/>
              <a:ext cx="40" cy="127"/>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7" name="Oval 440"/>
            <p:cNvSpPr>
              <a:spLocks noChangeArrowheads="1"/>
            </p:cNvSpPr>
            <p:nvPr/>
          </p:nvSpPr>
          <p:spPr bwMode="auto">
            <a:xfrm>
              <a:off x="3466" y="2326"/>
              <a:ext cx="40" cy="109"/>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8" name="Oval 441"/>
            <p:cNvSpPr>
              <a:spLocks noChangeArrowheads="1"/>
            </p:cNvSpPr>
            <p:nvPr/>
          </p:nvSpPr>
          <p:spPr bwMode="auto">
            <a:xfrm>
              <a:off x="3160" y="2352"/>
              <a:ext cx="40" cy="69"/>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39" name="Oval 442"/>
            <p:cNvSpPr>
              <a:spLocks noChangeAspect="1" noChangeArrowheads="1"/>
            </p:cNvSpPr>
            <p:nvPr/>
          </p:nvSpPr>
          <p:spPr bwMode="auto">
            <a:xfrm>
              <a:off x="2818" y="1691"/>
              <a:ext cx="24" cy="27"/>
            </a:xfrm>
            <a:prstGeom prst="ellipse">
              <a:avLst/>
            </a:prstGeom>
            <a:solidFill>
              <a:srgbClr val="FF0000"/>
            </a:solidFill>
            <a:ln w="28575">
              <a:solidFill>
                <a:srgbClr val="FF0000"/>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40" name="Line 443"/>
            <p:cNvSpPr>
              <a:spLocks noChangeShapeType="1"/>
            </p:cNvSpPr>
            <p:nvPr/>
          </p:nvSpPr>
          <p:spPr bwMode="auto">
            <a:xfrm flipV="1">
              <a:off x="2838" y="1706"/>
              <a:ext cx="528" cy="0"/>
            </a:xfrm>
            <a:prstGeom prst="line">
              <a:avLst/>
            </a:prstGeom>
            <a:noFill/>
            <a:ln w="12700">
              <a:solidFill>
                <a:srgbClr val="FF0000"/>
              </a:solidFill>
              <a:round/>
              <a:headEnd/>
              <a:tailEnd type="triangle" w="sm" len="lg"/>
            </a:ln>
          </p:spPr>
          <p:txBody>
            <a:bodyPr wrap="none" anchor="ctr">
              <a:prstTxWarp prst="textNoShape">
                <a:avLst/>
              </a:prstTxWarp>
            </a:bodyPr>
            <a:lstStyle/>
            <a:p>
              <a:endParaRPr lang="en-US" dirty="0">
                <a:latin typeface="Comic Sans MS"/>
                <a:cs typeface="Comic Sans MS"/>
              </a:endParaRPr>
            </a:p>
          </p:txBody>
        </p:sp>
        <p:sp>
          <p:nvSpPr>
            <p:cNvPr id="41" name="Line 444"/>
            <p:cNvSpPr>
              <a:spLocks noChangeShapeType="1"/>
            </p:cNvSpPr>
            <p:nvPr/>
          </p:nvSpPr>
          <p:spPr bwMode="auto">
            <a:xfrm flipV="1">
              <a:off x="906" y="2532"/>
              <a:ext cx="516" cy="0"/>
            </a:xfrm>
            <a:prstGeom prst="line">
              <a:avLst/>
            </a:prstGeom>
            <a:noFill/>
            <a:ln w="28575">
              <a:solidFill>
                <a:srgbClr val="0000FF"/>
              </a:solidFill>
              <a:round/>
              <a:headEnd/>
              <a:tailEnd type="triangle" w="sm" len="lg"/>
            </a:ln>
          </p:spPr>
          <p:txBody>
            <a:bodyPr wrap="none" anchor="ctr">
              <a:prstTxWarp prst="textNoShape">
                <a:avLst/>
              </a:prstTxWarp>
            </a:bodyPr>
            <a:lstStyle/>
            <a:p>
              <a:endParaRPr lang="en-US" dirty="0">
                <a:latin typeface="Comic Sans MS"/>
                <a:cs typeface="Comic Sans MS"/>
              </a:endParaRPr>
            </a:p>
          </p:txBody>
        </p:sp>
        <p:sp>
          <p:nvSpPr>
            <p:cNvPr id="42" name="Line 445"/>
            <p:cNvSpPr>
              <a:spLocks noChangeShapeType="1"/>
            </p:cNvSpPr>
            <p:nvPr/>
          </p:nvSpPr>
          <p:spPr bwMode="auto">
            <a:xfrm flipV="1">
              <a:off x="3042" y="2528"/>
              <a:ext cx="516" cy="0"/>
            </a:xfrm>
            <a:prstGeom prst="line">
              <a:avLst/>
            </a:prstGeom>
            <a:noFill/>
            <a:ln w="28575">
              <a:solidFill>
                <a:srgbClr val="0000FF"/>
              </a:solidFill>
              <a:round/>
              <a:headEnd/>
              <a:tailEnd type="triangle" w="sm" len="lg"/>
            </a:ln>
          </p:spPr>
          <p:txBody>
            <a:bodyPr wrap="none" anchor="ctr">
              <a:prstTxWarp prst="textNoShape">
                <a:avLst/>
              </a:prstTxWarp>
            </a:bodyPr>
            <a:lstStyle/>
            <a:p>
              <a:endParaRPr lang="en-US" dirty="0">
                <a:latin typeface="Comic Sans MS"/>
                <a:cs typeface="Comic Sans MS"/>
              </a:endParaRPr>
            </a:p>
          </p:txBody>
        </p:sp>
        <p:sp>
          <p:nvSpPr>
            <p:cNvPr id="43" name="Freeform 446"/>
            <p:cNvSpPr>
              <a:spLocks/>
            </p:cNvSpPr>
            <p:nvPr/>
          </p:nvSpPr>
          <p:spPr bwMode="auto">
            <a:xfrm>
              <a:off x="1730" y="1795"/>
              <a:ext cx="2203" cy="213"/>
            </a:xfrm>
            <a:custGeom>
              <a:avLst/>
              <a:gdLst>
                <a:gd name="T0" fmla="*/ 0 w 2203"/>
                <a:gd name="T1" fmla="*/ 139 h 306"/>
                <a:gd name="T2" fmla="*/ 736 w 2203"/>
                <a:gd name="T3" fmla="*/ 123 h 306"/>
                <a:gd name="T4" fmla="*/ 1098 w 2203"/>
                <a:gd name="T5" fmla="*/ 1 h 306"/>
                <a:gd name="T6" fmla="*/ 1468 w 2203"/>
                <a:gd name="T7" fmla="*/ 125 h 306"/>
                <a:gd name="T8" fmla="*/ 2203 w 2203"/>
                <a:gd name="T9" fmla="*/ 139 h 306"/>
                <a:gd name="T10" fmla="*/ 0 60000 65536"/>
                <a:gd name="T11" fmla="*/ 0 60000 65536"/>
                <a:gd name="T12" fmla="*/ 0 60000 65536"/>
                <a:gd name="T13" fmla="*/ 0 60000 65536"/>
                <a:gd name="T14" fmla="*/ 0 60000 65536"/>
                <a:gd name="T15" fmla="*/ 0 w 2203"/>
                <a:gd name="T16" fmla="*/ 0 h 306"/>
                <a:gd name="T17" fmla="*/ 2203 w 2203"/>
                <a:gd name="T18" fmla="*/ 306 h 306"/>
              </a:gdLst>
              <a:ahLst/>
              <a:cxnLst>
                <a:cxn ang="T10">
                  <a:pos x="T0" y="T1"/>
                </a:cxn>
                <a:cxn ang="T11">
                  <a:pos x="T2" y="T3"/>
                </a:cxn>
                <a:cxn ang="T12">
                  <a:pos x="T4" y="T5"/>
                </a:cxn>
                <a:cxn ang="T13">
                  <a:pos x="T6" y="T7"/>
                </a:cxn>
                <a:cxn ang="T14">
                  <a:pos x="T8" y="T9"/>
                </a:cxn>
              </a:cxnLst>
              <a:rect l="T15" t="T16" r="T17" b="T18"/>
              <a:pathLst>
                <a:path w="2203" h="306">
                  <a:moveTo>
                    <a:pt x="0" y="286"/>
                  </a:moveTo>
                  <a:cubicBezTo>
                    <a:pt x="123" y="282"/>
                    <a:pt x="553" y="301"/>
                    <a:pt x="736" y="254"/>
                  </a:cubicBezTo>
                  <a:cubicBezTo>
                    <a:pt x="919" y="207"/>
                    <a:pt x="976" y="0"/>
                    <a:pt x="1098" y="1"/>
                  </a:cubicBezTo>
                  <a:cubicBezTo>
                    <a:pt x="1220" y="2"/>
                    <a:pt x="1284" y="212"/>
                    <a:pt x="1468" y="259"/>
                  </a:cubicBezTo>
                  <a:cubicBezTo>
                    <a:pt x="1652" y="306"/>
                    <a:pt x="2050" y="281"/>
                    <a:pt x="2203" y="286"/>
                  </a:cubicBezTo>
                </a:path>
              </a:pathLst>
            </a:custGeom>
            <a:noFill/>
            <a:ln w="12700">
              <a:solidFill>
                <a:srgbClr val="FF0000"/>
              </a:solidFill>
              <a:prstDash val="dash"/>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44" name="Freeform 447"/>
            <p:cNvSpPr>
              <a:spLocks/>
            </p:cNvSpPr>
            <p:nvPr/>
          </p:nvSpPr>
          <p:spPr bwMode="auto">
            <a:xfrm>
              <a:off x="1726" y="1623"/>
              <a:ext cx="2203" cy="397"/>
            </a:xfrm>
            <a:custGeom>
              <a:avLst/>
              <a:gdLst>
                <a:gd name="T0" fmla="*/ 0 w 2203"/>
                <a:gd name="T1" fmla="*/ 481 h 306"/>
                <a:gd name="T2" fmla="*/ 736 w 2203"/>
                <a:gd name="T3" fmla="*/ 428 h 306"/>
                <a:gd name="T4" fmla="*/ 1098 w 2203"/>
                <a:gd name="T5" fmla="*/ 1 h 306"/>
                <a:gd name="T6" fmla="*/ 1468 w 2203"/>
                <a:gd name="T7" fmla="*/ 436 h 306"/>
                <a:gd name="T8" fmla="*/ 2203 w 2203"/>
                <a:gd name="T9" fmla="*/ 481 h 306"/>
                <a:gd name="T10" fmla="*/ 0 60000 65536"/>
                <a:gd name="T11" fmla="*/ 0 60000 65536"/>
                <a:gd name="T12" fmla="*/ 0 60000 65536"/>
                <a:gd name="T13" fmla="*/ 0 60000 65536"/>
                <a:gd name="T14" fmla="*/ 0 60000 65536"/>
                <a:gd name="T15" fmla="*/ 0 w 2203"/>
                <a:gd name="T16" fmla="*/ 0 h 306"/>
                <a:gd name="T17" fmla="*/ 2203 w 2203"/>
                <a:gd name="T18" fmla="*/ 306 h 306"/>
              </a:gdLst>
              <a:ahLst/>
              <a:cxnLst>
                <a:cxn ang="T10">
                  <a:pos x="T0" y="T1"/>
                </a:cxn>
                <a:cxn ang="T11">
                  <a:pos x="T2" y="T3"/>
                </a:cxn>
                <a:cxn ang="T12">
                  <a:pos x="T4" y="T5"/>
                </a:cxn>
                <a:cxn ang="T13">
                  <a:pos x="T6" y="T7"/>
                </a:cxn>
                <a:cxn ang="T14">
                  <a:pos x="T8" y="T9"/>
                </a:cxn>
              </a:cxnLst>
              <a:rect l="T15" t="T16" r="T17" b="T18"/>
              <a:pathLst>
                <a:path w="2203" h="306">
                  <a:moveTo>
                    <a:pt x="0" y="286"/>
                  </a:moveTo>
                  <a:cubicBezTo>
                    <a:pt x="123" y="282"/>
                    <a:pt x="553" y="301"/>
                    <a:pt x="736" y="254"/>
                  </a:cubicBezTo>
                  <a:cubicBezTo>
                    <a:pt x="919" y="207"/>
                    <a:pt x="976" y="0"/>
                    <a:pt x="1098" y="1"/>
                  </a:cubicBezTo>
                  <a:cubicBezTo>
                    <a:pt x="1220" y="2"/>
                    <a:pt x="1284" y="212"/>
                    <a:pt x="1468" y="259"/>
                  </a:cubicBezTo>
                  <a:cubicBezTo>
                    <a:pt x="1652" y="306"/>
                    <a:pt x="2050" y="281"/>
                    <a:pt x="2203" y="286"/>
                  </a:cubicBezTo>
                </a:path>
              </a:pathLst>
            </a:custGeom>
            <a:noFill/>
            <a:ln w="12700">
              <a:solidFill>
                <a:srgbClr val="FF0000"/>
              </a:solidFill>
              <a:prstDash val="dash"/>
              <a:round/>
              <a:headEnd/>
              <a:tailEnd/>
            </a:ln>
          </p:spPr>
          <p:txBody>
            <a:bodyPr wrap="none" anchor="ctr">
              <a:prstTxWarp prst="textNoShape">
                <a:avLst/>
              </a:prstTxWarp>
            </a:bodyPr>
            <a:lstStyle/>
            <a:p>
              <a:pPr eaLnBrk="0" hangingPunct="0"/>
              <a:endParaRPr lang="en-US" dirty="0">
                <a:latin typeface="Comic Sans MS"/>
                <a:cs typeface="Comic Sans MS"/>
              </a:endParaRPr>
            </a:p>
          </p:txBody>
        </p:sp>
        <p:grpSp>
          <p:nvGrpSpPr>
            <p:cNvPr id="45" name="Group 448"/>
            <p:cNvGrpSpPr>
              <a:grpSpLocks/>
            </p:cNvGrpSpPr>
            <p:nvPr/>
          </p:nvGrpSpPr>
          <p:grpSpPr bwMode="auto">
            <a:xfrm>
              <a:off x="2858" y="1787"/>
              <a:ext cx="536" cy="23"/>
              <a:chOff x="2322" y="2871"/>
              <a:chExt cx="536" cy="23"/>
            </a:xfrm>
          </p:grpSpPr>
          <p:sp>
            <p:nvSpPr>
              <p:cNvPr id="93" name="Oval 449"/>
              <p:cNvSpPr>
                <a:spLocks noChangeAspect="1" noChangeArrowheads="1"/>
              </p:cNvSpPr>
              <p:nvPr/>
            </p:nvSpPr>
            <p:spPr bwMode="auto">
              <a:xfrm>
                <a:off x="2322" y="2871"/>
                <a:ext cx="23" cy="23"/>
              </a:xfrm>
              <a:prstGeom prst="ellipse">
                <a:avLst/>
              </a:prstGeom>
              <a:solidFill>
                <a:srgbClr val="FF0000"/>
              </a:solidFill>
              <a:ln w="12700">
                <a:solidFill>
                  <a:srgbClr val="FF00FF"/>
                </a:solidFill>
                <a:prstDash val="dash"/>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94" name="Line 450"/>
              <p:cNvSpPr>
                <a:spLocks noChangeShapeType="1"/>
              </p:cNvSpPr>
              <p:nvPr/>
            </p:nvSpPr>
            <p:spPr bwMode="auto">
              <a:xfrm flipV="1">
                <a:off x="2342" y="2884"/>
                <a:ext cx="516" cy="0"/>
              </a:xfrm>
              <a:prstGeom prst="line">
                <a:avLst/>
              </a:prstGeom>
              <a:noFill/>
              <a:ln w="12700">
                <a:solidFill>
                  <a:srgbClr val="FF00FF"/>
                </a:solidFill>
                <a:prstDash val="dash"/>
                <a:round/>
                <a:headEnd/>
                <a:tailEnd type="triangle" w="sm" len="lg"/>
              </a:ln>
            </p:spPr>
            <p:txBody>
              <a:bodyPr wrap="none" anchor="ctr">
                <a:prstTxWarp prst="textNoShape">
                  <a:avLst/>
                </a:prstTxWarp>
              </a:bodyPr>
              <a:lstStyle/>
              <a:p>
                <a:endParaRPr lang="en-US" dirty="0">
                  <a:latin typeface="Comic Sans MS"/>
                  <a:cs typeface="Comic Sans MS"/>
                </a:endParaRPr>
              </a:p>
            </p:txBody>
          </p:sp>
        </p:grpSp>
        <p:grpSp>
          <p:nvGrpSpPr>
            <p:cNvPr id="46" name="Group 451"/>
            <p:cNvGrpSpPr>
              <a:grpSpLocks/>
            </p:cNvGrpSpPr>
            <p:nvPr/>
          </p:nvGrpSpPr>
          <p:grpSpPr bwMode="auto">
            <a:xfrm>
              <a:off x="2782" y="1611"/>
              <a:ext cx="516" cy="27"/>
              <a:chOff x="2322" y="2871"/>
              <a:chExt cx="536" cy="23"/>
            </a:xfrm>
          </p:grpSpPr>
          <p:sp>
            <p:nvSpPr>
              <p:cNvPr id="91" name="Oval 452"/>
              <p:cNvSpPr>
                <a:spLocks noChangeAspect="1" noChangeArrowheads="1"/>
              </p:cNvSpPr>
              <p:nvPr/>
            </p:nvSpPr>
            <p:spPr bwMode="auto">
              <a:xfrm>
                <a:off x="2322" y="2871"/>
                <a:ext cx="23" cy="23"/>
              </a:xfrm>
              <a:prstGeom prst="ellipse">
                <a:avLst/>
              </a:prstGeom>
              <a:solidFill>
                <a:srgbClr val="FF0000"/>
              </a:solidFill>
              <a:ln w="12700">
                <a:solidFill>
                  <a:srgbClr val="800080"/>
                </a:solidFill>
                <a:prstDash val="dash"/>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92" name="Line 453"/>
              <p:cNvSpPr>
                <a:spLocks noChangeShapeType="1"/>
              </p:cNvSpPr>
              <p:nvPr/>
            </p:nvSpPr>
            <p:spPr bwMode="auto">
              <a:xfrm flipV="1">
                <a:off x="2342" y="2884"/>
                <a:ext cx="516" cy="0"/>
              </a:xfrm>
              <a:prstGeom prst="line">
                <a:avLst/>
              </a:prstGeom>
              <a:noFill/>
              <a:ln w="12700">
                <a:solidFill>
                  <a:srgbClr val="800080"/>
                </a:solidFill>
                <a:prstDash val="dash"/>
                <a:round/>
                <a:headEnd/>
                <a:tailEnd type="triangle" w="sm" len="lg"/>
              </a:ln>
            </p:spPr>
            <p:txBody>
              <a:bodyPr wrap="none" anchor="ctr">
                <a:prstTxWarp prst="textNoShape">
                  <a:avLst/>
                </a:prstTxWarp>
              </a:bodyPr>
              <a:lstStyle/>
              <a:p>
                <a:endParaRPr lang="en-US" dirty="0">
                  <a:latin typeface="Comic Sans MS"/>
                  <a:cs typeface="Comic Sans MS"/>
                </a:endParaRPr>
              </a:p>
            </p:txBody>
          </p:sp>
        </p:grpSp>
        <p:sp>
          <p:nvSpPr>
            <p:cNvPr id="47" name="Oval 454"/>
            <p:cNvSpPr>
              <a:spLocks noChangeArrowheads="1"/>
            </p:cNvSpPr>
            <p:nvPr/>
          </p:nvSpPr>
          <p:spPr bwMode="auto">
            <a:xfrm>
              <a:off x="4238" y="2301"/>
              <a:ext cx="1406" cy="180"/>
            </a:xfrm>
            <a:prstGeom prst="ellipse">
              <a:avLst/>
            </a:prstGeom>
            <a:gradFill rotWithShape="0">
              <a:gsLst>
                <a:gs pos="0">
                  <a:srgbClr val="0000FF"/>
                </a:gs>
                <a:gs pos="100000">
                  <a:srgbClr val="A1A1FF">
                    <a:alpha val="50000"/>
                  </a:srgbClr>
                </a:gs>
              </a:gsLst>
              <a:path path="shape">
                <a:fillToRect l="50000" t="50000" r="50000" b="50000"/>
              </a:path>
            </a:gradFill>
            <a:ln w="3175">
              <a:no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grpSp>
          <p:nvGrpSpPr>
            <p:cNvPr id="48" name="Group 455"/>
            <p:cNvGrpSpPr>
              <a:grpSpLocks/>
            </p:cNvGrpSpPr>
            <p:nvPr/>
          </p:nvGrpSpPr>
          <p:grpSpPr bwMode="auto">
            <a:xfrm>
              <a:off x="4916" y="2320"/>
              <a:ext cx="384" cy="140"/>
              <a:chOff x="2560" y="948"/>
              <a:chExt cx="384" cy="140"/>
            </a:xfrm>
          </p:grpSpPr>
          <p:sp>
            <p:nvSpPr>
              <p:cNvPr id="81" name="Oval 456"/>
              <p:cNvSpPr>
                <a:spLocks noChangeArrowheads="1"/>
              </p:cNvSpPr>
              <p:nvPr/>
            </p:nvSpPr>
            <p:spPr bwMode="auto">
              <a:xfrm>
                <a:off x="2904" y="986"/>
                <a:ext cx="40" cy="69"/>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2" name="Oval 457"/>
              <p:cNvSpPr>
                <a:spLocks noChangeArrowheads="1"/>
              </p:cNvSpPr>
              <p:nvPr/>
            </p:nvSpPr>
            <p:spPr bwMode="auto">
              <a:xfrm>
                <a:off x="2598" y="968"/>
                <a:ext cx="40" cy="109"/>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3" name="Oval 458"/>
              <p:cNvSpPr>
                <a:spLocks noChangeArrowheads="1"/>
              </p:cNvSpPr>
              <p:nvPr/>
            </p:nvSpPr>
            <p:spPr bwMode="auto">
              <a:xfrm>
                <a:off x="2634" y="956"/>
                <a:ext cx="40" cy="127"/>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4" name="Oval 459"/>
              <p:cNvSpPr>
                <a:spLocks noChangeArrowheads="1"/>
              </p:cNvSpPr>
              <p:nvPr/>
            </p:nvSpPr>
            <p:spPr bwMode="auto">
              <a:xfrm>
                <a:off x="2674" y="950"/>
                <a:ext cx="40" cy="138"/>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5" name="Oval 460"/>
              <p:cNvSpPr>
                <a:spLocks noChangeArrowheads="1"/>
              </p:cNvSpPr>
              <p:nvPr/>
            </p:nvSpPr>
            <p:spPr bwMode="auto">
              <a:xfrm>
                <a:off x="2712" y="950"/>
                <a:ext cx="40" cy="138"/>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6" name="Oval 461"/>
              <p:cNvSpPr>
                <a:spLocks noChangeArrowheads="1"/>
              </p:cNvSpPr>
              <p:nvPr/>
            </p:nvSpPr>
            <p:spPr bwMode="auto">
              <a:xfrm>
                <a:off x="2750" y="948"/>
                <a:ext cx="40" cy="138"/>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7" name="Oval 462"/>
              <p:cNvSpPr>
                <a:spLocks noChangeArrowheads="1"/>
              </p:cNvSpPr>
              <p:nvPr/>
            </p:nvSpPr>
            <p:spPr bwMode="auto">
              <a:xfrm>
                <a:off x="2788" y="948"/>
                <a:ext cx="40" cy="138"/>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8" name="Oval 463"/>
              <p:cNvSpPr>
                <a:spLocks noChangeArrowheads="1"/>
              </p:cNvSpPr>
              <p:nvPr/>
            </p:nvSpPr>
            <p:spPr bwMode="auto">
              <a:xfrm>
                <a:off x="2828" y="958"/>
                <a:ext cx="40" cy="127"/>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9" name="Oval 464"/>
              <p:cNvSpPr>
                <a:spLocks noChangeArrowheads="1"/>
              </p:cNvSpPr>
              <p:nvPr/>
            </p:nvSpPr>
            <p:spPr bwMode="auto">
              <a:xfrm>
                <a:off x="2866" y="966"/>
                <a:ext cx="40" cy="109"/>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90" name="Oval 465"/>
              <p:cNvSpPr>
                <a:spLocks noChangeArrowheads="1"/>
              </p:cNvSpPr>
              <p:nvPr/>
            </p:nvSpPr>
            <p:spPr bwMode="auto">
              <a:xfrm>
                <a:off x="2560" y="992"/>
                <a:ext cx="40" cy="69"/>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grpSp>
        <p:sp>
          <p:nvSpPr>
            <p:cNvPr id="49" name="Line 466"/>
            <p:cNvSpPr>
              <a:spLocks noChangeShapeType="1"/>
            </p:cNvSpPr>
            <p:nvPr/>
          </p:nvSpPr>
          <p:spPr bwMode="auto">
            <a:xfrm flipV="1">
              <a:off x="4798" y="2540"/>
              <a:ext cx="516" cy="0"/>
            </a:xfrm>
            <a:prstGeom prst="line">
              <a:avLst/>
            </a:prstGeom>
            <a:noFill/>
            <a:ln w="28575">
              <a:solidFill>
                <a:srgbClr val="0000FF"/>
              </a:solidFill>
              <a:round/>
              <a:headEnd/>
              <a:tailEnd type="triangle" w="sm" len="lg"/>
            </a:ln>
          </p:spPr>
          <p:txBody>
            <a:bodyPr wrap="none" anchor="ctr">
              <a:prstTxWarp prst="textNoShape">
                <a:avLst/>
              </a:prstTxWarp>
            </a:bodyPr>
            <a:lstStyle/>
            <a:p>
              <a:endParaRPr lang="en-US" dirty="0">
                <a:latin typeface="Comic Sans MS"/>
                <a:cs typeface="Comic Sans MS"/>
              </a:endParaRPr>
            </a:p>
          </p:txBody>
        </p:sp>
        <p:sp>
          <p:nvSpPr>
            <p:cNvPr id="50" name="Oval 467"/>
            <p:cNvSpPr>
              <a:spLocks noChangeAspect="1" noChangeArrowheads="1"/>
            </p:cNvSpPr>
            <p:nvPr/>
          </p:nvSpPr>
          <p:spPr bwMode="auto">
            <a:xfrm>
              <a:off x="5118" y="2379"/>
              <a:ext cx="23" cy="23"/>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51" name="Line 468"/>
            <p:cNvSpPr>
              <a:spLocks noChangeShapeType="1"/>
            </p:cNvSpPr>
            <p:nvPr/>
          </p:nvSpPr>
          <p:spPr bwMode="auto">
            <a:xfrm flipV="1">
              <a:off x="5138" y="2390"/>
              <a:ext cx="116" cy="0"/>
            </a:xfrm>
            <a:prstGeom prst="line">
              <a:avLst/>
            </a:prstGeom>
            <a:noFill/>
            <a:ln w="9525">
              <a:solidFill>
                <a:srgbClr val="FF0000"/>
              </a:solidFill>
              <a:round/>
              <a:headEnd/>
              <a:tailEnd type="triangle" w="sm" len="lg"/>
            </a:ln>
          </p:spPr>
          <p:txBody>
            <a:bodyPr wrap="none" anchor="ctr">
              <a:prstTxWarp prst="textNoShape">
                <a:avLst/>
              </a:prstTxWarp>
            </a:bodyPr>
            <a:lstStyle/>
            <a:p>
              <a:endParaRPr lang="en-US" dirty="0">
                <a:latin typeface="Comic Sans MS"/>
                <a:cs typeface="Comic Sans MS"/>
              </a:endParaRPr>
            </a:p>
          </p:txBody>
        </p:sp>
        <p:sp>
          <p:nvSpPr>
            <p:cNvPr id="52" name="Line 469"/>
            <p:cNvSpPr>
              <a:spLocks noChangeShapeType="1"/>
            </p:cNvSpPr>
            <p:nvPr/>
          </p:nvSpPr>
          <p:spPr bwMode="auto">
            <a:xfrm flipV="1">
              <a:off x="4628" y="1936"/>
              <a:ext cx="696" cy="4"/>
            </a:xfrm>
            <a:prstGeom prst="line">
              <a:avLst/>
            </a:prstGeom>
            <a:noFill/>
            <a:ln w="9525">
              <a:solidFill>
                <a:schemeClr val="tx1"/>
              </a:solidFill>
              <a:round/>
              <a:headEnd type="triangle" w="med" len="med"/>
              <a:tailEnd type="triangle" w="med" len="med"/>
            </a:ln>
          </p:spPr>
          <p:txBody>
            <a:bodyPr wrap="none" anchor="ctr">
              <a:prstTxWarp prst="textNoShape">
                <a:avLst/>
              </a:prstTxWarp>
            </a:bodyPr>
            <a:lstStyle/>
            <a:p>
              <a:endParaRPr lang="en-US" dirty="0">
                <a:latin typeface="Comic Sans MS"/>
                <a:cs typeface="Comic Sans MS"/>
              </a:endParaRPr>
            </a:p>
          </p:txBody>
        </p:sp>
        <p:sp>
          <p:nvSpPr>
            <p:cNvPr id="53" name="Oval 470"/>
            <p:cNvSpPr>
              <a:spLocks noChangeArrowheads="1"/>
            </p:cNvSpPr>
            <p:nvPr/>
          </p:nvSpPr>
          <p:spPr bwMode="auto">
            <a:xfrm>
              <a:off x="3122" y="2370"/>
              <a:ext cx="40" cy="35"/>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54" name="Oval 471"/>
            <p:cNvSpPr>
              <a:spLocks noChangeArrowheads="1"/>
            </p:cNvSpPr>
            <p:nvPr/>
          </p:nvSpPr>
          <p:spPr bwMode="auto">
            <a:xfrm>
              <a:off x="3544" y="2346"/>
              <a:ext cx="40" cy="63"/>
            </a:xfrm>
            <a:prstGeom prst="ellipse">
              <a:avLst/>
            </a:prstGeom>
            <a:gradFill rotWithShape="0">
              <a:gsLst>
                <a:gs pos="0">
                  <a:srgbClr val="0000FF">
                    <a:alpha val="84000"/>
                  </a:srgbClr>
                </a:gs>
                <a:gs pos="50000">
                  <a:srgbClr val="0000FF">
                    <a:gamma/>
                    <a:tint val="20392"/>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55" name="Freeform 472"/>
            <p:cNvSpPr>
              <a:spLocks/>
            </p:cNvSpPr>
            <p:nvPr/>
          </p:nvSpPr>
          <p:spPr bwMode="auto">
            <a:xfrm>
              <a:off x="3046" y="2309"/>
              <a:ext cx="662" cy="142"/>
            </a:xfrm>
            <a:custGeom>
              <a:avLst/>
              <a:gdLst>
                <a:gd name="T0" fmla="*/ 0 w 662"/>
                <a:gd name="T1" fmla="*/ 71 h 142"/>
                <a:gd name="T2" fmla="*/ 66 w 662"/>
                <a:gd name="T3" fmla="*/ 71 h 142"/>
                <a:gd name="T4" fmla="*/ 112 w 662"/>
                <a:gd name="T5" fmla="*/ 97 h 142"/>
                <a:gd name="T6" fmla="*/ 146 w 662"/>
                <a:gd name="T7" fmla="*/ 49 h 142"/>
                <a:gd name="T8" fmla="*/ 188 w 662"/>
                <a:gd name="T9" fmla="*/ 132 h 142"/>
                <a:gd name="T10" fmla="*/ 224 w 662"/>
                <a:gd name="T11" fmla="*/ 5 h 142"/>
                <a:gd name="T12" fmla="*/ 264 w 662"/>
                <a:gd name="T13" fmla="*/ 141 h 142"/>
                <a:gd name="T14" fmla="*/ 302 w 662"/>
                <a:gd name="T15" fmla="*/ 1 h 142"/>
                <a:gd name="T16" fmla="*/ 342 w 662"/>
                <a:gd name="T17" fmla="*/ 137 h 142"/>
                <a:gd name="T18" fmla="*/ 380 w 662"/>
                <a:gd name="T19" fmla="*/ 7 h 142"/>
                <a:gd name="T20" fmla="*/ 422 w 662"/>
                <a:gd name="T21" fmla="*/ 121 h 142"/>
                <a:gd name="T22" fmla="*/ 458 w 662"/>
                <a:gd name="T23" fmla="*/ 27 h 142"/>
                <a:gd name="T24" fmla="*/ 500 w 662"/>
                <a:gd name="T25" fmla="*/ 99 h 142"/>
                <a:gd name="T26" fmla="*/ 540 w 662"/>
                <a:gd name="T27" fmla="*/ 41 h 142"/>
                <a:gd name="T28" fmla="*/ 576 w 662"/>
                <a:gd name="T29" fmla="*/ 77 h 142"/>
                <a:gd name="T30" fmla="*/ 607 w 662"/>
                <a:gd name="T31" fmla="*/ 71 h 142"/>
                <a:gd name="T32" fmla="*/ 662 w 662"/>
                <a:gd name="T33" fmla="*/ 71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2"/>
                <a:gd name="T52" fmla="*/ 0 h 142"/>
                <a:gd name="T53" fmla="*/ 662 w 662"/>
                <a:gd name="T54" fmla="*/ 142 h 1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2" h="142">
                  <a:moveTo>
                    <a:pt x="0" y="71"/>
                  </a:moveTo>
                  <a:cubicBezTo>
                    <a:pt x="11" y="71"/>
                    <a:pt x="47" y="67"/>
                    <a:pt x="66" y="71"/>
                  </a:cubicBezTo>
                  <a:cubicBezTo>
                    <a:pt x="85" y="75"/>
                    <a:pt x="99" y="101"/>
                    <a:pt x="112" y="97"/>
                  </a:cubicBezTo>
                  <a:cubicBezTo>
                    <a:pt x="125" y="93"/>
                    <a:pt x="133" y="43"/>
                    <a:pt x="146" y="49"/>
                  </a:cubicBezTo>
                  <a:cubicBezTo>
                    <a:pt x="159" y="55"/>
                    <a:pt x="175" y="139"/>
                    <a:pt x="188" y="132"/>
                  </a:cubicBezTo>
                  <a:cubicBezTo>
                    <a:pt x="201" y="125"/>
                    <a:pt x="211" y="3"/>
                    <a:pt x="224" y="5"/>
                  </a:cubicBezTo>
                  <a:cubicBezTo>
                    <a:pt x="237" y="7"/>
                    <a:pt x="251" y="142"/>
                    <a:pt x="264" y="141"/>
                  </a:cubicBezTo>
                  <a:cubicBezTo>
                    <a:pt x="277" y="140"/>
                    <a:pt x="289" y="2"/>
                    <a:pt x="302" y="1"/>
                  </a:cubicBezTo>
                  <a:cubicBezTo>
                    <a:pt x="315" y="0"/>
                    <a:pt x="329" y="136"/>
                    <a:pt x="342" y="137"/>
                  </a:cubicBezTo>
                  <a:cubicBezTo>
                    <a:pt x="355" y="138"/>
                    <a:pt x="367" y="10"/>
                    <a:pt x="380" y="7"/>
                  </a:cubicBezTo>
                  <a:cubicBezTo>
                    <a:pt x="393" y="4"/>
                    <a:pt x="409" y="118"/>
                    <a:pt x="422" y="121"/>
                  </a:cubicBezTo>
                  <a:cubicBezTo>
                    <a:pt x="435" y="124"/>
                    <a:pt x="445" y="31"/>
                    <a:pt x="458" y="27"/>
                  </a:cubicBezTo>
                  <a:cubicBezTo>
                    <a:pt x="471" y="23"/>
                    <a:pt x="486" y="97"/>
                    <a:pt x="500" y="99"/>
                  </a:cubicBezTo>
                  <a:cubicBezTo>
                    <a:pt x="514" y="101"/>
                    <a:pt x="527" y="45"/>
                    <a:pt x="540" y="41"/>
                  </a:cubicBezTo>
                  <a:cubicBezTo>
                    <a:pt x="553" y="37"/>
                    <a:pt x="565" y="72"/>
                    <a:pt x="576" y="77"/>
                  </a:cubicBezTo>
                  <a:cubicBezTo>
                    <a:pt x="587" y="82"/>
                    <a:pt x="593" y="72"/>
                    <a:pt x="607" y="71"/>
                  </a:cubicBezTo>
                  <a:cubicBezTo>
                    <a:pt x="621" y="70"/>
                    <a:pt x="653" y="71"/>
                    <a:pt x="662" y="71"/>
                  </a:cubicBezTo>
                </a:path>
              </a:pathLst>
            </a:custGeom>
            <a:noFill/>
            <a:ln w="9525">
              <a:solidFill>
                <a:srgbClr val="FF0000"/>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56" name="Oval 473"/>
            <p:cNvSpPr>
              <a:spLocks noChangeArrowheads="1"/>
            </p:cNvSpPr>
            <p:nvPr/>
          </p:nvSpPr>
          <p:spPr bwMode="auto">
            <a:xfrm>
              <a:off x="3578" y="2358"/>
              <a:ext cx="40" cy="35"/>
            </a:xfrm>
            <a:prstGeom prst="ellipse">
              <a:avLst/>
            </a:prstGeom>
            <a:gradFill rotWithShape="0">
              <a:gsLst>
                <a:gs pos="0">
                  <a:srgbClr val="0000FF">
                    <a:alpha val="84000"/>
                  </a:srgbClr>
                </a:gs>
                <a:gs pos="50000">
                  <a:srgbClr val="0000FF">
                    <a:gamma/>
                    <a:shade val="46275"/>
                    <a:invGamma/>
                  </a:srgbClr>
                </a:gs>
                <a:gs pos="100000">
                  <a:srgbClr val="0000FF">
                    <a:alpha val="84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57" name="Text Box 474"/>
            <p:cNvSpPr txBox="1">
              <a:spLocks noChangeArrowheads="1"/>
            </p:cNvSpPr>
            <p:nvPr/>
          </p:nvSpPr>
          <p:spPr bwMode="auto">
            <a:xfrm>
              <a:off x="3354" y="1597"/>
              <a:ext cx="251" cy="154"/>
            </a:xfrm>
            <a:prstGeom prst="rect">
              <a:avLst/>
            </a:prstGeom>
            <a:noFill/>
            <a:ln w="9525">
              <a:noFill/>
              <a:miter lim="800000"/>
              <a:headEnd/>
              <a:tailEnd/>
            </a:ln>
          </p:spPr>
          <p:txBody>
            <a:bodyPr wrap="none">
              <a:prstTxWarp prst="textNoShape">
                <a:avLst/>
              </a:prstTxWarp>
              <a:spAutoFit/>
            </a:bodyPr>
            <a:lstStyle/>
            <a:p>
              <a:pPr eaLnBrk="0" hangingPunct="0"/>
              <a:r>
                <a:rPr lang="en-US" sz="1200" b="1" i="1" dirty="0">
                  <a:latin typeface="Comic Sans MS"/>
                  <a:cs typeface="Comic Sans MS"/>
                </a:rPr>
                <a:t>E</a:t>
              </a:r>
              <a:r>
                <a:rPr lang="en-US" sz="1200" b="1" i="1" baseline="-25000" dirty="0">
                  <a:latin typeface="Comic Sans MS"/>
                  <a:cs typeface="Comic Sans MS"/>
                </a:rPr>
                <a:t>h</a:t>
              </a:r>
              <a:endParaRPr lang="en-US" sz="1200" dirty="0">
                <a:latin typeface="Comic Sans MS"/>
                <a:cs typeface="Comic Sans MS"/>
              </a:endParaRPr>
            </a:p>
          </p:txBody>
        </p:sp>
        <p:sp>
          <p:nvSpPr>
            <p:cNvPr id="58" name="Text Box 475"/>
            <p:cNvSpPr txBox="1">
              <a:spLocks noChangeArrowheads="1"/>
            </p:cNvSpPr>
            <p:nvPr/>
          </p:nvSpPr>
          <p:spPr bwMode="auto">
            <a:xfrm>
              <a:off x="2854" y="1444"/>
              <a:ext cx="435" cy="154"/>
            </a:xfrm>
            <a:prstGeom prst="rect">
              <a:avLst/>
            </a:prstGeom>
            <a:noFill/>
            <a:ln w="9525">
              <a:noFill/>
              <a:miter lim="800000"/>
              <a:headEnd/>
              <a:tailEnd/>
            </a:ln>
          </p:spPr>
          <p:txBody>
            <a:bodyPr wrap="none">
              <a:prstTxWarp prst="textNoShape">
                <a:avLst/>
              </a:prstTxWarp>
              <a:spAutoFit/>
            </a:bodyPr>
            <a:lstStyle/>
            <a:p>
              <a:pPr eaLnBrk="0" hangingPunct="0"/>
              <a:r>
                <a:rPr lang="en-US" sz="1200" i="1" dirty="0">
                  <a:latin typeface="Comic Sans MS"/>
                  <a:cs typeface="Comic Sans MS"/>
                </a:rPr>
                <a:t>E &lt; E</a:t>
              </a:r>
              <a:r>
                <a:rPr lang="en-US" sz="1200" i="1" baseline="-25000" dirty="0">
                  <a:latin typeface="Comic Sans MS"/>
                  <a:cs typeface="Comic Sans MS"/>
                </a:rPr>
                <a:t>h</a:t>
              </a:r>
              <a:endParaRPr lang="en-US" sz="1200" i="1" dirty="0">
                <a:latin typeface="Comic Sans MS"/>
                <a:cs typeface="Comic Sans MS"/>
              </a:endParaRPr>
            </a:p>
          </p:txBody>
        </p:sp>
        <p:sp>
          <p:nvSpPr>
            <p:cNvPr id="59" name="Text Box 476"/>
            <p:cNvSpPr txBox="1">
              <a:spLocks noChangeArrowheads="1"/>
            </p:cNvSpPr>
            <p:nvPr/>
          </p:nvSpPr>
          <p:spPr bwMode="auto">
            <a:xfrm>
              <a:off x="3056" y="1772"/>
              <a:ext cx="435" cy="154"/>
            </a:xfrm>
            <a:prstGeom prst="rect">
              <a:avLst/>
            </a:prstGeom>
            <a:noFill/>
            <a:ln w="9525">
              <a:noFill/>
              <a:miter lim="800000"/>
              <a:headEnd/>
              <a:tailEnd/>
            </a:ln>
          </p:spPr>
          <p:txBody>
            <a:bodyPr wrap="none">
              <a:prstTxWarp prst="textNoShape">
                <a:avLst/>
              </a:prstTxWarp>
              <a:spAutoFit/>
            </a:bodyPr>
            <a:lstStyle/>
            <a:p>
              <a:pPr eaLnBrk="0" hangingPunct="0"/>
              <a:r>
                <a:rPr lang="en-US" sz="1200" i="1" dirty="0">
                  <a:latin typeface="Comic Sans MS"/>
                  <a:cs typeface="Comic Sans MS"/>
                </a:rPr>
                <a:t>E &gt; E</a:t>
              </a:r>
              <a:r>
                <a:rPr lang="en-US" sz="1200" i="1" baseline="-25000" dirty="0">
                  <a:latin typeface="Comic Sans MS"/>
                  <a:cs typeface="Comic Sans MS"/>
                </a:rPr>
                <a:t>h</a:t>
              </a:r>
              <a:endParaRPr lang="en-US" sz="1200" i="1" dirty="0">
                <a:latin typeface="Comic Sans MS"/>
                <a:cs typeface="Comic Sans MS"/>
              </a:endParaRPr>
            </a:p>
          </p:txBody>
        </p:sp>
        <p:grpSp>
          <p:nvGrpSpPr>
            <p:cNvPr id="60" name="Group 477"/>
            <p:cNvGrpSpPr>
              <a:grpSpLocks/>
            </p:cNvGrpSpPr>
            <p:nvPr/>
          </p:nvGrpSpPr>
          <p:grpSpPr bwMode="auto">
            <a:xfrm>
              <a:off x="4555" y="1182"/>
              <a:ext cx="823" cy="455"/>
              <a:chOff x="4365" y="785"/>
              <a:chExt cx="1173" cy="849"/>
            </a:xfrm>
          </p:grpSpPr>
          <p:sp>
            <p:nvSpPr>
              <p:cNvPr id="76" name="Oval 478"/>
              <p:cNvSpPr>
                <a:spLocks noChangeAspect="1" noChangeArrowheads="1"/>
              </p:cNvSpPr>
              <p:nvPr/>
            </p:nvSpPr>
            <p:spPr bwMode="auto">
              <a:xfrm>
                <a:off x="4365" y="799"/>
                <a:ext cx="241" cy="832"/>
              </a:xfrm>
              <a:prstGeom prst="ellipse">
                <a:avLst/>
              </a:prstGeom>
              <a:gradFill rotWithShape="0">
                <a:gsLst>
                  <a:gs pos="0">
                    <a:srgbClr val="0000FF">
                      <a:alpha val="11000"/>
                    </a:srgbClr>
                  </a:gs>
                  <a:gs pos="50000">
                    <a:srgbClr val="0000FF">
                      <a:gamma/>
                      <a:shade val="46275"/>
                      <a:invGamma/>
                    </a:srgbClr>
                  </a:gs>
                  <a:gs pos="100000">
                    <a:srgbClr val="0000FF">
                      <a:alpha val="11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77" name="Oval 479"/>
              <p:cNvSpPr>
                <a:spLocks noChangeAspect="1" noChangeArrowheads="1"/>
              </p:cNvSpPr>
              <p:nvPr/>
            </p:nvSpPr>
            <p:spPr bwMode="auto">
              <a:xfrm>
                <a:off x="4598" y="797"/>
                <a:ext cx="242" cy="832"/>
              </a:xfrm>
              <a:prstGeom prst="ellipse">
                <a:avLst/>
              </a:prstGeom>
              <a:gradFill rotWithShape="0">
                <a:gsLst>
                  <a:gs pos="0">
                    <a:srgbClr val="0000FF">
                      <a:alpha val="11000"/>
                    </a:srgbClr>
                  </a:gs>
                  <a:gs pos="50000">
                    <a:srgbClr val="0000FF">
                      <a:gamma/>
                      <a:tint val="20392"/>
                      <a:invGamma/>
                    </a:srgbClr>
                  </a:gs>
                  <a:gs pos="100000">
                    <a:srgbClr val="0000FF">
                      <a:alpha val="11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78" name="Oval 480"/>
              <p:cNvSpPr>
                <a:spLocks noChangeAspect="1" noChangeArrowheads="1"/>
              </p:cNvSpPr>
              <p:nvPr/>
            </p:nvSpPr>
            <p:spPr bwMode="auto">
              <a:xfrm>
                <a:off x="4830" y="785"/>
                <a:ext cx="242" cy="832"/>
              </a:xfrm>
              <a:prstGeom prst="ellipse">
                <a:avLst/>
              </a:prstGeom>
              <a:gradFill rotWithShape="0">
                <a:gsLst>
                  <a:gs pos="0">
                    <a:srgbClr val="0000FF">
                      <a:alpha val="11000"/>
                    </a:srgbClr>
                  </a:gs>
                  <a:gs pos="50000">
                    <a:srgbClr val="0000FF">
                      <a:gamma/>
                      <a:shade val="46275"/>
                      <a:invGamma/>
                    </a:srgbClr>
                  </a:gs>
                  <a:gs pos="100000">
                    <a:srgbClr val="0000FF">
                      <a:alpha val="11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79" name="Oval 481"/>
              <p:cNvSpPr>
                <a:spLocks noChangeAspect="1" noChangeArrowheads="1"/>
              </p:cNvSpPr>
              <p:nvPr/>
            </p:nvSpPr>
            <p:spPr bwMode="auto">
              <a:xfrm>
                <a:off x="5063" y="785"/>
                <a:ext cx="241" cy="832"/>
              </a:xfrm>
              <a:prstGeom prst="ellipse">
                <a:avLst/>
              </a:prstGeom>
              <a:gradFill rotWithShape="0">
                <a:gsLst>
                  <a:gs pos="0">
                    <a:srgbClr val="0000FF">
                      <a:alpha val="11000"/>
                    </a:srgbClr>
                  </a:gs>
                  <a:gs pos="50000">
                    <a:srgbClr val="0000FF">
                      <a:gamma/>
                      <a:tint val="20392"/>
                      <a:invGamma/>
                    </a:srgbClr>
                  </a:gs>
                  <a:gs pos="100000">
                    <a:srgbClr val="0000FF">
                      <a:alpha val="11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80" name="Oval 482"/>
              <p:cNvSpPr>
                <a:spLocks noChangeAspect="1" noChangeArrowheads="1"/>
              </p:cNvSpPr>
              <p:nvPr/>
            </p:nvSpPr>
            <p:spPr bwMode="auto">
              <a:xfrm>
                <a:off x="5297" y="802"/>
                <a:ext cx="241" cy="832"/>
              </a:xfrm>
              <a:prstGeom prst="ellipse">
                <a:avLst/>
              </a:prstGeom>
              <a:gradFill rotWithShape="0">
                <a:gsLst>
                  <a:gs pos="0">
                    <a:srgbClr val="0000FF">
                      <a:alpha val="11000"/>
                    </a:srgbClr>
                  </a:gs>
                  <a:gs pos="50000">
                    <a:srgbClr val="0000FF">
                      <a:gamma/>
                      <a:shade val="46275"/>
                      <a:invGamma/>
                    </a:srgbClr>
                  </a:gs>
                  <a:gs pos="100000">
                    <a:srgbClr val="0000FF">
                      <a:alpha val="11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grpSp>
        <p:sp>
          <p:nvSpPr>
            <p:cNvPr id="61" name="Oval 483"/>
            <p:cNvSpPr>
              <a:spLocks noChangeAspect="1" noChangeArrowheads="1"/>
            </p:cNvSpPr>
            <p:nvPr/>
          </p:nvSpPr>
          <p:spPr bwMode="auto">
            <a:xfrm flipH="1">
              <a:off x="4924" y="1334"/>
              <a:ext cx="92" cy="92"/>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62" name="Text Box 484"/>
            <p:cNvSpPr txBox="1">
              <a:spLocks noChangeArrowheads="1"/>
            </p:cNvSpPr>
            <p:nvPr/>
          </p:nvSpPr>
          <p:spPr bwMode="auto">
            <a:xfrm>
              <a:off x="4974" y="1266"/>
              <a:ext cx="251" cy="154"/>
            </a:xfrm>
            <a:prstGeom prst="rect">
              <a:avLst/>
            </a:prstGeom>
            <a:noFill/>
            <a:ln w="9525">
              <a:noFill/>
              <a:miter lim="800000"/>
              <a:headEnd/>
              <a:tailEnd/>
            </a:ln>
          </p:spPr>
          <p:txBody>
            <a:bodyPr wrap="none">
              <a:prstTxWarp prst="textNoShape">
                <a:avLst/>
              </a:prstTxWarp>
              <a:spAutoFit/>
            </a:bodyPr>
            <a:lstStyle/>
            <a:p>
              <a:pPr eaLnBrk="0" hangingPunct="0"/>
              <a:r>
                <a:rPr lang="en-US" sz="1200" b="1" i="1" dirty="0">
                  <a:latin typeface="Comic Sans MS"/>
                  <a:cs typeface="Comic Sans MS"/>
                </a:rPr>
                <a:t>E</a:t>
              </a:r>
              <a:r>
                <a:rPr lang="en-US" sz="1200" b="1" i="1" baseline="-25000" dirty="0">
                  <a:latin typeface="Comic Sans MS"/>
                  <a:cs typeface="Comic Sans MS"/>
                </a:rPr>
                <a:t>h</a:t>
              </a:r>
              <a:endParaRPr lang="en-US" sz="1200" dirty="0">
                <a:latin typeface="Comic Sans MS"/>
                <a:cs typeface="Comic Sans MS"/>
              </a:endParaRPr>
            </a:p>
          </p:txBody>
        </p:sp>
        <p:grpSp>
          <p:nvGrpSpPr>
            <p:cNvPr id="63" name="Group 485"/>
            <p:cNvGrpSpPr>
              <a:grpSpLocks/>
            </p:cNvGrpSpPr>
            <p:nvPr/>
          </p:nvGrpSpPr>
          <p:grpSpPr bwMode="auto">
            <a:xfrm>
              <a:off x="4921" y="1479"/>
              <a:ext cx="183" cy="92"/>
              <a:chOff x="1766" y="3241"/>
              <a:chExt cx="183" cy="92"/>
            </a:xfrm>
          </p:grpSpPr>
          <p:sp>
            <p:nvSpPr>
              <p:cNvPr id="74" name="Oval 486"/>
              <p:cNvSpPr>
                <a:spLocks noChangeAspect="1" noChangeArrowheads="1"/>
              </p:cNvSpPr>
              <p:nvPr/>
            </p:nvSpPr>
            <p:spPr bwMode="auto">
              <a:xfrm flipH="1">
                <a:off x="1857" y="3241"/>
                <a:ext cx="92" cy="92"/>
              </a:xfrm>
              <a:prstGeom prst="ellipse">
                <a:avLst/>
              </a:prstGeom>
              <a:solidFill>
                <a:srgbClr val="FF00FF"/>
              </a:solidFill>
              <a:ln w="28575">
                <a:solidFill>
                  <a:srgbClr val="FF00FF"/>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75" name="Line 487"/>
              <p:cNvSpPr>
                <a:spLocks noChangeShapeType="1"/>
              </p:cNvSpPr>
              <p:nvPr/>
            </p:nvSpPr>
            <p:spPr bwMode="auto">
              <a:xfrm flipH="1" flipV="1">
                <a:off x="1766" y="3279"/>
                <a:ext cx="134" cy="5"/>
              </a:xfrm>
              <a:prstGeom prst="line">
                <a:avLst/>
              </a:prstGeom>
              <a:noFill/>
              <a:ln w="9525">
                <a:solidFill>
                  <a:srgbClr val="FF00FF"/>
                </a:solidFill>
                <a:round/>
                <a:headEnd/>
                <a:tailEnd type="triangle" w="med" len="med"/>
              </a:ln>
            </p:spPr>
            <p:txBody>
              <a:bodyPr wrap="none" anchor="ctr">
                <a:prstTxWarp prst="textNoShape">
                  <a:avLst/>
                </a:prstTxWarp>
              </a:bodyPr>
              <a:lstStyle/>
              <a:p>
                <a:endParaRPr lang="en-US" dirty="0">
                  <a:latin typeface="Comic Sans MS"/>
                  <a:cs typeface="Comic Sans MS"/>
                </a:endParaRPr>
              </a:p>
            </p:txBody>
          </p:sp>
        </p:grpSp>
        <p:grpSp>
          <p:nvGrpSpPr>
            <p:cNvPr id="64" name="Group 488"/>
            <p:cNvGrpSpPr>
              <a:grpSpLocks/>
            </p:cNvGrpSpPr>
            <p:nvPr/>
          </p:nvGrpSpPr>
          <p:grpSpPr bwMode="auto">
            <a:xfrm>
              <a:off x="4828" y="1202"/>
              <a:ext cx="182" cy="92"/>
              <a:chOff x="1633" y="3551"/>
              <a:chExt cx="182" cy="92"/>
            </a:xfrm>
          </p:grpSpPr>
          <p:sp>
            <p:nvSpPr>
              <p:cNvPr id="72" name="Oval 489"/>
              <p:cNvSpPr>
                <a:spLocks noChangeAspect="1" noChangeArrowheads="1"/>
              </p:cNvSpPr>
              <p:nvPr/>
            </p:nvSpPr>
            <p:spPr bwMode="auto">
              <a:xfrm flipH="1">
                <a:off x="1633" y="3551"/>
                <a:ext cx="92" cy="92"/>
              </a:xfrm>
              <a:prstGeom prst="ellipse">
                <a:avLst/>
              </a:prstGeom>
              <a:solidFill>
                <a:srgbClr val="800080"/>
              </a:solidFill>
              <a:ln w="28575">
                <a:solidFill>
                  <a:srgbClr val="800080"/>
                </a:solidFill>
                <a:round/>
                <a:headEnd/>
                <a:tailEnd/>
              </a:ln>
            </p:spPr>
            <p:txBody>
              <a:bodyPr wrap="none" anchor="ctr">
                <a:prstTxWarp prst="textNoShape">
                  <a:avLst/>
                </a:prstTxWarp>
              </a:bodyPr>
              <a:lstStyle/>
              <a:p>
                <a:pPr eaLnBrk="0" hangingPunct="0"/>
                <a:endParaRPr lang="en-US" dirty="0">
                  <a:latin typeface="Comic Sans MS"/>
                  <a:cs typeface="Comic Sans MS"/>
                </a:endParaRPr>
              </a:p>
            </p:txBody>
          </p:sp>
          <p:sp>
            <p:nvSpPr>
              <p:cNvPr id="73" name="Line 490"/>
              <p:cNvSpPr>
                <a:spLocks noChangeShapeType="1"/>
              </p:cNvSpPr>
              <p:nvPr/>
            </p:nvSpPr>
            <p:spPr bwMode="auto">
              <a:xfrm flipV="1">
                <a:off x="1681" y="3589"/>
                <a:ext cx="134" cy="5"/>
              </a:xfrm>
              <a:prstGeom prst="line">
                <a:avLst/>
              </a:prstGeom>
              <a:noFill/>
              <a:ln w="9525">
                <a:solidFill>
                  <a:srgbClr val="800080"/>
                </a:solidFill>
                <a:round/>
                <a:headEnd/>
                <a:tailEnd type="triangle" w="med" len="med"/>
              </a:ln>
            </p:spPr>
            <p:txBody>
              <a:bodyPr wrap="none" anchor="ctr">
                <a:prstTxWarp prst="textNoShape">
                  <a:avLst/>
                </a:prstTxWarp>
              </a:bodyPr>
              <a:lstStyle/>
              <a:p>
                <a:endParaRPr lang="en-US" dirty="0">
                  <a:latin typeface="Comic Sans MS"/>
                  <a:cs typeface="Comic Sans MS"/>
                </a:endParaRPr>
              </a:p>
            </p:txBody>
          </p:sp>
        </p:grpSp>
        <p:sp>
          <p:nvSpPr>
            <p:cNvPr id="65" name="Text Box 491"/>
            <p:cNvSpPr txBox="1">
              <a:spLocks noChangeArrowheads="1"/>
            </p:cNvSpPr>
            <p:nvPr/>
          </p:nvSpPr>
          <p:spPr bwMode="auto">
            <a:xfrm>
              <a:off x="4788" y="1069"/>
              <a:ext cx="385" cy="137"/>
            </a:xfrm>
            <a:prstGeom prst="rect">
              <a:avLst/>
            </a:prstGeom>
            <a:noFill/>
            <a:ln w="9525">
              <a:noFill/>
              <a:miter lim="800000"/>
              <a:headEnd/>
              <a:tailEnd/>
            </a:ln>
          </p:spPr>
          <p:txBody>
            <a:bodyPr wrap="none">
              <a:prstTxWarp prst="textNoShape">
                <a:avLst/>
              </a:prstTxWarp>
              <a:spAutoFit/>
            </a:bodyPr>
            <a:lstStyle/>
            <a:p>
              <a:pPr eaLnBrk="0" hangingPunct="0"/>
              <a:r>
                <a:rPr lang="en-US" sz="1000" i="1" dirty="0">
                  <a:latin typeface="Comic Sans MS"/>
                  <a:cs typeface="Comic Sans MS"/>
                </a:rPr>
                <a:t>E &lt; E</a:t>
              </a:r>
              <a:r>
                <a:rPr lang="en-US" sz="1000" i="1" baseline="-25000" dirty="0">
                  <a:latin typeface="Comic Sans MS"/>
                  <a:cs typeface="Comic Sans MS"/>
                </a:rPr>
                <a:t>h</a:t>
              </a:r>
              <a:endParaRPr lang="en-US" sz="1000" i="1" dirty="0">
                <a:latin typeface="Comic Sans MS"/>
                <a:cs typeface="Comic Sans MS"/>
              </a:endParaRPr>
            </a:p>
          </p:txBody>
        </p:sp>
        <p:sp>
          <p:nvSpPr>
            <p:cNvPr id="66" name="Text Box 492"/>
            <p:cNvSpPr txBox="1">
              <a:spLocks noChangeArrowheads="1"/>
            </p:cNvSpPr>
            <p:nvPr/>
          </p:nvSpPr>
          <p:spPr bwMode="auto">
            <a:xfrm>
              <a:off x="4830" y="1581"/>
              <a:ext cx="385" cy="137"/>
            </a:xfrm>
            <a:prstGeom prst="rect">
              <a:avLst/>
            </a:prstGeom>
            <a:noFill/>
            <a:ln w="9525">
              <a:noFill/>
              <a:miter lim="800000"/>
              <a:headEnd/>
              <a:tailEnd/>
            </a:ln>
          </p:spPr>
          <p:txBody>
            <a:bodyPr wrap="none">
              <a:prstTxWarp prst="textNoShape">
                <a:avLst/>
              </a:prstTxWarp>
              <a:spAutoFit/>
            </a:bodyPr>
            <a:lstStyle/>
            <a:p>
              <a:pPr eaLnBrk="0" hangingPunct="0"/>
              <a:r>
                <a:rPr lang="en-US" sz="1000" i="1" dirty="0">
                  <a:latin typeface="Comic Sans MS"/>
                  <a:cs typeface="Comic Sans MS"/>
                </a:rPr>
                <a:t>E &gt; E</a:t>
              </a:r>
              <a:r>
                <a:rPr lang="en-US" sz="1000" i="1" baseline="-25000" dirty="0">
                  <a:latin typeface="Comic Sans MS"/>
                  <a:cs typeface="Comic Sans MS"/>
                </a:rPr>
                <a:t>h</a:t>
              </a:r>
              <a:endParaRPr lang="en-US" sz="1000" i="1" dirty="0">
                <a:latin typeface="Comic Sans MS"/>
                <a:cs typeface="Comic Sans MS"/>
              </a:endParaRPr>
            </a:p>
          </p:txBody>
        </p:sp>
        <p:sp>
          <p:nvSpPr>
            <p:cNvPr id="67" name="AutoShape 493"/>
            <p:cNvSpPr>
              <a:spLocks noChangeArrowheads="1"/>
            </p:cNvSpPr>
            <p:nvPr/>
          </p:nvSpPr>
          <p:spPr bwMode="auto">
            <a:xfrm>
              <a:off x="4342" y="1113"/>
              <a:ext cx="1264" cy="591"/>
            </a:xfrm>
            <a:prstGeom prst="wedgeEllipseCallout">
              <a:avLst>
                <a:gd name="adj1" fmla="val 11708"/>
                <a:gd name="adj2" fmla="val 148648"/>
              </a:avLst>
            </a:prstGeom>
            <a:noFill/>
            <a:ln w="3175">
              <a:solidFill>
                <a:schemeClr val="tx1"/>
              </a:solidFill>
              <a:miter lim="800000"/>
              <a:headEnd/>
              <a:tailEnd/>
            </a:ln>
          </p:spPr>
          <p:txBody>
            <a:bodyPr wrap="none" anchor="ctr">
              <a:prstTxWarp prst="textNoShape">
                <a:avLst/>
              </a:prstTxWarp>
            </a:bodyPr>
            <a:lstStyle/>
            <a:p>
              <a:pPr algn="ctr" eaLnBrk="0" hangingPunct="0"/>
              <a:endParaRPr lang="en-US" dirty="0">
                <a:latin typeface="Comic Sans MS"/>
                <a:cs typeface="Comic Sans MS"/>
              </a:endParaRPr>
            </a:p>
          </p:txBody>
        </p:sp>
        <p:sp>
          <p:nvSpPr>
            <p:cNvPr id="68" name="Text Box 494"/>
            <p:cNvSpPr txBox="1">
              <a:spLocks noChangeArrowheads="1"/>
            </p:cNvSpPr>
            <p:nvPr/>
          </p:nvSpPr>
          <p:spPr bwMode="auto">
            <a:xfrm>
              <a:off x="5226" y="1647"/>
              <a:ext cx="209" cy="171"/>
            </a:xfrm>
            <a:prstGeom prst="rect">
              <a:avLst/>
            </a:prstGeom>
            <a:noFill/>
            <a:ln w="9525">
              <a:noFill/>
              <a:miter lim="800000"/>
              <a:headEnd/>
              <a:tailEnd/>
            </a:ln>
          </p:spPr>
          <p:txBody>
            <a:bodyPr wrap="none">
              <a:prstTxWarp prst="textNoShape">
                <a:avLst/>
              </a:prstTxWarp>
              <a:spAutoFit/>
            </a:bodyPr>
            <a:lstStyle/>
            <a:p>
              <a:pPr eaLnBrk="0" hangingPunct="0"/>
              <a:r>
                <a:rPr lang="en-US" sz="1400" dirty="0">
                  <a:latin typeface="Comic Sans MS"/>
                  <a:cs typeface="Comic Sans MS"/>
                  <a:sym typeface="Symbol" pitchFamily="-111" charset="2"/>
                </a:rPr>
                <a:t></a:t>
              </a:r>
              <a:endParaRPr lang="en-US" sz="1400" dirty="0">
                <a:latin typeface="Comic Sans MS"/>
                <a:cs typeface="Comic Sans MS"/>
              </a:endParaRPr>
            </a:p>
          </p:txBody>
        </p:sp>
        <p:sp>
          <p:nvSpPr>
            <p:cNvPr id="69" name="Oval 495"/>
            <p:cNvSpPr>
              <a:spLocks noChangeAspect="1" noChangeArrowheads="1"/>
            </p:cNvSpPr>
            <p:nvPr/>
          </p:nvSpPr>
          <p:spPr bwMode="auto">
            <a:xfrm>
              <a:off x="5364" y="1184"/>
              <a:ext cx="170" cy="446"/>
            </a:xfrm>
            <a:prstGeom prst="ellipse">
              <a:avLst/>
            </a:prstGeom>
            <a:gradFill rotWithShape="0">
              <a:gsLst>
                <a:gs pos="0">
                  <a:srgbClr val="0000FF">
                    <a:alpha val="11000"/>
                  </a:srgbClr>
                </a:gs>
                <a:gs pos="50000">
                  <a:srgbClr val="0000FF">
                    <a:gamma/>
                    <a:tint val="20392"/>
                    <a:invGamma/>
                  </a:srgbClr>
                </a:gs>
                <a:gs pos="100000">
                  <a:srgbClr val="0000FF">
                    <a:alpha val="11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70" name="Oval 496"/>
            <p:cNvSpPr>
              <a:spLocks noChangeAspect="1" noChangeArrowheads="1"/>
            </p:cNvSpPr>
            <p:nvPr/>
          </p:nvSpPr>
          <p:spPr bwMode="auto">
            <a:xfrm>
              <a:off x="4390" y="1204"/>
              <a:ext cx="169" cy="446"/>
            </a:xfrm>
            <a:prstGeom prst="ellipse">
              <a:avLst/>
            </a:prstGeom>
            <a:gradFill rotWithShape="0">
              <a:gsLst>
                <a:gs pos="0">
                  <a:srgbClr val="0000FF">
                    <a:alpha val="11000"/>
                  </a:srgbClr>
                </a:gs>
                <a:gs pos="50000">
                  <a:srgbClr val="0000FF">
                    <a:gamma/>
                    <a:tint val="20392"/>
                    <a:invGamma/>
                  </a:srgbClr>
                </a:gs>
                <a:gs pos="100000">
                  <a:srgbClr val="0000FF">
                    <a:alpha val="11000"/>
                  </a:srgbClr>
                </a:gs>
              </a:gsLst>
              <a:lin ang="0" scaled="1"/>
            </a:gradFill>
            <a:ln w="9525">
              <a:noFill/>
              <a:round/>
              <a:headEnd/>
              <a:tailEnd/>
            </a:ln>
            <a:effectLst/>
          </p:spPr>
          <p:txBody>
            <a:bodyPr wrap="none" anchor="ctr">
              <a:prstTxWarp prst="textNoShape">
                <a:avLst/>
              </a:prstTxWarp>
            </a:bodyPr>
            <a:lstStyle/>
            <a:p>
              <a:pPr eaLnBrk="0" hangingPunct="0">
                <a:defRPr/>
              </a:pPr>
              <a:endParaRPr lang="en-US" dirty="0">
                <a:latin typeface="Comic Sans MS"/>
                <a:cs typeface="Comic Sans MS"/>
              </a:endParaRPr>
            </a:p>
          </p:txBody>
        </p:sp>
        <p:sp>
          <p:nvSpPr>
            <p:cNvPr id="71" name="Line 497"/>
            <p:cNvSpPr>
              <a:spLocks noChangeShapeType="1"/>
            </p:cNvSpPr>
            <p:nvPr/>
          </p:nvSpPr>
          <p:spPr bwMode="auto">
            <a:xfrm flipV="1">
              <a:off x="5127" y="1650"/>
              <a:ext cx="334" cy="5"/>
            </a:xfrm>
            <a:prstGeom prst="line">
              <a:avLst/>
            </a:prstGeom>
            <a:noFill/>
            <a:ln w="3175">
              <a:solidFill>
                <a:schemeClr val="tx1"/>
              </a:solidFill>
              <a:round/>
              <a:headEnd type="triangle" w="med" len="med"/>
              <a:tailEnd type="triangle" w="med" len="med"/>
            </a:ln>
          </p:spPr>
          <p:txBody>
            <a:bodyPr wrap="none" anchor="ctr">
              <a:prstTxWarp prst="textNoShape">
                <a:avLst/>
              </a:prstTxWarp>
            </a:bodyPr>
            <a:lstStyle/>
            <a:p>
              <a:endParaRPr lang="en-US" dirty="0">
                <a:latin typeface="Comic Sans MS"/>
                <a:cs typeface="Comic Sans MS"/>
              </a:endParaRPr>
            </a:p>
          </p:txBody>
        </p:sp>
      </p:grpSp>
      <p:sp>
        <p:nvSpPr>
          <p:cNvPr id="97" name="Rectangle 96"/>
          <p:cNvSpPr/>
          <p:nvPr/>
        </p:nvSpPr>
        <p:spPr>
          <a:xfrm>
            <a:off x="1365653" y="1706722"/>
            <a:ext cx="5591005" cy="26161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1100" b="1" dirty="0">
                <a:latin typeface="Chalkboard"/>
                <a:cs typeface="Chalkboard"/>
              </a:rPr>
              <a:t>V.N.Litvinenko, Y.S Derbenev, Physical Review Letters 102, 114801 (2009).</a:t>
            </a:r>
          </a:p>
        </p:txBody>
      </p:sp>
      <p:sp>
        <p:nvSpPr>
          <p:cNvPr id="98" name="TextBox 97"/>
          <p:cNvSpPr txBox="1"/>
          <p:nvPr/>
        </p:nvSpPr>
        <p:spPr bwMode="auto">
          <a:xfrm>
            <a:off x="1376343" y="1197943"/>
            <a:ext cx="35440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spcBef>
                <a:spcPct val="50000"/>
              </a:spcBef>
            </a:pPr>
            <a:r>
              <a:rPr lang="en-US" sz="2400" dirty="0">
                <a:solidFill>
                  <a:srgbClr val="FF0000"/>
                </a:solidFill>
                <a:latin typeface="Arial" panose="020B0604020202020204" pitchFamily="34" charset="0"/>
                <a:cs typeface="Arial" panose="020B0604020202020204" pitchFamily="34" charset="0"/>
              </a:rPr>
              <a:t>Principle</a:t>
            </a:r>
          </a:p>
        </p:txBody>
      </p:sp>
      <p:sp>
        <p:nvSpPr>
          <p:cNvPr id="2" name="Date Placeholder 1"/>
          <p:cNvSpPr>
            <a:spLocks noGrp="1"/>
          </p:cNvSpPr>
          <p:nvPr>
            <p:ph type="dt" sz="half" idx="10"/>
          </p:nvPr>
        </p:nvSpPr>
        <p:spPr/>
        <p:txBody>
          <a:bodyPr/>
          <a:lstStyle/>
          <a:p>
            <a:fld id="{8C4A6498-8EDA-4BEF-AB1A-0E5A99A85F2E}" type="datetime1">
              <a:rPr lang="en-US" smtClean="0"/>
              <a:t>8/30/2017</a:t>
            </a:fld>
            <a:endParaRPr lang="en-US" dirty="0"/>
          </a:p>
        </p:txBody>
      </p:sp>
      <p:sp>
        <p:nvSpPr>
          <p:cNvPr id="3" name="Footer Placeholder 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9" name="Slide Number Placeholder 98"/>
          <p:cNvSpPr>
            <a:spLocks noGrp="1"/>
          </p:cNvSpPr>
          <p:nvPr>
            <p:ph type="sldNum" sz="quarter" idx="12"/>
          </p:nvPr>
        </p:nvSpPr>
        <p:spPr/>
        <p:txBody>
          <a:bodyPr/>
          <a:lstStyle/>
          <a:p>
            <a:fld id="{B9A5DFB4-3D23-4866-8D46-AE36D04BFD7D}" type="slidenum">
              <a:rPr lang="en-US" smtClean="0"/>
              <a:pPr/>
              <a:t>21</a:t>
            </a:fld>
            <a:endParaRPr lang="en-US" dirty="0"/>
          </a:p>
        </p:txBody>
      </p:sp>
    </p:spTree>
    <p:extLst>
      <p:ext uri="{BB962C8B-B14F-4D97-AF65-F5344CB8AC3E}">
        <p14:creationId xmlns:p14="http://schemas.microsoft.com/office/powerpoint/2010/main" val="1056101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Interaction Region </a:t>
            </a:r>
            <a:r>
              <a:rPr lang="en-US" dirty="0" smtClean="0"/>
              <a:t>Layout</a:t>
            </a:r>
            <a:endParaRPr lang="it-IT" dirty="0"/>
          </a:p>
        </p:txBody>
      </p:sp>
      <p:pic>
        <p:nvPicPr>
          <p:cNvPr id="12"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21000" y="1145947"/>
            <a:ext cx="6102350" cy="3487738"/>
          </a:xfrm>
          <a:ln>
            <a:solidFill>
              <a:schemeClr val="accent1"/>
            </a:solidFill>
          </a:ln>
        </p:spPr>
      </p:pic>
      <p:sp>
        <p:nvSpPr>
          <p:cNvPr id="5" name="Content Placeholder 1"/>
          <p:cNvSpPr txBox="1">
            <a:spLocks/>
          </p:cNvSpPr>
          <p:nvPr/>
        </p:nvSpPr>
        <p:spPr>
          <a:xfrm>
            <a:off x="850900" y="4500300"/>
            <a:ext cx="10502900" cy="166585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t>Interleaved arrangement of electron and hadron quadrupoles</a:t>
            </a:r>
          </a:p>
          <a:p>
            <a:pPr>
              <a:lnSpc>
                <a:spcPct val="100000"/>
              </a:lnSpc>
              <a:spcBef>
                <a:spcPts val="0"/>
              </a:spcBef>
            </a:pPr>
            <a:r>
              <a:rPr lang="en-US" sz="2400" dirty="0"/>
              <a:t>22mrad total crossing angle, using crab cavities</a:t>
            </a:r>
          </a:p>
          <a:p>
            <a:pPr>
              <a:lnSpc>
                <a:spcPct val="100000"/>
              </a:lnSpc>
              <a:spcBef>
                <a:spcPts val="0"/>
              </a:spcBef>
            </a:pPr>
            <a:r>
              <a:rPr lang="en-US" sz="2400" dirty="0"/>
              <a:t>Beam size in crab cavity region independent of energy – </a:t>
            </a:r>
            <a:r>
              <a:rPr lang="en-US" sz="2400" dirty="0">
                <a:solidFill>
                  <a:srgbClr val="FF0000"/>
                </a:solidFill>
              </a:rPr>
              <a:t>crab cavity apertures can be rather small, thus allowing for higher frequency</a:t>
            </a:r>
          </a:p>
          <a:p>
            <a:pPr>
              <a:lnSpc>
                <a:spcPct val="100000"/>
              </a:lnSpc>
              <a:spcBef>
                <a:spcPts val="0"/>
              </a:spcBef>
            </a:pPr>
            <a:r>
              <a:rPr lang="en-US" sz="2400" dirty="0"/>
              <a:t>Forward spectrometer (B0) and Roman Pots (R1-R4) for full acceptance</a:t>
            </a:r>
          </a:p>
        </p:txBody>
      </p:sp>
      <p:cxnSp>
        <p:nvCxnSpPr>
          <p:cNvPr id="3" name="Straight Connector 2"/>
          <p:cNvCxnSpPr/>
          <p:nvPr/>
        </p:nvCxnSpPr>
        <p:spPr>
          <a:xfrm>
            <a:off x="5097518" y="2427889"/>
            <a:ext cx="4624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466C9E39-99BA-47E7-88F4-3F9A082996F8}"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7" name="Slide Number Placeholder 6"/>
          <p:cNvSpPr>
            <a:spLocks noGrp="1"/>
          </p:cNvSpPr>
          <p:nvPr>
            <p:ph type="sldNum" sz="quarter" idx="12"/>
          </p:nvPr>
        </p:nvSpPr>
        <p:spPr/>
        <p:txBody>
          <a:bodyPr/>
          <a:lstStyle/>
          <a:p>
            <a:fld id="{B9A5DFB4-3D23-4866-8D46-AE36D04BFD7D}" type="slidenum">
              <a:rPr lang="en-US" smtClean="0"/>
              <a:pPr/>
              <a:t>22</a:t>
            </a:fld>
            <a:endParaRPr lang="en-US" dirty="0"/>
          </a:p>
        </p:txBody>
      </p:sp>
    </p:spTree>
    <p:extLst>
      <p:ext uri="{BB962C8B-B14F-4D97-AF65-F5344CB8AC3E}">
        <p14:creationId xmlns:p14="http://schemas.microsoft.com/office/powerpoint/2010/main" val="3089538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Beam Polarization</a:t>
            </a:r>
            <a:endParaRPr lang="en-US" dirty="0"/>
          </a:p>
        </p:txBody>
      </p:sp>
      <p:sp>
        <p:nvSpPr>
          <p:cNvPr id="3" name="Content Placeholder 2"/>
          <p:cNvSpPr>
            <a:spLocks noGrp="1"/>
          </p:cNvSpPr>
          <p:nvPr>
            <p:ph idx="1"/>
          </p:nvPr>
        </p:nvSpPr>
        <p:spPr/>
        <p:txBody>
          <a:bodyPr>
            <a:normAutofit fontScale="92500" lnSpcReduction="20000"/>
          </a:bodyPr>
          <a:lstStyle/>
          <a:p>
            <a:pPr marL="45720" indent="0">
              <a:buNone/>
            </a:pPr>
            <a:r>
              <a:rPr lang="en-US" dirty="0" smtClean="0"/>
              <a:t>Requirements</a:t>
            </a:r>
          </a:p>
          <a:p>
            <a:r>
              <a:rPr lang="en-US" dirty="0" smtClean="0"/>
              <a:t>70% hadron polarization, 80% electron polarization</a:t>
            </a:r>
          </a:p>
          <a:p>
            <a:r>
              <a:rPr lang="en-US" dirty="0" smtClean="0"/>
              <a:t>All combinations of spin orientations present in one fill</a:t>
            </a:r>
          </a:p>
          <a:p>
            <a:r>
              <a:rPr lang="en-US" dirty="0" smtClean="0"/>
              <a:t>Hadron Polarization   </a:t>
            </a:r>
          </a:p>
          <a:p>
            <a:pPr lvl="1">
              <a:buFont typeface="Calibri" panose="020F0502020204030204" pitchFamily="34" charset="0"/>
              <a:buChar char="─"/>
            </a:pPr>
            <a:r>
              <a:rPr lang="en-US" dirty="0" smtClean="0"/>
              <a:t>Polarized protons with P &gt; 60% are  already provided by RHIC and its injector chain  </a:t>
            </a:r>
            <a:r>
              <a:rPr lang="en-US" dirty="0" smtClean="0">
                <a:sym typeface="Wingdings" panose="05000000000000000000" pitchFamily="2" charset="2"/>
              </a:rPr>
              <a:t> no design concern at this point</a:t>
            </a:r>
          </a:p>
          <a:p>
            <a:pPr lvl="1">
              <a:buFont typeface="Calibri" panose="020F0502020204030204" pitchFamily="34" charset="0"/>
              <a:buChar char="─"/>
            </a:pPr>
            <a:r>
              <a:rPr lang="en-US" dirty="0" smtClean="0">
                <a:sym typeface="Wingdings" panose="05000000000000000000" pitchFamily="2" charset="2"/>
              </a:rPr>
              <a:t>H3</a:t>
            </a:r>
            <a:r>
              <a:rPr lang="en-US" dirty="0" smtClean="0"/>
              <a:t> Polarization: source available soon,  requires additional Siberian Snakes taken from the Blue Ring   </a:t>
            </a:r>
          </a:p>
          <a:p>
            <a:r>
              <a:rPr lang="en-US" dirty="0" smtClean="0"/>
              <a:t>Electron Polarization</a:t>
            </a:r>
          </a:p>
          <a:p>
            <a:pPr lvl="1">
              <a:buFont typeface="Calibri" panose="020F0502020204030204" pitchFamily="34" charset="0"/>
              <a:buChar char="─"/>
            </a:pPr>
            <a:r>
              <a:rPr lang="en-US" dirty="0" err="1" smtClean="0"/>
              <a:t>Sokolov-Ternov</a:t>
            </a:r>
            <a:r>
              <a:rPr lang="en-US" dirty="0" smtClean="0"/>
              <a:t> either too slow (at 5-18 GeV) or detrimental for spin || B-dipole  </a:t>
            </a:r>
            <a:r>
              <a:rPr lang="en-US" dirty="0" smtClean="0">
                <a:sym typeface="Wingdings" panose="05000000000000000000" pitchFamily="2" charset="2"/>
              </a:rPr>
              <a:t></a:t>
            </a:r>
          </a:p>
          <a:p>
            <a:pPr lvl="1">
              <a:buFont typeface="Calibri" panose="020F0502020204030204" pitchFamily="34" charset="0"/>
              <a:buChar char="─"/>
            </a:pPr>
            <a:r>
              <a:rPr lang="en-US" dirty="0" smtClean="0"/>
              <a:t>Storage ring requires full energy injection of polarized bunches, no top off  </a:t>
            </a:r>
          </a:p>
          <a:p>
            <a:pPr lvl="1">
              <a:buFont typeface="Calibri" panose="020F0502020204030204" pitchFamily="34" charset="0"/>
              <a:buChar char="─"/>
            </a:pPr>
            <a:r>
              <a:rPr lang="en-US" dirty="0" smtClean="0"/>
              <a:t>Drives the requirements of the injector chain from source to high energy accelerator</a:t>
            </a:r>
          </a:p>
          <a:p>
            <a:pPr lvl="1">
              <a:buFont typeface="Calibri" panose="020F0502020204030204" pitchFamily="34" charset="0"/>
              <a:buChar char="─"/>
            </a:pPr>
            <a:r>
              <a:rPr lang="en-US" dirty="0" smtClean="0"/>
              <a:t>50nC polarized source: SLAC gun: 16 </a:t>
            </a:r>
            <a:r>
              <a:rPr lang="en-US" dirty="0" err="1" smtClean="0"/>
              <a:t>nC</a:t>
            </a:r>
            <a:r>
              <a:rPr lang="en-US" dirty="0" smtClean="0"/>
              <a:t> 120 Hz, </a:t>
            </a:r>
            <a:r>
              <a:rPr lang="en-US" dirty="0" err="1" smtClean="0"/>
              <a:t>eRHIC</a:t>
            </a:r>
            <a:r>
              <a:rPr lang="en-US" dirty="0" smtClean="0"/>
              <a:t> 50nC 1 Hz, may need accumulator </a:t>
            </a:r>
          </a:p>
          <a:p>
            <a:pPr lvl="1">
              <a:buFont typeface="Calibri" panose="020F0502020204030204" pitchFamily="34" charset="0"/>
              <a:buChar char="─"/>
            </a:pPr>
            <a:r>
              <a:rPr lang="en-US" dirty="0" smtClean="0"/>
              <a:t>superconducting recirculating  </a:t>
            </a:r>
            <a:r>
              <a:rPr lang="en-US" dirty="0" err="1" smtClean="0"/>
              <a:t>linac</a:t>
            </a:r>
            <a:r>
              <a:rPr lang="en-US" dirty="0" smtClean="0"/>
              <a:t> $$  or rapid cycling synchrotron</a:t>
            </a:r>
          </a:p>
          <a:p>
            <a:r>
              <a:rPr lang="en-US" dirty="0" smtClean="0"/>
              <a:t>Storage Ring Polarization</a:t>
            </a:r>
          </a:p>
          <a:p>
            <a:pPr lvl="1">
              <a:buFont typeface="Calibri" panose="020F0502020204030204" pitchFamily="34" charset="0"/>
              <a:buChar char="─"/>
            </a:pPr>
            <a:r>
              <a:rPr lang="en-US" dirty="0" smtClean="0"/>
              <a:t>Spin || B-dipole: depolarization by </a:t>
            </a:r>
            <a:r>
              <a:rPr lang="en-US" dirty="0" err="1" smtClean="0"/>
              <a:t>Sokolov-Ternov</a:t>
            </a:r>
            <a:r>
              <a:rPr lang="en-US" dirty="0" smtClean="0"/>
              <a:t> effect, need exchange bunches every 6 minutes (kick-in / kick out)</a:t>
            </a:r>
          </a:p>
          <a:p>
            <a:pPr lvl="1">
              <a:buFont typeface="Calibri" panose="020F0502020204030204" pitchFamily="34" charset="0"/>
              <a:buChar char="─"/>
            </a:pPr>
            <a:r>
              <a:rPr lang="en-US" dirty="0" smtClean="0"/>
              <a:t>Spin Polarization preservation will be based on HERA experience: Spin matching, harmonic orbit control, choice of tunes near integer resonance, ….</a:t>
            </a:r>
            <a:endParaRPr lang="en-US" dirty="0"/>
          </a:p>
        </p:txBody>
      </p:sp>
      <p:sp>
        <p:nvSpPr>
          <p:cNvPr id="5" name="Right Arrow 4"/>
          <p:cNvSpPr/>
          <p:nvPr/>
        </p:nvSpPr>
        <p:spPr>
          <a:xfrm flipH="1">
            <a:off x="9011416" y="1385904"/>
            <a:ext cx="217712" cy="275771"/>
          </a:xfrm>
          <a:prstGeom prst="rightArrow">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p:cNvSpPr/>
          <p:nvPr/>
        </p:nvSpPr>
        <p:spPr>
          <a:xfrm flipH="1">
            <a:off x="9645458" y="1385903"/>
            <a:ext cx="222888" cy="275771"/>
          </a:xfrm>
          <a:prstGeom prst="rightArrow">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flipH="1">
            <a:off x="9882331" y="1385902"/>
            <a:ext cx="187926" cy="275771"/>
          </a:xfrm>
          <a:prstGeom prst="rightArrow">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a:off x="7738569" y="1398883"/>
            <a:ext cx="249612" cy="275771"/>
          </a:xfrm>
          <a:prstGeom prst="rightArrow">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8013227" y="1385903"/>
            <a:ext cx="210458" cy="275771"/>
          </a:xfrm>
          <a:prstGeom prst="rightArrow">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8399836" y="1385901"/>
            <a:ext cx="185056" cy="275771"/>
          </a:xfrm>
          <a:prstGeom prst="rightArrow">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flipH="1">
            <a:off x="8610980" y="1385904"/>
            <a:ext cx="174170" cy="275771"/>
          </a:xfrm>
          <a:prstGeom prst="rightArrow">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a:off x="9265109" y="1385904"/>
            <a:ext cx="231319" cy="275771"/>
          </a:xfrm>
          <a:prstGeom prst="rightArrow">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12"/>
          <p:cNvSpPr>
            <a:spLocks noGrp="1"/>
          </p:cNvSpPr>
          <p:nvPr>
            <p:ph type="dt" sz="half" idx="10"/>
          </p:nvPr>
        </p:nvSpPr>
        <p:spPr/>
        <p:txBody>
          <a:bodyPr/>
          <a:lstStyle/>
          <a:p>
            <a:fld id="{BDEF9A15-597E-4FCC-8C5F-78E0011CEEAE}" type="datetime1">
              <a:rPr lang="en-US" smtClean="0"/>
              <a:t>8/30/2017</a:t>
            </a:fld>
            <a:endParaRPr lang="en-US" dirty="0"/>
          </a:p>
        </p:txBody>
      </p:sp>
      <p:sp>
        <p:nvSpPr>
          <p:cNvPr id="14" name="Footer Placeholder 1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5" name="Slide Number Placeholder 14"/>
          <p:cNvSpPr>
            <a:spLocks noGrp="1"/>
          </p:cNvSpPr>
          <p:nvPr>
            <p:ph type="sldNum" sz="quarter" idx="12"/>
          </p:nvPr>
        </p:nvSpPr>
        <p:spPr/>
        <p:txBody>
          <a:bodyPr/>
          <a:lstStyle/>
          <a:p>
            <a:fld id="{B9A5DFB4-3D23-4866-8D46-AE36D04BFD7D}" type="slidenum">
              <a:rPr lang="en-US" smtClean="0"/>
              <a:pPr/>
              <a:t>23</a:t>
            </a:fld>
            <a:endParaRPr lang="en-US" dirty="0"/>
          </a:p>
        </p:txBody>
      </p:sp>
    </p:spTree>
    <p:extLst>
      <p:ext uri="{BB962C8B-B14F-4D97-AF65-F5344CB8AC3E}">
        <p14:creationId xmlns:p14="http://schemas.microsoft.com/office/powerpoint/2010/main" val="2518062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18965" y="6102532"/>
            <a:ext cx="6858000" cy="542784"/>
          </a:xfrm>
        </p:spPr>
        <p:txBody>
          <a:bodyPr/>
          <a:lstStyle/>
          <a:p>
            <a:r>
              <a:rPr lang="en-US" dirty="0" smtClean="0"/>
              <a:t>Fulvia Pilat</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750" y="826788"/>
            <a:ext cx="9144000" cy="48982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Lst>
        </p:spPr>
      </p:pic>
      <p:sp>
        <p:nvSpPr>
          <p:cNvPr id="2" name="Title 1"/>
          <p:cNvSpPr>
            <a:spLocks noGrp="1"/>
          </p:cNvSpPr>
          <p:nvPr>
            <p:ph type="ctrTitle"/>
          </p:nvPr>
        </p:nvSpPr>
        <p:spPr>
          <a:xfrm>
            <a:off x="1123951" y="826788"/>
            <a:ext cx="7406595" cy="687740"/>
          </a:xfrm>
        </p:spPr>
        <p:txBody>
          <a:bodyPr>
            <a:noAutofit/>
          </a:bodyPr>
          <a:lstStyle/>
          <a:p>
            <a:r>
              <a:rPr lang="en-US" sz="4400" dirty="0">
                <a:solidFill>
                  <a:schemeClr val="bg1"/>
                </a:solidFill>
              </a:rPr>
              <a:t>JLEIC Design and R&amp;D</a:t>
            </a:r>
          </a:p>
        </p:txBody>
      </p:sp>
      <p:sp>
        <p:nvSpPr>
          <p:cNvPr id="7" name="TextBox 6"/>
          <p:cNvSpPr txBox="1"/>
          <p:nvPr/>
        </p:nvSpPr>
        <p:spPr>
          <a:xfrm>
            <a:off x="5753073" y="1514528"/>
            <a:ext cx="2080317" cy="523220"/>
          </a:xfrm>
          <a:prstGeom prst="rect">
            <a:avLst/>
          </a:prstGeom>
          <a:noFill/>
        </p:spPr>
        <p:txBody>
          <a:bodyPr wrap="none" rtlCol="0">
            <a:spAutoFit/>
          </a:bodyPr>
          <a:lstStyle/>
          <a:p>
            <a:pPr defTabSz="914400"/>
            <a:r>
              <a:rPr lang="en-US" sz="2800" b="1" dirty="0">
                <a:solidFill>
                  <a:srgbClr val="FFFFFF"/>
                </a:solidFill>
                <a:latin typeface="Arial"/>
                <a:cs typeface="Arial"/>
              </a:rPr>
              <a:t>Fulvia Pilat</a:t>
            </a:r>
          </a:p>
        </p:txBody>
      </p:sp>
    </p:spTree>
    <p:extLst>
      <p:ext uri="{BB962C8B-B14F-4D97-AF65-F5344CB8AC3E}">
        <p14:creationId xmlns:p14="http://schemas.microsoft.com/office/powerpoint/2010/main" val="1279776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743576" y="4062350"/>
            <a:ext cx="5813425" cy="2520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JLEIC Design</a:t>
            </a:r>
            <a:endParaRPr lang="en-US" dirty="0"/>
          </a:p>
        </p:txBody>
      </p:sp>
      <p:pic>
        <p:nvPicPr>
          <p:cNvPr id="4" name="Picture 64" descr="Complex.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56238" y="1168401"/>
            <a:ext cx="6127750" cy="2797175"/>
          </a:xfrm>
          <a:prstGeom prst="rect">
            <a:avLst/>
          </a:prstGeom>
          <a:noFill/>
          <a:ln w="9525">
            <a:noFill/>
            <a:miter lim="800000"/>
            <a:headEnd/>
            <a:tailEnd/>
          </a:ln>
        </p:spPr>
      </p:pic>
      <p:grpSp>
        <p:nvGrpSpPr>
          <p:cNvPr id="6" name="Group 72"/>
          <p:cNvGrpSpPr>
            <a:grpSpLocks/>
          </p:cNvGrpSpPr>
          <p:nvPr/>
        </p:nvGrpSpPr>
        <p:grpSpPr bwMode="auto">
          <a:xfrm>
            <a:off x="5139785" y="4784664"/>
            <a:ext cx="1724025" cy="1798637"/>
            <a:chOff x="1740030" y="1067588"/>
            <a:chExt cx="2154634" cy="2249153"/>
          </a:xfrm>
        </p:grpSpPr>
        <p:pic>
          <p:nvPicPr>
            <p:cNvPr id="7"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94492" y="1067588"/>
              <a:ext cx="1371600" cy="1778978"/>
            </a:xfrm>
            <a:prstGeom prst="rect">
              <a:avLst/>
            </a:prstGeom>
            <a:noFill/>
            <a:ln w="38100">
              <a:solidFill>
                <a:srgbClr val="00B050"/>
              </a:solidFill>
              <a:miter lim="800000"/>
              <a:headEnd/>
              <a:tailEnd/>
            </a:ln>
          </p:spPr>
        </p:pic>
        <p:sp>
          <p:nvSpPr>
            <p:cNvPr id="8" name="Rectangle 53"/>
            <p:cNvSpPr>
              <a:spLocks noChangeArrowheads="1"/>
            </p:cNvSpPr>
            <p:nvPr/>
          </p:nvSpPr>
          <p:spPr bwMode="auto">
            <a:xfrm>
              <a:off x="2095168" y="2139559"/>
              <a:ext cx="1357062" cy="724572"/>
            </a:xfrm>
            <a:prstGeom prst="rect">
              <a:avLst/>
            </a:prstGeom>
            <a:noFill/>
            <a:ln w="9525">
              <a:noFill/>
              <a:miter lim="800000"/>
              <a:headEnd/>
              <a:tailEnd/>
            </a:ln>
          </p:spPr>
          <p:txBody>
            <a:bodyPr wrap="none">
              <a:prstTxWarp prst="textNoShape">
                <a:avLst/>
              </a:prstTxWarp>
              <a:spAutoFit/>
            </a:bodyPr>
            <a:lstStyle/>
            <a:p>
              <a:pPr eaLnBrk="1" hangingPunct="1"/>
              <a:r>
                <a:rPr lang="en-US" sz="3200" b="1">
                  <a:solidFill>
                    <a:srgbClr val="FF0000"/>
                  </a:solidFill>
                  <a:latin typeface="Arial" panose="020B0604020202020204" pitchFamily="34" charset="0"/>
                  <a:cs typeface="Arial" panose="020B0604020202020204" pitchFamily="34" charset="0"/>
                </a:rPr>
                <a:t>2015</a:t>
              </a:r>
              <a:endParaRPr lang="en-US" sz="3200">
                <a:solidFill>
                  <a:srgbClr val="FF0000"/>
                </a:solidFill>
                <a:latin typeface="Arial" panose="020B0604020202020204" pitchFamily="34" charset="0"/>
                <a:cs typeface="Arial" panose="020B0604020202020204" pitchFamily="34" charset="0"/>
              </a:endParaRPr>
            </a:p>
          </p:txBody>
        </p:sp>
        <p:sp>
          <p:nvSpPr>
            <p:cNvPr id="9" name="Rectangle 55"/>
            <p:cNvSpPr>
              <a:spLocks noChangeArrowheads="1"/>
            </p:cNvSpPr>
            <p:nvPr/>
          </p:nvSpPr>
          <p:spPr bwMode="auto">
            <a:xfrm>
              <a:off x="1740030" y="2915745"/>
              <a:ext cx="2154634" cy="400996"/>
            </a:xfrm>
            <a:prstGeom prst="rect">
              <a:avLst/>
            </a:prstGeom>
            <a:noFill/>
            <a:ln w="9525">
              <a:noFill/>
              <a:miter lim="800000"/>
              <a:headEnd/>
              <a:tailEnd/>
            </a:ln>
          </p:spPr>
          <p:txBody>
            <a:bodyPr wrap="none">
              <a:prstTxWarp prst="textNoShape">
                <a:avLst/>
              </a:prstTxWarp>
              <a:spAutoFit/>
            </a:bodyPr>
            <a:lstStyle/>
            <a:p>
              <a:pPr eaLnBrk="1" hangingPunct="1"/>
              <a:r>
                <a:rPr lang="en-US" sz="1500" b="1" dirty="0">
                  <a:solidFill>
                    <a:srgbClr val="0000FF"/>
                  </a:solidFill>
                  <a:latin typeface="Arial" panose="020B0604020202020204" pitchFamily="34" charset="0"/>
                  <a:cs typeface="Arial" panose="020B0604020202020204" pitchFamily="34" charset="0"/>
                </a:rPr>
                <a:t>arXiv:</a:t>
              </a:r>
              <a:r>
                <a:rPr lang="en-US" sz="1500" b="1" dirty="0">
                  <a:solidFill>
                    <a:schemeClr val="bg1"/>
                  </a:solidFill>
                  <a:latin typeface="Arial" panose="020B0604020202020204" pitchFamily="34" charset="0"/>
                  <a:cs typeface="Arial" panose="020B0604020202020204" pitchFamily="34" charset="0"/>
                </a:rPr>
                <a:t>1504.07961</a:t>
              </a:r>
              <a:endParaRPr lang="en-US" sz="1500" dirty="0">
                <a:solidFill>
                  <a:schemeClr val="bg1"/>
                </a:solidFill>
                <a:latin typeface="Arial" panose="020B0604020202020204" pitchFamily="34" charset="0"/>
                <a:cs typeface="Arial" panose="020B0604020202020204" pitchFamily="34" charset="0"/>
              </a:endParaRPr>
            </a:p>
          </p:txBody>
        </p:sp>
      </p:grpSp>
      <p:sp>
        <p:nvSpPr>
          <p:cNvPr id="10" name="Content Placeholder 1"/>
          <p:cNvSpPr>
            <a:spLocks noGrp="1"/>
          </p:cNvSpPr>
          <p:nvPr>
            <p:ph idx="4294967295"/>
          </p:nvPr>
        </p:nvSpPr>
        <p:spPr>
          <a:xfrm>
            <a:off x="355600" y="3965576"/>
            <a:ext cx="3136900" cy="2372597"/>
          </a:xfrm>
        </p:spPr>
        <p:txBody>
          <a:bodyPr>
            <a:normAutofit/>
          </a:bodyPr>
          <a:lstStyle/>
          <a:p>
            <a:pPr marL="227013" indent="-227013">
              <a:spcBef>
                <a:spcPct val="5000"/>
              </a:spcBef>
              <a:buBlip>
                <a:blip r:embed="rId5"/>
              </a:buBlip>
            </a:pPr>
            <a:r>
              <a:rPr lang="en-US" sz="1800" b="1" dirty="0">
                <a:solidFill>
                  <a:srgbClr val="3366FF"/>
                </a:solidFill>
                <a:cs typeface="Arial" charset="0"/>
              </a:rPr>
              <a:t>Electron complex</a:t>
            </a:r>
          </a:p>
          <a:p>
            <a:pPr marL="574675" lvl="1">
              <a:spcBef>
                <a:spcPct val="5000"/>
              </a:spcBef>
            </a:pPr>
            <a:r>
              <a:rPr lang="en-US" sz="1600" dirty="0">
                <a:cs typeface="Arial" charset="0"/>
              </a:rPr>
              <a:t>CEBAF</a:t>
            </a:r>
            <a:endParaRPr lang="en-US" sz="1600" dirty="0">
              <a:cs typeface="Arial" charset="0"/>
              <a:sym typeface="Symbol" charset="2"/>
            </a:endParaRPr>
          </a:p>
          <a:p>
            <a:pPr marL="574675" lvl="1">
              <a:spcBef>
                <a:spcPct val="5000"/>
              </a:spcBef>
            </a:pPr>
            <a:r>
              <a:rPr lang="en-US" sz="1600" dirty="0">
                <a:cs typeface="Arial" charset="0"/>
                <a:sym typeface="Symbol" charset="2"/>
              </a:rPr>
              <a:t>Electron collider ring</a:t>
            </a:r>
          </a:p>
          <a:p>
            <a:pPr marL="227013" indent="-227013">
              <a:spcBef>
                <a:spcPct val="5000"/>
              </a:spcBef>
              <a:buBlip>
                <a:blip r:embed="rId5"/>
              </a:buBlip>
            </a:pPr>
            <a:r>
              <a:rPr lang="en-US" sz="1800" b="1" dirty="0">
                <a:solidFill>
                  <a:srgbClr val="FF0000"/>
                </a:solidFill>
                <a:cs typeface="Arial" charset="0"/>
              </a:rPr>
              <a:t>Ion complex</a:t>
            </a:r>
          </a:p>
          <a:p>
            <a:pPr marL="574675" lvl="1">
              <a:spcBef>
                <a:spcPct val="5000"/>
              </a:spcBef>
            </a:pPr>
            <a:r>
              <a:rPr lang="en-US" sz="1600" dirty="0">
                <a:cs typeface="Arial" charset="0"/>
                <a:sym typeface="Symbol" charset="2"/>
              </a:rPr>
              <a:t>Ion source</a:t>
            </a:r>
          </a:p>
          <a:p>
            <a:pPr marL="574675" lvl="1">
              <a:spcBef>
                <a:spcPct val="5000"/>
              </a:spcBef>
            </a:pPr>
            <a:r>
              <a:rPr lang="en-US" sz="1600" dirty="0">
                <a:cs typeface="Arial" charset="0"/>
                <a:sym typeface="Symbol" charset="2"/>
              </a:rPr>
              <a:t>SRF linac  </a:t>
            </a:r>
          </a:p>
          <a:p>
            <a:pPr marL="574675" lvl="1">
              <a:spcBef>
                <a:spcPct val="5000"/>
              </a:spcBef>
            </a:pPr>
            <a:r>
              <a:rPr lang="en-US" sz="1600" dirty="0">
                <a:cs typeface="Arial" charset="0"/>
                <a:sym typeface="Symbol" charset="2"/>
              </a:rPr>
              <a:t>Booster</a:t>
            </a:r>
          </a:p>
          <a:p>
            <a:pPr marL="574675" lvl="1">
              <a:spcBef>
                <a:spcPct val="5000"/>
              </a:spcBef>
            </a:pPr>
            <a:r>
              <a:rPr lang="en-US" sz="1600" dirty="0">
                <a:cs typeface="Arial" charset="0"/>
                <a:sym typeface="Symbol" charset="2"/>
              </a:rPr>
              <a:t>Ion collider ring</a:t>
            </a:r>
          </a:p>
          <a:p>
            <a:pPr marL="391795" lvl="1" indent="0">
              <a:spcBef>
                <a:spcPct val="5000"/>
              </a:spcBef>
              <a:buNone/>
            </a:pPr>
            <a:endParaRPr lang="en-US" dirty="0">
              <a:latin typeface="Arial" charset="0"/>
              <a:cs typeface="Arial" charset="0"/>
              <a:sym typeface="Symbol" charset="2"/>
            </a:endParaRPr>
          </a:p>
        </p:txBody>
      </p:sp>
      <p:sp>
        <p:nvSpPr>
          <p:cNvPr id="11" name="TextBox 10"/>
          <p:cNvSpPr txBox="1"/>
          <p:nvPr/>
        </p:nvSpPr>
        <p:spPr>
          <a:xfrm>
            <a:off x="355600" y="1168401"/>
            <a:ext cx="2752184" cy="2339102"/>
          </a:xfrm>
          <a:prstGeom prst="rect">
            <a:avLst/>
          </a:prstGeom>
          <a:solidFill>
            <a:srgbClr val="FFFF99"/>
          </a:solidFill>
        </p:spPr>
        <p:txBody>
          <a:bodyPr wrap="square" rtlCol="0">
            <a:spAutoFit/>
          </a:bodyPr>
          <a:lstStyle/>
          <a:p>
            <a:r>
              <a:rPr lang="en-US" sz="2000" b="1" dirty="0">
                <a:solidFill>
                  <a:srgbClr val="3366FF"/>
                </a:solidFill>
                <a:latin typeface="Arial"/>
                <a:cs typeface="Arial"/>
              </a:rPr>
              <a:t>energy range:</a:t>
            </a:r>
          </a:p>
          <a:p>
            <a:r>
              <a:rPr lang="en-US" dirty="0">
                <a:solidFill>
                  <a:schemeClr val="bg2">
                    <a:lumMod val="50000"/>
                  </a:schemeClr>
                </a:solidFill>
                <a:latin typeface="Arial"/>
                <a:cs typeface="Arial"/>
              </a:rPr>
              <a:t>e-: 	</a:t>
            </a:r>
            <a:r>
              <a:rPr lang="en-US" b="1" dirty="0">
                <a:solidFill>
                  <a:schemeClr val="bg2">
                    <a:lumMod val="50000"/>
                  </a:schemeClr>
                </a:solidFill>
                <a:latin typeface="Arial"/>
                <a:cs typeface="Arial"/>
              </a:rPr>
              <a:t>3-10 </a:t>
            </a:r>
            <a:r>
              <a:rPr lang="en-US" dirty="0">
                <a:solidFill>
                  <a:schemeClr val="bg2">
                    <a:lumMod val="50000"/>
                  </a:schemeClr>
                </a:solidFill>
                <a:latin typeface="Arial"/>
                <a:cs typeface="Arial"/>
              </a:rPr>
              <a:t>GeV</a:t>
            </a:r>
          </a:p>
          <a:p>
            <a:r>
              <a:rPr lang="en-US" dirty="0">
                <a:solidFill>
                  <a:schemeClr val="bg2">
                    <a:lumMod val="50000"/>
                  </a:schemeClr>
                </a:solidFill>
                <a:latin typeface="Arial"/>
                <a:cs typeface="Arial"/>
              </a:rPr>
              <a:t>p : 	</a:t>
            </a:r>
            <a:r>
              <a:rPr lang="en-US" b="1" dirty="0">
                <a:solidFill>
                  <a:schemeClr val="bg2">
                    <a:lumMod val="50000"/>
                  </a:schemeClr>
                </a:solidFill>
                <a:latin typeface="Arial"/>
                <a:cs typeface="Arial"/>
              </a:rPr>
              <a:t>20-100 </a:t>
            </a:r>
            <a:r>
              <a:rPr lang="en-US" dirty="0">
                <a:solidFill>
                  <a:schemeClr val="bg2">
                    <a:lumMod val="50000"/>
                  </a:schemeClr>
                </a:solidFill>
                <a:latin typeface="Arial"/>
                <a:cs typeface="Arial"/>
              </a:rPr>
              <a:t>GeV</a:t>
            </a:r>
          </a:p>
          <a:p>
            <a:r>
              <a:rPr lang="en-US" dirty="0">
                <a:solidFill>
                  <a:schemeClr val="bg2">
                    <a:lumMod val="50000"/>
                  </a:schemeClr>
                </a:solidFill>
                <a:latin typeface="Arial"/>
                <a:cs typeface="Arial"/>
              </a:rPr>
              <a:t>√</a:t>
            </a:r>
            <a:r>
              <a:rPr lang="en-US" dirty="0" err="1">
                <a:solidFill>
                  <a:schemeClr val="bg2">
                    <a:lumMod val="50000"/>
                  </a:schemeClr>
                </a:solidFill>
                <a:latin typeface="Arial"/>
                <a:cs typeface="Arial"/>
              </a:rPr>
              <a:t>s</a:t>
            </a:r>
            <a:r>
              <a:rPr lang="en-US" dirty="0">
                <a:solidFill>
                  <a:schemeClr val="bg2">
                    <a:lumMod val="50000"/>
                  </a:schemeClr>
                </a:solidFill>
                <a:latin typeface="Arial"/>
                <a:cs typeface="Arial"/>
              </a:rPr>
              <a:t>:	up to </a:t>
            </a:r>
            <a:r>
              <a:rPr lang="en-US" b="1" dirty="0">
                <a:solidFill>
                  <a:schemeClr val="bg2">
                    <a:lumMod val="50000"/>
                  </a:schemeClr>
                </a:solidFill>
                <a:latin typeface="Arial"/>
                <a:cs typeface="Arial"/>
              </a:rPr>
              <a:t>~70 GeV</a:t>
            </a:r>
          </a:p>
          <a:p>
            <a:endParaRPr lang="en-US" dirty="0">
              <a:latin typeface="Arial"/>
              <a:cs typeface="Arial"/>
            </a:endParaRPr>
          </a:p>
          <a:p>
            <a:r>
              <a:rPr lang="en-US" b="1" dirty="0">
                <a:solidFill>
                  <a:srgbClr val="3366FF"/>
                </a:solidFill>
                <a:latin typeface="Arial"/>
                <a:cs typeface="Arial"/>
              </a:rPr>
              <a:t>Range </a:t>
            </a:r>
            <a:r>
              <a:rPr lang="en-US" b="1" dirty="0" smtClean="0">
                <a:solidFill>
                  <a:srgbClr val="3366FF"/>
                </a:solidFill>
                <a:latin typeface="Arial"/>
                <a:cs typeface="Arial"/>
              </a:rPr>
              <a:t>to</a:t>
            </a:r>
            <a:r>
              <a:rPr lang="en-US" dirty="0" smtClean="0">
                <a:solidFill>
                  <a:srgbClr val="4C5A6A"/>
                </a:solidFill>
                <a:latin typeface="Arial"/>
                <a:cs typeface="Arial"/>
              </a:rPr>
              <a:t> </a:t>
            </a:r>
            <a:r>
              <a:rPr lang="en-US" dirty="0">
                <a:solidFill>
                  <a:srgbClr val="4C5A6A"/>
                </a:solidFill>
                <a:latin typeface="Arial"/>
                <a:cs typeface="Arial"/>
              </a:rPr>
              <a:t>√s=</a:t>
            </a:r>
            <a:r>
              <a:rPr lang="en-US" b="1" dirty="0">
                <a:solidFill>
                  <a:srgbClr val="4C5A6A"/>
                </a:solidFill>
                <a:latin typeface="Arial"/>
                <a:cs typeface="Arial"/>
              </a:rPr>
              <a:t>100 GeV </a:t>
            </a:r>
            <a:r>
              <a:rPr lang="en-US" dirty="0">
                <a:solidFill>
                  <a:srgbClr val="4C5A6A"/>
                </a:solidFill>
                <a:latin typeface="Arial"/>
                <a:cs typeface="Arial"/>
              </a:rPr>
              <a:t>and</a:t>
            </a:r>
            <a:r>
              <a:rPr lang="en-US" b="1" dirty="0">
                <a:solidFill>
                  <a:srgbClr val="4C5A6A"/>
                </a:solidFill>
                <a:latin typeface="Arial"/>
                <a:cs typeface="Arial"/>
              </a:rPr>
              <a:t> </a:t>
            </a:r>
            <a:r>
              <a:rPr lang="en-US" dirty="0">
                <a:solidFill>
                  <a:srgbClr val="4C5A6A"/>
                </a:solidFill>
                <a:latin typeface="Arial"/>
                <a:cs typeface="Arial"/>
              </a:rPr>
              <a:t>√s=</a:t>
            </a:r>
            <a:r>
              <a:rPr lang="en-US" b="1" dirty="0">
                <a:solidFill>
                  <a:srgbClr val="4C5A6A"/>
                </a:solidFill>
                <a:latin typeface="Arial"/>
                <a:cs typeface="Arial"/>
              </a:rPr>
              <a:t>140 GeV </a:t>
            </a:r>
            <a:r>
              <a:rPr lang="en-US" dirty="0">
                <a:solidFill>
                  <a:srgbClr val="4C5A6A"/>
                </a:solidFill>
                <a:latin typeface="Arial"/>
                <a:cs typeface="Arial"/>
              </a:rPr>
              <a:t>p</a:t>
            </a:r>
          </a:p>
          <a:p>
            <a:r>
              <a:rPr lang="en-US" dirty="0">
                <a:solidFill>
                  <a:srgbClr val="4C5A6A"/>
                </a:solidFill>
                <a:latin typeface="Arial"/>
                <a:cs typeface="Arial"/>
              </a:rPr>
              <a:t>Is a feasible option</a:t>
            </a:r>
          </a:p>
        </p:txBody>
      </p:sp>
      <p:sp>
        <p:nvSpPr>
          <p:cNvPr id="3" name="TextBox 2"/>
          <p:cNvSpPr txBox="1"/>
          <p:nvPr/>
        </p:nvSpPr>
        <p:spPr>
          <a:xfrm>
            <a:off x="3196060" y="3968236"/>
            <a:ext cx="2387432" cy="1214179"/>
          </a:xfrm>
          <a:prstGeom prst="rect">
            <a:avLst/>
          </a:prstGeom>
          <a:noFill/>
        </p:spPr>
        <p:txBody>
          <a:bodyPr wrap="square" rtlCol="0">
            <a:spAutoFit/>
          </a:bodyPr>
          <a:lstStyle/>
          <a:p>
            <a:pPr marL="227013" indent="-227013">
              <a:spcBef>
                <a:spcPct val="5000"/>
              </a:spcBef>
              <a:buBlip>
                <a:blip r:embed="rId5"/>
              </a:buBlip>
            </a:pPr>
            <a:r>
              <a:rPr lang="en-US" dirty="0">
                <a:cs typeface="Arial" charset="0"/>
              </a:rPr>
              <a:t>Fully integrated IR and </a:t>
            </a:r>
            <a:r>
              <a:rPr lang="en-US" b="1" dirty="0">
                <a:cs typeface="Arial" charset="0"/>
              </a:rPr>
              <a:t>detector</a:t>
            </a:r>
          </a:p>
          <a:p>
            <a:pPr marL="227013" indent="-227013">
              <a:spcBef>
                <a:spcPct val="5000"/>
              </a:spcBef>
              <a:buBlip>
                <a:blip r:embed="rId5"/>
              </a:buBlip>
            </a:pPr>
            <a:r>
              <a:rPr lang="en-US" dirty="0">
                <a:cs typeface="Arial" charset="0"/>
              </a:rPr>
              <a:t>DC and bunched beam </a:t>
            </a:r>
            <a:r>
              <a:rPr lang="en-US" b="1" dirty="0" smtClean="0">
                <a:cs typeface="Arial" charset="0"/>
              </a:rPr>
              <a:t>coolers</a:t>
            </a:r>
            <a:endParaRPr lang="en-US" b="1" dirty="0">
              <a:cs typeface="Arial" charset="0"/>
            </a:endParaRPr>
          </a:p>
        </p:txBody>
      </p:sp>
      <p:sp>
        <p:nvSpPr>
          <p:cNvPr id="5" name="Date Placeholder 4"/>
          <p:cNvSpPr>
            <a:spLocks noGrp="1"/>
          </p:cNvSpPr>
          <p:nvPr>
            <p:ph type="dt" sz="half" idx="10"/>
          </p:nvPr>
        </p:nvSpPr>
        <p:spPr/>
        <p:txBody>
          <a:bodyPr/>
          <a:lstStyle/>
          <a:p>
            <a:fld id="{EF69A3D7-451E-418B-B9E1-FDDA1BD9367A}" type="datetime1">
              <a:rPr lang="en-US" smtClean="0"/>
              <a:t>8/30/2017</a:t>
            </a:fld>
            <a:endParaRPr lang="en-US" dirty="0"/>
          </a:p>
        </p:txBody>
      </p:sp>
      <p:sp>
        <p:nvSpPr>
          <p:cNvPr id="13" name="Footer Placeholder 1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4" name="Slide Number Placeholder 13"/>
          <p:cNvSpPr>
            <a:spLocks noGrp="1"/>
          </p:cNvSpPr>
          <p:nvPr>
            <p:ph type="sldNum" sz="quarter" idx="12"/>
          </p:nvPr>
        </p:nvSpPr>
        <p:spPr/>
        <p:txBody>
          <a:bodyPr/>
          <a:lstStyle/>
          <a:p>
            <a:fld id="{B9A5DFB4-3D23-4866-8D46-AE36D04BFD7D}" type="slidenum">
              <a:rPr lang="en-US" smtClean="0"/>
              <a:pPr/>
              <a:t>25</a:t>
            </a:fld>
            <a:endParaRPr lang="en-US" dirty="0"/>
          </a:p>
        </p:txBody>
      </p:sp>
    </p:spTree>
    <p:extLst>
      <p:ext uri="{BB962C8B-B14F-4D97-AF65-F5344CB8AC3E}">
        <p14:creationId xmlns:p14="http://schemas.microsoft.com/office/powerpoint/2010/main" val="3057346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982"/>
            <a:ext cx="12192000" cy="1007330"/>
          </a:xfrm>
        </p:spPr>
        <p:txBody>
          <a:bodyPr/>
          <a:lstStyle/>
          <a:p>
            <a:r>
              <a:rPr lang="en-US" dirty="0" smtClean="0"/>
              <a:t>Design Fundamentals</a:t>
            </a:r>
            <a:endParaRPr lang="en-US" dirty="0"/>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1170897" y="1301779"/>
                <a:ext cx="4274292" cy="5175222"/>
              </a:xfrm>
              <a:solidFill>
                <a:srgbClr val="FFF2CC"/>
              </a:solidFill>
            </p:spPr>
            <p:txBody>
              <a:bodyPr>
                <a:normAutofit/>
              </a:bodyPr>
              <a:lstStyle/>
              <a:p>
                <a:pPr marL="0" indent="0">
                  <a:spcBef>
                    <a:spcPts val="400"/>
                  </a:spcBef>
                  <a:buNone/>
                </a:pPr>
                <a:r>
                  <a:rPr lang="en-US" b="1" dirty="0" smtClean="0">
                    <a:solidFill>
                      <a:srgbClr val="0000FF"/>
                    </a:solidFill>
                    <a:latin typeface="Arial" pitchFamily="-109" charset="0"/>
                    <a:ea typeface="ＭＳ Ｐゴシック" pitchFamily="-109" charset="-128"/>
                    <a:cs typeface="ＭＳ Ｐゴシック" pitchFamily="-109" charset="-128"/>
                  </a:rPr>
                  <a:t>High Luminosity</a:t>
                </a:r>
              </a:p>
              <a:p>
                <a:pPr marL="236538" indent="-227013">
                  <a:spcBef>
                    <a:spcPts val="400"/>
                  </a:spcBef>
                </a:pPr>
                <a:r>
                  <a:rPr lang="en-US" sz="1600" dirty="0">
                    <a:latin typeface="Arial" pitchFamily="-109" charset="0"/>
                    <a:ea typeface="ＭＳ Ｐゴシック" pitchFamily="-109" charset="-128"/>
                    <a:cs typeface="ＭＳ Ｐゴシック" pitchFamily="-109" charset="-128"/>
                  </a:rPr>
                  <a:t>Based on </a:t>
                </a:r>
                <a:r>
                  <a:rPr lang="en-US" sz="1600" b="1" i="1" dirty="0">
                    <a:latin typeface="Arial" pitchFamily="-109" charset="0"/>
                    <a:ea typeface="ＭＳ Ｐゴシック" pitchFamily="-109" charset="-128"/>
                    <a:cs typeface="ＭＳ Ｐゴシック" pitchFamily="-109" charset="-128"/>
                  </a:rPr>
                  <a:t>high bunch repetition rate small bunch charge colliding beams</a:t>
                </a:r>
              </a:p>
              <a:p>
                <a:pPr marL="9525" indent="0">
                  <a:spcBef>
                    <a:spcPts val="400"/>
                  </a:spcBef>
                  <a:buNone/>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ＭＳ Ｐゴシック" pitchFamily="-109" charset="-128"/>
                        </a:rPr>
                        <m:t>ℒ</m:t>
                      </m:r>
                      <m:r>
                        <a:rPr lang="en-US" sz="2000" b="0" i="1" smtClean="0">
                          <a:latin typeface="Cambria Math" panose="02040503050406030204" pitchFamily="18" charset="0"/>
                          <a:ea typeface="Cambria Math" panose="02040503050406030204" pitchFamily="18" charset="0"/>
                          <a:cs typeface="ＭＳ Ｐゴシック" pitchFamily="-109" charset="-128"/>
                        </a:rPr>
                        <m:t>=</m:t>
                      </m:r>
                      <m:r>
                        <a:rPr lang="en-US" sz="2000" b="0" i="1" smtClean="0">
                          <a:latin typeface="Cambria Math" panose="02040503050406030204" pitchFamily="18" charset="0"/>
                          <a:ea typeface="Cambria Math" panose="02040503050406030204" pitchFamily="18" charset="0"/>
                          <a:cs typeface="ＭＳ Ｐゴシック" pitchFamily="-109" charset="-128"/>
                        </a:rPr>
                        <m:t>𝑓</m:t>
                      </m:r>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1</m:t>
                              </m:r>
                            </m:sub>
                          </m:sSub>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𝑛</m:t>
                              </m:r>
                            </m:e>
                            <m:sub>
                              <m:r>
                                <a:rPr lang="en-US" sz="2000" b="0" i="1" smtClean="0">
                                  <a:latin typeface="Cambria Math" panose="02040503050406030204" pitchFamily="18" charset="0"/>
                                  <a:ea typeface="Cambria Math" panose="02040503050406030204" pitchFamily="18" charset="0"/>
                                </a:rPr>
                                <m:t>2</m:t>
                              </m:r>
                            </m:sub>
                          </m:sSub>
                        </m:num>
                        <m:den>
                          <m:r>
                            <a:rPr lang="en-US" sz="2000" b="0" i="1" smtClean="0">
                              <a:latin typeface="Cambria Math" panose="02040503050406030204" pitchFamily="18" charset="0"/>
                              <a:ea typeface="Cambria Math" panose="02040503050406030204" pitchFamily="18" charset="0"/>
                            </a:rPr>
                            <m:t>4</m:t>
                          </m:r>
                          <m:r>
                            <a:rPr lang="en-US" sz="2000" b="0" i="1" smtClean="0">
                              <a:latin typeface="Cambria Math" panose="02040503050406030204" pitchFamily="18" charset="0"/>
                              <a:ea typeface="Cambria Math" panose="02040503050406030204" pitchFamily="18" charset="0"/>
                            </a:rPr>
                            <m:t>𝜋</m:t>
                          </m:r>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ea typeface="Cambria Math" panose="02040503050406030204" pitchFamily="18" charset="0"/>
                                </a:rPr>
                                <m:t>𝑥</m:t>
                              </m:r>
                            </m:sub>
                            <m:sup>
                              <m:r>
                                <a:rPr lang="en-US" sz="2000" b="0" i="1" smtClean="0">
                                  <a:latin typeface="Cambria Math" panose="02040503050406030204" pitchFamily="18" charset="0"/>
                                  <a:ea typeface="Cambria Math" panose="02040503050406030204" pitchFamily="18" charset="0"/>
                                </a:rPr>
                                <m:t>∗</m:t>
                              </m:r>
                            </m:sup>
                          </m:sSubSup>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ea typeface="Cambria Math" panose="02040503050406030204" pitchFamily="18" charset="0"/>
                                </a:rPr>
                                <m:t>𝑦</m:t>
                              </m:r>
                            </m:sub>
                            <m:sup>
                              <m:r>
                                <a:rPr lang="en-US" sz="2000" b="0" i="1" smtClean="0">
                                  <a:latin typeface="Cambria Math" panose="02040503050406030204" pitchFamily="18" charset="0"/>
                                  <a:ea typeface="Cambria Math" panose="02040503050406030204" pitchFamily="18" charset="0"/>
                                </a:rPr>
                                <m:t>∗</m:t>
                              </m:r>
                            </m:sup>
                          </m:sSubSup>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𝑓</m:t>
                      </m:r>
                      <m:f>
                        <m:fPr>
                          <m:ctrlPr>
                            <a:rPr lang="en-US" sz="2000" b="0" i="1" smtClean="0">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1</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2</m:t>
                              </m:r>
                            </m:sub>
                          </m:sSub>
                        </m:num>
                        <m:den>
                          <m:r>
                            <a:rPr lang="en-US" sz="2000" b="0" i="1" smtClean="0">
                              <a:latin typeface="Cambria Math" panose="02040503050406030204" pitchFamily="18" charset="0"/>
                              <a:ea typeface="Cambria Math" panose="02040503050406030204" pitchFamily="18" charset="0"/>
                            </a:rPr>
                            <m:t>𝜖</m:t>
                          </m:r>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𝑦</m:t>
                              </m:r>
                            </m:sub>
                            <m:sup>
                              <m:r>
                                <a:rPr lang="en-US" sz="2000" b="0" i="1" smtClean="0">
                                  <a:latin typeface="Cambria Math" panose="02040503050406030204" pitchFamily="18" charset="0"/>
                                  <a:ea typeface="Cambria Math" panose="02040503050406030204" pitchFamily="18" charset="0"/>
                                </a:rPr>
                                <m:t>∗</m:t>
                              </m:r>
                            </m:sup>
                          </m:sSubSup>
                        </m:den>
                      </m:f>
                    </m:oMath>
                  </m:oMathPara>
                </a14:m>
                <a:endParaRPr lang="en-US" sz="1600" dirty="0">
                  <a:latin typeface="Arial" pitchFamily="-109" charset="0"/>
                  <a:ea typeface="ＭＳ Ｐゴシック" pitchFamily="-109" charset="-128"/>
                  <a:cs typeface="ＭＳ Ｐゴシック" pitchFamily="-109" charset="-128"/>
                </a:endParaRPr>
              </a:p>
              <a:p>
                <a:pPr marL="236538" indent="-227013">
                  <a:spcBef>
                    <a:spcPts val="0"/>
                  </a:spcBef>
                  <a:buNone/>
                </a:pPr>
                <a:endParaRPr lang="en-US" sz="800" dirty="0">
                  <a:latin typeface="Arial" pitchFamily="-106" charset="0"/>
                  <a:ea typeface="Arial" pitchFamily="-106" charset="0"/>
                  <a:cs typeface="Arial" pitchFamily="-106" charset="0"/>
                  <a:sym typeface="Wingdings" pitchFamily="-106" charset="2"/>
                </a:endParaRPr>
              </a:p>
              <a:p>
                <a:pPr marL="236538" indent="-227013">
                  <a:spcBef>
                    <a:spcPts val="0"/>
                  </a:spcBef>
                  <a:spcAft>
                    <a:spcPts val="1200"/>
                  </a:spcAft>
                </a:pPr>
                <a:r>
                  <a:rPr lang="en-US" sz="1600" dirty="0">
                    <a:latin typeface="Arial" pitchFamily="-106" charset="0"/>
                    <a:ea typeface="Arial" pitchFamily="-106" charset="0"/>
                    <a:cs typeface="Arial" pitchFamily="-106" charset="0"/>
                    <a:sym typeface="Wingdings" pitchFamily="-106" charset="2"/>
                  </a:rPr>
                  <a:t>KEK-B </a:t>
                </a:r>
                <a:r>
                  <a:rPr lang="en-US" sz="1600" dirty="0">
                    <a:latin typeface="Arial" pitchFamily="-106" charset="0"/>
                    <a:ea typeface="Arial" pitchFamily="-106" charset="0"/>
                    <a:cs typeface="Arial" pitchFamily="-106" charset="0"/>
                  </a:rPr>
                  <a:t>reached  &gt; </a:t>
                </a:r>
                <a14:m>
                  <m:oMath xmlns:m="http://schemas.openxmlformats.org/officeDocument/2006/math">
                    <m:r>
                      <a:rPr lang="en-US" sz="1600" b="1" i="1" smtClean="0">
                        <a:solidFill>
                          <a:srgbClr val="FF0000"/>
                        </a:solidFill>
                        <a:latin typeface="Cambria Math" panose="02040503050406030204" pitchFamily="18" charset="0"/>
                        <a:ea typeface="Arial" pitchFamily="-106" charset="0"/>
                        <a:cs typeface="Arial" pitchFamily="-106" charset="0"/>
                      </a:rPr>
                      <m:t>𝟐</m:t>
                    </m:r>
                    <m:r>
                      <a:rPr lang="en-US" sz="1600" b="1" i="1" smtClean="0">
                        <a:solidFill>
                          <a:srgbClr val="FF0000"/>
                        </a:solidFill>
                        <a:latin typeface="Cambria Math" panose="02040503050406030204" pitchFamily="18" charset="0"/>
                        <a:ea typeface="Cambria Math" panose="02040503050406030204" pitchFamily="18" charset="0"/>
                        <a:cs typeface="Arial" pitchFamily="-106" charset="0"/>
                      </a:rPr>
                      <m:t>×</m:t>
                    </m:r>
                    <m:sSup>
                      <m:sSupPr>
                        <m:ctrlPr>
                          <a:rPr lang="en-US" sz="1600" b="1" i="1" smtClean="0">
                            <a:solidFill>
                              <a:srgbClr val="FF0000"/>
                            </a:solidFill>
                            <a:latin typeface="Cambria Math" panose="02040503050406030204" pitchFamily="18" charset="0"/>
                            <a:ea typeface="Cambria Math" panose="02040503050406030204" pitchFamily="18" charset="0"/>
                            <a:cs typeface="Arial" pitchFamily="-106" charset="0"/>
                          </a:rPr>
                        </m:ctrlPr>
                      </m:sSupPr>
                      <m:e>
                        <m:r>
                          <a:rPr lang="en-US" sz="1600" b="1" i="1" smtClean="0">
                            <a:solidFill>
                              <a:srgbClr val="FF0000"/>
                            </a:solidFill>
                            <a:latin typeface="Cambria Math" panose="02040503050406030204" pitchFamily="18" charset="0"/>
                            <a:ea typeface="Cambria Math" panose="02040503050406030204" pitchFamily="18" charset="0"/>
                            <a:cs typeface="Arial" pitchFamily="-106" charset="0"/>
                          </a:rPr>
                          <m:t>𝟏𝟎</m:t>
                        </m:r>
                      </m:e>
                      <m:sup>
                        <m:r>
                          <a:rPr lang="en-US" sz="1600" b="1" i="1" smtClean="0">
                            <a:solidFill>
                              <a:srgbClr val="FF0000"/>
                            </a:solidFill>
                            <a:latin typeface="Cambria Math" panose="02040503050406030204" pitchFamily="18" charset="0"/>
                            <a:ea typeface="Cambria Math" panose="02040503050406030204" pitchFamily="18" charset="0"/>
                            <a:cs typeface="Arial" pitchFamily="-106" charset="0"/>
                          </a:rPr>
                          <m:t>𝟑𝟒</m:t>
                        </m:r>
                      </m:sup>
                    </m:sSup>
                    <m:r>
                      <a:rPr lang="en-US" sz="1600" b="0" i="1" smtClean="0">
                        <a:latin typeface="Cambria Math" panose="02040503050406030204" pitchFamily="18" charset="0"/>
                        <a:ea typeface="Cambria Math" panose="02040503050406030204" pitchFamily="18" charset="0"/>
                        <a:cs typeface="Arial" pitchFamily="-106" charset="0"/>
                      </a:rPr>
                      <m:t> </m:t>
                    </m:r>
                    <m:sSup>
                      <m:sSupPr>
                        <m:ctrlPr>
                          <a:rPr lang="en-US" sz="1600" b="0" i="1" smtClean="0">
                            <a:latin typeface="Cambria Math" panose="02040503050406030204" pitchFamily="18" charset="0"/>
                            <a:ea typeface="Cambria Math" panose="02040503050406030204" pitchFamily="18" charset="0"/>
                            <a:cs typeface="Arial" pitchFamily="-106" charset="0"/>
                          </a:rPr>
                        </m:ctrlPr>
                      </m:sSupPr>
                      <m:e>
                        <m:r>
                          <a:rPr lang="en-US" sz="1600" b="0" i="1" smtClean="0">
                            <a:latin typeface="Cambria Math" panose="02040503050406030204" pitchFamily="18" charset="0"/>
                            <a:ea typeface="Cambria Math" panose="02040503050406030204" pitchFamily="18" charset="0"/>
                            <a:cs typeface="Arial" pitchFamily="-106" charset="0"/>
                          </a:rPr>
                          <m:t>𝑠</m:t>
                        </m:r>
                      </m:e>
                      <m:sup>
                        <m:r>
                          <a:rPr lang="en-US" sz="1600" b="0" i="1" smtClean="0">
                            <a:latin typeface="Cambria Math" panose="02040503050406030204" pitchFamily="18" charset="0"/>
                            <a:ea typeface="Cambria Math" panose="02040503050406030204" pitchFamily="18" charset="0"/>
                            <a:cs typeface="Arial" pitchFamily="-106" charset="0"/>
                          </a:rPr>
                          <m:t>−1</m:t>
                        </m:r>
                      </m:sup>
                    </m:sSup>
                    <m:sSup>
                      <m:sSupPr>
                        <m:ctrlPr>
                          <a:rPr lang="en-US" sz="1600" b="0" i="1" smtClean="0">
                            <a:latin typeface="Cambria Math" panose="02040503050406030204" pitchFamily="18" charset="0"/>
                            <a:ea typeface="Cambria Math" panose="02040503050406030204" pitchFamily="18" charset="0"/>
                            <a:cs typeface="Arial" pitchFamily="-106" charset="0"/>
                          </a:rPr>
                        </m:ctrlPr>
                      </m:sSupPr>
                      <m:e>
                        <m:r>
                          <a:rPr lang="en-US" sz="1600" b="0" i="1" smtClean="0">
                            <a:latin typeface="Cambria Math" panose="02040503050406030204" pitchFamily="18" charset="0"/>
                            <a:ea typeface="Cambria Math" panose="02040503050406030204" pitchFamily="18" charset="0"/>
                            <a:cs typeface="Arial" pitchFamily="-106" charset="0"/>
                          </a:rPr>
                          <m:t>𝑐𝑚</m:t>
                        </m:r>
                      </m:e>
                      <m:sup>
                        <m:r>
                          <a:rPr lang="en-US" sz="1600" b="0" i="1" smtClean="0">
                            <a:latin typeface="Cambria Math" panose="02040503050406030204" pitchFamily="18" charset="0"/>
                            <a:ea typeface="Cambria Math" panose="02040503050406030204" pitchFamily="18" charset="0"/>
                            <a:cs typeface="Arial" pitchFamily="-106" charset="0"/>
                          </a:rPr>
                          <m:t>−2</m:t>
                        </m:r>
                      </m:sup>
                    </m:sSup>
                  </m:oMath>
                </a14:m>
                <a:endParaRPr lang="en-US" sz="1600" b="1" dirty="0">
                  <a:latin typeface="Arial" pitchFamily="-106" charset="0"/>
                  <a:ea typeface="Arial" pitchFamily="-106" charset="0"/>
                  <a:cs typeface="Arial" pitchFamily="-106" charset="0"/>
                </a:endParaRPr>
              </a:p>
              <a:p>
                <a:pPr marL="236538" indent="-227013">
                  <a:spcBef>
                    <a:spcPts val="400"/>
                  </a:spcBef>
                </a:pPr>
                <a:endParaRPr lang="en-US" sz="1600" dirty="0">
                  <a:latin typeface="Arial" pitchFamily="-106" charset="0"/>
                  <a:ea typeface="ＭＳ Ｐゴシック" pitchFamily="-109" charset="-128"/>
                  <a:cs typeface="Arial" pitchFamily="-106" charset="0"/>
                </a:endParaRPr>
              </a:p>
              <a:p>
                <a:pPr marL="236538" indent="-227013">
                  <a:spcBef>
                    <a:spcPts val="400"/>
                  </a:spcBef>
                </a:pPr>
                <a:endParaRPr lang="en-US" sz="1600" dirty="0">
                  <a:latin typeface="Arial" pitchFamily="-106" charset="0"/>
                  <a:ea typeface="ＭＳ Ｐゴシック" pitchFamily="-109" charset="-128"/>
                  <a:cs typeface="Arial" pitchFamily="-106" charset="0"/>
                </a:endParaRPr>
              </a:p>
              <a:p>
                <a:pPr marL="236538" indent="-227013">
                  <a:spcBef>
                    <a:spcPts val="400"/>
                  </a:spcBef>
                </a:pPr>
                <a:endParaRPr lang="en-US" sz="1600" dirty="0">
                  <a:latin typeface="Arial" pitchFamily="-106" charset="0"/>
                  <a:ea typeface="ＭＳ Ｐゴシック" pitchFamily="-109" charset="-128"/>
                  <a:cs typeface="Arial" pitchFamily="-106" charset="0"/>
                </a:endParaRPr>
              </a:p>
              <a:p>
                <a:pPr marL="9525" indent="0">
                  <a:spcBef>
                    <a:spcPts val="400"/>
                  </a:spcBef>
                  <a:buNone/>
                </a:pPr>
                <a:endParaRPr lang="en-US" sz="1600" dirty="0">
                  <a:latin typeface="Arial" pitchFamily="-106" charset="0"/>
                  <a:ea typeface="ＭＳ Ｐゴシック" pitchFamily="-109" charset="-128"/>
                  <a:cs typeface="Arial" pitchFamily="-106" charset="0"/>
                </a:endParaRPr>
              </a:p>
              <a:p>
                <a:pPr marL="236538" indent="-227013">
                  <a:spcBef>
                    <a:spcPts val="400"/>
                  </a:spcBef>
                </a:pPr>
                <a:endParaRPr lang="en-US" sz="1600" dirty="0">
                  <a:latin typeface="Arial" pitchFamily="-106" charset="0"/>
                  <a:ea typeface="ＭＳ Ｐゴシック" pitchFamily="-109" charset="-128"/>
                  <a:cs typeface="Arial" pitchFamily="-106" charset="0"/>
                </a:endParaRPr>
              </a:p>
              <a:p>
                <a:pPr marL="236538" indent="-227013">
                  <a:spcBef>
                    <a:spcPts val="400"/>
                  </a:spcBef>
                </a:pPr>
                <a:endParaRPr lang="en-US" sz="1600" dirty="0">
                  <a:latin typeface="Arial" pitchFamily="-106" charset="0"/>
                  <a:ea typeface="ＭＳ Ｐゴシック" pitchFamily="-109" charset="-128"/>
                  <a:cs typeface="Arial" pitchFamily="-106" charset="0"/>
                </a:endParaRPr>
              </a:p>
              <a:p>
                <a:pPr marL="236538" indent="-227013">
                  <a:spcBef>
                    <a:spcPts val="400"/>
                  </a:spcBef>
                </a:pPr>
                <a:endParaRPr lang="en-US" sz="1600" dirty="0">
                  <a:latin typeface="Arial" pitchFamily="-106" charset="0"/>
                  <a:ea typeface="ＭＳ Ｐゴシック" pitchFamily="-109" charset="-128"/>
                  <a:cs typeface="Arial" pitchFamily="-106" charset="0"/>
                </a:endParaRPr>
              </a:p>
              <a:p>
                <a:pPr marL="236538" indent="-227013">
                  <a:spcBef>
                    <a:spcPts val="400"/>
                  </a:spcBef>
                </a:pPr>
                <a:endParaRPr lang="en-US" sz="800" dirty="0">
                  <a:latin typeface="Arial" pitchFamily="-106" charset="0"/>
                  <a:ea typeface="ＭＳ Ｐゴシック" pitchFamily="-109" charset="-128"/>
                  <a:cs typeface="Arial" pitchFamily="-106" charset="0"/>
                </a:endParaRPr>
              </a:p>
              <a:p>
                <a:pPr marL="9525" indent="0">
                  <a:spcBef>
                    <a:spcPts val="400"/>
                  </a:spcBef>
                  <a:buNone/>
                </a:pPr>
                <a:endParaRPr lang="en-US" sz="1600" dirty="0">
                  <a:latin typeface="Arial" pitchFamily="-106" charset="0"/>
                  <a:ea typeface="ＭＳ Ｐゴシック" pitchFamily="-109" charset="-128"/>
                  <a:cs typeface="Arial" pitchFamily="-106" charset="0"/>
                </a:endParaRPr>
              </a:p>
              <a:p>
                <a:pPr marL="236538" indent="-227013">
                  <a:spcBef>
                    <a:spcPts val="400"/>
                  </a:spcBef>
                </a:pPr>
                <a:r>
                  <a:rPr lang="en-US" sz="1600" dirty="0">
                    <a:latin typeface="Arial" pitchFamily="-106" charset="0"/>
                    <a:ea typeface="ＭＳ Ｐゴシック" pitchFamily="-109" charset="-128"/>
                    <a:cs typeface="Arial" pitchFamily="-106" charset="0"/>
                  </a:rPr>
                  <a:t>CEBAF beam </a:t>
                </a:r>
                <a:r>
                  <a:rPr lang="en-US" sz="1600" b="1" i="1" dirty="0">
                    <a:solidFill>
                      <a:srgbClr val="000000"/>
                    </a:solidFill>
                    <a:latin typeface="Arial" pitchFamily="-106" charset="0"/>
                    <a:ea typeface="ＭＳ Ｐゴシック" pitchFamily="-109" charset="-128"/>
                    <a:cs typeface="Arial" pitchFamily="-106" charset="0"/>
                  </a:rPr>
                  <a:t>already</a:t>
                </a:r>
                <a:r>
                  <a:rPr lang="en-US" sz="1600" dirty="0">
                    <a:latin typeface="Arial" pitchFamily="-106" charset="0"/>
                    <a:ea typeface="ＭＳ Ｐゴシック" pitchFamily="-109" charset="-128"/>
                    <a:cs typeface="Arial" pitchFamily="-106" charset="0"/>
                  </a:rPr>
                  <a:t> up to 1.5 GHz</a:t>
                </a:r>
              </a:p>
              <a:p>
                <a:pPr marL="236538" indent="-227013">
                  <a:spcBef>
                    <a:spcPts val="400"/>
                  </a:spcBef>
                </a:pPr>
                <a:r>
                  <a:rPr lang="en-US" sz="1600" b="1" i="1" dirty="0">
                    <a:solidFill>
                      <a:srgbClr val="000000"/>
                    </a:solidFill>
                    <a:latin typeface="Arial" pitchFamily="-106" charset="0"/>
                    <a:ea typeface="ＭＳ Ｐゴシック" pitchFamily="-109" charset="-128"/>
                    <a:cs typeface="Arial" pitchFamily="-106" charset="0"/>
                  </a:rPr>
                  <a:t>New</a:t>
                </a:r>
                <a:r>
                  <a:rPr lang="en-US" sz="1600" dirty="0">
                    <a:latin typeface="Arial" pitchFamily="-106" charset="0"/>
                    <a:ea typeface="ＭＳ Ｐゴシック" pitchFamily="-109" charset="-128"/>
                    <a:cs typeface="Arial" pitchFamily="-106" charset="0"/>
                  </a:rPr>
                  <a:t> ion complex can be designed to deliver high bunch repetition rate</a:t>
                </a:r>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1170897" y="1301779"/>
                <a:ext cx="4274292" cy="5175222"/>
              </a:xfrm>
              <a:blipFill rotWithShape="0">
                <a:blip r:embed="rId2"/>
                <a:stretch>
                  <a:fillRect l="-1854" t="-1413"/>
                </a:stretch>
              </a:blipFill>
            </p:spPr>
            <p:txBody>
              <a:bodyPr/>
              <a:lstStyle/>
              <a:p>
                <a:r>
                  <a:rPr lang="it-IT">
                    <a:noFill/>
                  </a:rPr>
                  <a:t> </a:t>
                </a:r>
              </a:p>
            </p:txBody>
          </p:sp>
        </mc:Fallback>
      </mc:AlternateContent>
      <p:grpSp>
        <p:nvGrpSpPr>
          <p:cNvPr id="5" name="Group 2"/>
          <p:cNvGrpSpPr>
            <a:grpSpLocks/>
          </p:cNvGrpSpPr>
          <p:nvPr/>
        </p:nvGrpSpPr>
        <p:grpSpPr bwMode="auto">
          <a:xfrm>
            <a:off x="1173859" y="3193018"/>
            <a:ext cx="4032396" cy="2092376"/>
            <a:chOff x="-118931" y="2955440"/>
            <a:chExt cx="3229070" cy="1802753"/>
          </a:xfrm>
        </p:grpSpPr>
        <p:sp>
          <p:nvSpPr>
            <p:cNvPr id="6" name="Oval 10"/>
            <p:cNvSpPr>
              <a:spLocks noChangeArrowheads="1"/>
            </p:cNvSpPr>
            <p:nvPr/>
          </p:nvSpPr>
          <p:spPr bwMode="auto">
            <a:xfrm>
              <a:off x="507852" y="2955440"/>
              <a:ext cx="2050258" cy="1181743"/>
            </a:xfrm>
            <a:prstGeom prst="ellipse">
              <a:avLst/>
            </a:prstGeom>
            <a:solidFill>
              <a:srgbClr val="FFC000"/>
            </a:solidFill>
            <a:ln w="9525">
              <a:solidFill>
                <a:schemeClr val="tx1"/>
              </a:solidFill>
              <a:round/>
              <a:headEnd/>
              <a:tailEnd/>
            </a:ln>
          </p:spPr>
          <p:txBody>
            <a:bodyPr>
              <a:prstTxWarp prst="textNoShape">
                <a:avLst/>
              </a:prstTxWarp>
            </a:bodyPr>
            <a:lstStyle/>
            <a:p>
              <a:pPr marL="117475" indent="-233363" algn="ctr">
                <a:spcAft>
                  <a:spcPts val="600"/>
                </a:spcAft>
                <a:tabLst>
                  <a:tab pos="461963" algn="l"/>
                </a:tabLst>
              </a:pPr>
              <a:endParaRPr lang="en-US" sz="1500" b="1"/>
            </a:p>
          </p:txBody>
        </p:sp>
        <p:sp>
          <p:nvSpPr>
            <p:cNvPr id="7" name="Oval 13"/>
            <p:cNvSpPr>
              <a:spLocks/>
            </p:cNvSpPr>
            <p:nvPr/>
          </p:nvSpPr>
          <p:spPr bwMode="auto">
            <a:xfrm>
              <a:off x="-118931" y="3970364"/>
              <a:ext cx="1830587" cy="787829"/>
            </a:xfrm>
            <a:prstGeom prst="ellipse">
              <a:avLst/>
            </a:prstGeom>
            <a:solidFill>
              <a:srgbClr val="92D050"/>
            </a:solidFill>
            <a:ln w="9525">
              <a:solidFill>
                <a:schemeClr val="tx1"/>
              </a:solidFill>
              <a:round/>
              <a:headEnd/>
              <a:tailEnd/>
            </a:ln>
          </p:spPr>
          <p:txBody>
            <a:bodyPr>
              <a:prstTxWarp prst="textNoShape">
                <a:avLst/>
              </a:prstTxWarp>
            </a:bodyPr>
            <a:lstStyle/>
            <a:p>
              <a:pPr marL="117475" indent="-233363">
                <a:spcBef>
                  <a:spcPts val="400"/>
                </a:spcBef>
                <a:tabLst>
                  <a:tab pos="461963" algn="l"/>
                </a:tabLst>
              </a:pPr>
              <a:endParaRPr lang="en-US" sz="1500">
                <a:latin typeface="Arial" pitchFamily="-109" charset="0"/>
                <a:ea typeface="Arial" pitchFamily="-109" charset="0"/>
                <a:cs typeface="Arial" pitchFamily="-109" charset="0"/>
              </a:endParaRPr>
            </a:p>
          </p:txBody>
        </p:sp>
        <p:sp>
          <p:nvSpPr>
            <p:cNvPr id="8" name="Oval 15"/>
            <p:cNvSpPr>
              <a:spLocks/>
            </p:cNvSpPr>
            <p:nvPr/>
          </p:nvSpPr>
          <p:spPr bwMode="auto">
            <a:xfrm>
              <a:off x="1352776" y="3963515"/>
              <a:ext cx="1757363" cy="787829"/>
            </a:xfrm>
            <a:prstGeom prst="ellipse">
              <a:avLst/>
            </a:prstGeom>
            <a:solidFill>
              <a:srgbClr val="00B0F0"/>
            </a:solidFill>
            <a:ln w="9525">
              <a:solidFill>
                <a:schemeClr val="tx1"/>
              </a:solidFill>
              <a:round/>
              <a:headEnd/>
              <a:tailEnd/>
            </a:ln>
          </p:spPr>
          <p:txBody>
            <a:bodyPr>
              <a:prstTxWarp prst="textNoShape">
                <a:avLst/>
              </a:prstTxWarp>
            </a:bodyPr>
            <a:lstStyle/>
            <a:p>
              <a:pPr marL="117475" indent="-233363">
                <a:spcBef>
                  <a:spcPts val="400"/>
                </a:spcBef>
                <a:tabLst>
                  <a:tab pos="461963" algn="l"/>
                </a:tabLst>
              </a:pPr>
              <a:endParaRPr lang="en-US" sz="1500">
                <a:latin typeface="Arial" pitchFamily="-109" charset="0"/>
                <a:ea typeface="Arial" pitchFamily="-109" charset="0"/>
                <a:cs typeface="Arial" pitchFamily="-109" charset="0"/>
              </a:endParaRPr>
            </a:p>
            <a:p>
              <a:pPr marL="117475" indent="-233363" algn="ctr">
                <a:spcBef>
                  <a:spcPts val="400"/>
                </a:spcBef>
                <a:tabLst>
                  <a:tab pos="461963" algn="l"/>
                </a:tabLst>
              </a:pPr>
              <a:endParaRPr lang="en-US" sz="1500" b="1">
                <a:latin typeface="Arial" pitchFamily="-109" charset="0"/>
                <a:ea typeface="Arial" pitchFamily="-109" charset="0"/>
                <a:cs typeface="Arial" pitchFamily="-109" charset="0"/>
              </a:endParaRPr>
            </a:p>
          </p:txBody>
        </p:sp>
        <p:sp>
          <p:nvSpPr>
            <p:cNvPr id="9" name="Rectangle 9"/>
            <p:cNvSpPr>
              <a:spLocks noChangeArrowheads="1"/>
            </p:cNvSpPr>
            <p:nvPr/>
          </p:nvSpPr>
          <p:spPr bwMode="auto">
            <a:xfrm>
              <a:off x="676418" y="2963961"/>
              <a:ext cx="1753122" cy="1073957"/>
            </a:xfrm>
            <a:prstGeom prst="rect">
              <a:avLst/>
            </a:prstGeom>
            <a:noFill/>
            <a:ln w="9525">
              <a:noFill/>
              <a:miter lim="800000"/>
              <a:headEnd/>
              <a:tailEnd/>
            </a:ln>
          </p:spPr>
          <p:txBody>
            <a:bodyPr wrap="square">
              <a:prstTxWarp prst="textNoShape">
                <a:avLst/>
              </a:prstTxWarp>
              <a:spAutoFit/>
            </a:bodyPr>
            <a:lstStyle/>
            <a:p>
              <a:pPr marL="117475" indent="-117475" algn="ctr">
                <a:tabLst>
                  <a:tab pos="111125" algn="l"/>
                </a:tabLst>
              </a:pPr>
              <a:r>
                <a:rPr lang="en-US" sz="1500" b="1" i="1" dirty="0">
                  <a:solidFill>
                    <a:srgbClr val="CC0000"/>
                  </a:solidFill>
                  <a:latin typeface="Arial" pitchFamily="-109" charset="0"/>
                  <a:ea typeface="Arial" pitchFamily="-109" charset="0"/>
                  <a:cs typeface="Arial" pitchFamily="-109" charset="0"/>
                </a:rPr>
                <a:t>Beam Design</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High repetition rate</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Low bunch intensity </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Short bunch length</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Small emittance</a:t>
              </a:r>
              <a:endParaRPr lang="en-US" sz="1500" b="1" dirty="0"/>
            </a:p>
          </p:txBody>
        </p:sp>
        <p:sp>
          <p:nvSpPr>
            <p:cNvPr id="10" name="Rectangle 12"/>
            <p:cNvSpPr>
              <a:spLocks noChangeArrowheads="1"/>
            </p:cNvSpPr>
            <p:nvPr/>
          </p:nvSpPr>
          <p:spPr bwMode="auto">
            <a:xfrm>
              <a:off x="97423" y="3997423"/>
              <a:ext cx="1340500" cy="676195"/>
            </a:xfrm>
            <a:prstGeom prst="rect">
              <a:avLst/>
            </a:prstGeom>
            <a:noFill/>
            <a:ln w="9525">
              <a:noFill/>
              <a:miter lim="800000"/>
              <a:headEnd/>
              <a:tailEnd/>
            </a:ln>
          </p:spPr>
          <p:txBody>
            <a:bodyPr wrap="square">
              <a:prstTxWarp prst="textNoShape">
                <a:avLst/>
              </a:prstTxWarp>
              <a:spAutoFit/>
            </a:bodyPr>
            <a:lstStyle/>
            <a:p>
              <a:pPr marL="117475" indent="-117475" algn="ctr">
                <a:tabLst>
                  <a:tab pos="111125" algn="l"/>
                </a:tabLst>
              </a:pPr>
              <a:r>
                <a:rPr lang="en-US" sz="1500" b="1" i="1" dirty="0">
                  <a:solidFill>
                    <a:srgbClr val="CC0000"/>
                  </a:solidFill>
                  <a:latin typeface="Arial" pitchFamily="-109" charset="0"/>
                  <a:ea typeface="Arial" pitchFamily="-109" charset="0"/>
                  <a:cs typeface="Arial" pitchFamily="-109" charset="0"/>
                </a:rPr>
                <a:t>IR Design</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Very small </a:t>
              </a:r>
              <a:r>
                <a:rPr lang="el-GR" sz="1500" b="1" dirty="0">
                  <a:latin typeface="Arial" pitchFamily="-109" charset="0"/>
                  <a:ea typeface="Arial" pitchFamily="-109" charset="0"/>
                  <a:cs typeface="Arial" pitchFamily="-109" charset="0"/>
                </a:rPr>
                <a:t>β</a:t>
              </a:r>
              <a:r>
                <a:rPr lang="en-US" sz="1500" b="1" dirty="0">
                  <a:latin typeface="Arial" pitchFamily="-109" charset="0"/>
                  <a:ea typeface="Arial" pitchFamily="-109" charset="0"/>
                  <a:cs typeface="Arial" pitchFamily="-109" charset="0"/>
                </a:rPr>
                <a:t>*</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Crab crossing</a:t>
              </a:r>
              <a:endParaRPr lang="en-US" sz="1500" b="1" dirty="0"/>
            </a:p>
          </p:txBody>
        </p:sp>
        <p:sp>
          <p:nvSpPr>
            <p:cNvPr id="11" name="Rectangle 29"/>
            <p:cNvSpPr>
              <a:spLocks noChangeArrowheads="1"/>
            </p:cNvSpPr>
            <p:nvPr/>
          </p:nvSpPr>
          <p:spPr bwMode="auto">
            <a:xfrm>
              <a:off x="1510424" y="3992993"/>
              <a:ext cx="1472550" cy="676195"/>
            </a:xfrm>
            <a:prstGeom prst="rect">
              <a:avLst/>
            </a:prstGeom>
            <a:noFill/>
            <a:ln w="9525">
              <a:noFill/>
              <a:miter lim="800000"/>
              <a:headEnd/>
              <a:tailEnd/>
            </a:ln>
          </p:spPr>
          <p:txBody>
            <a:bodyPr wrap="square">
              <a:prstTxWarp prst="textNoShape">
                <a:avLst/>
              </a:prstTxWarp>
              <a:spAutoFit/>
            </a:bodyPr>
            <a:lstStyle/>
            <a:p>
              <a:pPr marL="117475" indent="-117475" algn="ctr">
                <a:tabLst>
                  <a:tab pos="111125" algn="l"/>
                </a:tabLst>
              </a:pPr>
              <a:r>
                <a:rPr lang="en-US" sz="1500" b="1" i="1" dirty="0">
                  <a:solidFill>
                    <a:srgbClr val="CC0000"/>
                  </a:solidFill>
                  <a:latin typeface="Arial" pitchFamily="-109" charset="0"/>
                  <a:ea typeface="Arial" pitchFamily="-109" charset="0"/>
                  <a:cs typeface="Arial" pitchFamily="-109" charset="0"/>
                </a:rPr>
                <a:t>Damping</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Synch. radiation</a:t>
              </a:r>
            </a:p>
            <a:p>
              <a:pPr marL="117475" indent="-117475">
                <a:buFont typeface="Arial" pitchFamily="-109" charset="0"/>
                <a:buChar char="•"/>
                <a:tabLst>
                  <a:tab pos="111125" algn="l"/>
                </a:tabLst>
              </a:pPr>
              <a:r>
                <a:rPr lang="en-US" sz="1500" b="1" dirty="0">
                  <a:latin typeface="Arial" pitchFamily="-109" charset="0"/>
                  <a:ea typeface="Arial" pitchFamily="-109" charset="0"/>
                  <a:cs typeface="Arial" pitchFamily="-109" charset="0"/>
                </a:rPr>
                <a:t>Electron cooling</a:t>
              </a:r>
            </a:p>
          </p:txBody>
        </p:sp>
      </p:grpSp>
      <p:sp>
        <p:nvSpPr>
          <p:cNvPr id="13" name="Rectangle 12"/>
          <p:cNvSpPr/>
          <p:nvPr/>
        </p:nvSpPr>
        <p:spPr>
          <a:xfrm>
            <a:off x="6698813" y="1301779"/>
            <a:ext cx="4572000" cy="2854628"/>
          </a:xfrm>
          <a:prstGeom prst="rect">
            <a:avLst/>
          </a:prstGeom>
          <a:solidFill>
            <a:srgbClr val="FFF2CC"/>
          </a:solidFill>
        </p:spPr>
        <p:txBody>
          <a:bodyPr wrap="square">
            <a:spAutoFit/>
          </a:bodyPr>
          <a:lstStyle/>
          <a:p>
            <a:pPr>
              <a:spcBef>
                <a:spcPts val="300"/>
              </a:spcBef>
            </a:pPr>
            <a:r>
              <a:rPr lang="en-US" sz="2200" b="1" dirty="0">
                <a:solidFill>
                  <a:srgbClr val="3333FF"/>
                </a:solidFill>
                <a:latin typeface="Arial" pitchFamily="-104" charset="0"/>
                <a:ea typeface="ＭＳ Ｐゴシック" pitchFamily="-104" charset="-128"/>
                <a:cs typeface="ＭＳ Ｐゴシック" pitchFamily="-104" charset="-128"/>
              </a:rPr>
              <a:t>High Polarization w/ Figure-8</a:t>
            </a:r>
          </a:p>
          <a:p>
            <a:pPr marL="233363">
              <a:spcBef>
                <a:spcPts val="300"/>
              </a:spcBef>
            </a:pPr>
            <a:r>
              <a:rPr lang="en-US" sz="1600" dirty="0">
                <a:latin typeface="Arial" pitchFamily="-104" charset="0"/>
                <a:ea typeface="ＭＳ Ｐゴシック" pitchFamily="-104" charset="-128"/>
                <a:cs typeface="ＭＳ Ｐゴシック" pitchFamily="-104" charset="-128"/>
              </a:rPr>
              <a:t>All rings are in a </a:t>
            </a:r>
            <a:r>
              <a:rPr lang="en-US" sz="1600" b="1" dirty="0">
                <a:latin typeface="Arial" pitchFamily="-104" charset="0"/>
                <a:ea typeface="ＭＳ Ｐゴシック" pitchFamily="-104" charset="-128"/>
                <a:cs typeface="ＭＳ Ｐゴシック" pitchFamily="-104" charset="-128"/>
              </a:rPr>
              <a:t>figure-8 </a:t>
            </a:r>
            <a:r>
              <a:rPr lang="en-US" sz="1600" dirty="0">
                <a:latin typeface="Arial" pitchFamily="-104" charset="0"/>
                <a:ea typeface="ＭＳ Ｐゴシック" pitchFamily="-104" charset="-128"/>
                <a:cs typeface="ＭＳ Ｐゴシック" pitchFamily="-104" charset="-128"/>
              </a:rPr>
              <a:t>shape </a:t>
            </a:r>
          </a:p>
          <a:p>
            <a:pPr marL="233363">
              <a:spcBef>
                <a:spcPts val="300"/>
              </a:spcBef>
            </a:pPr>
            <a:r>
              <a:rPr lang="en-US" sz="1600" dirty="0">
                <a:latin typeface="Arial" pitchFamily="-104" charset="0"/>
                <a:ea typeface="ＭＳ Ｐゴシック" pitchFamily="-104" charset="-128"/>
                <a:cs typeface="ＭＳ Ｐゴシック" pitchFamily="-104" charset="-128"/>
                <a:sym typeface="Wingdings" pitchFamily="2" charset="2"/>
              </a:rPr>
              <a:t>      </a:t>
            </a:r>
            <a:r>
              <a:rPr lang="en-US" sz="1600" dirty="0">
                <a:latin typeface="Arial" pitchFamily="-104" charset="0"/>
                <a:ea typeface="ＭＳ Ｐゴシック" pitchFamily="-104" charset="-128"/>
                <a:cs typeface="ＭＳ Ｐゴシック" pitchFamily="-104" charset="-128"/>
                <a:sym typeface="Wingdings"/>
              </a:rPr>
              <a:t> </a:t>
            </a:r>
            <a:r>
              <a:rPr lang="en-US" sz="1600" dirty="0">
                <a:latin typeface="Arial" pitchFamily="-104" charset="0"/>
                <a:ea typeface="ＭＳ Ｐゴシック" pitchFamily="-104" charset="-128"/>
                <a:cs typeface="ＭＳ Ｐゴシック" pitchFamily="-104" charset="-128"/>
              </a:rPr>
              <a:t>critical advantages for both beams</a:t>
            </a:r>
          </a:p>
          <a:p>
            <a:pPr marL="287338" lvl="1" indent="-234950">
              <a:spcBef>
                <a:spcPts val="900"/>
              </a:spcBef>
              <a:buClr>
                <a:srgbClr val="CC0000"/>
              </a:buClr>
              <a:buFont typeface="Wingdings" pitchFamily="-104" charset="2"/>
              <a:buChar char="§"/>
            </a:pPr>
            <a:r>
              <a:rPr lang="en-US" sz="1600" dirty="0">
                <a:latin typeface="Arial" pitchFamily="-104" charset="0"/>
                <a:ea typeface="ＭＳ Ｐゴシック" pitchFamily="-104" charset="-128"/>
                <a:cs typeface="ＭＳ Ｐゴシック" pitchFamily="-104" charset="-128"/>
              </a:rPr>
              <a:t>Spin precessions in the left &amp; right parts of the ring are </a:t>
            </a:r>
            <a:r>
              <a:rPr lang="en-US" sz="1600" b="1" i="1" dirty="0">
                <a:solidFill>
                  <a:srgbClr val="000000"/>
                </a:solidFill>
                <a:latin typeface="Arial" pitchFamily="-104" charset="0"/>
                <a:ea typeface="ＭＳ Ｐゴシック" pitchFamily="-104" charset="-128"/>
                <a:cs typeface="ＭＳ Ｐゴシック" pitchFamily="-104" charset="-128"/>
              </a:rPr>
              <a:t>exactly cancelled</a:t>
            </a:r>
          </a:p>
          <a:p>
            <a:pPr marL="287338" lvl="1" indent="-234950">
              <a:spcBef>
                <a:spcPts val="900"/>
              </a:spcBef>
              <a:buClr>
                <a:srgbClr val="CC0000"/>
              </a:buClr>
              <a:buFont typeface="Wingdings" pitchFamily="-104" charset="2"/>
              <a:buChar char="§"/>
            </a:pPr>
            <a:r>
              <a:rPr lang="en-US" sz="1600" dirty="0">
                <a:latin typeface="Arial" pitchFamily="-104" charset="0"/>
                <a:ea typeface="ＭＳ Ｐゴシック" pitchFamily="-104" charset="-128"/>
                <a:cs typeface="ＭＳ Ｐゴシック" pitchFamily="-104" charset="-128"/>
              </a:rPr>
              <a:t>Net spin precession (</a:t>
            </a:r>
            <a:r>
              <a:rPr lang="en-US" sz="1600" b="1" i="1" dirty="0">
                <a:latin typeface="Arial" pitchFamily="-104" charset="0"/>
                <a:ea typeface="ＭＳ Ｐゴシック" pitchFamily="-104" charset="-128"/>
                <a:cs typeface="ＭＳ Ｐゴシック" pitchFamily="-104" charset="-128"/>
              </a:rPr>
              <a:t>spin tune</a:t>
            </a:r>
            <a:r>
              <a:rPr lang="en-US" sz="1600" dirty="0">
                <a:latin typeface="Arial" pitchFamily="-104" charset="0"/>
                <a:ea typeface="ＭＳ Ｐゴシック" pitchFamily="-104" charset="-128"/>
                <a:cs typeface="ＭＳ Ｐゴシック" pitchFamily="-104" charset="-128"/>
              </a:rPr>
              <a:t>) is </a:t>
            </a:r>
            <a:r>
              <a:rPr lang="en-US" sz="1600" b="1" dirty="0">
                <a:latin typeface="Arial" pitchFamily="-104" charset="0"/>
                <a:ea typeface="ＭＳ Ｐゴシック" pitchFamily="-104" charset="-128"/>
                <a:cs typeface="ＭＳ Ｐゴシック" pitchFamily="-104" charset="-128"/>
              </a:rPr>
              <a:t>zero</a:t>
            </a:r>
            <a:r>
              <a:rPr lang="en-US" sz="1600" dirty="0">
                <a:latin typeface="Arial" pitchFamily="-104" charset="0"/>
                <a:ea typeface="ＭＳ Ｐゴシック" pitchFamily="-104" charset="-128"/>
                <a:cs typeface="ＭＳ Ｐゴシック" pitchFamily="-104" charset="-128"/>
              </a:rPr>
              <a:t>, thus </a:t>
            </a:r>
            <a:r>
              <a:rPr lang="en-US" sz="1600" b="1" i="1" dirty="0">
                <a:solidFill>
                  <a:srgbClr val="000000"/>
                </a:solidFill>
                <a:latin typeface="Arial" pitchFamily="-104" charset="0"/>
                <a:ea typeface="ＭＳ Ｐゴシック" pitchFamily="-104" charset="-128"/>
                <a:cs typeface="ＭＳ Ｐゴシック" pitchFamily="-104" charset="-128"/>
              </a:rPr>
              <a:t>energy independent</a:t>
            </a:r>
          </a:p>
          <a:p>
            <a:pPr marL="287338" lvl="1" indent="-234950">
              <a:spcBef>
                <a:spcPts val="900"/>
              </a:spcBef>
              <a:buClr>
                <a:srgbClr val="CC0000"/>
              </a:buClr>
              <a:buFont typeface="Wingdings" pitchFamily="-104" charset="2"/>
              <a:buChar char="§"/>
            </a:pPr>
            <a:r>
              <a:rPr lang="en-US" sz="1600" dirty="0">
                <a:latin typeface="Arial" pitchFamily="-104" charset="0"/>
                <a:ea typeface="ＭＳ Ｐゴシック" pitchFamily="-104" charset="-128"/>
                <a:cs typeface="ＭＳ Ｐゴシック" pitchFamily="-104" charset="-128"/>
              </a:rPr>
              <a:t>Spin can be </a:t>
            </a:r>
            <a:r>
              <a:rPr lang="en-US" sz="1600" b="1" i="1" dirty="0">
                <a:solidFill>
                  <a:srgbClr val="000000"/>
                </a:solidFill>
                <a:latin typeface="Arial" pitchFamily="-104" charset="0"/>
                <a:ea typeface="ＭＳ Ｐゴシック" pitchFamily="-104" charset="-128"/>
                <a:cs typeface="ＭＳ Ｐゴシック" pitchFamily="-104" charset="-128"/>
              </a:rPr>
              <a:t>controlled </a:t>
            </a:r>
            <a:r>
              <a:rPr lang="en-US" sz="1600" dirty="0">
                <a:solidFill>
                  <a:srgbClr val="000000"/>
                </a:solidFill>
                <a:latin typeface="Arial" pitchFamily="-104" charset="0"/>
                <a:ea typeface="ＭＳ Ｐゴシック" pitchFamily="-104" charset="-128"/>
                <a:cs typeface="ＭＳ Ｐゴシック" pitchFamily="-104" charset="-128"/>
              </a:rPr>
              <a:t>&amp;</a:t>
            </a:r>
            <a:r>
              <a:rPr lang="en-US" sz="1600" b="1" i="1" dirty="0">
                <a:solidFill>
                  <a:srgbClr val="000000"/>
                </a:solidFill>
                <a:latin typeface="Arial" pitchFamily="-104" charset="0"/>
                <a:ea typeface="ＭＳ Ｐゴシック" pitchFamily="-104" charset="-128"/>
                <a:cs typeface="ＭＳ Ｐゴシック" pitchFamily="-104" charset="-128"/>
              </a:rPr>
              <a:t> stabilized </a:t>
            </a:r>
            <a:r>
              <a:rPr lang="en-US" sz="1600" dirty="0">
                <a:latin typeface="Arial" pitchFamily="-104" charset="0"/>
                <a:ea typeface="ＭＳ Ｐゴシック" pitchFamily="-104" charset="-128"/>
                <a:cs typeface="ＭＳ Ｐゴシック" pitchFamily="-104" charset="-128"/>
              </a:rPr>
              <a:t>by small solenoids or other compact spin rotators</a:t>
            </a:r>
          </a:p>
        </p:txBody>
      </p:sp>
      <p:sp>
        <p:nvSpPr>
          <p:cNvPr id="14" name="Rectangle 13"/>
          <p:cNvSpPr/>
          <p:nvPr/>
        </p:nvSpPr>
        <p:spPr>
          <a:xfrm>
            <a:off x="6698813" y="4676508"/>
            <a:ext cx="4572000" cy="1800493"/>
          </a:xfrm>
          <a:prstGeom prst="rect">
            <a:avLst/>
          </a:prstGeom>
          <a:solidFill>
            <a:srgbClr val="FFF2CC"/>
          </a:solidFill>
        </p:spPr>
        <p:txBody>
          <a:bodyPr wrap="square">
            <a:spAutoFit/>
          </a:bodyPr>
          <a:lstStyle/>
          <a:p>
            <a:pPr>
              <a:spcBef>
                <a:spcPts val="300"/>
              </a:spcBef>
            </a:pPr>
            <a:r>
              <a:rPr lang="en-US" sz="2200" b="1" dirty="0">
                <a:solidFill>
                  <a:srgbClr val="3366FF"/>
                </a:solidFill>
                <a:latin typeface="Arial" pitchFamily="-104" charset="0"/>
                <a:ea typeface="ＭＳ Ｐゴシック" pitchFamily="-104" charset="-128"/>
                <a:cs typeface="ＭＳ Ｐゴシック" pitchFamily="-104" charset="-128"/>
              </a:rPr>
              <a:t>Detection Capability</a:t>
            </a:r>
          </a:p>
          <a:p>
            <a:pPr marL="287338" lvl="1" indent="-234950">
              <a:spcBef>
                <a:spcPts val="900"/>
              </a:spcBef>
              <a:buClr>
                <a:srgbClr val="CC0000"/>
              </a:buClr>
            </a:pPr>
            <a:r>
              <a:rPr lang="en-US" sz="1600" dirty="0">
                <a:latin typeface="Arial" pitchFamily="-104" charset="0"/>
                <a:ea typeface="ＭＳ Ｐゴシック" pitchFamily="-104" charset="-128"/>
                <a:cs typeface="ＭＳ Ｐゴシック" pitchFamily="-104" charset="-128"/>
              </a:rPr>
              <a:t>Interaction region is design to support</a:t>
            </a:r>
          </a:p>
          <a:p>
            <a:pPr marL="287338" lvl="1" indent="-234950">
              <a:spcBef>
                <a:spcPts val="900"/>
              </a:spcBef>
              <a:buClr>
                <a:srgbClr val="CC0000"/>
              </a:buClr>
              <a:buFont typeface="Wingdings" pitchFamily="-104" charset="2"/>
              <a:buChar char="§"/>
            </a:pPr>
            <a:r>
              <a:rPr lang="en-US" sz="1600" b="1" i="1" dirty="0">
                <a:solidFill>
                  <a:srgbClr val="000000"/>
                </a:solidFill>
                <a:latin typeface="Arial" pitchFamily="-104" charset="0"/>
                <a:ea typeface="ＭＳ Ｐゴシック" pitchFamily="-104" charset="-128"/>
                <a:cs typeface="ＭＳ Ｐゴシック" pitchFamily="-104" charset="-128"/>
              </a:rPr>
              <a:t>Full acceptance </a:t>
            </a:r>
            <a:r>
              <a:rPr lang="en-US" sz="1600" dirty="0">
                <a:latin typeface="Arial" pitchFamily="-104" charset="0"/>
                <a:ea typeface="ＭＳ Ｐゴシック" pitchFamily="-104" charset="-128"/>
                <a:cs typeface="ＭＳ Ｐゴシック" pitchFamily="-104" charset="-128"/>
              </a:rPr>
              <a:t>detection (including forward tagging)</a:t>
            </a:r>
          </a:p>
          <a:p>
            <a:pPr marL="287338" lvl="1" indent="-234950">
              <a:spcBef>
                <a:spcPts val="1200"/>
              </a:spcBef>
              <a:buClr>
                <a:srgbClr val="CC0000"/>
              </a:buClr>
              <a:buFont typeface="Wingdings" pitchFamily="-104" charset="2"/>
              <a:buChar char="§"/>
            </a:pPr>
            <a:r>
              <a:rPr lang="en-US" sz="1600" b="1" i="1" dirty="0">
                <a:latin typeface="Arial" pitchFamily="-104" charset="0"/>
                <a:ea typeface="ＭＳ Ｐゴシック" pitchFamily="-104" charset="-128"/>
                <a:cs typeface="ＭＳ Ｐゴシック" pitchFamily="-104" charset="-128"/>
              </a:rPr>
              <a:t>Low background </a:t>
            </a:r>
            <a:endParaRPr lang="en-US" sz="1600" b="1" i="1" u="sng" dirty="0">
              <a:latin typeface="Arial" pitchFamily="-104" charset="0"/>
              <a:ea typeface="ＭＳ Ｐゴシック" pitchFamily="-104" charset="-128"/>
              <a:cs typeface="ＭＳ Ｐゴシック" pitchFamily="-104" charset="-128"/>
            </a:endParaRPr>
          </a:p>
        </p:txBody>
      </p:sp>
      <p:sp>
        <p:nvSpPr>
          <p:cNvPr id="3" name="Date Placeholder 2"/>
          <p:cNvSpPr>
            <a:spLocks noGrp="1"/>
          </p:cNvSpPr>
          <p:nvPr>
            <p:ph type="dt" sz="half" idx="10"/>
          </p:nvPr>
        </p:nvSpPr>
        <p:spPr/>
        <p:txBody>
          <a:bodyPr/>
          <a:lstStyle/>
          <a:p>
            <a:fld id="{723DA09B-1DF3-43DD-A491-8F048BC46235}" type="datetime1">
              <a:rPr lang="en-US" smtClean="0"/>
              <a:t>8/30/2017</a:t>
            </a:fld>
            <a:endParaRPr lang="en-US" dirty="0"/>
          </a:p>
        </p:txBody>
      </p:sp>
      <p:sp>
        <p:nvSpPr>
          <p:cNvPr id="12" name="Footer Placeholder 11"/>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5" name="Slide Number Placeholder 14"/>
          <p:cNvSpPr>
            <a:spLocks noGrp="1"/>
          </p:cNvSpPr>
          <p:nvPr>
            <p:ph type="sldNum" sz="quarter" idx="12"/>
          </p:nvPr>
        </p:nvSpPr>
        <p:spPr/>
        <p:txBody>
          <a:bodyPr/>
          <a:lstStyle/>
          <a:p>
            <a:fld id="{B9A5DFB4-3D23-4866-8D46-AE36D04BFD7D}" type="slidenum">
              <a:rPr lang="en-US" smtClean="0"/>
              <a:pPr/>
              <a:t>26</a:t>
            </a:fld>
            <a:endParaRPr lang="en-US" dirty="0"/>
          </a:p>
        </p:txBody>
      </p:sp>
    </p:spTree>
    <p:extLst>
      <p:ext uri="{BB962C8B-B14F-4D97-AF65-F5344CB8AC3E}">
        <p14:creationId xmlns:p14="http://schemas.microsoft.com/office/powerpoint/2010/main" val="892381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b="24061"/>
          <a:stretch/>
        </p:blipFill>
        <p:spPr bwMode="auto">
          <a:xfrm>
            <a:off x="1612959" y="2462038"/>
            <a:ext cx="8231177" cy="151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8" name="Title 1"/>
          <p:cNvSpPr>
            <a:spLocks noGrp="1"/>
          </p:cNvSpPr>
          <p:nvPr>
            <p:ph type="title"/>
          </p:nvPr>
        </p:nvSpPr>
        <p:spPr/>
        <p:txBody>
          <a:bodyPr/>
          <a:lstStyle/>
          <a:p>
            <a:r>
              <a:rPr lang="en-US" smtClean="0"/>
              <a:t>Ion Injector Complex</a:t>
            </a:r>
            <a:endParaRPr lang="en-US" dirty="0"/>
          </a:p>
        </p:txBody>
      </p:sp>
      <p:graphicFrame>
        <p:nvGraphicFramePr>
          <p:cNvPr id="14528" name="Group 192"/>
          <p:cNvGraphicFramePr>
            <a:graphicFrameLocks noGrp="1"/>
          </p:cNvGraphicFramePr>
          <p:nvPr>
            <p:extLst>
              <p:ext uri="{D42A27DB-BD31-4B8C-83A1-F6EECF244321}">
                <p14:modId xmlns:p14="http://schemas.microsoft.com/office/powerpoint/2010/main" val="244510786"/>
              </p:ext>
            </p:extLst>
          </p:nvPr>
        </p:nvGraphicFramePr>
        <p:xfrm>
          <a:off x="6504785" y="5346861"/>
          <a:ext cx="4083703" cy="1229032"/>
        </p:xfrm>
        <a:graphic>
          <a:graphicData uri="http://schemas.openxmlformats.org/drawingml/2006/table">
            <a:tbl>
              <a:tblPr/>
              <a:tblGrid>
                <a:gridCol w="1136357"/>
                <a:gridCol w="1121134"/>
                <a:gridCol w="1826212"/>
              </a:tblGrid>
              <a:tr h="1375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Length (m)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Max. energy (GeV/c)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SRF linac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63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booster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collider 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462" name="TextBox 58"/>
          <p:cNvSpPr txBox="1">
            <a:spLocks noChangeArrowheads="1"/>
          </p:cNvSpPr>
          <p:nvPr/>
        </p:nvSpPr>
        <p:spPr bwMode="auto">
          <a:xfrm>
            <a:off x="7020740" y="1291887"/>
            <a:ext cx="4572000" cy="1231106"/>
          </a:xfrm>
          <a:prstGeom prst="rect">
            <a:avLst/>
          </a:prstGeom>
          <a:noFill/>
          <a:ln w="9525">
            <a:noFill/>
            <a:miter lim="800000"/>
            <a:headEnd/>
            <a:tailEnd/>
          </a:ln>
        </p:spPr>
        <p:txBody>
          <a:bodyPr wrap="square">
            <a:spAutoFit/>
          </a:bodyPr>
          <a:lstStyle/>
          <a:p>
            <a:pPr marL="169863" lvl="1" indent="-169863">
              <a:spcAft>
                <a:spcPts val="600"/>
              </a:spcAft>
              <a:buFont typeface="Arial" pitchFamily="34" charset="0"/>
              <a:buChar char="•"/>
            </a:pPr>
            <a:r>
              <a:rPr lang="en-US" sz="1600" dirty="0">
                <a:latin typeface="Arial" pitchFamily="34" charset="0"/>
                <a:cs typeface="Arial" pitchFamily="34" charset="0"/>
              </a:rPr>
              <a:t>Generate, accumulate &amp; accelerate ion beams</a:t>
            </a:r>
            <a:endParaRPr lang="en-US" sz="1600" baseline="30000" dirty="0">
              <a:latin typeface="Arial" pitchFamily="34" charset="0"/>
              <a:cs typeface="Arial" pitchFamily="34" charset="0"/>
            </a:endParaRPr>
          </a:p>
          <a:p>
            <a:pPr marL="169863" lvl="1" indent="-169863">
              <a:spcAft>
                <a:spcPts val="600"/>
              </a:spcAft>
              <a:buFont typeface="Arial" pitchFamily="34" charset="0"/>
              <a:buChar char="•"/>
            </a:pPr>
            <a:r>
              <a:rPr lang="en-US" sz="1600" dirty="0">
                <a:latin typeface="Arial" pitchFamily="34" charset="0"/>
                <a:cs typeface="Arial" pitchFamily="34" charset="0"/>
              </a:rPr>
              <a:t>Covering all required varieties of ion species</a:t>
            </a:r>
          </a:p>
          <a:p>
            <a:pPr marL="169863" lvl="1" indent="-169863">
              <a:spcAft>
                <a:spcPts val="600"/>
              </a:spcAft>
              <a:buFont typeface="Arial" pitchFamily="34" charset="0"/>
              <a:buChar char="•"/>
            </a:pPr>
            <a:r>
              <a:rPr lang="en-US" sz="1600" dirty="0">
                <a:latin typeface="Arial" pitchFamily="34" charset="0"/>
                <a:cs typeface="Arial" pitchFamily="34" charset="0"/>
              </a:rPr>
              <a:t>Delivering required time and phase space structure for matching with electron beam</a:t>
            </a:r>
          </a:p>
        </p:txBody>
      </p:sp>
      <p:sp>
        <p:nvSpPr>
          <p:cNvPr id="125" name="Text Box 6"/>
          <p:cNvSpPr txBox="1">
            <a:spLocks noChangeArrowheads="1"/>
          </p:cNvSpPr>
          <p:nvPr/>
        </p:nvSpPr>
        <p:spPr bwMode="auto">
          <a:xfrm>
            <a:off x="8658677" y="4586571"/>
            <a:ext cx="2029867" cy="381000"/>
          </a:xfrm>
          <a:prstGeom prst="rect">
            <a:avLst/>
          </a:prstGeom>
          <a:no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algn="ctr" defTabSz="914400" fontAlgn="base">
              <a:spcBef>
                <a:spcPct val="0"/>
              </a:spcBef>
              <a:spcAft>
                <a:spcPct val="0"/>
              </a:spcAft>
            </a:pPr>
            <a:r>
              <a:rPr lang="en-US" sz="1600" b="1" dirty="0">
                <a:solidFill>
                  <a:srgbClr val="0000FF"/>
                </a:solidFill>
                <a:latin typeface="Calibri" pitchFamily="34" charset="0"/>
              </a:rPr>
              <a:t>Half-Wave Resonator</a:t>
            </a:r>
            <a:endParaRPr lang="en-US" sz="1600" b="1" dirty="0">
              <a:solidFill>
                <a:srgbClr val="0000FF"/>
              </a:solidFill>
              <a:latin typeface="Arial" pitchFamily="34" charset="0"/>
            </a:endParaRPr>
          </a:p>
        </p:txBody>
      </p:sp>
      <p:sp>
        <p:nvSpPr>
          <p:cNvPr id="126" name="Text Box 6"/>
          <p:cNvSpPr txBox="1">
            <a:spLocks noChangeArrowheads="1"/>
          </p:cNvSpPr>
          <p:nvPr/>
        </p:nvSpPr>
        <p:spPr bwMode="auto">
          <a:xfrm>
            <a:off x="6159610" y="4594615"/>
            <a:ext cx="2621507" cy="280854"/>
          </a:xfrm>
          <a:prstGeom prst="rect">
            <a:avLst/>
          </a:prstGeom>
          <a:no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algn="ctr" defTabSz="914400" fontAlgn="base">
              <a:spcBef>
                <a:spcPct val="0"/>
              </a:spcBef>
              <a:spcAft>
                <a:spcPct val="0"/>
              </a:spcAft>
            </a:pPr>
            <a:r>
              <a:rPr lang="en-US" sz="1600" b="1" dirty="0">
                <a:solidFill>
                  <a:srgbClr val="0000FF"/>
                </a:solidFill>
                <a:latin typeface="Calibri" pitchFamily="34" charset="0"/>
              </a:rPr>
              <a:t>Quarter Wave Resonator</a:t>
            </a:r>
            <a:endParaRPr lang="en-US" sz="1600" b="1" dirty="0">
              <a:solidFill>
                <a:srgbClr val="0000FF"/>
              </a:solidFill>
              <a:latin typeface="Arial" pitchFamily="34" charset="0"/>
            </a:endParaRPr>
          </a:p>
        </p:txBody>
      </p:sp>
      <p:grpSp>
        <p:nvGrpSpPr>
          <p:cNvPr id="2" name="Group 2"/>
          <p:cNvGrpSpPr/>
          <p:nvPr/>
        </p:nvGrpSpPr>
        <p:grpSpPr>
          <a:xfrm>
            <a:off x="1533492" y="1264593"/>
            <a:ext cx="4541817" cy="1083498"/>
            <a:chOff x="-61847" y="4360758"/>
            <a:chExt cx="4618783" cy="1106531"/>
          </a:xfrm>
        </p:grpSpPr>
        <p:cxnSp>
          <p:nvCxnSpPr>
            <p:cNvPr id="14463" name="Straight Connector 5"/>
            <p:cNvCxnSpPr>
              <a:cxnSpLocks noChangeShapeType="1"/>
            </p:cNvCxnSpPr>
            <p:nvPr/>
          </p:nvCxnSpPr>
          <p:spPr bwMode="auto">
            <a:xfrm flipV="1">
              <a:off x="462064" y="4788673"/>
              <a:ext cx="3254633" cy="4157"/>
            </a:xfrm>
            <a:prstGeom prst="line">
              <a:avLst/>
            </a:prstGeom>
            <a:noFill/>
            <a:ln w="9525" algn="ctr">
              <a:solidFill>
                <a:schemeClr val="tx1"/>
              </a:solidFill>
              <a:prstDash val="dash"/>
              <a:round/>
              <a:headEnd/>
              <a:tailEnd/>
            </a:ln>
          </p:spPr>
        </p:cxnSp>
        <p:sp>
          <p:nvSpPr>
            <p:cNvPr id="14464" name="Rectangle 6"/>
            <p:cNvSpPr>
              <a:spLocks noChangeArrowheads="1"/>
            </p:cNvSpPr>
            <p:nvPr/>
          </p:nvSpPr>
          <p:spPr bwMode="auto">
            <a:xfrm>
              <a:off x="294158" y="4714122"/>
              <a:ext cx="239211" cy="162678"/>
            </a:xfrm>
            <a:prstGeom prst="rect">
              <a:avLst/>
            </a:prstGeom>
            <a:solidFill>
              <a:srgbClr val="00B050"/>
            </a:solidFill>
            <a:ln w="9525" algn="ctr">
              <a:solidFill>
                <a:schemeClr val="tx1"/>
              </a:solidFill>
              <a:round/>
              <a:headEnd/>
              <a:tailEnd/>
            </a:ln>
          </p:spPr>
          <p:txBody>
            <a:bodyPr/>
            <a:lstStyle/>
            <a:p>
              <a:endParaRPr lang="en-US" sz="1500" b="1">
                <a:latin typeface="Arial" pitchFamily="34" charset="0"/>
                <a:cs typeface="Arial" pitchFamily="34" charset="0"/>
              </a:endParaRPr>
            </a:p>
          </p:txBody>
        </p:sp>
        <p:sp>
          <p:nvSpPr>
            <p:cNvPr id="14465" name="Rectangle 7"/>
            <p:cNvSpPr>
              <a:spLocks noChangeArrowheads="1"/>
            </p:cNvSpPr>
            <p:nvPr/>
          </p:nvSpPr>
          <p:spPr bwMode="auto">
            <a:xfrm>
              <a:off x="799749" y="4671049"/>
              <a:ext cx="724251" cy="205751"/>
            </a:xfrm>
            <a:prstGeom prst="rect">
              <a:avLst/>
            </a:prstGeom>
            <a:solidFill>
              <a:srgbClr val="00B050"/>
            </a:solidFill>
            <a:ln w="9525" algn="ctr">
              <a:solidFill>
                <a:schemeClr val="tx1"/>
              </a:solidFill>
              <a:round/>
              <a:headEnd/>
              <a:tailEnd/>
            </a:ln>
          </p:spPr>
          <p:txBody>
            <a:bodyPr/>
            <a:lstStyle/>
            <a:p>
              <a:endParaRPr lang="en-US" sz="1500" b="1">
                <a:latin typeface="Arial" pitchFamily="34" charset="0"/>
                <a:cs typeface="Arial" pitchFamily="34" charset="0"/>
              </a:endParaRPr>
            </a:p>
          </p:txBody>
        </p:sp>
        <p:grpSp>
          <p:nvGrpSpPr>
            <p:cNvPr id="3" name="Group 30"/>
            <p:cNvGrpSpPr>
              <a:grpSpLocks/>
            </p:cNvGrpSpPr>
            <p:nvPr/>
          </p:nvGrpSpPr>
          <p:grpSpPr bwMode="auto">
            <a:xfrm>
              <a:off x="1734184" y="4433030"/>
              <a:ext cx="686231" cy="723585"/>
              <a:chOff x="1676400" y="1295399"/>
              <a:chExt cx="609600" cy="609600"/>
            </a:xfrm>
          </p:grpSpPr>
          <p:cxnSp>
            <p:nvCxnSpPr>
              <p:cNvPr id="14500" name="Straight Connector 41"/>
              <p:cNvCxnSpPr>
                <a:cxnSpLocks noChangeShapeType="1"/>
              </p:cNvCxnSpPr>
              <p:nvPr/>
            </p:nvCxnSpPr>
            <p:spPr bwMode="auto">
              <a:xfrm rot="5400000">
                <a:off x="1828800" y="1600199"/>
                <a:ext cx="304800" cy="0"/>
              </a:xfrm>
              <a:prstGeom prst="line">
                <a:avLst/>
              </a:prstGeom>
              <a:noFill/>
              <a:ln w="28575" algn="ctr">
                <a:solidFill>
                  <a:schemeClr val="tx1"/>
                </a:solidFill>
                <a:round/>
                <a:headEnd/>
                <a:tailEnd/>
              </a:ln>
            </p:spPr>
          </p:cxnSp>
          <p:grpSp>
            <p:nvGrpSpPr>
              <p:cNvPr id="4" name="Group 23"/>
              <p:cNvGrpSpPr>
                <a:grpSpLocks/>
              </p:cNvGrpSpPr>
              <p:nvPr/>
            </p:nvGrpSpPr>
            <p:grpSpPr bwMode="auto">
              <a:xfrm>
                <a:off x="1981200" y="1295399"/>
                <a:ext cx="304800" cy="304800"/>
                <a:chOff x="2971800" y="1295400"/>
                <a:chExt cx="304800" cy="304800"/>
              </a:xfrm>
            </p:grpSpPr>
            <p:sp>
              <p:nvSpPr>
                <p:cNvPr id="49" name="Arc 20"/>
                <p:cNvSpPr/>
                <p:nvPr/>
              </p:nvSpPr>
              <p:spPr bwMode="auto">
                <a:xfrm>
                  <a:off x="2972757" y="1296587"/>
                  <a:ext cx="303444" cy="304816"/>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50" name="Arc 21"/>
                <p:cNvSpPr/>
                <p:nvPr/>
              </p:nvSpPr>
              <p:spPr bwMode="auto">
                <a:xfrm rot="16200000">
                  <a:off x="2972072" y="1297272"/>
                  <a:ext cx="304816" cy="303444"/>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51" name="Arc 50"/>
                <p:cNvSpPr/>
                <p:nvPr/>
              </p:nvSpPr>
              <p:spPr bwMode="auto">
                <a:xfrm rot="5400000">
                  <a:off x="2972072" y="1297272"/>
                  <a:ext cx="304816" cy="303444"/>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grpSp>
          <p:grpSp>
            <p:nvGrpSpPr>
              <p:cNvPr id="5" name="Group 24"/>
              <p:cNvGrpSpPr>
                <a:grpSpLocks/>
              </p:cNvGrpSpPr>
              <p:nvPr/>
            </p:nvGrpSpPr>
            <p:grpSpPr bwMode="auto">
              <a:xfrm rot="10800000">
                <a:off x="1676400" y="1600199"/>
                <a:ext cx="304800" cy="304800"/>
                <a:chOff x="2971800" y="1295400"/>
                <a:chExt cx="304800" cy="304800"/>
              </a:xfrm>
            </p:grpSpPr>
            <p:sp>
              <p:nvSpPr>
                <p:cNvPr id="46" name="Arc 45"/>
                <p:cNvSpPr/>
                <p:nvPr/>
              </p:nvSpPr>
              <p:spPr bwMode="auto">
                <a:xfrm>
                  <a:off x="2970843" y="1294182"/>
                  <a:ext cx="306015" cy="304815"/>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47" name="Arc 46"/>
                <p:cNvSpPr/>
                <p:nvPr/>
              </p:nvSpPr>
              <p:spPr bwMode="auto">
                <a:xfrm rot="16200000">
                  <a:off x="2971444" y="1293581"/>
                  <a:ext cx="304815" cy="306015"/>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48" name="Arc 47"/>
                <p:cNvSpPr/>
                <p:nvPr/>
              </p:nvSpPr>
              <p:spPr bwMode="auto">
                <a:xfrm rot="5400000">
                  <a:off x="2971444" y="1293581"/>
                  <a:ext cx="304815" cy="306015"/>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grpSp>
          <p:cxnSp>
            <p:nvCxnSpPr>
              <p:cNvPr id="14503" name="Straight Connector 44"/>
              <p:cNvCxnSpPr>
                <a:cxnSpLocks noChangeShapeType="1"/>
              </p:cNvCxnSpPr>
              <p:nvPr/>
            </p:nvCxnSpPr>
            <p:spPr bwMode="auto">
              <a:xfrm rot="10800000">
                <a:off x="1828800" y="1600200"/>
                <a:ext cx="304800" cy="0"/>
              </a:xfrm>
              <a:prstGeom prst="line">
                <a:avLst/>
              </a:prstGeom>
              <a:noFill/>
              <a:ln w="28575" algn="ctr">
                <a:solidFill>
                  <a:schemeClr val="tx1"/>
                </a:solidFill>
                <a:round/>
                <a:headEnd/>
                <a:tailEnd/>
              </a:ln>
            </p:spPr>
          </p:cxnSp>
        </p:grpSp>
        <p:grpSp>
          <p:nvGrpSpPr>
            <p:cNvPr id="6" name="Group 42"/>
            <p:cNvGrpSpPr>
              <a:grpSpLocks/>
            </p:cNvGrpSpPr>
            <p:nvPr/>
          </p:nvGrpSpPr>
          <p:grpSpPr bwMode="auto">
            <a:xfrm>
              <a:off x="3124200" y="4360758"/>
              <a:ext cx="855944" cy="864144"/>
              <a:chOff x="1676400" y="1295399"/>
              <a:chExt cx="609600" cy="609600"/>
            </a:xfrm>
          </p:grpSpPr>
          <p:cxnSp>
            <p:nvCxnSpPr>
              <p:cNvPr id="14480" name="Straight Connector 21"/>
              <p:cNvCxnSpPr>
                <a:cxnSpLocks noChangeShapeType="1"/>
              </p:cNvCxnSpPr>
              <p:nvPr/>
            </p:nvCxnSpPr>
            <p:spPr bwMode="auto">
              <a:xfrm rot="5400000">
                <a:off x="1828800" y="1600199"/>
                <a:ext cx="304800" cy="0"/>
              </a:xfrm>
              <a:prstGeom prst="line">
                <a:avLst/>
              </a:prstGeom>
              <a:noFill/>
              <a:ln w="28575" algn="ctr">
                <a:solidFill>
                  <a:schemeClr val="tx1"/>
                </a:solidFill>
                <a:round/>
                <a:headEnd/>
                <a:tailEnd/>
              </a:ln>
            </p:spPr>
          </p:cxnSp>
          <p:grpSp>
            <p:nvGrpSpPr>
              <p:cNvPr id="7" name="Group 23"/>
              <p:cNvGrpSpPr>
                <a:grpSpLocks/>
              </p:cNvGrpSpPr>
              <p:nvPr/>
            </p:nvGrpSpPr>
            <p:grpSpPr bwMode="auto">
              <a:xfrm>
                <a:off x="1981200" y="1295399"/>
                <a:ext cx="304800" cy="304800"/>
                <a:chOff x="2971800" y="1295400"/>
                <a:chExt cx="304800" cy="304800"/>
              </a:xfrm>
            </p:grpSpPr>
            <p:sp>
              <p:nvSpPr>
                <p:cNvPr id="29" name="Arc 28"/>
                <p:cNvSpPr/>
                <p:nvPr/>
              </p:nvSpPr>
              <p:spPr bwMode="auto">
                <a:xfrm>
                  <a:off x="2971339" y="1295021"/>
                  <a:ext cx="305130" cy="305409"/>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30" name="Arc 29"/>
                <p:cNvSpPr/>
                <p:nvPr/>
              </p:nvSpPr>
              <p:spPr bwMode="auto">
                <a:xfrm rot="16200000">
                  <a:off x="2971200" y="1295160"/>
                  <a:ext cx="305409" cy="305130"/>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31" name="Arc 30"/>
                <p:cNvSpPr/>
                <p:nvPr/>
              </p:nvSpPr>
              <p:spPr bwMode="auto">
                <a:xfrm rot="5400000">
                  <a:off x="2971200" y="1295160"/>
                  <a:ext cx="305409" cy="305130"/>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grpSp>
          <p:grpSp>
            <p:nvGrpSpPr>
              <p:cNvPr id="8" name="Group 24"/>
              <p:cNvGrpSpPr>
                <a:grpSpLocks/>
              </p:cNvGrpSpPr>
              <p:nvPr/>
            </p:nvGrpSpPr>
            <p:grpSpPr bwMode="auto">
              <a:xfrm rot="10800000">
                <a:off x="1676400" y="1600199"/>
                <a:ext cx="304800" cy="304800"/>
                <a:chOff x="2971800" y="1295400"/>
                <a:chExt cx="304800" cy="304800"/>
              </a:xfrm>
            </p:grpSpPr>
            <p:sp>
              <p:nvSpPr>
                <p:cNvPr id="26" name="Arc 25"/>
                <p:cNvSpPr/>
                <p:nvPr/>
              </p:nvSpPr>
              <p:spPr bwMode="auto">
                <a:xfrm>
                  <a:off x="2972261" y="1294562"/>
                  <a:ext cx="305130" cy="305409"/>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27" name="Arc 26"/>
                <p:cNvSpPr/>
                <p:nvPr/>
              </p:nvSpPr>
              <p:spPr bwMode="auto">
                <a:xfrm rot="16200000">
                  <a:off x="2972122" y="1294701"/>
                  <a:ext cx="305409" cy="305130"/>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sp>
              <p:nvSpPr>
                <p:cNvPr id="28" name="Arc 27"/>
                <p:cNvSpPr/>
                <p:nvPr/>
              </p:nvSpPr>
              <p:spPr bwMode="auto">
                <a:xfrm rot="5400000">
                  <a:off x="2972122" y="1294701"/>
                  <a:ext cx="305409" cy="305130"/>
                </a:xfrm>
                <a:prstGeom prst="arc">
                  <a:avLst/>
                </a:prstGeom>
                <a:noFill/>
                <a:ln w="28575" cap="flat" cmpd="sng" algn="ctr">
                  <a:solidFill>
                    <a:schemeClr val="tx1"/>
                  </a:solidFill>
                  <a:prstDash val="solid"/>
                  <a:round/>
                  <a:headEnd type="none" w="med" len="med"/>
                  <a:tailEnd type="none" w="med" len="med"/>
                </a:ln>
                <a:effectLst/>
              </p:spPr>
              <p:txBody>
                <a:bodyPr/>
                <a:lstStyle/>
                <a:p>
                  <a:pPr>
                    <a:defRPr/>
                  </a:pPr>
                  <a:endParaRPr lang="en-US" sz="1500" b="1">
                    <a:latin typeface="Arial" pitchFamily="34" charset="0"/>
                    <a:cs typeface="Arial" pitchFamily="34" charset="0"/>
                  </a:endParaRPr>
                </a:p>
              </p:txBody>
            </p:sp>
          </p:grpSp>
          <p:cxnSp>
            <p:nvCxnSpPr>
              <p:cNvPr id="14483" name="Straight Connector 24"/>
              <p:cNvCxnSpPr>
                <a:cxnSpLocks noChangeShapeType="1"/>
              </p:cNvCxnSpPr>
              <p:nvPr/>
            </p:nvCxnSpPr>
            <p:spPr bwMode="auto">
              <a:xfrm rot="10800000">
                <a:off x="1828800" y="1600200"/>
                <a:ext cx="304800" cy="0"/>
              </a:xfrm>
              <a:prstGeom prst="line">
                <a:avLst/>
              </a:prstGeom>
              <a:noFill/>
              <a:ln w="28575" algn="ctr">
                <a:solidFill>
                  <a:schemeClr val="tx1"/>
                </a:solidFill>
                <a:round/>
                <a:headEnd/>
                <a:tailEnd/>
              </a:ln>
            </p:spPr>
          </p:cxnSp>
        </p:grpSp>
        <p:sp>
          <p:nvSpPr>
            <p:cNvPr id="14470" name="TextBox 12"/>
            <p:cNvSpPr txBox="1">
              <a:spLocks noChangeArrowheads="1"/>
            </p:cNvSpPr>
            <p:nvPr/>
          </p:nvSpPr>
          <p:spPr bwMode="auto">
            <a:xfrm>
              <a:off x="-61847" y="4882513"/>
              <a:ext cx="1052447" cy="584776"/>
            </a:xfrm>
            <a:prstGeom prst="rect">
              <a:avLst/>
            </a:prstGeom>
            <a:noFill/>
            <a:ln w="9525">
              <a:noFill/>
              <a:miter lim="800000"/>
              <a:headEnd/>
              <a:tailEnd/>
            </a:ln>
          </p:spPr>
          <p:txBody>
            <a:bodyPr wrap="square">
              <a:spAutoFit/>
            </a:bodyPr>
            <a:lstStyle/>
            <a:p>
              <a:pPr algn="ctr"/>
              <a:r>
                <a:rPr lang="en-US" sz="1500" b="1" dirty="0">
                  <a:latin typeface="Arial" pitchFamily="34" charset="0"/>
                  <a:cs typeface="Arial" pitchFamily="34" charset="0"/>
                </a:rPr>
                <a:t>ion sources</a:t>
              </a:r>
            </a:p>
          </p:txBody>
        </p:sp>
        <p:sp>
          <p:nvSpPr>
            <p:cNvPr id="14471" name="TextBox 13"/>
            <p:cNvSpPr txBox="1">
              <a:spLocks noChangeArrowheads="1"/>
            </p:cNvSpPr>
            <p:nvPr/>
          </p:nvSpPr>
          <p:spPr bwMode="auto">
            <a:xfrm>
              <a:off x="720977" y="4872264"/>
              <a:ext cx="967306" cy="584776"/>
            </a:xfrm>
            <a:prstGeom prst="rect">
              <a:avLst/>
            </a:prstGeom>
            <a:noFill/>
            <a:ln w="9525">
              <a:noFill/>
              <a:miter lim="800000"/>
              <a:headEnd/>
              <a:tailEnd/>
            </a:ln>
          </p:spPr>
          <p:txBody>
            <a:bodyPr wrap="square">
              <a:spAutoFit/>
            </a:bodyPr>
            <a:lstStyle/>
            <a:p>
              <a:pPr algn="ctr"/>
              <a:r>
                <a:rPr lang="en-US" sz="1500" b="1" dirty="0">
                  <a:latin typeface="Arial" pitchFamily="34" charset="0"/>
                  <a:cs typeface="Arial" pitchFamily="34" charset="0"/>
                </a:rPr>
                <a:t>SRF </a:t>
              </a:r>
              <a:r>
                <a:rPr lang="en-US" sz="1500" b="1" dirty="0" err="1">
                  <a:latin typeface="Arial" pitchFamily="34" charset="0"/>
                  <a:cs typeface="Arial" pitchFamily="34" charset="0"/>
                </a:rPr>
                <a:t>linac</a:t>
              </a:r>
              <a:endParaRPr lang="en-US" sz="1500" b="1" dirty="0">
                <a:latin typeface="Arial" pitchFamily="34" charset="0"/>
                <a:cs typeface="Arial" pitchFamily="34" charset="0"/>
              </a:endParaRPr>
            </a:p>
          </p:txBody>
        </p:sp>
        <p:sp>
          <p:nvSpPr>
            <p:cNvPr id="14472" name="TextBox 14"/>
            <p:cNvSpPr txBox="1">
              <a:spLocks noChangeArrowheads="1"/>
            </p:cNvSpPr>
            <p:nvPr/>
          </p:nvSpPr>
          <p:spPr bwMode="auto">
            <a:xfrm>
              <a:off x="1524000" y="5118381"/>
              <a:ext cx="1314138" cy="330034"/>
            </a:xfrm>
            <a:prstGeom prst="rect">
              <a:avLst/>
            </a:prstGeom>
            <a:noFill/>
            <a:ln w="9525">
              <a:noFill/>
              <a:miter lim="800000"/>
              <a:headEnd/>
              <a:tailEnd/>
            </a:ln>
          </p:spPr>
          <p:txBody>
            <a:bodyPr wrap="square">
              <a:spAutoFit/>
            </a:bodyPr>
            <a:lstStyle/>
            <a:p>
              <a:pPr algn="ctr"/>
              <a:r>
                <a:rPr lang="en-US" sz="1500" b="1" dirty="0">
                  <a:latin typeface="Arial" pitchFamily="34" charset="0"/>
                  <a:cs typeface="Arial" pitchFamily="34" charset="0"/>
                </a:rPr>
                <a:t>booster</a:t>
              </a:r>
            </a:p>
          </p:txBody>
        </p:sp>
        <p:sp>
          <p:nvSpPr>
            <p:cNvPr id="14474" name="TextBox 16"/>
            <p:cNvSpPr txBox="1">
              <a:spLocks noChangeArrowheads="1"/>
            </p:cNvSpPr>
            <p:nvPr/>
          </p:nvSpPr>
          <p:spPr bwMode="auto">
            <a:xfrm>
              <a:off x="3404405" y="4824084"/>
              <a:ext cx="1152531" cy="565774"/>
            </a:xfrm>
            <a:prstGeom prst="rect">
              <a:avLst/>
            </a:prstGeom>
            <a:noFill/>
            <a:ln w="9525">
              <a:noFill/>
              <a:miter lim="800000"/>
              <a:headEnd/>
              <a:tailEnd/>
            </a:ln>
          </p:spPr>
          <p:txBody>
            <a:bodyPr wrap="square">
              <a:spAutoFit/>
            </a:bodyPr>
            <a:lstStyle/>
            <a:p>
              <a:pPr algn="ctr"/>
              <a:r>
                <a:rPr lang="en-US" sz="1500" b="1" dirty="0">
                  <a:latin typeface="Arial" pitchFamily="34" charset="0"/>
                  <a:cs typeface="Arial" pitchFamily="34" charset="0"/>
                </a:rPr>
                <a:t>collider ring</a:t>
              </a:r>
            </a:p>
          </p:txBody>
        </p:sp>
        <p:sp>
          <p:nvSpPr>
            <p:cNvPr id="14475" name="Rectangle 17"/>
            <p:cNvSpPr>
              <a:spLocks noChangeArrowheads="1"/>
            </p:cNvSpPr>
            <p:nvPr/>
          </p:nvSpPr>
          <p:spPr bwMode="auto">
            <a:xfrm>
              <a:off x="2145733" y="4738213"/>
              <a:ext cx="106993" cy="96016"/>
            </a:xfrm>
            <a:prstGeom prst="rect">
              <a:avLst/>
            </a:prstGeom>
            <a:solidFill>
              <a:srgbClr val="FF9900"/>
            </a:solidFill>
            <a:ln w="9525" algn="ctr">
              <a:solidFill>
                <a:schemeClr val="tx1"/>
              </a:solidFill>
              <a:round/>
              <a:headEnd/>
              <a:tailEnd/>
            </a:ln>
          </p:spPr>
          <p:txBody>
            <a:bodyPr/>
            <a:lstStyle/>
            <a:p>
              <a:endParaRPr lang="en-US" sz="1500" b="1">
                <a:latin typeface="Arial" pitchFamily="34" charset="0"/>
                <a:cs typeface="Arial" pitchFamily="34" charset="0"/>
              </a:endParaRPr>
            </a:p>
          </p:txBody>
        </p:sp>
        <p:sp>
          <p:nvSpPr>
            <p:cNvPr id="14476" name="Rectangle 18"/>
            <p:cNvSpPr>
              <a:spLocks noChangeArrowheads="1"/>
            </p:cNvSpPr>
            <p:nvPr/>
          </p:nvSpPr>
          <p:spPr bwMode="auto">
            <a:xfrm>
              <a:off x="3348187" y="4744823"/>
              <a:ext cx="106993" cy="96016"/>
            </a:xfrm>
            <a:prstGeom prst="rect">
              <a:avLst/>
            </a:prstGeom>
            <a:solidFill>
              <a:srgbClr val="FF9900"/>
            </a:solidFill>
            <a:ln w="9525" algn="ctr">
              <a:solidFill>
                <a:schemeClr val="tx1"/>
              </a:solidFill>
              <a:round/>
              <a:headEnd/>
              <a:tailEnd/>
            </a:ln>
          </p:spPr>
          <p:txBody>
            <a:bodyPr/>
            <a:lstStyle/>
            <a:p>
              <a:endParaRPr lang="en-US" sz="1500" b="1">
                <a:latin typeface="Arial" pitchFamily="34" charset="0"/>
                <a:cs typeface="Arial" pitchFamily="34" charset="0"/>
              </a:endParaRPr>
            </a:p>
          </p:txBody>
        </p:sp>
        <p:sp>
          <p:nvSpPr>
            <p:cNvPr id="14478" name="TextBox 20"/>
            <p:cNvSpPr txBox="1">
              <a:spLocks noChangeArrowheads="1"/>
            </p:cNvSpPr>
            <p:nvPr/>
          </p:nvSpPr>
          <p:spPr bwMode="auto">
            <a:xfrm>
              <a:off x="2693400" y="4405036"/>
              <a:ext cx="985510" cy="338554"/>
            </a:xfrm>
            <a:prstGeom prst="rect">
              <a:avLst/>
            </a:prstGeom>
            <a:noFill/>
            <a:ln w="9525">
              <a:noFill/>
              <a:miter lim="800000"/>
              <a:headEnd/>
              <a:tailEnd/>
            </a:ln>
          </p:spPr>
          <p:txBody>
            <a:bodyPr wrap="square">
              <a:spAutoFit/>
            </a:bodyPr>
            <a:lstStyle/>
            <a:p>
              <a:pPr algn="ctr"/>
              <a:r>
                <a:rPr lang="en-US" sz="1500" b="1" dirty="0">
                  <a:solidFill>
                    <a:srgbClr val="FF0000"/>
                  </a:solidFill>
                  <a:latin typeface="Arial" pitchFamily="34" charset="0"/>
                  <a:cs typeface="Arial" pitchFamily="34" charset="0"/>
                </a:rPr>
                <a:t>cooling</a:t>
              </a:r>
            </a:p>
          </p:txBody>
        </p:sp>
        <p:sp>
          <p:nvSpPr>
            <p:cNvPr id="58" name="TextBox 20"/>
            <p:cNvSpPr txBox="1">
              <a:spLocks noChangeArrowheads="1"/>
            </p:cNvSpPr>
            <p:nvPr/>
          </p:nvSpPr>
          <p:spPr bwMode="auto">
            <a:xfrm>
              <a:off x="1914755" y="4768417"/>
              <a:ext cx="1136301" cy="338554"/>
            </a:xfrm>
            <a:prstGeom prst="rect">
              <a:avLst/>
            </a:prstGeom>
            <a:noFill/>
            <a:ln w="9525">
              <a:noFill/>
              <a:miter lim="800000"/>
              <a:headEnd/>
              <a:tailEnd/>
            </a:ln>
          </p:spPr>
          <p:txBody>
            <a:bodyPr wrap="square">
              <a:spAutoFit/>
            </a:bodyPr>
            <a:lstStyle/>
            <a:p>
              <a:pPr algn="ctr"/>
              <a:r>
                <a:rPr lang="en-US" sz="1500" b="1" dirty="0">
                  <a:solidFill>
                    <a:srgbClr val="FF0000"/>
                  </a:solidFill>
                  <a:latin typeface="Arial" pitchFamily="34" charset="0"/>
                  <a:cs typeface="Arial" pitchFamily="34" charset="0"/>
                </a:rPr>
                <a:t>cooling</a:t>
              </a:r>
            </a:p>
          </p:txBody>
        </p:sp>
      </p:grpSp>
      <p:sp>
        <p:nvSpPr>
          <p:cNvPr id="119" name="Rectangle 118"/>
          <p:cNvSpPr/>
          <p:nvPr/>
        </p:nvSpPr>
        <p:spPr>
          <a:xfrm>
            <a:off x="8878366" y="2623720"/>
            <a:ext cx="1397000" cy="400110"/>
          </a:xfrm>
          <a:prstGeom prst="rect">
            <a:avLst/>
          </a:prstGeom>
          <a:solidFill>
            <a:srgbClr val="FFFF00"/>
          </a:solidFill>
        </p:spPr>
        <p:txBody>
          <a:bodyPr wrap="square">
            <a:spAutoFit/>
          </a:bodyPr>
          <a:lstStyle/>
          <a:p>
            <a:pPr algn="ctr"/>
            <a:r>
              <a:rPr lang="en-US" altLang="ja-JP" sz="2000" b="1" dirty="0">
                <a:latin typeface="Arial" pitchFamily="34" charset="0"/>
                <a:ea typeface="ＭＳ Ｐゴシック" charset="0"/>
                <a:cs typeface="Arial" pitchFamily="34" charset="0"/>
              </a:rPr>
              <a:t>Ion </a:t>
            </a:r>
            <a:r>
              <a:rPr lang="en-US" altLang="ja-JP" sz="2000" b="1" dirty="0" err="1">
                <a:latin typeface="Arial" pitchFamily="34" charset="0"/>
                <a:ea typeface="ＭＳ Ｐゴシック" charset="0"/>
                <a:cs typeface="Arial" pitchFamily="34" charset="0"/>
              </a:rPr>
              <a:t>linac</a:t>
            </a:r>
            <a:endParaRPr lang="en-US" sz="2000" b="1" dirty="0">
              <a:latin typeface="Arial" pitchFamily="34" charset="0"/>
              <a:cs typeface="Arial" pitchFamily="34" charset="0"/>
            </a:endParaRPr>
          </a:p>
        </p:txBody>
      </p:sp>
      <p:pic>
        <p:nvPicPr>
          <p:cNvPr id="164" name="Picture 163" descr="C:\Users\ostroumov\Documents\ARRA\CRYO\PHOTOS\Nb cavity\IMG_1805.jpg"/>
          <p:cNvPicPr/>
          <p:nvPr/>
        </p:nvPicPr>
        <p:blipFill rotWithShape="1">
          <a:blip r:embed="rId4" cstate="print">
            <a:extLst>
              <a:ext uri="{28A0092B-C50C-407E-A947-70E740481C1C}">
                <a14:useLocalDpi xmlns:a14="http://schemas.microsoft.com/office/drawing/2010/main" val="0"/>
              </a:ext>
            </a:extLst>
          </a:blip>
          <a:srcRect l="2310" t="34921" r="4279" b="2364"/>
          <a:stretch/>
        </p:blipFill>
        <p:spPr bwMode="auto">
          <a:xfrm>
            <a:off x="6724824" y="3976921"/>
            <a:ext cx="1565737" cy="662931"/>
          </a:xfrm>
          <a:prstGeom prst="rect">
            <a:avLst/>
          </a:prstGeom>
          <a:noFill/>
          <a:ln>
            <a:noFill/>
          </a:ln>
          <a:extLst>
            <a:ext uri="{53640926-AAD7-44D8-BBD7-CCE9431645EC}">
              <a14:shadowObscured xmlns:a14="http://schemas.microsoft.com/office/drawing/2010/main"/>
            </a:ext>
          </a:extLst>
        </p:spPr>
      </p:pic>
      <p:pic>
        <p:nvPicPr>
          <p:cNvPr id="167" name="Picture 166"/>
          <p:cNvPicPr/>
          <p:nvPr/>
        </p:nvPicPr>
        <p:blipFill>
          <a:blip r:embed="rId5" cstate="print">
            <a:extLst>
              <a:ext uri="{28A0092B-C50C-407E-A947-70E740481C1C}">
                <a14:useLocalDpi xmlns:a14="http://schemas.microsoft.com/office/drawing/2010/main" val="0"/>
              </a:ext>
            </a:extLst>
          </a:blip>
          <a:srcRect l="1245" r="1930"/>
          <a:stretch>
            <a:fillRect/>
          </a:stretch>
        </p:blipFill>
        <p:spPr bwMode="auto">
          <a:xfrm>
            <a:off x="8714334" y="3918002"/>
            <a:ext cx="1725067" cy="721851"/>
          </a:xfrm>
          <a:prstGeom prst="rect">
            <a:avLst/>
          </a:prstGeom>
          <a:noFill/>
        </p:spPr>
      </p:pic>
      <p:sp>
        <p:nvSpPr>
          <p:cNvPr id="168" name="TextBox 167"/>
          <p:cNvSpPr txBox="1"/>
          <p:nvPr/>
        </p:nvSpPr>
        <p:spPr>
          <a:xfrm>
            <a:off x="7020740" y="3576810"/>
            <a:ext cx="973902" cy="400110"/>
          </a:xfrm>
          <a:prstGeom prst="rect">
            <a:avLst/>
          </a:prstGeom>
          <a:noFill/>
        </p:spPr>
        <p:txBody>
          <a:bodyPr wrap="square" rtlCol="0">
            <a:spAutoFit/>
          </a:bodyPr>
          <a:lstStyle/>
          <a:p>
            <a:pPr algn="ctr"/>
            <a:r>
              <a:rPr lang="en-US" sz="2000" b="1" dirty="0">
                <a:solidFill>
                  <a:srgbClr val="3333FF"/>
                </a:solidFill>
                <a:latin typeface="Arial" pitchFamily="34" charset="0"/>
                <a:cs typeface="Arial" pitchFamily="34" charset="0"/>
              </a:rPr>
              <a:t>QWR</a:t>
            </a:r>
          </a:p>
        </p:txBody>
      </p:sp>
      <p:sp>
        <p:nvSpPr>
          <p:cNvPr id="169" name="TextBox 168"/>
          <p:cNvSpPr txBox="1"/>
          <p:nvPr/>
        </p:nvSpPr>
        <p:spPr>
          <a:xfrm>
            <a:off x="9144000" y="3713727"/>
            <a:ext cx="990600" cy="400110"/>
          </a:xfrm>
          <a:prstGeom prst="rect">
            <a:avLst/>
          </a:prstGeom>
          <a:noFill/>
        </p:spPr>
        <p:txBody>
          <a:bodyPr wrap="square" rtlCol="0">
            <a:spAutoFit/>
          </a:bodyPr>
          <a:lstStyle/>
          <a:p>
            <a:pPr algn="ctr"/>
            <a:r>
              <a:rPr lang="en-US" sz="2000" b="1" dirty="0">
                <a:solidFill>
                  <a:srgbClr val="0000FF"/>
                </a:solidFill>
                <a:latin typeface="Arial" pitchFamily="34" charset="0"/>
                <a:cs typeface="Arial" pitchFamily="34" charset="0"/>
              </a:rPr>
              <a:t>HWR</a:t>
            </a:r>
          </a:p>
        </p:txBody>
      </p:sp>
      <p:grpSp>
        <p:nvGrpSpPr>
          <p:cNvPr id="9" name="Group 73"/>
          <p:cNvGrpSpPr/>
          <p:nvPr/>
        </p:nvGrpSpPr>
        <p:grpSpPr>
          <a:xfrm>
            <a:off x="1612959" y="4972927"/>
            <a:ext cx="4857432" cy="1607904"/>
            <a:chOff x="1745855" y="1404336"/>
            <a:chExt cx="6188577" cy="2190075"/>
          </a:xfrm>
        </p:grpSpPr>
        <p:pic>
          <p:nvPicPr>
            <p:cNvPr id="75" name="Picture 2" descr="C:\Users\michalsk\Downloads\Booster - Top View.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745855" y="1404336"/>
              <a:ext cx="5671070" cy="2190075"/>
            </a:xfrm>
            <a:prstGeom prst="rect">
              <a:avLst/>
            </a:prstGeom>
            <a:noFill/>
            <a:extLst>
              <a:ext uri="{909E8E84-426E-40DD-AFC4-6F175D3DCCD1}">
                <a14:hiddenFill xmlns:a14="http://schemas.microsoft.com/office/drawing/2010/main">
                  <a:solidFill>
                    <a:srgbClr val="FFFFFF"/>
                  </a:solidFill>
                </a14:hiddenFill>
              </a:ext>
            </a:extLst>
          </p:spPr>
        </p:pic>
        <p:sp>
          <p:nvSpPr>
            <p:cNvPr id="76" name="Text Box 4"/>
            <p:cNvSpPr txBox="1">
              <a:spLocks noChangeArrowheads="1"/>
            </p:cNvSpPr>
            <p:nvPr/>
          </p:nvSpPr>
          <p:spPr bwMode="auto">
            <a:xfrm>
              <a:off x="3022665" y="2248186"/>
              <a:ext cx="1313170" cy="533099"/>
            </a:xfrm>
            <a:prstGeom prst="rect">
              <a:avLst/>
            </a:prstGeom>
            <a:noFill/>
            <a:ln>
              <a:noFill/>
            </a:ln>
          </p:spPr>
          <p:txBody>
            <a:bodyPr wrap="square" lIns="90488" tIns="44450" rIns="90488" bIns="4445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70000"/>
                </a:lnSpc>
                <a:spcBef>
                  <a:spcPct val="50000"/>
                </a:spcBef>
              </a:pPr>
              <a:r>
                <a:rPr lang="en-US" sz="1400" b="1" dirty="0">
                  <a:solidFill>
                    <a:srgbClr val="0000FF"/>
                  </a:solidFill>
                  <a:cs typeface="Arial" charset="0"/>
                </a:rPr>
                <a:t>Crossing:79.8 deg. </a:t>
              </a:r>
            </a:p>
          </p:txBody>
        </p:sp>
        <p:sp>
          <p:nvSpPr>
            <p:cNvPr id="77" name="Rectangle 76"/>
            <p:cNvSpPr/>
            <p:nvPr/>
          </p:nvSpPr>
          <p:spPr bwMode="auto">
            <a:xfrm rot="2404451">
              <a:off x="4568230" y="2705331"/>
              <a:ext cx="76121" cy="45719"/>
            </a:xfrm>
            <a:prstGeom prst="rect">
              <a:avLst/>
            </a:prstGeom>
            <a:solidFill>
              <a:srgbClr val="808000"/>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defTabSz="914400" eaLnBrk="0" fontAlgn="base" hangingPunct="0">
                <a:spcBef>
                  <a:spcPct val="0"/>
                </a:spcBef>
                <a:spcAft>
                  <a:spcPct val="0"/>
                </a:spcAft>
              </a:pPr>
              <a:endParaRPr lang="en-US" sz="1000">
                <a:latin typeface="Arial Unicode MS" pitchFamily="34" charset="-128"/>
              </a:endParaRPr>
            </a:p>
          </p:txBody>
        </p:sp>
        <p:cxnSp>
          <p:nvCxnSpPr>
            <p:cNvPr id="78" name="Straight Arrow Connector 77"/>
            <p:cNvCxnSpPr/>
            <p:nvPr/>
          </p:nvCxnSpPr>
          <p:spPr bwMode="auto">
            <a:xfrm>
              <a:off x="4728039" y="2722980"/>
              <a:ext cx="363839" cy="474741"/>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79" name="Text Box 10"/>
            <p:cNvSpPr txBox="1">
              <a:spLocks noChangeArrowheads="1"/>
            </p:cNvSpPr>
            <p:nvPr/>
          </p:nvSpPr>
          <p:spPr bwMode="auto">
            <a:xfrm>
              <a:off x="4214949" y="3262700"/>
              <a:ext cx="1431886" cy="268995"/>
            </a:xfrm>
            <a:prstGeom prst="rect">
              <a:avLst/>
            </a:prstGeom>
            <a:noFill/>
            <a:ln>
              <a:noFill/>
            </a:ln>
            <a:extLst/>
          </p:spPr>
          <p:txBody>
            <a:bodyPr wrap="square" lIns="90488" tIns="44450" rIns="90488" bIns="4445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50000"/>
                </a:lnSpc>
                <a:spcBef>
                  <a:spcPct val="50000"/>
                </a:spcBef>
              </a:pPr>
              <a:r>
                <a:rPr lang="en-US" sz="1400" b="1" dirty="0">
                  <a:solidFill>
                    <a:srgbClr val="0000FF"/>
                  </a:solidFill>
                  <a:cs typeface="Arial" charset="0"/>
                </a:rPr>
                <a:t>extraction</a:t>
              </a:r>
            </a:p>
          </p:txBody>
        </p:sp>
        <p:cxnSp>
          <p:nvCxnSpPr>
            <p:cNvPr id="80" name="Straight Arrow Connector 79"/>
            <p:cNvCxnSpPr/>
            <p:nvPr/>
          </p:nvCxnSpPr>
          <p:spPr bwMode="auto">
            <a:xfrm flipV="1">
              <a:off x="7289788" y="2680228"/>
              <a:ext cx="0" cy="498190"/>
            </a:xfrm>
            <a:prstGeom prst="straightConnector1">
              <a:avLst/>
            </a:prstGeom>
            <a:solidFill>
              <a:schemeClr val="accent1"/>
            </a:solidFill>
            <a:ln w="12700" cap="flat" cmpd="sng" algn="ctr">
              <a:solidFill>
                <a:schemeClr val="tx1"/>
              </a:solidFill>
              <a:prstDash val="solid"/>
              <a:round/>
              <a:headEnd type="none" w="med" len="med"/>
              <a:tailEnd type="triangle" w="med" len="med"/>
            </a:ln>
            <a:effectLst/>
          </p:spPr>
        </p:cxnSp>
        <p:sp>
          <p:nvSpPr>
            <p:cNvPr id="81" name="Text Box 10"/>
            <p:cNvSpPr txBox="1">
              <a:spLocks noChangeArrowheads="1"/>
            </p:cNvSpPr>
            <p:nvPr/>
          </p:nvSpPr>
          <p:spPr bwMode="auto">
            <a:xfrm>
              <a:off x="6774919" y="3171479"/>
              <a:ext cx="1159513" cy="415720"/>
            </a:xfrm>
            <a:prstGeom prst="rect">
              <a:avLst/>
            </a:prstGeom>
            <a:noFill/>
            <a:ln>
              <a:noFill/>
            </a:ln>
            <a:extLst/>
          </p:spPr>
          <p:txBody>
            <a:bodyPr wrap="square" lIns="90488" tIns="44450" rIns="90488" bIns="4445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b="1" dirty="0">
                  <a:solidFill>
                    <a:srgbClr val="0000FF"/>
                  </a:solidFill>
                  <a:cs typeface="Arial" charset="0"/>
                </a:rPr>
                <a:t>injection</a:t>
              </a:r>
            </a:p>
          </p:txBody>
        </p:sp>
        <p:sp>
          <p:nvSpPr>
            <p:cNvPr id="82" name="Rectangle 81"/>
            <p:cNvSpPr/>
            <p:nvPr/>
          </p:nvSpPr>
          <p:spPr bwMode="auto">
            <a:xfrm rot="2404451">
              <a:off x="3415749" y="1758864"/>
              <a:ext cx="92059" cy="45719"/>
            </a:xfrm>
            <a:prstGeom prst="rect">
              <a:avLst/>
            </a:prstGeom>
            <a:solidFill>
              <a:srgbClr val="0BC377"/>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defTabSz="914400" eaLnBrk="0" fontAlgn="base" hangingPunct="0">
                <a:spcBef>
                  <a:spcPct val="0"/>
                </a:spcBef>
                <a:spcAft>
                  <a:spcPct val="0"/>
                </a:spcAft>
              </a:pPr>
              <a:endParaRPr lang="en-US" sz="1000">
                <a:latin typeface="Arial Unicode MS" pitchFamily="34" charset="-128"/>
              </a:endParaRPr>
            </a:p>
          </p:txBody>
        </p:sp>
        <p:sp>
          <p:nvSpPr>
            <p:cNvPr id="83" name="Rectangle 82"/>
            <p:cNvSpPr/>
            <p:nvPr/>
          </p:nvSpPr>
          <p:spPr bwMode="auto">
            <a:xfrm rot="2404451">
              <a:off x="3709197" y="2002134"/>
              <a:ext cx="92059" cy="45719"/>
            </a:xfrm>
            <a:prstGeom prst="rect">
              <a:avLst/>
            </a:prstGeom>
            <a:solidFill>
              <a:srgbClr val="0BC377"/>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defTabSz="914400" eaLnBrk="0" fontAlgn="base" hangingPunct="0">
                <a:spcBef>
                  <a:spcPct val="0"/>
                </a:spcBef>
                <a:spcAft>
                  <a:spcPct val="0"/>
                </a:spcAft>
              </a:pPr>
              <a:endParaRPr lang="en-US" sz="1000">
                <a:latin typeface="Arial Unicode MS" pitchFamily="34" charset="-128"/>
              </a:endParaRPr>
            </a:p>
          </p:txBody>
        </p:sp>
        <p:sp>
          <p:nvSpPr>
            <p:cNvPr id="84" name="Text Box 10"/>
            <p:cNvSpPr txBox="1">
              <a:spLocks noChangeArrowheads="1"/>
            </p:cNvSpPr>
            <p:nvPr/>
          </p:nvSpPr>
          <p:spPr bwMode="auto">
            <a:xfrm>
              <a:off x="4190003" y="1451365"/>
              <a:ext cx="1423420" cy="248034"/>
            </a:xfrm>
            <a:prstGeom prst="rect">
              <a:avLst/>
            </a:prstGeom>
            <a:noFill/>
            <a:ln>
              <a:noFill/>
            </a:ln>
            <a:extLst/>
          </p:spPr>
          <p:txBody>
            <a:bodyPr wrap="square" lIns="90488" tIns="44450" rIns="90488" bIns="4445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pPr>
              <a:r>
                <a:rPr lang="en-US" sz="1200" b="1" dirty="0">
                  <a:solidFill>
                    <a:srgbClr val="0000FF"/>
                  </a:solidFill>
                  <a:cs typeface="Arial" charset="0"/>
                </a:rPr>
                <a:t>RF cavity</a:t>
              </a:r>
            </a:p>
          </p:txBody>
        </p:sp>
        <p:sp>
          <p:nvSpPr>
            <p:cNvPr id="85" name="Rectangle 84"/>
            <p:cNvSpPr/>
            <p:nvPr/>
          </p:nvSpPr>
          <p:spPr bwMode="auto">
            <a:xfrm>
              <a:off x="4069968" y="1483011"/>
              <a:ext cx="116499" cy="124548"/>
            </a:xfrm>
            <a:prstGeom prst="rect">
              <a:avLst/>
            </a:prstGeom>
            <a:solidFill>
              <a:srgbClr val="0BC377"/>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defTabSz="914400" eaLnBrk="0" fontAlgn="base" hangingPunct="0">
                <a:spcBef>
                  <a:spcPct val="0"/>
                </a:spcBef>
                <a:spcAft>
                  <a:spcPct val="0"/>
                </a:spcAft>
              </a:pPr>
              <a:endParaRPr lang="en-US" sz="1000">
                <a:latin typeface="Arial Unicode MS" pitchFamily="34" charset="-128"/>
              </a:endParaRPr>
            </a:p>
          </p:txBody>
        </p:sp>
        <p:sp>
          <p:nvSpPr>
            <p:cNvPr id="86" name="Rectangle 85"/>
            <p:cNvSpPr/>
            <p:nvPr/>
          </p:nvSpPr>
          <p:spPr bwMode="auto">
            <a:xfrm>
              <a:off x="4077293" y="1726009"/>
              <a:ext cx="116499" cy="124548"/>
            </a:xfrm>
            <a:prstGeom prst="rect">
              <a:avLst/>
            </a:prstGeom>
            <a:solidFill>
              <a:srgbClr val="808000"/>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defTabSz="914400" eaLnBrk="0" fontAlgn="base" hangingPunct="0">
                <a:spcBef>
                  <a:spcPct val="0"/>
                </a:spcBef>
                <a:spcAft>
                  <a:spcPct val="0"/>
                </a:spcAft>
              </a:pPr>
              <a:endParaRPr lang="en-US" sz="1000">
                <a:latin typeface="Arial Unicode MS" pitchFamily="34" charset="-128"/>
              </a:endParaRPr>
            </a:p>
          </p:txBody>
        </p:sp>
        <p:sp>
          <p:nvSpPr>
            <p:cNvPr id="87" name="Text Box 10"/>
            <p:cNvSpPr txBox="1">
              <a:spLocks noChangeArrowheads="1"/>
            </p:cNvSpPr>
            <p:nvPr/>
          </p:nvSpPr>
          <p:spPr bwMode="auto">
            <a:xfrm>
              <a:off x="4197756" y="1688896"/>
              <a:ext cx="1067179" cy="248034"/>
            </a:xfrm>
            <a:prstGeom prst="rect">
              <a:avLst/>
            </a:prstGeom>
            <a:noFill/>
            <a:ln>
              <a:noFill/>
            </a:ln>
            <a:extLst/>
          </p:spPr>
          <p:txBody>
            <a:bodyPr wrap="square" lIns="90488" tIns="44450" rIns="90488" bIns="4445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50000"/>
                </a:lnSpc>
              </a:pPr>
              <a:r>
                <a:rPr lang="en-US" sz="1200" b="1" dirty="0">
                  <a:solidFill>
                    <a:srgbClr val="0000FF"/>
                  </a:solidFill>
                  <a:cs typeface="Arial" charset="0"/>
                </a:rPr>
                <a:t>kicker</a:t>
              </a:r>
            </a:p>
          </p:txBody>
        </p:sp>
      </p:grpSp>
      <p:sp>
        <p:nvSpPr>
          <p:cNvPr id="163" name="Rectangle 162"/>
          <p:cNvSpPr/>
          <p:nvPr/>
        </p:nvSpPr>
        <p:spPr>
          <a:xfrm>
            <a:off x="1576860" y="4580831"/>
            <a:ext cx="1292704" cy="400110"/>
          </a:xfrm>
          <a:prstGeom prst="rect">
            <a:avLst/>
          </a:prstGeom>
          <a:solidFill>
            <a:srgbClr val="FFFF00"/>
          </a:solidFill>
        </p:spPr>
        <p:txBody>
          <a:bodyPr wrap="square">
            <a:spAutoFit/>
          </a:bodyPr>
          <a:lstStyle/>
          <a:p>
            <a:pPr algn="ctr"/>
            <a:r>
              <a:rPr lang="en-US" sz="2000" b="1" dirty="0">
                <a:latin typeface="Arial" pitchFamily="34" charset="0"/>
                <a:ea typeface="ＭＳ Ｐゴシック" charset="0"/>
                <a:cs typeface="Arial" pitchFamily="34" charset="0"/>
              </a:rPr>
              <a:t>booster</a:t>
            </a:r>
            <a:endParaRPr lang="en-US" sz="2000" b="1" dirty="0">
              <a:latin typeface="Arial" pitchFamily="34" charset="0"/>
              <a:cs typeface="Arial" pitchFamily="34" charset="0"/>
            </a:endParaRPr>
          </a:p>
        </p:txBody>
      </p:sp>
      <p:pic>
        <p:nvPicPr>
          <p:cNvPr id="90"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t="83471" r="43277" b="-1807"/>
          <a:stretch/>
        </p:blipFill>
        <p:spPr bwMode="auto">
          <a:xfrm>
            <a:off x="1576860" y="3913782"/>
            <a:ext cx="4697730" cy="27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9"/>
          <p:cNvSpPr>
            <a:spLocks noGrp="1"/>
          </p:cNvSpPr>
          <p:nvPr>
            <p:ph type="dt" sz="half" idx="10"/>
          </p:nvPr>
        </p:nvSpPr>
        <p:spPr/>
        <p:txBody>
          <a:bodyPr/>
          <a:lstStyle/>
          <a:p>
            <a:fld id="{5FFDDA10-1688-412F-A6D7-CA8C6E17865F}" type="datetime1">
              <a:rPr lang="en-US" smtClean="0"/>
              <a:t>8/30/2017</a:t>
            </a:fld>
            <a:endParaRPr lang="en-US" dirty="0"/>
          </a:p>
        </p:txBody>
      </p:sp>
      <p:sp>
        <p:nvSpPr>
          <p:cNvPr id="11" name="Footer Placeholder 10"/>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2" name="Slide Number Placeholder 11"/>
          <p:cNvSpPr>
            <a:spLocks noGrp="1"/>
          </p:cNvSpPr>
          <p:nvPr>
            <p:ph type="sldNum" sz="quarter" idx="12"/>
          </p:nvPr>
        </p:nvSpPr>
        <p:spPr/>
        <p:txBody>
          <a:bodyPr/>
          <a:lstStyle/>
          <a:p>
            <a:fld id="{B9A5DFB4-3D23-4866-8D46-AE36D04BFD7D}" type="slidenum">
              <a:rPr lang="en-US" smtClean="0"/>
              <a:pPr/>
              <a:t>27</a:t>
            </a:fld>
            <a:endParaRPr lang="en-US" dirty="0"/>
          </a:p>
        </p:txBody>
      </p:sp>
    </p:spTree>
    <p:extLst>
      <p:ext uri="{BB962C8B-B14F-4D97-AF65-F5344CB8AC3E}">
        <p14:creationId xmlns:p14="http://schemas.microsoft.com/office/powerpoint/2010/main" val="1813569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Cooling: Circulator Ring</a:t>
            </a:r>
            <a:endParaRPr lang="en-US" dirty="0"/>
          </a:p>
        </p:txBody>
      </p:sp>
      <p:graphicFrame>
        <p:nvGraphicFramePr>
          <p:cNvPr id="4" name="Group 2"/>
          <p:cNvGraphicFramePr>
            <a:graphicFrameLocks noGrp="1"/>
          </p:cNvGraphicFramePr>
          <p:nvPr>
            <p:extLst>
              <p:ext uri="{D42A27DB-BD31-4B8C-83A1-F6EECF244321}">
                <p14:modId xmlns:p14="http://schemas.microsoft.com/office/powerpoint/2010/main" val="1345335062"/>
              </p:ext>
            </p:extLst>
          </p:nvPr>
        </p:nvGraphicFramePr>
        <p:xfrm>
          <a:off x="1577166" y="4399430"/>
          <a:ext cx="3512023" cy="2133600"/>
        </p:xfrm>
        <a:graphic>
          <a:graphicData uri="http://schemas.openxmlformats.org/drawingml/2006/table">
            <a:tbl>
              <a:tblPr/>
              <a:tblGrid>
                <a:gridCol w="1971394"/>
                <a:gridCol w="595823"/>
                <a:gridCol w="944806"/>
              </a:tblGrid>
              <a:tr h="2234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Electron energy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rPr>
                        <a:t>MeV</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 20-55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76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Bunch charge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rPr>
                        <a:t>nC</a:t>
                      </a:r>
                      <a:endParaRPr kumimoji="0" lang="en-US" sz="14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Up to 3.2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76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Turns in circulator 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turn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76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Current in CCR/ERL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1.5/0.14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76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Bunch repetition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MHz</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476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76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Cooling section 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2x30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976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Cooling solenoid field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60036" y="4077097"/>
            <a:ext cx="3533274" cy="2310290"/>
          </a:xfrm>
          <a:prstGeom prst="rect">
            <a:avLst/>
          </a:prstGeom>
        </p:spPr>
      </p:pic>
      <p:pic>
        <p:nvPicPr>
          <p:cNvPr id="6"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110454" y="4810734"/>
            <a:ext cx="3247984" cy="1757194"/>
          </a:xfrm>
          <a:prstGeom prst="rect">
            <a:avLst/>
          </a:prstGeom>
          <a:noFill/>
          <a:ln w="9525">
            <a:noFill/>
            <a:miter lim="800000"/>
            <a:headEnd/>
            <a:tailEnd/>
          </a:ln>
        </p:spPr>
      </p:pic>
      <p:sp>
        <p:nvSpPr>
          <p:cNvPr id="7" name="TextBox 6"/>
          <p:cNvSpPr txBox="1"/>
          <p:nvPr/>
        </p:nvSpPr>
        <p:spPr>
          <a:xfrm>
            <a:off x="6910339" y="6242498"/>
            <a:ext cx="1306644" cy="338554"/>
          </a:xfrm>
          <a:prstGeom prst="rect">
            <a:avLst/>
          </a:prstGeom>
          <a:solidFill>
            <a:schemeClr val="bg1"/>
          </a:solidFill>
        </p:spPr>
        <p:txBody>
          <a:bodyPr wrap="square" rtlCol="0">
            <a:spAutoFit/>
          </a:bodyPr>
          <a:lstStyle/>
          <a:p>
            <a:pPr algn="ctr"/>
            <a:r>
              <a:rPr lang="en-US" sz="1600" b="1" dirty="0">
                <a:solidFill>
                  <a:srgbClr val="0000FF"/>
                </a:solidFill>
                <a:latin typeface="Arial" panose="020B0604020202020204" pitchFamily="34" charset="0"/>
                <a:cs typeface="Arial" panose="020B0604020202020204" pitchFamily="34" charset="0"/>
              </a:rPr>
              <a:t>Fast kicker</a:t>
            </a:r>
          </a:p>
        </p:txBody>
      </p:sp>
      <p:sp>
        <p:nvSpPr>
          <p:cNvPr id="8" name="TextBox 7"/>
          <p:cNvSpPr txBox="1"/>
          <p:nvPr/>
        </p:nvSpPr>
        <p:spPr>
          <a:xfrm>
            <a:off x="8516463" y="5983154"/>
            <a:ext cx="1336055" cy="584775"/>
          </a:xfrm>
          <a:prstGeom prst="rect">
            <a:avLst/>
          </a:prstGeom>
          <a:solidFill>
            <a:schemeClr val="bg1"/>
          </a:solidFill>
        </p:spPr>
        <p:txBody>
          <a:bodyPr wrap="square" rtlCol="0">
            <a:spAutoFit/>
          </a:bodyPr>
          <a:lstStyle/>
          <a:p>
            <a:pPr algn="ctr"/>
            <a:r>
              <a:rPr lang="en-US" sz="1600" b="1" dirty="0">
                <a:solidFill>
                  <a:srgbClr val="0000FF"/>
                </a:solidFill>
                <a:latin typeface="Arial" panose="020B0604020202020204" pitchFamily="34" charset="0"/>
                <a:cs typeface="Arial" panose="020B0604020202020204" pitchFamily="34" charset="0"/>
              </a:rPr>
              <a:t>Magnetized source</a:t>
            </a:r>
          </a:p>
        </p:txBody>
      </p:sp>
      <p:sp>
        <p:nvSpPr>
          <p:cNvPr id="9" name="TextBox 8"/>
          <p:cNvSpPr txBox="1"/>
          <p:nvPr/>
        </p:nvSpPr>
        <p:spPr>
          <a:xfrm>
            <a:off x="5110454" y="3979738"/>
            <a:ext cx="2839746" cy="830997"/>
          </a:xfrm>
          <a:prstGeom prst="rect">
            <a:avLst/>
          </a:prstGeom>
          <a:solidFill>
            <a:srgbClr val="FFFF99"/>
          </a:solidFill>
        </p:spPr>
        <p:txBody>
          <a:bodyPr wrap="square" rtlCol="0">
            <a:spAutoFit/>
          </a:bodyPr>
          <a:lstStyle/>
          <a:p>
            <a:r>
              <a:rPr lang="en-US" sz="1600" b="1" u="sng" dirty="0">
                <a:latin typeface="Arial" panose="020B0604020202020204" pitchFamily="34" charset="0"/>
                <a:cs typeface="Arial" panose="020B0604020202020204" pitchFamily="34" charset="0"/>
              </a:rPr>
              <a:t>Enabling technologies </a:t>
            </a:r>
            <a:r>
              <a:rPr lang="en-US" sz="1600" b="1"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Fast kickers, rise time&lt;1 ns</a:t>
            </a:r>
          </a:p>
          <a:p>
            <a:r>
              <a:rPr lang="en-US" sz="1600" dirty="0">
                <a:latin typeface="Arial" panose="020B0604020202020204" pitchFamily="34" charset="0"/>
                <a:cs typeface="Arial" panose="020B0604020202020204" pitchFamily="34" charset="0"/>
              </a:rPr>
              <a:t>Magnetized source ~140mA</a:t>
            </a:r>
          </a:p>
        </p:txBody>
      </p:sp>
      <p:sp>
        <p:nvSpPr>
          <p:cNvPr id="62" name="TextBox 111"/>
          <p:cNvSpPr txBox="1"/>
          <p:nvPr/>
        </p:nvSpPr>
        <p:spPr>
          <a:xfrm>
            <a:off x="2970057" y="3180046"/>
            <a:ext cx="1567346"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vertical </a:t>
            </a:r>
          </a:p>
          <a:p>
            <a:pPr algn="ctr"/>
            <a:r>
              <a:rPr lang="en-US" sz="1400" dirty="0">
                <a:latin typeface="Arial" panose="020B0604020202020204" pitchFamily="34" charset="0"/>
                <a:cs typeface="Arial" panose="020B0604020202020204" pitchFamily="34" charset="0"/>
              </a:rPr>
              <a:t>bend to CCR</a:t>
            </a:r>
          </a:p>
        </p:txBody>
      </p:sp>
      <p:grpSp>
        <p:nvGrpSpPr>
          <p:cNvPr id="3" name="Group 2"/>
          <p:cNvGrpSpPr/>
          <p:nvPr/>
        </p:nvGrpSpPr>
        <p:grpSpPr>
          <a:xfrm>
            <a:off x="1749165" y="1047219"/>
            <a:ext cx="8665254" cy="2747119"/>
            <a:chOff x="225165" y="755118"/>
            <a:chExt cx="8665254" cy="2747119"/>
          </a:xfrm>
        </p:grpSpPr>
        <p:sp>
          <p:nvSpPr>
            <p:cNvPr id="12" name="Can 11"/>
            <p:cNvSpPr/>
            <p:nvPr/>
          </p:nvSpPr>
          <p:spPr>
            <a:xfrm rot="16200000" flipH="1">
              <a:off x="6453282" y="-324419"/>
              <a:ext cx="305907" cy="3138874"/>
            </a:xfrm>
            <a:prstGeom prst="can">
              <a:avLst>
                <a:gd name="adj" fmla="val 3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13" name="Can 12"/>
            <p:cNvSpPr/>
            <p:nvPr/>
          </p:nvSpPr>
          <p:spPr>
            <a:xfrm rot="16200000" flipH="1">
              <a:off x="5808198" y="1873775"/>
              <a:ext cx="305905" cy="309413"/>
            </a:xfrm>
            <a:prstGeom prst="can">
              <a:avLst>
                <a:gd name="adj" fmla="val 35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14" name="Freeform 13"/>
            <p:cNvSpPr>
              <a:spLocks noChangeAspect="1"/>
            </p:cNvSpPr>
            <p:nvPr/>
          </p:nvSpPr>
          <p:spPr>
            <a:xfrm flipH="1">
              <a:off x="7784852" y="1823322"/>
              <a:ext cx="848857" cy="1078764"/>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cxnSp>
          <p:nvCxnSpPr>
            <p:cNvPr id="15" name="Straight Connector 14"/>
            <p:cNvCxnSpPr/>
            <p:nvPr/>
          </p:nvCxnSpPr>
          <p:spPr>
            <a:xfrm>
              <a:off x="3589297" y="1245019"/>
              <a:ext cx="149214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Freeform 15"/>
            <p:cNvSpPr>
              <a:spLocks noChangeAspect="1"/>
            </p:cNvSpPr>
            <p:nvPr/>
          </p:nvSpPr>
          <p:spPr>
            <a:xfrm>
              <a:off x="601579" y="1823322"/>
              <a:ext cx="848857" cy="1078764"/>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17" name="Rectangle 16"/>
            <p:cNvSpPr/>
            <p:nvPr/>
          </p:nvSpPr>
          <p:spPr>
            <a:xfrm>
              <a:off x="550404" y="2275487"/>
              <a:ext cx="98773" cy="12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18" name="Can 17"/>
            <p:cNvSpPr/>
            <p:nvPr/>
          </p:nvSpPr>
          <p:spPr>
            <a:xfrm rot="16200000">
              <a:off x="4166838" y="1205157"/>
              <a:ext cx="183544" cy="9809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19" name="Can 18"/>
            <p:cNvSpPr/>
            <p:nvPr/>
          </p:nvSpPr>
          <p:spPr>
            <a:xfrm rot="16200000" flipH="1">
              <a:off x="2366002" y="-379329"/>
              <a:ext cx="305905" cy="3248675"/>
            </a:xfrm>
            <a:prstGeom prst="can">
              <a:avLst>
                <a:gd name="adj" fmla="val 3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20" name="Rectangle 19"/>
            <p:cNvSpPr/>
            <p:nvPr/>
          </p:nvSpPr>
          <p:spPr>
            <a:xfrm>
              <a:off x="8567152" y="2266686"/>
              <a:ext cx="98773" cy="12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21" name="Can 20"/>
            <p:cNvSpPr/>
            <p:nvPr/>
          </p:nvSpPr>
          <p:spPr>
            <a:xfrm rot="16200000">
              <a:off x="4330321" y="1205157"/>
              <a:ext cx="183544" cy="9809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22" name="Can 21"/>
            <p:cNvSpPr/>
            <p:nvPr/>
          </p:nvSpPr>
          <p:spPr>
            <a:xfrm rot="16200000">
              <a:off x="4493804" y="1205157"/>
              <a:ext cx="183544" cy="9809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23" name="Can 22"/>
            <p:cNvSpPr/>
            <p:nvPr/>
          </p:nvSpPr>
          <p:spPr>
            <a:xfrm rot="16200000">
              <a:off x="4657287" y="1205157"/>
              <a:ext cx="183544" cy="9809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24" name="Can 23"/>
            <p:cNvSpPr/>
            <p:nvPr/>
          </p:nvSpPr>
          <p:spPr>
            <a:xfrm rot="16200000">
              <a:off x="4820770" y="1205157"/>
              <a:ext cx="183544" cy="98090"/>
            </a:xfrm>
            <a:prstGeom prst="can">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25" name="Can 24"/>
            <p:cNvSpPr/>
            <p:nvPr/>
          </p:nvSpPr>
          <p:spPr>
            <a:xfrm rot="16200000" flipH="1">
              <a:off x="4475307" y="1349829"/>
              <a:ext cx="305905" cy="974602"/>
            </a:xfrm>
            <a:prstGeom prst="can">
              <a:avLst>
                <a:gd name="adj" fmla="val 35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cxnSp>
          <p:nvCxnSpPr>
            <p:cNvPr id="26" name="Straight Connector 25"/>
            <p:cNvCxnSpPr/>
            <p:nvPr/>
          </p:nvCxnSpPr>
          <p:spPr>
            <a:xfrm>
              <a:off x="1022753" y="1823893"/>
              <a:ext cx="3172159" cy="690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120423" y="1813539"/>
              <a:ext cx="3089091" cy="97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5226917" y="1816226"/>
              <a:ext cx="633497" cy="212257"/>
            </a:xfrm>
            <a:custGeom>
              <a:avLst/>
              <a:gdLst>
                <a:gd name="connsiteX0" fmla="*/ 0 w 590550"/>
                <a:gd name="connsiteY0" fmla="*/ 0 h 161925"/>
                <a:gd name="connsiteX1" fmla="*/ 371475 w 590550"/>
                <a:gd name="connsiteY1" fmla="*/ 152400 h 161925"/>
                <a:gd name="connsiteX2" fmla="*/ 590550 w 590550"/>
                <a:gd name="connsiteY2" fmla="*/ 161925 h 161925"/>
              </a:gdLst>
              <a:ahLst/>
              <a:cxnLst>
                <a:cxn ang="0">
                  <a:pos x="connsiteX0" y="connsiteY0"/>
                </a:cxn>
                <a:cxn ang="0">
                  <a:pos x="connsiteX1" y="connsiteY1"/>
                </a:cxn>
                <a:cxn ang="0">
                  <a:pos x="connsiteX2" y="connsiteY2"/>
                </a:cxn>
              </a:cxnLst>
              <a:rect l="l" t="t" r="r" b="b"/>
              <a:pathLst>
                <a:path w="590550" h="161925">
                  <a:moveTo>
                    <a:pt x="0" y="0"/>
                  </a:moveTo>
                  <a:lnTo>
                    <a:pt x="371475" y="152400"/>
                  </a:lnTo>
                  <a:lnTo>
                    <a:pt x="590550" y="161925"/>
                  </a:lnTo>
                </a:path>
              </a:pathLst>
            </a:custGeom>
            <a:noFill/>
            <a:ln>
              <a:solidFill>
                <a:schemeClr val="tx2"/>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cxnSp>
          <p:nvCxnSpPr>
            <p:cNvPr id="29" name="Straight Connector 28"/>
            <p:cNvCxnSpPr/>
            <p:nvPr/>
          </p:nvCxnSpPr>
          <p:spPr>
            <a:xfrm flipH="1">
              <a:off x="3609733" y="1837130"/>
              <a:ext cx="380845" cy="191353"/>
            </a:xfrm>
            <a:prstGeom prst="line">
              <a:avLst/>
            </a:prstGeom>
            <a:ln w="25400">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Bevel 29"/>
            <p:cNvSpPr/>
            <p:nvPr/>
          </p:nvSpPr>
          <p:spPr>
            <a:xfrm rot="20220000">
              <a:off x="3363891" y="1948464"/>
              <a:ext cx="265660" cy="276603"/>
            </a:xfrm>
            <a:prstGeom prst="bevel">
              <a:avLst/>
            </a:prstGeom>
            <a:solidFill>
              <a:srgbClr val="E435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cxnSp>
          <p:nvCxnSpPr>
            <p:cNvPr id="31" name="Straight Arrow Connector 30"/>
            <p:cNvCxnSpPr/>
            <p:nvPr/>
          </p:nvCxnSpPr>
          <p:spPr>
            <a:xfrm flipH="1">
              <a:off x="8189097" y="1262315"/>
              <a:ext cx="642729"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81607" y="1270849"/>
              <a:ext cx="642729"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80"/>
            <p:cNvSpPr txBox="1"/>
            <p:nvPr/>
          </p:nvSpPr>
          <p:spPr>
            <a:xfrm>
              <a:off x="7968305" y="787039"/>
              <a:ext cx="922114"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ion beam</a:t>
              </a:r>
            </a:p>
          </p:txBody>
        </p:sp>
        <p:sp>
          <p:nvSpPr>
            <p:cNvPr id="34" name="TextBox 81"/>
            <p:cNvSpPr txBox="1"/>
            <p:nvPr/>
          </p:nvSpPr>
          <p:spPr>
            <a:xfrm>
              <a:off x="225165" y="795490"/>
              <a:ext cx="985692"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ion beam</a:t>
              </a:r>
            </a:p>
          </p:txBody>
        </p:sp>
        <p:sp>
          <p:nvSpPr>
            <p:cNvPr id="35" name="TextBox 82"/>
            <p:cNvSpPr txBox="1"/>
            <p:nvPr/>
          </p:nvSpPr>
          <p:spPr>
            <a:xfrm>
              <a:off x="5366954" y="1100529"/>
              <a:ext cx="2557432"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b="1" dirty="0">
                  <a:latin typeface="Arial" panose="020B0604020202020204" pitchFamily="34" charset="0"/>
                  <a:cs typeface="Arial" panose="020B0604020202020204" pitchFamily="34" charset="0"/>
                </a:rPr>
                <a:t>cooling solenoid (B&gt;0)</a:t>
              </a:r>
            </a:p>
          </p:txBody>
        </p:sp>
        <p:sp>
          <p:nvSpPr>
            <p:cNvPr id="36" name="TextBox 83"/>
            <p:cNvSpPr txBox="1"/>
            <p:nvPr/>
          </p:nvSpPr>
          <p:spPr>
            <a:xfrm>
              <a:off x="3292117" y="755118"/>
              <a:ext cx="2815791"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Magnetization flip</a:t>
              </a:r>
            </a:p>
          </p:txBody>
        </p:sp>
        <p:sp>
          <p:nvSpPr>
            <p:cNvPr id="37" name="TextBox 84"/>
            <p:cNvSpPr txBox="1"/>
            <p:nvPr/>
          </p:nvSpPr>
          <p:spPr>
            <a:xfrm>
              <a:off x="1250798" y="1092252"/>
              <a:ext cx="2549357"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b="1" dirty="0">
                  <a:latin typeface="Arial" panose="020B0604020202020204" pitchFamily="34" charset="0"/>
                  <a:cs typeface="Arial" panose="020B0604020202020204" pitchFamily="34" charset="0"/>
                </a:rPr>
                <a:t>cooling solenoid (B&lt;0)</a:t>
              </a:r>
            </a:p>
          </p:txBody>
        </p:sp>
        <p:cxnSp>
          <p:nvCxnSpPr>
            <p:cNvPr id="38" name="Straight Connector 37"/>
            <p:cNvCxnSpPr/>
            <p:nvPr/>
          </p:nvCxnSpPr>
          <p:spPr>
            <a:xfrm>
              <a:off x="1450436" y="2565308"/>
              <a:ext cx="6333871" cy="0"/>
            </a:xfrm>
            <a:prstGeom prst="line">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TextBox 88"/>
            <p:cNvSpPr txBox="1"/>
            <p:nvPr/>
          </p:nvSpPr>
          <p:spPr>
            <a:xfrm>
              <a:off x="5906576" y="1858699"/>
              <a:ext cx="1083075"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injector</a:t>
              </a:r>
            </a:p>
          </p:txBody>
        </p:sp>
        <p:sp>
          <p:nvSpPr>
            <p:cNvPr id="40" name="TextBox 89"/>
            <p:cNvSpPr txBox="1"/>
            <p:nvPr/>
          </p:nvSpPr>
          <p:spPr>
            <a:xfrm>
              <a:off x="2562693" y="1843361"/>
              <a:ext cx="1016925"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beam dump</a:t>
              </a:r>
            </a:p>
          </p:txBody>
        </p:sp>
        <p:sp>
          <p:nvSpPr>
            <p:cNvPr id="41" name="TextBox 90"/>
            <p:cNvSpPr txBox="1"/>
            <p:nvPr/>
          </p:nvSpPr>
          <p:spPr>
            <a:xfrm>
              <a:off x="4039391" y="1689408"/>
              <a:ext cx="1175034"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linac</a:t>
              </a:r>
            </a:p>
          </p:txBody>
        </p:sp>
        <p:sp>
          <p:nvSpPr>
            <p:cNvPr id="42" name="Flowchart: Summing Junction 38"/>
            <p:cNvSpPr/>
            <p:nvPr/>
          </p:nvSpPr>
          <p:spPr>
            <a:xfrm>
              <a:off x="1442354" y="2433217"/>
              <a:ext cx="266148" cy="258797"/>
            </a:xfrm>
            <a:prstGeom prst="flowChartSummingJunction">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43" name="TextBox 92"/>
            <p:cNvSpPr txBox="1"/>
            <p:nvPr/>
          </p:nvSpPr>
          <p:spPr>
            <a:xfrm>
              <a:off x="764074" y="1924993"/>
              <a:ext cx="1574762"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fast extraction kicker</a:t>
              </a:r>
            </a:p>
          </p:txBody>
        </p:sp>
        <p:sp>
          <p:nvSpPr>
            <p:cNvPr id="44" name="TextBox 93"/>
            <p:cNvSpPr txBox="1"/>
            <p:nvPr/>
          </p:nvSpPr>
          <p:spPr>
            <a:xfrm>
              <a:off x="6779006" y="1931011"/>
              <a:ext cx="1566495"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fast injection kicker</a:t>
              </a:r>
            </a:p>
          </p:txBody>
        </p:sp>
        <p:sp>
          <p:nvSpPr>
            <p:cNvPr id="45" name="Flowchart: Summing Junction 41"/>
            <p:cNvSpPr/>
            <p:nvPr/>
          </p:nvSpPr>
          <p:spPr>
            <a:xfrm>
              <a:off x="7394879" y="2411539"/>
              <a:ext cx="266148" cy="258797"/>
            </a:xfrm>
            <a:prstGeom prst="flowChartSummingJunction">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46" name="Flowchart: Summing Junction 42"/>
            <p:cNvSpPr/>
            <p:nvPr/>
          </p:nvSpPr>
          <p:spPr>
            <a:xfrm>
              <a:off x="7695580" y="2756896"/>
              <a:ext cx="266148" cy="258797"/>
            </a:xfrm>
            <a:prstGeom prst="flowChartSummingJunction">
              <a:avLst/>
            </a:prstGeom>
            <a:solidFill>
              <a:srgbClr val="C808A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47" name="Flowchart: Summing Junction 43"/>
            <p:cNvSpPr/>
            <p:nvPr/>
          </p:nvSpPr>
          <p:spPr>
            <a:xfrm>
              <a:off x="1298816" y="2748654"/>
              <a:ext cx="266148" cy="258797"/>
            </a:xfrm>
            <a:prstGeom prst="flowChartSummingJunction">
              <a:avLst/>
            </a:prstGeom>
            <a:solidFill>
              <a:srgbClr val="C808A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48" name="TextBox 97"/>
            <p:cNvSpPr txBox="1"/>
            <p:nvPr/>
          </p:nvSpPr>
          <p:spPr>
            <a:xfrm>
              <a:off x="833358" y="2979017"/>
              <a:ext cx="1159720"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err="1">
                  <a:latin typeface="Arial" panose="020B0604020202020204" pitchFamily="34" charset="0"/>
                  <a:cs typeface="Arial" panose="020B0604020202020204" pitchFamily="34" charset="0"/>
                </a:rPr>
                <a:t>dechirper</a:t>
              </a:r>
              <a:endParaRPr lang="en-US" sz="1400" dirty="0">
                <a:latin typeface="Arial" panose="020B0604020202020204" pitchFamily="34" charset="0"/>
                <a:cs typeface="Arial" panose="020B0604020202020204" pitchFamily="34" charset="0"/>
              </a:endParaRPr>
            </a:p>
          </p:txBody>
        </p:sp>
        <p:sp>
          <p:nvSpPr>
            <p:cNvPr id="49" name="TextBox 98"/>
            <p:cNvSpPr txBox="1"/>
            <p:nvPr/>
          </p:nvSpPr>
          <p:spPr>
            <a:xfrm>
              <a:off x="7402673" y="2959021"/>
              <a:ext cx="953823"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err="1">
                  <a:latin typeface="Arial" panose="020B0604020202020204" pitchFamily="34" charset="0"/>
                  <a:cs typeface="Arial" panose="020B0604020202020204" pitchFamily="34" charset="0"/>
                </a:rPr>
                <a:t>rechirper</a:t>
              </a:r>
              <a:endParaRPr lang="en-US" sz="1400" dirty="0">
                <a:latin typeface="Arial" panose="020B0604020202020204" pitchFamily="34" charset="0"/>
                <a:cs typeface="Arial" panose="020B0604020202020204" pitchFamily="34" charset="0"/>
              </a:endParaRPr>
            </a:p>
          </p:txBody>
        </p:sp>
        <p:sp>
          <p:nvSpPr>
            <p:cNvPr id="50" name="Rectangle 49"/>
            <p:cNvSpPr/>
            <p:nvPr/>
          </p:nvSpPr>
          <p:spPr>
            <a:xfrm>
              <a:off x="4409833" y="2640282"/>
              <a:ext cx="441403" cy="5993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51" name="Freeform 50"/>
            <p:cNvSpPr/>
            <p:nvPr/>
          </p:nvSpPr>
          <p:spPr>
            <a:xfrm>
              <a:off x="1425936" y="2565367"/>
              <a:ext cx="6191920" cy="337114"/>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52" name="Freeform 51"/>
            <p:cNvSpPr/>
            <p:nvPr/>
          </p:nvSpPr>
          <p:spPr>
            <a:xfrm flipH="1">
              <a:off x="1579201" y="2565367"/>
              <a:ext cx="6191920" cy="337114"/>
            </a:xfrm>
            <a:custGeom>
              <a:avLst/>
              <a:gdLst>
                <a:gd name="connsiteX0" fmla="*/ 0 w 5772150"/>
                <a:gd name="connsiteY0" fmla="*/ 257175 h 257175"/>
                <a:gd name="connsiteX1" fmla="*/ 676275 w 5772150"/>
                <a:gd name="connsiteY1" fmla="*/ 257175 h 257175"/>
                <a:gd name="connsiteX2" fmla="*/ 2962275 w 5772150"/>
                <a:gd name="connsiteY2" fmla="*/ 152400 h 257175"/>
                <a:gd name="connsiteX3" fmla="*/ 3352800 w 5772150"/>
                <a:gd name="connsiteY3" fmla="*/ 152400 h 257175"/>
                <a:gd name="connsiteX4" fmla="*/ 5772150 w 5772150"/>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0" h="257175">
                  <a:moveTo>
                    <a:pt x="0" y="257175"/>
                  </a:moveTo>
                  <a:lnTo>
                    <a:pt x="676275" y="257175"/>
                  </a:lnTo>
                  <a:lnTo>
                    <a:pt x="2962275" y="152400"/>
                  </a:lnTo>
                  <a:lnTo>
                    <a:pt x="3352800" y="152400"/>
                  </a:lnTo>
                  <a:lnTo>
                    <a:pt x="5772150" y="0"/>
                  </a:lnTo>
                </a:path>
              </a:pathLst>
            </a:cu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53" name="TextBox 102"/>
            <p:cNvSpPr txBox="1"/>
            <p:nvPr/>
          </p:nvSpPr>
          <p:spPr>
            <a:xfrm>
              <a:off x="4776996" y="2260868"/>
              <a:ext cx="2493458"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circulating bunches</a:t>
              </a:r>
            </a:p>
          </p:txBody>
        </p:sp>
        <p:sp>
          <p:nvSpPr>
            <p:cNvPr id="54" name="TextBox 103"/>
            <p:cNvSpPr txBox="1"/>
            <p:nvPr/>
          </p:nvSpPr>
          <p:spPr>
            <a:xfrm rot="180000">
              <a:off x="5308359" y="2843235"/>
              <a:ext cx="1165351"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extracted bunches</a:t>
              </a:r>
            </a:p>
          </p:txBody>
        </p:sp>
        <p:sp>
          <p:nvSpPr>
            <p:cNvPr id="55" name="Oval 54"/>
            <p:cNvSpPr/>
            <p:nvPr/>
          </p:nvSpPr>
          <p:spPr>
            <a:xfrm>
              <a:off x="4218753" y="2278527"/>
              <a:ext cx="119746" cy="57401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56" name="Oval 55"/>
            <p:cNvSpPr/>
            <p:nvPr/>
          </p:nvSpPr>
          <p:spPr>
            <a:xfrm>
              <a:off x="4931007" y="2260187"/>
              <a:ext cx="119746" cy="57401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57" name="TextBox 106"/>
            <p:cNvSpPr txBox="1"/>
            <p:nvPr/>
          </p:nvSpPr>
          <p:spPr>
            <a:xfrm rot="21420000">
              <a:off x="2733768" y="2821043"/>
              <a:ext cx="1236302"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injected bunches</a:t>
              </a:r>
            </a:p>
          </p:txBody>
        </p:sp>
        <p:sp>
          <p:nvSpPr>
            <p:cNvPr id="58" name="TextBox 107"/>
            <p:cNvSpPr txBox="1"/>
            <p:nvPr/>
          </p:nvSpPr>
          <p:spPr>
            <a:xfrm>
              <a:off x="3908836" y="2750394"/>
              <a:ext cx="1458118"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exchange </a:t>
              </a:r>
            </a:p>
            <a:p>
              <a:pPr algn="ctr"/>
              <a:r>
                <a:rPr lang="en-US" sz="1400" dirty="0">
                  <a:latin typeface="Arial" panose="020B0604020202020204" pitchFamily="34" charset="0"/>
                  <a:cs typeface="Arial" panose="020B0604020202020204" pitchFamily="34" charset="0"/>
                </a:rPr>
                <a:t>septum</a:t>
              </a:r>
            </a:p>
          </p:txBody>
        </p:sp>
        <p:sp>
          <p:nvSpPr>
            <p:cNvPr id="59" name="Isosceles Triangle 58"/>
            <p:cNvSpPr/>
            <p:nvPr/>
          </p:nvSpPr>
          <p:spPr>
            <a:xfrm>
              <a:off x="2068547" y="2765220"/>
              <a:ext cx="170295" cy="2796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60" name="Isosceles Triangle 59"/>
            <p:cNvSpPr/>
            <p:nvPr/>
          </p:nvSpPr>
          <p:spPr>
            <a:xfrm>
              <a:off x="6904502" y="2735392"/>
              <a:ext cx="170295" cy="2796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61" name="TextBox 110"/>
            <p:cNvSpPr txBox="1"/>
            <p:nvPr/>
          </p:nvSpPr>
          <p:spPr>
            <a:xfrm>
              <a:off x="6352543" y="2979017"/>
              <a:ext cx="1271142" cy="52322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algn="ctr"/>
              <a:r>
                <a:rPr lang="en-US" sz="1400" dirty="0">
                  <a:latin typeface="Arial" panose="020B0604020202020204" pitchFamily="34" charset="0"/>
                  <a:cs typeface="Arial" panose="020B0604020202020204" pitchFamily="34" charset="0"/>
                </a:rPr>
                <a:t>vertical </a:t>
              </a:r>
            </a:p>
            <a:p>
              <a:pPr algn="ctr"/>
              <a:r>
                <a:rPr lang="en-US" sz="1400" dirty="0">
                  <a:latin typeface="Arial" panose="020B0604020202020204" pitchFamily="34" charset="0"/>
                  <a:cs typeface="Arial" panose="020B0604020202020204" pitchFamily="34" charset="0"/>
                </a:rPr>
                <a:t>bend to ERL</a:t>
              </a:r>
            </a:p>
          </p:txBody>
        </p:sp>
        <p:sp>
          <p:nvSpPr>
            <p:cNvPr id="63" name="Freeform 62"/>
            <p:cNvSpPr>
              <a:spLocks noChangeAspect="1"/>
            </p:cNvSpPr>
            <p:nvPr/>
          </p:nvSpPr>
          <p:spPr>
            <a:xfrm flipH="1">
              <a:off x="7784307" y="1246819"/>
              <a:ext cx="1037492" cy="131849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8575">
              <a:solidFill>
                <a:srgbClr val="C00000"/>
              </a:solidFill>
              <a:headEnd type="stealth" w="lg" len="lg"/>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64" name="Freeform 63"/>
            <p:cNvSpPr>
              <a:spLocks noChangeAspect="1"/>
            </p:cNvSpPr>
            <p:nvPr/>
          </p:nvSpPr>
          <p:spPr>
            <a:xfrm>
              <a:off x="404862" y="1246819"/>
              <a:ext cx="1037492" cy="1318490"/>
            </a:xfrm>
            <a:custGeom>
              <a:avLst/>
              <a:gdLst>
                <a:gd name="connsiteX0" fmla="*/ 747301 w 1412984"/>
                <a:gd name="connsiteY0" fmla="*/ 0 h 1460651"/>
                <a:gd name="connsiteX1" fmla="*/ 403487 w 1412984"/>
                <a:gd name="connsiteY1" fmla="*/ 51206 h 1460651"/>
                <a:gd name="connsiteX2" fmla="*/ 191346 w 1412984"/>
                <a:gd name="connsiteY2" fmla="*/ 197510 h 1460651"/>
                <a:gd name="connsiteX3" fmla="*/ 30412 w 1412984"/>
                <a:gd name="connsiteY3" fmla="*/ 475488 h 1460651"/>
                <a:gd name="connsiteX4" fmla="*/ 8466 w 1412984"/>
                <a:gd name="connsiteY4" fmla="*/ 577900 h 1460651"/>
                <a:gd name="connsiteX5" fmla="*/ 8466 w 1412984"/>
                <a:gd name="connsiteY5" fmla="*/ 811987 h 1460651"/>
                <a:gd name="connsiteX6" fmla="*/ 110879 w 1412984"/>
                <a:gd name="connsiteY6" fmla="*/ 1024128 h 1460651"/>
                <a:gd name="connsiteX7" fmla="*/ 249868 w 1412984"/>
                <a:gd name="connsiteY7" fmla="*/ 1148486 h 1460651"/>
                <a:gd name="connsiteX8" fmla="*/ 469324 w 1412984"/>
                <a:gd name="connsiteY8" fmla="*/ 1316736 h 1460651"/>
                <a:gd name="connsiteX9" fmla="*/ 798508 w 1412984"/>
                <a:gd name="connsiteY9" fmla="*/ 1404518 h 1460651"/>
                <a:gd name="connsiteX10" fmla="*/ 1069170 w 1412984"/>
                <a:gd name="connsiteY10" fmla="*/ 1455724 h 1460651"/>
                <a:gd name="connsiteX11" fmla="*/ 1412984 w 1412984"/>
                <a:gd name="connsiteY11" fmla="*/ 1455724 h 1460651"/>
                <a:gd name="connsiteX0" fmla="*/ 747964 w 1413647"/>
                <a:gd name="connsiteY0" fmla="*/ 0 h 1460651"/>
                <a:gd name="connsiteX1" fmla="*/ 404150 w 1413647"/>
                <a:gd name="connsiteY1" fmla="*/ 51206 h 1460651"/>
                <a:gd name="connsiteX2" fmla="*/ 192009 w 1413647"/>
                <a:gd name="connsiteY2" fmla="*/ 197510 h 1460651"/>
                <a:gd name="connsiteX3" fmla="*/ 45705 w 1413647"/>
                <a:gd name="connsiteY3" fmla="*/ 373076 h 1460651"/>
                <a:gd name="connsiteX4" fmla="*/ 9129 w 1413647"/>
                <a:gd name="connsiteY4" fmla="*/ 577900 h 1460651"/>
                <a:gd name="connsiteX5" fmla="*/ 9129 w 1413647"/>
                <a:gd name="connsiteY5" fmla="*/ 811987 h 1460651"/>
                <a:gd name="connsiteX6" fmla="*/ 111542 w 1413647"/>
                <a:gd name="connsiteY6" fmla="*/ 1024128 h 1460651"/>
                <a:gd name="connsiteX7" fmla="*/ 250531 w 1413647"/>
                <a:gd name="connsiteY7" fmla="*/ 1148486 h 1460651"/>
                <a:gd name="connsiteX8" fmla="*/ 469987 w 1413647"/>
                <a:gd name="connsiteY8" fmla="*/ 1316736 h 1460651"/>
                <a:gd name="connsiteX9" fmla="*/ 799171 w 1413647"/>
                <a:gd name="connsiteY9" fmla="*/ 1404518 h 1460651"/>
                <a:gd name="connsiteX10" fmla="*/ 1069833 w 1413647"/>
                <a:gd name="connsiteY10" fmla="*/ 1455724 h 1460651"/>
                <a:gd name="connsiteX11" fmla="*/ 1413647 w 1413647"/>
                <a:gd name="connsiteY11" fmla="*/ 1455724 h 1460651"/>
                <a:gd name="connsiteX0" fmla="*/ 747964 w 1413647"/>
                <a:gd name="connsiteY0" fmla="*/ 0 h 1460140"/>
                <a:gd name="connsiteX1" fmla="*/ 404150 w 1413647"/>
                <a:gd name="connsiteY1" fmla="*/ 51206 h 1460140"/>
                <a:gd name="connsiteX2" fmla="*/ 192009 w 1413647"/>
                <a:gd name="connsiteY2" fmla="*/ 197510 h 1460140"/>
                <a:gd name="connsiteX3" fmla="*/ 45705 w 1413647"/>
                <a:gd name="connsiteY3" fmla="*/ 373076 h 1460140"/>
                <a:gd name="connsiteX4" fmla="*/ 9129 w 1413647"/>
                <a:gd name="connsiteY4" fmla="*/ 577900 h 1460140"/>
                <a:gd name="connsiteX5" fmla="*/ 9129 w 1413647"/>
                <a:gd name="connsiteY5" fmla="*/ 811987 h 1460140"/>
                <a:gd name="connsiteX6" fmla="*/ 111542 w 1413647"/>
                <a:gd name="connsiteY6" fmla="*/ 1024128 h 1460140"/>
                <a:gd name="connsiteX7" fmla="*/ 250531 w 1413647"/>
                <a:gd name="connsiteY7" fmla="*/ 1148486 h 1460140"/>
                <a:gd name="connsiteX8" fmla="*/ 469987 w 1413647"/>
                <a:gd name="connsiteY8" fmla="*/ 1316736 h 1460140"/>
                <a:gd name="connsiteX9" fmla="*/ 755280 w 1413647"/>
                <a:gd name="connsiteY9" fmla="*/ 1411833 h 1460140"/>
                <a:gd name="connsiteX10" fmla="*/ 1069833 w 1413647"/>
                <a:gd name="connsiteY10" fmla="*/ 1455724 h 1460140"/>
                <a:gd name="connsiteX11" fmla="*/ 1413647 w 1413647"/>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52450 w 1415566"/>
                <a:gd name="connsiteY7" fmla="*/ 1148486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 name="connsiteX0" fmla="*/ 749883 w 1415566"/>
                <a:gd name="connsiteY0" fmla="*/ 0 h 1460140"/>
                <a:gd name="connsiteX1" fmla="*/ 406069 w 1415566"/>
                <a:gd name="connsiteY1" fmla="*/ 51206 h 1460140"/>
                <a:gd name="connsiteX2" fmla="*/ 193928 w 1415566"/>
                <a:gd name="connsiteY2" fmla="*/ 197510 h 1460140"/>
                <a:gd name="connsiteX3" fmla="*/ 84200 w 1415566"/>
                <a:gd name="connsiteY3" fmla="*/ 358445 h 1460140"/>
                <a:gd name="connsiteX4" fmla="*/ 11048 w 1415566"/>
                <a:gd name="connsiteY4" fmla="*/ 577900 h 1460140"/>
                <a:gd name="connsiteX5" fmla="*/ 11048 w 1415566"/>
                <a:gd name="connsiteY5" fmla="*/ 811987 h 1460140"/>
                <a:gd name="connsiteX6" fmla="*/ 113461 w 1415566"/>
                <a:gd name="connsiteY6" fmla="*/ 1024128 h 1460140"/>
                <a:gd name="connsiteX7" fmla="*/ 267080 w 1415566"/>
                <a:gd name="connsiteY7" fmla="*/ 1192377 h 1460140"/>
                <a:gd name="connsiteX8" fmla="*/ 471906 w 1415566"/>
                <a:gd name="connsiteY8" fmla="*/ 1316736 h 1460140"/>
                <a:gd name="connsiteX9" fmla="*/ 757199 w 1415566"/>
                <a:gd name="connsiteY9" fmla="*/ 1411833 h 1460140"/>
                <a:gd name="connsiteX10" fmla="*/ 1071752 w 1415566"/>
                <a:gd name="connsiteY10" fmla="*/ 1455724 h 1460140"/>
                <a:gd name="connsiteX11" fmla="*/ 1415566 w 1415566"/>
                <a:gd name="connsiteY11" fmla="*/ 1455724 h 14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5566" h="1460140">
                  <a:moveTo>
                    <a:pt x="749883" y="0"/>
                  </a:moveTo>
                  <a:cubicBezTo>
                    <a:pt x="624305" y="9144"/>
                    <a:pt x="498728" y="18288"/>
                    <a:pt x="406069" y="51206"/>
                  </a:cubicBezTo>
                  <a:cubicBezTo>
                    <a:pt x="313410" y="84124"/>
                    <a:pt x="247573" y="146304"/>
                    <a:pt x="193928" y="197510"/>
                  </a:cubicBezTo>
                  <a:cubicBezTo>
                    <a:pt x="140283" y="248716"/>
                    <a:pt x="114680" y="295047"/>
                    <a:pt x="84200" y="358445"/>
                  </a:cubicBezTo>
                  <a:cubicBezTo>
                    <a:pt x="53720" y="421843"/>
                    <a:pt x="23240" y="502310"/>
                    <a:pt x="11048" y="577900"/>
                  </a:cubicBezTo>
                  <a:cubicBezTo>
                    <a:pt x="-1144" y="653490"/>
                    <a:pt x="-6021" y="737616"/>
                    <a:pt x="11048" y="811987"/>
                  </a:cubicBezTo>
                  <a:cubicBezTo>
                    <a:pt x="28117" y="886358"/>
                    <a:pt x="70789" y="960730"/>
                    <a:pt x="113461" y="1024128"/>
                  </a:cubicBezTo>
                  <a:cubicBezTo>
                    <a:pt x="156133" y="1087526"/>
                    <a:pt x="207339" y="1143609"/>
                    <a:pt x="267080" y="1192377"/>
                  </a:cubicBezTo>
                  <a:cubicBezTo>
                    <a:pt x="326821" y="1241145"/>
                    <a:pt x="390220" y="1280160"/>
                    <a:pt x="471906" y="1316736"/>
                  </a:cubicBezTo>
                  <a:cubicBezTo>
                    <a:pt x="553592" y="1353312"/>
                    <a:pt x="657225" y="1388668"/>
                    <a:pt x="757199" y="1411833"/>
                  </a:cubicBezTo>
                  <a:cubicBezTo>
                    <a:pt x="857173" y="1434998"/>
                    <a:pt x="962024" y="1448409"/>
                    <a:pt x="1071752" y="1455724"/>
                  </a:cubicBezTo>
                  <a:cubicBezTo>
                    <a:pt x="1181480" y="1463039"/>
                    <a:pt x="1294865" y="1459991"/>
                    <a:pt x="1415566" y="1455724"/>
                  </a:cubicBezTo>
                </a:path>
              </a:pathLst>
            </a:custGeom>
            <a:noFill/>
            <a:ln w="28575">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latin typeface="Arial" panose="020B0604020202020204" pitchFamily="34" charset="0"/>
                <a:cs typeface="Arial" panose="020B0604020202020204" pitchFamily="34" charset="0"/>
              </a:endParaRPr>
            </a:p>
          </p:txBody>
        </p:sp>
        <p:sp>
          <p:nvSpPr>
            <p:cNvPr id="65" name="Rectangular Callout 64"/>
            <p:cNvSpPr/>
            <p:nvPr/>
          </p:nvSpPr>
          <p:spPr bwMode="auto">
            <a:xfrm>
              <a:off x="7146273" y="1505633"/>
              <a:ext cx="1420879" cy="257754"/>
            </a:xfrm>
            <a:prstGeom prst="wedgeRectCallout">
              <a:avLst>
                <a:gd name="adj1" fmla="val -88064"/>
                <a:gd name="adj2" fmla="val 74707"/>
              </a:avLst>
            </a:prstGeom>
            <a:solidFill>
              <a:srgbClr val="66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en-US" sz="1400" dirty="0">
                  <a:latin typeface="Arial" pitchFamily="34" charset="0"/>
                  <a:cs typeface="Arial" pitchFamily="34" charset="0"/>
                </a:rPr>
                <a:t>ERL ring</a:t>
              </a:r>
            </a:p>
          </p:txBody>
        </p:sp>
        <p:sp>
          <p:nvSpPr>
            <p:cNvPr id="66" name="Rectangular Callout 65"/>
            <p:cNvSpPr/>
            <p:nvPr/>
          </p:nvSpPr>
          <p:spPr bwMode="auto">
            <a:xfrm>
              <a:off x="689206" y="1480010"/>
              <a:ext cx="1341258" cy="283376"/>
            </a:xfrm>
            <a:prstGeom prst="wedgeRectCallout">
              <a:avLst>
                <a:gd name="adj1" fmla="val -67734"/>
                <a:gd name="adj2" fmla="val 3952"/>
              </a:avLst>
            </a:prstGeom>
            <a:solidFill>
              <a:srgbClr val="66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400" dirty="0">
                  <a:latin typeface="Arial" pitchFamily="34" charset="0"/>
                  <a:cs typeface="Arial" pitchFamily="34" charset="0"/>
                </a:rPr>
                <a:t>circulator ring</a:t>
              </a:r>
            </a:p>
          </p:txBody>
        </p:sp>
      </p:grpSp>
      <p:sp>
        <p:nvSpPr>
          <p:cNvPr id="10" name="Date Placeholder 9"/>
          <p:cNvSpPr>
            <a:spLocks noGrp="1"/>
          </p:cNvSpPr>
          <p:nvPr>
            <p:ph type="dt" sz="half" idx="10"/>
          </p:nvPr>
        </p:nvSpPr>
        <p:spPr/>
        <p:txBody>
          <a:bodyPr/>
          <a:lstStyle/>
          <a:p>
            <a:fld id="{B9A63C1F-C506-458A-B79B-140BB0E71832}" type="datetime1">
              <a:rPr lang="en-US" smtClean="0"/>
              <a:t>8/30/2017</a:t>
            </a:fld>
            <a:endParaRPr lang="en-US" dirty="0"/>
          </a:p>
        </p:txBody>
      </p:sp>
      <p:sp>
        <p:nvSpPr>
          <p:cNvPr id="11" name="Footer Placeholder 10"/>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67" name="Slide Number Placeholder 66"/>
          <p:cNvSpPr>
            <a:spLocks noGrp="1"/>
          </p:cNvSpPr>
          <p:nvPr>
            <p:ph type="sldNum" sz="quarter" idx="12"/>
          </p:nvPr>
        </p:nvSpPr>
        <p:spPr/>
        <p:txBody>
          <a:bodyPr/>
          <a:lstStyle/>
          <a:p>
            <a:fld id="{B9A5DFB4-3D23-4866-8D46-AE36D04BFD7D}" type="slidenum">
              <a:rPr lang="en-US" smtClean="0"/>
              <a:pPr/>
              <a:t>28</a:t>
            </a:fld>
            <a:endParaRPr lang="en-US" dirty="0"/>
          </a:p>
        </p:txBody>
      </p:sp>
    </p:spTree>
    <p:extLst>
      <p:ext uri="{BB962C8B-B14F-4D97-AF65-F5344CB8AC3E}">
        <p14:creationId xmlns:p14="http://schemas.microsoft.com/office/powerpoint/2010/main" val="2545306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JLEIC Parameters</a:t>
            </a:r>
            <a:r>
              <a:rPr lang="en-US" baseline="0" dirty="0" smtClean="0"/>
              <a:t> (3T magnets)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25409829"/>
              </p:ext>
            </p:extLst>
          </p:nvPr>
        </p:nvGraphicFramePr>
        <p:xfrm>
          <a:off x="1600200" y="1383631"/>
          <a:ext cx="8991600" cy="5039570"/>
        </p:xfrm>
        <a:graphic>
          <a:graphicData uri="http://schemas.openxmlformats.org/drawingml/2006/table">
            <a:tbl>
              <a:tblPr firstRow="1" bandRow="1">
                <a:tableStyleId>{00A15C55-8517-42AA-B614-E9B94910E393}</a:tableStyleId>
              </a:tblPr>
              <a:tblGrid>
                <a:gridCol w="2514600"/>
                <a:gridCol w="762000"/>
                <a:gridCol w="914400"/>
                <a:gridCol w="990600"/>
                <a:gridCol w="914400"/>
                <a:gridCol w="914400"/>
                <a:gridCol w="996295"/>
                <a:gridCol w="984905"/>
              </a:tblGrid>
              <a:tr h="447574">
                <a:tc>
                  <a:txBody>
                    <a:bodyPr/>
                    <a:lstStyle/>
                    <a:p>
                      <a:pPr marL="0" marR="0">
                        <a:lnSpc>
                          <a:spcPct val="100000"/>
                        </a:lnSpc>
                        <a:spcBef>
                          <a:spcPts val="0"/>
                        </a:spcBef>
                        <a:spcAft>
                          <a:spcPts val="0"/>
                        </a:spcAft>
                      </a:pPr>
                      <a:r>
                        <a:rPr lang="en-US" sz="1600" dirty="0">
                          <a:latin typeface="Arial"/>
                          <a:cs typeface="Arial"/>
                        </a:rPr>
                        <a:t>CM energy</a:t>
                      </a:r>
                      <a:endParaRPr lang="en-US" sz="160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a:latin typeface="Arial"/>
                          <a:cs typeface="Arial"/>
                        </a:rPr>
                        <a:t>GeV</a:t>
                      </a:r>
                      <a:endParaRPr lang="en-US" sz="1600">
                        <a:latin typeface="Arial"/>
                        <a:ea typeface="Calibri"/>
                        <a:cs typeface="Arial"/>
                      </a:endParaRPr>
                    </a:p>
                  </a:txBody>
                  <a:tcPr marL="68580" marR="68580" marT="0" marB="0"/>
                </a:tc>
                <a:tc gridSpan="2">
                  <a:txBody>
                    <a:bodyPr/>
                    <a:lstStyle/>
                    <a:p>
                      <a:pPr marL="0" marR="0" algn="ctr">
                        <a:lnSpc>
                          <a:spcPct val="100000"/>
                        </a:lnSpc>
                        <a:spcBef>
                          <a:spcPts val="0"/>
                        </a:spcBef>
                        <a:spcAft>
                          <a:spcPts val="0"/>
                        </a:spcAft>
                      </a:pPr>
                      <a:r>
                        <a:rPr lang="en-US" sz="1600" dirty="0">
                          <a:latin typeface="Arial"/>
                          <a:cs typeface="Arial"/>
                        </a:rPr>
                        <a:t>21.9 </a:t>
                      </a:r>
                      <a:endParaRPr lang="en-US" sz="1600" dirty="0" smtClean="0">
                        <a:latin typeface="Arial"/>
                        <a:cs typeface="Arial"/>
                      </a:endParaRPr>
                    </a:p>
                    <a:p>
                      <a:pPr marL="0" marR="0" algn="ctr">
                        <a:lnSpc>
                          <a:spcPct val="100000"/>
                        </a:lnSpc>
                        <a:spcBef>
                          <a:spcPts val="0"/>
                        </a:spcBef>
                        <a:spcAft>
                          <a:spcPts val="0"/>
                        </a:spcAft>
                      </a:pPr>
                      <a:r>
                        <a:rPr lang="en-US" sz="1600" dirty="0" smtClean="0">
                          <a:latin typeface="Arial"/>
                          <a:cs typeface="Arial"/>
                        </a:rPr>
                        <a:t>(</a:t>
                      </a:r>
                      <a:r>
                        <a:rPr lang="en-US" sz="1600" dirty="0">
                          <a:latin typeface="Arial"/>
                          <a:cs typeface="Arial"/>
                        </a:rPr>
                        <a:t>low)</a:t>
                      </a:r>
                      <a:endParaRPr lang="en-US" sz="1600" b="1" dirty="0">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a:latin typeface="Arial"/>
                          <a:cs typeface="Arial"/>
                        </a:rPr>
                        <a:t>44.7 </a:t>
                      </a:r>
                      <a:endParaRPr lang="en-US" sz="1600" dirty="0" smtClean="0">
                        <a:latin typeface="Arial"/>
                        <a:cs typeface="Arial"/>
                      </a:endParaRPr>
                    </a:p>
                    <a:p>
                      <a:pPr marL="0" marR="0" algn="ctr">
                        <a:lnSpc>
                          <a:spcPct val="100000"/>
                        </a:lnSpc>
                        <a:spcBef>
                          <a:spcPts val="0"/>
                        </a:spcBef>
                        <a:spcAft>
                          <a:spcPts val="0"/>
                        </a:spcAft>
                      </a:pPr>
                      <a:r>
                        <a:rPr lang="en-US" sz="1600" dirty="0" smtClean="0">
                          <a:latin typeface="Arial"/>
                          <a:cs typeface="Arial"/>
                        </a:rPr>
                        <a:t>(</a:t>
                      </a:r>
                      <a:r>
                        <a:rPr lang="en-US" sz="1600" dirty="0">
                          <a:latin typeface="Arial"/>
                          <a:cs typeface="Arial"/>
                        </a:rPr>
                        <a:t>medium)</a:t>
                      </a:r>
                      <a:endParaRPr lang="en-US" sz="1600" b="1" dirty="0">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a:latin typeface="Arial"/>
                          <a:cs typeface="Arial"/>
                        </a:rPr>
                        <a:t>63.3 </a:t>
                      </a:r>
                      <a:endParaRPr lang="en-US" sz="1600" dirty="0" smtClean="0">
                        <a:latin typeface="Arial"/>
                        <a:cs typeface="Arial"/>
                      </a:endParaRPr>
                    </a:p>
                    <a:p>
                      <a:pPr marL="0" marR="0" algn="ctr">
                        <a:lnSpc>
                          <a:spcPct val="100000"/>
                        </a:lnSpc>
                        <a:spcBef>
                          <a:spcPts val="0"/>
                        </a:spcBef>
                        <a:spcAft>
                          <a:spcPts val="0"/>
                        </a:spcAft>
                      </a:pPr>
                      <a:r>
                        <a:rPr lang="en-US" sz="1600" dirty="0" smtClean="0">
                          <a:latin typeface="Arial"/>
                          <a:cs typeface="Arial"/>
                        </a:rPr>
                        <a:t>(</a:t>
                      </a:r>
                      <a:r>
                        <a:rPr lang="en-US" sz="1600" dirty="0">
                          <a:latin typeface="Arial"/>
                          <a:cs typeface="Arial"/>
                        </a:rPr>
                        <a:t>high)</a:t>
                      </a:r>
                      <a:endParaRPr lang="en-US" sz="1600" b="1" dirty="0">
                        <a:latin typeface="Arial"/>
                        <a:ea typeface="Calibri"/>
                        <a:cs typeface="Arial"/>
                      </a:endParaRPr>
                    </a:p>
                  </a:txBody>
                  <a:tcPr marL="68580" marR="68580" marT="0" marB="0"/>
                </a:tc>
                <a:tc hMerge="1">
                  <a:txBody>
                    <a:bodyPr/>
                    <a:lstStyle/>
                    <a:p>
                      <a:endParaRPr lang="en-US"/>
                    </a:p>
                  </a:txBody>
                  <a:tcPr/>
                </a:tc>
              </a:tr>
              <a:tr h="325135">
                <a:tc>
                  <a:txBody>
                    <a:bodyPr/>
                    <a:lstStyle/>
                    <a:p>
                      <a:pPr marL="0" marR="0">
                        <a:lnSpc>
                          <a:spcPct val="100000"/>
                        </a:lnSpc>
                        <a:spcBef>
                          <a:spcPts val="0"/>
                        </a:spcBef>
                        <a:spcAft>
                          <a:spcPts val="0"/>
                        </a:spcAft>
                      </a:pP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p</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a:latin typeface="Arial"/>
                          <a:cs typeface="Arial"/>
                        </a:rPr>
                        <a:t>e</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p</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e</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p</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e</a:t>
                      </a:r>
                      <a:endParaRPr lang="en-US" sz="1600" b="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Beam energy</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a:latin typeface="Arial"/>
                          <a:cs typeface="Arial"/>
                        </a:rPr>
                        <a:t>GeV</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40</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100</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5</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100</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a:latin typeface="Arial"/>
                          <a:cs typeface="Arial"/>
                        </a:rPr>
                        <a:t>10</a:t>
                      </a:r>
                      <a:endParaRPr lang="en-US" sz="1600" b="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Collision frequency</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a:latin typeface="Arial"/>
                          <a:cs typeface="Arial"/>
                        </a:rPr>
                        <a:t>MHz</a:t>
                      </a:r>
                      <a:endParaRPr lang="en-US" sz="1600" b="0" dirty="0">
                        <a:latin typeface="Arial"/>
                        <a:ea typeface="Calibri"/>
                        <a:cs typeface="Arial"/>
                      </a:endParaRPr>
                    </a:p>
                  </a:txBody>
                  <a:tcPr marL="68580" marR="68580" marT="0" marB="0"/>
                </a:tc>
                <a:tc gridSpan="2">
                  <a:txBody>
                    <a:bodyPr/>
                    <a:lstStyle/>
                    <a:p>
                      <a:pPr marL="0" marR="0" algn="ctr">
                        <a:lnSpc>
                          <a:spcPct val="100000"/>
                        </a:lnSpc>
                        <a:spcBef>
                          <a:spcPts val="0"/>
                        </a:spcBef>
                        <a:spcAft>
                          <a:spcPts val="0"/>
                        </a:spcAft>
                      </a:pPr>
                      <a:r>
                        <a:rPr lang="en-US" sz="1600" dirty="0">
                          <a:latin typeface="Arial"/>
                          <a:cs typeface="Arial"/>
                        </a:rPr>
                        <a:t>476</a:t>
                      </a:r>
                      <a:endParaRPr lang="en-US" sz="1600" b="0" dirty="0">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a:latin typeface="Arial"/>
                          <a:cs typeface="Arial"/>
                        </a:rPr>
                        <a:t>476</a:t>
                      </a:r>
                      <a:endParaRPr lang="en-US" sz="1600" b="0">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smtClean="0">
                          <a:latin typeface="Arial"/>
                          <a:cs typeface="Arial"/>
                        </a:rPr>
                        <a:t>476/4=119</a:t>
                      </a:r>
                      <a:endParaRPr lang="en-US" sz="1600" b="0" dirty="0">
                        <a:latin typeface="Arial"/>
                        <a:ea typeface="Calibri"/>
                        <a:cs typeface="Arial"/>
                      </a:endParaRPr>
                    </a:p>
                  </a:txBody>
                  <a:tcPr marL="68580" marR="68580" marT="0" marB="0"/>
                </a:tc>
                <a:tc hMerge="1">
                  <a:txBody>
                    <a:bodyPr/>
                    <a:lstStyle/>
                    <a:p>
                      <a:endParaRPr lang="en-US"/>
                    </a:p>
                  </a:txBody>
                  <a:tcPr/>
                </a:tc>
              </a:tr>
              <a:tr h="325135">
                <a:tc>
                  <a:txBody>
                    <a:bodyPr/>
                    <a:lstStyle/>
                    <a:p>
                      <a:pPr marL="0" marR="10160">
                        <a:lnSpc>
                          <a:spcPct val="100000"/>
                        </a:lnSpc>
                        <a:spcBef>
                          <a:spcPts val="0"/>
                        </a:spcBef>
                        <a:spcAft>
                          <a:spcPts val="0"/>
                        </a:spcAft>
                      </a:pPr>
                      <a:r>
                        <a:rPr lang="en-US" sz="1600" dirty="0">
                          <a:latin typeface="Arial"/>
                          <a:cs typeface="Arial"/>
                        </a:rPr>
                        <a:t>Particles per bunch</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a:latin typeface="Arial"/>
                          <a:cs typeface="Arial"/>
                        </a:rPr>
                        <a:t>10</a:t>
                      </a:r>
                      <a:r>
                        <a:rPr lang="en-US" sz="1600" baseline="30000">
                          <a:latin typeface="Arial"/>
                          <a:cs typeface="Arial"/>
                        </a:rPr>
                        <a:t>10</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0.98</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3.7</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0.98</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3.7</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3.9</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3.7</a:t>
                      </a:r>
                      <a:endParaRPr lang="en-US" sz="1600" b="0" dirty="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Beam current</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a:latin typeface="Arial"/>
                          <a:cs typeface="Arial"/>
                        </a:rPr>
                        <a:t>A</a:t>
                      </a:r>
                      <a:endParaRPr lang="en-US" sz="16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a:latin typeface="Arial"/>
                          <a:cs typeface="Arial"/>
                        </a:rPr>
                        <a:t> </a:t>
                      </a:r>
                      <a:r>
                        <a:rPr lang="en-US" sz="1600" dirty="0" smtClean="0">
                          <a:latin typeface="Arial"/>
                          <a:cs typeface="Arial"/>
                        </a:rPr>
                        <a:t>0.75</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2.8</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0.75</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2.8</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0.75</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0.71</a:t>
                      </a:r>
                      <a:endParaRPr lang="en-US" sz="1600" b="0" dirty="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Polarization</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a:latin typeface="Arial"/>
                          <a:cs typeface="Arial"/>
                        </a:rPr>
                        <a:t>%</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80</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80</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80</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80</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80</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75</a:t>
                      </a:r>
                      <a:endParaRPr lang="en-US" sz="1600" b="1" dirty="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Bunch length, RMS</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a:latin typeface="Arial"/>
                          <a:cs typeface="Arial"/>
                        </a:rPr>
                        <a:t>cm</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1</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1</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1</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2.2</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1</a:t>
                      </a:r>
                      <a:endParaRPr lang="en-US" sz="1600" b="1" dirty="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Norm. </a:t>
                      </a:r>
                      <a:r>
                        <a:rPr lang="en-US" sz="1600" dirty="0" err="1" smtClean="0">
                          <a:latin typeface="Arial"/>
                          <a:cs typeface="Arial"/>
                        </a:rPr>
                        <a:t>emitt</a:t>
                      </a:r>
                      <a:r>
                        <a:rPr lang="en-US" sz="1600" dirty="0" smtClean="0">
                          <a:latin typeface="Arial"/>
                          <a:cs typeface="Arial"/>
                        </a:rPr>
                        <a:t>., hor./vert.</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l-GR" sz="1600" dirty="0">
                          <a:latin typeface="Arial"/>
                          <a:cs typeface="Arial"/>
                        </a:rPr>
                        <a:t>μ</a:t>
                      </a:r>
                      <a:r>
                        <a:rPr lang="en-US" sz="1600" dirty="0">
                          <a:latin typeface="Arial"/>
                          <a:cs typeface="Arial"/>
                        </a:rPr>
                        <a:t>m </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0.3/0.3</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24/24</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0.5/0.1</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54/10.8</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0.9/0.18</a:t>
                      </a:r>
                      <a:endParaRPr lang="en-US" sz="16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432/86.4</a:t>
                      </a:r>
                      <a:endParaRPr lang="en-US" sz="1600" b="1" dirty="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smtClean="0">
                          <a:latin typeface="Arial"/>
                          <a:cs typeface="Arial"/>
                        </a:rPr>
                        <a:t>Horizontal &amp; vertical β*</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a:latin typeface="Arial"/>
                          <a:cs typeface="Arial"/>
                        </a:rPr>
                        <a:t>cm</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8/8</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13.5/13.5</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6/1.2</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5.1/1</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10.5/2.1</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4/0.8</a:t>
                      </a:r>
                      <a:endParaRPr lang="en-US" sz="1600" b="0" dirty="0" smtClean="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Vert. beam-beam </a:t>
                      </a:r>
                      <a:r>
                        <a:rPr lang="en-US" sz="1600" dirty="0" err="1" smtClean="0">
                          <a:latin typeface="Arial"/>
                          <a:cs typeface="Arial"/>
                        </a:rPr>
                        <a:t>param</a:t>
                      </a:r>
                      <a:r>
                        <a:rPr lang="en-US" sz="1600" dirty="0" smtClean="0">
                          <a:latin typeface="Arial"/>
                          <a:cs typeface="Arial"/>
                        </a:rPr>
                        <a:t>.</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0.015</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0.092</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0.015</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0.068</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0.008</a:t>
                      </a:r>
                      <a:endParaRPr lang="en-US" sz="16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0.034</a:t>
                      </a:r>
                      <a:endParaRPr lang="en-US" sz="1600" b="0" dirty="0" smtClean="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err="1">
                          <a:latin typeface="Arial"/>
                          <a:cs typeface="Arial"/>
                        </a:rPr>
                        <a:t>Laslett</a:t>
                      </a:r>
                      <a:r>
                        <a:rPr lang="en-US" sz="1600" dirty="0">
                          <a:latin typeface="Arial"/>
                          <a:cs typeface="Arial"/>
                        </a:rPr>
                        <a:t> tune-shift</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0.06</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7x10</a:t>
                      </a:r>
                      <a:r>
                        <a:rPr lang="en-US" sz="1600" baseline="30000" dirty="0" smtClean="0">
                          <a:latin typeface="Arial"/>
                          <a:cs typeface="Arial"/>
                        </a:rPr>
                        <a:t>-4</a:t>
                      </a:r>
                      <a:endParaRPr lang="en-US" sz="1600" b="0" baseline="3000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0.055</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6x10</a:t>
                      </a:r>
                      <a:r>
                        <a:rPr lang="en-US" sz="1600" baseline="30000" dirty="0" smtClean="0">
                          <a:latin typeface="Arial"/>
                          <a:cs typeface="Arial"/>
                        </a:rPr>
                        <a:t>-4</a:t>
                      </a:r>
                      <a:endParaRPr lang="en-US" sz="1600" b="0" baseline="3000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0.056</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7x10</a:t>
                      </a:r>
                      <a:r>
                        <a:rPr lang="en-US" sz="1600" baseline="30000" dirty="0" smtClean="0">
                          <a:latin typeface="Arial"/>
                          <a:cs typeface="Arial"/>
                        </a:rPr>
                        <a:t>-5</a:t>
                      </a:r>
                      <a:endParaRPr lang="en-US" sz="1600" b="0" baseline="30000" dirty="0">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a:latin typeface="Arial"/>
                          <a:cs typeface="Arial"/>
                        </a:rPr>
                        <a:t>Detector </a:t>
                      </a:r>
                      <a:r>
                        <a:rPr lang="en-US" sz="1600" dirty="0" smtClean="0">
                          <a:latin typeface="Arial"/>
                          <a:cs typeface="Arial"/>
                        </a:rPr>
                        <a:t>space, up/down</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smtClean="0">
                          <a:latin typeface="Arial"/>
                          <a:cs typeface="Arial"/>
                        </a:rPr>
                        <a:t>m</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3.6/7</a:t>
                      </a:r>
                      <a:endParaRPr lang="en-US" sz="16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3.2/3</a:t>
                      </a:r>
                      <a:endParaRPr lang="en-US" sz="16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3.6/7</a:t>
                      </a:r>
                      <a:endParaRPr lang="en-US" sz="16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3.2/3</a:t>
                      </a:r>
                      <a:r>
                        <a:rPr lang="en-US" sz="1600" baseline="0" dirty="0" smtClean="0">
                          <a:latin typeface="Arial"/>
                          <a:cs typeface="Arial"/>
                        </a:rPr>
                        <a:t> </a:t>
                      </a:r>
                      <a:endParaRPr lang="en-US" sz="16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3.6/7</a:t>
                      </a:r>
                      <a:endParaRPr lang="en-US" sz="16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600" dirty="0" smtClean="0">
                          <a:latin typeface="Arial"/>
                          <a:cs typeface="Arial"/>
                        </a:rPr>
                        <a:t>3.2/3</a:t>
                      </a:r>
                      <a:endParaRPr lang="en-US" sz="1600" b="0" dirty="0">
                        <a:solidFill>
                          <a:schemeClr val="tx1"/>
                        </a:solidFill>
                        <a:latin typeface="Arial"/>
                        <a:ea typeface="Calibri"/>
                        <a:cs typeface="Arial"/>
                      </a:endParaRPr>
                    </a:p>
                  </a:txBody>
                  <a:tcPr marL="68580" marR="68580" marT="0" marB="0"/>
                </a:tc>
              </a:tr>
              <a:tr h="325135">
                <a:tc>
                  <a:txBody>
                    <a:bodyPr/>
                    <a:lstStyle/>
                    <a:p>
                      <a:pPr marL="0" marR="0">
                        <a:lnSpc>
                          <a:spcPct val="100000"/>
                        </a:lnSpc>
                        <a:spcBef>
                          <a:spcPts val="0"/>
                        </a:spcBef>
                        <a:spcAft>
                          <a:spcPts val="0"/>
                        </a:spcAft>
                      </a:pPr>
                      <a:r>
                        <a:rPr lang="en-US" sz="1600" dirty="0" smtClean="0">
                          <a:latin typeface="Arial"/>
                          <a:cs typeface="Arial"/>
                        </a:rPr>
                        <a:t>Hourglass(HG</a:t>
                      </a:r>
                      <a:r>
                        <a:rPr lang="en-US" sz="1600" dirty="0">
                          <a:latin typeface="Arial"/>
                          <a:cs typeface="Arial"/>
                        </a:rPr>
                        <a:t>) </a:t>
                      </a:r>
                      <a:r>
                        <a:rPr lang="en-US" sz="1600" dirty="0" smtClean="0">
                          <a:latin typeface="Arial"/>
                          <a:cs typeface="Arial"/>
                        </a:rPr>
                        <a:t>reduction</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600" b="0" dirty="0">
                        <a:latin typeface="Arial"/>
                        <a:ea typeface="Calibri"/>
                        <a:cs typeface="Arial"/>
                      </a:endParaRPr>
                    </a:p>
                  </a:txBody>
                  <a:tcPr marL="68580" marR="68580" marT="0" marB="0"/>
                </a:tc>
                <a:tc gridSpan="2">
                  <a:txBody>
                    <a:bodyPr/>
                    <a:lstStyle/>
                    <a:p>
                      <a:pPr marL="0" marR="0" algn="ctr">
                        <a:lnSpc>
                          <a:spcPct val="100000"/>
                        </a:lnSpc>
                        <a:spcBef>
                          <a:spcPts val="0"/>
                        </a:spcBef>
                        <a:spcAft>
                          <a:spcPts val="0"/>
                        </a:spcAft>
                      </a:pPr>
                      <a:r>
                        <a:rPr lang="en-US" sz="1600" dirty="0" smtClean="0">
                          <a:latin typeface="Arial"/>
                          <a:cs typeface="Arial"/>
                        </a:rPr>
                        <a:t>1 </a:t>
                      </a:r>
                      <a:endParaRPr lang="en-US" sz="1600" b="0"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smtClean="0">
                          <a:latin typeface="Arial"/>
                          <a:cs typeface="Arial"/>
                        </a:rPr>
                        <a:t>0.87</a:t>
                      </a:r>
                      <a:endParaRPr lang="en-US" sz="1600" b="0"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smtClean="0">
                          <a:latin typeface="Arial"/>
                          <a:cs typeface="Arial"/>
                        </a:rPr>
                        <a:t>0.75</a:t>
                      </a:r>
                      <a:endParaRPr lang="en-US" sz="1600" b="0" dirty="0">
                        <a:solidFill>
                          <a:schemeClr val="tx1"/>
                        </a:solidFill>
                        <a:latin typeface="Arial"/>
                        <a:ea typeface="Calibri"/>
                        <a:cs typeface="Arial"/>
                      </a:endParaRPr>
                    </a:p>
                  </a:txBody>
                  <a:tcPr marL="68580" marR="68580" marT="0" marB="0"/>
                </a:tc>
                <a:tc hMerge="1">
                  <a:txBody>
                    <a:bodyPr/>
                    <a:lstStyle/>
                    <a:p>
                      <a:endParaRPr lang="en-US"/>
                    </a:p>
                  </a:txBody>
                  <a:tcPr/>
                </a:tc>
              </a:tr>
              <a:tr h="325135">
                <a:tc>
                  <a:txBody>
                    <a:bodyPr/>
                    <a:lstStyle/>
                    <a:p>
                      <a:pPr marL="0" marR="0">
                        <a:lnSpc>
                          <a:spcPct val="100000"/>
                        </a:lnSpc>
                        <a:spcBef>
                          <a:spcPts val="0"/>
                        </a:spcBef>
                        <a:spcAft>
                          <a:spcPts val="0"/>
                        </a:spcAft>
                      </a:pPr>
                      <a:r>
                        <a:rPr lang="en-US" sz="1600" dirty="0" smtClean="0">
                          <a:latin typeface="Arial"/>
                          <a:cs typeface="Arial"/>
                        </a:rPr>
                        <a:t>Luminosity/IP</a:t>
                      </a:r>
                      <a:r>
                        <a:rPr lang="en-US" sz="1600" dirty="0">
                          <a:latin typeface="Arial"/>
                          <a:cs typeface="Arial"/>
                        </a:rPr>
                        <a:t>, </a:t>
                      </a:r>
                      <a:r>
                        <a:rPr lang="en-US" sz="1600" dirty="0" smtClean="0">
                          <a:latin typeface="Arial"/>
                          <a:cs typeface="Arial"/>
                        </a:rPr>
                        <a:t>w/HG, </a:t>
                      </a:r>
                      <a:r>
                        <a:rPr lang="en-US" sz="1600" dirty="0">
                          <a:latin typeface="Arial"/>
                          <a:cs typeface="Arial"/>
                        </a:rPr>
                        <a:t>10</a:t>
                      </a:r>
                      <a:r>
                        <a:rPr lang="en-US" sz="1600" baseline="30000" dirty="0">
                          <a:latin typeface="Arial"/>
                          <a:cs typeface="Arial"/>
                        </a:rPr>
                        <a:t>33</a:t>
                      </a:r>
                      <a:endParaRPr lang="en-US" sz="16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smtClean="0">
                          <a:latin typeface="Arial"/>
                          <a:cs typeface="Arial"/>
                        </a:rPr>
                        <a:t>cm</a:t>
                      </a:r>
                      <a:r>
                        <a:rPr lang="en-US" sz="1600" baseline="30000" dirty="0" smtClean="0">
                          <a:latin typeface="Arial"/>
                          <a:cs typeface="Arial"/>
                        </a:rPr>
                        <a:t>-2</a:t>
                      </a:r>
                      <a:r>
                        <a:rPr lang="en-US" sz="1600" dirty="0" smtClean="0">
                          <a:latin typeface="Arial"/>
                          <a:cs typeface="Arial"/>
                        </a:rPr>
                        <a:t>s</a:t>
                      </a:r>
                      <a:r>
                        <a:rPr lang="en-US" sz="1600" baseline="30000" dirty="0" smtClean="0">
                          <a:latin typeface="Arial"/>
                          <a:cs typeface="Arial"/>
                        </a:rPr>
                        <a:t>-1</a:t>
                      </a:r>
                      <a:endParaRPr lang="en-US" sz="1600" b="0" dirty="0">
                        <a:latin typeface="Arial"/>
                        <a:ea typeface="Calibri"/>
                        <a:cs typeface="Arial"/>
                      </a:endParaRPr>
                    </a:p>
                  </a:txBody>
                  <a:tcPr marL="68580" marR="68580" marT="0" marB="0"/>
                </a:tc>
                <a:tc gridSpan="2">
                  <a:txBody>
                    <a:bodyPr/>
                    <a:lstStyle/>
                    <a:p>
                      <a:pPr marL="0" marR="0" algn="ctr">
                        <a:lnSpc>
                          <a:spcPct val="100000"/>
                        </a:lnSpc>
                        <a:spcBef>
                          <a:spcPts val="0"/>
                        </a:spcBef>
                        <a:spcAft>
                          <a:spcPts val="0"/>
                        </a:spcAft>
                      </a:pPr>
                      <a:r>
                        <a:rPr lang="en-US" sz="1600" dirty="0" smtClean="0">
                          <a:latin typeface="Arial"/>
                          <a:cs typeface="Arial"/>
                        </a:rPr>
                        <a:t>2.5</a:t>
                      </a:r>
                      <a:endParaRPr lang="en-US" sz="1600" b="0"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smtClean="0">
                          <a:latin typeface="Arial"/>
                          <a:cs typeface="Arial"/>
                        </a:rPr>
                        <a:t>21.4</a:t>
                      </a:r>
                      <a:endParaRPr lang="en-US" sz="1600" b="0"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smtClean="0">
                          <a:latin typeface="Arial"/>
                          <a:cs typeface="Arial"/>
                        </a:rPr>
                        <a:t>5.9</a:t>
                      </a:r>
                      <a:endParaRPr lang="en-US" sz="1600" b="0" dirty="0">
                        <a:solidFill>
                          <a:schemeClr val="tx1"/>
                        </a:solidFill>
                        <a:latin typeface="Arial"/>
                        <a:ea typeface="Calibri"/>
                        <a:cs typeface="Arial"/>
                      </a:endParaRPr>
                    </a:p>
                  </a:txBody>
                  <a:tcPr marL="68580" marR="68580" marT="0" marB="0"/>
                </a:tc>
                <a:tc hMerge="1">
                  <a:txBody>
                    <a:bodyPr/>
                    <a:lstStyle/>
                    <a:p>
                      <a:endParaRPr lang="en-US"/>
                    </a:p>
                  </a:txBody>
                  <a:tcPr/>
                </a:tc>
              </a:tr>
            </a:tbl>
          </a:graphicData>
        </a:graphic>
      </p:graphicFrame>
      <p:sp>
        <p:nvSpPr>
          <p:cNvPr id="3" name="Date Placeholder 2"/>
          <p:cNvSpPr>
            <a:spLocks noGrp="1"/>
          </p:cNvSpPr>
          <p:nvPr>
            <p:ph type="dt" sz="half" idx="10"/>
          </p:nvPr>
        </p:nvSpPr>
        <p:spPr/>
        <p:txBody>
          <a:bodyPr/>
          <a:lstStyle/>
          <a:p>
            <a:fld id="{E1742BA5-ECDF-49B8-94F4-72E27D990B84}" type="datetime1">
              <a:rPr lang="en-US" smtClean="0"/>
              <a:t>8/30/2017</a:t>
            </a:fld>
            <a:endParaRPr lang="en-US" dirty="0"/>
          </a:p>
        </p:txBody>
      </p:sp>
      <p:sp>
        <p:nvSpPr>
          <p:cNvPr id="5" name="Footer Placeholder 4"/>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6" name="Slide Number Placeholder 5"/>
          <p:cNvSpPr>
            <a:spLocks noGrp="1"/>
          </p:cNvSpPr>
          <p:nvPr>
            <p:ph type="sldNum" sz="quarter" idx="12"/>
          </p:nvPr>
        </p:nvSpPr>
        <p:spPr/>
        <p:txBody>
          <a:bodyPr/>
          <a:lstStyle/>
          <a:p>
            <a:fld id="{B9A5DFB4-3D23-4866-8D46-AE36D04BFD7D}" type="slidenum">
              <a:rPr lang="en-US" smtClean="0"/>
              <a:pPr/>
              <a:t>29</a:t>
            </a:fld>
            <a:endParaRPr lang="en-US" dirty="0"/>
          </a:p>
        </p:txBody>
      </p:sp>
    </p:spTree>
    <p:extLst>
      <p:ext uri="{BB962C8B-B14F-4D97-AF65-F5344CB8AC3E}">
        <p14:creationId xmlns:p14="http://schemas.microsoft.com/office/powerpoint/2010/main" val="2433535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Not</a:t>
            </a:r>
            <a:r>
              <a:rPr lang="it-IT" dirty="0"/>
              <a:t> a brand new </a:t>
            </a:r>
            <a:r>
              <a:rPr lang="it-IT" dirty="0" err="1"/>
              <a:t>discussion</a:t>
            </a:r>
            <a:r>
              <a:rPr lang="it-IT" dirty="0"/>
              <a:t> </a:t>
            </a:r>
            <a:r>
              <a:rPr lang="it-IT" dirty="0" err="1"/>
              <a:t>here</a:t>
            </a:r>
            <a:endParaRPr lang="it-IT" dirty="0"/>
          </a:p>
        </p:txBody>
      </p:sp>
      <p:pic>
        <p:nvPicPr>
          <p:cNvPr id="9" name="Picture 8"/>
          <p:cNvPicPr>
            <a:picLocks noChangeAspect="1"/>
          </p:cNvPicPr>
          <p:nvPr/>
        </p:nvPicPr>
        <p:blipFill>
          <a:blip r:embed="rId2"/>
          <a:stretch>
            <a:fillRect/>
          </a:stretch>
        </p:blipFill>
        <p:spPr>
          <a:xfrm>
            <a:off x="1902618" y="1186701"/>
            <a:ext cx="8386763" cy="5402252"/>
          </a:xfrm>
          <a:prstGeom prst="rect">
            <a:avLst/>
          </a:prstGeom>
        </p:spPr>
      </p:pic>
      <p:sp>
        <p:nvSpPr>
          <p:cNvPr id="3" name="Date Placeholder 2"/>
          <p:cNvSpPr>
            <a:spLocks noGrp="1"/>
          </p:cNvSpPr>
          <p:nvPr>
            <p:ph type="dt" sz="half" idx="10"/>
          </p:nvPr>
        </p:nvSpPr>
        <p:spPr/>
        <p:txBody>
          <a:bodyPr/>
          <a:lstStyle/>
          <a:p>
            <a:fld id="{E0CD2599-B53A-440F-B491-FD3D1343D823}"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3</a:t>
            </a:fld>
            <a:endParaRPr lang="en-US" dirty="0"/>
          </a:p>
        </p:txBody>
      </p:sp>
    </p:spTree>
    <p:extLst>
      <p:ext uri="{BB962C8B-B14F-4D97-AF65-F5344CB8AC3E}">
        <p14:creationId xmlns:p14="http://schemas.microsoft.com/office/powerpoint/2010/main" val="2783880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JLEIC </a:t>
            </a:r>
            <a:r>
              <a:rPr lang="en-US" dirty="0" err="1" smtClean="0"/>
              <a:t>Lumi</a:t>
            </a:r>
            <a:r>
              <a:rPr lang="en-US" dirty="0" smtClean="0"/>
              <a:t> and Energy Technical Choice</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99453" y="1243594"/>
            <a:ext cx="8793093" cy="5352538"/>
          </a:xfrm>
          <a:prstGeom prst="rect">
            <a:avLst/>
          </a:prstGeom>
        </p:spPr>
      </p:pic>
      <p:sp>
        <p:nvSpPr>
          <p:cNvPr id="5" name="Rectangular Callout 4"/>
          <p:cNvSpPr/>
          <p:nvPr/>
        </p:nvSpPr>
        <p:spPr>
          <a:xfrm>
            <a:off x="10233583" y="3505196"/>
            <a:ext cx="1807535" cy="414667"/>
          </a:xfrm>
          <a:prstGeom prst="wedgeRectCallout">
            <a:avLst>
              <a:gd name="adj1" fmla="val -65243"/>
              <a:gd name="adj2" fmla="val -241716"/>
            </a:avLst>
          </a:prstGeom>
          <a:solidFill>
            <a:srgbClr val="FF5C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LHC Upgrade technology</a:t>
            </a:r>
          </a:p>
        </p:txBody>
      </p:sp>
      <p:sp>
        <p:nvSpPr>
          <p:cNvPr id="6" name="Rectangular Callout 5"/>
          <p:cNvSpPr/>
          <p:nvPr/>
        </p:nvSpPr>
        <p:spPr>
          <a:xfrm>
            <a:off x="10233583" y="1752395"/>
            <a:ext cx="1807535" cy="414667"/>
          </a:xfrm>
          <a:prstGeom prst="wedgeRectCallout">
            <a:avLst>
              <a:gd name="adj1" fmla="val -63822"/>
              <a:gd name="adj2" fmla="val 94322"/>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LHC technology</a:t>
            </a:r>
          </a:p>
        </p:txBody>
      </p:sp>
      <p:sp>
        <p:nvSpPr>
          <p:cNvPr id="3" name="Date Placeholder 2"/>
          <p:cNvSpPr>
            <a:spLocks noGrp="1"/>
          </p:cNvSpPr>
          <p:nvPr>
            <p:ph type="dt" sz="half" idx="10"/>
          </p:nvPr>
        </p:nvSpPr>
        <p:spPr/>
        <p:txBody>
          <a:bodyPr/>
          <a:lstStyle/>
          <a:p>
            <a:fld id="{BE28BC9E-D4F8-4AF8-BBAC-CC8EDE1DB8C1}"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30</a:t>
            </a:fld>
            <a:endParaRPr lang="en-US" dirty="0"/>
          </a:p>
        </p:txBody>
      </p:sp>
    </p:spTree>
    <p:extLst>
      <p:ext uri="{BB962C8B-B14F-4D97-AF65-F5344CB8AC3E}">
        <p14:creationId xmlns:p14="http://schemas.microsoft.com/office/powerpoint/2010/main" val="36498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Uniqueness of EIC among all DIS Facilities</a:t>
            </a:r>
            <a:endParaRPr lang="it-IT" dirty="0"/>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127760"/>
            <a:ext cx="5080000" cy="5511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43700" y="1504950"/>
            <a:ext cx="2892138" cy="2308324"/>
          </a:xfrm>
          <a:prstGeom prst="rect">
            <a:avLst/>
          </a:prstGeom>
          <a:noFill/>
        </p:spPr>
        <p:txBody>
          <a:bodyPr wrap="none" rtlCol="0">
            <a:spAutoFit/>
          </a:bodyPr>
          <a:lstStyle/>
          <a:p>
            <a:r>
              <a:rPr lang="en-US" dirty="0"/>
              <a:t>All DIS facilities in the world</a:t>
            </a:r>
            <a:r>
              <a:rPr lang="en-US" dirty="0" smtClean="0"/>
              <a:t>.</a:t>
            </a:r>
          </a:p>
          <a:p>
            <a:endParaRPr lang="en-US" dirty="0"/>
          </a:p>
          <a:p>
            <a:r>
              <a:rPr lang="en-US" dirty="0" smtClean="0"/>
              <a:t>However</a:t>
            </a:r>
            <a:r>
              <a:rPr lang="en-US" dirty="0"/>
              <a:t>,</a:t>
            </a:r>
          </a:p>
          <a:p>
            <a:r>
              <a:rPr lang="en-US" dirty="0"/>
              <a:t>if we ask for</a:t>
            </a:r>
            <a:r>
              <a:rPr lang="en-US" dirty="0" smtClean="0"/>
              <a:t>:</a:t>
            </a:r>
          </a:p>
          <a:p>
            <a:pPr marL="285750" indent="-285750">
              <a:buFont typeface="Arial" panose="020B0604020202020204" pitchFamily="34" charset="0"/>
              <a:buChar char="•"/>
            </a:pPr>
            <a:r>
              <a:rPr lang="en-US" dirty="0" smtClean="0"/>
              <a:t>high </a:t>
            </a:r>
            <a:r>
              <a:rPr lang="en-US" dirty="0"/>
              <a:t>luminosity </a:t>
            </a:r>
            <a:r>
              <a:rPr lang="en-US" dirty="0" smtClean="0"/>
              <a:t>&amp;</a:t>
            </a:r>
          </a:p>
          <a:p>
            <a:pPr marL="285750" indent="-285750">
              <a:buFont typeface="Arial" panose="020B0604020202020204" pitchFamily="34" charset="0"/>
              <a:buChar char="•"/>
            </a:pPr>
            <a:r>
              <a:rPr lang="en-US" dirty="0" smtClean="0"/>
              <a:t>wide </a:t>
            </a:r>
            <a:r>
              <a:rPr lang="en-US" dirty="0"/>
              <a:t>reach in √s</a:t>
            </a:r>
          </a:p>
          <a:p>
            <a:r>
              <a:rPr lang="en-US" dirty="0"/>
              <a:t> </a:t>
            </a:r>
          </a:p>
          <a:p>
            <a:endParaRPr lang="it-IT" dirty="0"/>
          </a:p>
        </p:txBody>
      </p:sp>
      <p:pic>
        <p:nvPicPr>
          <p:cNvPr id="11" name="Picture 10"/>
          <p:cNvPicPr>
            <a:picLocks noChangeAspect="1"/>
          </p:cNvPicPr>
          <p:nvPr/>
        </p:nvPicPr>
        <p:blipFill>
          <a:blip r:embed="rId4"/>
          <a:stretch>
            <a:fillRect/>
          </a:stretch>
        </p:blipFill>
        <p:spPr>
          <a:xfrm>
            <a:off x="771092" y="1169763"/>
            <a:ext cx="5063178" cy="5467350"/>
          </a:xfrm>
          <a:prstGeom prst="rect">
            <a:avLst/>
          </a:prstGeom>
        </p:spPr>
      </p:pic>
      <p:sp>
        <p:nvSpPr>
          <p:cNvPr id="3" name="Date Placeholder 2"/>
          <p:cNvSpPr>
            <a:spLocks noGrp="1"/>
          </p:cNvSpPr>
          <p:nvPr>
            <p:ph type="dt" sz="half" idx="10"/>
          </p:nvPr>
        </p:nvSpPr>
        <p:spPr/>
        <p:txBody>
          <a:bodyPr/>
          <a:lstStyle/>
          <a:p>
            <a:fld id="{8B22F8A6-0051-4762-9FD4-2EE90FF51407}"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31</a:t>
            </a:fld>
            <a:endParaRPr lang="en-US" dirty="0"/>
          </a:p>
        </p:txBody>
      </p:sp>
    </p:spTree>
    <p:extLst>
      <p:ext uri="{BB962C8B-B14F-4D97-AF65-F5344CB8AC3E}">
        <p14:creationId xmlns:p14="http://schemas.microsoft.com/office/powerpoint/2010/main" val="419935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normAutofit/>
          </a:bodyPr>
          <a:lstStyle/>
          <a:p>
            <a:r>
              <a:rPr lang="en-US" dirty="0"/>
              <a:t>QCD Landscape explored by </a:t>
            </a:r>
            <a:r>
              <a:rPr lang="en-US" dirty="0" smtClean="0"/>
              <a:t>EIC</a:t>
            </a:r>
            <a:endParaRPr lang="it-IT" dirty="0"/>
          </a:p>
        </p:txBody>
      </p:sp>
      <p:pic>
        <p:nvPicPr>
          <p:cNvPr id="8" name="Picture 7"/>
          <p:cNvPicPr>
            <a:picLocks noChangeAspect="1"/>
          </p:cNvPicPr>
          <p:nvPr/>
        </p:nvPicPr>
        <p:blipFill>
          <a:blip r:embed="rId2"/>
          <a:stretch>
            <a:fillRect/>
          </a:stretch>
        </p:blipFill>
        <p:spPr>
          <a:xfrm>
            <a:off x="1848614" y="2185730"/>
            <a:ext cx="4847532" cy="4380259"/>
          </a:xfrm>
          <a:prstGeom prst="rect">
            <a:avLst/>
          </a:prstGeom>
        </p:spPr>
      </p:pic>
      <p:sp>
        <p:nvSpPr>
          <p:cNvPr id="9" name="TextBox 8"/>
          <p:cNvSpPr txBox="1"/>
          <p:nvPr/>
        </p:nvSpPr>
        <p:spPr>
          <a:xfrm>
            <a:off x="1677429" y="1332980"/>
            <a:ext cx="7391767" cy="338554"/>
          </a:xfrm>
          <a:prstGeom prst="rect">
            <a:avLst/>
          </a:prstGeom>
          <a:noFill/>
          <a:ln>
            <a:solidFill>
              <a:schemeClr val="accent1"/>
            </a:solidFill>
          </a:ln>
        </p:spPr>
        <p:txBody>
          <a:bodyPr wrap="none" rtlCol="0">
            <a:spAutoFit/>
          </a:bodyPr>
          <a:lstStyle/>
          <a:p>
            <a:r>
              <a:rPr lang="en-US" sz="1600" dirty="0"/>
              <a:t>QCD at high resolution (Q</a:t>
            </a:r>
            <a:r>
              <a:rPr lang="en-US" sz="1600" baseline="30000" dirty="0"/>
              <a:t>2</a:t>
            </a:r>
            <a:r>
              <a:rPr lang="en-US" sz="1600" dirty="0"/>
              <a:t>) —weakly correlated quarks and gluons are well-described</a:t>
            </a:r>
          </a:p>
        </p:txBody>
      </p:sp>
      <p:sp>
        <p:nvSpPr>
          <p:cNvPr id="10" name="Oval 9"/>
          <p:cNvSpPr/>
          <p:nvPr/>
        </p:nvSpPr>
        <p:spPr>
          <a:xfrm>
            <a:off x="2406538" y="2028932"/>
            <a:ext cx="3688897" cy="8601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endCxn id="10" idx="7"/>
          </p:cNvCxnSpPr>
          <p:nvPr/>
        </p:nvCxnSpPr>
        <p:spPr>
          <a:xfrm>
            <a:off x="5330736" y="1670365"/>
            <a:ext cx="224472" cy="4845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36346" y="1990213"/>
            <a:ext cx="3520690" cy="1200329"/>
          </a:xfrm>
          <a:prstGeom prst="rect">
            <a:avLst/>
          </a:prstGeom>
          <a:solidFill>
            <a:schemeClr val="accent4">
              <a:lumMod val="20000"/>
              <a:lumOff val="80000"/>
            </a:schemeClr>
          </a:solidFill>
        </p:spPr>
        <p:txBody>
          <a:bodyPr wrap="none" rtlCol="0">
            <a:spAutoFit/>
          </a:bodyPr>
          <a:lstStyle/>
          <a:p>
            <a:r>
              <a:rPr lang="en-US" dirty="0"/>
              <a:t>Strong QCD dynamics creates</a:t>
            </a:r>
          </a:p>
          <a:p>
            <a:r>
              <a:rPr lang="en-US" dirty="0"/>
              <a:t>many-body correlations between </a:t>
            </a:r>
          </a:p>
          <a:p>
            <a:r>
              <a:rPr lang="en-US" dirty="0"/>
              <a:t>quarks and gluons</a:t>
            </a:r>
          </a:p>
          <a:p>
            <a:r>
              <a:rPr lang="en-US" dirty="0">
                <a:solidFill>
                  <a:srgbClr val="0000FF"/>
                </a:solidFill>
                <a:sym typeface="Wingdings"/>
              </a:rPr>
              <a:t> </a:t>
            </a:r>
            <a:r>
              <a:rPr lang="en-US" dirty="0">
                <a:solidFill>
                  <a:srgbClr val="0000FF"/>
                </a:solidFill>
              </a:rPr>
              <a:t>hadron structure emerges</a:t>
            </a:r>
          </a:p>
        </p:txBody>
      </p:sp>
      <p:sp>
        <p:nvSpPr>
          <p:cNvPr id="13" name="Oval 12"/>
          <p:cNvSpPr/>
          <p:nvPr/>
        </p:nvSpPr>
        <p:spPr>
          <a:xfrm rot="18482311">
            <a:off x="2356892" y="3220618"/>
            <a:ext cx="2779988" cy="2271738"/>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890831" y="3705434"/>
            <a:ext cx="2808782" cy="646331"/>
          </a:xfrm>
          <a:prstGeom prst="rect">
            <a:avLst/>
          </a:prstGeom>
          <a:noFill/>
          <a:ln>
            <a:solidFill>
              <a:schemeClr val="accent1"/>
            </a:solidFill>
          </a:ln>
        </p:spPr>
        <p:txBody>
          <a:bodyPr wrap="none" rtlCol="0">
            <a:spAutoFit/>
          </a:bodyPr>
          <a:lstStyle/>
          <a:p>
            <a:r>
              <a:rPr lang="en-US" dirty="0"/>
              <a:t>EIC systematically explores </a:t>
            </a:r>
          </a:p>
          <a:p>
            <a:r>
              <a:rPr lang="en-US" dirty="0"/>
              <a:t>correlations in this region.</a:t>
            </a:r>
          </a:p>
        </p:txBody>
      </p:sp>
      <p:cxnSp>
        <p:nvCxnSpPr>
          <p:cNvPr id="15" name="Straight Arrow Connector 14"/>
          <p:cNvCxnSpPr/>
          <p:nvPr/>
        </p:nvCxnSpPr>
        <p:spPr>
          <a:xfrm flipH="1" flipV="1">
            <a:off x="4857330" y="3772304"/>
            <a:ext cx="2033502" cy="250878"/>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930912" y="4277183"/>
            <a:ext cx="1067502" cy="860119"/>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008427" y="4972202"/>
            <a:ext cx="3159980" cy="1200329"/>
          </a:xfrm>
          <a:prstGeom prst="rect">
            <a:avLst/>
          </a:prstGeom>
          <a:noFill/>
          <a:ln w="3175">
            <a:solidFill>
              <a:schemeClr val="accent1"/>
            </a:solidFill>
          </a:ln>
        </p:spPr>
        <p:txBody>
          <a:bodyPr wrap="square" rtlCol="0">
            <a:spAutoFit/>
          </a:bodyPr>
          <a:lstStyle/>
          <a:p>
            <a:r>
              <a:rPr lang="en-US" dirty="0"/>
              <a:t>An exciting opportunity</a:t>
            </a:r>
            <a:r>
              <a:rPr lang="en-US"/>
              <a:t>: </a:t>
            </a:r>
            <a:r>
              <a:rPr lang="en-US" dirty="0"/>
              <a:t>O</a:t>
            </a:r>
            <a:r>
              <a:rPr lang="en-US"/>
              <a:t>bservation </a:t>
            </a:r>
            <a:r>
              <a:rPr lang="en-US" dirty="0"/>
              <a:t>by EIC of a new regime in QCD of weakly coupled high density matter</a:t>
            </a:r>
          </a:p>
        </p:txBody>
      </p:sp>
      <p:cxnSp>
        <p:nvCxnSpPr>
          <p:cNvPr id="18" name="Straight Arrow Connector 17"/>
          <p:cNvCxnSpPr/>
          <p:nvPr/>
        </p:nvCxnSpPr>
        <p:spPr>
          <a:xfrm flipH="1" flipV="1">
            <a:off x="5845542" y="4771804"/>
            <a:ext cx="1162884" cy="414353"/>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8CF6FB1E-BDF2-463D-9263-E8B466863FEA}"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7" name="Slide Number Placeholder 6"/>
          <p:cNvSpPr>
            <a:spLocks noGrp="1"/>
          </p:cNvSpPr>
          <p:nvPr>
            <p:ph type="sldNum" sz="quarter" idx="12"/>
          </p:nvPr>
        </p:nvSpPr>
        <p:spPr/>
        <p:txBody>
          <a:bodyPr/>
          <a:lstStyle/>
          <a:p>
            <a:fld id="{B9A5DFB4-3D23-4866-8D46-AE36D04BFD7D}" type="slidenum">
              <a:rPr lang="en-US" smtClean="0"/>
              <a:pPr/>
              <a:t>32</a:t>
            </a:fld>
            <a:endParaRPr lang="en-US" dirty="0"/>
          </a:p>
        </p:txBody>
      </p:sp>
    </p:spTree>
    <p:extLst>
      <p:ext uri="{BB962C8B-B14F-4D97-AF65-F5344CB8AC3E}">
        <p14:creationId xmlns:p14="http://schemas.microsoft.com/office/powerpoint/2010/main" val="2530803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Deep Inelastic Scattering</a:t>
            </a:r>
            <a:endParaRPr lang="it-IT" dirty="0"/>
          </a:p>
        </p:txBody>
      </p:sp>
      <p:sp>
        <p:nvSpPr>
          <p:cNvPr id="5" name="Title 14"/>
          <p:cNvSpPr txBox="1">
            <a:spLocks/>
          </p:cNvSpPr>
          <p:nvPr/>
        </p:nvSpPr>
        <p:spPr>
          <a:xfrm>
            <a:off x="1672628" y="1038688"/>
            <a:ext cx="8229600" cy="54864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800" dirty="0">
                <a:solidFill>
                  <a:prstClr val="black"/>
                </a:solidFill>
                <a:sym typeface="Wingdings"/>
              </a:rPr>
              <a:t></a:t>
            </a:r>
            <a:r>
              <a:rPr lang="en-US" sz="2800" dirty="0">
                <a:solidFill>
                  <a:prstClr val="black"/>
                </a:solidFill>
              </a:rPr>
              <a:t> Precision microscope with superfine control</a:t>
            </a:r>
          </a:p>
        </p:txBody>
      </p:sp>
      <p:pic>
        <p:nvPicPr>
          <p:cNvPr id="6" name="Picture 3"/>
          <p:cNvPicPr>
            <a:picLocks noChangeAspect="1" noChangeArrowheads="1"/>
          </p:cNvPicPr>
          <p:nvPr/>
        </p:nvPicPr>
        <p:blipFill>
          <a:blip r:embed="rId4"/>
          <a:srcRect l="3337" t="5580" r="1112" b="697"/>
          <a:stretch>
            <a:fillRect/>
          </a:stretch>
        </p:blipFill>
        <p:spPr bwMode="auto">
          <a:xfrm>
            <a:off x="2219179" y="1587328"/>
            <a:ext cx="3401191" cy="2660519"/>
          </a:xfrm>
          <a:prstGeom prst="rect">
            <a:avLst/>
          </a:prstGeom>
          <a:noFill/>
          <a:ln w="9525">
            <a:noFill/>
            <a:miter lim="800000"/>
            <a:headEnd/>
            <a:tailEnd/>
          </a:ln>
        </p:spPr>
      </p:pic>
      <p:graphicFrame>
        <p:nvGraphicFramePr>
          <p:cNvPr id="7" name="Object 6"/>
          <p:cNvGraphicFramePr>
            <a:graphicFrameLocks noChangeAspect="1"/>
          </p:cNvGraphicFramePr>
          <p:nvPr>
            <p:extLst>
              <p:ext uri="{D42A27DB-BD31-4B8C-83A1-F6EECF244321}">
                <p14:modId xmlns:p14="http://schemas.microsoft.com/office/powerpoint/2010/main" val="3696727200"/>
              </p:ext>
            </p:extLst>
          </p:nvPr>
        </p:nvGraphicFramePr>
        <p:xfrm>
          <a:off x="8347427" y="3948945"/>
          <a:ext cx="127000" cy="203200"/>
        </p:xfrm>
        <a:graphic>
          <a:graphicData uri="http://schemas.openxmlformats.org/presentationml/2006/ole">
            <mc:AlternateContent xmlns:mc="http://schemas.openxmlformats.org/markup-compatibility/2006">
              <mc:Choice xmlns:v="urn:schemas-microsoft-com:vml" Requires="v">
                <p:oleObj spid="_x0000_s1064" name="Equation" r:id="rId5" imgW="127000" imgH="203200" progId="Equation.3">
                  <p:embed/>
                </p:oleObj>
              </mc:Choice>
              <mc:Fallback>
                <p:oleObj name="Equation" r:id="rId5" imgW="1270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7427" y="3948945"/>
                        <a:ext cx="1270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8" name="TextBox 7"/>
              <p:cNvSpPr txBox="1"/>
              <p:nvPr/>
            </p:nvSpPr>
            <p:spPr>
              <a:xfrm>
                <a:off x="1672628" y="4258193"/>
                <a:ext cx="8863634" cy="2585323"/>
              </a:xfrm>
              <a:prstGeom prst="rect">
                <a:avLst/>
              </a:prstGeom>
              <a:noFill/>
            </p:spPr>
            <p:txBody>
              <a:bodyPr wrap="square" rtlCol="0">
                <a:spAutoFit/>
              </a:bodyPr>
              <a:lstStyle/>
              <a:p>
                <a:pPr algn="ctr"/>
                <a:r>
                  <a:rPr lang="en-US" b="1" u="sng" dirty="0">
                    <a:solidFill>
                      <a:srgbClr val="FF00FF"/>
                    </a:solidFill>
                    <a:latin typeface="Arial" panose="020B0604020202020204" pitchFamily="34" charset="0"/>
                    <a:cs typeface="Arial" panose="020B0604020202020204" pitchFamily="34" charset="0"/>
                  </a:rPr>
                  <a:t>Inclusive events</a:t>
                </a:r>
                <a:r>
                  <a:rPr lang="en-US" dirty="0">
                    <a:solidFill>
                      <a:srgbClr val="FF00FF"/>
                    </a:solidFill>
                    <a:latin typeface="Arial" panose="020B0604020202020204" pitchFamily="34" charset="0"/>
                    <a:cs typeface="Arial" panose="020B0604020202020204" pitchFamily="34" charset="0"/>
                  </a:rPr>
                  <a:t>: </a:t>
                </a:r>
                <a14:m>
                  <m:oMath xmlns:m="http://schemas.openxmlformats.org/officeDocument/2006/math">
                    <m:r>
                      <a:rPr lang="en-US" i="1" dirty="0" smtClean="0">
                        <a:solidFill>
                          <a:prstClr val="black"/>
                        </a:solidFill>
                        <a:latin typeface="Cambria Math" panose="02040503050406030204" pitchFamily="18" charset="0"/>
                        <a:cs typeface="Arial" panose="020B0604020202020204" pitchFamily="34" charset="0"/>
                      </a:rPr>
                      <m:t>𝑒</m:t>
                    </m:r>
                    <m:r>
                      <a:rPr lang="en-US" i="1" dirty="0" smtClean="0">
                        <a:solidFill>
                          <a:prstClr val="black"/>
                        </a:solidFill>
                        <a:latin typeface="Cambria Math" panose="02040503050406030204" pitchFamily="18" charset="0"/>
                        <a:cs typeface="Arial" panose="020B0604020202020204" pitchFamily="34" charset="0"/>
                      </a:rPr>
                      <m:t>+</m:t>
                    </m:r>
                    <m:r>
                      <a:rPr lang="en-US" i="1" dirty="0" smtClean="0">
                        <a:solidFill>
                          <a:prstClr val="black"/>
                        </a:solidFill>
                        <a:latin typeface="Cambria Math" panose="02040503050406030204" pitchFamily="18" charset="0"/>
                        <a:cs typeface="Arial" panose="020B0604020202020204" pitchFamily="34" charset="0"/>
                      </a:rPr>
                      <m:t>𝑝</m:t>
                    </m:r>
                    <m:r>
                      <a:rPr lang="en-US" i="1" dirty="0">
                        <a:solidFill>
                          <a:prstClr val="black"/>
                        </a:solidFill>
                        <a:latin typeface="Cambria Math" panose="02040503050406030204" pitchFamily="18" charset="0"/>
                        <a:cs typeface="Arial" panose="020B0604020202020204" pitchFamily="34" charset="0"/>
                      </a:rPr>
                      <m:t>/</m:t>
                    </m:r>
                    <m:r>
                      <a:rPr lang="en-US" i="1" dirty="0">
                        <a:solidFill>
                          <a:prstClr val="black"/>
                        </a:solidFill>
                        <a:latin typeface="Cambria Math" panose="02040503050406030204" pitchFamily="18" charset="0"/>
                        <a:cs typeface="Arial" panose="020B0604020202020204" pitchFamily="34" charset="0"/>
                      </a:rPr>
                      <m:t>𝐴</m:t>
                    </m:r>
                    <m:r>
                      <a:rPr lang="en-US" i="1" dirty="0">
                        <a:solidFill>
                          <a:prstClr val="black"/>
                        </a:solidFill>
                        <a:latin typeface="Cambria Math" panose="02040503050406030204" pitchFamily="18" charset="0"/>
                        <a:cs typeface="Arial" panose="020B0604020202020204" pitchFamily="34" charset="0"/>
                      </a:rPr>
                      <m:t> →</m:t>
                    </m:r>
                    <m:r>
                      <a:rPr lang="en-US" i="1" dirty="0" err="1">
                        <a:solidFill>
                          <a:prstClr val="black"/>
                        </a:solidFill>
                        <a:latin typeface="Cambria Math" panose="02040503050406030204" pitchFamily="18" charset="0"/>
                        <a:cs typeface="Arial" panose="020B0604020202020204" pitchFamily="34" charset="0"/>
                        <a:sym typeface="Wingdings"/>
                      </a:rPr>
                      <m:t>𝑒</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𝑋</m:t>
                    </m:r>
                  </m:oMath>
                </a14:m>
                <a:endParaRPr lang="en-US" dirty="0">
                  <a:solidFill>
                    <a:prstClr val="black"/>
                  </a:solidFill>
                  <a:latin typeface="Arial" panose="020B0604020202020204" pitchFamily="34" charset="0"/>
                  <a:cs typeface="Arial" panose="020B0604020202020204" pitchFamily="34" charset="0"/>
                  <a:sym typeface="Wingdings"/>
                </a:endParaRPr>
              </a:p>
              <a:p>
                <a:pPr algn="ctr"/>
                <a:r>
                  <a:rPr lang="en-US" dirty="0">
                    <a:solidFill>
                      <a:prstClr val="black"/>
                    </a:solidFill>
                    <a:latin typeface="Arial" panose="020B0604020202020204" pitchFamily="34" charset="0"/>
                    <a:cs typeface="Arial" panose="020B0604020202020204" pitchFamily="34" charset="0"/>
                    <a:sym typeface="Wingdings"/>
                  </a:rPr>
                  <a:t>Detect only the scattered lepton in the detector</a:t>
                </a:r>
              </a:p>
              <a:p>
                <a:pPr algn="ctr"/>
                <a:endParaRPr lang="en-US" dirty="0">
                  <a:solidFill>
                    <a:prstClr val="black"/>
                  </a:solidFill>
                  <a:latin typeface="Arial" panose="020B0604020202020204" pitchFamily="34" charset="0"/>
                  <a:cs typeface="Arial" panose="020B0604020202020204" pitchFamily="34" charset="0"/>
                  <a:sym typeface="Wingdings"/>
                </a:endParaRPr>
              </a:p>
              <a:p>
                <a:pPr algn="ctr"/>
                <a:r>
                  <a:rPr lang="en-US" b="1" u="sng" dirty="0">
                    <a:solidFill>
                      <a:srgbClr val="0000FF"/>
                    </a:solidFill>
                    <a:latin typeface="Arial" panose="020B0604020202020204" pitchFamily="34" charset="0"/>
                    <a:cs typeface="Arial" panose="020B0604020202020204" pitchFamily="34" charset="0"/>
                    <a:sym typeface="Wingdings"/>
                  </a:rPr>
                  <a:t>Semi-Inclusive events</a:t>
                </a:r>
                <a:r>
                  <a:rPr lang="en-US" dirty="0">
                    <a:solidFill>
                      <a:srgbClr val="0000FF"/>
                    </a:solidFill>
                    <a:latin typeface="Arial" panose="020B0604020202020204" pitchFamily="34" charset="0"/>
                    <a:cs typeface="Arial" panose="020B0604020202020204" pitchFamily="34" charset="0"/>
                    <a:sym typeface="Wingdings"/>
                  </a:rPr>
                  <a:t>: </a:t>
                </a:r>
                <a14:m>
                  <m:oMath xmlns:m="http://schemas.openxmlformats.org/officeDocument/2006/math">
                    <m:r>
                      <a:rPr lang="en-US" i="1" dirty="0" smtClean="0">
                        <a:solidFill>
                          <a:prstClr val="black"/>
                        </a:solidFill>
                        <a:latin typeface="Cambria Math" panose="02040503050406030204" pitchFamily="18" charset="0"/>
                        <a:cs typeface="Arial" panose="020B0604020202020204" pitchFamily="34" charset="0"/>
                        <a:sym typeface="Wingdings"/>
                      </a:rPr>
                      <m:t>𝑒</m:t>
                    </m:r>
                    <m:r>
                      <a:rPr lang="en-US" i="1" dirty="0" smtClean="0">
                        <a:solidFill>
                          <a:prstClr val="black"/>
                        </a:solidFill>
                        <a:latin typeface="Cambria Math" panose="02040503050406030204" pitchFamily="18" charset="0"/>
                        <a:cs typeface="Arial" panose="020B0604020202020204" pitchFamily="34" charset="0"/>
                        <a:sym typeface="Wingdings"/>
                      </a:rPr>
                      <m:t>+</m:t>
                    </m:r>
                    <m:r>
                      <a:rPr lang="en-US" i="1" dirty="0" smtClean="0">
                        <a:solidFill>
                          <a:prstClr val="black"/>
                        </a:solidFill>
                        <a:latin typeface="Cambria Math" panose="02040503050406030204" pitchFamily="18" charset="0"/>
                        <a:cs typeface="Arial" panose="020B0604020202020204" pitchFamily="34" charset="0"/>
                        <a:sym typeface="Wingdings"/>
                      </a:rPr>
                      <m:t>𝑝</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a:solidFill>
                          <a:prstClr val="black"/>
                        </a:solidFill>
                        <a:latin typeface="Cambria Math" panose="02040503050406030204" pitchFamily="18" charset="0"/>
                        <a:cs typeface="Arial" panose="020B0604020202020204" pitchFamily="34" charset="0"/>
                        <a:sym typeface="Wingdings"/>
                      </a:rPr>
                      <m:t>𝐴</m:t>
                    </m:r>
                    <m:r>
                      <a:rPr lang="en-US"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𝑒</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h</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Wingdings"/>
                      </a:rPr>
                      <m:t>𝜋</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𝐾</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𝑝</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𝑗𝑒𝑡</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a:solidFill>
                          <a:prstClr val="black"/>
                        </a:solidFill>
                        <a:latin typeface="Cambria Math" panose="02040503050406030204" pitchFamily="18" charset="0"/>
                        <a:cs typeface="Arial" panose="020B0604020202020204" pitchFamily="34" charset="0"/>
                        <a:sym typeface="Wingdings"/>
                      </a:rPr>
                      <m:t>𝑋</m:t>
                    </m:r>
                  </m:oMath>
                </a14:m>
                <a:endParaRPr lang="en-US" dirty="0">
                  <a:solidFill>
                    <a:prstClr val="black"/>
                  </a:solidFill>
                  <a:latin typeface="Arial" panose="020B0604020202020204" pitchFamily="34" charset="0"/>
                  <a:cs typeface="Arial" panose="020B0604020202020204" pitchFamily="34" charset="0"/>
                  <a:sym typeface="Wingdings"/>
                </a:endParaRPr>
              </a:p>
              <a:p>
                <a:pPr algn="ctr"/>
                <a:r>
                  <a:rPr lang="en-US" dirty="0">
                    <a:solidFill>
                      <a:prstClr val="black"/>
                    </a:solidFill>
                    <a:latin typeface="Arial" panose="020B0604020202020204" pitchFamily="34" charset="0"/>
                    <a:cs typeface="Arial" panose="020B0604020202020204" pitchFamily="34" charset="0"/>
                    <a:sym typeface="Wingdings"/>
                  </a:rPr>
                  <a:t>Detect the scattered lepton in coincidence with identified hadrons/jets in the detector</a:t>
                </a:r>
              </a:p>
              <a:p>
                <a:pPr algn="ctr"/>
                <a:endParaRPr lang="en-US" dirty="0">
                  <a:solidFill>
                    <a:prstClr val="black"/>
                  </a:solidFill>
                  <a:latin typeface="Arial" panose="020B0604020202020204" pitchFamily="34" charset="0"/>
                  <a:cs typeface="Arial" panose="020B0604020202020204" pitchFamily="34" charset="0"/>
                  <a:sym typeface="Wingdings"/>
                </a:endParaRPr>
              </a:p>
              <a:p>
                <a:pPr algn="ctr"/>
                <a:r>
                  <a:rPr lang="en-US" b="1" u="sng" dirty="0">
                    <a:solidFill>
                      <a:srgbClr val="FF0000"/>
                    </a:solidFill>
                    <a:latin typeface="Arial" panose="020B0604020202020204" pitchFamily="34" charset="0"/>
                    <a:cs typeface="Arial" panose="020B0604020202020204" pitchFamily="34" charset="0"/>
                    <a:sym typeface="Wingdings"/>
                  </a:rPr>
                  <a:t>Exclusive events:</a:t>
                </a:r>
                <a:r>
                  <a:rPr lang="en-US" b="1" u="sng" dirty="0">
                    <a:solidFill>
                      <a:prstClr val="black"/>
                    </a:solidFill>
                    <a:latin typeface="Arial" panose="020B0604020202020204" pitchFamily="34" charset="0"/>
                    <a:cs typeface="Arial" panose="020B0604020202020204" pitchFamily="34" charset="0"/>
                    <a:sym typeface="Wingdings"/>
                  </a:rPr>
                  <a:t> </a:t>
                </a:r>
                <a14:m>
                  <m:oMath xmlns:m="http://schemas.openxmlformats.org/officeDocument/2006/math">
                    <m:r>
                      <a:rPr lang="en-US" i="1" dirty="0" smtClean="0">
                        <a:solidFill>
                          <a:prstClr val="black"/>
                        </a:solidFill>
                        <a:latin typeface="Cambria Math" panose="02040503050406030204" pitchFamily="18" charset="0"/>
                        <a:cs typeface="Arial" panose="020B0604020202020204" pitchFamily="34" charset="0"/>
                        <a:sym typeface="Wingdings"/>
                      </a:rPr>
                      <m:t>𝑒</m:t>
                    </m:r>
                    <m:r>
                      <a:rPr lang="en-US" i="1" dirty="0" smtClean="0">
                        <a:solidFill>
                          <a:prstClr val="black"/>
                        </a:solidFill>
                        <a:latin typeface="Cambria Math" panose="02040503050406030204" pitchFamily="18" charset="0"/>
                        <a:cs typeface="Arial" panose="020B0604020202020204" pitchFamily="34" charset="0"/>
                        <a:sym typeface="Wingdings"/>
                      </a:rPr>
                      <m:t>+</m:t>
                    </m:r>
                    <m:r>
                      <a:rPr lang="en-US" i="1" dirty="0" smtClean="0">
                        <a:solidFill>
                          <a:prstClr val="black"/>
                        </a:solidFill>
                        <a:latin typeface="Cambria Math" panose="02040503050406030204" pitchFamily="18" charset="0"/>
                        <a:cs typeface="Arial" panose="020B0604020202020204" pitchFamily="34" charset="0"/>
                        <a:sym typeface="Wingdings"/>
                      </a:rPr>
                      <m:t>𝑝</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a:solidFill>
                          <a:prstClr val="black"/>
                        </a:solidFill>
                        <a:latin typeface="Cambria Math" panose="02040503050406030204" pitchFamily="18" charset="0"/>
                        <a:cs typeface="Arial" panose="020B0604020202020204" pitchFamily="34" charset="0"/>
                        <a:sym typeface="Wingdings"/>
                      </a:rPr>
                      <m:t>𝐴</m:t>
                    </m:r>
                    <m:r>
                      <a:rPr lang="en-US" i="1" dirty="0">
                        <a:solidFill>
                          <a:prstClr val="black"/>
                        </a:solidFill>
                        <a:latin typeface="Cambria Math" panose="02040503050406030204" pitchFamily="18" charset="0"/>
                        <a:cs typeface="Arial" panose="020B0604020202020204" pitchFamily="34" charset="0"/>
                        <a:sym typeface="Wingdings"/>
                      </a:rPr>
                      <m:t> →</m:t>
                    </m:r>
                    <m:r>
                      <a:rPr lang="en-US" i="1" dirty="0">
                        <a:solidFill>
                          <a:prstClr val="black"/>
                        </a:solidFill>
                        <a:latin typeface="Cambria Math" panose="02040503050406030204" pitchFamily="18" charset="0"/>
                        <a:cs typeface="Arial" panose="020B0604020202020204" pitchFamily="34" charset="0"/>
                        <a:sym typeface="Wingdings"/>
                      </a:rPr>
                      <m:t>𝑒</m:t>
                    </m:r>
                    <m:r>
                      <a:rPr lang="en-US" i="1" dirty="0" smtClean="0">
                        <a:solidFill>
                          <a:prstClr val="black"/>
                        </a:solidFill>
                        <a:latin typeface="Cambria Math" panose="02040503050406030204" pitchFamily="18" charset="0"/>
                        <a:cs typeface="Arial" panose="020B0604020202020204" pitchFamily="34" charset="0"/>
                        <a:sym typeface="Wingdings"/>
                      </a:rPr>
                      <m:t>’</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a:solidFill>
                          <a:prstClr val="black"/>
                        </a:solidFill>
                        <a:latin typeface="Cambria Math" panose="02040503050406030204" pitchFamily="18" charset="0"/>
                        <a:cs typeface="Arial" panose="020B0604020202020204" pitchFamily="34" charset="0"/>
                        <a:sym typeface="Wingdings"/>
                      </a:rPr>
                      <m:t>𝑝</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a:solidFill>
                          <a:prstClr val="black"/>
                        </a:solidFill>
                        <a:latin typeface="Cambria Math" panose="02040503050406030204" pitchFamily="18" charset="0"/>
                        <a:cs typeface="Arial" panose="020B0604020202020204" pitchFamily="34" charset="0"/>
                        <a:sym typeface="Wingdings"/>
                      </a:rPr>
                      <m:t>𝐴</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a:solidFill>
                          <a:prstClr val="black"/>
                        </a:solidFill>
                        <a:latin typeface="Cambria Math" panose="02040503050406030204" pitchFamily="18" charset="0"/>
                        <a:cs typeface="Arial" panose="020B0604020202020204" pitchFamily="34" charset="0"/>
                        <a:sym typeface="Wingdings"/>
                      </a:rPr>
                      <m:t>h</m:t>
                    </m:r>
                    <m:r>
                      <a:rPr lang="en-US" i="1" dirty="0">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𝑝</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𝐾</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𝑝</m:t>
                    </m:r>
                    <m:r>
                      <a:rPr lang="en-US" i="1" dirty="0" err="1">
                        <a:solidFill>
                          <a:prstClr val="black"/>
                        </a:solidFill>
                        <a:latin typeface="Cambria Math" panose="02040503050406030204" pitchFamily="18" charset="0"/>
                        <a:cs typeface="Arial" panose="020B0604020202020204" pitchFamily="34" charset="0"/>
                        <a:sym typeface="Wingdings"/>
                      </a:rPr>
                      <m:t>,</m:t>
                    </m:r>
                    <m:r>
                      <a:rPr lang="en-US" i="1" dirty="0" err="1">
                        <a:solidFill>
                          <a:prstClr val="black"/>
                        </a:solidFill>
                        <a:latin typeface="Cambria Math" panose="02040503050406030204" pitchFamily="18" charset="0"/>
                        <a:cs typeface="Arial" panose="020B0604020202020204" pitchFamily="34" charset="0"/>
                        <a:sym typeface="Wingdings"/>
                      </a:rPr>
                      <m:t>𝑗𝑒𝑡</m:t>
                    </m:r>
                    <m:r>
                      <a:rPr lang="en-US" i="1" dirty="0">
                        <a:solidFill>
                          <a:prstClr val="black"/>
                        </a:solidFill>
                        <a:latin typeface="Cambria Math" panose="02040503050406030204" pitchFamily="18" charset="0"/>
                        <a:cs typeface="Arial" panose="020B0604020202020204" pitchFamily="34" charset="0"/>
                        <a:sym typeface="Wingdings"/>
                      </a:rPr>
                      <m:t>)</m:t>
                    </m:r>
                  </m:oMath>
                </a14:m>
                <a:endParaRPr lang="en-US" dirty="0">
                  <a:solidFill>
                    <a:prstClr val="black"/>
                  </a:solidFill>
                  <a:latin typeface="Arial" panose="020B0604020202020204" pitchFamily="34" charset="0"/>
                  <a:cs typeface="Arial" panose="020B0604020202020204" pitchFamily="34" charset="0"/>
                  <a:sym typeface="Wingdings"/>
                </a:endParaRPr>
              </a:p>
              <a:p>
                <a:pPr algn="ctr"/>
                <a:r>
                  <a:rPr lang="en-US" dirty="0">
                    <a:solidFill>
                      <a:prstClr val="black"/>
                    </a:solidFill>
                    <a:latin typeface="Arial" panose="020B0604020202020204" pitchFamily="34" charset="0"/>
                    <a:cs typeface="Arial" panose="020B0604020202020204" pitchFamily="34" charset="0"/>
                    <a:sym typeface="Wingdings"/>
                  </a:rPr>
                  <a:t>Detect every things including scattered proton/nucleus (or its fragments)</a:t>
                </a:r>
              </a:p>
              <a:p>
                <a:pPr algn="ctr"/>
                <a:endParaRPr lang="en-US" dirty="0">
                  <a:solidFill>
                    <a:prstClr val="black"/>
                  </a:solidFill>
                  <a:latin typeface="Arial" panose="020B0604020202020204" pitchFamily="34" charset="0"/>
                  <a:cs typeface="Arial" panose="020B0604020202020204" pitchFamily="34" charset="0"/>
                  <a:sym typeface="Wingding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672628" y="4258193"/>
                <a:ext cx="8863634" cy="2585323"/>
              </a:xfrm>
              <a:prstGeom prst="rect">
                <a:avLst/>
              </a:prstGeom>
              <a:blipFill rotWithShape="0">
                <a:blip r:embed="rId7"/>
                <a:stretch>
                  <a:fillRect t="-141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302046" y="1785209"/>
                <a:ext cx="4160113" cy="2215991"/>
              </a:xfrm>
              <a:prstGeom prst="rect">
                <a:avLst/>
              </a:prstGeom>
              <a:noFill/>
            </p:spPr>
            <p:txBody>
              <a:bodyPr wrap="none" rtlCol="0">
                <a:spAutoFit/>
              </a:bodyPr>
              <a:lstStyle/>
              <a:p>
                <a14:m>
                  <m:oMath xmlns:m="http://schemas.openxmlformats.org/officeDocument/2006/math">
                    <m:r>
                      <a:rPr lang="en-US" sz="2400" i="1" dirty="0" smtClean="0">
                        <a:solidFill>
                          <a:srgbClr val="0000FF"/>
                        </a:solidFill>
                        <a:latin typeface="Cambria Math" panose="02040503050406030204" pitchFamily="18" charset="0"/>
                        <a:cs typeface="Arial" panose="020B0604020202020204" pitchFamily="34" charset="0"/>
                      </a:rPr>
                      <m:t>𝑄</m:t>
                    </m:r>
                    <m:r>
                      <a:rPr lang="en-US" sz="2400" i="1" baseline="30000" dirty="0">
                        <a:solidFill>
                          <a:srgbClr val="0000FF"/>
                        </a:solidFill>
                        <a:latin typeface="Cambria Math" panose="02040503050406030204" pitchFamily="18" charset="0"/>
                        <a:cs typeface="Arial" panose="020B0604020202020204" pitchFamily="34" charset="0"/>
                      </a:rPr>
                      <m:t>2</m:t>
                    </m:r>
                  </m:oMath>
                </a14:m>
                <a:r>
                  <a:rPr lang="en-US" sz="2400"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sym typeface="Wingdings"/>
                  </a:rPr>
                  <a:t> Measure of resolution</a:t>
                </a:r>
              </a:p>
              <a:p>
                <a14:m>
                  <m:oMath xmlns:m="http://schemas.openxmlformats.org/officeDocument/2006/math">
                    <m:r>
                      <a:rPr lang="en-US" sz="2400" i="1" dirty="0" smtClean="0">
                        <a:solidFill>
                          <a:srgbClr val="0000FF"/>
                        </a:solidFill>
                        <a:latin typeface="Cambria Math" panose="02040503050406030204" pitchFamily="18" charset="0"/>
                        <a:cs typeface="Arial" panose="020B0604020202020204" pitchFamily="34" charset="0"/>
                        <a:sym typeface="Wingdings"/>
                      </a:rPr>
                      <m:t>𝑦</m:t>
                    </m:r>
                  </m:oMath>
                </a14:m>
                <a:r>
                  <a:rPr lang="en-US" dirty="0">
                    <a:solidFill>
                      <a:prstClr val="black"/>
                    </a:solidFill>
                    <a:latin typeface="Arial" panose="020B0604020202020204" pitchFamily="34" charset="0"/>
                    <a:cs typeface="Arial" panose="020B0604020202020204" pitchFamily="34" charset="0"/>
                    <a:sym typeface="Wingdings"/>
                  </a:rPr>
                  <a:t>     Measure of inelasticity</a:t>
                </a:r>
              </a:p>
              <a:p>
                <a14:m>
                  <m:oMath xmlns:m="http://schemas.openxmlformats.org/officeDocument/2006/math">
                    <m:r>
                      <a:rPr lang="en-US" sz="2400" i="1" dirty="0" smtClean="0">
                        <a:solidFill>
                          <a:srgbClr val="0000FF"/>
                        </a:solidFill>
                        <a:latin typeface="Cambria Math" panose="02040503050406030204" pitchFamily="18" charset="0"/>
                        <a:cs typeface="Arial" panose="020B0604020202020204" pitchFamily="34" charset="0"/>
                        <a:sym typeface="Wingdings"/>
                      </a:rPr>
                      <m:t>𝑥</m:t>
                    </m:r>
                  </m:oMath>
                </a14:m>
                <a:r>
                  <a:rPr lang="en-US" sz="2400" dirty="0">
                    <a:solidFill>
                      <a:prstClr val="black"/>
                    </a:solidFill>
                    <a:latin typeface="Arial" panose="020B0604020202020204" pitchFamily="34" charset="0"/>
                    <a:cs typeface="Arial" panose="020B0604020202020204" pitchFamily="34" charset="0"/>
                    <a:sym typeface="Wingdings"/>
                  </a:rPr>
                  <a:t>   </a:t>
                </a:r>
                <a:r>
                  <a:rPr lang="en-US" dirty="0">
                    <a:solidFill>
                      <a:prstClr val="black"/>
                    </a:solidFill>
                    <a:latin typeface="Arial" panose="020B0604020202020204" pitchFamily="34" charset="0"/>
                    <a:cs typeface="Arial" panose="020B0604020202020204" pitchFamily="34" charset="0"/>
                    <a:sym typeface="Wingdings"/>
                  </a:rPr>
                  <a:t> Measure of momentum fraction</a:t>
                </a:r>
              </a:p>
              <a:p>
                <a:r>
                  <a:rPr lang="en-US" dirty="0">
                    <a:solidFill>
                      <a:prstClr val="black"/>
                    </a:solidFill>
                    <a:latin typeface="Arial" panose="020B0604020202020204" pitchFamily="34" charset="0"/>
                    <a:cs typeface="Arial" panose="020B0604020202020204" pitchFamily="34" charset="0"/>
                    <a:sym typeface="Wingdings"/>
                  </a:rPr>
                  <a:t>	 	of the struck quark in a proton</a:t>
                </a:r>
              </a:p>
              <a:p>
                <a:endParaRPr lang="en-US" sz="2400" dirty="0">
                  <a:solidFill>
                    <a:srgbClr val="0000FF"/>
                  </a:solidFill>
                  <a:latin typeface="Arial" panose="020B0604020202020204" pitchFamily="34" charset="0"/>
                  <a:cs typeface="Arial" panose="020B0604020202020204" pitchFamily="34" charset="0"/>
                  <a:sym typeface="Wingdings"/>
                </a:endParaRPr>
              </a:p>
              <a:p>
                <a:pPr/>
                <a14:m>
                  <m:oMathPara xmlns:m="http://schemas.openxmlformats.org/officeDocument/2006/math">
                    <m:oMathParaPr>
                      <m:jc m:val="centerGroup"/>
                    </m:oMathParaPr>
                    <m:oMath xmlns:m="http://schemas.openxmlformats.org/officeDocument/2006/math">
                      <m:r>
                        <a:rPr lang="en-US" sz="2400" i="1" dirty="0" smtClean="0">
                          <a:solidFill>
                            <a:srgbClr val="0000FF"/>
                          </a:solidFill>
                          <a:latin typeface="Cambria Math" panose="02040503050406030204" pitchFamily="18" charset="0"/>
                          <a:cs typeface="Arial" panose="020B0604020202020204" pitchFamily="34" charset="0"/>
                          <a:sym typeface="Wingdings"/>
                        </a:rPr>
                        <m:t>𝑄</m:t>
                      </m:r>
                      <m:r>
                        <a:rPr lang="en-US" sz="2400" i="1" baseline="30000" dirty="0">
                          <a:solidFill>
                            <a:srgbClr val="0000FF"/>
                          </a:solidFill>
                          <a:latin typeface="Cambria Math" panose="02040503050406030204" pitchFamily="18" charset="0"/>
                          <a:cs typeface="Arial" panose="020B0604020202020204" pitchFamily="34" charset="0"/>
                          <a:sym typeface="Wingdings"/>
                        </a:rPr>
                        <m:t>2</m:t>
                      </m:r>
                      <m:r>
                        <a:rPr lang="en-US" sz="2400" i="1" dirty="0" smtClean="0">
                          <a:solidFill>
                            <a:srgbClr val="0000FF"/>
                          </a:solidFill>
                          <a:latin typeface="Cambria Math" panose="02040503050406030204" pitchFamily="18" charset="0"/>
                          <a:ea typeface="Cambria Math" panose="02040503050406030204" pitchFamily="18" charset="0"/>
                          <a:cs typeface="Arial" panose="020B0604020202020204" pitchFamily="34" charset="0"/>
                          <a:sym typeface="Wingdings"/>
                        </a:rPr>
                        <m:t>≅</m:t>
                      </m:r>
                      <m:r>
                        <a:rPr lang="en-US" sz="2400" b="0" i="1" dirty="0" smtClean="0">
                          <a:solidFill>
                            <a:srgbClr val="0000FF"/>
                          </a:solidFill>
                          <a:latin typeface="Cambria Math" panose="02040503050406030204" pitchFamily="18" charset="0"/>
                          <a:cs typeface="Arial" panose="020B0604020202020204" pitchFamily="34" charset="0"/>
                          <a:sym typeface="Wingdings"/>
                        </a:rPr>
                        <m:t>𝑠</m:t>
                      </m:r>
                      <m:r>
                        <a:rPr lang="en-US" sz="2400" i="1" dirty="0">
                          <a:solidFill>
                            <a:srgbClr val="0000FF"/>
                          </a:solidFill>
                          <a:latin typeface="Cambria Math" panose="02040503050406030204" pitchFamily="18" charset="0"/>
                          <a:cs typeface="Arial" panose="020B0604020202020204" pitchFamily="34" charset="0"/>
                          <a:sym typeface="Wingdings"/>
                        </a:rPr>
                        <m:t>𝑥𝑦</m:t>
                      </m:r>
                    </m:oMath>
                  </m:oMathPara>
                </a14:m>
                <a:endParaRPr lang="en-US" sz="2400" dirty="0">
                  <a:solidFill>
                    <a:srgbClr val="0000FF"/>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302046" y="1785209"/>
                <a:ext cx="4160113" cy="2215991"/>
              </a:xfrm>
              <a:prstGeom prst="rect">
                <a:avLst/>
              </a:prstGeom>
              <a:blipFill rotWithShape="0">
                <a:blip r:embed="rId8"/>
                <a:stretch>
                  <a:fillRect l="-1026" r="-587" b="-1928"/>
                </a:stretch>
              </a:blipFill>
            </p:spPr>
            <p:txBody>
              <a:bodyPr/>
              <a:lstStyle/>
              <a:p>
                <a:r>
                  <a:rPr lang="it-IT">
                    <a:noFill/>
                  </a:rPr>
                  <a:t> </a:t>
                </a:r>
              </a:p>
            </p:txBody>
          </p:sp>
        </mc:Fallback>
      </mc:AlternateContent>
      <p:sp>
        <p:nvSpPr>
          <p:cNvPr id="3" name="Date Placeholder 2"/>
          <p:cNvSpPr>
            <a:spLocks noGrp="1"/>
          </p:cNvSpPr>
          <p:nvPr>
            <p:ph type="dt" sz="half" idx="10"/>
          </p:nvPr>
        </p:nvSpPr>
        <p:spPr/>
        <p:txBody>
          <a:bodyPr/>
          <a:lstStyle/>
          <a:p>
            <a:fld id="{200928E8-93F8-47A8-9B71-2ED7D1301293}"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2" name="Slide Number Placeholder 11"/>
          <p:cNvSpPr>
            <a:spLocks noGrp="1"/>
          </p:cNvSpPr>
          <p:nvPr>
            <p:ph type="sldNum" sz="quarter" idx="12"/>
          </p:nvPr>
        </p:nvSpPr>
        <p:spPr/>
        <p:txBody>
          <a:bodyPr/>
          <a:lstStyle/>
          <a:p>
            <a:fld id="{B9A5DFB4-3D23-4866-8D46-AE36D04BFD7D}" type="slidenum">
              <a:rPr lang="en-US" smtClean="0"/>
              <a:pPr/>
              <a:t>33</a:t>
            </a:fld>
            <a:endParaRPr lang="en-US" dirty="0"/>
          </a:p>
        </p:txBody>
      </p:sp>
    </p:spTree>
    <p:extLst>
      <p:ext uri="{BB962C8B-B14F-4D97-AF65-F5344CB8AC3E}">
        <p14:creationId xmlns:p14="http://schemas.microsoft.com/office/powerpoint/2010/main" val="2137016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EIC: Kinematic reach &amp; properties</a:t>
            </a:r>
            <a:endParaRPr lang="it-IT"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563595" y="1156782"/>
            <a:ext cx="4754027" cy="3287059"/>
          </a:xfrm>
          <a:prstGeom prst="rect">
            <a:avLst/>
          </a:prstGeom>
          <a:noFill/>
          <a:ln>
            <a:noFill/>
          </a:ln>
        </p:spPr>
      </p:pic>
      <p:pic>
        <p:nvPicPr>
          <p:cNvPr id="6" name="Picture 5" descr="Macintosh HD:Users:jwq:Desktop:Screen shot 2012-07-30 at 1.30.29 AM.png"/>
          <p:cNvPicPr/>
          <p:nvPr/>
        </p:nvPicPr>
        <p:blipFill>
          <a:blip r:embed="rId4">
            <a:extLst>
              <a:ext uri="{28A0092B-C50C-407E-A947-70E740481C1C}">
                <a14:useLocalDpi xmlns:a14="http://schemas.microsoft.com/office/drawing/2010/main" val="0"/>
              </a:ext>
            </a:extLst>
          </a:blip>
          <a:srcRect/>
          <a:stretch>
            <a:fillRect/>
          </a:stretch>
        </p:blipFill>
        <p:spPr bwMode="auto">
          <a:xfrm>
            <a:off x="6718955" y="2875388"/>
            <a:ext cx="5094941" cy="3688678"/>
          </a:xfrm>
          <a:prstGeom prst="rect">
            <a:avLst/>
          </a:prstGeom>
          <a:noFill/>
          <a:ln>
            <a:noFill/>
          </a:ln>
        </p:spPr>
      </p:pic>
      <p:sp>
        <p:nvSpPr>
          <p:cNvPr id="7" name="TextBox 6"/>
          <p:cNvSpPr txBox="1"/>
          <p:nvPr/>
        </p:nvSpPr>
        <p:spPr>
          <a:xfrm>
            <a:off x="6723530" y="1200688"/>
            <a:ext cx="3731663" cy="1754327"/>
          </a:xfrm>
          <a:prstGeom prst="rect">
            <a:avLst/>
          </a:prstGeom>
          <a:noFill/>
        </p:spPr>
        <p:txBody>
          <a:bodyPr wrap="square" rtlCol="0">
            <a:spAutoFit/>
          </a:bodyPr>
          <a:lstStyle/>
          <a:p>
            <a:r>
              <a:rPr lang="en-US" b="1" dirty="0">
                <a:solidFill>
                  <a:prstClr val="black"/>
                </a:solidFill>
                <a:latin typeface="Arial" panose="020B0604020202020204" pitchFamily="34" charset="0"/>
                <a:cs typeface="Arial" panose="020B0604020202020204" pitchFamily="34" charset="0"/>
              </a:rPr>
              <a:t>For e-N collisions at the EIC:</a:t>
            </a:r>
          </a:p>
          <a:p>
            <a:pPr marL="285750" indent="-285750">
              <a:buFont typeface="Wingdings" charset="2"/>
              <a:buChar char="ü"/>
            </a:pPr>
            <a:r>
              <a:rPr lang="en-US" b="1" dirty="0">
                <a:solidFill>
                  <a:srgbClr val="292934"/>
                </a:solidFill>
                <a:latin typeface="Arial" panose="020B0604020202020204" pitchFamily="34" charset="0"/>
                <a:cs typeface="Arial" panose="020B0604020202020204" pitchFamily="34" charset="0"/>
              </a:rPr>
              <a:t>Polarized </a:t>
            </a:r>
            <a:r>
              <a:rPr lang="en-US" dirty="0">
                <a:solidFill>
                  <a:srgbClr val="292934"/>
                </a:solidFill>
                <a:latin typeface="Arial" panose="020B0604020202020204" pitchFamily="34" charset="0"/>
                <a:cs typeface="Arial" panose="020B0604020202020204" pitchFamily="34" charset="0"/>
              </a:rPr>
              <a:t>beams: e, p, d/</a:t>
            </a:r>
            <a:r>
              <a:rPr lang="en-US" baseline="30000" dirty="0">
                <a:solidFill>
                  <a:srgbClr val="292934"/>
                </a:solidFill>
                <a:latin typeface="Arial" panose="020B0604020202020204" pitchFamily="34" charset="0"/>
                <a:cs typeface="Arial" panose="020B0604020202020204" pitchFamily="34" charset="0"/>
              </a:rPr>
              <a:t>3</a:t>
            </a:r>
            <a:r>
              <a:rPr lang="en-US" dirty="0">
                <a:solidFill>
                  <a:srgbClr val="292934"/>
                </a:solidFill>
                <a:latin typeface="Arial" panose="020B0604020202020204" pitchFamily="34" charset="0"/>
                <a:cs typeface="Arial" panose="020B0604020202020204" pitchFamily="34" charset="0"/>
              </a:rPr>
              <a:t>He</a:t>
            </a:r>
          </a:p>
          <a:p>
            <a:pPr marL="285750" indent="-285750">
              <a:buFont typeface="Wingdings" charset="2"/>
              <a:buChar char="ü"/>
            </a:pPr>
            <a:r>
              <a:rPr lang="en-US" dirty="0">
                <a:solidFill>
                  <a:srgbClr val="292934"/>
                </a:solidFill>
                <a:latin typeface="Arial" panose="020B0604020202020204" pitchFamily="34" charset="0"/>
                <a:cs typeface="Arial" panose="020B0604020202020204" pitchFamily="34" charset="0"/>
              </a:rPr>
              <a:t>Variable center of mass energy</a:t>
            </a:r>
          </a:p>
          <a:p>
            <a:pPr marL="285750" indent="-285750">
              <a:buFont typeface="Wingdings" charset="2"/>
              <a:buChar char="ü"/>
            </a:pPr>
            <a:r>
              <a:rPr lang="en-US" dirty="0">
                <a:solidFill>
                  <a:srgbClr val="FF0000"/>
                </a:solidFill>
                <a:latin typeface="Arial" panose="020B0604020202020204" pitchFamily="34" charset="0"/>
                <a:cs typeface="Arial" panose="020B0604020202020204" pitchFamily="34" charset="0"/>
              </a:rPr>
              <a:t>Wide Q</a:t>
            </a:r>
            <a:r>
              <a:rPr lang="en-US" baseline="30000" dirty="0">
                <a:solidFill>
                  <a:srgbClr val="FF0000"/>
                </a:solidFill>
                <a:latin typeface="Arial" panose="020B0604020202020204" pitchFamily="34" charset="0"/>
                <a:cs typeface="Arial" panose="020B0604020202020204" pitchFamily="34" charset="0"/>
              </a:rPr>
              <a:t>2</a:t>
            </a:r>
            <a:r>
              <a:rPr lang="en-US" dirty="0">
                <a:solidFill>
                  <a:srgbClr val="FF0000"/>
                </a:solidFill>
                <a:latin typeface="Arial" panose="020B0604020202020204" pitchFamily="34" charset="0"/>
                <a:cs typeface="Arial" panose="020B0604020202020204" pitchFamily="34" charset="0"/>
              </a:rPr>
              <a:t> range </a:t>
            </a:r>
            <a:r>
              <a:rPr lang="en-US" dirty="0">
                <a:solidFill>
                  <a:srgbClr val="FF0000"/>
                </a:solidFill>
                <a:latin typeface="Arial" panose="020B0604020202020204" pitchFamily="34" charset="0"/>
                <a:cs typeface="Arial" panose="020B0604020202020204" pitchFamily="34" charset="0"/>
                <a:sym typeface="Wingdings"/>
              </a:rPr>
              <a:t> evolution</a:t>
            </a:r>
            <a:r>
              <a:rPr lang="en-US" dirty="0">
                <a:solidFill>
                  <a:srgbClr val="0000FF"/>
                </a:solidFill>
                <a:latin typeface="Arial" panose="020B0604020202020204" pitchFamily="34" charset="0"/>
                <a:cs typeface="Arial" panose="020B0604020202020204" pitchFamily="34" charset="0"/>
                <a:sym typeface="Wingdings"/>
              </a:rPr>
              <a:t> </a:t>
            </a:r>
          </a:p>
          <a:p>
            <a:pPr marL="285750" indent="-285750">
              <a:buFont typeface="Wingdings" charset="2"/>
              <a:buChar char="ü"/>
            </a:pPr>
            <a:r>
              <a:rPr lang="en-US" dirty="0">
                <a:solidFill>
                  <a:srgbClr val="0000FF"/>
                </a:solidFill>
                <a:latin typeface="Arial" panose="020B0604020202020204" pitchFamily="34" charset="0"/>
                <a:cs typeface="Arial" panose="020B0604020202020204" pitchFamily="34" charset="0"/>
                <a:sym typeface="Wingdings"/>
              </a:rPr>
              <a:t>Wide x range  spanning valence to low-x physics</a:t>
            </a:r>
            <a:endParaRPr lang="en-US" dirty="0">
              <a:solidFill>
                <a:srgbClr val="0000FF"/>
              </a:solidFill>
              <a:latin typeface="Arial" panose="020B0604020202020204" pitchFamily="34" charset="0"/>
              <a:cs typeface="Arial" panose="020B0604020202020204" pitchFamily="34" charset="0"/>
            </a:endParaRPr>
          </a:p>
        </p:txBody>
      </p:sp>
      <p:sp>
        <p:nvSpPr>
          <p:cNvPr id="8" name="TextBox 7"/>
          <p:cNvSpPr txBox="1"/>
          <p:nvPr/>
        </p:nvSpPr>
        <p:spPr>
          <a:xfrm>
            <a:off x="1767209" y="4632224"/>
            <a:ext cx="3958910" cy="2031325"/>
          </a:xfrm>
          <a:prstGeom prst="rect">
            <a:avLst/>
          </a:prstGeom>
          <a:noFill/>
        </p:spPr>
        <p:txBody>
          <a:bodyPr wrap="square" rtlCol="0">
            <a:spAutoFit/>
          </a:bodyPr>
          <a:lstStyle/>
          <a:p>
            <a:r>
              <a:rPr lang="en-US" b="1" dirty="0">
                <a:solidFill>
                  <a:prstClr val="black"/>
                </a:solidFill>
                <a:latin typeface="Arial" panose="020B0604020202020204" pitchFamily="34" charset="0"/>
                <a:cs typeface="Arial" panose="020B0604020202020204" pitchFamily="34" charset="0"/>
              </a:rPr>
              <a:t>For e-A collisions at the EIC:</a:t>
            </a:r>
          </a:p>
          <a:p>
            <a:pPr marL="285750" indent="-285750">
              <a:buFont typeface="Wingdings" charset="2"/>
              <a:buChar char="ü"/>
            </a:pPr>
            <a:r>
              <a:rPr lang="en-US" b="1" dirty="0">
                <a:solidFill>
                  <a:prstClr val="black"/>
                </a:solidFill>
                <a:latin typeface="Arial" panose="020B0604020202020204" pitchFamily="34" charset="0"/>
                <a:cs typeface="Arial" panose="020B0604020202020204" pitchFamily="34" charset="0"/>
              </a:rPr>
              <a:t>Wide range in nuclei</a:t>
            </a:r>
          </a:p>
          <a:p>
            <a:pPr marL="285750" indent="-285750">
              <a:buFont typeface="Wingdings" charset="2"/>
              <a:buChar char="ü"/>
            </a:pPr>
            <a:r>
              <a:rPr lang="en-US" dirty="0" err="1">
                <a:solidFill>
                  <a:prstClr val="black"/>
                </a:solidFill>
                <a:latin typeface="Arial" panose="020B0604020202020204" pitchFamily="34" charset="0"/>
                <a:cs typeface="Arial" panose="020B0604020202020204" pitchFamily="34" charset="0"/>
              </a:rPr>
              <a:t>Lum</a:t>
            </a:r>
            <a:r>
              <a:rPr lang="en-US" dirty="0">
                <a:solidFill>
                  <a:prstClr val="black"/>
                </a:solidFill>
                <a:latin typeface="Arial" panose="020B0604020202020204" pitchFamily="34" charset="0"/>
                <a:cs typeface="Arial" panose="020B0604020202020204" pitchFamily="34" charset="0"/>
              </a:rPr>
              <a:t>. per nucleon same as e-p</a:t>
            </a:r>
          </a:p>
          <a:p>
            <a:pPr marL="285750" indent="-285750">
              <a:buFont typeface="Wingdings" charset="2"/>
              <a:buChar char="ü"/>
            </a:pPr>
            <a:r>
              <a:rPr lang="en-US" dirty="0">
                <a:solidFill>
                  <a:prstClr val="black"/>
                </a:solidFill>
                <a:latin typeface="Arial" panose="020B0604020202020204" pitchFamily="34" charset="0"/>
                <a:cs typeface="Arial" panose="020B0604020202020204" pitchFamily="34" charset="0"/>
              </a:rPr>
              <a:t>Variable center of mass energy </a:t>
            </a:r>
          </a:p>
          <a:p>
            <a:pPr marL="285750" indent="-285750">
              <a:buFont typeface="Wingdings" charset="2"/>
              <a:buChar char="ü"/>
            </a:pPr>
            <a:r>
              <a:rPr lang="en-US" dirty="0">
                <a:solidFill>
                  <a:srgbClr val="FF0000"/>
                </a:solidFill>
                <a:latin typeface="Arial" panose="020B0604020202020204" pitchFamily="34" charset="0"/>
                <a:cs typeface="Arial" panose="020B0604020202020204" pitchFamily="34" charset="0"/>
              </a:rPr>
              <a:t>Wide Q</a:t>
            </a:r>
            <a:r>
              <a:rPr lang="en-US" baseline="30000" dirty="0">
                <a:solidFill>
                  <a:srgbClr val="FF0000"/>
                </a:solidFill>
                <a:latin typeface="Arial" panose="020B0604020202020204" pitchFamily="34" charset="0"/>
                <a:cs typeface="Arial" panose="020B0604020202020204" pitchFamily="34" charset="0"/>
              </a:rPr>
              <a:t>2</a:t>
            </a:r>
            <a:r>
              <a:rPr lang="en-US" dirty="0" smtClean="0">
                <a:solidFill>
                  <a:srgbClr val="FF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range (evolution)</a:t>
            </a:r>
          </a:p>
          <a:p>
            <a:pPr marL="285750" indent="-285750">
              <a:buFont typeface="Wingdings" charset="2"/>
              <a:buChar char="ü"/>
            </a:pPr>
            <a:r>
              <a:rPr lang="en-US" dirty="0">
                <a:solidFill>
                  <a:srgbClr val="0000FF"/>
                </a:solidFill>
                <a:latin typeface="Arial" panose="020B0604020202020204" pitchFamily="34" charset="0"/>
                <a:cs typeface="Arial" panose="020B0604020202020204" pitchFamily="34" charset="0"/>
              </a:rPr>
              <a:t>Wide x region (reach high gluon densities)</a:t>
            </a:r>
          </a:p>
        </p:txBody>
      </p:sp>
      <p:cxnSp>
        <p:nvCxnSpPr>
          <p:cNvPr id="9" name="Straight Arrow Connector 8"/>
          <p:cNvCxnSpPr/>
          <p:nvPr/>
        </p:nvCxnSpPr>
        <p:spPr>
          <a:xfrm flipH="1">
            <a:off x="3077841" y="3892226"/>
            <a:ext cx="2040257" cy="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347417" y="1634024"/>
            <a:ext cx="0" cy="194747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8395001" y="5206397"/>
            <a:ext cx="2341285" cy="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0748090" y="3318893"/>
            <a:ext cx="0" cy="151515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917541" y="2825868"/>
            <a:ext cx="1902226" cy="914400"/>
          </a:xfrm>
          <a:prstGeom prst="ellipse">
            <a:avLst/>
          </a:prstGeom>
          <a:noFill/>
          <a:ln w="38100" cmpd="sng">
            <a:solidFill>
              <a:srgbClr val="E248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4" name="Oval 13"/>
          <p:cNvSpPr/>
          <p:nvPr/>
        </p:nvSpPr>
        <p:spPr>
          <a:xfrm>
            <a:off x="8268020" y="4291997"/>
            <a:ext cx="1902226" cy="914400"/>
          </a:xfrm>
          <a:prstGeom prst="ellipse">
            <a:avLst/>
          </a:prstGeom>
          <a:noFill/>
          <a:ln w="38100" cmpd="sng">
            <a:solidFill>
              <a:srgbClr val="E248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5" name="Date Placeholder 14"/>
          <p:cNvSpPr>
            <a:spLocks noGrp="1"/>
          </p:cNvSpPr>
          <p:nvPr>
            <p:ph type="dt" sz="half" idx="10"/>
          </p:nvPr>
        </p:nvSpPr>
        <p:spPr/>
        <p:txBody>
          <a:bodyPr/>
          <a:lstStyle/>
          <a:p>
            <a:fld id="{63C20FAD-3971-4671-A482-5374F95C5EFB}" type="datetime1">
              <a:rPr lang="en-US" smtClean="0"/>
              <a:t>8/30/2017</a:t>
            </a:fld>
            <a:endParaRPr lang="en-US" dirty="0"/>
          </a:p>
        </p:txBody>
      </p:sp>
      <p:sp>
        <p:nvSpPr>
          <p:cNvPr id="16" name="Footer Placeholder 1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8" name="Slide Number Placeholder 17"/>
          <p:cNvSpPr>
            <a:spLocks noGrp="1"/>
          </p:cNvSpPr>
          <p:nvPr>
            <p:ph type="sldNum" sz="quarter" idx="12"/>
          </p:nvPr>
        </p:nvSpPr>
        <p:spPr/>
        <p:txBody>
          <a:bodyPr/>
          <a:lstStyle/>
          <a:p>
            <a:fld id="{B9A5DFB4-3D23-4866-8D46-AE36D04BFD7D}" type="slidenum">
              <a:rPr lang="en-US" smtClean="0"/>
              <a:pPr/>
              <a:t>34</a:t>
            </a:fld>
            <a:endParaRPr lang="en-US" dirty="0"/>
          </a:p>
        </p:txBody>
      </p:sp>
    </p:spTree>
    <p:extLst>
      <p:ext uri="{BB962C8B-B14F-4D97-AF65-F5344CB8AC3E}">
        <p14:creationId xmlns:p14="http://schemas.microsoft.com/office/powerpoint/2010/main" val="371364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1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5"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1_eic_only.jpg"/>
          <p:cNvPicPr>
            <a:picLocks noChangeAspect="1"/>
          </p:cNvPicPr>
          <p:nvPr/>
        </p:nvPicPr>
        <p:blipFill>
          <a:blip r:embed="rId2"/>
          <a:srcRect/>
          <a:stretch>
            <a:fillRect/>
          </a:stretch>
        </p:blipFill>
        <p:spPr bwMode="auto">
          <a:xfrm>
            <a:off x="4576301" y="1471163"/>
            <a:ext cx="3190275" cy="4240784"/>
          </a:xfrm>
          <a:prstGeom prst="rect">
            <a:avLst/>
          </a:prstGeom>
          <a:noFill/>
          <a:ln w="9525">
            <a:noFill/>
            <a:miter lim="800000"/>
            <a:headEnd/>
            <a:tailEnd/>
          </a:ln>
        </p:spPr>
      </p:pic>
      <p:sp>
        <p:nvSpPr>
          <p:cNvPr id="23554" name="Text Box 2"/>
          <p:cNvSpPr txBox="1">
            <a:spLocks noChangeArrowheads="1"/>
          </p:cNvSpPr>
          <p:nvPr/>
        </p:nvSpPr>
        <p:spPr bwMode="auto">
          <a:xfrm>
            <a:off x="1758133" y="419924"/>
            <a:ext cx="2774349" cy="461665"/>
          </a:xfrm>
          <a:prstGeom prst="rect">
            <a:avLst/>
          </a:prstGeom>
          <a:noFill/>
          <a:ln w="9525">
            <a:noFill/>
            <a:miter lim="800000"/>
            <a:headEnd/>
            <a:tailEnd/>
          </a:ln>
        </p:spPr>
        <p:txBody>
          <a:bodyPr wrap="none">
            <a:spAutoFit/>
          </a:bodyPr>
          <a:lstStyle/>
          <a:p>
            <a:pPr>
              <a:defRPr/>
            </a:pPr>
            <a:r>
              <a:rPr lang="en-US" sz="2400" b="1" dirty="0">
                <a:solidFill>
                  <a:prstClr val="black"/>
                </a:solidFill>
                <a:latin typeface="Arial" pitchFamily="34" charset="0"/>
                <a:ea typeface="ＭＳ Ｐゴシック" pitchFamily="1" charset="-128"/>
                <a:cs typeface="Arial" pitchFamily="34" charset="0"/>
              </a:rPr>
              <a:t>World Data on F</a:t>
            </a:r>
            <a:r>
              <a:rPr lang="en-US" sz="2400" b="1" baseline="-25000" dirty="0">
                <a:solidFill>
                  <a:prstClr val="black"/>
                </a:solidFill>
                <a:latin typeface="Arial" pitchFamily="34" charset="0"/>
                <a:ea typeface="ＭＳ Ｐゴシック" pitchFamily="1" charset="-128"/>
                <a:cs typeface="Arial" pitchFamily="34" charset="0"/>
              </a:rPr>
              <a:t>2</a:t>
            </a:r>
            <a:r>
              <a:rPr lang="en-US" sz="2400" b="1" baseline="30000" dirty="0">
                <a:solidFill>
                  <a:prstClr val="black"/>
                </a:solidFill>
                <a:latin typeface="Arial" pitchFamily="34" charset="0"/>
                <a:ea typeface="ＭＳ Ｐゴシック" pitchFamily="1" charset="-128"/>
                <a:cs typeface="Arial" pitchFamily="34" charset="0"/>
              </a:rPr>
              <a:t>p</a:t>
            </a:r>
            <a:endParaRPr lang="en-US" sz="2400" b="1" dirty="0">
              <a:solidFill>
                <a:prstClr val="black"/>
              </a:solidFill>
              <a:latin typeface="Arial" pitchFamily="34" charset="0"/>
              <a:ea typeface="ＭＳ Ｐゴシック" pitchFamily="1" charset="-128"/>
              <a:cs typeface="Arial" pitchFamily="34" charset="0"/>
            </a:endParaRPr>
          </a:p>
        </p:txBody>
      </p:sp>
      <p:pic>
        <p:nvPicPr>
          <p:cNvPr id="22531" name="Picture 3" descr="prev"/>
          <p:cNvPicPr>
            <a:picLocks noChangeAspect="1" noChangeArrowheads="1"/>
          </p:cNvPicPr>
          <p:nvPr/>
        </p:nvPicPr>
        <p:blipFill rotWithShape="1">
          <a:blip r:embed="rId3"/>
          <a:srcRect t="2709"/>
          <a:stretch/>
        </p:blipFill>
        <p:spPr bwMode="auto">
          <a:xfrm>
            <a:off x="1579903" y="1458101"/>
            <a:ext cx="2868930" cy="4159025"/>
          </a:xfrm>
          <a:prstGeom prst="rect">
            <a:avLst/>
          </a:prstGeom>
          <a:noFill/>
          <a:ln w="9525">
            <a:noFill/>
            <a:miter lim="800000"/>
            <a:headEnd/>
            <a:tailEnd/>
          </a:ln>
        </p:spPr>
      </p:pic>
      <p:sp>
        <p:nvSpPr>
          <p:cNvPr id="23556" name="Text Box 4"/>
          <p:cNvSpPr txBox="1">
            <a:spLocks noChangeArrowheads="1"/>
          </p:cNvSpPr>
          <p:nvPr/>
        </p:nvSpPr>
        <p:spPr bwMode="auto">
          <a:xfrm>
            <a:off x="4804382" y="428237"/>
            <a:ext cx="2774349" cy="461665"/>
          </a:xfrm>
          <a:prstGeom prst="rect">
            <a:avLst/>
          </a:prstGeom>
          <a:noFill/>
          <a:ln w="9525">
            <a:noFill/>
            <a:miter lim="800000"/>
            <a:headEnd/>
            <a:tailEnd/>
          </a:ln>
        </p:spPr>
        <p:txBody>
          <a:bodyPr wrap="none">
            <a:spAutoFit/>
          </a:bodyPr>
          <a:lstStyle/>
          <a:p>
            <a:pPr>
              <a:defRPr/>
            </a:pPr>
            <a:r>
              <a:rPr lang="en-US" sz="2400" b="1" dirty="0">
                <a:solidFill>
                  <a:prstClr val="black"/>
                </a:solidFill>
                <a:latin typeface="Arial" pitchFamily="34" charset="0"/>
                <a:ea typeface="ＭＳ Ｐゴシック" pitchFamily="1" charset="-128"/>
                <a:cs typeface="Arial" pitchFamily="34" charset="0"/>
              </a:rPr>
              <a:t>World Data on g</a:t>
            </a:r>
            <a:r>
              <a:rPr lang="en-US" sz="2400" b="1" baseline="-25000" dirty="0">
                <a:solidFill>
                  <a:prstClr val="black"/>
                </a:solidFill>
                <a:latin typeface="Arial" pitchFamily="34" charset="0"/>
                <a:ea typeface="ＭＳ Ｐゴシック" pitchFamily="1" charset="-128"/>
                <a:cs typeface="Arial" pitchFamily="34" charset="0"/>
              </a:rPr>
              <a:t>1</a:t>
            </a:r>
            <a:r>
              <a:rPr lang="en-US" sz="2400" b="1" baseline="30000" dirty="0">
                <a:solidFill>
                  <a:prstClr val="black"/>
                </a:solidFill>
                <a:latin typeface="Arial" pitchFamily="34" charset="0"/>
                <a:ea typeface="ＭＳ Ｐゴシック" pitchFamily="1" charset="-128"/>
                <a:cs typeface="Arial" pitchFamily="34" charset="0"/>
              </a:rPr>
              <a:t>p</a:t>
            </a:r>
            <a:endParaRPr lang="en-US" sz="2400" b="1" dirty="0">
              <a:solidFill>
                <a:prstClr val="black"/>
              </a:solidFill>
              <a:latin typeface="Arial" pitchFamily="34" charset="0"/>
              <a:ea typeface="ＭＳ Ｐゴシック" pitchFamily="1" charset="-128"/>
              <a:cs typeface="Arial" pitchFamily="34" charset="0"/>
            </a:endParaRPr>
          </a:p>
        </p:txBody>
      </p:sp>
      <p:sp>
        <p:nvSpPr>
          <p:cNvPr id="23558" name="Text Box 6"/>
          <p:cNvSpPr txBox="1">
            <a:spLocks noChangeArrowheads="1"/>
          </p:cNvSpPr>
          <p:nvPr/>
        </p:nvSpPr>
        <p:spPr bwMode="auto">
          <a:xfrm>
            <a:off x="2588330" y="5862592"/>
            <a:ext cx="1446681" cy="369888"/>
          </a:xfrm>
          <a:prstGeom prst="rect">
            <a:avLst/>
          </a:prstGeom>
          <a:noFill/>
          <a:ln w="9525">
            <a:noFill/>
            <a:miter lim="800000"/>
            <a:headEnd/>
            <a:tailEnd/>
          </a:ln>
        </p:spPr>
        <p:txBody>
          <a:bodyPr wrap="square">
            <a:spAutoFit/>
          </a:bodyPr>
          <a:lstStyle/>
          <a:p>
            <a:pPr>
              <a:defRPr/>
            </a:pPr>
            <a:r>
              <a:rPr lang="en-US" b="1" dirty="0">
                <a:solidFill>
                  <a:srgbClr val="0033CC"/>
                </a:solidFill>
                <a:latin typeface="Arial" pitchFamily="34" charset="0"/>
                <a:ea typeface="ＭＳ Ｐゴシック" pitchFamily="1" charset="-128"/>
                <a:cs typeface="Arial" pitchFamily="34" charset="0"/>
                <a:sym typeface="Wingdings" pitchFamily="2" charset="2"/>
              </a:rPr>
              <a:t>momentum</a:t>
            </a:r>
            <a:endParaRPr lang="en-US" b="1" dirty="0">
              <a:solidFill>
                <a:srgbClr val="0033CC"/>
              </a:solidFill>
              <a:latin typeface="Arial" pitchFamily="34" charset="0"/>
              <a:ea typeface="ＭＳ Ｐゴシック" pitchFamily="1" charset="-128"/>
              <a:cs typeface="Arial" pitchFamily="34" charset="0"/>
            </a:endParaRPr>
          </a:p>
        </p:txBody>
      </p:sp>
      <p:sp>
        <p:nvSpPr>
          <p:cNvPr id="23559" name="Text Box 7"/>
          <p:cNvSpPr txBox="1">
            <a:spLocks noChangeArrowheads="1"/>
          </p:cNvSpPr>
          <p:nvPr/>
        </p:nvSpPr>
        <p:spPr bwMode="auto">
          <a:xfrm>
            <a:off x="5918541" y="5861305"/>
            <a:ext cx="770581" cy="369332"/>
          </a:xfrm>
          <a:prstGeom prst="rect">
            <a:avLst/>
          </a:prstGeom>
          <a:noFill/>
          <a:ln w="9525">
            <a:noFill/>
            <a:miter lim="800000"/>
            <a:headEnd/>
            <a:tailEnd/>
          </a:ln>
        </p:spPr>
        <p:txBody>
          <a:bodyPr wrap="square">
            <a:spAutoFit/>
          </a:bodyPr>
          <a:lstStyle/>
          <a:p>
            <a:pPr>
              <a:defRPr/>
            </a:pPr>
            <a:r>
              <a:rPr lang="en-US" b="1" dirty="0">
                <a:solidFill>
                  <a:srgbClr val="FF0000"/>
                </a:solidFill>
                <a:latin typeface="Arial" pitchFamily="34" charset="0"/>
                <a:ea typeface="ＭＳ Ｐゴシック" pitchFamily="1" charset="-128"/>
                <a:cs typeface="Arial" pitchFamily="34" charset="0"/>
                <a:sym typeface="Wingdings" pitchFamily="2" charset="2"/>
              </a:rPr>
              <a:t>spin</a:t>
            </a:r>
            <a:endParaRPr lang="en-US" b="1" dirty="0">
              <a:solidFill>
                <a:srgbClr val="FF0000"/>
              </a:solidFill>
              <a:latin typeface="Arial" pitchFamily="34" charset="0"/>
              <a:ea typeface="ＭＳ Ｐゴシック" pitchFamily="1" charset="-128"/>
              <a:cs typeface="Arial" pitchFamily="34" charset="0"/>
            </a:endParaRPr>
          </a:p>
        </p:txBody>
      </p:sp>
      <p:sp>
        <p:nvSpPr>
          <p:cNvPr id="12" name="Text Box 4"/>
          <p:cNvSpPr txBox="1">
            <a:spLocks noChangeArrowheads="1"/>
          </p:cNvSpPr>
          <p:nvPr/>
        </p:nvSpPr>
        <p:spPr bwMode="auto">
          <a:xfrm>
            <a:off x="7766576" y="422690"/>
            <a:ext cx="2774349" cy="461665"/>
          </a:xfrm>
          <a:prstGeom prst="rect">
            <a:avLst/>
          </a:prstGeom>
          <a:noFill/>
          <a:ln w="9525">
            <a:noFill/>
            <a:miter lim="800000"/>
            <a:headEnd/>
            <a:tailEnd/>
          </a:ln>
        </p:spPr>
        <p:txBody>
          <a:bodyPr wrap="none">
            <a:spAutoFit/>
          </a:bodyPr>
          <a:lstStyle/>
          <a:p>
            <a:pPr>
              <a:defRPr/>
            </a:pPr>
            <a:r>
              <a:rPr lang="en-US" sz="2400" b="1" dirty="0">
                <a:solidFill>
                  <a:prstClr val="black"/>
                </a:solidFill>
                <a:latin typeface="Arial" pitchFamily="34" charset="0"/>
                <a:ea typeface="ＭＳ Ｐゴシック" pitchFamily="1" charset="-128"/>
                <a:cs typeface="Arial" pitchFamily="34" charset="0"/>
              </a:rPr>
              <a:t>World Data on h</a:t>
            </a:r>
            <a:r>
              <a:rPr lang="en-US" sz="2400" b="1" baseline="-25000" dirty="0">
                <a:solidFill>
                  <a:prstClr val="black"/>
                </a:solidFill>
                <a:latin typeface="Arial" pitchFamily="34" charset="0"/>
                <a:ea typeface="ＭＳ Ｐゴシック" pitchFamily="1" charset="-128"/>
                <a:cs typeface="Arial" pitchFamily="34" charset="0"/>
              </a:rPr>
              <a:t>1</a:t>
            </a:r>
            <a:r>
              <a:rPr lang="en-US" sz="2400" b="1" baseline="30000" dirty="0">
                <a:solidFill>
                  <a:prstClr val="black"/>
                </a:solidFill>
                <a:latin typeface="Arial" pitchFamily="34" charset="0"/>
                <a:ea typeface="ＭＳ Ｐゴシック" pitchFamily="1" charset="-128"/>
                <a:cs typeface="Arial" pitchFamily="34" charset="0"/>
              </a:rPr>
              <a:t>p</a:t>
            </a:r>
            <a:endParaRPr lang="en-US" sz="2400" b="1" dirty="0">
              <a:solidFill>
                <a:prstClr val="black"/>
              </a:solidFill>
              <a:latin typeface="Arial" pitchFamily="34" charset="0"/>
              <a:ea typeface="ＭＳ Ｐゴシック" pitchFamily="1" charset="-128"/>
              <a:cs typeface="Arial" pitchFamily="34" charset="0"/>
            </a:endParaRPr>
          </a:p>
        </p:txBody>
      </p:sp>
      <p:sp>
        <p:nvSpPr>
          <p:cNvPr id="13" name="Text Box 7"/>
          <p:cNvSpPr txBox="1">
            <a:spLocks noChangeArrowheads="1"/>
          </p:cNvSpPr>
          <p:nvPr/>
        </p:nvSpPr>
        <p:spPr bwMode="auto">
          <a:xfrm>
            <a:off x="8096492" y="5684186"/>
            <a:ext cx="2349087" cy="646331"/>
          </a:xfrm>
          <a:prstGeom prst="rect">
            <a:avLst/>
          </a:prstGeom>
          <a:noFill/>
          <a:ln w="9525">
            <a:noFill/>
            <a:miter lim="800000"/>
            <a:headEnd/>
            <a:tailEnd/>
          </a:ln>
        </p:spPr>
        <p:txBody>
          <a:bodyPr wrap="square">
            <a:spAutoFit/>
          </a:bodyPr>
          <a:lstStyle/>
          <a:p>
            <a:pPr>
              <a:defRPr/>
            </a:pPr>
            <a:r>
              <a:rPr lang="en-US" b="1" dirty="0">
                <a:solidFill>
                  <a:srgbClr val="FF0000"/>
                </a:solidFill>
                <a:latin typeface="Arial" pitchFamily="34" charset="0"/>
                <a:ea typeface="ＭＳ Ｐゴシック" pitchFamily="1" charset="-128"/>
                <a:cs typeface="Arial" pitchFamily="34" charset="0"/>
                <a:sym typeface="Wingdings" pitchFamily="2" charset="2"/>
              </a:rPr>
              <a:t>transverse spin ~ angular momentum</a:t>
            </a:r>
            <a:endParaRPr lang="en-US" b="1" dirty="0">
              <a:solidFill>
                <a:srgbClr val="FF0000"/>
              </a:solidFill>
              <a:latin typeface="Arial" pitchFamily="34" charset="0"/>
              <a:ea typeface="ＭＳ Ｐゴシック" pitchFamily="1" charset="-128"/>
              <a:cs typeface="Arial"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7614190" y="955590"/>
                <a:ext cx="3022559" cy="369332"/>
              </a:xfrm>
              <a:prstGeom prst="rect">
                <a:avLst/>
              </a:prstGeom>
              <a:noFill/>
            </p:spPr>
            <p:txBody>
              <a:bodyPr wrap="none" rtlCol="0">
                <a:spAutoFit/>
              </a:bodyPr>
              <a:lstStyle/>
              <a:p>
                <a:r>
                  <a:rPr lang="en-US" dirty="0" err="1">
                    <a:solidFill>
                      <a:prstClr val="black"/>
                    </a:solidFill>
                    <a:latin typeface="Arial" panose="020B0604020202020204" pitchFamily="34" charset="0"/>
                    <a:ea typeface="Cambria Math"/>
                    <a:cs typeface="Arial" panose="020B0604020202020204" pitchFamily="34" charset="0"/>
                  </a:rPr>
                  <a:t>F</a:t>
                </a:r>
                <a:r>
                  <a:rPr lang="en-US" baseline="-25000" dirty="0" err="1">
                    <a:solidFill>
                      <a:prstClr val="black"/>
                    </a:solidFill>
                    <a:latin typeface="Arial" panose="020B0604020202020204" pitchFamily="34" charset="0"/>
                    <a:ea typeface="Cambria Math"/>
                    <a:cs typeface="Arial" panose="020B0604020202020204" pitchFamily="34" charset="0"/>
                  </a:rPr>
                  <a:t>UT</a:t>
                </a:r>
                <a:r>
                  <a:rPr lang="en-US" baseline="30000" dirty="0" err="1">
                    <a:solidFill>
                      <a:prstClr val="black"/>
                    </a:solidFill>
                    <a:latin typeface="Arial" panose="020B0604020202020204" pitchFamily="34" charset="0"/>
                    <a:ea typeface="Cambria Math"/>
                    <a:cs typeface="Arial" panose="020B0604020202020204" pitchFamily="34" charset="0"/>
                  </a:rPr>
                  <a:t>sin</a:t>
                </a:r>
                <a:r>
                  <a:rPr lang="en-US" baseline="30000" dirty="0">
                    <a:solidFill>
                      <a:prstClr val="black"/>
                    </a:solidFill>
                    <a:latin typeface="Arial" panose="020B0604020202020204" pitchFamily="34" charset="0"/>
                    <a:ea typeface="Cambria Math"/>
                    <a:cs typeface="Arial" panose="020B0604020202020204" pitchFamily="34" charset="0"/>
                  </a:rPr>
                  <a:t>(</a:t>
                </a:r>
                <a:r>
                  <a:rPr lang="en-US" baseline="30000" dirty="0" err="1">
                    <a:solidFill>
                      <a:prstClr val="black"/>
                    </a:solidFill>
                    <a:latin typeface="Symbol" panose="05050102010706020507" pitchFamily="18" charset="2"/>
                    <a:ea typeface="Cambria Math"/>
                    <a:cs typeface="Arial" panose="020B0604020202020204" pitchFamily="34" charset="0"/>
                  </a:rPr>
                  <a:t>f</a:t>
                </a:r>
                <a:r>
                  <a:rPr lang="en-US" baseline="16000" dirty="0" err="1">
                    <a:solidFill>
                      <a:prstClr val="black"/>
                    </a:solidFill>
                    <a:latin typeface="Arial" panose="020B0604020202020204" pitchFamily="34" charset="0"/>
                    <a:ea typeface="Cambria Math"/>
                    <a:cs typeface="Arial" panose="020B0604020202020204" pitchFamily="34" charset="0"/>
                  </a:rPr>
                  <a:t>h</a:t>
                </a:r>
                <a:r>
                  <a:rPr lang="en-US" baseline="30000" dirty="0" err="1">
                    <a:solidFill>
                      <a:prstClr val="black"/>
                    </a:solidFill>
                    <a:latin typeface="Arial" panose="020B0604020202020204" pitchFamily="34" charset="0"/>
                    <a:ea typeface="Cambria Math"/>
                    <a:cs typeface="Arial" panose="020B0604020202020204" pitchFamily="34" charset="0"/>
                  </a:rPr>
                  <a:t>+</a:t>
                </a:r>
                <a:r>
                  <a:rPr lang="en-US" baseline="30000" dirty="0" err="1">
                    <a:solidFill>
                      <a:prstClr val="black"/>
                    </a:solidFill>
                    <a:latin typeface="Symbol" panose="05050102010706020507" pitchFamily="18" charset="2"/>
                    <a:ea typeface="Cambria Math"/>
                    <a:cs typeface="Arial" panose="020B0604020202020204" pitchFamily="34" charset="0"/>
                  </a:rPr>
                  <a:t>f</a:t>
                </a:r>
                <a:r>
                  <a:rPr lang="en-US" baseline="16000" dirty="0" err="1">
                    <a:solidFill>
                      <a:prstClr val="black"/>
                    </a:solidFill>
                    <a:latin typeface="Arial" panose="020B0604020202020204" pitchFamily="34" charset="0"/>
                    <a:ea typeface="Cambria Math"/>
                    <a:cs typeface="Arial" panose="020B0604020202020204" pitchFamily="34" charset="0"/>
                  </a:rPr>
                  <a:t>s</a:t>
                </a:r>
                <a:r>
                  <a:rPr lang="en-US" baseline="30000" dirty="0">
                    <a:solidFill>
                      <a:prstClr val="black"/>
                    </a:solidFill>
                    <a:latin typeface="Arial" panose="020B0604020202020204" pitchFamily="34" charset="0"/>
                    <a:ea typeface="Cambria Math"/>
                    <a:cs typeface="Arial" panose="020B0604020202020204" pitchFamily="34" charset="0"/>
                  </a:rPr>
                  <a:t>)</a:t>
                </a:r>
                <a:r>
                  <a:rPr lang="en-US" dirty="0">
                    <a:solidFill>
                      <a:prstClr val="black"/>
                    </a:solidFill>
                    <a:latin typeface="Arial" panose="020B0604020202020204" pitchFamily="34" charset="0"/>
                    <a:ea typeface="Cambria Math"/>
                    <a:cs typeface="Arial" panose="020B0604020202020204" pitchFamily="34" charset="0"/>
                  </a:rPr>
                  <a:t>(x,Q</a:t>
                </a:r>
                <a:r>
                  <a:rPr lang="en-US" baseline="30000" dirty="0">
                    <a:solidFill>
                      <a:prstClr val="black"/>
                    </a:solidFill>
                    <a:latin typeface="Arial" panose="020B0604020202020204" pitchFamily="34" charset="0"/>
                    <a:ea typeface="Cambria Math"/>
                    <a:cs typeface="Arial" panose="020B0604020202020204" pitchFamily="34" charset="0"/>
                  </a:rPr>
                  <a:t>2</a:t>
                </a:r>
                <a:r>
                  <a:rPr lang="en-US" dirty="0">
                    <a:solidFill>
                      <a:prstClr val="black"/>
                    </a:solidFill>
                    <a:latin typeface="Arial" panose="020B0604020202020204" pitchFamily="34" charset="0"/>
                    <a:ea typeface="Cambria Math"/>
                    <a:cs typeface="Arial" panose="020B0604020202020204" pitchFamily="34" charset="0"/>
                  </a:rPr>
                  <a:t>) + C(x) </a:t>
                </a:r>
                <a14:m>
                  <m:oMath xmlns:m="http://schemas.openxmlformats.org/officeDocument/2006/math">
                    <m:r>
                      <a:rPr lang="en-US" i="1">
                        <a:solidFill>
                          <a:prstClr val="black"/>
                        </a:solidFill>
                        <a:latin typeface="Cambria Math"/>
                        <a:ea typeface="Cambria Math"/>
                      </a:rPr>
                      <m:t>∝</m:t>
                    </m:r>
                    <m:r>
                      <m:rPr>
                        <m:sty m:val="p"/>
                      </m:rPr>
                      <a:rPr lang="en-US">
                        <a:solidFill>
                          <a:prstClr val="black"/>
                        </a:solidFill>
                        <a:latin typeface="Cambria Math"/>
                        <a:ea typeface="Cambria Math"/>
                      </a:rPr>
                      <m:t>h</m:t>
                    </m:r>
                    <m:r>
                      <a:rPr lang="en-US" baseline="-25000">
                        <a:solidFill>
                          <a:prstClr val="black"/>
                        </a:solidFill>
                        <a:latin typeface="Cambria Math"/>
                        <a:ea typeface="Cambria Math"/>
                      </a:rPr>
                      <m:t>1</m:t>
                    </m:r>
                  </m:oMath>
                </a14:m>
                <a:endParaRPr lang="en-US" baseline="-25000" dirty="0">
                  <a:solidFill>
                    <a:prstClr val="black"/>
                  </a:solidFill>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090189" y="955590"/>
                <a:ext cx="3022559" cy="369332"/>
              </a:xfrm>
              <a:prstGeom prst="rect">
                <a:avLst/>
              </a:prstGeom>
              <a:blipFill rotWithShape="1">
                <a:blip r:embed="rId4"/>
                <a:stretch>
                  <a:fillRect l="-1613" t="-8333" b="-26667"/>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853"/>
          <a:stretch/>
        </p:blipFill>
        <p:spPr>
          <a:xfrm>
            <a:off x="7766576" y="1471163"/>
            <a:ext cx="2844437" cy="4194248"/>
          </a:xfrm>
          <a:prstGeom prst="rect">
            <a:avLst/>
          </a:prstGeom>
        </p:spPr>
      </p:pic>
      <p:sp>
        <p:nvSpPr>
          <p:cNvPr id="11" name="Text Box 9"/>
          <p:cNvSpPr txBox="1">
            <a:spLocks noChangeArrowheads="1"/>
          </p:cNvSpPr>
          <p:nvPr/>
        </p:nvSpPr>
        <p:spPr bwMode="auto">
          <a:xfrm rot="2700000">
            <a:off x="5950793" y="2516948"/>
            <a:ext cx="2698750" cy="338138"/>
          </a:xfrm>
          <a:prstGeom prst="rect">
            <a:avLst/>
          </a:prstGeom>
          <a:solidFill>
            <a:schemeClr val="bg1"/>
          </a:solidFill>
          <a:ln w="9525">
            <a:noFill/>
            <a:miter lim="800000"/>
            <a:headEnd/>
            <a:tailEnd/>
          </a:ln>
        </p:spPr>
        <p:txBody>
          <a:bodyPr>
            <a:spAutoFit/>
          </a:bodyPr>
          <a:lstStyle/>
          <a:p>
            <a:pPr eaLnBrk="0" hangingPunct="0">
              <a:defRPr/>
            </a:pPr>
            <a:r>
              <a:rPr lang="en-US" sz="1600" b="1" dirty="0">
                <a:solidFill>
                  <a:srgbClr val="CF2900"/>
                </a:solidFill>
                <a:latin typeface="Arial" pitchFamily="34" charset="0"/>
                <a:ea typeface="ＭＳ Ｐゴシック" pitchFamily="1" charset="-128"/>
                <a:cs typeface="Arial" pitchFamily="34" charset="0"/>
              </a:rPr>
              <a:t>An EIC makes it possible!</a:t>
            </a:r>
          </a:p>
        </p:txBody>
      </p:sp>
      <p:sp>
        <p:nvSpPr>
          <p:cNvPr id="5" name="Isosceles Triangle 4"/>
          <p:cNvSpPr/>
          <p:nvPr/>
        </p:nvSpPr>
        <p:spPr bwMode="auto">
          <a:xfrm>
            <a:off x="7900546" y="5055329"/>
            <a:ext cx="106070" cy="91440"/>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prstClr val="black"/>
              </a:solidFill>
              <a:latin typeface="Times" pitchFamily="18" charset="0"/>
            </a:endParaRPr>
          </a:p>
        </p:txBody>
      </p:sp>
      <p:sp>
        <p:nvSpPr>
          <p:cNvPr id="6" name="TextBox 5"/>
          <p:cNvSpPr txBox="1"/>
          <p:nvPr/>
        </p:nvSpPr>
        <p:spPr>
          <a:xfrm>
            <a:off x="7963987" y="5003076"/>
            <a:ext cx="623889" cy="215444"/>
          </a:xfrm>
          <a:prstGeom prst="rect">
            <a:avLst/>
          </a:prstGeom>
          <a:noFill/>
        </p:spPr>
        <p:txBody>
          <a:bodyPr wrap="none" rtlCol="0">
            <a:spAutoFit/>
          </a:bodyPr>
          <a:lstStyle/>
          <a:p>
            <a:r>
              <a:rPr lang="en-US" sz="800" dirty="0">
                <a:solidFill>
                  <a:prstClr val="black"/>
                </a:solidFill>
                <a:latin typeface="Arial" panose="020B0604020202020204" pitchFamily="34" charset="0"/>
                <a:cs typeface="Arial" panose="020B0604020202020204" pitchFamily="34" charset="0"/>
              </a:rPr>
              <a:t>HERMES</a:t>
            </a:r>
          </a:p>
        </p:txBody>
      </p:sp>
      <p:sp>
        <p:nvSpPr>
          <p:cNvPr id="7" name="Oval 6"/>
          <p:cNvSpPr/>
          <p:nvPr/>
        </p:nvSpPr>
        <p:spPr bwMode="auto">
          <a:xfrm>
            <a:off x="7900546" y="4885510"/>
            <a:ext cx="106070" cy="117567"/>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prstClr val="black"/>
              </a:solidFill>
              <a:latin typeface="Times" pitchFamily="18" charset="0"/>
            </a:endParaRPr>
          </a:p>
        </p:txBody>
      </p:sp>
      <p:sp>
        <p:nvSpPr>
          <p:cNvPr id="18" name="TextBox 17"/>
          <p:cNvSpPr txBox="1"/>
          <p:nvPr/>
        </p:nvSpPr>
        <p:spPr>
          <a:xfrm>
            <a:off x="7959630" y="4841964"/>
            <a:ext cx="699230" cy="215444"/>
          </a:xfrm>
          <a:prstGeom prst="rect">
            <a:avLst/>
          </a:prstGeom>
          <a:noFill/>
        </p:spPr>
        <p:txBody>
          <a:bodyPr wrap="none" rtlCol="0">
            <a:spAutoFit/>
          </a:bodyPr>
          <a:lstStyle/>
          <a:p>
            <a:r>
              <a:rPr lang="en-US" sz="800" dirty="0">
                <a:solidFill>
                  <a:prstClr val="black"/>
                </a:solidFill>
                <a:latin typeface="Arial" panose="020B0604020202020204" pitchFamily="34" charset="0"/>
                <a:cs typeface="Arial" panose="020B0604020202020204" pitchFamily="34" charset="0"/>
              </a:rPr>
              <a:t>COMPASS</a:t>
            </a:r>
          </a:p>
        </p:txBody>
      </p:sp>
      <p:sp>
        <p:nvSpPr>
          <p:cNvPr id="17" name="TextBox 16"/>
          <p:cNvSpPr txBox="1"/>
          <p:nvPr/>
        </p:nvSpPr>
        <p:spPr>
          <a:xfrm rot="3420000">
            <a:off x="9371216" y="3571343"/>
            <a:ext cx="1114408" cy="276999"/>
          </a:xfrm>
          <a:prstGeom prst="rect">
            <a:avLst/>
          </a:prstGeom>
          <a:noFill/>
        </p:spPr>
        <p:txBody>
          <a:bodyPr wrap="none" rtlCol="0">
            <a:spAutoFit/>
          </a:bodyPr>
          <a:lstStyle/>
          <a:p>
            <a:r>
              <a:rPr lang="en-US" sz="1200" i="1" dirty="0">
                <a:solidFill>
                  <a:srgbClr val="0033CC"/>
                </a:solidFill>
                <a:latin typeface="Arial" pitchFamily="34" charset="0"/>
                <a:cs typeface="Arial" pitchFamily="34" charset="0"/>
              </a:rPr>
              <a:t>EIC coverage</a:t>
            </a:r>
          </a:p>
        </p:txBody>
      </p:sp>
    </p:spTree>
    <p:extLst>
      <p:ext uri="{BB962C8B-B14F-4D97-AF65-F5344CB8AC3E}">
        <p14:creationId xmlns:p14="http://schemas.microsoft.com/office/powerpoint/2010/main" val="408084389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Helicity PDFs at an EIC</a:t>
            </a:r>
            <a:endParaRPr lang="it-IT" dirty="0"/>
          </a:p>
        </p:txBody>
      </p:sp>
      <p:pic>
        <p:nvPicPr>
          <p:cNvPr id="10" name="Bild 2"/>
          <p:cNvPicPr>
            <a:picLocks noChangeAspect="1"/>
          </p:cNvPicPr>
          <p:nvPr/>
        </p:nvPicPr>
        <p:blipFill>
          <a:blip r:embed="rId4" cstate="print"/>
          <a:stretch>
            <a:fillRect/>
          </a:stretch>
        </p:blipFill>
        <p:spPr>
          <a:xfrm>
            <a:off x="6013974" y="2949905"/>
            <a:ext cx="3809423" cy="3384114"/>
          </a:xfrm>
          <a:prstGeom prst="rect">
            <a:avLst/>
          </a:prstGeom>
        </p:spPr>
      </p:pic>
      <p:sp>
        <p:nvSpPr>
          <p:cNvPr id="13" name="TextBox 12"/>
          <p:cNvSpPr txBox="1"/>
          <p:nvPr/>
        </p:nvSpPr>
        <p:spPr>
          <a:xfrm>
            <a:off x="6056311" y="2438805"/>
            <a:ext cx="2883390" cy="584775"/>
          </a:xfrm>
          <a:prstGeom prst="rect">
            <a:avLst/>
          </a:prstGeom>
          <a:noFill/>
        </p:spPr>
        <p:txBody>
          <a:bodyPr wrap="square">
            <a:spAutoFit/>
          </a:bodyPr>
          <a:lstStyle/>
          <a:p>
            <a:pPr>
              <a:defRPr/>
            </a:pPr>
            <a:r>
              <a:rPr lang="en-US" sz="1600" i="1" dirty="0">
                <a:solidFill>
                  <a:prstClr val="black"/>
                </a:solidFill>
                <a:latin typeface="Arial" pitchFamily="34" charset="0"/>
                <a:ea typeface="ＭＳ Ｐゴシック"/>
                <a:cs typeface="Arial" pitchFamily="34" charset="0"/>
              </a:rPr>
              <a:t>Needs range of √s ~ 30-70</a:t>
            </a:r>
            <a:r>
              <a:rPr lang="en-US" sz="1600" i="1" dirty="0">
                <a:solidFill>
                  <a:prstClr val="black"/>
                </a:solidFill>
                <a:latin typeface="Arial" pitchFamily="34" charset="0"/>
                <a:ea typeface="ＭＳ Ｐゴシック"/>
                <a:cs typeface="Arial" pitchFamily="34" charset="0"/>
                <a:sym typeface="Wingdings" pitchFamily="2" charset="2"/>
              </a:rPr>
              <a:t> </a:t>
            </a:r>
            <a:r>
              <a:rPr lang="en-US" sz="1600" i="1" dirty="0">
                <a:solidFill>
                  <a:prstClr val="black"/>
                </a:solidFill>
                <a:latin typeface="Arial" pitchFamily="34" charset="0"/>
                <a:ea typeface="ＭＳ Ｐゴシック"/>
                <a:cs typeface="Arial" pitchFamily="34" charset="0"/>
              </a:rPr>
              <a:t>(and good luminosity)</a:t>
            </a:r>
          </a:p>
        </p:txBody>
      </p:sp>
      <mc:AlternateContent xmlns:mc="http://schemas.openxmlformats.org/markup-compatibility/2006" xmlns:a14="http://schemas.microsoft.com/office/drawing/2010/main">
        <mc:Choice Requires="a14">
          <p:sp>
            <p:nvSpPr>
              <p:cNvPr id="14" name="TextBox 71"/>
              <p:cNvSpPr txBox="1">
                <a:spLocks noChangeArrowheads="1"/>
              </p:cNvSpPr>
              <p:nvPr/>
            </p:nvSpPr>
            <p:spPr bwMode="auto">
              <a:xfrm>
                <a:off x="9823396" y="1924766"/>
                <a:ext cx="1978459" cy="1145635"/>
              </a:xfrm>
              <a:prstGeom prst="rect">
                <a:avLst/>
              </a:prstGeom>
              <a:noFill/>
              <a:ln w="9525">
                <a:solidFill>
                  <a:srgbClr val="0033CC"/>
                </a:solidFill>
                <a:miter lim="800000"/>
                <a:headEnd/>
                <a:tailEnd/>
              </a:ln>
            </p:spPr>
            <p:txBody>
              <a:bodyPr wrap="square">
                <a:spAutoFit/>
              </a:bodyPr>
              <a:lstStyle/>
              <a:p>
                <a:pPr algn="ctr">
                  <a:defRPr/>
                </a:pPr>
                <a:r>
                  <a:rPr lang="en-US" sz="2000" dirty="0" smtClean="0">
                    <a:solidFill>
                      <a:srgbClr val="000000"/>
                    </a:solidFill>
                    <a:latin typeface="Arial" pitchFamily="34" charset="0"/>
                    <a:ea typeface="ＭＳ Ｐゴシック"/>
                    <a:cs typeface="Arial" pitchFamily="34" charset="0"/>
                  </a:rPr>
                  <a:t>Many models predict</a:t>
                </a:r>
              </a:p>
              <a:p>
                <a:pPr algn="ctr">
                  <a:defRPr/>
                </a:pPr>
                <a:endParaRPr lang="en-US" sz="800" dirty="0">
                  <a:solidFill>
                    <a:srgbClr val="000000"/>
                  </a:solidFill>
                  <a:latin typeface="Arial" pitchFamily="34" charset="0"/>
                  <a:ea typeface="ＭＳ Ｐゴシック"/>
                  <a:cs typeface="Arial" pitchFamily="34" charset="0"/>
                </a:endParaRPr>
              </a:p>
              <a:p>
                <a:pPr algn="ctr">
                  <a:defRPr/>
                </a:pPr>
                <a14:m>
                  <m:oMathPara xmlns:m="http://schemas.openxmlformats.org/officeDocument/2006/math">
                    <m:oMathParaPr>
                      <m:jc m:val="centerGroup"/>
                    </m:oMathParaPr>
                    <m:oMath xmlns:m="http://schemas.openxmlformats.org/officeDocument/2006/math">
                      <m:r>
                        <m:rPr>
                          <m:sty m:val="p"/>
                        </m:rPr>
                        <a:rPr lang="el-GR" sz="2000" i="1" dirty="0" smtClean="0">
                          <a:solidFill>
                            <a:srgbClr val="000000"/>
                          </a:solidFill>
                          <a:latin typeface="Cambria Math" panose="02040503050406030204" pitchFamily="18" charset="0"/>
                          <a:ea typeface="Cambria Math" panose="02040503050406030204" pitchFamily="18" charset="0"/>
                          <a:cs typeface="Arial" pitchFamily="34" charset="0"/>
                        </a:rPr>
                        <m:t>Δ</m:t>
                      </m:r>
                      <m:acc>
                        <m:accPr>
                          <m:chr m:val="̅"/>
                          <m:ctrlPr>
                            <a:rPr lang="el-GR" sz="2000" i="1" dirty="0" smtClean="0">
                              <a:solidFill>
                                <a:srgbClr val="000000"/>
                              </a:solidFill>
                              <a:latin typeface="Cambria Math" panose="02040503050406030204" pitchFamily="18" charset="0"/>
                              <a:ea typeface="Cambria Math" panose="02040503050406030204" pitchFamily="18" charset="0"/>
                              <a:cs typeface="Arial" pitchFamily="34" charset="0"/>
                            </a:rPr>
                          </m:ctrlPr>
                        </m:accPr>
                        <m:e>
                          <m:r>
                            <a:rPr lang="en-US" sz="2000" i="1" dirty="0">
                              <a:solidFill>
                                <a:srgbClr val="000000"/>
                              </a:solidFill>
                              <a:latin typeface="Cambria Math" panose="02040503050406030204" pitchFamily="18" charset="0"/>
                              <a:ea typeface="ＭＳ Ｐゴシック"/>
                              <a:cs typeface="Arial" pitchFamily="34" charset="0"/>
                            </a:rPr>
                            <m:t>𝑢</m:t>
                          </m:r>
                        </m:e>
                      </m:acc>
                      <m:r>
                        <a:rPr lang="en-US" sz="2000" i="1" dirty="0" smtClean="0">
                          <a:solidFill>
                            <a:srgbClr val="000000"/>
                          </a:solidFill>
                          <a:latin typeface="Cambria Math" panose="02040503050406030204" pitchFamily="18" charset="0"/>
                          <a:ea typeface="ＭＳ Ｐゴシック"/>
                          <a:cs typeface="Arial" pitchFamily="34" charset="0"/>
                        </a:rPr>
                        <m:t>&gt;0, </m:t>
                      </m:r>
                      <m:r>
                        <m:rPr>
                          <m:sty m:val="p"/>
                        </m:rPr>
                        <a:rPr lang="el-GR" sz="2000" i="1" dirty="0" smtClean="0">
                          <a:solidFill>
                            <a:srgbClr val="000000"/>
                          </a:solidFill>
                          <a:latin typeface="Cambria Math" panose="02040503050406030204" pitchFamily="18" charset="0"/>
                          <a:ea typeface="Cambria Math" panose="02040503050406030204" pitchFamily="18" charset="0"/>
                          <a:cs typeface="Arial" pitchFamily="34" charset="0"/>
                        </a:rPr>
                        <m:t>Δ</m:t>
                      </m:r>
                      <m:acc>
                        <m:accPr>
                          <m:chr m:val="̅"/>
                          <m:ctrlPr>
                            <a:rPr lang="el-GR" sz="2000" i="1" dirty="0" smtClean="0">
                              <a:solidFill>
                                <a:srgbClr val="000000"/>
                              </a:solidFill>
                              <a:latin typeface="Cambria Math" panose="02040503050406030204" pitchFamily="18" charset="0"/>
                              <a:ea typeface="Cambria Math" panose="02040503050406030204" pitchFamily="18" charset="0"/>
                              <a:cs typeface="Arial" pitchFamily="34" charset="0"/>
                            </a:rPr>
                          </m:ctrlPr>
                        </m:accPr>
                        <m:e>
                          <m:r>
                            <a:rPr lang="en-US" sz="2000" b="0" i="1" dirty="0" smtClean="0">
                              <a:solidFill>
                                <a:srgbClr val="000000"/>
                              </a:solidFill>
                              <a:latin typeface="Cambria Math" panose="02040503050406030204" pitchFamily="18" charset="0"/>
                              <a:ea typeface="Cambria Math" panose="02040503050406030204" pitchFamily="18" charset="0"/>
                              <a:cs typeface="Arial" pitchFamily="34" charset="0"/>
                            </a:rPr>
                            <m:t>𝑑</m:t>
                          </m:r>
                        </m:e>
                      </m:acc>
                      <m:r>
                        <a:rPr lang="en-US" sz="2000" i="1" dirty="0">
                          <a:solidFill>
                            <a:srgbClr val="000000"/>
                          </a:solidFill>
                          <a:latin typeface="Cambria Math" panose="02040503050406030204" pitchFamily="18" charset="0"/>
                          <a:ea typeface="ＭＳ Ｐゴシック"/>
                          <a:cs typeface="Arial" pitchFamily="34" charset="0"/>
                        </a:rPr>
                        <m:t>&lt;0</m:t>
                      </m:r>
                    </m:oMath>
                  </m:oMathPara>
                </a14:m>
                <a:endParaRPr lang="en-US" sz="2000" dirty="0">
                  <a:solidFill>
                    <a:srgbClr val="000000"/>
                  </a:solidFill>
                  <a:latin typeface="Arial" pitchFamily="34" charset="0"/>
                  <a:ea typeface="ＭＳ Ｐゴシック"/>
                  <a:cs typeface="Arial" pitchFamily="34" charset="0"/>
                </a:endParaRPr>
              </a:p>
            </p:txBody>
          </p:sp>
        </mc:Choice>
        <mc:Fallback xmlns="">
          <p:sp>
            <p:nvSpPr>
              <p:cNvPr id="14" name="TextBox 71"/>
              <p:cNvSpPr txBox="1">
                <a:spLocks noRot="1" noChangeAspect="1" noMove="1" noResize="1" noEditPoints="1" noAdjustHandles="1" noChangeArrowheads="1" noChangeShapeType="1" noTextEdit="1"/>
              </p:cNvSpPr>
              <p:nvPr/>
            </p:nvSpPr>
            <p:spPr bwMode="auto">
              <a:xfrm>
                <a:off x="9823396" y="1924766"/>
                <a:ext cx="1978459" cy="1145635"/>
              </a:xfrm>
              <a:prstGeom prst="rect">
                <a:avLst/>
              </a:prstGeom>
              <a:blipFill rotWithShape="0">
                <a:blip r:embed="rId5"/>
                <a:stretch>
                  <a:fillRect t="-2105"/>
                </a:stretch>
              </a:blipFill>
              <a:ln w="9525">
                <a:solidFill>
                  <a:srgbClr val="0033CC"/>
                </a:solidFill>
                <a:miter lim="800000"/>
                <a:headEnd/>
                <a:tailEnd/>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006221" y="1089091"/>
                <a:ext cx="8189089" cy="1323439"/>
              </a:xfrm>
              <a:prstGeom prst="rect">
                <a:avLst/>
              </a:prstGeom>
              <a:noFill/>
            </p:spPr>
            <p:txBody>
              <a:bodyPr wrap="square" rtlCol="0">
                <a:spAutoFit/>
              </a:bodyPr>
              <a:lstStyle/>
              <a:p>
                <a:r>
                  <a:rPr lang="en-US" sz="2000" dirty="0" smtClean="0">
                    <a:solidFill>
                      <a:prstClr val="black"/>
                    </a:solidFill>
                    <a:latin typeface="Arial" panose="020B0604020202020204" pitchFamily="34" charset="0"/>
                    <a:cs typeface="Arial" panose="020B0604020202020204" pitchFamily="34" charset="0"/>
                  </a:rPr>
                  <a:t>A Polarized EIC:</a:t>
                </a:r>
              </a:p>
              <a:p>
                <a:pPr marL="34290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Tremendous improvement on </a:t>
                </a:r>
                <a14:m>
                  <m:oMath xmlns:m="http://schemas.openxmlformats.org/officeDocument/2006/math">
                    <m:r>
                      <a:rPr lang="en-US" sz="2000" i="1" dirty="0" smtClean="0">
                        <a:solidFill>
                          <a:prstClr val="black"/>
                        </a:solidFill>
                        <a:latin typeface="Cambria Math" panose="02040503050406030204" pitchFamily="18" charset="0"/>
                        <a:cs typeface="Arial" panose="020B0604020202020204" pitchFamily="34" charset="0"/>
                      </a:rPr>
                      <m:t>𝑥</m:t>
                    </m:r>
                    <m:r>
                      <a:rPr lang="en-US" sz="200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2000" i="1" dirty="0" smtClean="0">
                        <a:solidFill>
                          <a:prstClr val="black"/>
                        </a:solidFill>
                        <a:latin typeface="Cambria Math" panose="02040503050406030204" pitchFamily="18" charset="0"/>
                        <a:cs typeface="Arial" panose="020B0604020202020204" pitchFamily="34" charset="0"/>
                      </a:rPr>
                      <m:t>𝑔</m:t>
                    </m:r>
                    <m:r>
                      <a:rPr lang="en-US" sz="2000" i="1" dirty="0">
                        <a:solidFill>
                          <a:prstClr val="black"/>
                        </a:solidFill>
                        <a:latin typeface="Cambria Math" panose="02040503050406030204" pitchFamily="18" charset="0"/>
                        <a:cs typeface="Arial" panose="020B0604020202020204" pitchFamily="34" charset="0"/>
                      </a:rPr>
                      <m:t>(</m:t>
                    </m:r>
                    <m:r>
                      <a:rPr lang="en-US" sz="2000" i="1" dirty="0">
                        <a:solidFill>
                          <a:prstClr val="black"/>
                        </a:solidFill>
                        <a:latin typeface="Cambria Math" panose="02040503050406030204" pitchFamily="18" charset="0"/>
                        <a:cs typeface="Arial" panose="020B0604020202020204" pitchFamily="34" charset="0"/>
                      </a:rPr>
                      <m:t>𝑥</m:t>
                    </m:r>
                    <m:r>
                      <a:rPr lang="en-US" sz="2000" i="1" dirty="0">
                        <a:solidFill>
                          <a:prstClr val="black"/>
                        </a:solidFill>
                        <a:latin typeface="Cambria Math" panose="02040503050406030204" pitchFamily="18" charset="0"/>
                        <a:cs typeface="Arial" panose="020B0604020202020204" pitchFamily="34" charset="0"/>
                      </a:rPr>
                      <m:t>)</m:t>
                    </m:r>
                  </m:oMath>
                </a14:m>
                <a:endParaRPr lang="en-US" sz="20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Good improvement in </a:t>
                </a:r>
                <a14:m>
                  <m:oMath xmlns:m="http://schemas.openxmlformats.org/officeDocument/2006/math">
                    <m:r>
                      <a:rPr lang="en-US" sz="200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l-GR" sz="200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Σ</m:t>
                    </m:r>
                    <m:r>
                      <a:rPr lang="en-US" sz="20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US" sz="2000" dirty="0">
                    <a:solidFill>
                      <a:prstClr val="black"/>
                    </a:solidFill>
                    <a:latin typeface="Arial" panose="020B0604020202020204" pitchFamily="34" charset="0"/>
                    <a:cs typeface="Arial" panose="020B0604020202020204" pitchFamily="34" charset="0"/>
                  </a:rPr>
                  <a:t>Spin Flavor decomposition of the Light Quark Sea</a:t>
                </a:r>
              </a:p>
            </p:txBody>
          </p:sp>
        </mc:Choice>
        <mc:Fallback xmlns="">
          <p:sp>
            <p:nvSpPr>
              <p:cNvPr id="18" name="TextBox 17"/>
              <p:cNvSpPr txBox="1">
                <a:spLocks noRot="1" noChangeAspect="1" noMove="1" noResize="1" noEditPoints="1" noAdjustHandles="1" noChangeArrowheads="1" noChangeShapeType="1" noTextEdit="1"/>
              </p:cNvSpPr>
              <p:nvPr/>
            </p:nvSpPr>
            <p:spPr>
              <a:xfrm>
                <a:off x="2006221" y="1089091"/>
                <a:ext cx="8189089" cy="1323439"/>
              </a:xfrm>
              <a:prstGeom prst="rect">
                <a:avLst/>
              </a:prstGeom>
              <a:blipFill rotWithShape="0">
                <a:blip r:embed="rId6"/>
                <a:stretch>
                  <a:fillRect l="-745" t="-2304" b="-7834"/>
                </a:stretch>
              </a:blipFill>
            </p:spPr>
            <p:txBody>
              <a:bodyPr/>
              <a:lstStyle/>
              <a:p>
                <a:r>
                  <a:rPr lang="it-IT">
                    <a:noFill/>
                  </a:rPr>
                  <a:t> </a:t>
                </a:r>
              </a:p>
            </p:txBody>
          </p:sp>
        </mc:Fallback>
      </mc:AlternateContent>
      <p:sp>
        <p:nvSpPr>
          <p:cNvPr id="19" name="TextBox 18"/>
          <p:cNvSpPr txBox="1"/>
          <p:nvPr/>
        </p:nvSpPr>
        <p:spPr>
          <a:xfrm>
            <a:off x="1705806" y="2455263"/>
            <a:ext cx="4005638" cy="338554"/>
          </a:xfrm>
          <a:prstGeom prst="rect">
            <a:avLst/>
          </a:prstGeom>
          <a:noFill/>
        </p:spPr>
        <p:txBody>
          <a:bodyPr wrap="square">
            <a:spAutoFit/>
          </a:bodyPr>
          <a:lstStyle/>
          <a:p>
            <a:pPr>
              <a:defRPr/>
            </a:pPr>
            <a:r>
              <a:rPr lang="en-US" sz="1600" i="1" dirty="0">
                <a:solidFill>
                  <a:prstClr val="black"/>
                </a:solidFill>
                <a:latin typeface="Arial" pitchFamily="34" charset="0"/>
                <a:ea typeface="ＭＳ Ｐゴシック"/>
                <a:cs typeface="Arial" pitchFamily="34" charset="0"/>
              </a:rPr>
              <a:t>Needs range of √s, here from ~ 45 to ~ 70</a:t>
            </a:r>
          </a:p>
        </p:txBody>
      </p:sp>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37" y="2729566"/>
            <a:ext cx="3969068" cy="386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nvPr>
        </p:nvGraphicFramePr>
        <p:xfrm>
          <a:off x="10025278" y="3364866"/>
          <a:ext cx="1905000" cy="1485900"/>
        </p:xfrm>
        <a:graphic>
          <a:graphicData uri="http://schemas.openxmlformats.org/presentationml/2006/ole">
            <mc:AlternateContent xmlns:mc="http://schemas.openxmlformats.org/markup-compatibility/2006">
              <mc:Choice xmlns:v="urn:schemas-microsoft-com:vml" Requires="v">
                <p:oleObj spid="_x0000_s7175" r:id="rId8" imgW="1904760" imgH="1485360" progId="">
                  <p:embed/>
                </p:oleObj>
              </mc:Choice>
              <mc:Fallback>
                <p:oleObj r:id="rId8" imgW="1904760" imgH="1485360" progId="">
                  <p:embed/>
                  <p:pic>
                    <p:nvPicPr>
                      <p:cNvPr id="0" name=""/>
                      <p:cNvPicPr/>
                      <p:nvPr/>
                    </p:nvPicPr>
                    <p:blipFill>
                      <a:blip r:embed="rId9"/>
                      <a:stretch>
                        <a:fillRect/>
                      </a:stretch>
                    </p:blipFill>
                    <p:spPr>
                      <a:xfrm>
                        <a:off x="10025278" y="3364866"/>
                        <a:ext cx="1905000" cy="1485900"/>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p>
            <a:fld id="{7AEDB838-0E5B-44B7-849D-01E3A0FF6828}"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36</a:t>
            </a:fld>
            <a:endParaRPr lang="en-US" dirty="0"/>
          </a:p>
        </p:txBody>
      </p:sp>
    </p:spTree>
    <p:extLst>
      <p:ext uri="{BB962C8B-B14F-4D97-AF65-F5344CB8AC3E}">
        <p14:creationId xmlns:p14="http://schemas.microsoft.com/office/powerpoint/2010/main" val="503058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Our Understanding of Nucleon Spin</a:t>
            </a:r>
            <a:endParaRPr lang="it-IT" dirty="0"/>
          </a:p>
        </p:txBody>
      </p:sp>
      <mc:AlternateContent xmlns:mc="http://schemas.openxmlformats.org/markup-compatibility/2006" xmlns:a14="http://schemas.microsoft.com/office/drawing/2010/main">
        <mc:Choice Requires="a14">
          <p:sp>
            <p:nvSpPr>
              <p:cNvPr id="6" name="TextBox 5"/>
              <p:cNvSpPr txBox="1"/>
              <p:nvPr/>
            </p:nvSpPr>
            <p:spPr>
              <a:xfrm>
                <a:off x="1708823" y="4126673"/>
                <a:ext cx="4561226" cy="1244315"/>
              </a:xfrm>
              <a:prstGeom prst="rect">
                <a:avLst/>
              </a:prstGeom>
              <a:noFill/>
            </p:spPr>
            <p:txBody>
              <a:bodyPr wrap="square" rtlCol="0">
                <a:spAutoFit/>
              </a:bodyPr>
              <a:lstStyle/>
              <a:p>
                <a14:m>
                  <m:oMath xmlns:m="http://schemas.openxmlformats.org/officeDocument/2006/math">
                    <m:f>
                      <m:fPr>
                        <m:type m:val="lin"/>
                        <m:ctrlPr>
                          <a:rPr lang="en-US" b="0" i="1" smtClean="0">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ΔΣ</m:t>
                        </m:r>
                      </m:num>
                      <m:den>
                        <m:r>
                          <a:rPr lang="en-US" i="1">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m:t>
                    </m:r>
                  </m:oMath>
                </a14:m>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Quark contribution to Proton Spin</a:t>
                </a:r>
              </a:p>
              <a:p>
                <a:r>
                  <a:rPr lang="en-US"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1700" i="1" smtClean="0">
                            <a:solidFill>
                              <a:srgbClr val="0070C0"/>
                            </a:solidFill>
                            <a:latin typeface="Cambria Math" panose="02040503050406030204" pitchFamily="18" charset="0"/>
                            <a:ea typeface="Cambria Math" panose="02040503050406030204" pitchFamily="18" charset="0"/>
                          </a:rPr>
                        </m:ctrlPr>
                      </m:sSubPr>
                      <m:e>
                        <m:r>
                          <a:rPr lang="en-US" sz="1700" i="1">
                            <a:solidFill>
                              <a:srgbClr val="0070C0"/>
                            </a:solidFill>
                            <a:latin typeface="Cambria Math" panose="02040503050406030204" pitchFamily="18" charset="0"/>
                            <a:ea typeface="Cambria Math" panose="02040503050406030204" pitchFamily="18" charset="0"/>
                          </a:rPr>
                          <m:t>𝐿</m:t>
                        </m:r>
                      </m:e>
                      <m:sub>
                        <m:r>
                          <a:rPr lang="en-US" sz="1700" i="1">
                            <a:solidFill>
                              <a:srgbClr val="0070C0"/>
                            </a:solidFill>
                            <a:latin typeface="Cambria Math" panose="02040503050406030204" pitchFamily="18" charset="0"/>
                            <a:ea typeface="Cambria Math" panose="02040503050406030204" pitchFamily="18" charset="0"/>
                          </a:rPr>
                          <m:t>𝑞</m:t>
                        </m:r>
                      </m:sub>
                    </m:sSub>
                    <m:r>
                      <a:rPr lang="en-US" sz="1700" b="0" i="1" smtClean="0">
                        <a:solidFill>
                          <a:srgbClr val="0070C0"/>
                        </a:solidFill>
                        <a:latin typeface="Cambria Math" panose="02040503050406030204" pitchFamily="18" charset="0"/>
                        <a:ea typeface="Cambria Math" panose="02040503050406030204" pitchFamily="18" charset="0"/>
                      </a:rPr>
                      <m:t>   </m:t>
                    </m:r>
                    <m:r>
                      <a:rPr lang="en-US" sz="1700" i="1" dirty="0" smtClean="0">
                        <a:solidFill>
                          <a:srgbClr val="0000FF"/>
                        </a:solidFill>
                        <a:latin typeface="Cambria Math" panose="02040503050406030204" pitchFamily="18" charset="0"/>
                        <a:cs typeface="Arial" panose="020B0604020202020204" pitchFamily="34" charset="0"/>
                      </a:rPr>
                      <m:t>=</m:t>
                    </m:r>
                  </m:oMath>
                </a14:m>
                <a:r>
                  <a:rPr lang="en-US" dirty="0" smtClean="0">
                    <a:solidFill>
                      <a:srgbClr val="0000FF"/>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Quark Orbital</a:t>
                </a:r>
                <a:r>
                  <a:rPr lang="en-US" dirty="0">
                    <a:solidFill>
                      <a:srgbClr val="0000FF"/>
                    </a:solidFill>
                    <a:latin typeface="Arial" panose="020B0604020202020204" pitchFamily="34" charset="0"/>
                    <a:cs typeface="Arial" panose="020B0604020202020204" pitchFamily="34" charset="0"/>
                    <a:sym typeface="Wingdings"/>
                  </a:rPr>
                  <a:t> Ang. Momentum</a:t>
                </a:r>
                <a:endParaRPr lang="en-US" dirty="0">
                  <a:solidFill>
                    <a:prstClr val="black"/>
                  </a:solidFill>
                  <a:latin typeface="Arial" panose="020B0604020202020204" pitchFamily="34" charset="0"/>
                  <a:cs typeface="Arial" panose="020B0604020202020204" pitchFamily="34" charset="0"/>
                </a:endParaRPr>
              </a:p>
              <a:p>
                <a:r>
                  <a:rPr lang="en-US" dirty="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i="1" dirty="0" smtClean="0">
                        <a:solidFill>
                          <a:srgbClr val="008000"/>
                        </a:solidFill>
                        <a:latin typeface="Cambria Math" panose="02040503050406030204" pitchFamily="18" charset="0"/>
                        <a:ea typeface="Cambria Math" panose="02040503050406030204" pitchFamily="18" charset="0"/>
                        <a:cs typeface="Arial" panose="020B0604020202020204" pitchFamily="34" charset="0"/>
                      </a:rPr>
                      <m:t>∆</m:t>
                    </m:r>
                    <m:r>
                      <a:rPr lang="en-US" i="1" dirty="0" smtClean="0">
                        <a:solidFill>
                          <a:srgbClr val="008000"/>
                        </a:solidFill>
                        <a:latin typeface="Cambria Math" panose="02040503050406030204" pitchFamily="18" charset="0"/>
                        <a:cs typeface="Arial" panose="020B0604020202020204" pitchFamily="34" charset="0"/>
                      </a:rPr>
                      <m:t>𝑔</m:t>
                    </m:r>
                    <m:r>
                      <a:rPr lang="en-US" i="1" baseline="-25000" dirty="0">
                        <a:solidFill>
                          <a:srgbClr val="008000"/>
                        </a:solidFill>
                        <a:latin typeface="Cambria Math" panose="02040503050406030204" pitchFamily="18" charset="0"/>
                        <a:cs typeface="Arial" panose="020B0604020202020204" pitchFamily="34" charset="0"/>
                      </a:rPr>
                      <m:t>    </m:t>
                    </m:r>
                    <m:r>
                      <a:rPr lang="en-US" i="1" dirty="0">
                        <a:solidFill>
                          <a:srgbClr val="008000"/>
                        </a:solidFill>
                        <a:latin typeface="Cambria Math" panose="02040503050406030204" pitchFamily="18" charset="0"/>
                        <a:cs typeface="Arial" panose="020B0604020202020204" pitchFamily="34" charset="0"/>
                      </a:rPr>
                      <m:t>= </m:t>
                    </m:r>
                  </m:oMath>
                </a14:m>
                <a:r>
                  <a:rPr lang="en-US" dirty="0">
                    <a:solidFill>
                      <a:srgbClr val="008000"/>
                    </a:solidFill>
                    <a:latin typeface="Arial" panose="020B0604020202020204" pitchFamily="34" charset="0"/>
                    <a:cs typeface="Arial" panose="020B0604020202020204" pitchFamily="34" charset="0"/>
                  </a:rPr>
                  <a:t>Gluon contribution to Proton Spin</a:t>
                </a:r>
                <a:endParaRPr lang="en-US" dirty="0">
                  <a:solidFill>
                    <a:prstClr val="black"/>
                  </a:solidFill>
                  <a:latin typeface="Arial" panose="020B0604020202020204" pitchFamily="34" charset="0"/>
                  <a:cs typeface="Arial" panose="020B0604020202020204" pitchFamily="34" charset="0"/>
                </a:endParaRPr>
              </a:p>
              <a:p>
                <a:r>
                  <a:rPr lang="en-US" dirty="0" smtClean="0">
                    <a:ea typeface="Cambria Math" panose="020405030504060302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𝑔</m:t>
                        </m:r>
                      </m:sub>
                    </m:sSub>
                    <m:r>
                      <a:rPr lang="en-US" b="0" i="1" smtClean="0">
                        <a:latin typeface="Cambria Math" panose="02040503050406030204" pitchFamily="18" charset="0"/>
                        <a:ea typeface="Cambria Math" panose="02040503050406030204" pitchFamily="18" charset="0"/>
                      </a:rPr>
                      <m:t>   </m:t>
                    </m:r>
                    <m:r>
                      <a:rPr lang="en-US" i="1" dirty="0" smtClean="0">
                        <a:solidFill>
                          <a:prstClr val="black"/>
                        </a:solidFill>
                        <a:latin typeface="Cambria Math" panose="02040503050406030204" pitchFamily="18" charset="0"/>
                        <a:cs typeface="Arial" panose="020B0604020202020204" pitchFamily="34" charset="0"/>
                      </a:rPr>
                      <m:t>=</m:t>
                    </m:r>
                  </m:oMath>
                </a14:m>
                <a:r>
                  <a:rPr lang="en-US" dirty="0">
                    <a:solidFill>
                      <a:prstClr val="black"/>
                    </a:solidFill>
                    <a:latin typeface="Arial" panose="020B0604020202020204" pitchFamily="34" charset="0"/>
                    <a:cs typeface="Arial" panose="020B0604020202020204" pitchFamily="34" charset="0"/>
                  </a:rPr>
                  <a:t> Gluon Orbital Ang. Momentum</a:t>
                </a:r>
              </a:p>
            </p:txBody>
          </p:sp>
        </mc:Choice>
        <mc:Fallback xmlns="">
          <p:sp>
            <p:nvSpPr>
              <p:cNvPr id="6" name="TextBox 5"/>
              <p:cNvSpPr txBox="1">
                <a:spLocks noRot="1" noChangeAspect="1" noMove="1" noResize="1" noEditPoints="1" noAdjustHandles="1" noChangeArrowheads="1" noChangeShapeType="1" noTextEdit="1"/>
              </p:cNvSpPr>
              <p:nvPr/>
            </p:nvSpPr>
            <p:spPr>
              <a:xfrm>
                <a:off x="1708823" y="4126673"/>
                <a:ext cx="4561226" cy="1244315"/>
              </a:xfrm>
              <a:prstGeom prst="rect">
                <a:avLst/>
              </a:prstGeom>
              <a:blipFill rotWithShape="0">
                <a:blip r:embed="rId3"/>
                <a:stretch>
                  <a:fillRect l="-1335" t="-34314" b="-3922"/>
                </a:stretch>
              </a:blipFill>
            </p:spPr>
            <p:txBody>
              <a:bodyPr/>
              <a:lstStyle/>
              <a:p>
                <a:r>
                  <a:rPr lang="it-IT">
                    <a:noFill/>
                  </a:rPr>
                  <a:t> </a:t>
                </a:r>
              </a:p>
            </p:txBody>
          </p:sp>
        </mc:Fallback>
      </mc:AlternateContent>
      <p:pic>
        <p:nvPicPr>
          <p:cNvPr id="7" name="Picture 6"/>
          <p:cNvPicPr>
            <a:picLocks noChangeAspect="1"/>
          </p:cNvPicPr>
          <p:nvPr/>
        </p:nvPicPr>
        <p:blipFill rotWithShape="1">
          <a:blip r:embed="rId4">
            <a:alphaModFix amt="88000"/>
          </a:blip>
          <a:srcRect l="-322" t="16444" r="322" b="22860"/>
          <a:stretch/>
        </p:blipFill>
        <p:spPr>
          <a:xfrm>
            <a:off x="7048814" y="1254470"/>
            <a:ext cx="3022212" cy="1311882"/>
          </a:xfrm>
          <a:prstGeom prst="rect">
            <a:avLst/>
          </a:prstGeom>
        </p:spPr>
      </p:pic>
      <p:pic>
        <p:nvPicPr>
          <p:cNvPr id="10" name="Picture 9" descr="deltaG_Delta_Sigma.png"/>
          <p:cNvPicPr>
            <a:picLocks noChangeAspect="1"/>
          </p:cNvPicPr>
          <p:nvPr/>
        </p:nvPicPr>
        <p:blipFill>
          <a:blip r:embed="rId5"/>
          <a:stretch>
            <a:fillRect/>
          </a:stretch>
        </p:blipFill>
        <p:spPr>
          <a:xfrm>
            <a:off x="6490204" y="2485266"/>
            <a:ext cx="3860068" cy="3834441"/>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2025778" y="5650806"/>
                <a:ext cx="3668575" cy="668901"/>
              </a:xfrm>
              <a:prstGeom prst="rect">
                <a:avLst/>
              </a:prstGeom>
              <a:solidFill>
                <a:srgbClr val="FFFF00"/>
              </a:solidFill>
              <a:ln w="38100" cmpd="sng">
                <a:solidFill>
                  <a:srgbClr val="0000FF"/>
                </a:solidFill>
              </a:ln>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Precision in </a:t>
                </a:r>
                <a14:m>
                  <m:oMath xmlns:m="http://schemas.openxmlformats.org/officeDocument/2006/math">
                    <m:r>
                      <m:rPr>
                        <m:sty m:val="p"/>
                      </m:rPr>
                      <a:rPr lang="el-GR" i="1">
                        <a:latin typeface="Cambria Math" panose="02040503050406030204" pitchFamily="18" charset="0"/>
                        <a:ea typeface="Cambria Math" panose="02040503050406030204" pitchFamily="18" charset="0"/>
                      </a:rPr>
                      <m:t>ΔΣ</m:t>
                    </m:r>
                  </m:oMath>
                </a14:m>
                <a:r>
                  <a:rPr lang="en-US" dirty="0">
                    <a:solidFill>
                      <a:prstClr val="black"/>
                    </a:solidFill>
                    <a:latin typeface="Arial" panose="020B0604020202020204" pitchFamily="34" charset="0"/>
                    <a:cs typeface="Arial" panose="020B0604020202020204" pitchFamily="34" charset="0"/>
                  </a:rPr>
                  <a:t> and </a:t>
                </a:r>
                <a14:m>
                  <m:oMath xmlns:m="http://schemas.openxmlformats.org/officeDocument/2006/math">
                    <m:r>
                      <a:rPr lang="en-US" i="1" dirty="0">
                        <a:solidFill>
                          <a:srgbClr val="008000"/>
                        </a:solidFill>
                        <a:latin typeface="Cambria Math" panose="02040503050406030204" pitchFamily="18" charset="0"/>
                        <a:ea typeface="Cambria Math" panose="02040503050406030204" pitchFamily="18" charset="0"/>
                        <a:cs typeface="Arial" panose="020B0604020202020204" pitchFamily="34" charset="0"/>
                      </a:rPr>
                      <m:t>∆</m:t>
                    </m:r>
                    <m:r>
                      <a:rPr lang="en-US" i="1" dirty="0">
                        <a:solidFill>
                          <a:srgbClr val="008000"/>
                        </a:solidFill>
                        <a:latin typeface="Cambria Math" panose="02040503050406030204" pitchFamily="18" charset="0"/>
                        <a:cs typeface="Arial" panose="020B0604020202020204" pitchFamily="34" charset="0"/>
                      </a:rPr>
                      <m:t>𝑔</m:t>
                    </m:r>
                  </m:oMath>
                </a14:m>
                <a:r>
                  <a:rPr lang="en-US"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sym typeface="Wingdings"/>
                  </a:rPr>
                  <a:t>  A clear idea of the magnitude of </a:t>
                </a:r>
                <a14:m>
                  <m:oMath xmlns:m="http://schemas.openxmlformats.org/officeDocument/2006/math">
                    <m:sSub>
                      <m:sSubPr>
                        <m:ctrlPr>
                          <a:rPr lang="en-US" i="1">
                            <a:solidFill>
                              <a:srgbClr val="0070C0"/>
                            </a:solidFill>
                            <a:latin typeface="Cambria Math" panose="02040503050406030204" pitchFamily="18" charset="0"/>
                            <a:ea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𝐿</m:t>
                        </m:r>
                      </m:e>
                      <m:sub>
                        <m:r>
                          <a:rPr lang="en-US" i="1">
                            <a:solidFill>
                              <a:srgbClr val="0070C0"/>
                            </a:solidFill>
                            <a:latin typeface="Cambria Math" panose="02040503050406030204" pitchFamily="18" charset="0"/>
                            <a:ea typeface="Cambria Math" panose="02040503050406030204" pitchFamily="18" charset="0"/>
                          </a:rPr>
                          <m:t>𝑞</m:t>
                        </m:r>
                      </m:sub>
                    </m:sSub>
                    <m:r>
                      <a:rPr lang="en-US" b="0" i="1" smtClean="0">
                        <a:solidFill>
                          <a:srgbClr val="0070C0"/>
                        </a:solidFill>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𝑔</m:t>
                        </m:r>
                      </m:sub>
                    </m:sSub>
                  </m:oMath>
                </a14:m>
                <a:endParaRPr lang="en-US" baseline="-25000" dirty="0">
                  <a:solidFill>
                    <a:prstClr val="black"/>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025778" y="5650806"/>
                <a:ext cx="3668575" cy="668901"/>
              </a:xfrm>
              <a:prstGeom prst="rect">
                <a:avLst/>
              </a:prstGeom>
              <a:blipFill rotWithShape="0">
                <a:blip r:embed="rId6"/>
                <a:stretch>
                  <a:fillRect l="-822" t="-2586" r="-822" b="-6897"/>
                </a:stretch>
              </a:blipFill>
              <a:ln w="38100" cmpd="sng">
                <a:solidFill>
                  <a:srgbClr val="0000FF"/>
                </a:solidFill>
              </a:ln>
            </p:spPr>
            <p:txBody>
              <a:bodyPr/>
              <a:lstStyle/>
              <a:p>
                <a:r>
                  <a:rPr lang="it-IT">
                    <a:noFill/>
                  </a:rPr>
                  <a:t> </a:t>
                </a:r>
              </a:p>
            </p:txBody>
          </p:sp>
        </mc:Fallback>
      </mc:AlternateContent>
      <p:pic>
        <p:nvPicPr>
          <p:cNvPr id="15" name="Picture 14"/>
          <p:cNvPicPr>
            <a:picLocks noChangeAspect="1"/>
          </p:cNvPicPr>
          <p:nvPr/>
        </p:nvPicPr>
        <p:blipFill>
          <a:blip r:embed="rId7"/>
          <a:stretch>
            <a:fillRect/>
          </a:stretch>
        </p:blipFill>
        <p:spPr>
          <a:xfrm>
            <a:off x="2328717" y="1419781"/>
            <a:ext cx="2759381" cy="1135373"/>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581701" y="2775632"/>
                <a:ext cx="4400500" cy="8209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f>
                            <m:fPr>
                              <m:ctrlPr>
                                <a:rPr lang="it-IT"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r>
                            <m:rPr>
                              <m:sty m:val="p"/>
                            </m:rPr>
                            <a:rPr lang="el-GR" sz="2800" i="1" smtClean="0">
                              <a:latin typeface="Cambria Math" panose="02040503050406030204" pitchFamily="18" charset="0"/>
                              <a:ea typeface="Cambria Math" panose="02040503050406030204" pitchFamily="18" charset="0"/>
                            </a:rPr>
                            <m:t>ΔΣ</m:t>
                          </m:r>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𝐿</m:t>
                              </m:r>
                            </m:e>
                            <m:sub>
                              <m:r>
                                <a:rPr lang="en-US" sz="2800" b="0" i="1" smtClean="0">
                                  <a:latin typeface="Cambria Math" panose="02040503050406030204" pitchFamily="18" charset="0"/>
                                  <a:ea typeface="Cambria Math" panose="02040503050406030204" pitchFamily="18" charset="0"/>
                                </a:rPr>
                                <m:t>𝑞</m:t>
                              </m:r>
                            </m:sub>
                          </m:sSub>
                        </m:e>
                      </m:d>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m:rPr>
                              <m:sty m:val="p"/>
                            </m:rPr>
                            <a:rPr lang="el-GR" sz="2800" b="0" i="1" smtClean="0">
                              <a:latin typeface="Cambria Math" panose="02040503050406030204" pitchFamily="18" charset="0"/>
                              <a:ea typeface="Cambria Math" panose="02040503050406030204" pitchFamily="18" charset="0"/>
                            </a:rPr>
                            <m:t>Δ</m:t>
                          </m:r>
                          <m:r>
                            <a:rPr lang="en-US" sz="2800" b="0" i="1" smtClean="0">
                              <a:latin typeface="Cambria Math" panose="02040503050406030204" pitchFamily="18" charset="0"/>
                              <a:ea typeface="Cambria Math" panose="02040503050406030204" pitchFamily="18" charset="0"/>
                            </a:rPr>
                            <m:t>𝑔</m:t>
                          </m:r>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𝐿</m:t>
                              </m:r>
                            </m:e>
                            <m:sub>
                              <m:r>
                                <a:rPr lang="en-US" sz="2800" b="0" i="1" smtClean="0">
                                  <a:latin typeface="Cambria Math" panose="02040503050406030204" pitchFamily="18" charset="0"/>
                                  <a:ea typeface="Cambria Math" panose="02040503050406030204" pitchFamily="18" charset="0"/>
                                </a:rPr>
                                <m:t>𝑔</m:t>
                              </m:r>
                            </m:sub>
                          </m:sSub>
                        </m:e>
                      </m:d>
                    </m:oMath>
                  </m:oMathPara>
                </a14:m>
                <a:endParaRPr lang="it-IT"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1581701" y="2775632"/>
                <a:ext cx="4400500" cy="820994"/>
              </a:xfrm>
              <a:prstGeom prst="rect">
                <a:avLst/>
              </a:prstGeom>
              <a:blipFill rotWithShape="0">
                <a:blip r:embed="rId8"/>
                <a:stretch>
                  <a:fillRect/>
                </a:stretch>
              </a:blipFill>
            </p:spPr>
            <p:txBody>
              <a:bodyPr/>
              <a:lstStyle/>
              <a:p>
                <a:r>
                  <a:rPr lang="it-IT">
                    <a:noFill/>
                  </a:rPr>
                  <a:t> </a:t>
                </a:r>
              </a:p>
            </p:txBody>
          </p:sp>
        </mc:Fallback>
      </mc:AlternateContent>
      <p:sp>
        <p:nvSpPr>
          <p:cNvPr id="4" name="Date Placeholder 3"/>
          <p:cNvSpPr>
            <a:spLocks noGrp="1"/>
          </p:cNvSpPr>
          <p:nvPr>
            <p:ph type="dt" sz="half" idx="10"/>
          </p:nvPr>
        </p:nvSpPr>
        <p:spPr/>
        <p:txBody>
          <a:bodyPr/>
          <a:lstStyle/>
          <a:p>
            <a:fld id="{6F81BFD3-59EC-4E70-AE62-5550720C3980}" type="datetime1">
              <a:rPr lang="en-US" smtClean="0"/>
              <a:t>8/30/2017</a:t>
            </a:fld>
            <a:endParaRPr lang="en-US" dirty="0"/>
          </a:p>
        </p:txBody>
      </p:sp>
      <p:sp>
        <p:nvSpPr>
          <p:cNvPr id="9" name="Footer Placeholder 8"/>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1" name="Slide Number Placeholder 10"/>
          <p:cNvSpPr>
            <a:spLocks noGrp="1"/>
          </p:cNvSpPr>
          <p:nvPr>
            <p:ph type="sldNum" sz="quarter" idx="12"/>
          </p:nvPr>
        </p:nvSpPr>
        <p:spPr/>
        <p:txBody>
          <a:bodyPr/>
          <a:lstStyle/>
          <a:p>
            <a:fld id="{B9A5DFB4-3D23-4866-8D46-AE36D04BFD7D}" type="slidenum">
              <a:rPr lang="en-US" smtClean="0"/>
              <a:pPr/>
              <a:t>37</a:t>
            </a:fld>
            <a:endParaRPr lang="en-US" dirty="0"/>
          </a:p>
        </p:txBody>
      </p:sp>
    </p:spTree>
    <p:extLst>
      <p:ext uri="{BB962C8B-B14F-4D97-AF65-F5344CB8AC3E}">
        <p14:creationId xmlns:p14="http://schemas.microsoft.com/office/powerpoint/2010/main" val="1903513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smtClean="0"/>
              <a:t>Confined parton motion in a hadron</a:t>
            </a:r>
            <a:endParaRPr lang="it-IT"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smtClean="0">
                    <a:solidFill>
                      <a:schemeClr val="accent2"/>
                    </a:solidFill>
                  </a:rPr>
                  <a:t>Scattering </a:t>
                </a:r>
                <a:r>
                  <a:rPr lang="en-US" dirty="0">
                    <a:solidFill>
                      <a:schemeClr val="accent2"/>
                    </a:solidFill>
                  </a:rPr>
                  <a:t>with a large momentum </a:t>
                </a:r>
                <a:r>
                  <a:rPr lang="en-US" dirty="0" smtClean="0">
                    <a:solidFill>
                      <a:schemeClr val="accent2"/>
                    </a:solidFill>
                  </a:rPr>
                  <a:t>transfer</a:t>
                </a:r>
              </a:p>
              <a:p>
                <a:pPr lvl="1"/>
                <a:r>
                  <a:rPr lang="en-US" dirty="0" smtClean="0"/>
                  <a:t>Momentum </a:t>
                </a:r>
                <a:r>
                  <a:rPr lang="en-US" dirty="0"/>
                  <a:t>scale of the hard </a:t>
                </a:r>
                <a:r>
                  <a:rPr lang="en-US" dirty="0" smtClean="0"/>
                  <a:t>probe </a:t>
                </a:r>
                <a14:m>
                  <m:oMath xmlns:m="http://schemas.openxmlformats.org/officeDocument/2006/math">
                    <m:r>
                      <a:rPr lang="en-US" smtClean="0">
                        <a:latin typeface="Cambria Math" panose="02040503050406030204" pitchFamily="18" charset="0"/>
                      </a:rPr>
                      <m:t>𝑄</m:t>
                    </m:r>
                    <m:r>
                      <a:rPr lang="en-US" smtClean="0">
                        <a:latin typeface="Cambria Math" panose="02040503050406030204" pitchFamily="18" charset="0"/>
                      </a:rPr>
                      <m:t>≫</m:t>
                    </m:r>
                    <m:f>
                      <m:fPr>
                        <m:type m:val="skw"/>
                        <m:ctrlPr>
                          <a:rPr lang="en-US" i="1" smtClean="0">
                            <a:latin typeface="Cambria Math" panose="02040503050406030204" pitchFamily="18" charset="0"/>
                          </a:rPr>
                        </m:ctrlPr>
                      </m:fPr>
                      <m:num>
                        <m:r>
                          <a:rPr lang="en-US" smtClean="0">
                            <a:latin typeface="Cambria Math" panose="02040503050406030204" pitchFamily="18" charset="0"/>
                          </a:rPr>
                          <m:t>1</m:t>
                        </m:r>
                      </m:num>
                      <m:den>
                        <m:r>
                          <a:rPr lang="en-US" smtClean="0">
                            <a:latin typeface="Cambria Math" panose="02040503050406030204" pitchFamily="18" charset="0"/>
                          </a:rPr>
                          <m:t>𝑅</m:t>
                        </m:r>
                      </m:den>
                    </m:f>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l-GR" smtClean="0">
                            <a:latin typeface="Cambria Math" panose="02040503050406030204" pitchFamily="18" charset="0"/>
                          </a:rPr>
                          <m:t>𝛬</m:t>
                        </m:r>
                      </m:e>
                      <m:sub>
                        <m:r>
                          <a:rPr lang="en-US" smtClean="0">
                            <a:latin typeface="Cambria Math" panose="02040503050406030204" pitchFamily="18" charset="0"/>
                          </a:rPr>
                          <m:t>𝑄𝐶𝐷</m:t>
                        </m:r>
                      </m:sub>
                    </m:sSub>
                    <m:r>
                      <a:rPr lang="en-US" smtClean="0">
                        <a:latin typeface="Cambria Math" panose="02040503050406030204" pitchFamily="18" charset="0"/>
                      </a:rPr>
                      <m:t>~1 </m:t>
                    </m:r>
                    <m:r>
                      <m:rPr>
                        <m:sty m:val="p"/>
                      </m:rPr>
                      <a:rPr lang="en-US" smtClean="0">
                        <a:latin typeface="Cambria Math" panose="02040503050406030204" pitchFamily="18" charset="0"/>
                      </a:rPr>
                      <m:t>fm</m:t>
                    </m:r>
                  </m:oMath>
                </a14:m>
                <a:endParaRPr lang="it-IT" dirty="0" smtClean="0"/>
              </a:p>
              <a:p>
                <a:pPr lvl="1"/>
                <a:r>
                  <a:rPr lang="en-US" dirty="0"/>
                  <a:t>Combined motion </a:t>
                </a:r>
                <a14:m>
                  <m:oMath xmlns:m="http://schemas.openxmlformats.org/officeDocument/2006/math">
                    <m:r>
                      <a:rPr lang="en-US" b="0" i="0" smtClean="0">
                        <a:latin typeface="Cambria Math" panose="02040503050406030204" pitchFamily="18" charset="0"/>
                      </a:rPr>
                      <m:t>~</m:t>
                    </m:r>
                    <m:f>
                      <m:fPr>
                        <m:type m:val="skw"/>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𝑅</m:t>
                        </m:r>
                      </m:den>
                    </m:f>
                  </m:oMath>
                </a14:m>
                <a:r>
                  <a:rPr lang="en-US" dirty="0" smtClean="0"/>
                  <a:t> is </a:t>
                </a:r>
                <a:r>
                  <a:rPr lang="en-US" dirty="0"/>
                  <a:t>too week to be sensitive to the hard </a:t>
                </a:r>
                <a:r>
                  <a:rPr lang="en-US" dirty="0" smtClean="0"/>
                  <a:t>probe</a:t>
                </a:r>
              </a:p>
              <a:p>
                <a:pPr lvl="1"/>
                <a:r>
                  <a:rPr lang="en-US" dirty="0"/>
                  <a:t>Collinear factorization – integrated into </a:t>
                </a:r>
                <a:r>
                  <a:rPr lang="en-US" dirty="0" smtClean="0"/>
                  <a:t>PDFs</a:t>
                </a:r>
              </a:p>
              <a:p>
                <a:r>
                  <a:rPr lang="en-US" dirty="0">
                    <a:solidFill>
                      <a:schemeClr val="accent2"/>
                    </a:solidFill>
                  </a:rPr>
                  <a:t>Scattering with multiple momentum scales </a:t>
                </a:r>
                <a:r>
                  <a:rPr lang="en-US" dirty="0" smtClean="0">
                    <a:solidFill>
                      <a:schemeClr val="accent2"/>
                    </a:solidFill>
                  </a:rPr>
                  <a:t>observed</a:t>
                </a:r>
              </a:p>
              <a:p>
                <a:pPr lvl="1"/>
                <a:r>
                  <a:rPr lang="en-US" dirty="0"/>
                  <a:t>Two-scale </a:t>
                </a:r>
                <a:r>
                  <a:rPr lang="en-US" dirty="0" smtClean="0"/>
                  <a:t>observables (such </a:t>
                </a:r>
                <a:r>
                  <a:rPr lang="en-US" dirty="0"/>
                  <a:t>as SIDIS, low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dirty="0" smtClean="0"/>
                  <a:t> </a:t>
                </a:r>
                <a:r>
                  <a:rPr lang="en-US" dirty="0" err="1" smtClean="0"/>
                  <a:t>Drell</a:t>
                </a:r>
                <a:r>
                  <a:rPr lang="en-US" dirty="0" smtClean="0"/>
                  <a:t>-Yan)           </a:t>
                </a:r>
              </a:p>
              <a:p>
                <a:pPr marL="274320" lvl="1" indent="0">
                  <a:buNone/>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𝑄</m:t>
                      </m:r>
                      <m:r>
                        <a:rPr lang="en-US">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𝑇</m:t>
                          </m:r>
                        </m:sub>
                      </m:sSub>
                      <m:r>
                        <a:rPr lang="en-US" b="0" i="1" smtClean="0">
                          <a:latin typeface="Cambria Math" panose="02040503050406030204" pitchFamily="18" charset="0"/>
                        </a:rPr>
                        <m:t>~</m:t>
                      </m:r>
                      <m:f>
                        <m:fPr>
                          <m:type m:val="skw"/>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𝑅</m:t>
                          </m:r>
                        </m:den>
                      </m:f>
                      <m:r>
                        <a:rPr lang="en-US">
                          <a:latin typeface="Cambria Math" panose="02040503050406030204" pitchFamily="18" charset="0"/>
                        </a:rPr>
                        <m:t>~</m:t>
                      </m:r>
                      <m:sSub>
                        <m:sSubPr>
                          <m:ctrlPr>
                            <a:rPr lang="en-US" i="1">
                              <a:latin typeface="Cambria Math" panose="02040503050406030204" pitchFamily="18" charset="0"/>
                            </a:rPr>
                          </m:ctrlPr>
                        </m:sSubPr>
                        <m:e>
                          <m:r>
                            <a:rPr lang="el-GR">
                              <a:latin typeface="Cambria Math" panose="02040503050406030204" pitchFamily="18" charset="0"/>
                            </a:rPr>
                            <m:t>𝛬</m:t>
                          </m:r>
                        </m:e>
                        <m:sub>
                          <m:r>
                            <a:rPr lang="en-US">
                              <a:latin typeface="Cambria Math" panose="02040503050406030204" pitchFamily="18" charset="0"/>
                            </a:rPr>
                            <m:t>𝑄𝐶𝐷</m:t>
                          </m:r>
                        </m:sub>
                      </m:sSub>
                      <m:r>
                        <a:rPr lang="en-US">
                          <a:latin typeface="Cambria Math" panose="02040503050406030204" pitchFamily="18" charset="0"/>
                        </a:rPr>
                        <m:t>~1 </m:t>
                      </m:r>
                      <m:r>
                        <m:rPr>
                          <m:sty m:val="p"/>
                        </m:rPr>
                        <a:rPr lang="en-US">
                          <a:latin typeface="Cambria Math" panose="02040503050406030204" pitchFamily="18" charset="0"/>
                        </a:rPr>
                        <m:t>fm</m:t>
                      </m:r>
                    </m:oMath>
                  </m:oMathPara>
                </a14:m>
                <a:endParaRPr lang="it-IT" dirty="0" smtClean="0"/>
              </a:p>
              <a:p>
                <a:pPr lvl="1"/>
                <a:r>
                  <a:rPr lang="en-US" dirty="0" smtClean="0"/>
                  <a:t>“Hard” </a:t>
                </a:r>
                <a:r>
                  <a:rPr lang="en-US" dirty="0"/>
                  <a:t>scale </a:t>
                </a:r>
                <a14:m>
                  <m:oMath xmlns:m="http://schemas.openxmlformats.org/officeDocument/2006/math">
                    <m:r>
                      <a:rPr lang="en-US">
                        <a:latin typeface="Cambria Math" panose="02040503050406030204" pitchFamily="18" charset="0"/>
                      </a:rPr>
                      <m:t>𝑄</m:t>
                    </m:r>
                  </m:oMath>
                </a14:m>
                <a:r>
                  <a:rPr lang="en-US" dirty="0"/>
                  <a:t> localizes the probe to see the quark or gluon </a:t>
                </a:r>
                <a:r>
                  <a:rPr lang="en-US" dirty="0" err="1"/>
                  <a:t>d.o.f</a:t>
                </a:r>
                <a:r>
                  <a:rPr lang="en-US" dirty="0" smtClean="0"/>
                  <a:t>.</a:t>
                </a:r>
              </a:p>
              <a:p>
                <a:pPr lvl="1"/>
                <a:r>
                  <a:rPr lang="en-US" dirty="0"/>
                  <a:t>“Soft” scale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𝑇</m:t>
                        </m:r>
                      </m:sub>
                    </m:sSub>
                  </m:oMath>
                </a14:m>
                <a:r>
                  <a:rPr lang="en-US" dirty="0"/>
                  <a:t> could be sensitive to the confined </a:t>
                </a:r>
                <a:r>
                  <a:rPr lang="en-US" dirty="0" smtClean="0"/>
                  <a:t>motion</a:t>
                </a:r>
              </a:p>
              <a:p>
                <a:pPr lvl="1"/>
                <a:r>
                  <a:rPr lang="en-US" dirty="0"/>
                  <a:t>TMD factorization: the confined motion is encoded into TMDs</a:t>
                </a:r>
                <a:endParaRPr lang="it-IT" dirty="0"/>
              </a:p>
              <a:p>
                <a:pPr lvl="1"/>
                <a:endParaRPr lang="it-IT" dirty="0" smtClean="0"/>
              </a:p>
              <a:p>
                <a:pPr lvl="1"/>
                <a:endParaRPr lang="it-IT"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3"/>
                <a:stretch>
                  <a:fillRect t="-3065"/>
                </a:stretch>
              </a:blipFill>
            </p:spPr>
            <p:txBody>
              <a:bodyPr/>
              <a:lstStyle/>
              <a:p>
                <a:r>
                  <a:rPr lang="it-IT">
                    <a:noFill/>
                  </a:rPr>
                  <a:t> </a:t>
                </a:r>
              </a:p>
            </p:txBody>
          </p:sp>
        </mc:Fallback>
      </mc:AlternateContent>
      <p:graphicFrame>
        <p:nvGraphicFramePr>
          <p:cNvPr id="12" name="Object 11"/>
          <p:cNvGraphicFramePr>
            <a:graphicFrameLocks noChangeAspect="1"/>
          </p:cNvGraphicFramePr>
          <p:nvPr>
            <p:extLst>
              <p:ext uri="{D42A27DB-BD31-4B8C-83A1-F6EECF244321}">
                <p14:modId xmlns:p14="http://schemas.microsoft.com/office/powerpoint/2010/main" val="1911744258"/>
              </p:ext>
            </p:extLst>
          </p:nvPr>
        </p:nvGraphicFramePr>
        <p:xfrm>
          <a:off x="8415444" y="1466992"/>
          <a:ext cx="2676311" cy="3298708"/>
        </p:xfrm>
        <a:graphic>
          <a:graphicData uri="http://schemas.openxmlformats.org/presentationml/2006/ole">
            <mc:AlternateContent xmlns:mc="http://schemas.openxmlformats.org/markup-compatibility/2006">
              <mc:Choice xmlns:v="urn:schemas-microsoft-com:vml" Requires="v">
                <p:oleObj spid="_x0000_s8198" r:id="rId4" imgW="5460120" imgH="6729840" progId="">
                  <p:embed/>
                </p:oleObj>
              </mc:Choice>
              <mc:Fallback>
                <p:oleObj r:id="rId4" imgW="5460120" imgH="6729840" progId="">
                  <p:embed/>
                  <p:pic>
                    <p:nvPicPr>
                      <p:cNvPr id="0" name=""/>
                      <p:cNvPicPr/>
                      <p:nvPr/>
                    </p:nvPicPr>
                    <p:blipFill>
                      <a:blip r:embed="rId5"/>
                      <a:stretch>
                        <a:fillRect/>
                      </a:stretch>
                    </p:blipFill>
                    <p:spPr>
                      <a:xfrm>
                        <a:off x="8415444" y="1466992"/>
                        <a:ext cx="2676311" cy="3298708"/>
                      </a:xfrm>
                      <a:prstGeom prst="rect">
                        <a:avLst/>
                      </a:prstGeom>
                    </p:spPr>
                  </p:pic>
                </p:oleObj>
              </mc:Fallback>
            </mc:AlternateContent>
          </a:graphicData>
        </a:graphic>
      </p:graphicFrame>
      <p:cxnSp>
        <p:nvCxnSpPr>
          <p:cNvPr id="13" name="Straight Arrow Connector 12"/>
          <p:cNvCxnSpPr/>
          <p:nvPr/>
        </p:nvCxnSpPr>
        <p:spPr>
          <a:xfrm flipH="1">
            <a:off x="9192513" y="2677336"/>
            <a:ext cx="663612" cy="315689"/>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9942028" y="2352945"/>
            <a:ext cx="164885" cy="245611"/>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9918432" y="2696348"/>
            <a:ext cx="188482" cy="388118"/>
          </a:xfrm>
          <a:prstGeom prst="straightConnector1">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10148761" y="2644422"/>
                <a:ext cx="370639" cy="38151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160" i="1">
                              <a:solidFill>
                                <a:schemeClr val="accent2">
                                  <a:lumMod val="75000"/>
                                </a:schemeClr>
                              </a:solidFill>
                              <a:latin typeface="Cambria Math" panose="02040503050406030204" pitchFamily="18" charset="0"/>
                            </a:rPr>
                          </m:ctrlPr>
                        </m:sSubPr>
                        <m:e>
                          <m:acc>
                            <m:accPr>
                              <m:chr m:val="⃗"/>
                              <m:ctrlPr>
                                <a:rPr lang="it-IT" sz="2160" i="1">
                                  <a:solidFill>
                                    <a:schemeClr val="accent2">
                                      <a:lumMod val="75000"/>
                                    </a:schemeClr>
                                  </a:solidFill>
                                  <a:latin typeface="Cambria Math" panose="02040503050406030204" pitchFamily="18" charset="0"/>
                                </a:rPr>
                              </m:ctrlPr>
                            </m:accPr>
                            <m:e>
                              <m:r>
                                <a:rPr lang="en-US" sz="2160" i="1">
                                  <a:solidFill>
                                    <a:schemeClr val="accent2">
                                      <a:lumMod val="75000"/>
                                    </a:schemeClr>
                                  </a:solidFill>
                                  <a:latin typeface="Cambria Math" panose="02040503050406030204" pitchFamily="18" charset="0"/>
                                </a:rPr>
                                <m:t>𝑏</m:t>
                              </m:r>
                            </m:e>
                          </m:acc>
                        </m:e>
                        <m:sub>
                          <m:r>
                            <a:rPr lang="en-US" sz="2160" i="1">
                              <a:solidFill>
                                <a:schemeClr val="accent2">
                                  <a:lumMod val="75000"/>
                                </a:schemeClr>
                              </a:solidFill>
                              <a:latin typeface="Cambria Math" panose="02040503050406030204" pitchFamily="18" charset="0"/>
                            </a:rPr>
                            <m:t>𝑇</m:t>
                          </m:r>
                        </m:sub>
                      </m:sSub>
                    </m:oMath>
                  </m:oMathPara>
                </a14:m>
                <a:endParaRPr lang="it-IT" sz="2160" dirty="0"/>
              </a:p>
            </p:txBody>
          </p:sp>
        </mc:Choice>
        <mc:Fallback xmlns="">
          <p:sp>
            <p:nvSpPr>
              <p:cNvPr id="16" name="TextBox 15"/>
              <p:cNvSpPr txBox="1">
                <a:spLocks noRot="1" noChangeAspect="1" noMove="1" noResize="1" noEditPoints="1" noAdjustHandles="1" noChangeArrowheads="1" noChangeShapeType="1" noTextEdit="1"/>
              </p:cNvSpPr>
              <p:nvPr/>
            </p:nvSpPr>
            <p:spPr>
              <a:xfrm>
                <a:off x="10148761" y="2644422"/>
                <a:ext cx="370639" cy="381515"/>
              </a:xfrm>
              <a:prstGeom prst="rect">
                <a:avLst/>
              </a:prstGeom>
              <a:blipFill rotWithShape="0">
                <a:blip r:embed="rId6"/>
                <a:stretch>
                  <a:fillRect l="-14754" r="-3279" b="-1290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9545827" y="1982813"/>
                <a:ext cx="602934" cy="4738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160" i="1">
                              <a:solidFill>
                                <a:schemeClr val="accent2">
                                  <a:lumMod val="75000"/>
                                </a:schemeClr>
                              </a:solidFill>
                              <a:latin typeface="Cambria Math" panose="02040503050406030204" pitchFamily="18" charset="0"/>
                            </a:rPr>
                          </m:ctrlPr>
                        </m:sSubPr>
                        <m:e>
                          <m:acc>
                            <m:accPr>
                              <m:chr m:val="⃗"/>
                              <m:ctrlPr>
                                <a:rPr lang="it-IT" sz="2160" i="1">
                                  <a:solidFill>
                                    <a:schemeClr val="accent2">
                                      <a:lumMod val="75000"/>
                                    </a:schemeClr>
                                  </a:solidFill>
                                  <a:latin typeface="Cambria Math" panose="02040503050406030204" pitchFamily="18" charset="0"/>
                                </a:rPr>
                              </m:ctrlPr>
                            </m:accPr>
                            <m:e>
                              <m:r>
                                <a:rPr lang="en-US" sz="2160" i="1">
                                  <a:solidFill>
                                    <a:schemeClr val="accent2">
                                      <a:lumMod val="75000"/>
                                    </a:schemeClr>
                                  </a:solidFill>
                                  <a:latin typeface="Cambria Math" panose="02040503050406030204" pitchFamily="18" charset="0"/>
                                </a:rPr>
                                <m:t>𝑘</m:t>
                              </m:r>
                            </m:e>
                          </m:acc>
                        </m:e>
                        <m:sub>
                          <m:r>
                            <a:rPr lang="en-US" sz="2160" i="1">
                              <a:solidFill>
                                <a:schemeClr val="accent2">
                                  <a:lumMod val="75000"/>
                                </a:schemeClr>
                              </a:solidFill>
                              <a:latin typeface="Cambria Math" panose="02040503050406030204" pitchFamily="18" charset="0"/>
                              <a:ea typeface="Cambria Math" panose="02040503050406030204" pitchFamily="18" charset="0"/>
                            </a:rPr>
                            <m:t>⊥</m:t>
                          </m:r>
                        </m:sub>
                      </m:sSub>
                    </m:oMath>
                  </m:oMathPara>
                </a14:m>
                <a:endParaRPr lang="it-IT" sz="2160" dirty="0"/>
              </a:p>
            </p:txBody>
          </p:sp>
        </mc:Choice>
        <mc:Fallback xmlns="">
          <p:sp>
            <p:nvSpPr>
              <p:cNvPr id="17" name="Rectangle 16"/>
              <p:cNvSpPr>
                <a:spLocks noRot="1" noChangeAspect="1" noMove="1" noResize="1" noEditPoints="1" noAdjustHandles="1" noChangeArrowheads="1" noChangeShapeType="1" noTextEdit="1"/>
              </p:cNvSpPr>
              <p:nvPr/>
            </p:nvSpPr>
            <p:spPr>
              <a:xfrm>
                <a:off x="9545827" y="1982813"/>
                <a:ext cx="602934" cy="473848"/>
              </a:xfrm>
              <a:prstGeom prst="rect">
                <a:avLst/>
              </a:prstGeom>
              <a:blipFill rotWithShape="0">
                <a:blip r:embed="rId7"/>
                <a:stretch>
                  <a:fillRect/>
                </a:stretch>
              </a:blipFill>
            </p:spPr>
            <p:txBody>
              <a:bodyPr/>
              <a:lstStyle/>
              <a:p>
                <a:r>
                  <a:rPr lang="it-IT">
                    <a:noFill/>
                  </a:rPr>
                  <a:t> </a:t>
                </a:r>
              </a:p>
            </p:txBody>
          </p:sp>
        </mc:Fallback>
      </mc:AlternateContent>
      <p:sp>
        <p:nvSpPr>
          <p:cNvPr id="7" name="Date Placeholder 6"/>
          <p:cNvSpPr>
            <a:spLocks noGrp="1"/>
          </p:cNvSpPr>
          <p:nvPr>
            <p:ph type="dt" sz="half" idx="10"/>
          </p:nvPr>
        </p:nvSpPr>
        <p:spPr/>
        <p:txBody>
          <a:bodyPr/>
          <a:lstStyle/>
          <a:p>
            <a:fld id="{306A9728-310B-4E8A-B67B-F960F1EEBB56}"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38</a:t>
            </a:fld>
            <a:endParaRPr lang="en-US" dirty="0"/>
          </a:p>
        </p:txBody>
      </p:sp>
    </p:spTree>
    <p:extLst>
      <p:ext uri="{BB962C8B-B14F-4D97-AF65-F5344CB8AC3E}">
        <p14:creationId xmlns:p14="http://schemas.microsoft.com/office/powerpoint/2010/main" val="37213030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proton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4294967295"/>
              </p:nvPr>
            </p:nvSpPr>
            <p:spPr>
              <a:xfrm>
                <a:off x="1000125" y="1257300"/>
                <a:ext cx="10633075" cy="5209212"/>
              </a:xfrm>
            </p:spPr>
            <p:txBody>
              <a:bodyPr>
                <a:normAutofit lnSpcReduction="10000"/>
              </a:bodyPr>
              <a:lstStyle/>
              <a:p>
                <a:r>
                  <a:rPr lang="en-US" sz="2160" dirty="0"/>
                  <a:t>Transverse Momentum Dependent </a:t>
                </a:r>
                <a:r>
                  <a:rPr lang="en-US" sz="2160" dirty="0" err="1"/>
                  <a:t>parton</a:t>
                </a:r>
                <a:r>
                  <a:rPr lang="en-US" sz="2160" dirty="0"/>
                  <a:t> distribution (TMDs)</a:t>
                </a:r>
              </a:p>
              <a:p>
                <a:endParaRPr lang="en-US" sz="2160" dirty="0"/>
              </a:p>
              <a:p>
                <a:pPr marL="0" indent="0">
                  <a:buNone/>
                </a:pPr>
                <a:r>
                  <a:rPr lang="en-US" sz="2160" dirty="0"/>
                  <a:t>		</a:t>
                </a:r>
              </a:p>
              <a:p>
                <a:pPr marL="0" indent="0">
                  <a:buNone/>
                </a:pPr>
                <a:r>
                  <a:rPr lang="en-US" sz="2160" dirty="0"/>
                  <a:t>			</a:t>
                </a:r>
              </a:p>
              <a:p>
                <a:endParaRPr lang="en-US" sz="2160" dirty="0"/>
              </a:p>
              <a:p>
                <a:endParaRPr lang="en-US" sz="2160" dirty="0"/>
              </a:p>
              <a:p>
                <a:pPr marL="0" indent="0">
                  <a:buNone/>
                </a:pPr>
                <a:endParaRPr lang="en-US" sz="2160" dirty="0"/>
              </a:p>
              <a:p>
                <a:r>
                  <a:rPr lang="en-US" sz="2160" dirty="0" err="1"/>
                  <a:t>Sivers</a:t>
                </a:r>
                <a:r>
                  <a:rPr lang="en-US" sz="2160" dirty="0"/>
                  <a:t> function: an asymmetric </a:t>
                </a:r>
                <a:r>
                  <a:rPr lang="en-US" sz="2160" dirty="0" err="1"/>
                  <a:t>parton</a:t>
                </a:r>
                <a:r>
                  <a:rPr lang="en-US" sz="2160" dirty="0"/>
                  <a:t> distribution in a transversely polarized nucleon (</a:t>
                </a:r>
                <a14:m>
                  <m:oMath xmlns:m="http://schemas.openxmlformats.org/officeDocument/2006/math">
                    <m:sSub>
                      <m:sSubPr>
                        <m:ctrlPr>
                          <a:rPr lang="en-US" sz="2160" i="1">
                            <a:latin typeface="Cambria Math" panose="02040503050406030204" pitchFamily="18" charset="0"/>
                          </a:rPr>
                        </m:ctrlPr>
                      </m:sSubPr>
                      <m:e>
                        <m:r>
                          <a:rPr lang="en-US" sz="2160" i="1">
                            <a:latin typeface="Cambria Math" panose="02040503050406030204" pitchFamily="18" charset="0"/>
                          </a:rPr>
                          <m:t>𝑘</m:t>
                        </m:r>
                      </m:e>
                      <m:sub>
                        <m:r>
                          <a:rPr lang="en-US" sz="2160" i="1">
                            <a:latin typeface="Cambria Math" panose="02040503050406030204" pitchFamily="18" charset="0"/>
                            <a:ea typeface="Cambria Math" panose="02040503050406030204" pitchFamily="18" charset="0"/>
                          </a:rPr>
                          <m:t>⊥</m:t>
                        </m:r>
                      </m:sub>
                    </m:sSub>
                  </m:oMath>
                </a14:m>
                <a:r>
                  <a:rPr lang="en-US" sz="2160" dirty="0"/>
                  <a:t> correlated with the spin of the nucleon)</a:t>
                </a:r>
              </a:p>
              <a:p>
                <a:endParaRPr lang="en-US" sz="2160" dirty="0"/>
              </a:p>
              <a:p>
                <a:r>
                  <a:rPr lang="en-US" sz="2160" dirty="0"/>
                  <a:t>Boer-Mulders function: an asymmetric </a:t>
                </a:r>
                <a:r>
                  <a:rPr lang="en-US" sz="2160" dirty="0" err="1"/>
                  <a:t>parton</a:t>
                </a:r>
                <a:r>
                  <a:rPr lang="en-US" sz="2160" dirty="0"/>
                  <a:t> distribution in an </a:t>
                </a:r>
                <a:r>
                  <a:rPr lang="en-US" sz="2160" dirty="0" err="1"/>
                  <a:t>unpolarised</a:t>
                </a:r>
                <a:r>
                  <a:rPr lang="en-US" sz="2160" dirty="0"/>
                  <a:t> nucleon (</a:t>
                </a:r>
                <a14:m>
                  <m:oMath xmlns:m="http://schemas.openxmlformats.org/officeDocument/2006/math">
                    <m:sSub>
                      <m:sSubPr>
                        <m:ctrlPr>
                          <a:rPr lang="en-US" sz="2160" i="1">
                            <a:latin typeface="Cambria Math" panose="02040503050406030204" pitchFamily="18" charset="0"/>
                          </a:rPr>
                        </m:ctrlPr>
                      </m:sSubPr>
                      <m:e>
                        <m:r>
                          <a:rPr lang="en-US" sz="2160" i="1">
                            <a:latin typeface="Cambria Math" panose="02040503050406030204" pitchFamily="18" charset="0"/>
                          </a:rPr>
                          <m:t>𝑘</m:t>
                        </m:r>
                      </m:e>
                      <m:sub>
                        <m:r>
                          <a:rPr lang="en-US" sz="2160" i="1">
                            <a:latin typeface="Cambria Math" panose="02040503050406030204" pitchFamily="18" charset="0"/>
                            <a:ea typeface="Cambria Math" panose="02040503050406030204" pitchFamily="18" charset="0"/>
                          </a:rPr>
                          <m:t>⊥</m:t>
                        </m:r>
                      </m:sub>
                    </m:sSub>
                  </m:oMath>
                </a14:m>
                <a:r>
                  <a:rPr lang="en-US" sz="2160" dirty="0"/>
                  <a:t> correlated with the spin of the quark)</a:t>
                </a:r>
              </a:p>
              <a:p>
                <a:endParaRPr lang="en-US" sz="2160" dirty="0"/>
              </a:p>
              <a:p>
                <a:endParaRPr lang="en-US" sz="2160" dirty="0"/>
              </a:p>
              <a:p>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4294967295"/>
              </p:nvPr>
            </p:nvSpPr>
            <p:spPr>
              <a:xfrm>
                <a:off x="1000125" y="1257300"/>
                <a:ext cx="10633075" cy="5209212"/>
              </a:xfrm>
              <a:blipFill rotWithShape="0">
                <a:blip r:embed="rId3"/>
                <a:stretch>
                  <a:fillRect t="-1871"/>
                </a:stretch>
              </a:blipFill>
            </p:spPr>
            <p:txBody>
              <a:bodyPr/>
              <a:lstStyle/>
              <a:p>
                <a:r>
                  <a:rPr lang="it-IT">
                    <a:noFill/>
                  </a:rPr>
                  <a:t> </a:t>
                </a:r>
              </a:p>
            </p:txBody>
          </p:sp>
        </mc:Fallback>
      </mc:AlternateContent>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9574" y="1457649"/>
            <a:ext cx="1699787" cy="201101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1989" y="1864641"/>
            <a:ext cx="1699787" cy="1604023"/>
          </a:xfrm>
          <a:prstGeom prst="rect">
            <a:avLst/>
          </a:prstGeom>
        </p:spPr>
      </p:pic>
      <p:sp>
        <p:nvSpPr>
          <p:cNvPr id="10" name="TextBox 9"/>
          <p:cNvSpPr txBox="1"/>
          <p:nvPr/>
        </p:nvSpPr>
        <p:spPr>
          <a:xfrm>
            <a:off x="2462644" y="3555141"/>
            <a:ext cx="2340705" cy="350865"/>
          </a:xfrm>
          <a:prstGeom prst="rect">
            <a:avLst/>
          </a:prstGeom>
          <a:noFill/>
        </p:spPr>
        <p:txBody>
          <a:bodyPr wrap="none" rtlCol="0">
            <a:spAutoFit/>
          </a:bodyPr>
          <a:lstStyle/>
          <a:p>
            <a:r>
              <a:rPr lang="en-US" sz="1680" dirty="0">
                <a:solidFill>
                  <a:schemeClr val="accent2">
                    <a:lumMod val="40000"/>
                    <a:lumOff val="60000"/>
                  </a:schemeClr>
                </a:solidFill>
                <a:latin typeface="Calibri Light" panose="020F0302020204030204" pitchFamily="34" charset="0"/>
                <a:cs typeface="Calibri Light" panose="020F0302020204030204" pitchFamily="34" charset="0"/>
              </a:rPr>
              <a:t>Longitudinal motion only</a:t>
            </a:r>
          </a:p>
        </p:txBody>
      </p:sp>
      <p:sp>
        <p:nvSpPr>
          <p:cNvPr id="11" name="TextBox 10"/>
          <p:cNvSpPr txBox="1"/>
          <p:nvPr/>
        </p:nvSpPr>
        <p:spPr>
          <a:xfrm>
            <a:off x="7645752" y="3585994"/>
            <a:ext cx="3018968" cy="350865"/>
          </a:xfrm>
          <a:prstGeom prst="rect">
            <a:avLst/>
          </a:prstGeom>
          <a:noFill/>
        </p:spPr>
        <p:txBody>
          <a:bodyPr wrap="none" rtlCol="0">
            <a:spAutoFit/>
          </a:bodyPr>
          <a:lstStyle/>
          <a:p>
            <a:r>
              <a:rPr lang="en-US" sz="1680" dirty="0">
                <a:solidFill>
                  <a:schemeClr val="accent2">
                    <a:lumMod val="40000"/>
                    <a:lumOff val="60000"/>
                  </a:schemeClr>
                </a:solidFill>
                <a:latin typeface="Calibri Light" panose="020F0302020204030204" pitchFamily="34" charset="0"/>
                <a:cs typeface="Calibri Light" panose="020F0302020204030204" pitchFamily="34" charset="0"/>
              </a:rPr>
              <a:t>Longitudinal + transverse motion</a:t>
            </a:r>
          </a:p>
        </p:txBody>
      </p:sp>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486" y="1616670"/>
            <a:ext cx="215900" cy="31750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3115190" y="4813491"/>
                <a:ext cx="6788653"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𝑓</m:t>
                          </m:r>
                        </m:e>
                        <m:sub>
                          <m:f>
                            <m:fPr>
                              <m:type m:val="lin"/>
                              <m:ctrlPr>
                                <a:rPr lang="it-IT" sz="2160" i="1">
                                  <a:solidFill>
                                    <a:srgbClr val="FF0000"/>
                                  </a:solidFill>
                                  <a:latin typeface="Cambria Math" panose="02040503050406030204" pitchFamily="18" charset="0"/>
                                </a:rPr>
                              </m:ctrlPr>
                            </m:fPr>
                            <m:num>
                              <m:r>
                                <a:rPr lang="en-US" sz="2160" i="1">
                                  <a:solidFill>
                                    <a:srgbClr val="FF0000"/>
                                  </a:solidFill>
                                  <a:latin typeface="Cambria Math" panose="02040503050406030204" pitchFamily="18" charset="0"/>
                                </a:rPr>
                                <m:t>𝑞</m:t>
                              </m:r>
                            </m:num>
                            <m:den>
                              <m:r>
                                <a:rPr lang="en-US" sz="2160" i="1">
                                  <a:solidFill>
                                    <a:srgbClr val="FF0000"/>
                                  </a:solidFill>
                                  <a:latin typeface="Cambria Math" panose="02040503050406030204" pitchFamily="18" charset="0"/>
                                </a:rPr>
                                <m:t>h</m:t>
                              </m:r>
                              <m:r>
                                <a:rPr lang="en-US" sz="2160" i="1">
                                  <a:solidFill>
                                    <a:srgbClr val="FF0000"/>
                                  </a:solidFill>
                                  <a:latin typeface="Cambria Math" panose="02040503050406030204" pitchFamily="18" charset="0"/>
                                  <a:ea typeface="Cambria Math" panose="02040503050406030204" pitchFamily="18" charset="0"/>
                                </a:rPr>
                                <m:t>↑</m:t>
                              </m:r>
                            </m:den>
                          </m:f>
                        </m:sub>
                      </m:sSub>
                      <m:d>
                        <m:dPr>
                          <m:ctrlPr>
                            <a:rPr lang="it-IT" sz="2160" i="1">
                              <a:solidFill>
                                <a:srgbClr val="FF0000"/>
                              </a:solidFill>
                              <a:latin typeface="Cambria Math" panose="02040503050406030204" pitchFamily="18" charset="0"/>
                            </a:rPr>
                          </m:ctrlPr>
                        </m:dPr>
                        <m:e>
                          <m:r>
                            <a:rPr lang="en-US" sz="2160" i="1">
                              <a:solidFill>
                                <a:srgbClr val="FF0000"/>
                              </a:solidFill>
                              <a:latin typeface="Cambria Math" panose="02040503050406030204" pitchFamily="18" charset="0"/>
                            </a:rPr>
                            <m:t>𝑥</m:t>
                          </m:r>
                          <m:r>
                            <a:rPr lang="en-US" sz="2160" i="1">
                              <a:solidFill>
                                <a:srgbClr val="FF0000"/>
                              </a:solidFill>
                              <a:latin typeface="Cambria Math" panose="02040503050406030204" pitchFamily="18" charset="0"/>
                            </a:rPr>
                            <m:t>,</m:t>
                          </m:r>
                          <m:sSub>
                            <m:sSubPr>
                              <m:ctrlPr>
                                <a:rPr lang="en-US"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𝑘</m:t>
                              </m:r>
                            </m:e>
                            <m:sub>
                              <m:r>
                                <a:rPr lang="en-US" sz="2160" i="1">
                                  <a:solidFill>
                                    <a:srgbClr val="FF0000"/>
                                  </a:solidFill>
                                  <a:latin typeface="Cambria Math" panose="02040503050406030204" pitchFamily="18" charset="0"/>
                                  <a:ea typeface="Cambria Math" panose="02040503050406030204" pitchFamily="18" charset="0"/>
                                </a:rPr>
                                <m:t>⊥</m:t>
                              </m:r>
                            </m:sub>
                          </m:sSub>
                          <m:r>
                            <a:rPr lang="en-US" sz="2160" i="1">
                              <a:solidFill>
                                <a:srgbClr val="FF0000"/>
                              </a:solidFill>
                              <a:latin typeface="Cambria Math" panose="02040503050406030204" pitchFamily="18" charset="0"/>
                            </a:rPr>
                            <m:t>, </m:t>
                          </m:r>
                          <m:acc>
                            <m:accPr>
                              <m:chr m:val="⃗"/>
                              <m:ctrlPr>
                                <a:rPr lang="en-US" sz="2160" i="1">
                                  <a:solidFill>
                                    <a:srgbClr val="FF0000"/>
                                  </a:solidFill>
                                  <a:latin typeface="Cambria Math" panose="02040503050406030204" pitchFamily="18" charset="0"/>
                                </a:rPr>
                              </m:ctrlPr>
                            </m:accPr>
                            <m:e>
                              <m:r>
                                <a:rPr lang="en-US" sz="2160" i="1">
                                  <a:solidFill>
                                    <a:srgbClr val="FF0000"/>
                                  </a:solidFill>
                                  <a:latin typeface="Cambria Math" panose="02040503050406030204" pitchFamily="18" charset="0"/>
                                </a:rPr>
                                <m:t>𝑆</m:t>
                              </m:r>
                            </m:e>
                          </m:acc>
                        </m:e>
                      </m:d>
                      <m:r>
                        <a:rPr lang="en-US" sz="2160" i="1">
                          <a:solidFill>
                            <a:srgbClr val="FF0000"/>
                          </a:solidFill>
                          <a:latin typeface="Cambria Math" panose="02040503050406030204" pitchFamily="18" charset="0"/>
                        </a:rPr>
                        <m:t>=</m:t>
                      </m:r>
                      <m:sSub>
                        <m:sSubPr>
                          <m:ctrlPr>
                            <a:rPr lang="it-IT"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𝑓</m:t>
                          </m:r>
                        </m:e>
                        <m:sub>
                          <m:f>
                            <m:fPr>
                              <m:type m:val="lin"/>
                              <m:ctrlPr>
                                <a:rPr lang="it-IT" sz="2160" i="1">
                                  <a:solidFill>
                                    <a:srgbClr val="FF0000"/>
                                  </a:solidFill>
                                  <a:latin typeface="Cambria Math" panose="02040503050406030204" pitchFamily="18" charset="0"/>
                                </a:rPr>
                              </m:ctrlPr>
                            </m:fPr>
                            <m:num>
                              <m:r>
                                <a:rPr lang="en-US" sz="2160" i="1">
                                  <a:solidFill>
                                    <a:srgbClr val="FF0000"/>
                                  </a:solidFill>
                                  <a:latin typeface="Cambria Math" panose="02040503050406030204" pitchFamily="18" charset="0"/>
                                </a:rPr>
                                <m:t>𝑞</m:t>
                              </m:r>
                            </m:num>
                            <m:den>
                              <m:r>
                                <a:rPr lang="en-US" sz="2160" i="1">
                                  <a:solidFill>
                                    <a:srgbClr val="FF0000"/>
                                  </a:solidFill>
                                  <a:latin typeface="Cambria Math" panose="02040503050406030204" pitchFamily="18" charset="0"/>
                                </a:rPr>
                                <m:t>h</m:t>
                              </m:r>
                            </m:den>
                          </m:f>
                        </m:sub>
                      </m:sSub>
                      <m:d>
                        <m:dPr>
                          <m:ctrlPr>
                            <a:rPr lang="it-IT" sz="2160" i="1">
                              <a:solidFill>
                                <a:srgbClr val="FF0000"/>
                              </a:solidFill>
                              <a:latin typeface="Cambria Math" panose="02040503050406030204" pitchFamily="18" charset="0"/>
                            </a:rPr>
                          </m:ctrlPr>
                        </m:dPr>
                        <m:e>
                          <m:r>
                            <a:rPr lang="en-US" sz="2160" i="1">
                              <a:solidFill>
                                <a:srgbClr val="FF0000"/>
                              </a:solidFill>
                              <a:latin typeface="Cambria Math" panose="02040503050406030204" pitchFamily="18" charset="0"/>
                            </a:rPr>
                            <m:t>𝑥</m:t>
                          </m:r>
                          <m:r>
                            <a:rPr lang="en-US" sz="2160" i="1">
                              <a:solidFill>
                                <a:srgbClr val="FF0000"/>
                              </a:solidFill>
                              <a:latin typeface="Cambria Math" panose="02040503050406030204" pitchFamily="18" charset="0"/>
                            </a:rPr>
                            <m:t>,</m:t>
                          </m:r>
                          <m:sSub>
                            <m:sSubPr>
                              <m:ctrlPr>
                                <a:rPr lang="en-US"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𝑘</m:t>
                              </m:r>
                            </m:e>
                            <m:sub>
                              <m:r>
                                <a:rPr lang="en-US" sz="2160" i="1">
                                  <a:solidFill>
                                    <a:srgbClr val="FF0000"/>
                                  </a:solidFill>
                                  <a:latin typeface="Cambria Math" panose="02040503050406030204" pitchFamily="18" charset="0"/>
                                  <a:ea typeface="Cambria Math" panose="02040503050406030204" pitchFamily="18" charset="0"/>
                                </a:rPr>
                                <m:t>⊥</m:t>
                              </m:r>
                            </m:sub>
                          </m:sSub>
                        </m:e>
                      </m:d>
                      <m:r>
                        <a:rPr lang="en-US" sz="2160" i="1">
                          <a:solidFill>
                            <a:srgbClr val="FF0000"/>
                          </a:solidFill>
                          <a:latin typeface="Cambria Math" panose="02040503050406030204" pitchFamily="18" charset="0"/>
                        </a:rPr>
                        <m:t>−</m:t>
                      </m:r>
                      <m:f>
                        <m:fPr>
                          <m:ctrlPr>
                            <a:rPr lang="en-US" sz="2160" i="1">
                              <a:solidFill>
                                <a:schemeClr val="accent2"/>
                              </a:solidFill>
                              <a:latin typeface="Cambria Math" panose="02040503050406030204" pitchFamily="18" charset="0"/>
                            </a:rPr>
                          </m:ctrlPr>
                        </m:fPr>
                        <m:num>
                          <m:r>
                            <a:rPr lang="en-US" sz="2160" i="1">
                              <a:solidFill>
                                <a:schemeClr val="accent2"/>
                              </a:solidFill>
                              <a:latin typeface="Cambria Math" panose="02040503050406030204" pitchFamily="18" charset="0"/>
                            </a:rPr>
                            <m:t>1</m:t>
                          </m:r>
                        </m:num>
                        <m:den>
                          <m:r>
                            <a:rPr lang="en-US" sz="2160" i="1">
                              <a:solidFill>
                                <a:schemeClr val="accent2"/>
                              </a:solidFill>
                              <a:latin typeface="Cambria Math" panose="02040503050406030204" pitchFamily="18" charset="0"/>
                            </a:rPr>
                            <m:t>𝑀</m:t>
                          </m:r>
                        </m:den>
                      </m:f>
                      <m:sSubSup>
                        <m:sSubSupPr>
                          <m:ctrlPr>
                            <a:rPr lang="en-US" sz="2160" i="1">
                              <a:solidFill>
                                <a:schemeClr val="accent2"/>
                              </a:solidFill>
                              <a:latin typeface="Cambria Math" panose="02040503050406030204" pitchFamily="18" charset="0"/>
                            </a:rPr>
                          </m:ctrlPr>
                        </m:sSubSupPr>
                        <m:e>
                          <m:r>
                            <a:rPr lang="en-US" sz="2160" i="1">
                              <a:solidFill>
                                <a:schemeClr val="accent2"/>
                              </a:solidFill>
                              <a:latin typeface="Cambria Math" panose="02040503050406030204" pitchFamily="18" charset="0"/>
                            </a:rPr>
                            <m:t>𝑓</m:t>
                          </m:r>
                        </m:e>
                        <m:sub>
                          <m:r>
                            <a:rPr lang="en-US" sz="2160" i="1">
                              <a:solidFill>
                                <a:schemeClr val="accent2"/>
                              </a:solidFill>
                              <a:latin typeface="Cambria Math" panose="02040503050406030204" pitchFamily="18" charset="0"/>
                            </a:rPr>
                            <m:t>1</m:t>
                          </m:r>
                          <m:r>
                            <a:rPr lang="en-US" sz="2160" i="1">
                              <a:solidFill>
                                <a:schemeClr val="accent2"/>
                              </a:solidFill>
                              <a:latin typeface="Cambria Math" panose="02040503050406030204" pitchFamily="18" charset="0"/>
                            </a:rPr>
                            <m:t>𝑇</m:t>
                          </m:r>
                        </m:sub>
                        <m:sup>
                          <m:r>
                            <a:rPr lang="en-US" sz="2160" i="1">
                              <a:solidFill>
                                <a:schemeClr val="accent2"/>
                              </a:solidFill>
                              <a:latin typeface="Cambria Math" panose="02040503050406030204" pitchFamily="18" charset="0"/>
                              <a:ea typeface="Cambria Math" panose="02040503050406030204" pitchFamily="18" charset="0"/>
                            </a:rPr>
                            <m:t>⊥</m:t>
                          </m:r>
                          <m:r>
                            <a:rPr lang="en-US" sz="2160" i="1">
                              <a:solidFill>
                                <a:schemeClr val="accent2"/>
                              </a:solidFill>
                              <a:latin typeface="Cambria Math" panose="02040503050406030204" pitchFamily="18" charset="0"/>
                              <a:ea typeface="Cambria Math" panose="02040503050406030204" pitchFamily="18" charset="0"/>
                            </a:rPr>
                            <m:t>𝑞</m:t>
                          </m:r>
                        </m:sup>
                      </m:sSubSup>
                      <m:d>
                        <m:dPr>
                          <m:ctrlPr>
                            <a:rPr lang="en-US" sz="2160" i="1">
                              <a:solidFill>
                                <a:schemeClr val="accent2"/>
                              </a:solidFill>
                              <a:latin typeface="Cambria Math" panose="02040503050406030204" pitchFamily="18" charset="0"/>
                            </a:rPr>
                          </m:ctrlPr>
                        </m:dPr>
                        <m:e>
                          <m:r>
                            <a:rPr lang="en-US" sz="2160" i="1">
                              <a:solidFill>
                                <a:schemeClr val="accent2"/>
                              </a:solidFill>
                              <a:latin typeface="Cambria Math" panose="02040503050406030204" pitchFamily="18" charset="0"/>
                            </a:rPr>
                            <m:t>𝑥</m:t>
                          </m:r>
                          <m:r>
                            <a:rPr lang="en-US" sz="2160" i="1">
                              <a:solidFill>
                                <a:schemeClr val="accent2"/>
                              </a:solidFill>
                              <a:latin typeface="Cambria Math" panose="02040503050406030204" pitchFamily="18" charset="0"/>
                            </a:rPr>
                            <m:t>,</m:t>
                          </m:r>
                          <m:sSub>
                            <m:sSubPr>
                              <m:ctrlPr>
                                <a:rPr lang="en-US" sz="2160" i="1">
                                  <a:solidFill>
                                    <a:schemeClr val="accent2"/>
                                  </a:solidFill>
                                  <a:latin typeface="Cambria Math" panose="02040503050406030204" pitchFamily="18" charset="0"/>
                                </a:rPr>
                              </m:ctrlPr>
                            </m:sSubPr>
                            <m:e>
                              <m:r>
                                <a:rPr lang="en-US" sz="2160" i="1">
                                  <a:solidFill>
                                    <a:schemeClr val="accent2"/>
                                  </a:solidFill>
                                  <a:latin typeface="Cambria Math" panose="02040503050406030204" pitchFamily="18" charset="0"/>
                                </a:rPr>
                                <m:t>𝑘</m:t>
                              </m:r>
                            </m:e>
                            <m:sub>
                              <m:r>
                                <a:rPr lang="en-US" sz="2160" i="1">
                                  <a:solidFill>
                                    <a:schemeClr val="accent2"/>
                                  </a:solidFill>
                                  <a:latin typeface="Cambria Math" panose="02040503050406030204" pitchFamily="18" charset="0"/>
                                  <a:ea typeface="Cambria Math" panose="02040503050406030204" pitchFamily="18" charset="0"/>
                                </a:rPr>
                                <m:t>⊥</m:t>
                              </m:r>
                            </m:sub>
                          </m:sSub>
                        </m:e>
                      </m:d>
                      <m:acc>
                        <m:accPr>
                          <m:chr m:val="⃗"/>
                          <m:ctrlPr>
                            <a:rPr lang="en-US" sz="2160" i="1">
                              <a:solidFill>
                                <a:schemeClr val="accent2"/>
                              </a:solidFill>
                              <a:latin typeface="Cambria Math" panose="02040503050406030204" pitchFamily="18" charset="0"/>
                            </a:rPr>
                          </m:ctrlPr>
                        </m:accPr>
                        <m:e>
                          <m:r>
                            <a:rPr lang="en-US" sz="2160" i="1">
                              <a:solidFill>
                                <a:schemeClr val="accent2"/>
                              </a:solidFill>
                              <a:latin typeface="Cambria Math" panose="02040503050406030204" pitchFamily="18" charset="0"/>
                            </a:rPr>
                            <m:t>𝑆</m:t>
                          </m:r>
                        </m:e>
                      </m:acc>
                      <m:r>
                        <a:rPr lang="it-IT" sz="2160" i="1">
                          <a:solidFill>
                            <a:schemeClr val="accent2"/>
                          </a:solidFill>
                          <a:latin typeface="Cambria Math" panose="02040503050406030204" pitchFamily="18" charset="0"/>
                          <a:ea typeface="Cambria Math" panose="02040503050406030204" pitchFamily="18" charset="0"/>
                        </a:rPr>
                        <m:t>∙</m:t>
                      </m:r>
                      <m:d>
                        <m:dPr>
                          <m:ctrlPr>
                            <a:rPr lang="it-IT" sz="2160" i="1">
                              <a:solidFill>
                                <a:schemeClr val="accent2"/>
                              </a:solidFill>
                              <a:latin typeface="Cambria Math" panose="02040503050406030204" pitchFamily="18" charset="0"/>
                              <a:ea typeface="Cambria Math" panose="02040503050406030204" pitchFamily="18" charset="0"/>
                            </a:rPr>
                          </m:ctrlPr>
                        </m:dPr>
                        <m:e>
                          <m:acc>
                            <m:accPr>
                              <m:chr m:val="̂"/>
                              <m:ctrlPr>
                                <a:rPr lang="it-IT" sz="2160" i="1">
                                  <a:solidFill>
                                    <a:schemeClr val="accent2"/>
                                  </a:solidFill>
                                  <a:latin typeface="Cambria Math" panose="02040503050406030204" pitchFamily="18" charset="0"/>
                                  <a:ea typeface="Cambria Math" panose="02040503050406030204" pitchFamily="18" charset="0"/>
                                </a:rPr>
                              </m:ctrlPr>
                            </m:accPr>
                            <m:e>
                              <m:r>
                                <a:rPr lang="en-US" sz="2160" i="1">
                                  <a:solidFill>
                                    <a:schemeClr val="accent2"/>
                                  </a:solidFill>
                                  <a:latin typeface="Cambria Math" panose="02040503050406030204" pitchFamily="18" charset="0"/>
                                  <a:ea typeface="Cambria Math" panose="02040503050406030204" pitchFamily="18" charset="0"/>
                                </a:rPr>
                                <m:t>𝑝</m:t>
                              </m:r>
                            </m:e>
                          </m:acc>
                          <m:r>
                            <a:rPr lang="it-IT" sz="2160" i="1">
                              <a:solidFill>
                                <a:schemeClr val="accent2"/>
                              </a:solidFill>
                              <a:latin typeface="Cambria Math" panose="02040503050406030204" pitchFamily="18" charset="0"/>
                              <a:ea typeface="Cambria Math" panose="02040503050406030204" pitchFamily="18" charset="0"/>
                            </a:rPr>
                            <m:t>×</m:t>
                          </m:r>
                          <m:sSub>
                            <m:sSubPr>
                              <m:ctrlPr>
                                <a:rPr lang="it-IT" sz="2160" i="1">
                                  <a:solidFill>
                                    <a:schemeClr val="accent2"/>
                                  </a:solidFill>
                                  <a:latin typeface="Cambria Math" panose="02040503050406030204" pitchFamily="18" charset="0"/>
                                  <a:ea typeface="Cambria Math" panose="02040503050406030204" pitchFamily="18" charset="0"/>
                                </a:rPr>
                              </m:ctrlPr>
                            </m:sSubPr>
                            <m:e>
                              <m:acc>
                                <m:accPr>
                                  <m:chr m:val="⃗"/>
                                  <m:ctrlPr>
                                    <a:rPr lang="it-IT" sz="2160" i="1">
                                      <a:solidFill>
                                        <a:schemeClr val="accent2"/>
                                      </a:solidFill>
                                      <a:latin typeface="Cambria Math" panose="02040503050406030204" pitchFamily="18" charset="0"/>
                                      <a:ea typeface="Cambria Math" panose="02040503050406030204" pitchFamily="18" charset="0"/>
                                    </a:rPr>
                                  </m:ctrlPr>
                                </m:accPr>
                                <m:e>
                                  <m:r>
                                    <a:rPr lang="en-US" sz="2160" i="1">
                                      <a:solidFill>
                                        <a:schemeClr val="accent2"/>
                                      </a:solidFill>
                                      <a:latin typeface="Cambria Math" panose="02040503050406030204" pitchFamily="18" charset="0"/>
                                      <a:ea typeface="Cambria Math" panose="02040503050406030204" pitchFamily="18" charset="0"/>
                                    </a:rPr>
                                    <m:t>𝑘</m:t>
                                  </m:r>
                                </m:e>
                              </m:acc>
                            </m:e>
                            <m:sub>
                              <m:r>
                                <a:rPr lang="it-IT" sz="2160" i="1">
                                  <a:solidFill>
                                    <a:schemeClr val="accent2"/>
                                  </a:solidFill>
                                  <a:latin typeface="Cambria Math" panose="02040503050406030204" pitchFamily="18" charset="0"/>
                                  <a:ea typeface="Cambria Math" panose="02040503050406030204" pitchFamily="18" charset="0"/>
                                </a:rPr>
                                <m:t>⊥</m:t>
                              </m:r>
                            </m:sub>
                          </m:sSub>
                        </m:e>
                      </m:d>
                    </m:oMath>
                  </m:oMathPara>
                </a14:m>
                <a:endParaRPr lang="it-IT" sz="2160" dirty="0">
                  <a:solidFill>
                    <a:schemeClr val="accent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115190" y="4813491"/>
                <a:ext cx="6788653" cy="714683"/>
              </a:xfrm>
              <a:prstGeom prst="rect">
                <a:avLst/>
              </a:prstGeom>
              <a:blipFill rotWithShape="0">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15189" y="5908211"/>
                <a:ext cx="6724470" cy="7146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𝑓</m:t>
                          </m:r>
                        </m:e>
                        <m:sub>
                          <m:f>
                            <m:fPr>
                              <m:type m:val="lin"/>
                              <m:ctrlPr>
                                <a:rPr lang="it-IT" sz="2160" i="1">
                                  <a:solidFill>
                                    <a:srgbClr val="FF0000"/>
                                  </a:solidFill>
                                  <a:latin typeface="Cambria Math" panose="02040503050406030204" pitchFamily="18" charset="0"/>
                                </a:rPr>
                              </m:ctrlPr>
                            </m:fPr>
                            <m:num>
                              <m:r>
                                <a:rPr lang="en-US" sz="2160" i="1">
                                  <a:solidFill>
                                    <a:srgbClr val="FF0000"/>
                                  </a:solidFill>
                                  <a:latin typeface="Cambria Math" panose="02040503050406030204" pitchFamily="18" charset="0"/>
                                </a:rPr>
                                <m:t>𝑞</m:t>
                              </m:r>
                            </m:num>
                            <m:den>
                              <m:r>
                                <a:rPr lang="en-US" sz="2160" i="1">
                                  <a:solidFill>
                                    <a:srgbClr val="FF0000"/>
                                  </a:solidFill>
                                  <a:latin typeface="Cambria Math" panose="02040503050406030204" pitchFamily="18" charset="0"/>
                                </a:rPr>
                                <m:t>h</m:t>
                              </m:r>
                              <m:r>
                                <a:rPr lang="en-US" sz="2160" i="1">
                                  <a:solidFill>
                                    <a:srgbClr val="FF0000"/>
                                  </a:solidFill>
                                  <a:latin typeface="Cambria Math" panose="02040503050406030204" pitchFamily="18" charset="0"/>
                                  <a:ea typeface="Cambria Math" panose="02040503050406030204" pitchFamily="18" charset="0"/>
                                </a:rPr>
                                <m:t>↑</m:t>
                              </m:r>
                            </m:den>
                          </m:f>
                        </m:sub>
                      </m:sSub>
                      <m:d>
                        <m:dPr>
                          <m:ctrlPr>
                            <a:rPr lang="it-IT" sz="2160" i="1">
                              <a:solidFill>
                                <a:srgbClr val="FF0000"/>
                              </a:solidFill>
                              <a:latin typeface="Cambria Math" panose="02040503050406030204" pitchFamily="18" charset="0"/>
                            </a:rPr>
                          </m:ctrlPr>
                        </m:dPr>
                        <m:e>
                          <m:r>
                            <a:rPr lang="en-US" sz="2160" i="1">
                              <a:solidFill>
                                <a:srgbClr val="FF0000"/>
                              </a:solidFill>
                              <a:latin typeface="Cambria Math" panose="02040503050406030204" pitchFamily="18" charset="0"/>
                            </a:rPr>
                            <m:t>𝑥</m:t>
                          </m:r>
                          <m:r>
                            <a:rPr lang="en-US" sz="2160" i="1">
                              <a:solidFill>
                                <a:srgbClr val="FF0000"/>
                              </a:solidFill>
                              <a:latin typeface="Cambria Math" panose="02040503050406030204" pitchFamily="18" charset="0"/>
                            </a:rPr>
                            <m:t>,</m:t>
                          </m:r>
                          <m:sSub>
                            <m:sSubPr>
                              <m:ctrlPr>
                                <a:rPr lang="en-US"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𝑘</m:t>
                              </m:r>
                            </m:e>
                            <m:sub>
                              <m:r>
                                <a:rPr lang="en-US" sz="2160" i="1">
                                  <a:solidFill>
                                    <a:srgbClr val="FF0000"/>
                                  </a:solidFill>
                                  <a:latin typeface="Cambria Math" panose="02040503050406030204" pitchFamily="18" charset="0"/>
                                  <a:ea typeface="Cambria Math" panose="02040503050406030204" pitchFamily="18" charset="0"/>
                                </a:rPr>
                                <m:t>⊥</m:t>
                              </m:r>
                            </m:sub>
                          </m:sSub>
                          <m:r>
                            <a:rPr lang="en-US" sz="2160" i="1">
                              <a:solidFill>
                                <a:srgbClr val="FF0000"/>
                              </a:solidFill>
                              <a:latin typeface="Cambria Math" panose="02040503050406030204" pitchFamily="18" charset="0"/>
                            </a:rPr>
                            <m:t>, </m:t>
                          </m:r>
                          <m:acc>
                            <m:accPr>
                              <m:chr m:val="⃗"/>
                              <m:ctrlPr>
                                <a:rPr lang="en-US" sz="2160" i="1">
                                  <a:solidFill>
                                    <a:srgbClr val="FF0000"/>
                                  </a:solidFill>
                                  <a:latin typeface="Cambria Math" panose="02040503050406030204" pitchFamily="18" charset="0"/>
                                </a:rPr>
                              </m:ctrlPr>
                            </m:accPr>
                            <m:e>
                              <m:r>
                                <a:rPr lang="en-US" sz="2160" i="1">
                                  <a:solidFill>
                                    <a:srgbClr val="FF0000"/>
                                  </a:solidFill>
                                  <a:latin typeface="Cambria Math" panose="02040503050406030204" pitchFamily="18" charset="0"/>
                                </a:rPr>
                                <m:t>𝑠</m:t>
                              </m:r>
                            </m:e>
                          </m:acc>
                        </m:e>
                      </m:d>
                      <m:r>
                        <a:rPr lang="en-US" sz="2160" i="1">
                          <a:solidFill>
                            <a:srgbClr val="FF0000"/>
                          </a:solidFill>
                          <a:latin typeface="Cambria Math" panose="02040503050406030204" pitchFamily="18" charset="0"/>
                        </a:rPr>
                        <m:t>=</m:t>
                      </m:r>
                      <m:sSub>
                        <m:sSubPr>
                          <m:ctrlPr>
                            <a:rPr lang="it-IT"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𝑓</m:t>
                          </m:r>
                        </m:e>
                        <m:sub>
                          <m:f>
                            <m:fPr>
                              <m:type m:val="lin"/>
                              <m:ctrlPr>
                                <a:rPr lang="it-IT" sz="2160" i="1">
                                  <a:solidFill>
                                    <a:srgbClr val="FF0000"/>
                                  </a:solidFill>
                                  <a:latin typeface="Cambria Math" panose="02040503050406030204" pitchFamily="18" charset="0"/>
                                </a:rPr>
                              </m:ctrlPr>
                            </m:fPr>
                            <m:num>
                              <m:r>
                                <a:rPr lang="en-US" sz="2160" i="1">
                                  <a:solidFill>
                                    <a:srgbClr val="FF0000"/>
                                  </a:solidFill>
                                  <a:latin typeface="Cambria Math" panose="02040503050406030204" pitchFamily="18" charset="0"/>
                                </a:rPr>
                                <m:t>𝑞</m:t>
                              </m:r>
                            </m:num>
                            <m:den>
                              <m:r>
                                <a:rPr lang="en-US" sz="2160" i="1">
                                  <a:solidFill>
                                    <a:srgbClr val="FF0000"/>
                                  </a:solidFill>
                                  <a:latin typeface="Cambria Math" panose="02040503050406030204" pitchFamily="18" charset="0"/>
                                </a:rPr>
                                <m:t>h</m:t>
                              </m:r>
                            </m:den>
                          </m:f>
                        </m:sub>
                      </m:sSub>
                      <m:d>
                        <m:dPr>
                          <m:ctrlPr>
                            <a:rPr lang="it-IT" sz="2160" i="1">
                              <a:solidFill>
                                <a:srgbClr val="FF0000"/>
                              </a:solidFill>
                              <a:latin typeface="Cambria Math" panose="02040503050406030204" pitchFamily="18" charset="0"/>
                            </a:rPr>
                          </m:ctrlPr>
                        </m:dPr>
                        <m:e>
                          <m:r>
                            <a:rPr lang="en-US" sz="2160" i="1">
                              <a:solidFill>
                                <a:srgbClr val="FF0000"/>
                              </a:solidFill>
                              <a:latin typeface="Cambria Math" panose="02040503050406030204" pitchFamily="18" charset="0"/>
                            </a:rPr>
                            <m:t>𝑥</m:t>
                          </m:r>
                          <m:r>
                            <a:rPr lang="en-US" sz="2160" i="1">
                              <a:solidFill>
                                <a:srgbClr val="FF0000"/>
                              </a:solidFill>
                              <a:latin typeface="Cambria Math" panose="02040503050406030204" pitchFamily="18" charset="0"/>
                            </a:rPr>
                            <m:t>,</m:t>
                          </m:r>
                          <m:sSub>
                            <m:sSubPr>
                              <m:ctrlPr>
                                <a:rPr lang="en-US"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𝑘</m:t>
                              </m:r>
                            </m:e>
                            <m:sub>
                              <m:r>
                                <a:rPr lang="en-US" sz="2160" i="1">
                                  <a:solidFill>
                                    <a:srgbClr val="FF0000"/>
                                  </a:solidFill>
                                  <a:latin typeface="Cambria Math" panose="02040503050406030204" pitchFamily="18" charset="0"/>
                                  <a:ea typeface="Cambria Math" panose="02040503050406030204" pitchFamily="18" charset="0"/>
                                </a:rPr>
                                <m:t>⊥</m:t>
                              </m:r>
                            </m:sub>
                          </m:sSub>
                        </m:e>
                      </m:d>
                      <m:r>
                        <a:rPr lang="en-US" sz="2160" i="1">
                          <a:solidFill>
                            <a:srgbClr val="FF0000"/>
                          </a:solidFill>
                          <a:latin typeface="Cambria Math" panose="02040503050406030204" pitchFamily="18" charset="0"/>
                        </a:rPr>
                        <m:t>−</m:t>
                      </m:r>
                      <m:f>
                        <m:fPr>
                          <m:ctrlPr>
                            <a:rPr lang="en-US" sz="2160" i="1">
                              <a:solidFill>
                                <a:schemeClr val="accent2"/>
                              </a:solidFill>
                              <a:latin typeface="Cambria Math" panose="02040503050406030204" pitchFamily="18" charset="0"/>
                            </a:rPr>
                          </m:ctrlPr>
                        </m:fPr>
                        <m:num>
                          <m:r>
                            <a:rPr lang="en-US" sz="2160" i="1">
                              <a:solidFill>
                                <a:schemeClr val="accent2"/>
                              </a:solidFill>
                              <a:latin typeface="Cambria Math" panose="02040503050406030204" pitchFamily="18" charset="0"/>
                            </a:rPr>
                            <m:t>1</m:t>
                          </m:r>
                        </m:num>
                        <m:den>
                          <m:r>
                            <a:rPr lang="en-US" sz="2160" i="1">
                              <a:solidFill>
                                <a:schemeClr val="accent2"/>
                              </a:solidFill>
                              <a:latin typeface="Cambria Math" panose="02040503050406030204" pitchFamily="18" charset="0"/>
                            </a:rPr>
                            <m:t>𝑀</m:t>
                          </m:r>
                        </m:den>
                      </m:f>
                      <m:sSubSup>
                        <m:sSubSupPr>
                          <m:ctrlPr>
                            <a:rPr lang="en-US" sz="2160" i="1">
                              <a:solidFill>
                                <a:schemeClr val="accent2"/>
                              </a:solidFill>
                              <a:latin typeface="Cambria Math" panose="02040503050406030204" pitchFamily="18" charset="0"/>
                            </a:rPr>
                          </m:ctrlPr>
                        </m:sSubSupPr>
                        <m:e>
                          <m:r>
                            <a:rPr lang="en-US" sz="2160" i="1">
                              <a:solidFill>
                                <a:schemeClr val="accent2"/>
                              </a:solidFill>
                              <a:latin typeface="Cambria Math" panose="02040503050406030204" pitchFamily="18" charset="0"/>
                            </a:rPr>
                            <m:t>h</m:t>
                          </m:r>
                        </m:e>
                        <m:sub>
                          <m:r>
                            <a:rPr lang="en-US" sz="2160" i="1">
                              <a:solidFill>
                                <a:schemeClr val="accent2"/>
                              </a:solidFill>
                              <a:latin typeface="Cambria Math" panose="02040503050406030204" pitchFamily="18" charset="0"/>
                            </a:rPr>
                            <m:t>1</m:t>
                          </m:r>
                          <m:r>
                            <a:rPr lang="en-US" sz="2160" i="1">
                              <a:solidFill>
                                <a:schemeClr val="accent2"/>
                              </a:solidFill>
                              <a:latin typeface="Cambria Math" panose="02040503050406030204" pitchFamily="18" charset="0"/>
                            </a:rPr>
                            <m:t>𝑇</m:t>
                          </m:r>
                        </m:sub>
                        <m:sup>
                          <m:r>
                            <a:rPr lang="en-US" sz="2160" i="1">
                              <a:solidFill>
                                <a:schemeClr val="accent2"/>
                              </a:solidFill>
                              <a:latin typeface="Cambria Math" panose="02040503050406030204" pitchFamily="18" charset="0"/>
                              <a:ea typeface="Cambria Math" panose="02040503050406030204" pitchFamily="18" charset="0"/>
                            </a:rPr>
                            <m:t>⊥</m:t>
                          </m:r>
                          <m:r>
                            <a:rPr lang="en-US" sz="2160" i="1">
                              <a:solidFill>
                                <a:schemeClr val="accent2"/>
                              </a:solidFill>
                              <a:latin typeface="Cambria Math" panose="02040503050406030204" pitchFamily="18" charset="0"/>
                              <a:ea typeface="Cambria Math" panose="02040503050406030204" pitchFamily="18" charset="0"/>
                            </a:rPr>
                            <m:t>𝑞</m:t>
                          </m:r>
                        </m:sup>
                      </m:sSubSup>
                      <m:d>
                        <m:dPr>
                          <m:ctrlPr>
                            <a:rPr lang="en-US" sz="2160" i="1">
                              <a:solidFill>
                                <a:schemeClr val="accent2"/>
                              </a:solidFill>
                              <a:latin typeface="Cambria Math" panose="02040503050406030204" pitchFamily="18" charset="0"/>
                            </a:rPr>
                          </m:ctrlPr>
                        </m:dPr>
                        <m:e>
                          <m:r>
                            <a:rPr lang="en-US" sz="2160" i="1">
                              <a:solidFill>
                                <a:schemeClr val="accent2"/>
                              </a:solidFill>
                              <a:latin typeface="Cambria Math" panose="02040503050406030204" pitchFamily="18" charset="0"/>
                            </a:rPr>
                            <m:t>𝑥</m:t>
                          </m:r>
                          <m:r>
                            <a:rPr lang="en-US" sz="2160" i="1">
                              <a:solidFill>
                                <a:schemeClr val="accent2"/>
                              </a:solidFill>
                              <a:latin typeface="Cambria Math" panose="02040503050406030204" pitchFamily="18" charset="0"/>
                            </a:rPr>
                            <m:t>,</m:t>
                          </m:r>
                          <m:sSub>
                            <m:sSubPr>
                              <m:ctrlPr>
                                <a:rPr lang="en-US" sz="2160" i="1">
                                  <a:solidFill>
                                    <a:schemeClr val="accent2"/>
                                  </a:solidFill>
                                  <a:latin typeface="Cambria Math" panose="02040503050406030204" pitchFamily="18" charset="0"/>
                                </a:rPr>
                              </m:ctrlPr>
                            </m:sSubPr>
                            <m:e>
                              <m:r>
                                <a:rPr lang="en-US" sz="2160" i="1">
                                  <a:solidFill>
                                    <a:schemeClr val="accent2"/>
                                  </a:solidFill>
                                  <a:latin typeface="Cambria Math" panose="02040503050406030204" pitchFamily="18" charset="0"/>
                                </a:rPr>
                                <m:t>𝑘</m:t>
                              </m:r>
                            </m:e>
                            <m:sub>
                              <m:r>
                                <a:rPr lang="en-US" sz="2160" i="1">
                                  <a:solidFill>
                                    <a:schemeClr val="accent2"/>
                                  </a:solidFill>
                                  <a:latin typeface="Cambria Math" panose="02040503050406030204" pitchFamily="18" charset="0"/>
                                  <a:ea typeface="Cambria Math" panose="02040503050406030204" pitchFamily="18" charset="0"/>
                                </a:rPr>
                                <m:t>⊥</m:t>
                              </m:r>
                            </m:sub>
                          </m:sSub>
                        </m:e>
                      </m:d>
                      <m:acc>
                        <m:accPr>
                          <m:chr m:val="⃗"/>
                          <m:ctrlPr>
                            <a:rPr lang="en-US" sz="2160" i="1">
                              <a:solidFill>
                                <a:schemeClr val="accent2"/>
                              </a:solidFill>
                              <a:latin typeface="Cambria Math" panose="02040503050406030204" pitchFamily="18" charset="0"/>
                            </a:rPr>
                          </m:ctrlPr>
                        </m:accPr>
                        <m:e>
                          <m:r>
                            <a:rPr lang="en-US" sz="2160" i="1">
                              <a:solidFill>
                                <a:schemeClr val="accent2"/>
                              </a:solidFill>
                              <a:latin typeface="Cambria Math" panose="02040503050406030204" pitchFamily="18" charset="0"/>
                            </a:rPr>
                            <m:t>𝑠</m:t>
                          </m:r>
                        </m:e>
                      </m:acc>
                      <m:r>
                        <a:rPr lang="it-IT" sz="2160" i="1">
                          <a:solidFill>
                            <a:schemeClr val="accent2"/>
                          </a:solidFill>
                          <a:latin typeface="Cambria Math" panose="02040503050406030204" pitchFamily="18" charset="0"/>
                          <a:ea typeface="Cambria Math" panose="02040503050406030204" pitchFamily="18" charset="0"/>
                        </a:rPr>
                        <m:t>∙</m:t>
                      </m:r>
                      <m:d>
                        <m:dPr>
                          <m:ctrlPr>
                            <a:rPr lang="it-IT" sz="2160" i="1">
                              <a:solidFill>
                                <a:schemeClr val="accent2"/>
                              </a:solidFill>
                              <a:latin typeface="Cambria Math" panose="02040503050406030204" pitchFamily="18" charset="0"/>
                              <a:ea typeface="Cambria Math" panose="02040503050406030204" pitchFamily="18" charset="0"/>
                            </a:rPr>
                          </m:ctrlPr>
                        </m:dPr>
                        <m:e>
                          <m:acc>
                            <m:accPr>
                              <m:chr m:val="̂"/>
                              <m:ctrlPr>
                                <a:rPr lang="it-IT" sz="2160" i="1">
                                  <a:solidFill>
                                    <a:schemeClr val="accent2"/>
                                  </a:solidFill>
                                  <a:latin typeface="Cambria Math" panose="02040503050406030204" pitchFamily="18" charset="0"/>
                                  <a:ea typeface="Cambria Math" panose="02040503050406030204" pitchFamily="18" charset="0"/>
                                </a:rPr>
                              </m:ctrlPr>
                            </m:accPr>
                            <m:e>
                              <m:r>
                                <a:rPr lang="en-US" sz="2160" i="1">
                                  <a:solidFill>
                                    <a:schemeClr val="accent2"/>
                                  </a:solidFill>
                                  <a:latin typeface="Cambria Math" panose="02040503050406030204" pitchFamily="18" charset="0"/>
                                  <a:ea typeface="Cambria Math" panose="02040503050406030204" pitchFamily="18" charset="0"/>
                                </a:rPr>
                                <m:t>𝑝</m:t>
                              </m:r>
                            </m:e>
                          </m:acc>
                          <m:r>
                            <a:rPr lang="it-IT" sz="2160" i="1">
                              <a:solidFill>
                                <a:schemeClr val="accent2"/>
                              </a:solidFill>
                              <a:latin typeface="Cambria Math" panose="02040503050406030204" pitchFamily="18" charset="0"/>
                              <a:ea typeface="Cambria Math" panose="02040503050406030204" pitchFamily="18" charset="0"/>
                            </a:rPr>
                            <m:t>×</m:t>
                          </m:r>
                          <m:sSub>
                            <m:sSubPr>
                              <m:ctrlPr>
                                <a:rPr lang="it-IT" sz="2160" i="1">
                                  <a:solidFill>
                                    <a:schemeClr val="accent2"/>
                                  </a:solidFill>
                                  <a:latin typeface="Cambria Math" panose="02040503050406030204" pitchFamily="18" charset="0"/>
                                  <a:ea typeface="Cambria Math" panose="02040503050406030204" pitchFamily="18" charset="0"/>
                                </a:rPr>
                              </m:ctrlPr>
                            </m:sSubPr>
                            <m:e>
                              <m:acc>
                                <m:accPr>
                                  <m:chr m:val="⃗"/>
                                  <m:ctrlPr>
                                    <a:rPr lang="it-IT" sz="2160" i="1">
                                      <a:solidFill>
                                        <a:schemeClr val="accent2"/>
                                      </a:solidFill>
                                      <a:latin typeface="Cambria Math" panose="02040503050406030204" pitchFamily="18" charset="0"/>
                                      <a:ea typeface="Cambria Math" panose="02040503050406030204" pitchFamily="18" charset="0"/>
                                    </a:rPr>
                                  </m:ctrlPr>
                                </m:accPr>
                                <m:e>
                                  <m:r>
                                    <a:rPr lang="en-US" sz="2160" i="1">
                                      <a:solidFill>
                                        <a:schemeClr val="accent2"/>
                                      </a:solidFill>
                                      <a:latin typeface="Cambria Math" panose="02040503050406030204" pitchFamily="18" charset="0"/>
                                      <a:ea typeface="Cambria Math" panose="02040503050406030204" pitchFamily="18" charset="0"/>
                                    </a:rPr>
                                    <m:t>𝑘</m:t>
                                  </m:r>
                                </m:e>
                              </m:acc>
                            </m:e>
                            <m:sub>
                              <m:r>
                                <a:rPr lang="it-IT" sz="2160" i="1">
                                  <a:solidFill>
                                    <a:schemeClr val="accent2"/>
                                  </a:solidFill>
                                  <a:latin typeface="Cambria Math" panose="02040503050406030204" pitchFamily="18" charset="0"/>
                                  <a:ea typeface="Cambria Math" panose="02040503050406030204" pitchFamily="18" charset="0"/>
                                </a:rPr>
                                <m:t>⊥</m:t>
                              </m:r>
                            </m:sub>
                          </m:sSub>
                        </m:e>
                      </m:d>
                    </m:oMath>
                  </m:oMathPara>
                </a14:m>
                <a:endParaRPr lang="it-IT" sz="2160" dirty="0">
                  <a:solidFill>
                    <a:schemeClr val="accent2"/>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15189" y="5908211"/>
                <a:ext cx="6724470" cy="714683"/>
              </a:xfrm>
              <a:prstGeom prst="rect">
                <a:avLst/>
              </a:prstGeom>
              <a:blipFill rotWithShape="0">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308086" y="2951368"/>
                <a:ext cx="787010"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160" i="1">
                          <a:latin typeface="Cambria Math" panose="02040503050406030204" pitchFamily="18" charset="0"/>
                        </a:rPr>
                        <m:t>𝑓</m:t>
                      </m:r>
                      <m:d>
                        <m:dPr>
                          <m:ctrlPr>
                            <a:rPr lang="en-US" sz="2160" i="1">
                              <a:latin typeface="Cambria Math" panose="02040503050406030204" pitchFamily="18" charset="0"/>
                            </a:rPr>
                          </m:ctrlPr>
                        </m:dPr>
                        <m:e>
                          <m:r>
                            <a:rPr lang="en-US" sz="2160" i="1">
                              <a:latin typeface="Cambria Math" panose="02040503050406030204" pitchFamily="18" charset="0"/>
                            </a:rPr>
                            <m:t>𝑥</m:t>
                          </m:r>
                        </m:e>
                      </m:d>
                    </m:oMath>
                  </m:oMathPara>
                </a14:m>
                <a:endParaRPr lang="it-IT" sz="2160" dirty="0"/>
              </a:p>
            </p:txBody>
          </p:sp>
        </mc:Choice>
        <mc:Fallback xmlns="">
          <p:sp>
            <p:nvSpPr>
              <p:cNvPr id="18" name="TextBox 17"/>
              <p:cNvSpPr txBox="1">
                <a:spLocks noRot="1" noChangeAspect="1" noMove="1" noResize="1" noEditPoints="1" noAdjustHandles="1" noChangeArrowheads="1" noChangeShapeType="1" noTextEdit="1"/>
              </p:cNvSpPr>
              <p:nvPr/>
            </p:nvSpPr>
            <p:spPr>
              <a:xfrm>
                <a:off x="3082072" y="2459473"/>
                <a:ext cx="704167" cy="369332"/>
              </a:xfrm>
              <a:prstGeom prst="rect">
                <a:avLst/>
              </a:prstGeom>
              <a:blipFill rotWithShape="0">
                <a:blip r:embed="rId12"/>
                <a:stretch>
                  <a:fillRect b="-1475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9446193" y="2951368"/>
                <a:ext cx="1195712" cy="424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160" i="1">
                          <a:latin typeface="Cambria Math" panose="02040503050406030204" pitchFamily="18" charset="0"/>
                        </a:rPr>
                        <m:t>𝑓</m:t>
                      </m:r>
                      <m:d>
                        <m:dPr>
                          <m:ctrlPr>
                            <a:rPr lang="en-US" sz="2160" i="1">
                              <a:latin typeface="Cambria Math" panose="02040503050406030204" pitchFamily="18" charset="0"/>
                            </a:rPr>
                          </m:ctrlPr>
                        </m:dPr>
                        <m:e>
                          <m:r>
                            <a:rPr lang="en-US" sz="2160" i="1">
                              <a:latin typeface="Cambria Math" panose="02040503050406030204" pitchFamily="18" charset="0"/>
                            </a:rPr>
                            <m:t>𝑥</m:t>
                          </m:r>
                          <m:r>
                            <a:rPr lang="en-US" sz="2160" i="1">
                              <a:latin typeface="Cambria Math" panose="02040503050406030204" pitchFamily="18" charset="0"/>
                            </a:rPr>
                            <m:t>,</m:t>
                          </m:r>
                          <m:sSub>
                            <m:sSubPr>
                              <m:ctrlPr>
                                <a:rPr lang="en-US" sz="2160" i="1">
                                  <a:latin typeface="Cambria Math" panose="02040503050406030204" pitchFamily="18" charset="0"/>
                                </a:rPr>
                              </m:ctrlPr>
                            </m:sSubPr>
                            <m:e>
                              <m:r>
                                <a:rPr lang="en-US" sz="2160" i="1">
                                  <a:latin typeface="Cambria Math" panose="02040503050406030204" pitchFamily="18" charset="0"/>
                                </a:rPr>
                                <m:t>𝑘</m:t>
                              </m:r>
                            </m:e>
                            <m:sub>
                              <m:r>
                                <a:rPr lang="en-US" sz="2160" i="1">
                                  <a:latin typeface="Cambria Math" panose="02040503050406030204" pitchFamily="18" charset="0"/>
                                  <a:ea typeface="Cambria Math" panose="02040503050406030204" pitchFamily="18" charset="0"/>
                                </a:rPr>
                                <m:t>⊥</m:t>
                              </m:r>
                            </m:sub>
                          </m:sSub>
                        </m:e>
                      </m:d>
                    </m:oMath>
                  </m:oMathPara>
                </a14:m>
                <a:endParaRPr lang="it-IT" sz="2160" dirty="0"/>
              </a:p>
            </p:txBody>
          </p:sp>
        </mc:Choice>
        <mc:Fallback xmlns="">
          <p:sp>
            <p:nvSpPr>
              <p:cNvPr id="22" name="TextBox 21"/>
              <p:cNvSpPr txBox="1">
                <a:spLocks noRot="1" noChangeAspect="1" noMove="1" noResize="1" noEditPoints="1" noAdjustHandles="1" noChangeArrowheads="1" noChangeShapeType="1" noTextEdit="1"/>
              </p:cNvSpPr>
              <p:nvPr/>
            </p:nvSpPr>
            <p:spPr>
              <a:xfrm>
                <a:off x="7363827" y="2459473"/>
                <a:ext cx="1082411" cy="369332"/>
              </a:xfrm>
              <a:prstGeom prst="rect">
                <a:avLst/>
              </a:prstGeom>
              <a:blipFill rotWithShape="0">
                <a:blip r:embed="rId13"/>
                <a:stretch>
                  <a:fillRect b="-1475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732452" y="2408372"/>
                <a:ext cx="1688740" cy="450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160" i="1">
                              <a:latin typeface="Cambria Math" panose="02040503050406030204" pitchFamily="18" charset="0"/>
                            </a:rPr>
                          </m:ctrlPr>
                        </m:sSubPr>
                        <m:e>
                          <m:r>
                            <a:rPr lang="en-US" sz="2160" i="1">
                              <a:latin typeface="Cambria Math" panose="02040503050406030204" pitchFamily="18" charset="0"/>
                            </a:rPr>
                            <m:t>𝑝</m:t>
                          </m:r>
                        </m:e>
                        <m:sub>
                          <m:r>
                            <a:rPr lang="en-US" sz="2160" i="1">
                              <a:latin typeface="Cambria Math" panose="02040503050406030204" pitchFamily="18" charset="0"/>
                            </a:rPr>
                            <m:t>𝑞</m:t>
                          </m:r>
                        </m:sub>
                      </m:sSub>
                      <m:r>
                        <a:rPr lang="en-US" sz="2160" i="1">
                          <a:latin typeface="Cambria Math" panose="02040503050406030204" pitchFamily="18" charset="0"/>
                          <a:ea typeface="Cambria Math" panose="02040503050406030204" pitchFamily="18" charset="0"/>
                        </a:rPr>
                        <m:t>≈</m:t>
                      </m:r>
                      <m:r>
                        <a:rPr lang="en-US" sz="2160" i="1">
                          <a:solidFill>
                            <a:srgbClr val="FF0000"/>
                          </a:solidFill>
                          <a:latin typeface="Cambria Math" panose="02040503050406030204" pitchFamily="18" charset="0"/>
                          <a:ea typeface="Cambria Math" panose="02040503050406030204" pitchFamily="18" charset="0"/>
                        </a:rPr>
                        <m:t>𝑥</m:t>
                      </m:r>
                      <m:r>
                        <a:rPr lang="en-US" sz="2160" i="1">
                          <a:latin typeface="Cambria Math" panose="02040503050406030204" pitchFamily="18" charset="0"/>
                          <a:ea typeface="Cambria Math" panose="02040503050406030204" pitchFamily="18" charset="0"/>
                        </a:rPr>
                        <m:t>𝑃</m:t>
                      </m:r>
                    </m:oMath>
                  </m:oMathPara>
                </a14:m>
                <a:endParaRPr lang="it-IT" sz="2160" dirty="0"/>
              </a:p>
            </p:txBody>
          </p:sp>
        </mc:Choice>
        <mc:Fallback xmlns="">
          <p:sp>
            <p:nvSpPr>
              <p:cNvPr id="23" name="TextBox 22"/>
              <p:cNvSpPr txBox="1">
                <a:spLocks noRot="1" noChangeAspect="1" noMove="1" noResize="1" noEditPoints="1" noAdjustHandles="1" noChangeArrowheads="1" noChangeShapeType="1" noTextEdit="1"/>
              </p:cNvSpPr>
              <p:nvPr/>
            </p:nvSpPr>
            <p:spPr>
              <a:xfrm>
                <a:off x="3435710" y="2006977"/>
                <a:ext cx="1407283" cy="390748"/>
              </a:xfrm>
              <a:prstGeom prst="rect">
                <a:avLst/>
              </a:prstGeom>
              <a:blipFill rotWithShape="0">
                <a:blip r:embed="rId14"/>
                <a:stretch>
                  <a:fillRect b="-468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269467" y="1660205"/>
                <a:ext cx="547201" cy="424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160" i="1">
                              <a:solidFill>
                                <a:srgbClr val="FF0000"/>
                              </a:solidFill>
                              <a:latin typeface="Cambria Math" panose="02040503050406030204" pitchFamily="18" charset="0"/>
                            </a:rPr>
                          </m:ctrlPr>
                        </m:sSubPr>
                        <m:e>
                          <m:r>
                            <a:rPr lang="en-US" sz="2160" i="1">
                              <a:solidFill>
                                <a:srgbClr val="FF0000"/>
                              </a:solidFill>
                              <a:latin typeface="Cambria Math" panose="02040503050406030204" pitchFamily="18" charset="0"/>
                            </a:rPr>
                            <m:t>𝑘</m:t>
                          </m:r>
                        </m:e>
                        <m:sub>
                          <m:r>
                            <a:rPr lang="en-US" sz="2160" i="1">
                              <a:solidFill>
                                <a:srgbClr val="FF0000"/>
                              </a:solidFill>
                              <a:latin typeface="Cambria Math" panose="02040503050406030204" pitchFamily="18" charset="0"/>
                              <a:ea typeface="Cambria Math" panose="02040503050406030204" pitchFamily="18" charset="0"/>
                            </a:rPr>
                            <m:t>⊥</m:t>
                          </m:r>
                        </m:sub>
                      </m:sSub>
                    </m:oMath>
                  </m:oMathPara>
                </a14:m>
                <a:endParaRPr lang="it-IT" sz="2160" dirty="0"/>
              </a:p>
            </p:txBody>
          </p:sp>
        </mc:Choice>
        <mc:Fallback xmlns="">
          <p:sp>
            <p:nvSpPr>
              <p:cNvPr id="20" name="Rectangle 19"/>
              <p:cNvSpPr>
                <a:spLocks noRot="1" noChangeAspect="1" noMove="1" noResize="1" noEditPoints="1" noAdjustHandles="1" noChangeArrowheads="1" noChangeShapeType="1" noTextEdit="1"/>
              </p:cNvSpPr>
              <p:nvPr/>
            </p:nvSpPr>
            <p:spPr>
              <a:xfrm>
                <a:off x="7216555" y="1383504"/>
                <a:ext cx="503599" cy="369332"/>
              </a:xfrm>
              <a:prstGeom prst="rect">
                <a:avLst/>
              </a:prstGeom>
              <a:blipFill rotWithShape="0">
                <a:blip r:embed="rId15"/>
                <a:stretch>
                  <a:fillRect/>
                </a:stretch>
              </a:blipFill>
            </p:spPr>
            <p:txBody>
              <a:bodyPr/>
              <a:lstStyle/>
              <a:p>
                <a:r>
                  <a:rPr lang="it-IT">
                    <a:noFill/>
                  </a:rPr>
                  <a:t> </a:t>
                </a:r>
              </a:p>
            </p:txBody>
          </p:sp>
        </mc:Fallback>
      </mc:AlternateContent>
      <p:sp>
        <p:nvSpPr>
          <p:cNvPr id="5" name="Date Placeholder 4"/>
          <p:cNvSpPr>
            <a:spLocks noGrp="1"/>
          </p:cNvSpPr>
          <p:nvPr>
            <p:ph type="dt" sz="half" idx="10"/>
          </p:nvPr>
        </p:nvSpPr>
        <p:spPr/>
        <p:txBody>
          <a:bodyPr/>
          <a:lstStyle/>
          <a:p>
            <a:fld id="{A2E3D8B2-51FD-475B-898B-F9400839F2D5}"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7" name="Slide Number Placeholder 6"/>
          <p:cNvSpPr>
            <a:spLocks noGrp="1"/>
          </p:cNvSpPr>
          <p:nvPr>
            <p:ph type="sldNum" sz="quarter" idx="12"/>
          </p:nvPr>
        </p:nvSpPr>
        <p:spPr/>
        <p:txBody>
          <a:bodyPr/>
          <a:lstStyle/>
          <a:p>
            <a:fld id="{B9A5DFB4-3D23-4866-8D46-AE36D04BFD7D}" type="slidenum">
              <a:rPr lang="en-US" smtClean="0"/>
              <a:pPr/>
              <a:t>39</a:t>
            </a:fld>
            <a:endParaRPr lang="en-US" dirty="0"/>
          </a:p>
        </p:txBody>
      </p:sp>
    </p:spTree>
    <p:extLst>
      <p:ext uri="{BB962C8B-B14F-4D97-AF65-F5344CB8AC3E}">
        <p14:creationId xmlns:p14="http://schemas.microsoft.com/office/powerpoint/2010/main" val="3558917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Not</a:t>
            </a:r>
            <a:r>
              <a:rPr lang="it-IT" dirty="0"/>
              <a:t> a brand new </a:t>
            </a:r>
            <a:r>
              <a:rPr lang="it-IT" dirty="0" err="1"/>
              <a:t>discussion</a:t>
            </a:r>
            <a:r>
              <a:rPr lang="it-IT" dirty="0"/>
              <a:t> </a:t>
            </a:r>
            <a:r>
              <a:rPr lang="it-IT" dirty="0" err="1"/>
              <a:t>here</a:t>
            </a:r>
            <a:endParaRPr lang="it-IT" dirty="0"/>
          </a:p>
        </p:txBody>
      </p:sp>
      <p:pic>
        <p:nvPicPr>
          <p:cNvPr id="7" name="Picture 6"/>
          <p:cNvPicPr>
            <a:picLocks noChangeAspect="1"/>
          </p:cNvPicPr>
          <p:nvPr/>
        </p:nvPicPr>
        <p:blipFill>
          <a:blip r:embed="rId2"/>
          <a:stretch>
            <a:fillRect/>
          </a:stretch>
        </p:blipFill>
        <p:spPr>
          <a:xfrm>
            <a:off x="0" y="1127760"/>
            <a:ext cx="6182999" cy="4381945"/>
          </a:xfrm>
          <a:prstGeom prst="rect">
            <a:avLst/>
          </a:prstGeom>
        </p:spPr>
      </p:pic>
      <p:pic>
        <p:nvPicPr>
          <p:cNvPr id="8" name="Picture 7"/>
          <p:cNvPicPr>
            <a:picLocks noChangeAspect="1"/>
          </p:cNvPicPr>
          <p:nvPr/>
        </p:nvPicPr>
        <p:blipFill>
          <a:blip r:embed="rId3"/>
          <a:stretch>
            <a:fillRect/>
          </a:stretch>
        </p:blipFill>
        <p:spPr>
          <a:xfrm>
            <a:off x="6029409" y="2484049"/>
            <a:ext cx="6129739" cy="4153416"/>
          </a:xfrm>
          <a:prstGeom prst="rect">
            <a:avLst/>
          </a:prstGeom>
        </p:spPr>
      </p:pic>
      <p:sp>
        <p:nvSpPr>
          <p:cNvPr id="6" name="Date Placeholder 5"/>
          <p:cNvSpPr>
            <a:spLocks noGrp="1"/>
          </p:cNvSpPr>
          <p:nvPr>
            <p:ph type="dt" sz="half" idx="10"/>
          </p:nvPr>
        </p:nvSpPr>
        <p:spPr/>
        <p:txBody>
          <a:bodyPr/>
          <a:lstStyle/>
          <a:p>
            <a:fld id="{2C9E614C-E542-46CD-8118-265F634823D6}" type="datetime1">
              <a:rPr lang="en-US" smtClean="0"/>
              <a:t>8/30/2017</a:t>
            </a:fld>
            <a:endParaRPr lang="en-US" dirty="0"/>
          </a:p>
        </p:txBody>
      </p:sp>
      <p:sp>
        <p:nvSpPr>
          <p:cNvPr id="9" name="Footer Placeholder 8"/>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4</a:t>
            </a:fld>
            <a:endParaRPr lang="en-US" dirty="0"/>
          </a:p>
        </p:txBody>
      </p:sp>
    </p:spTree>
    <p:extLst>
      <p:ext uri="{BB962C8B-B14F-4D97-AF65-F5344CB8AC3E}">
        <p14:creationId xmlns:p14="http://schemas.microsoft.com/office/powerpoint/2010/main" val="1574291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p:cNvSpPr>
                <a:spLocks noGrp="1"/>
              </p:cNvSpPr>
              <p:nvPr>
                <p:ph idx="1"/>
              </p:nvPr>
            </p:nvSpPr>
            <p:spPr/>
            <p:txBody>
              <a:bodyPr>
                <a:normAutofit lnSpcReduction="10000"/>
              </a:bodyPr>
              <a:lstStyle/>
              <a:p>
                <a:r>
                  <a:rPr lang="en-US" b="1" dirty="0" smtClean="0"/>
                  <a:t>Perturbative definition – in terms of TMD factorization:</a:t>
                </a:r>
                <a:endParaRPr lang="it-IT" dirty="0" smtClean="0"/>
              </a:p>
              <a:p>
                <a:endParaRPr lang="en-US" dirty="0" smtClean="0"/>
              </a:p>
              <a:p>
                <a:endParaRPr lang="en-US" sz="2160" dirty="0"/>
              </a:p>
              <a:p>
                <a:endParaRPr lang="en-US" dirty="0"/>
              </a:p>
              <a:p>
                <a:endParaRPr lang="en-US" dirty="0" smtClean="0"/>
              </a:p>
              <a:p>
                <a:pPr>
                  <a:lnSpc>
                    <a:spcPct val="100000"/>
                  </a:lnSpc>
                  <a:spcBef>
                    <a:spcPts val="0"/>
                  </a:spcBef>
                </a:pPr>
                <a:r>
                  <a:rPr lang="en-US" sz="2400" dirty="0"/>
                  <a:t>Low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oMath>
                </a14:m>
                <a:r>
                  <a:rPr lang="en-US" sz="2400" dirty="0"/>
                  <a:t> – TMD factorization:</a:t>
                </a:r>
              </a:p>
              <a:p>
                <a:pPr marL="0" indent="0">
                  <a:lnSpc>
                    <a:spcPct val="100000"/>
                  </a:lnSpc>
                  <a:spcBef>
                    <a:spcPts val="0"/>
                  </a:spcBef>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𝑄</m:t>
                          </m:r>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𝑧</m:t>
                          </m:r>
                        </m:e>
                      </m:d>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𝐻</m:t>
                          </m:r>
                        </m:e>
                      </m:acc>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𝑄</m:t>
                          </m:r>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US" sz="2400" i="1">
                              <a:latin typeface="Cambria Math" panose="02040503050406030204" pitchFamily="18" charset="0"/>
                              <a:ea typeface="Cambria Math" panose="02040503050406030204" pitchFamily="18" charset="0"/>
                            </a:rPr>
                            <m:t>𝑓</m:t>
                          </m:r>
                        </m:sub>
                      </m:sSub>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𝑘</m:t>
                              </m:r>
                            </m:e>
                            <m:sub>
                              <m:r>
                                <a:rPr lang="en-US" sz="2400" i="1">
                                  <a:latin typeface="Cambria Math" panose="02040503050406030204" pitchFamily="18" charset="0"/>
                                  <a:ea typeface="Cambria Math" panose="02040503050406030204" pitchFamily="18" charset="0"/>
                                </a:rPr>
                                <m:t>⊥</m:t>
                              </m:r>
                            </m:sub>
                          </m:sSub>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𝐷</m:t>
                          </m:r>
                        </m:e>
                        <m:sub>
                          <m:r>
                            <a:rPr lang="en-US" sz="2400" i="1">
                              <a:latin typeface="Cambria Math" panose="02040503050406030204" pitchFamily="18" charset="0"/>
                              <a:ea typeface="Cambria Math" panose="02040503050406030204" pitchFamily="18" charset="0"/>
                            </a:rPr>
                            <m:t>𝑓</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h</m:t>
                          </m:r>
                        </m:sub>
                      </m:sSub>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𝑧</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𝑝</m:t>
                              </m:r>
                            </m:e>
                            <m:sub>
                              <m:r>
                                <a:rPr lang="en-US" sz="2400" i="1">
                                  <a:latin typeface="Cambria Math" panose="02040503050406030204" pitchFamily="18" charset="0"/>
                                  <a:ea typeface="Cambria Math" panose="02040503050406030204" pitchFamily="18" charset="0"/>
                                </a:rPr>
                                <m:t>⊥</m:t>
                              </m:r>
                            </m:sub>
                          </m:sSub>
                        </m:e>
                      </m:d>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𝑆</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𝑘</m:t>
                              </m:r>
                            </m:e>
                            <m:sub>
                              <m:r>
                                <a:rPr lang="en-US" sz="2400" i="1">
                                  <a:latin typeface="Cambria Math" panose="02040503050406030204" pitchFamily="18" charset="0"/>
                                  <a:ea typeface="Cambria Math" panose="02040503050406030204" pitchFamily="18" charset="0"/>
                                </a:rPr>
                                <m:t>𝑠</m:t>
                              </m:r>
                              <m:r>
                                <a:rPr lang="en-US" sz="2400" i="1">
                                  <a:latin typeface="Cambria Math" panose="02040503050406030204" pitchFamily="18" charset="0"/>
                                  <a:ea typeface="Cambria Math" panose="02040503050406030204" pitchFamily="18" charset="0"/>
                                </a:rPr>
                                <m:t>⊥</m:t>
                              </m:r>
                            </m:sub>
                          </m:sSub>
                        </m:e>
                      </m:d>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ℴ</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num>
                            <m:den>
                              <m:r>
                                <a:rPr lang="en-US" sz="2400" i="1">
                                  <a:latin typeface="Cambria Math" panose="02040503050406030204" pitchFamily="18" charset="0"/>
                                  <a:ea typeface="Cambria Math" panose="02040503050406030204" pitchFamily="18" charset="0"/>
                                </a:rPr>
                                <m:t>𝑄</m:t>
                              </m:r>
                            </m:den>
                          </m:f>
                        </m:e>
                      </m:d>
                    </m:oMath>
                  </m:oMathPara>
                </a14:m>
                <a:endParaRPr lang="en-US" sz="2400" dirty="0"/>
              </a:p>
              <a:p>
                <a:pPr>
                  <a:lnSpc>
                    <a:spcPct val="100000"/>
                  </a:lnSpc>
                  <a:spcBef>
                    <a:spcPts val="0"/>
                  </a:spcBef>
                </a:pPr>
                <a:r>
                  <a:rPr lang="en-US" sz="2400" dirty="0"/>
                  <a:t>High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oMath>
                </a14:m>
                <a:r>
                  <a:rPr lang="en-US" sz="2400" dirty="0"/>
                  <a:t> – Collinear factorization:</a:t>
                </a:r>
              </a:p>
              <a:p>
                <a:pPr marL="0" indent="0">
                  <a:lnSpc>
                    <a:spcPct val="100000"/>
                  </a:lnSpc>
                  <a:spcBef>
                    <a:spcPts val="0"/>
                  </a:spcBef>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𝑄</m:t>
                          </m:r>
                          <m:r>
                            <a:rPr lang="en-US" sz="2400" i="1">
                              <a:latin typeface="Cambria Math" panose="02040503050406030204" pitchFamily="18" charset="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𝑧</m:t>
                          </m:r>
                        </m:e>
                      </m:d>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𝐻</m:t>
                          </m:r>
                        </m:e>
                      </m:acc>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𝑄</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𝛼</m:t>
                              </m:r>
                            </m:e>
                            <m:sub>
                              <m:r>
                                <a:rPr lang="en-US" sz="2400" i="1">
                                  <a:latin typeface="Cambria Math" panose="02040503050406030204" pitchFamily="18" charset="0"/>
                                  <a:ea typeface="Cambria Math" panose="02040503050406030204" pitchFamily="18" charset="0"/>
                                </a:rPr>
                                <m:t>𝑠</m:t>
                              </m:r>
                            </m:sub>
                          </m:sSub>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US" sz="2400" i="1">
                              <a:latin typeface="Cambria Math" panose="02040503050406030204" pitchFamily="18" charset="0"/>
                              <a:ea typeface="Cambria Math" panose="02040503050406030204" pitchFamily="18" charset="0"/>
                            </a:rPr>
                            <m:t>𝑓</m:t>
                          </m:r>
                        </m:sub>
                      </m:sSub>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𝐷</m:t>
                          </m:r>
                        </m:e>
                        <m:sub>
                          <m:r>
                            <a:rPr lang="en-US" sz="2400" i="1">
                              <a:latin typeface="Cambria Math" panose="02040503050406030204" pitchFamily="18" charset="0"/>
                              <a:ea typeface="Cambria Math" panose="02040503050406030204" pitchFamily="18" charset="0"/>
                            </a:rPr>
                            <m:t>𝑓</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h</m:t>
                          </m:r>
                        </m:sub>
                      </m:sSub>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𝑧</m:t>
                          </m:r>
                        </m:e>
                      </m:d>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ℴ</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m:t>
                              </m:r>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𝑄</m:t>
                              </m:r>
                            </m:den>
                          </m:f>
                        </m:e>
                      </m:d>
                    </m:oMath>
                  </m:oMathPara>
                </a14:m>
                <a:endParaRPr lang="en-US" sz="2400" dirty="0"/>
              </a:p>
              <a:p>
                <a:pPr>
                  <a:lnSpc>
                    <a:spcPct val="100000"/>
                  </a:lnSpc>
                  <a:spcBef>
                    <a:spcPts val="0"/>
                  </a:spcBef>
                </a:pP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h𝑇</m:t>
                        </m:r>
                      </m:sub>
                    </m:sSub>
                  </m:oMath>
                </a14:m>
                <a:r>
                  <a:rPr lang="en-US" sz="2400" dirty="0"/>
                  <a:t> Integrated – Collinear factorization:</a:t>
                </a: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𝑄</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𝑧</m:t>
                          </m:r>
                        </m:e>
                      </m:d>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𝐻</m:t>
                          </m:r>
                        </m:e>
                      </m:acc>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𝑄</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𝛼</m:t>
                              </m:r>
                            </m:e>
                            <m:sub>
                              <m:r>
                                <a:rPr lang="en-US" sz="2400" i="1">
                                  <a:latin typeface="Cambria Math" panose="02040503050406030204" pitchFamily="18" charset="0"/>
                                  <a:ea typeface="Cambria Math" panose="02040503050406030204" pitchFamily="18" charset="0"/>
                                </a:rPr>
                                <m:t>𝑠</m:t>
                              </m:r>
                            </m:sub>
                          </m:sSub>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𝜙</m:t>
                          </m:r>
                        </m:e>
                        <m:sub>
                          <m:r>
                            <a:rPr lang="en-US" sz="2400" i="1">
                              <a:latin typeface="Cambria Math" panose="02040503050406030204" pitchFamily="18" charset="0"/>
                              <a:ea typeface="Cambria Math" panose="02040503050406030204" pitchFamily="18" charset="0"/>
                            </a:rPr>
                            <m:t>𝑓</m:t>
                          </m:r>
                        </m:sub>
                      </m:sSub>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𝐷</m:t>
                          </m:r>
                        </m:e>
                        <m:sub>
                          <m:r>
                            <a:rPr lang="en-US" sz="2400" i="1">
                              <a:latin typeface="Cambria Math" panose="02040503050406030204" pitchFamily="18" charset="0"/>
                              <a:ea typeface="Cambria Math" panose="02040503050406030204" pitchFamily="18" charset="0"/>
                            </a:rPr>
                            <m:t>𝑓</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h</m:t>
                          </m:r>
                        </m:sub>
                      </m:sSub>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𝑧</m:t>
                          </m:r>
                        </m:e>
                      </m:d>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ℴ</m:t>
                      </m:r>
                      <m:d>
                        <m:dPr>
                          <m:begChr m:val="["/>
                          <m:endChr m:val="]"/>
                          <m:ctrlPr>
                            <a:rPr lang="en-US" sz="2400" i="1">
                              <a:latin typeface="Cambria Math" panose="02040503050406030204" pitchFamily="18" charset="0"/>
                              <a:ea typeface="Cambria Math" panose="02040503050406030204" pitchFamily="18" charset="0"/>
                            </a:rPr>
                          </m:ctrlPr>
                        </m:dPr>
                        <m:e>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m:t>
                              </m:r>
                            </m:num>
                            <m:den>
                              <m:r>
                                <a:rPr lang="en-US" sz="2400" i="1">
                                  <a:latin typeface="Cambria Math" panose="02040503050406030204" pitchFamily="18" charset="0"/>
                                  <a:ea typeface="Cambria Math" panose="02040503050406030204" pitchFamily="18" charset="0"/>
                                </a:rPr>
                                <m:t>𝑄</m:t>
                              </m:r>
                            </m:den>
                          </m:f>
                        </m:e>
                      </m:d>
                    </m:oMath>
                  </m:oMathPara>
                </a14:m>
                <a:endParaRPr lang="en-US" sz="2400" dirty="0"/>
              </a:p>
            </p:txBody>
          </p:sp>
        </mc:Choice>
        <mc:Fallback xmlns="">
          <p:sp>
            <p:nvSpPr>
              <p:cNvPr id="15" name="Content Placeholder 14"/>
              <p:cNvSpPr>
                <a:spLocks noGrp="1" noRot="1" noChangeAspect="1" noMove="1" noResize="1" noEditPoints="1" noAdjustHandles="1" noChangeArrowheads="1" noChangeShapeType="1" noTextEdit="1"/>
              </p:cNvSpPr>
              <p:nvPr>
                <p:ph idx="1"/>
              </p:nvPr>
            </p:nvSpPr>
            <p:spPr>
              <a:blipFill rotWithShape="0">
                <a:blip r:embed="rId2"/>
                <a:stretch>
                  <a:fillRect l="-103" t="-1930"/>
                </a:stretch>
              </a:blipFill>
            </p:spPr>
            <p:txBody>
              <a:bodyPr/>
              <a:lstStyle/>
              <a:p>
                <a:r>
                  <a:rPr lang="it-IT">
                    <a:noFill/>
                  </a:rPr>
                  <a:t> </a:t>
                </a:r>
              </a:p>
            </p:txBody>
          </p:sp>
        </mc:Fallback>
      </mc:AlternateContent>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161" y="1217943"/>
            <a:ext cx="2894010" cy="2411834"/>
          </a:xfrm>
          <a:prstGeom prst="rect">
            <a:avLst/>
          </a:prstGeom>
        </p:spPr>
      </p:pic>
      <p:sp>
        <p:nvSpPr>
          <p:cNvPr id="3" name="Title 2"/>
          <p:cNvSpPr>
            <a:spLocks noGrp="1"/>
          </p:cNvSpPr>
          <p:nvPr>
            <p:ph type="title"/>
          </p:nvPr>
        </p:nvSpPr>
        <p:spPr/>
        <p:txBody>
          <a:bodyPr/>
          <a:lstStyle/>
          <a:p>
            <a:r>
              <a:rPr lang="it-IT" dirty="0" err="1" smtClean="0"/>
              <a:t>Factorization</a:t>
            </a:r>
            <a:r>
              <a:rPr lang="it-IT" dirty="0" smtClean="0"/>
              <a:t> in QCD – SIDIS</a:t>
            </a:r>
            <a:endParaRPr lang="it-IT" dirty="0"/>
          </a:p>
        </p:txBody>
      </p:sp>
      <p:sp>
        <p:nvSpPr>
          <p:cNvPr id="8" name="TextBox 7"/>
          <p:cNvSpPr txBox="1"/>
          <p:nvPr/>
        </p:nvSpPr>
        <p:spPr>
          <a:xfrm>
            <a:off x="3069584" y="1462743"/>
            <a:ext cx="2523448" cy="424732"/>
          </a:xfrm>
          <a:prstGeom prst="rect">
            <a:avLst/>
          </a:prstGeom>
          <a:noFill/>
        </p:spPr>
        <p:txBody>
          <a:bodyPr wrap="none" rtlCol="0">
            <a:spAutoFit/>
          </a:bodyPr>
          <a:lstStyle/>
          <a:p>
            <a:r>
              <a:rPr lang="it-IT" sz="2160" dirty="0">
                <a:solidFill>
                  <a:schemeClr val="accent2">
                    <a:lumMod val="60000"/>
                    <a:lumOff val="40000"/>
                  </a:schemeClr>
                </a:solidFill>
              </a:rPr>
              <a:t>TMD </a:t>
            </a:r>
            <a:r>
              <a:rPr lang="it-IT" sz="2160" dirty="0" err="1">
                <a:solidFill>
                  <a:schemeClr val="accent2">
                    <a:lumMod val="60000"/>
                    <a:lumOff val="40000"/>
                  </a:schemeClr>
                </a:solidFill>
              </a:rPr>
              <a:t>Fragmentation</a:t>
            </a:r>
            <a:endParaRPr lang="it-IT" sz="2160" dirty="0">
              <a:solidFill>
                <a:schemeClr val="accent2">
                  <a:lumMod val="60000"/>
                  <a:lumOff val="40000"/>
                </a:schemeClr>
              </a:solidFill>
            </a:endParaRPr>
          </a:p>
        </p:txBody>
      </p:sp>
      <p:sp>
        <p:nvSpPr>
          <p:cNvPr id="11" name="TextBox 10"/>
          <p:cNvSpPr txBox="1"/>
          <p:nvPr/>
        </p:nvSpPr>
        <p:spPr>
          <a:xfrm>
            <a:off x="3025016" y="2447481"/>
            <a:ext cx="2169184" cy="424732"/>
          </a:xfrm>
          <a:prstGeom prst="rect">
            <a:avLst/>
          </a:prstGeom>
          <a:noFill/>
        </p:spPr>
        <p:txBody>
          <a:bodyPr wrap="none" rtlCol="0">
            <a:spAutoFit/>
          </a:bodyPr>
          <a:lstStyle/>
          <a:p>
            <a:r>
              <a:rPr lang="it-IT" sz="2160" dirty="0">
                <a:solidFill>
                  <a:schemeClr val="accent2">
                    <a:lumMod val="60000"/>
                    <a:lumOff val="40000"/>
                  </a:schemeClr>
                </a:solidFill>
              </a:rPr>
              <a:t>TMD Distribution</a:t>
            </a:r>
          </a:p>
        </p:txBody>
      </p:sp>
      <p:sp>
        <p:nvSpPr>
          <p:cNvPr id="12" name="TextBox 11"/>
          <p:cNvSpPr txBox="1"/>
          <p:nvPr/>
        </p:nvSpPr>
        <p:spPr>
          <a:xfrm>
            <a:off x="3270492" y="1878199"/>
            <a:ext cx="1459054" cy="424732"/>
          </a:xfrm>
          <a:prstGeom prst="rect">
            <a:avLst/>
          </a:prstGeom>
          <a:noFill/>
        </p:spPr>
        <p:txBody>
          <a:bodyPr wrap="none" rtlCol="0">
            <a:spAutoFit/>
          </a:bodyPr>
          <a:lstStyle/>
          <a:p>
            <a:r>
              <a:rPr lang="it-IT" sz="2160" dirty="0">
                <a:solidFill>
                  <a:schemeClr val="accent2">
                    <a:lumMod val="60000"/>
                    <a:lumOff val="40000"/>
                  </a:schemeClr>
                </a:solidFill>
              </a:rPr>
              <a:t>Soft </a:t>
            </a:r>
            <a:r>
              <a:rPr lang="it-IT" sz="2160" dirty="0" err="1">
                <a:solidFill>
                  <a:schemeClr val="accent2">
                    <a:lumMod val="60000"/>
                    <a:lumOff val="40000"/>
                  </a:schemeClr>
                </a:solidFill>
              </a:rPr>
              <a:t>Factor</a:t>
            </a:r>
            <a:endParaRPr lang="it-IT" sz="2160" dirty="0">
              <a:solidFill>
                <a:schemeClr val="accent2">
                  <a:lumMod val="60000"/>
                  <a:lumOff val="40000"/>
                </a:schemeClr>
              </a:solidFill>
            </a:endParaRPr>
          </a:p>
        </p:txBody>
      </p:sp>
      <p:cxnSp>
        <p:nvCxnSpPr>
          <p:cNvPr id="10" name="Straight Arrow Connector 9"/>
          <p:cNvCxnSpPr>
            <a:stCxn id="8" idx="3"/>
          </p:cNvCxnSpPr>
          <p:nvPr/>
        </p:nvCxnSpPr>
        <p:spPr bwMode="auto">
          <a:xfrm>
            <a:off x="5593032" y="1675109"/>
            <a:ext cx="3237272" cy="9233"/>
          </a:xfrm>
          <a:prstGeom prst="straightConnector1">
            <a:avLst/>
          </a:prstGeom>
          <a:solidFill>
            <a:srgbClr val="00B8FF"/>
          </a:solidFill>
          <a:ln w="9525" cap="flat" cmpd="sng" algn="ctr">
            <a:solidFill>
              <a:schemeClr val="accent1"/>
            </a:solidFill>
            <a:prstDash val="solid"/>
            <a:round/>
            <a:headEnd type="none" w="med" len="med"/>
            <a:tailEnd type="triangle"/>
          </a:ln>
          <a:effectLst/>
        </p:spPr>
      </p:cxnSp>
      <p:cxnSp>
        <p:nvCxnSpPr>
          <p:cNvPr id="14" name="Straight Arrow Connector 13"/>
          <p:cNvCxnSpPr>
            <a:stCxn id="11" idx="3"/>
          </p:cNvCxnSpPr>
          <p:nvPr/>
        </p:nvCxnSpPr>
        <p:spPr bwMode="auto">
          <a:xfrm>
            <a:off x="5194200" y="2659847"/>
            <a:ext cx="3636104" cy="610594"/>
          </a:xfrm>
          <a:prstGeom prst="straightConnector1">
            <a:avLst/>
          </a:prstGeom>
          <a:solidFill>
            <a:srgbClr val="00B8FF"/>
          </a:solidFill>
          <a:ln w="9525" cap="flat" cmpd="sng" algn="ctr">
            <a:solidFill>
              <a:schemeClr val="accent1"/>
            </a:solidFill>
            <a:prstDash val="solid"/>
            <a:round/>
            <a:headEnd type="none" w="med" len="med"/>
            <a:tailEnd type="triangle"/>
          </a:ln>
          <a:effectLst/>
        </p:spPr>
      </p:cxnSp>
      <p:cxnSp>
        <p:nvCxnSpPr>
          <p:cNvPr id="17" name="Straight Arrow Connector 16"/>
          <p:cNvCxnSpPr/>
          <p:nvPr/>
        </p:nvCxnSpPr>
        <p:spPr bwMode="auto">
          <a:xfrm>
            <a:off x="4846308" y="2099798"/>
            <a:ext cx="4358652" cy="414802"/>
          </a:xfrm>
          <a:prstGeom prst="straightConnector1">
            <a:avLst/>
          </a:prstGeom>
          <a:solidFill>
            <a:srgbClr val="00B8FF"/>
          </a:solidFill>
          <a:ln w="9525" cap="flat" cmpd="sng" algn="ctr">
            <a:solidFill>
              <a:schemeClr val="accent1"/>
            </a:solidFill>
            <a:prstDash val="solid"/>
            <a:round/>
            <a:headEnd type="none" w="med" len="med"/>
            <a:tailEnd type="triangle"/>
          </a:ln>
          <a:effectLst/>
        </p:spPr>
      </p:cxnSp>
      <p:sp>
        <p:nvSpPr>
          <p:cNvPr id="9" name="Date Placeholder 8"/>
          <p:cNvSpPr>
            <a:spLocks noGrp="1"/>
          </p:cNvSpPr>
          <p:nvPr>
            <p:ph type="dt" sz="half" idx="10"/>
          </p:nvPr>
        </p:nvSpPr>
        <p:spPr/>
        <p:txBody>
          <a:bodyPr/>
          <a:lstStyle/>
          <a:p>
            <a:fld id="{565DEC01-37B2-4492-B9F6-A81579154132}" type="datetime1">
              <a:rPr lang="en-US" smtClean="0"/>
              <a:t>8/30/2017</a:t>
            </a:fld>
            <a:endParaRPr lang="en-US" dirty="0"/>
          </a:p>
        </p:txBody>
      </p:sp>
      <p:sp>
        <p:nvSpPr>
          <p:cNvPr id="13" name="Footer Placeholder 1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6" name="Slide Number Placeholder 15"/>
          <p:cNvSpPr>
            <a:spLocks noGrp="1"/>
          </p:cNvSpPr>
          <p:nvPr>
            <p:ph type="sldNum" sz="quarter" idx="12"/>
          </p:nvPr>
        </p:nvSpPr>
        <p:spPr/>
        <p:txBody>
          <a:bodyPr/>
          <a:lstStyle/>
          <a:p>
            <a:fld id="{B9A5DFB4-3D23-4866-8D46-AE36D04BFD7D}" type="slidenum">
              <a:rPr lang="en-US" smtClean="0"/>
              <a:pPr/>
              <a:t>40</a:t>
            </a:fld>
            <a:endParaRPr lang="en-US" dirty="0"/>
          </a:p>
        </p:txBody>
      </p:sp>
    </p:spTree>
    <p:extLst>
      <p:ext uri="{BB962C8B-B14F-4D97-AF65-F5344CB8AC3E}">
        <p14:creationId xmlns:p14="http://schemas.microsoft.com/office/powerpoint/2010/main" val="3299262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TMD evolution: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QCD evolution of TMDs in Fourier space (solution of equation)</a:t>
                </a:r>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sz="2400" dirty="0"/>
              </a:p>
              <a:p>
                <a:r>
                  <a:rPr lang="en-US" sz="2400" dirty="0"/>
                  <a:t>Polarized scattering data comes as ratio: e.g. </a:t>
                </a:r>
                <a14:m>
                  <m:oMath xmlns:m="http://schemas.openxmlformats.org/officeDocument/2006/math">
                    <m:sSubSup>
                      <m:sSubSupPr>
                        <m:ctrlPr>
                          <a:rPr lang="en-US" sz="2400" i="1">
                            <a:solidFill>
                              <a:schemeClr val="accent2"/>
                            </a:solidFill>
                            <a:latin typeface="Cambria Math" panose="02040503050406030204" pitchFamily="18" charset="0"/>
                            <a:ea typeface="Cambria Math" panose="02040503050406030204" pitchFamily="18" charset="0"/>
                          </a:rPr>
                        </m:ctrlPr>
                      </m:sSubSupPr>
                      <m:e>
                        <m:r>
                          <a:rPr lang="en-US" sz="2400" i="1">
                            <a:solidFill>
                              <a:schemeClr val="accent2"/>
                            </a:solidFill>
                            <a:latin typeface="Cambria Math" panose="02040503050406030204" pitchFamily="18" charset="0"/>
                            <a:ea typeface="Cambria Math" panose="02040503050406030204" pitchFamily="18" charset="0"/>
                          </a:rPr>
                          <m:t>𝐴</m:t>
                        </m:r>
                      </m:e>
                      <m:sub>
                        <m:r>
                          <a:rPr lang="en-US" sz="2400" i="1">
                            <a:solidFill>
                              <a:schemeClr val="accent2"/>
                            </a:solidFill>
                            <a:latin typeface="Cambria Math" panose="02040503050406030204" pitchFamily="18" charset="0"/>
                            <a:ea typeface="Cambria Math" panose="02040503050406030204" pitchFamily="18" charset="0"/>
                          </a:rPr>
                          <m:t>𝑈𝑇</m:t>
                        </m:r>
                      </m:sub>
                      <m:sup>
                        <m:func>
                          <m:funcPr>
                            <m:ctrlPr>
                              <a:rPr lang="en-US" sz="2400" i="1">
                                <a:solidFill>
                                  <a:schemeClr val="accent2"/>
                                </a:solidFill>
                                <a:latin typeface="Cambria Math" panose="02040503050406030204" pitchFamily="18" charset="0"/>
                                <a:ea typeface="Cambria Math" panose="02040503050406030204" pitchFamily="18" charset="0"/>
                              </a:rPr>
                            </m:ctrlPr>
                          </m:funcPr>
                          <m:fName>
                            <m:r>
                              <m:rPr>
                                <m:sty m:val="p"/>
                              </m:rPr>
                              <a:rPr lang="en-US" sz="2400">
                                <a:solidFill>
                                  <a:schemeClr val="accent2"/>
                                </a:solidFill>
                                <a:latin typeface="Cambria Math" panose="02040503050406030204" pitchFamily="18" charset="0"/>
                                <a:ea typeface="Cambria Math" panose="02040503050406030204" pitchFamily="18" charset="0"/>
                              </a:rPr>
                              <m:t>sin</m:t>
                            </m:r>
                          </m:fName>
                          <m:e>
                            <m:d>
                              <m:dPr>
                                <m:ctrlPr>
                                  <a:rPr lang="en-US" sz="2400" i="1">
                                    <a:solidFill>
                                      <a:schemeClr val="accent2"/>
                                    </a:solidFill>
                                    <a:latin typeface="Cambria Math" panose="02040503050406030204" pitchFamily="18" charset="0"/>
                                    <a:ea typeface="Cambria Math" panose="02040503050406030204" pitchFamily="18" charset="0"/>
                                  </a:rPr>
                                </m:ctrlPr>
                              </m:dPr>
                              <m:e>
                                <m:sSub>
                                  <m:sSubPr>
                                    <m:ctrlPr>
                                      <a:rPr lang="en-US" sz="2400" i="1">
                                        <a:solidFill>
                                          <a:schemeClr val="accent2"/>
                                        </a:solidFill>
                                        <a:latin typeface="Cambria Math" panose="02040503050406030204" pitchFamily="18" charset="0"/>
                                        <a:ea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𝜙</m:t>
                                    </m:r>
                                  </m:e>
                                  <m:sub>
                                    <m:r>
                                      <a:rPr lang="en-US" sz="2400" i="1">
                                        <a:solidFill>
                                          <a:schemeClr val="accent2"/>
                                        </a:solidFill>
                                        <a:latin typeface="Cambria Math" panose="02040503050406030204" pitchFamily="18" charset="0"/>
                                        <a:ea typeface="Cambria Math" panose="02040503050406030204" pitchFamily="18" charset="0"/>
                                      </a:rPr>
                                      <m:t>h</m:t>
                                    </m:r>
                                  </m:sub>
                                </m:sSub>
                                <m:r>
                                  <a:rPr lang="en-US" sz="2400" i="1">
                                    <a:solidFill>
                                      <a:schemeClr val="accent2"/>
                                    </a:solidFill>
                                    <a:latin typeface="Cambria Math" panose="02040503050406030204" pitchFamily="18" charset="0"/>
                                    <a:ea typeface="Cambria Math" panose="02040503050406030204" pitchFamily="18" charset="0"/>
                                  </a:rPr>
                                  <m:t>−</m:t>
                                </m:r>
                                <m:sSub>
                                  <m:sSubPr>
                                    <m:ctrlPr>
                                      <a:rPr lang="en-US" sz="2400" i="1">
                                        <a:solidFill>
                                          <a:schemeClr val="accent2"/>
                                        </a:solidFill>
                                        <a:latin typeface="Cambria Math" panose="02040503050406030204" pitchFamily="18" charset="0"/>
                                        <a:ea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𝜙</m:t>
                                    </m:r>
                                  </m:e>
                                  <m:sub>
                                    <m:r>
                                      <a:rPr lang="en-US" sz="2400" i="1">
                                        <a:solidFill>
                                          <a:schemeClr val="accent2"/>
                                        </a:solidFill>
                                        <a:latin typeface="Cambria Math" panose="02040503050406030204" pitchFamily="18" charset="0"/>
                                        <a:ea typeface="Cambria Math" panose="02040503050406030204" pitchFamily="18" charset="0"/>
                                      </a:rPr>
                                      <m:t>𝑠</m:t>
                                    </m:r>
                                  </m:sub>
                                </m:sSub>
                              </m:e>
                            </m:d>
                          </m:e>
                        </m:func>
                      </m:sup>
                    </m:sSubSup>
                    <m:r>
                      <a:rPr lang="en-US" sz="2400" i="1">
                        <a:solidFill>
                          <a:schemeClr val="accent2"/>
                        </a:solidFill>
                        <a:latin typeface="Cambria Math" panose="02040503050406030204" pitchFamily="18" charset="0"/>
                        <a:ea typeface="Cambria Math" panose="02040503050406030204" pitchFamily="18" charset="0"/>
                      </a:rPr>
                      <m:t>=</m:t>
                    </m:r>
                    <m:sSubSup>
                      <m:sSubSupPr>
                        <m:ctrlPr>
                          <a:rPr lang="en-US" sz="2400" i="1">
                            <a:solidFill>
                              <a:schemeClr val="accent2"/>
                            </a:solidFill>
                            <a:latin typeface="Cambria Math" panose="02040503050406030204" pitchFamily="18" charset="0"/>
                            <a:ea typeface="Cambria Math" panose="02040503050406030204" pitchFamily="18" charset="0"/>
                          </a:rPr>
                        </m:ctrlPr>
                      </m:sSubSupPr>
                      <m:e>
                        <m:r>
                          <a:rPr lang="en-US" sz="2400" i="1">
                            <a:solidFill>
                              <a:schemeClr val="accent2"/>
                            </a:solidFill>
                            <a:latin typeface="Cambria Math" panose="02040503050406030204" pitchFamily="18" charset="0"/>
                            <a:ea typeface="Cambria Math" panose="02040503050406030204" pitchFamily="18" charset="0"/>
                          </a:rPr>
                          <m:t>𝐹</m:t>
                        </m:r>
                      </m:e>
                      <m:sub>
                        <m:r>
                          <a:rPr lang="en-US" sz="2400" i="1">
                            <a:solidFill>
                              <a:schemeClr val="accent2"/>
                            </a:solidFill>
                            <a:latin typeface="Cambria Math" panose="02040503050406030204" pitchFamily="18" charset="0"/>
                            <a:ea typeface="Cambria Math" panose="02040503050406030204" pitchFamily="18" charset="0"/>
                          </a:rPr>
                          <m:t>𝑈𝑇</m:t>
                        </m:r>
                      </m:sub>
                      <m:sup>
                        <m:func>
                          <m:funcPr>
                            <m:ctrlPr>
                              <a:rPr lang="en-US" sz="2400" i="1">
                                <a:solidFill>
                                  <a:schemeClr val="accent2"/>
                                </a:solidFill>
                                <a:latin typeface="Cambria Math" panose="02040503050406030204" pitchFamily="18" charset="0"/>
                                <a:ea typeface="Cambria Math" panose="02040503050406030204" pitchFamily="18" charset="0"/>
                              </a:rPr>
                            </m:ctrlPr>
                          </m:funcPr>
                          <m:fName>
                            <m:r>
                              <m:rPr>
                                <m:sty m:val="p"/>
                              </m:rPr>
                              <a:rPr lang="en-US" sz="2400">
                                <a:solidFill>
                                  <a:schemeClr val="accent2"/>
                                </a:solidFill>
                                <a:latin typeface="Cambria Math" panose="02040503050406030204" pitchFamily="18" charset="0"/>
                                <a:ea typeface="Cambria Math" panose="02040503050406030204" pitchFamily="18" charset="0"/>
                              </a:rPr>
                              <m:t>sin</m:t>
                            </m:r>
                          </m:fName>
                          <m:e>
                            <m:d>
                              <m:dPr>
                                <m:ctrlPr>
                                  <a:rPr lang="en-US" sz="2400" i="1">
                                    <a:solidFill>
                                      <a:schemeClr val="accent2"/>
                                    </a:solidFill>
                                    <a:latin typeface="Cambria Math" panose="02040503050406030204" pitchFamily="18" charset="0"/>
                                    <a:ea typeface="Cambria Math" panose="02040503050406030204" pitchFamily="18" charset="0"/>
                                  </a:rPr>
                                </m:ctrlPr>
                              </m:dPr>
                              <m:e>
                                <m:sSub>
                                  <m:sSubPr>
                                    <m:ctrlPr>
                                      <a:rPr lang="en-US" sz="2400" i="1">
                                        <a:solidFill>
                                          <a:schemeClr val="accent2"/>
                                        </a:solidFill>
                                        <a:latin typeface="Cambria Math" panose="02040503050406030204" pitchFamily="18" charset="0"/>
                                        <a:ea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𝜙</m:t>
                                    </m:r>
                                  </m:e>
                                  <m:sub>
                                    <m:r>
                                      <a:rPr lang="en-US" sz="2400" i="1">
                                        <a:solidFill>
                                          <a:schemeClr val="accent2"/>
                                        </a:solidFill>
                                        <a:latin typeface="Cambria Math" panose="02040503050406030204" pitchFamily="18" charset="0"/>
                                        <a:ea typeface="Cambria Math" panose="02040503050406030204" pitchFamily="18" charset="0"/>
                                      </a:rPr>
                                      <m:t>h</m:t>
                                    </m:r>
                                  </m:sub>
                                </m:sSub>
                                <m:r>
                                  <a:rPr lang="en-US" sz="2400" i="1">
                                    <a:solidFill>
                                      <a:schemeClr val="accent2"/>
                                    </a:solidFill>
                                    <a:latin typeface="Cambria Math" panose="02040503050406030204" pitchFamily="18" charset="0"/>
                                    <a:ea typeface="Cambria Math" panose="02040503050406030204" pitchFamily="18" charset="0"/>
                                  </a:rPr>
                                  <m:t>−</m:t>
                                </m:r>
                                <m:sSub>
                                  <m:sSubPr>
                                    <m:ctrlPr>
                                      <a:rPr lang="en-US" sz="2400" i="1">
                                        <a:solidFill>
                                          <a:schemeClr val="accent2"/>
                                        </a:solidFill>
                                        <a:latin typeface="Cambria Math" panose="02040503050406030204" pitchFamily="18" charset="0"/>
                                        <a:ea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𝜙</m:t>
                                    </m:r>
                                  </m:e>
                                  <m:sub>
                                    <m:r>
                                      <a:rPr lang="en-US" sz="2400" i="1">
                                        <a:solidFill>
                                          <a:schemeClr val="accent2"/>
                                        </a:solidFill>
                                        <a:latin typeface="Cambria Math" panose="02040503050406030204" pitchFamily="18" charset="0"/>
                                        <a:ea typeface="Cambria Math" panose="02040503050406030204" pitchFamily="18" charset="0"/>
                                      </a:rPr>
                                      <m:t>𝑠</m:t>
                                    </m:r>
                                  </m:sub>
                                </m:sSub>
                              </m:e>
                            </m:d>
                          </m:e>
                        </m:func>
                      </m:sup>
                    </m:sSubSup>
                    <m:r>
                      <a:rPr lang="en-US" sz="2400" i="1">
                        <a:solidFill>
                          <a:schemeClr val="accent2"/>
                        </a:solidFill>
                        <a:latin typeface="Cambria Math" panose="02040503050406030204" pitchFamily="18" charset="0"/>
                        <a:ea typeface="Cambria Math" panose="02040503050406030204" pitchFamily="18" charset="0"/>
                      </a:rPr>
                      <m:t>/</m:t>
                    </m:r>
                    <m:sSub>
                      <m:sSubPr>
                        <m:ctrlPr>
                          <a:rPr lang="en-US" sz="2400" i="1">
                            <a:solidFill>
                              <a:schemeClr val="accent2"/>
                            </a:solidFill>
                            <a:latin typeface="Cambria Math" panose="02040503050406030204" pitchFamily="18" charset="0"/>
                            <a:ea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𝐹</m:t>
                        </m:r>
                      </m:e>
                      <m:sub>
                        <m:r>
                          <a:rPr lang="en-US" sz="2400" i="1">
                            <a:solidFill>
                              <a:schemeClr val="accent2"/>
                            </a:solidFill>
                            <a:latin typeface="Cambria Math" panose="02040503050406030204" pitchFamily="18" charset="0"/>
                            <a:ea typeface="Cambria Math" panose="02040503050406030204" pitchFamily="18" charset="0"/>
                          </a:rPr>
                          <m:t>𝑈𝑈</m:t>
                        </m:r>
                      </m:sub>
                    </m:sSub>
                  </m:oMath>
                </a14:m>
                <a:endParaRPr lang="en-US" sz="2400" dirty="0"/>
              </a:p>
              <a:p>
                <a:r>
                  <a:rPr lang="en-US" sz="2400" dirty="0" err="1"/>
                  <a:t>Unpolarized</a:t>
                </a:r>
                <a:r>
                  <a:rPr lang="en-US" sz="2400" dirty="0"/>
                  <a:t> data is very important to constrain/extract the key ingredient for the non-perturbative part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65" t="-1277"/>
                </a:stretch>
              </a:blipFill>
            </p:spPr>
            <p:txBody>
              <a:bodyPr/>
              <a:lstStyle/>
              <a:p>
                <a:r>
                  <a:rPr lang="it-IT">
                    <a:noFill/>
                  </a:rPr>
                  <a:t> </a:t>
                </a:r>
              </a:p>
            </p:txBody>
          </p:sp>
        </mc:Fallback>
      </mc:AlternateContent>
      <p:sp>
        <p:nvSpPr>
          <p:cNvPr id="8" name="Rectangle 7"/>
          <p:cNvSpPr/>
          <p:nvPr/>
        </p:nvSpPr>
        <p:spPr>
          <a:xfrm>
            <a:off x="4517575" y="1531058"/>
            <a:ext cx="3431075" cy="969264"/>
          </a:xfrm>
          <a:prstGeom prst="rect">
            <a:avLst/>
          </a:prstGeom>
          <a:solidFill>
            <a:schemeClr val="tx2">
              <a:lumMod val="25000"/>
              <a:lumOff val="75000"/>
              <a:alpha val="9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7" name="Rectangle 6"/>
          <p:cNvSpPr/>
          <p:nvPr/>
        </p:nvSpPr>
        <p:spPr>
          <a:xfrm>
            <a:off x="2346961" y="1531058"/>
            <a:ext cx="1944277" cy="969264"/>
          </a:xfrm>
          <a:prstGeom prst="rect">
            <a:avLst/>
          </a:prstGeom>
          <a:solidFill>
            <a:schemeClr val="accent6">
              <a:lumMod val="20000"/>
              <a:lumOff val="80000"/>
              <a:alpha val="84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9" name="Rectangle 8"/>
          <p:cNvSpPr>
            <a:spLocks/>
          </p:cNvSpPr>
          <p:nvPr/>
        </p:nvSpPr>
        <p:spPr>
          <a:xfrm>
            <a:off x="8195123" y="1531058"/>
            <a:ext cx="2432304" cy="969264"/>
          </a:xfrm>
          <a:prstGeom prst="rect">
            <a:avLst/>
          </a:prstGeom>
          <a:solidFill>
            <a:schemeClr val="accent5">
              <a:lumMod val="60000"/>
              <a:lumOff val="40000"/>
              <a:alpha val="9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cxnSp>
        <p:nvCxnSpPr>
          <p:cNvPr id="13" name="Straight Arrow Connector 12"/>
          <p:cNvCxnSpPr/>
          <p:nvPr/>
        </p:nvCxnSpPr>
        <p:spPr>
          <a:xfrm flipH="1">
            <a:off x="2712721" y="2251937"/>
            <a:ext cx="583148" cy="841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889760" y="3154367"/>
            <a:ext cx="1971442" cy="1089529"/>
          </a:xfrm>
          <a:prstGeom prst="rect">
            <a:avLst/>
          </a:prstGeom>
          <a:noFill/>
        </p:spPr>
        <p:txBody>
          <a:bodyPr wrap="square" rtlCol="0">
            <a:spAutoFit/>
          </a:bodyPr>
          <a:lstStyle/>
          <a:p>
            <a:r>
              <a:rPr lang="en-US" sz="2160" dirty="0">
                <a:solidFill>
                  <a:schemeClr val="accent2">
                    <a:lumMod val="50000"/>
                  </a:schemeClr>
                </a:solidFill>
              </a:rPr>
              <a:t>Evolution of longitudinal/ collinear part</a:t>
            </a:r>
          </a:p>
        </p:txBody>
      </p:sp>
      <p:sp>
        <p:nvSpPr>
          <p:cNvPr id="15" name="TextBox 14"/>
          <p:cNvSpPr txBox="1"/>
          <p:nvPr/>
        </p:nvSpPr>
        <p:spPr>
          <a:xfrm>
            <a:off x="5247390" y="3162246"/>
            <a:ext cx="1971442" cy="1421928"/>
          </a:xfrm>
          <a:prstGeom prst="rect">
            <a:avLst/>
          </a:prstGeom>
          <a:noFill/>
        </p:spPr>
        <p:txBody>
          <a:bodyPr wrap="square" rtlCol="0">
            <a:spAutoFit/>
          </a:bodyPr>
          <a:lstStyle/>
          <a:p>
            <a:pPr algn="ctr"/>
            <a:r>
              <a:rPr lang="en-US" sz="2160" dirty="0">
                <a:solidFill>
                  <a:schemeClr val="accent2">
                    <a:lumMod val="50000"/>
                  </a:schemeClr>
                </a:solidFill>
              </a:rPr>
              <a:t>Evolution of transverse part </a:t>
            </a:r>
            <a:r>
              <a:rPr lang="en-US" sz="2160" dirty="0">
                <a:solidFill>
                  <a:schemeClr val="accent6">
                    <a:lumMod val="75000"/>
                  </a:schemeClr>
                </a:solidFill>
              </a:rPr>
              <a:t>(</a:t>
            </a:r>
            <a:r>
              <a:rPr lang="it-IT" sz="2160" dirty="0" err="1">
                <a:solidFill>
                  <a:schemeClr val="accent6">
                    <a:lumMod val="75000"/>
                  </a:schemeClr>
                </a:solidFill>
              </a:rPr>
              <a:t>Sudakov</a:t>
            </a:r>
            <a:r>
              <a:rPr lang="it-IT" sz="2160" dirty="0">
                <a:solidFill>
                  <a:schemeClr val="accent6">
                    <a:lumMod val="75000"/>
                  </a:schemeClr>
                </a:solidFill>
              </a:rPr>
              <a:t> </a:t>
            </a:r>
            <a:r>
              <a:rPr lang="it-IT" sz="2160" dirty="0" err="1">
                <a:solidFill>
                  <a:schemeClr val="accent6">
                    <a:lumMod val="75000"/>
                  </a:schemeClr>
                </a:solidFill>
              </a:rPr>
              <a:t>form</a:t>
            </a:r>
            <a:r>
              <a:rPr lang="it-IT" sz="2160" dirty="0">
                <a:solidFill>
                  <a:schemeClr val="accent6">
                    <a:lumMod val="75000"/>
                  </a:schemeClr>
                </a:solidFill>
              </a:rPr>
              <a:t> </a:t>
            </a:r>
            <a:r>
              <a:rPr lang="it-IT" sz="2160" dirty="0" err="1">
                <a:solidFill>
                  <a:schemeClr val="accent6">
                    <a:lumMod val="75000"/>
                  </a:schemeClr>
                </a:solidFill>
              </a:rPr>
              <a:t>factor</a:t>
            </a:r>
            <a:r>
              <a:rPr lang="it-IT" sz="2160" dirty="0">
                <a:solidFill>
                  <a:schemeClr val="accent6">
                    <a:lumMod val="75000"/>
                  </a:schemeClr>
                </a:solidFill>
              </a:rPr>
              <a:t>)</a:t>
            </a:r>
            <a:endParaRPr lang="en-US" sz="2160" dirty="0">
              <a:solidFill>
                <a:schemeClr val="accent6">
                  <a:lumMod val="75000"/>
                </a:schemeClr>
              </a:solidFill>
            </a:endParaRPr>
          </a:p>
        </p:txBody>
      </p:sp>
      <p:sp>
        <p:nvSpPr>
          <p:cNvPr id="16" name="TextBox 15"/>
          <p:cNvSpPr txBox="1"/>
          <p:nvPr/>
        </p:nvSpPr>
        <p:spPr>
          <a:xfrm>
            <a:off x="8217425" y="2788304"/>
            <a:ext cx="2900908" cy="1754326"/>
          </a:xfrm>
          <a:prstGeom prst="rect">
            <a:avLst/>
          </a:prstGeom>
          <a:noFill/>
        </p:spPr>
        <p:txBody>
          <a:bodyPr wrap="square" rtlCol="0">
            <a:spAutoFit/>
          </a:bodyPr>
          <a:lstStyle/>
          <a:p>
            <a:pPr algn="r"/>
            <a:r>
              <a:rPr lang="en-US" sz="2160" dirty="0">
                <a:solidFill>
                  <a:schemeClr val="accent2">
                    <a:lumMod val="50000"/>
                  </a:schemeClr>
                </a:solidFill>
              </a:rPr>
              <a:t>Non-</a:t>
            </a:r>
            <a:r>
              <a:rPr lang="en-US" sz="2160" dirty="0" err="1">
                <a:solidFill>
                  <a:schemeClr val="accent2">
                    <a:lumMod val="50000"/>
                  </a:schemeClr>
                </a:solidFill>
              </a:rPr>
              <a:t>perturbative</a:t>
            </a:r>
            <a:r>
              <a:rPr lang="en-US" sz="2160" dirty="0">
                <a:solidFill>
                  <a:schemeClr val="accent2">
                    <a:lumMod val="50000"/>
                  </a:schemeClr>
                </a:solidFill>
              </a:rPr>
              <a:t> part has to be fitted to experimental data </a:t>
            </a:r>
          </a:p>
          <a:p>
            <a:pPr algn="r"/>
            <a:r>
              <a:rPr lang="en-US" sz="2160" dirty="0">
                <a:solidFill>
                  <a:schemeClr val="accent2">
                    <a:lumMod val="50000"/>
                  </a:schemeClr>
                </a:solidFill>
              </a:rPr>
              <a:t>The key ingredient is spin-independent</a:t>
            </a:r>
          </a:p>
        </p:txBody>
      </p:sp>
      <p:cxnSp>
        <p:nvCxnSpPr>
          <p:cNvPr id="17" name="Straight Arrow Connector 16"/>
          <p:cNvCxnSpPr/>
          <p:nvPr/>
        </p:nvCxnSpPr>
        <p:spPr>
          <a:xfrm>
            <a:off x="6086940" y="2277979"/>
            <a:ext cx="9060" cy="8153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9411276" y="2285962"/>
            <a:ext cx="159445" cy="411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795020" y="1523220"/>
                <a:ext cx="10063984" cy="9064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160" i="1">
                          <a:solidFill>
                            <a:srgbClr val="FF0000"/>
                          </a:solidFill>
                          <a:latin typeface="Cambria Math" panose="02040503050406030204" pitchFamily="18" charset="0"/>
                          <a:ea typeface="Cambria Math" panose="02040503050406030204" pitchFamily="18" charset="0"/>
                        </a:rPr>
                        <m:t>𝐹</m:t>
                      </m:r>
                      <m:d>
                        <m:dPr>
                          <m:ctrlPr>
                            <a:rPr lang="it-IT" sz="2160" i="1">
                              <a:solidFill>
                                <a:srgbClr val="FF0000"/>
                              </a:solidFill>
                              <a:latin typeface="Cambria Math" panose="02040503050406030204" pitchFamily="18" charset="0"/>
                              <a:ea typeface="Cambria Math" panose="02040503050406030204" pitchFamily="18" charset="0"/>
                            </a:rPr>
                          </m:ctrlPr>
                        </m:dPr>
                        <m:e>
                          <m:r>
                            <a:rPr lang="en-US" sz="2160" i="1">
                              <a:solidFill>
                                <a:srgbClr val="FF0000"/>
                              </a:solidFill>
                              <a:latin typeface="Cambria Math" panose="02040503050406030204" pitchFamily="18" charset="0"/>
                              <a:ea typeface="Cambria Math" panose="02040503050406030204" pitchFamily="18" charset="0"/>
                            </a:rPr>
                            <m:t>𝑥</m:t>
                          </m:r>
                          <m:r>
                            <a:rPr lang="en-US" sz="2160" i="1">
                              <a:solidFill>
                                <a:srgbClr val="FF0000"/>
                              </a:solidFill>
                              <a:latin typeface="Cambria Math" panose="02040503050406030204" pitchFamily="18" charset="0"/>
                              <a:ea typeface="Cambria Math" panose="02040503050406030204" pitchFamily="18" charset="0"/>
                            </a:rPr>
                            <m:t>, </m:t>
                          </m:r>
                          <m:r>
                            <a:rPr lang="en-US" sz="2160" i="1">
                              <a:solidFill>
                                <a:srgbClr val="FF0000"/>
                              </a:solidFill>
                              <a:latin typeface="Cambria Math" panose="02040503050406030204" pitchFamily="18" charset="0"/>
                              <a:ea typeface="Cambria Math" panose="02040503050406030204" pitchFamily="18" charset="0"/>
                            </a:rPr>
                            <m:t>𝑏</m:t>
                          </m:r>
                          <m:r>
                            <a:rPr lang="en-US" sz="2160" i="1">
                              <a:solidFill>
                                <a:srgbClr val="FF0000"/>
                              </a:solidFill>
                              <a:latin typeface="Cambria Math" panose="02040503050406030204" pitchFamily="18" charset="0"/>
                              <a:ea typeface="Cambria Math" panose="02040503050406030204" pitchFamily="18" charset="0"/>
                            </a:rPr>
                            <m:t>;</m:t>
                          </m:r>
                          <m:r>
                            <a:rPr lang="en-US" sz="2160" i="1">
                              <a:solidFill>
                                <a:srgbClr val="FF0000"/>
                              </a:solidFill>
                              <a:latin typeface="Cambria Math" panose="02040503050406030204" pitchFamily="18" charset="0"/>
                              <a:ea typeface="Cambria Math" panose="02040503050406030204" pitchFamily="18" charset="0"/>
                            </a:rPr>
                            <m:t>𝑄</m:t>
                          </m:r>
                        </m:e>
                      </m:d>
                      <m:r>
                        <a:rPr lang="en-US" sz="2160" i="1">
                          <a:solidFill>
                            <a:srgbClr val="FF0000"/>
                          </a:solidFill>
                          <a:latin typeface="Cambria Math" panose="02040503050406030204" pitchFamily="18" charset="0"/>
                          <a:ea typeface="Cambria Math" panose="02040503050406030204" pitchFamily="18" charset="0"/>
                        </a:rPr>
                        <m:t>≈</m:t>
                      </m:r>
                      <m:r>
                        <a:rPr lang="en-US" sz="2160" i="1">
                          <a:solidFill>
                            <a:srgbClr val="FF0000"/>
                          </a:solidFill>
                          <a:latin typeface="Cambria Math" panose="02040503050406030204" pitchFamily="18" charset="0"/>
                          <a:ea typeface="Cambria Math" panose="02040503050406030204" pitchFamily="18" charset="0"/>
                        </a:rPr>
                        <m:t>𝐶</m:t>
                      </m:r>
                      <m:r>
                        <a:rPr lang="en-US" sz="2160" i="1">
                          <a:solidFill>
                            <a:srgbClr val="FF0000"/>
                          </a:solidFill>
                          <a:latin typeface="Cambria Math" panose="02040503050406030204" pitchFamily="18" charset="0"/>
                          <a:ea typeface="Cambria Math" panose="02040503050406030204" pitchFamily="18" charset="0"/>
                        </a:rPr>
                        <m:t>⨂</m:t>
                      </m:r>
                      <m:r>
                        <a:rPr lang="en-US" sz="2160" i="1">
                          <a:solidFill>
                            <a:srgbClr val="FF0000"/>
                          </a:solidFill>
                          <a:latin typeface="Cambria Math" panose="02040503050406030204" pitchFamily="18" charset="0"/>
                          <a:ea typeface="Cambria Math" panose="02040503050406030204" pitchFamily="18" charset="0"/>
                        </a:rPr>
                        <m:t>𝐹</m:t>
                      </m:r>
                      <m:d>
                        <m:dPr>
                          <m:ctrlPr>
                            <a:rPr lang="it-IT" sz="2160" i="1">
                              <a:solidFill>
                                <a:srgbClr val="FF0000"/>
                              </a:solidFill>
                              <a:latin typeface="Cambria Math" panose="02040503050406030204" pitchFamily="18" charset="0"/>
                              <a:ea typeface="Cambria Math" panose="02040503050406030204" pitchFamily="18" charset="0"/>
                            </a:rPr>
                          </m:ctrlPr>
                        </m:dPr>
                        <m:e>
                          <m:r>
                            <a:rPr lang="en-US" sz="2160" i="1">
                              <a:solidFill>
                                <a:srgbClr val="FF0000"/>
                              </a:solidFill>
                              <a:latin typeface="Cambria Math" panose="02040503050406030204" pitchFamily="18" charset="0"/>
                              <a:ea typeface="Cambria Math" panose="02040503050406030204" pitchFamily="18" charset="0"/>
                            </a:rPr>
                            <m:t>𝑥</m:t>
                          </m:r>
                          <m:r>
                            <a:rPr lang="en-US" sz="2160" i="1">
                              <a:solidFill>
                                <a:srgbClr val="FF0000"/>
                              </a:solidFill>
                              <a:latin typeface="Cambria Math" panose="02040503050406030204" pitchFamily="18" charset="0"/>
                              <a:ea typeface="Cambria Math" panose="02040503050406030204" pitchFamily="18" charset="0"/>
                            </a:rPr>
                            <m:t>, </m:t>
                          </m:r>
                          <m:r>
                            <a:rPr lang="en-US" sz="2160" i="1">
                              <a:solidFill>
                                <a:srgbClr val="FF0000"/>
                              </a:solidFill>
                              <a:latin typeface="Cambria Math" panose="02040503050406030204" pitchFamily="18" charset="0"/>
                              <a:ea typeface="Cambria Math" panose="02040503050406030204" pitchFamily="18" charset="0"/>
                            </a:rPr>
                            <m:t>𝑐</m:t>
                          </m:r>
                          <m:r>
                            <a:rPr lang="en-US" sz="2160" i="1">
                              <a:solidFill>
                                <a:srgbClr val="FF0000"/>
                              </a:solidFill>
                              <a:latin typeface="Cambria Math" panose="02040503050406030204" pitchFamily="18" charset="0"/>
                              <a:ea typeface="Cambria Math" panose="02040503050406030204" pitchFamily="18" charset="0"/>
                            </a:rPr>
                            <m:t>/</m:t>
                          </m:r>
                          <m:sSup>
                            <m:sSupPr>
                              <m:ctrlPr>
                                <a:rPr lang="en-US" sz="2160" i="1">
                                  <a:solidFill>
                                    <a:srgbClr val="FF0000"/>
                                  </a:solidFill>
                                  <a:latin typeface="Cambria Math" panose="02040503050406030204" pitchFamily="18" charset="0"/>
                                  <a:ea typeface="Cambria Math" panose="02040503050406030204" pitchFamily="18" charset="0"/>
                                </a:rPr>
                              </m:ctrlPr>
                            </m:sSupPr>
                            <m:e>
                              <m:r>
                                <a:rPr lang="en-US" sz="2160" i="1">
                                  <a:solidFill>
                                    <a:srgbClr val="FF0000"/>
                                  </a:solidFill>
                                  <a:latin typeface="Cambria Math" panose="02040503050406030204" pitchFamily="18" charset="0"/>
                                  <a:ea typeface="Cambria Math" panose="02040503050406030204" pitchFamily="18" charset="0"/>
                                </a:rPr>
                                <m:t>𝑏</m:t>
                              </m:r>
                            </m:e>
                            <m:sup>
                              <m:r>
                                <a:rPr lang="en-US" sz="2160" i="1">
                                  <a:solidFill>
                                    <a:srgbClr val="FF0000"/>
                                  </a:solidFill>
                                  <a:latin typeface="Cambria Math" panose="02040503050406030204" pitchFamily="18" charset="0"/>
                                  <a:ea typeface="Cambria Math" panose="02040503050406030204" pitchFamily="18" charset="0"/>
                                </a:rPr>
                                <m:t>∗</m:t>
                              </m:r>
                            </m:sup>
                          </m:sSup>
                        </m:e>
                      </m:d>
                      <m:func>
                        <m:funcPr>
                          <m:ctrlPr>
                            <a:rPr lang="en-US" sz="2160" i="1">
                              <a:solidFill>
                                <a:srgbClr val="FF0000"/>
                              </a:solidFill>
                              <a:latin typeface="Cambria Math" panose="02040503050406030204" pitchFamily="18" charset="0"/>
                              <a:ea typeface="Cambria Math" panose="02040503050406030204" pitchFamily="18" charset="0"/>
                            </a:rPr>
                          </m:ctrlPr>
                        </m:funcPr>
                        <m:fName>
                          <m:r>
                            <m:rPr>
                              <m:sty m:val="p"/>
                            </m:rPr>
                            <a:rPr lang="en-US" sz="2160">
                              <a:solidFill>
                                <a:srgbClr val="FF0000"/>
                              </a:solidFill>
                              <a:latin typeface="Cambria Math" panose="02040503050406030204" pitchFamily="18" charset="0"/>
                              <a:ea typeface="Cambria Math" panose="02040503050406030204" pitchFamily="18" charset="0"/>
                            </a:rPr>
                            <m:t>exp</m:t>
                          </m:r>
                        </m:fName>
                        <m:e>
                          <m:d>
                            <m:dPr>
                              <m:begChr m:val="{"/>
                              <m:endChr m:val="}"/>
                              <m:ctrlPr>
                                <a:rPr lang="en-US" sz="2160" i="1">
                                  <a:solidFill>
                                    <a:srgbClr val="FF0000"/>
                                  </a:solidFill>
                                  <a:latin typeface="Cambria Math" panose="02040503050406030204" pitchFamily="18" charset="0"/>
                                  <a:ea typeface="Cambria Math" panose="02040503050406030204" pitchFamily="18" charset="0"/>
                                </a:rPr>
                              </m:ctrlPr>
                            </m:dPr>
                            <m:e>
                              <m:r>
                                <a:rPr lang="en-US" sz="2160" i="1">
                                  <a:solidFill>
                                    <a:srgbClr val="FF0000"/>
                                  </a:solidFill>
                                  <a:latin typeface="Cambria Math" panose="02040503050406030204" pitchFamily="18" charset="0"/>
                                  <a:ea typeface="Cambria Math" panose="02040503050406030204" pitchFamily="18" charset="0"/>
                                </a:rPr>
                                <m:t>−</m:t>
                              </m:r>
                              <m:nary>
                                <m:naryPr>
                                  <m:ctrlPr>
                                    <a:rPr lang="en-US" sz="2160" i="1">
                                      <a:solidFill>
                                        <a:srgbClr val="FF0000"/>
                                      </a:solidFill>
                                      <a:latin typeface="Cambria Math" panose="02040503050406030204" pitchFamily="18" charset="0"/>
                                      <a:ea typeface="Cambria Math" panose="02040503050406030204" pitchFamily="18" charset="0"/>
                                    </a:rPr>
                                  </m:ctrlPr>
                                </m:naryPr>
                                <m:sub>
                                  <m:r>
                                    <a:rPr lang="en-US" sz="2160" i="1">
                                      <a:solidFill>
                                        <a:srgbClr val="FF0000"/>
                                      </a:solidFill>
                                      <a:latin typeface="Cambria Math" panose="02040503050406030204" pitchFamily="18" charset="0"/>
                                      <a:ea typeface="Cambria Math" panose="02040503050406030204" pitchFamily="18" charset="0"/>
                                    </a:rPr>
                                    <m:t>𝑐</m:t>
                                  </m:r>
                                  <m:r>
                                    <a:rPr lang="en-US" sz="2160" i="1">
                                      <a:solidFill>
                                        <a:srgbClr val="FF0000"/>
                                      </a:solidFill>
                                      <a:latin typeface="Cambria Math" panose="02040503050406030204" pitchFamily="18" charset="0"/>
                                      <a:ea typeface="Cambria Math" panose="02040503050406030204" pitchFamily="18" charset="0"/>
                                    </a:rPr>
                                    <m:t>/</m:t>
                                  </m:r>
                                  <m:sSup>
                                    <m:sSupPr>
                                      <m:ctrlPr>
                                        <a:rPr lang="en-US" sz="2160" i="1">
                                          <a:solidFill>
                                            <a:srgbClr val="FF0000"/>
                                          </a:solidFill>
                                          <a:latin typeface="Cambria Math" panose="02040503050406030204" pitchFamily="18" charset="0"/>
                                          <a:ea typeface="Cambria Math" panose="02040503050406030204" pitchFamily="18" charset="0"/>
                                        </a:rPr>
                                      </m:ctrlPr>
                                    </m:sSupPr>
                                    <m:e>
                                      <m:r>
                                        <a:rPr lang="en-US" sz="2160" i="1">
                                          <a:solidFill>
                                            <a:srgbClr val="FF0000"/>
                                          </a:solidFill>
                                          <a:latin typeface="Cambria Math" panose="02040503050406030204" pitchFamily="18" charset="0"/>
                                          <a:ea typeface="Cambria Math" panose="02040503050406030204" pitchFamily="18" charset="0"/>
                                        </a:rPr>
                                        <m:t>𝑏</m:t>
                                      </m:r>
                                    </m:e>
                                    <m:sup>
                                      <m:r>
                                        <a:rPr lang="en-US" sz="2160" i="1">
                                          <a:solidFill>
                                            <a:srgbClr val="FF0000"/>
                                          </a:solidFill>
                                          <a:latin typeface="Cambria Math" panose="02040503050406030204" pitchFamily="18" charset="0"/>
                                          <a:ea typeface="Cambria Math" panose="02040503050406030204" pitchFamily="18" charset="0"/>
                                        </a:rPr>
                                        <m:t>∗</m:t>
                                      </m:r>
                                    </m:sup>
                                  </m:sSup>
                                </m:sub>
                                <m:sup>
                                  <m:sSub>
                                    <m:sSubPr>
                                      <m:ctrlPr>
                                        <a:rPr lang="en-US" sz="2160" i="1">
                                          <a:solidFill>
                                            <a:srgbClr val="FF0000"/>
                                          </a:solidFill>
                                          <a:latin typeface="Cambria Math" panose="02040503050406030204" pitchFamily="18" charset="0"/>
                                          <a:ea typeface="Cambria Math" panose="02040503050406030204" pitchFamily="18" charset="0"/>
                                        </a:rPr>
                                      </m:ctrlPr>
                                    </m:sSubPr>
                                    <m:e>
                                      <m:r>
                                        <a:rPr lang="en-US" sz="2160" i="1">
                                          <a:solidFill>
                                            <a:srgbClr val="FF0000"/>
                                          </a:solidFill>
                                          <a:latin typeface="Cambria Math" panose="02040503050406030204" pitchFamily="18" charset="0"/>
                                          <a:ea typeface="Cambria Math" panose="02040503050406030204" pitchFamily="18" charset="0"/>
                                        </a:rPr>
                                        <m:t>𝑄</m:t>
                                      </m:r>
                                    </m:e>
                                    <m:sub>
                                      <m:r>
                                        <a:rPr lang="en-US" sz="2160" i="1">
                                          <a:solidFill>
                                            <a:srgbClr val="FF0000"/>
                                          </a:solidFill>
                                          <a:latin typeface="Cambria Math" panose="02040503050406030204" pitchFamily="18" charset="0"/>
                                          <a:ea typeface="Cambria Math" panose="02040503050406030204" pitchFamily="18" charset="0"/>
                                        </a:rPr>
                                        <m:t>𝑓</m:t>
                                      </m:r>
                                    </m:sub>
                                  </m:sSub>
                                </m:sup>
                                <m:e>
                                  <m:f>
                                    <m:fPr>
                                      <m:ctrlPr>
                                        <a:rPr lang="en-US" sz="2160" i="1">
                                          <a:solidFill>
                                            <a:srgbClr val="FF0000"/>
                                          </a:solidFill>
                                          <a:latin typeface="Cambria Math" panose="02040503050406030204" pitchFamily="18" charset="0"/>
                                          <a:ea typeface="Cambria Math" panose="02040503050406030204" pitchFamily="18" charset="0"/>
                                        </a:rPr>
                                      </m:ctrlPr>
                                    </m:fPr>
                                    <m:num>
                                      <m:r>
                                        <a:rPr lang="en-US" sz="2160" i="1">
                                          <a:solidFill>
                                            <a:srgbClr val="FF0000"/>
                                          </a:solidFill>
                                          <a:latin typeface="Cambria Math" panose="02040503050406030204" pitchFamily="18" charset="0"/>
                                          <a:ea typeface="Cambria Math" panose="02040503050406030204" pitchFamily="18" charset="0"/>
                                        </a:rPr>
                                        <m:t>𝑑</m:t>
                                      </m:r>
                                      <m:r>
                                        <a:rPr lang="en-US" sz="2160" i="1">
                                          <a:solidFill>
                                            <a:srgbClr val="FF0000"/>
                                          </a:solidFill>
                                          <a:latin typeface="Cambria Math" panose="02040503050406030204" pitchFamily="18" charset="0"/>
                                          <a:ea typeface="Cambria Math" panose="02040503050406030204" pitchFamily="18" charset="0"/>
                                        </a:rPr>
                                        <m:t>𝜇</m:t>
                                      </m:r>
                                    </m:num>
                                    <m:den>
                                      <m:r>
                                        <a:rPr lang="en-US" sz="2160" i="1">
                                          <a:solidFill>
                                            <a:srgbClr val="FF0000"/>
                                          </a:solidFill>
                                          <a:latin typeface="Cambria Math" panose="02040503050406030204" pitchFamily="18" charset="0"/>
                                          <a:ea typeface="Cambria Math" panose="02040503050406030204" pitchFamily="18" charset="0"/>
                                        </a:rPr>
                                        <m:t>𝑑</m:t>
                                      </m:r>
                                    </m:den>
                                  </m:f>
                                </m:e>
                              </m:nary>
                              <m:d>
                                <m:dPr>
                                  <m:ctrlPr>
                                    <a:rPr lang="en-US" sz="2160" i="1">
                                      <a:solidFill>
                                        <a:srgbClr val="FF0000"/>
                                      </a:solidFill>
                                      <a:latin typeface="Cambria Math" panose="02040503050406030204" pitchFamily="18" charset="0"/>
                                      <a:ea typeface="Cambria Math" panose="02040503050406030204" pitchFamily="18" charset="0"/>
                                    </a:rPr>
                                  </m:ctrlPr>
                                </m:dPr>
                                <m:e>
                                  <m:r>
                                    <a:rPr lang="en-US" sz="2160" i="1">
                                      <a:solidFill>
                                        <a:srgbClr val="FF0000"/>
                                      </a:solidFill>
                                      <a:latin typeface="Cambria Math" panose="02040503050406030204" pitchFamily="18" charset="0"/>
                                      <a:ea typeface="Cambria Math" panose="02040503050406030204" pitchFamily="18" charset="0"/>
                                    </a:rPr>
                                    <m:t>𝐴</m:t>
                                  </m:r>
                                  <m:func>
                                    <m:funcPr>
                                      <m:ctrlPr>
                                        <a:rPr lang="en-US" sz="2160" i="1">
                                          <a:solidFill>
                                            <a:srgbClr val="FF0000"/>
                                          </a:solidFill>
                                          <a:latin typeface="Cambria Math" panose="02040503050406030204" pitchFamily="18" charset="0"/>
                                          <a:ea typeface="Cambria Math" panose="02040503050406030204" pitchFamily="18" charset="0"/>
                                        </a:rPr>
                                      </m:ctrlPr>
                                    </m:funcPr>
                                    <m:fName>
                                      <m:r>
                                        <m:rPr>
                                          <m:sty m:val="p"/>
                                        </m:rPr>
                                        <a:rPr lang="en-US" sz="2160">
                                          <a:solidFill>
                                            <a:srgbClr val="FF0000"/>
                                          </a:solidFill>
                                          <a:latin typeface="Cambria Math" panose="02040503050406030204" pitchFamily="18" charset="0"/>
                                          <a:ea typeface="Cambria Math" panose="02040503050406030204" pitchFamily="18" charset="0"/>
                                        </a:rPr>
                                        <m:t>ln</m:t>
                                      </m:r>
                                    </m:fName>
                                    <m:e>
                                      <m:f>
                                        <m:fPr>
                                          <m:ctrlPr>
                                            <a:rPr lang="en-US" sz="2160" i="1">
                                              <a:solidFill>
                                                <a:srgbClr val="FF0000"/>
                                              </a:solidFill>
                                              <a:latin typeface="Cambria Math" panose="02040503050406030204" pitchFamily="18" charset="0"/>
                                              <a:ea typeface="Cambria Math" panose="02040503050406030204" pitchFamily="18" charset="0"/>
                                            </a:rPr>
                                          </m:ctrlPr>
                                        </m:fPr>
                                        <m:num>
                                          <m:sSubSup>
                                            <m:sSubSupPr>
                                              <m:ctrlPr>
                                                <a:rPr lang="en-US" sz="2160" i="1">
                                                  <a:solidFill>
                                                    <a:srgbClr val="FF0000"/>
                                                  </a:solidFill>
                                                  <a:latin typeface="Cambria Math" panose="02040503050406030204" pitchFamily="18" charset="0"/>
                                                  <a:ea typeface="Cambria Math" panose="02040503050406030204" pitchFamily="18" charset="0"/>
                                                </a:rPr>
                                              </m:ctrlPr>
                                            </m:sSubSupPr>
                                            <m:e>
                                              <m:r>
                                                <a:rPr lang="en-US" sz="2160" i="1">
                                                  <a:solidFill>
                                                    <a:srgbClr val="FF0000"/>
                                                  </a:solidFill>
                                                  <a:latin typeface="Cambria Math" panose="02040503050406030204" pitchFamily="18" charset="0"/>
                                                  <a:ea typeface="Cambria Math" panose="02040503050406030204" pitchFamily="18" charset="0"/>
                                                </a:rPr>
                                                <m:t>𝑄</m:t>
                                              </m:r>
                                            </m:e>
                                            <m:sub>
                                              <m:r>
                                                <a:rPr lang="en-US" sz="2160" i="1">
                                                  <a:solidFill>
                                                    <a:srgbClr val="FF0000"/>
                                                  </a:solidFill>
                                                  <a:latin typeface="Cambria Math" panose="02040503050406030204" pitchFamily="18" charset="0"/>
                                                  <a:ea typeface="Cambria Math" panose="02040503050406030204" pitchFamily="18" charset="0"/>
                                                </a:rPr>
                                                <m:t>𝑓</m:t>
                                              </m:r>
                                            </m:sub>
                                            <m:sup>
                                              <m:r>
                                                <a:rPr lang="en-US" sz="2160" i="1">
                                                  <a:solidFill>
                                                    <a:srgbClr val="FF0000"/>
                                                  </a:solidFill>
                                                  <a:latin typeface="Cambria Math" panose="02040503050406030204" pitchFamily="18" charset="0"/>
                                                  <a:ea typeface="Cambria Math" panose="02040503050406030204" pitchFamily="18" charset="0"/>
                                                </a:rPr>
                                                <m:t>2</m:t>
                                              </m:r>
                                            </m:sup>
                                          </m:sSubSup>
                                        </m:num>
                                        <m:den>
                                          <m:sSup>
                                            <m:sSupPr>
                                              <m:ctrlPr>
                                                <a:rPr lang="en-US" sz="2160" i="1">
                                                  <a:solidFill>
                                                    <a:srgbClr val="FF0000"/>
                                                  </a:solidFill>
                                                  <a:latin typeface="Cambria Math" panose="02040503050406030204" pitchFamily="18" charset="0"/>
                                                  <a:ea typeface="Cambria Math" panose="02040503050406030204" pitchFamily="18" charset="0"/>
                                                </a:rPr>
                                              </m:ctrlPr>
                                            </m:sSupPr>
                                            <m:e>
                                              <m:r>
                                                <a:rPr lang="en-US" sz="2160" i="1">
                                                  <a:solidFill>
                                                    <a:srgbClr val="FF0000"/>
                                                  </a:solidFill>
                                                  <a:latin typeface="Cambria Math" panose="02040503050406030204" pitchFamily="18" charset="0"/>
                                                  <a:ea typeface="Cambria Math" panose="02040503050406030204" pitchFamily="18" charset="0"/>
                                                </a:rPr>
                                                <m:t>𝜇</m:t>
                                              </m:r>
                                            </m:e>
                                            <m:sup>
                                              <m:r>
                                                <a:rPr lang="en-US" sz="2160" i="1">
                                                  <a:solidFill>
                                                    <a:srgbClr val="FF0000"/>
                                                  </a:solidFill>
                                                  <a:latin typeface="Cambria Math" panose="02040503050406030204" pitchFamily="18" charset="0"/>
                                                  <a:ea typeface="Cambria Math" panose="02040503050406030204" pitchFamily="18" charset="0"/>
                                                </a:rPr>
                                                <m:t>2</m:t>
                                              </m:r>
                                            </m:sup>
                                          </m:sSup>
                                        </m:den>
                                      </m:f>
                                    </m:e>
                                  </m:func>
                                  <m:r>
                                    <a:rPr lang="en-US" sz="2160" i="1">
                                      <a:solidFill>
                                        <a:srgbClr val="FF0000"/>
                                      </a:solidFill>
                                      <a:latin typeface="Cambria Math" panose="02040503050406030204" pitchFamily="18" charset="0"/>
                                      <a:ea typeface="Cambria Math" panose="02040503050406030204" pitchFamily="18" charset="0"/>
                                    </a:rPr>
                                    <m:t>+</m:t>
                                  </m:r>
                                  <m:r>
                                    <a:rPr lang="en-US" sz="2160" i="1">
                                      <a:solidFill>
                                        <a:srgbClr val="FF0000"/>
                                      </a:solidFill>
                                      <a:latin typeface="Cambria Math" panose="02040503050406030204" pitchFamily="18" charset="0"/>
                                      <a:ea typeface="Cambria Math" panose="02040503050406030204" pitchFamily="18" charset="0"/>
                                    </a:rPr>
                                    <m:t>𝐵</m:t>
                                  </m:r>
                                </m:e>
                              </m:d>
                            </m:e>
                          </m:d>
                          <m:r>
                            <a:rPr lang="en-US" sz="2160" i="1">
                              <a:solidFill>
                                <a:srgbClr val="FF0000"/>
                              </a:solidFill>
                              <a:latin typeface="Cambria Math" panose="02040503050406030204" pitchFamily="18" charset="0"/>
                              <a:ea typeface="Cambria Math" panose="02040503050406030204" pitchFamily="18" charset="0"/>
                            </a:rPr>
                            <m:t>×</m:t>
                          </m:r>
                          <m:func>
                            <m:funcPr>
                              <m:ctrlPr>
                                <a:rPr lang="en-US" sz="2160" i="1">
                                  <a:solidFill>
                                    <a:srgbClr val="FF0000"/>
                                  </a:solidFill>
                                  <a:latin typeface="Cambria Math" panose="02040503050406030204" pitchFamily="18" charset="0"/>
                                  <a:ea typeface="Cambria Math" panose="02040503050406030204" pitchFamily="18" charset="0"/>
                                </a:rPr>
                              </m:ctrlPr>
                            </m:funcPr>
                            <m:fName>
                              <m:r>
                                <m:rPr>
                                  <m:sty m:val="p"/>
                                </m:rPr>
                                <a:rPr lang="en-US" sz="2160">
                                  <a:solidFill>
                                    <a:srgbClr val="FF0000"/>
                                  </a:solidFill>
                                  <a:latin typeface="Cambria Math" panose="02040503050406030204" pitchFamily="18" charset="0"/>
                                  <a:ea typeface="Cambria Math" panose="02040503050406030204" pitchFamily="18" charset="0"/>
                                </a:rPr>
                                <m:t>exp</m:t>
                              </m:r>
                            </m:fName>
                            <m:e>
                              <m:d>
                                <m:dPr>
                                  <m:begChr m:val="["/>
                                  <m:endChr m:val="]"/>
                                  <m:ctrlPr>
                                    <a:rPr lang="en-US" sz="2160" i="1">
                                      <a:solidFill>
                                        <a:srgbClr val="FF0000"/>
                                      </a:solidFill>
                                      <a:latin typeface="Cambria Math" panose="02040503050406030204" pitchFamily="18" charset="0"/>
                                      <a:ea typeface="Cambria Math" panose="02040503050406030204" pitchFamily="18" charset="0"/>
                                    </a:rPr>
                                  </m:ctrlPr>
                                </m:dPr>
                                <m:e>
                                  <m:r>
                                    <a:rPr lang="en-US" sz="2160" i="1">
                                      <a:solidFill>
                                        <a:srgbClr val="FF0000"/>
                                      </a:solidFill>
                                      <a:latin typeface="Cambria Math" panose="02040503050406030204" pitchFamily="18" charset="0"/>
                                      <a:ea typeface="Cambria Math" panose="02040503050406030204" pitchFamily="18" charset="0"/>
                                    </a:rPr>
                                    <m:t>−</m:t>
                                  </m:r>
                                  <m:sSub>
                                    <m:sSubPr>
                                      <m:ctrlPr>
                                        <a:rPr lang="en-US" sz="2160" i="1">
                                          <a:solidFill>
                                            <a:srgbClr val="FF0000"/>
                                          </a:solidFill>
                                          <a:latin typeface="Cambria Math" panose="02040503050406030204" pitchFamily="18" charset="0"/>
                                          <a:ea typeface="Cambria Math" panose="02040503050406030204" pitchFamily="18" charset="0"/>
                                        </a:rPr>
                                      </m:ctrlPr>
                                    </m:sSubPr>
                                    <m:e>
                                      <m:r>
                                        <a:rPr lang="en-US" sz="2160" i="1">
                                          <a:solidFill>
                                            <a:srgbClr val="FF0000"/>
                                          </a:solidFill>
                                          <a:latin typeface="Cambria Math" panose="02040503050406030204" pitchFamily="18" charset="0"/>
                                          <a:ea typeface="Cambria Math" panose="02040503050406030204" pitchFamily="18" charset="0"/>
                                        </a:rPr>
                                        <m:t>𝑆</m:t>
                                      </m:r>
                                    </m:e>
                                    <m:sub>
                                      <m:r>
                                        <m:rPr>
                                          <m:sty m:val="p"/>
                                        </m:rPr>
                                        <a:rPr lang="en-US" sz="2160">
                                          <a:solidFill>
                                            <a:srgbClr val="FF0000"/>
                                          </a:solidFill>
                                          <a:latin typeface="Cambria Math" panose="02040503050406030204" pitchFamily="18" charset="0"/>
                                          <a:ea typeface="Cambria Math" panose="02040503050406030204" pitchFamily="18" charset="0"/>
                                        </a:rPr>
                                        <m:t>non</m:t>
                                      </m:r>
                                      <m:r>
                                        <a:rPr lang="en-US" sz="2160">
                                          <a:solidFill>
                                            <a:srgbClr val="FF0000"/>
                                          </a:solidFill>
                                          <a:latin typeface="Cambria Math" panose="02040503050406030204" pitchFamily="18" charset="0"/>
                                          <a:ea typeface="Cambria Math" panose="02040503050406030204" pitchFamily="18" charset="0"/>
                                        </a:rPr>
                                        <m:t>−</m:t>
                                      </m:r>
                                      <m:r>
                                        <m:rPr>
                                          <m:sty m:val="p"/>
                                        </m:rPr>
                                        <a:rPr lang="en-US" sz="2160">
                                          <a:solidFill>
                                            <a:srgbClr val="FF0000"/>
                                          </a:solidFill>
                                          <a:latin typeface="Cambria Math" panose="02040503050406030204" pitchFamily="18" charset="0"/>
                                          <a:ea typeface="Cambria Math" panose="02040503050406030204" pitchFamily="18" charset="0"/>
                                        </a:rPr>
                                        <m:t>pert</m:t>
                                      </m:r>
                                    </m:sub>
                                  </m:sSub>
                                  <m:d>
                                    <m:dPr>
                                      <m:ctrlPr>
                                        <a:rPr lang="en-US" sz="2160" i="1">
                                          <a:solidFill>
                                            <a:srgbClr val="FF0000"/>
                                          </a:solidFill>
                                          <a:latin typeface="Cambria Math" panose="02040503050406030204" pitchFamily="18" charset="0"/>
                                          <a:ea typeface="Cambria Math" panose="02040503050406030204" pitchFamily="18" charset="0"/>
                                        </a:rPr>
                                      </m:ctrlPr>
                                    </m:dPr>
                                    <m:e>
                                      <m:r>
                                        <a:rPr lang="en-US" sz="2160" i="1">
                                          <a:solidFill>
                                            <a:srgbClr val="FF0000"/>
                                          </a:solidFill>
                                          <a:latin typeface="Cambria Math" panose="02040503050406030204" pitchFamily="18" charset="0"/>
                                          <a:ea typeface="Cambria Math" panose="02040503050406030204" pitchFamily="18" charset="0"/>
                                        </a:rPr>
                                        <m:t>𝑏</m:t>
                                      </m:r>
                                      <m:r>
                                        <a:rPr lang="en-US" sz="2160" i="1">
                                          <a:solidFill>
                                            <a:srgbClr val="FF0000"/>
                                          </a:solidFill>
                                          <a:latin typeface="Cambria Math" panose="02040503050406030204" pitchFamily="18" charset="0"/>
                                          <a:ea typeface="Cambria Math" panose="02040503050406030204" pitchFamily="18" charset="0"/>
                                        </a:rPr>
                                        <m:t>,</m:t>
                                      </m:r>
                                      <m:r>
                                        <a:rPr lang="en-US" sz="2160" i="1">
                                          <a:solidFill>
                                            <a:srgbClr val="FF0000"/>
                                          </a:solidFill>
                                          <a:latin typeface="Cambria Math" panose="02040503050406030204" pitchFamily="18" charset="0"/>
                                          <a:ea typeface="Cambria Math" panose="02040503050406030204" pitchFamily="18" charset="0"/>
                                        </a:rPr>
                                        <m:t>𝑄</m:t>
                                      </m:r>
                                    </m:e>
                                  </m:d>
                                </m:e>
                              </m:d>
                            </m:e>
                          </m:func>
                        </m:e>
                      </m:func>
                    </m:oMath>
                  </m:oMathPara>
                </a14:m>
                <a:endParaRPr lang="it-IT" sz="2160" dirty="0">
                  <a:solidFill>
                    <a:srgbClr val="FF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795020" y="1523220"/>
                <a:ext cx="10063984" cy="906467"/>
              </a:xfrm>
              <a:prstGeom prst="rect">
                <a:avLst/>
              </a:prstGeom>
              <a:blipFill rotWithShape="0">
                <a:blip r:embed="rId3"/>
                <a:stretch>
                  <a:fillRect/>
                </a:stretch>
              </a:blipFill>
            </p:spPr>
            <p:txBody>
              <a:bodyPr/>
              <a:lstStyle/>
              <a:p>
                <a:r>
                  <a:rPr lang="it-IT">
                    <a:noFill/>
                  </a:rPr>
                  <a:t> </a:t>
                </a:r>
              </a:p>
            </p:txBody>
          </p:sp>
        </mc:Fallback>
      </mc:AlternateContent>
      <p:sp>
        <p:nvSpPr>
          <p:cNvPr id="5" name="Date Placeholder 4"/>
          <p:cNvSpPr>
            <a:spLocks noGrp="1"/>
          </p:cNvSpPr>
          <p:nvPr>
            <p:ph type="dt" sz="half" idx="10"/>
          </p:nvPr>
        </p:nvSpPr>
        <p:spPr/>
        <p:txBody>
          <a:bodyPr/>
          <a:lstStyle/>
          <a:p>
            <a:fld id="{D3E7B8CE-1969-4DF6-818A-567A25A26D09}"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41</a:t>
            </a:fld>
            <a:endParaRPr lang="en-US" dirty="0"/>
          </a:p>
        </p:txBody>
      </p:sp>
    </p:spTree>
    <p:extLst>
      <p:ext uri="{BB962C8B-B14F-4D97-AF65-F5344CB8AC3E}">
        <p14:creationId xmlns:p14="http://schemas.microsoft.com/office/powerpoint/2010/main" val="445234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Effect of QCD evolution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What evolution does</a:t>
                </a:r>
              </a:p>
              <a:p>
                <a:pPr lvl="1"/>
                <a:r>
                  <a:rPr lang="en-US" dirty="0" smtClean="0"/>
                  <a:t>Spread out the distribution to much larger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𝑘</m:t>
                        </m:r>
                      </m:e>
                      <m:sub>
                        <m:r>
                          <a:rPr lang="en-US">
                            <a:latin typeface="Cambria Math" panose="02040503050406030204" pitchFamily="18" charset="0"/>
                          </a:rPr>
                          <m:t>⊥</m:t>
                        </m:r>
                      </m:sub>
                    </m:sSub>
                  </m:oMath>
                </a14:m>
                <a:r>
                  <a:rPr lang="en-US" dirty="0" smtClean="0"/>
                  <a:t>. At low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𝑘</m:t>
                        </m:r>
                      </m:e>
                      <m:sub>
                        <m:r>
                          <a:rPr lang="en-US">
                            <a:latin typeface="Cambria Math" panose="02040503050406030204" pitchFamily="18" charset="0"/>
                          </a:rPr>
                          <m:t>⊥</m:t>
                        </m:r>
                      </m:sub>
                    </m:sSub>
                  </m:oMath>
                </a14:m>
                <a:r>
                  <a:rPr lang="en-US" dirty="0" smtClean="0"/>
                  <a:t>, the distribution decreases due to this spread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765" t="-1277"/>
                </a:stretch>
              </a:blipFill>
            </p:spPr>
            <p:txBody>
              <a:bodyPr/>
              <a:lstStyle/>
              <a:p>
                <a:r>
                  <a:rPr lang="it-IT">
                    <a:noFill/>
                  </a:rPr>
                  <a:t> </a:t>
                </a:r>
              </a:p>
            </p:txBody>
          </p:sp>
        </mc:Fallback>
      </mc:AlternateContent>
      <p:sp>
        <p:nvSpPr>
          <p:cNvPr id="7" name="Rectangle 6"/>
          <p:cNvSpPr/>
          <p:nvPr/>
        </p:nvSpPr>
        <p:spPr>
          <a:xfrm>
            <a:off x="910045" y="5771640"/>
            <a:ext cx="4363246" cy="307777"/>
          </a:xfrm>
          <a:prstGeom prst="rect">
            <a:avLst/>
          </a:prstGeom>
        </p:spPr>
        <p:txBody>
          <a:bodyPr wrap="none">
            <a:spAutoFit/>
          </a:bodyPr>
          <a:lstStyle/>
          <a:p>
            <a:r>
              <a:rPr lang="en-US" sz="1400" dirty="0" err="1">
                <a:solidFill>
                  <a:srgbClr val="0000FF"/>
                </a:solidFill>
              </a:rPr>
              <a:t>Echevarria</a:t>
            </a:r>
            <a:r>
              <a:rPr lang="en-US" sz="1400" dirty="0">
                <a:solidFill>
                  <a:srgbClr val="0000FF"/>
                </a:solidFill>
              </a:rPr>
              <a:t>, </a:t>
            </a:r>
            <a:r>
              <a:rPr lang="en-US" sz="1400" dirty="0" err="1">
                <a:solidFill>
                  <a:srgbClr val="0000FF"/>
                </a:solidFill>
              </a:rPr>
              <a:t>Idilbi</a:t>
            </a:r>
            <a:r>
              <a:rPr lang="en-US" sz="1400" dirty="0">
                <a:solidFill>
                  <a:srgbClr val="0000FF"/>
                </a:solidFill>
              </a:rPr>
              <a:t>, Kang, </a:t>
            </a:r>
            <a:r>
              <a:rPr lang="en-US" sz="1400" dirty="0" err="1">
                <a:solidFill>
                  <a:srgbClr val="0000FF"/>
                </a:solidFill>
              </a:rPr>
              <a:t>Vitev</a:t>
            </a:r>
            <a:r>
              <a:rPr lang="en-US" sz="1400" dirty="0">
                <a:solidFill>
                  <a:srgbClr val="0000FF"/>
                </a:solidFill>
              </a:rPr>
              <a:t>. Kang, </a:t>
            </a:r>
            <a:r>
              <a:rPr lang="en-US" sz="1400" dirty="0" err="1">
                <a:solidFill>
                  <a:srgbClr val="0000FF"/>
                </a:solidFill>
              </a:rPr>
              <a:t>Prokudin</a:t>
            </a:r>
            <a:r>
              <a:rPr lang="en-US" sz="1400" dirty="0">
                <a:solidFill>
                  <a:srgbClr val="0000FF"/>
                </a:solidFill>
              </a:rPr>
              <a:t>, Sun, Yuan</a:t>
            </a:r>
            <a:endParaRPr lang="en-US" sz="1400" dirty="0"/>
          </a:p>
        </p:txBody>
      </p:sp>
      <p:pic>
        <p:nvPicPr>
          <p:cNvPr id="8" name="Picture 7" descr="u-pdf.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059" y="2550570"/>
            <a:ext cx="6139649" cy="3232208"/>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030493300"/>
              </p:ext>
            </p:extLst>
          </p:nvPr>
        </p:nvGraphicFramePr>
        <p:xfrm>
          <a:off x="1650789" y="1268051"/>
          <a:ext cx="8847329" cy="5320902"/>
        </p:xfrm>
        <a:graphic>
          <a:graphicData uri="http://schemas.openxmlformats.org/presentationml/2006/ole">
            <mc:AlternateContent xmlns:mc="http://schemas.openxmlformats.org/markup-compatibility/2006">
              <mc:Choice xmlns:v="urn:schemas-microsoft-com:vml" Requires="v">
                <p:oleObj spid="_x0000_s9221" r:id="rId5" imgW="17967960" imgH="10806120" progId="">
                  <p:embed/>
                </p:oleObj>
              </mc:Choice>
              <mc:Fallback>
                <p:oleObj r:id="rId5" imgW="17967960" imgH="10806120" progId="">
                  <p:embed/>
                  <p:pic>
                    <p:nvPicPr>
                      <p:cNvPr id="0" name=""/>
                      <p:cNvPicPr/>
                      <p:nvPr/>
                    </p:nvPicPr>
                    <p:blipFill>
                      <a:blip r:embed="rId6"/>
                      <a:stretch>
                        <a:fillRect/>
                      </a:stretch>
                    </p:blipFill>
                    <p:spPr>
                      <a:xfrm>
                        <a:off x="1650789" y="1268051"/>
                        <a:ext cx="8847329" cy="5320902"/>
                      </a:xfrm>
                      <a:prstGeom prst="rect">
                        <a:avLst/>
                      </a:prstGeom>
                    </p:spPr>
                  </p:pic>
                </p:oleObj>
              </mc:Fallback>
            </mc:AlternateContent>
          </a:graphicData>
        </a:graphic>
      </p:graphicFrame>
      <p:sp>
        <p:nvSpPr>
          <p:cNvPr id="6" name="Date Placeholder 5"/>
          <p:cNvSpPr>
            <a:spLocks noGrp="1"/>
          </p:cNvSpPr>
          <p:nvPr>
            <p:ph type="dt" sz="half" idx="10"/>
          </p:nvPr>
        </p:nvSpPr>
        <p:spPr/>
        <p:txBody>
          <a:bodyPr/>
          <a:lstStyle/>
          <a:p>
            <a:fld id="{AD7837CB-555A-4C3B-AD79-1DDEAC31EDA3}" type="datetime1">
              <a:rPr lang="en-US" smtClean="0"/>
              <a:t>8/30/2017</a:t>
            </a:fld>
            <a:endParaRPr lang="en-US" dirty="0"/>
          </a:p>
        </p:txBody>
      </p:sp>
      <p:sp>
        <p:nvSpPr>
          <p:cNvPr id="11" name="Footer Placeholder 10"/>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2" name="Slide Number Placeholder 11"/>
          <p:cNvSpPr>
            <a:spLocks noGrp="1"/>
          </p:cNvSpPr>
          <p:nvPr>
            <p:ph type="sldNum" sz="quarter" idx="12"/>
          </p:nvPr>
        </p:nvSpPr>
        <p:spPr/>
        <p:txBody>
          <a:bodyPr/>
          <a:lstStyle/>
          <a:p>
            <a:fld id="{B9A5DFB4-3D23-4866-8D46-AE36D04BFD7D}" type="slidenum">
              <a:rPr lang="en-US" smtClean="0"/>
              <a:pPr/>
              <a:t>42</a:t>
            </a:fld>
            <a:endParaRPr lang="en-US" dirty="0"/>
          </a:p>
        </p:txBody>
      </p:sp>
    </p:spTree>
    <p:extLst>
      <p:ext uri="{BB962C8B-B14F-4D97-AF65-F5344CB8AC3E}">
        <p14:creationId xmlns:p14="http://schemas.microsoft.com/office/powerpoint/2010/main" val="8996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TMD PDFs and FFs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prstGeom prst="rect">
                <a:avLst/>
              </a:prstGeom>
            </p:spPr>
            <p:txBody>
              <a:bodyPr/>
              <a:lstStyle/>
              <a:p>
                <a:r>
                  <a:rPr lang="en-US" sz="2160" dirty="0"/>
                  <a:t>TMD factorization works in the domain where there are two observed momenta in the process, such as SIDIS, DY, </a:t>
                </a:r>
                <a14:m>
                  <m:oMath xmlns:m="http://schemas.openxmlformats.org/officeDocument/2006/math">
                    <m:sSup>
                      <m:sSupPr>
                        <m:ctrlPr>
                          <a:rPr lang="en-GB" sz="2160" i="1">
                            <a:latin typeface="Cambria Math" panose="02040503050406030204" pitchFamily="18" charset="0"/>
                          </a:rPr>
                        </m:ctrlPr>
                      </m:sSupPr>
                      <m:e>
                        <m:r>
                          <a:rPr lang="en-US" sz="2160" i="1">
                            <a:latin typeface="Cambria Math" panose="02040503050406030204" pitchFamily="18" charset="0"/>
                          </a:rPr>
                          <m:t>𝑒</m:t>
                        </m:r>
                      </m:e>
                      <m:sup>
                        <m:r>
                          <a:rPr lang="en-US" sz="2160" i="1">
                            <a:latin typeface="Cambria Math" panose="02040503050406030204" pitchFamily="18" charset="0"/>
                          </a:rPr>
                          <m:t>+</m:t>
                        </m:r>
                      </m:sup>
                    </m:sSup>
                    <m:sSup>
                      <m:sSupPr>
                        <m:ctrlPr>
                          <a:rPr lang="en-GB" sz="2160" i="1">
                            <a:latin typeface="Cambria Math" panose="02040503050406030204" pitchFamily="18" charset="0"/>
                          </a:rPr>
                        </m:ctrlPr>
                      </m:sSupPr>
                      <m:e>
                        <m:r>
                          <a:rPr lang="en-US" sz="2160" i="1">
                            <a:latin typeface="Cambria Math" panose="02040503050406030204" pitchFamily="18" charset="0"/>
                          </a:rPr>
                          <m:t>𝑒</m:t>
                        </m:r>
                      </m:e>
                      <m:sup>
                        <m:r>
                          <a:rPr lang="en-US" sz="2160" i="1">
                            <a:latin typeface="Cambria Math" panose="02040503050406030204" pitchFamily="18" charset="0"/>
                          </a:rPr>
                          <m:t>−</m:t>
                        </m:r>
                      </m:sup>
                    </m:sSup>
                  </m:oMath>
                </a14:m>
                <a:r>
                  <a:rPr lang="en-US" sz="2160" dirty="0"/>
                  <a:t>. </a:t>
                </a:r>
                <a14:m>
                  <m:oMath xmlns:m="http://schemas.openxmlformats.org/officeDocument/2006/math">
                    <m:r>
                      <a:rPr lang="en-US" sz="2160" i="1">
                        <a:latin typeface="Cambria Math" panose="02040503050406030204" pitchFamily="18" charset="0"/>
                        <a:ea typeface="Cambria Math" panose="02040503050406030204" pitchFamily="18" charset="0"/>
                      </a:rPr>
                      <m:t>𝑄</m:t>
                    </m:r>
                    <m:r>
                      <a:rPr lang="en-US" sz="2160" i="1">
                        <a:latin typeface="Cambria Math" panose="02040503050406030204" pitchFamily="18" charset="0"/>
                        <a:ea typeface="Cambria Math" panose="02040503050406030204" pitchFamily="18" charset="0"/>
                      </a:rPr>
                      <m:t>≫</m:t>
                    </m:r>
                    <m:sSub>
                      <m:sSubPr>
                        <m:ctrlPr>
                          <a:rPr lang="en-US" sz="2160" i="1">
                            <a:latin typeface="Cambria Math" panose="02040503050406030204" pitchFamily="18" charset="0"/>
                            <a:ea typeface="Cambria Math" panose="02040503050406030204" pitchFamily="18" charset="0"/>
                          </a:rPr>
                        </m:ctrlPr>
                      </m:sSubPr>
                      <m:e>
                        <m:r>
                          <a:rPr lang="en-US" sz="2160" i="1">
                            <a:latin typeface="Cambria Math" panose="02040503050406030204" pitchFamily="18" charset="0"/>
                            <a:ea typeface="Cambria Math" panose="02040503050406030204" pitchFamily="18" charset="0"/>
                          </a:rPr>
                          <m:t>𝑞</m:t>
                        </m:r>
                      </m:e>
                      <m:sub>
                        <m:r>
                          <a:rPr lang="en-US" sz="2160" i="1">
                            <a:latin typeface="Cambria Math" panose="02040503050406030204" pitchFamily="18" charset="0"/>
                            <a:ea typeface="Cambria Math" panose="02040503050406030204" pitchFamily="18" charset="0"/>
                          </a:rPr>
                          <m:t>𝑇</m:t>
                        </m:r>
                      </m:sub>
                    </m:sSub>
                  </m:oMath>
                </a14:m>
                <a:r>
                  <a:rPr lang="en-US" sz="2160" dirty="0"/>
                  <a:t>: </a:t>
                </a:r>
                <a14:m>
                  <m:oMath xmlns:m="http://schemas.openxmlformats.org/officeDocument/2006/math">
                    <m:r>
                      <a:rPr lang="en-US" sz="2160" i="1" dirty="0">
                        <a:latin typeface="Cambria Math" panose="02040503050406030204" pitchFamily="18" charset="0"/>
                      </a:rPr>
                      <m:t>𝑄</m:t>
                    </m:r>
                  </m:oMath>
                </a14:m>
                <a:r>
                  <a:rPr lang="en-US" sz="2160" dirty="0"/>
                  <a:t> is large to ensure the use of </a:t>
                </a:r>
                <a:r>
                  <a:rPr lang="en-US" sz="2160" dirty="0" err="1"/>
                  <a:t>pQCD</a:t>
                </a:r>
                <a:r>
                  <a:rPr lang="en-US" sz="2160" dirty="0"/>
                  <a:t>, </a:t>
                </a:r>
                <a14:m>
                  <m:oMath xmlns:m="http://schemas.openxmlformats.org/officeDocument/2006/math">
                    <m:sSub>
                      <m:sSubPr>
                        <m:ctrlPr>
                          <a:rPr lang="en-US" sz="2160" i="1">
                            <a:latin typeface="Cambria Math" panose="02040503050406030204" pitchFamily="18" charset="0"/>
                            <a:ea typeface="Cambria Math" panose="02040503050406030204" pitchFamily="18" charset="0"/>
                          </a:rPr>
                        </m:ctrlPr>
                      </m:sSubPr>
                      <m:e>
                        <m:r>
                          <a:rPr lang="en-US" sz="2160" i="1">
                            <a:latin typeface="Cambria Math" panose="02040503050406030204" pitchFamily="18" charset="0"/>
                            <a:ea typeface="Cambria Math" panose="02040503050406030204" pitchFamily="18" charset="0"/>
                          </a:rPr>
                          <m:t>𝑞</m:t>
                        </m:r>
                      </m:e>
                      <m:sub>
                        <m:r>
                          <a:rPr lang="en-US" sz="2160" i="1">
                            <a:latin typeface="Cambria Math" panose="02040503050406030204" pitchFamily="18" charset="0"/>
                            <a:ea typeface="Cambria Math" panose="02040503050406030204" pitchFamily="18" charset="0"/>
                          </a:rPr>
                          <m:t>𝑇</m:t>
                        </m:r>
                      </m:sub>
                    </m:sSub>
                  </m:oMath>
                </a14:m>
                <a:r>
                  <a:rPr lang="en-US" sz="2160" dirty="0"/>
                  <a:t> is much smaller such that it is sensitive to </a:t>
                </a:r>
                <a:r>
                  <a:rPr lang="en-US" sz="2160" dirty="0" err="1"/>
                  <a:t>parton’s</a:t>
                </a:r>
                <a:r>
                  <a:rPr lang="en-US" sz="2160" dirty="0"/>
                  <a:t> transverse momentum</a:t>
                </a:r>
              </a:p>
              <a:p>
                <a:r>
                  <a:rPr lang="en-US" sz="2400" dirty="0">
                    <a:solidFill>
                      <a:schemeClr val="accent2"/>
                    </a:solidFill>
                  </a:rPr>
                  <a:t>SIDIS off polarized p, d, n targets</a:t>
                </a:r>
              </a:p>
              <a:p>
                <a:endParaRPr lang="en-US" sz="2400" b="1" dirty="0">
                  <a:solidFill>
                    <a:schemeClr val="accent2"/>
                  </a:solidFill>
                </a:endParaRPr>
              </a:p>
              <a:p>
                <a:endParaRPr lang="en-GB" sz="1920" b="1" dirty="0"/>
              </a:p>
              <a:p>
                <a:r>
                  <a:rPr lang="en-GB" sz="2400" dirty="0">
                    <a:solidFill>
                      <a:schemeClr val="accent2"/>
                    </a:solidFill>
                  </a:rPr>
                  <a:t>polarised Drell-Yan</a:t>
                </a:r>
              </a:p>
              <a:p>
                <a:endParaRPr lang="en-GB" sz="2400" dirty="0"/>
              </a:p>
              <a:p>
                <a:endParaRPr lang="en-GB" sz="2400" dirty="0"/>
              </a:p>
              <a:p>
                <a14:m>
                  <m:oMath xmlns:m="http://schemas.openxmlformats.org/officeDocument/2006/math">
                    <m:sSup>
                      <m:sSupPr>
                        <m:ctrlPr>
                          <a:rPr lang="en-GB" sz="2400" i="1">
                            <a:solidFill>
                              <a:schemeClr val="accent2"/>
                            </a:solidFill>
                            <a:latin typeface="Cambria Math" panose="02040503050406030204" pitchFamily="18" charset="0"/>
                          </a:rPr>
                        </m:ctrlPr>
                      </m:sSupPr>
                      <m:e>
                        <m:r>
                          <a:rPr lang="en-US" sz="2400" i="1">
                            <a:solidFill>
                              <a:schemeClr val="accent2"/>
                            </a:solidFill>
                            <a:latin typeface="Cambria Math" panose="02040503050406030204" pitchFamily="18" charset="0"/>
                          </a:rPr>
                          <m:t>𝑒</m:t>
                        </m:r>
                      </m:e>
                      <m:sup>
                        <m:r>
                          <a:rPr lang="en-US" sz="2400" i="1">
                            <a:solidFill>
                              <a:schemeClr val="accent2"/>
                            </a:solidFill>
                            <a:latin typeface="Cambria Math" panose="02040503050406030204" pitchFamily="18" charset="0"/>
                          </a:rPr>
                          <m:t>+</m:t>
                        </m:r>
                      </m:sup>
                    </m:sSup>
                    <m:sSup>
                      <m:sSupPr>
                        <m:ctrlPr>
                          <a:rPr lang="en-GB" sz="2400" i="1">
                            <a:solidFill>
                              <a:schemeClr val="accent2"/>
                            </a:solidFill>
                            <a:latin typeface="Cambria Math" panose="02040503050406030204" pitchFamily="18" charset="0"/>
                          </a:rPr>
                        </m:ctrlPr>
                      </m:sSupPr>
                      <m:e>
                        <m:r>
                          <a:rPr lang="en-US" sz="2400" i="1">
                            <a:solidFill>
                              <a:schemeClr val="accent2"/>
                            </a:solidFill>
                            <a:latin typeface="Cambria Math" panose="02040503050406030204" pitchFamily="18" charset="0"/>
                          </a:rPr>
                          <m:t>𝑒</m:t>
                        </m:r>
                      </m:e>
                      <m:sup>
                        <m:r>
                          <a:rPr lang="en-US" sz="2400" i="1">
                            <a:solidFill>
                              <a:schemeClr val="accent2"/>
                            </a:solidFill>
                            <a:latin typeface="Cambria Math" panose="02040503050406030204" pitchFamily="18" charset="0"/>
                          </a:rPr>
                          <m:t>−</m:t>
                        </m:r>
                      </m:sup>
                    </m:sSup>
                    <m:r>
                      <a:rPr lang="en-US" sz="2400" i="1">
                        <a:solidFill>
                          <a:schemeClr val="accent2"/>
                        </a:solidFill>
                        <a:latin typeface="Cambria Math" panose="02040503050406030204" pitchFamily="18" charset="0"/>
                        <a:ea typeface="Cambria Math" panose="02040503050406030204" pitchFamily="18" charset="0"/>
                      </a:rPr>
                      <m:t>→</m:t>
                    </m:r>
                    <m:sSub>
                      <m:sSubPr>
                        <m:ctrlPr>
                          <a:rPr lang="en-US" sz="2400" i="1">
                            <a:solidFill>
                              <a:schemeClr val="accent2"/>
                            </a:solidFill>
                            <a:latin typeface="Cambria Math" panose="02040503050406030204" pitchFamily="18" charset="0"/>
                            <a:ea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h</m:t>
                        </m:r>
                      </m:e>
                      <m:sub>
                        <m:r>
                          <a:rPr lang="en-US" sz="2400" i="1">
                            <a:solidFill>
                              <a:schemeClr val="accent2"/>
                            </a:solidFill>
                            <a:latin typeface="Cambria Math" panose="02040503050406030204" pitchFamily="18" charset="0"/>
                            <a:ea typeface="Cambria Math" panose="02040503050406030204" pitchFamily="18" charset="0"/>
                          </a:rPr>
                          <m:t>1</m:t>
                        </m:r>
                      </m:sub>
                    </m:sSub>
                    <m:sSub>
                      <m:sSubPr>
                        <m:ctrlPr>
                          <a:rPr lang="en-US" sz="2400" i="1">
                            <a:solidFill>
                              <a:schemeClr val="accent2"/>
                            </a:solidFill>
                            <a:latin typeface="Cambria Math" panose="02040503050406030204" pitchFamily="18" charset="0"/>
                            <a:ea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h</m:t>
                        </m:r>
                      </m:e>
                      <m:sub>
                        <m:r>
                          <a:rPr lang="en-US" sz="2400" i="1">
                            <a:solidFill>
                              <a:schemeClr val="accent2"/>
                            </a:solidFill>
                            <a:latin typeface="Cambria Math" panose="02040503050406030204" pitchFamily="18" charset="0"/>
                            <a:ea typeface="Cambria Math" panose="02040503050406030204" pitchFamily="18" charset="0"/>
                          </a:rPr>
                          <m:t>2</m:t>
                        </m:r>
                      </m:sub>
                    </m:sSub>
                  </m:oMath>
                </a14:m>
                <a:r>
                  <a:rPr lang="en-GB" sz="24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prstGeom prst="rect">
                <a:avLst/>
              </a:prstGeom>
              <a:blipFill rotWithShape="0">
                <a:blip r:embed="rId3"/>
                <a:stretch>
                  <a:fillRect l="-487" t="-894"/>
                </a:stretch>
              </a:blipFill>
            </p:spPr>
            <p:txBody>
              <a:bodyPr/>
              <a:lstStyle/>
              <a:p>
                <a:r>
                  <a:rPr lang="it-IT">
                    <a:noFill/>
                  </a:rPr>
                  <a:t> </a:t>
                </a:r>
              </a:p>
            </p:txBody>
          </p:sp>
        </mc:Fallback>
      </mc:AlternateContent>
      <p:pic>
        <p:nvPicPr>
          <p:cNvPr id="142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537" y="2556648"/>
            <a:ext cx="1554480" cy="109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75910" y="2426678"/>
            <a:ext cx="2220480" cy="1274195"/>
          </a:xfrm>
          <a:prstGeom prst="rect">
            <a:avLst/>
          </a:prstGeom>
          <a:noFill/>
        </p:spPr>
        <p:txBody>
          <a:bodyPr wrap="none" rtlCol="0">
            <a:spAutoFit/>
          </a:bodyPr>
          <a:lstStyle/>
          <a:p>
            <a:r>
              <a:rPr lang="en-GB" sz="1920" dirty="0">
                <a:solidFill>
                  <a:srgbClr val="C00000"/>
                </a:solidFill>
              </a:rPr>
              <a:t>HERMES </a:t>
            </a:r>
          </a:p>
          <a:p>
            <a:r>
              <a:rPr lang="en-GB" sz="1920" dirty="0">
                <a:solidFill>
                  <a:srgbClr val="C00000"/>
                </a:solidFill>
              </a:rPr>
              <a:t>COMPASS </a:t>
            </a:r>
          </a:p>
          <a:p>
            <a:r>
              <a:rPr lang="en-GB" sz="1920" dirty="0" err="1">
                <a:solidFill>
                  <a:srgbClr val="C00000"/>
                </a:solidFill>
              </a:rPr>
              <a:t>JLab</a:t>
            </a:r>
            <a:r>
              <a:rPr lang="en-GB" sz="1920" b="1" dirty="0">
                <a:solidFill>
                  <a:srgbClr val="C00000"/>
                </a:solidFill>
              </a:rPr>
              <a:t> </a:t>
            </a:r>
          </a:p>
          <a:p>
            <a:r>
              <a:rPr lang="en-GB" sz="1920" i="1" dirty="0">
                <a:solidFill>
                  <a:srgbClr val="C00000"/>
                </a:solidFill>
              </a:rPr>
              <a:t>future: </a:t>
            </a:r>
            <a:r>
              <a:rPr lang="en-GB" sz="1920" b="1" i="1" dirty="0" err="1">
                <a:solidFill>
                  <a:srgbClr val="C00000"/>
                </a:solidFill>
              </a:rPr>
              <a:t>eN</a:t>
            </a:r>
            <a:r>
              <a:rPr lang="en-GB" sz="1920" b="1" i="1" dirty="0">
                <a:solidFill>
                  <a:srgbClr val="C00000"/>
                </a:solidFill>
              </a:rPr>
              <a:t> colliders?</a:t>
            </a:r>
            <a:endParaRPr lang="en-GB" sz="1920" dirty="0">
              <a:solidFill>
                <a:srgbClr val="C00000"/>
              </a:solidFill>
            </a:endParaRPr>
          </a:p>
        </p:txBody>
      </p:sp>
      <p:pic>
        <p:nvPicPr>
          <p:cNvPr id="142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3209" y="4040566"/>
            <a:ext cx="2411730" cy="107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49148" y="3892577"/>
            <a:ext cx="3070328" cy="1421928"/>
          </a:xfrm>
          <a:prstGeom prst="rect">
            <a:avLst/>
          </a:prstGeom>
          <a:noFill/>
        </p:spPr>
        <p:txBody>
          <a:bodyPr wrap="none" rtlCol="0">
            <a:spAutoFit/>
          </a:bodyPr>
          <a:lstStyle/>
          <a:p>
            <a:r>
              <a:rPr lang="en-GB" sz="2160" dirty="0">
                <a:solidFill>
                  <a:srgbClr val="C00000"/>
                </a:solidFill>
              </a:rPr>
              <a:t>COMPASS </a:t>
            </a:r>
          </a:p>
          <a:p>
            <a:r>
              <a:rPr lang="en-GB" sz="2160" dirty="0">
                <a:solidFill>
                  <a:srgbClr val="C00000"/>
                </a:solidFill>
              </a:rPr>
              <a:t>RHIC</a:t>
            </a:r>
          </a:p>
          <a:p>
            <a:r>
              <a:rPr lang="en-GB" sz="2160" i="1" dirty="0">
                <a:solidFill>
                  <a:srgbClr val="C00000"/>
                </a:solidFill>
              </a:rPr>
              <a:t>FNAL</a:t>
            </a:r>
          </a:p>
          <a:p>
            <a:r>
              <a:rPr lang="en-GB" sz="2160" i="1" dirty="0">
                <a:solidFill>
                  <a:srgbClr val="C00000"/>
                </a:solidFill>
              </a:rPr>
              <a:t>future: </a:t>
            </a:r>
            <a:r>
              <a:rPr lang="en-GB" sz="2160" b="1" i="1" dirty="0">
                <a:solidFill>
                  <a:srgbClr val="C00000"/>
                </a:solidFill>
              </a:rPr>
              <a:t>FAIR, </a:t>
            </a:r>
            <a:r>
              <a:rPr lang="en-GB" sz="2160" b="1" i="1" dirty="0" err="1">
                <a:solidFill>
                  <a:srgbClr val="C00000"/>
                </a:solidFill>
              </a:rPr>
              <a:t>JPark</a:t>
            </a:r>
            <a:r>
              <a:rPr lang="en-GB" sz="2160" b="1" i="1" dirty="0">
                <a:solidFill>
                  <a:srgbClr val="C00000"/>
                </a:solidFill>
              </a:rPr>
              <a:t>, NICA</a:t>
            </a:r>
            <a:endParaRPr lang="en-GB" sz="2160" dirty="0">
              <a:solidFill>
                <a:srgbClr val="C00000"/>
              </a:solidFill>
            </a:endParaRPr>
          </a:p>
        </p:txBody>
      </p:sp>
      <mc:AlternateContent xmlns:mc="http://schemas.openxmlformats.org/markup-compatibility/2006" xmlns:a14="http://schemas.microsoft.com/office/drawing/2010/main">
        <mc:Choice Requires="a14">
          <p:sp>
            <p:nvSpPr>
              <p:cNvPr id="6" name="Rectangle 5"/>
              <p:cNvSpPr/>
              <p:nvPr/>
            </p:nvSpPr>
            <p:spPr>
              <a:xfrm>
                <a:off x="5860925" y="2532175"/>
                <a:ext cx="4270785" cy="5034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160" i="1" kern="0">
                              <a:solidFill>
                                <a:srgbClr val="FF0000"/>
                              </a:solidFill>
                              <a:latin typeface="Cambria Math" panose="02040503050406030204" pitchFamily="18" charset="0"/>
                            </a:rPr>
                          </m:ctrlPr>
                        </m:sSupPr>
                        <m:e>
                          <m:r>
                            <a:rPr lang="en-US" sz="2160" i="1" kern="0">
                              <a:solidFill>
                                <a:srgbClr val="FF0000"/>
                              </a:solidFill>
                              <a:latin typeface="Cambria Math" panose="02040503050406030204" pitchFamily="18" charset="0"/>
                              <a:ea typeface="Cambria Math" panose="02040503050406030204" pitchFamily="18" charset="0"/>
                            </a:rPr>
                            <m:t>𝜎</m:t>
                          </m:r>
                        </m:e>
                        <m:sup>
                          <m:r>
                            <a:rPr lang="en-US" sz="2160" i="1" kern="0">
                              <a:solidFill>
                                <a:srgbClr val="FF0000"/>
                              </a:solidFill>
                              <a:latin typeface="Cambria Math" panose="02040503050406030204" pitchFamily="18" charset="0"/>
                              <a:ea typeface="Cambria Math" panose="02040503050406030204" pitchFamily="18" charset="0"/>
                            </a:rPr>
                            <m:t>ℓ</m:t>
                          </m:r>
                          <m:r>
                            <a:rPr lang="en-US" sz="2160" i="1" kern="0">
                              <a:solidFill>
                                <a:srgbClr val="FF0000"/>
                              </a:solidFill>
                              <a:latin typeface="Cambria Math" panose="02040503050406030204" pitchFamily="18" charset="0"/>
                              <a:ea typeface="Cambria Math" panose="02040503050406030204" pitchFamily="18" charset="0"/>
                            </a:rPr>
                            <m:t>𝑝</m:t>
                          </m:r>
                          <m:r>
                            <a:rPr lang="en-US" sz="2160" i="1" kern="0">
                              <a:solidFill>
                                <a:srgbClr val="FF0000"/>
                              </a:solidFill>
                              <a:latin typeface="Cambria Math" panose="02040503050406030204" pitchFamily="18" charset="0"/>
                              <a:ea typeface="Cambria Math" panose="02040503050406030204" pitchFamily="18" charset="0"/>
                            </a:rPr>
                            <m:t>→</m:t>
                          </m:r>
                          <m:sSup>
                            <m:sSupPr>
                              <m:ctrlPr>
                                <a:rPr lang="en-US" sz="2160" i="1" kern="0">
                                  <a:solidFill>
                                    <a:srgbClr val="FF0000"/>
                                  </a:solidFill>
                                  <a:latin typeface="Cambria Math" panose="02040503050406030204" pitchFamily="18" charset="0"/>
                                  <a:ea typeface="Cambria Math" panose="02040503050406030204" pitchFamily="18" charset="0"/>
                                </a:rPr>
                              </m:ctrlPr>
                            </m:sSupPr>
                            <m:e>
                              <m:r>
                                <a:rPr lang="en-US" sz="2160" i="1" kern="0">
                                  <a:solidFill>
                                    <a:srgbClr val="FF0000"/>
                                  </a:solidFill>
                                  <a:latin typeface="Cambria Math" panose="02040503050406030204" pitchFamily="18" charset="0"/>
                                  <a:ea typeface="Cambria Math" panose="02040503050406030204" pitchFamily="18" charset="0"/>
                                </a:rPr>
                                <m:t>ℓ</m:t>
                              </m:r>
                            </m:e>
                            <m:sup>
                              <m:r>
                                <a:rPr lang="en-US" sz="2160" i="1" kern="0">
                                  <a:solidFill>
                                    <a:srgbClr val="FF0000"/>
                                  </a:solidFill>
                                  <a:latin typeface="Cambria Math" panose="02040503050406030204" pitchFamily="18" charset="0"/>
                                  <a:ea typeface="Cambria Math" panose="02040503050406030204" pitchFamily="18" charset="0"/>
                                </a:rPr>
                                <m:t>′</m:t>
                              </m:r>
                            </m:sup>
                          </m:sSup>
                          <m:r>
                            <a:rPr lang="en-US" sz="2160" i="1" kern="0">
                              <a:solidFill>
                                <a:srgbClr val="FF0000"/>
                              </a:solidFill>
                              <a:latin typeface="Cambria Math" panose="02040503050406030204" pitchFamily="18" charset="0"/>
                              <a:ea typeface="Cambria Math" panose="02040503050406030204" pitchFamily="18" charset="0"/>
                            </a:rPr>
                            <m:t>h𝑋</m:t>
                          </m:r>
                        </m:sup>
                      </m:sSup>
                      <m:r>
                        <a:rPr lang="en-US" sz="2160" i="1" kern="0">
                          <a:solidFill>
                            <a:srgbClr val="FF0000"/>
                          </a:solidFill>
                          <a:latin typeface="Cambria Math" panose="02040503050406030204" pitchFamily="18" charset="0"/>
                          <a:ea typeface="Cambria Math" panose="02040503050406030204" pitchFamily="18" charset="0"/>
                        </a:rPr>
                        <m:t>~</m:t>
                      </m:r>
                      <m:r>
                        <a:rPr lang="en-US" sz="2160" i="1" kern="0">
                          <a:solidFill>
                            <a:srgbClr val="FF0000"/>
                          </a:solidFill>
                          <a:latin typeface="Cambria Math" panose="02040503050406030204" pitchFamily="18" charset="0"/>
                          <a:ea typeface="Cambria Math" panose="02040503050406030204" pitchFamily="18" charset="0"/>
                        </a:rPr>
                        <m:t>𝑞</m:t>
                      </m:r>
                      <m:d>
                        <m:dPr>
                          <m:ctrlPr>
                            <a:rPr lang="en-US" sz="2160" i="1" kern="0">
                              <a:solidFill>
                                <a:srgbClr val="FF0000"/>
                              </a:solidFill>
                              <a:latin typeface="Cambria Math" panose="02040503050406030204" pitchFamily="18" charset="0"/>
                              <a:ea typeface="Cambria Math" panose="02040503050406030204" pitchFamily="18" charset="0"/>
                            </a:rPr>
                          </m:ctrlPr>
                        </m:dPr>
                        <m:e>
                          <m:r>
                            <a:rPr lang="en-US" sz="2160" i="1" kern="0">
                              <a:solidFill>
                                <a:srgbClr val="FF0000"/>
                              </a:solidFill>
                              <a:latin typeface="Cambria Math" panose="02040503050406030204" pitchFamily="18" charset="0"/>
                              <a:ea typeface="Cambria Math" panose="02040503050406030204" pitchFamily="18" charset="0"/>
                            </a:rPr>
                            <m:t>𝑥</m:t>
                          </m:r>
                        </m:e>
                      </m:d>
                      <m:r>
                        <a:rPr lang="en-US" sz="2160" i="1" kern="0">
                          <a:solidFill>
                            <a:srgbClr val="FF0000"/>
                          </a:solidFill>
                          <a:latin typeface="Cambria Math" panose="02040503050406030204" pitchFamily="18" charset="0"/>
                          <a:ea typeface="Cambria Math" panose="02040503050406030204" pitchFamily="18" charset="0"/>
                        </a:rPr>
                        <m:t>⊗</m:t>
                      </m:r>
                      <m:sSup>
                        <m:sSupPr>
                          <m:ctrlPr>
                            <a:rPr lang="en-US" sz="2160" i="1" kern="0">
                              <a:solidFill>
                                <a:srgbClr val="FF0000"/>
                              </a:solidFill>
                              <a:latin typeface="Cambria Math" panose="02040503050406030204" pitchFamily="18" charset="0"/>
                              <a:ea typeface="Cambria Math" panose="02040503050406030204" pitchFamily="18" charset="0"/>
                            </a:rPr>
                          </m:ctrlPr>
                        </m:sSupPr>
                        <m:e>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𝜎</m:t>
                              </m:r>
                            </m:e>
                          </m:acc>
                        </m:e>
                        <m:sup>
                          <m:r>
                            <a:rPr lang="en-US" sz="2160" i="1" kern="0">
                              <a:solidFill>
                                <a:srgbClr val="FF0000"/>
                              </a:solidFill>
                              <a:latin typeface="Cambria Math" panose="02040503050406030204" pitchFamily="18" charset="0"/>
                              <a:ea typeface="Cambria Math" panose="02040503050406030204" pitchFamily="18" charset="0"/>
                            </a:rPr>
                            <m:t>𝛾</m:t>
                          </m:r>
                          <m:r>
                            <a:rPr lang="en-US" sz="2160" i="1" kern="0">
                              <a:solidFill>
                                <a:srgbClr val="FF0000"/>
                              </a:solidFill>
                              <a:latin typeface="Cambria Math" panose="02040503050406030204" pitchFamily="18" charset="0"/>
                              <a:ea typeface="Cambria Math" panose="02040503050406030204" pitchFamily="18" charset="0"/>
                            </a:rPr>
                            <m:t>𝑞</m:t>
                          </m:r>
                          <m:r>
                            <a:rPr lang="en-US" sz="2160" i="1" kern="0">
                              <a:solidFill>
                                <a:srgbClr val="FF0000"/>
                              </a:solidFill>
                              <a:latin typeface="Cambria Math" panose="02040503050406030204" pitchFamily="18" charset="0"/>
                              <a:ea typeface="Cambria Math" panose="02040503050406030204" pitchFamily="18" charset="0"/>
                            </a:rPr>
                            <m:t>→</m:t>
                          </m:r>
                          <m:r>
                            <a:rPr lang="en-US" sz="2160" i="1" kern="0">
                              <a:solidFill>
                                <a:srgbClr val="FF0000"/>
                              </a:solidFill>
                              <a:latin typeface="Cambria Math" panose="02040503050406030204" pitchFamily="18" charset="0"/>
                              <a:ea typeface="Cambria Math" panose="02040503050406030204" pitchFamily="18" charset="0"/>
                            </a:rPr>
                            <m:t>𝑞</m:t>
                          </m:r>
                        </m:sup>
                      </m:sSup>
                      <m:r>
                        <a:rPr lang="en-US" sz="2160" i="1" kern="0">
                          <a:solidFill>
                            <a:srgbClr val="FF0000"/>
                          </a:solidFill>
                          <a:latin typeface="Cambria Math" panose="02040503050406030204" pitchFamily="18" charset="0"/>
                          <a:ea typeface="Cambria Math" panose="02040503050406030204" pitchFamily="18" charset="0"/>
                        </a:rPr>
                        <m:t>⊗</m:t>
                      </m:r>
                      <m:sSubSup>
                        <m:sSubSupPr>
                          <m:ctrlPr>
                            <a:rPr lang="en-US" sz="2160" i="1" kern="0">
                              <a:solidFill>
                                <a:srgbClr val="FF0000"/>
                              </a:solidFill>
                              <a:latin typeface="Cambria Math" panose="02040503050406030204" pitchFamily="18" charset="0"/>
                              <a:ea typeface="Cambria Math" panose="02040503050406030204" pitchFamily="18" charset="0"/>
                            </a:rPr>
                          </m:ctrlPr>
                        </m:sSubSupPr>
                        <m:e>
                          <m:r>
                            <a:rPr lang="en-US" sz="2160" i="1" kern="0">
                              <a:solidFill>
                                <a:srgbClr val="FF0000"/>
                              </a:solidFill>
                              <a:latin typeface="Cambria Math" panose="02040503050406030204" pitchFamily="18" charset="0"/>
                              <a:ea typeface="Cambria Math" panose="02040503050406030204" pitchFamily="18" charset="0"/>
                            </a:rPr>
                            <m:t>𝐷</m:t>
                          </m:r>
                        </m:e>
                        <m:sub>
                          <m:r>
                            <a:rPr lang="en-US" sz="2160" i="1" kern="0">
                              <a:solidFill>
                                <a:srgbClr val="FF0000"/>
                              </a:solidFill>
                              <a:latin typeface="Cambria Math" panose="02040503050406030204" pitchFamily="18" charset="0"/>
                              <a:ea typeface="Cambria Math" panose="02040503050406030204" pitchFamily="18" charset="0"/>
                            </a:rPr>
                            <m:t>𝑞</m:t>
                          </m:r>
                        </m:sub>
                        <m:sup>
                          <m:r>
                            <a:rPr lang="en-US" sz="2160" i="1" kern="0">
                              <a:solidFill>
                                <a:srgbClr val="FF0000"/>
                              </a:solidFill>
                              <a:latin typeface="Cambria Math" panose="02040503050406030204" pitchFamily="18" charset="0"/>
                              <a:ea typeface="Cambria Math" panose="02040503050406030204" pitchFamily="18" charset="0"/>
                            </a:rPr>
                            <m:t>h</m:t>
                          </m:r>
                        </m:sup>
                      </m:sSubSup>
                      <m:d>
                        <m:dPr>
                          <m:ctrlPr>
                            <a:rPr lang="en-US" sz="2160" i="1" kern="0">
                              <a:solidFill>
                                <a:srgbClr val="FF0000"/>
                              </a:solidFill>
                              <a:latin typeface="Cambria Math" panose="02040503050406030204" pitchFamily="18" charset="0"/>
                              <a:ea typeface="Cambria Math" panose="02040503050406030204" pitchFamily="18" charset="0"/>
                            </a:rPr>
                          </m:ctrlPr>
                        </m:dPr>
                        <m:e>
                          <m:r>
                            <a:rPr lang="en-US" sz="2160" i="1" kern="0">
                              <a:solidFill>
                                <a:srgbClr val="FF0000"/>
                              </a:solidFill>
                              <a:latin typeface="Cambria Math" panose="02040503050406030204" pitchFamily="18" charset="0"/>
                              <a:ea typeface="Cambria Math" panose="02040503050406030204" pitchFamily="18" charset="0"/>
                            </a:rPr>
                            <m:t>𝑧</m:t>
                          </m:r>
                        </m:e>
                      </m:d>
                    </m:oMath>
                  </m:oMathPara>
                </a14:m>
                <a:endParaRPr lang="it-IT" sz="2160" dirty="0"/>
              </a:p>
            </p:txBody>
          </p:sp>
        </mc:Choice>
        <mc:Fallback xmlns="">
          <p:sp>
            <p:nvSpPr>
              <p:cNvPr id="6" name="Rectangle 5"/>
              <p:cNvSpPr>
                <a:spLocks noRot="1" noChangeAspect="1" noMove="1" noResize="1" noEditPoints="1" noAdjustHandles="1" noChangeArrowheads="1" noChangeShapeType="1" noTextEdit="1"/>
              </p:cNvSpPr>
              <p:nvPr/>
            </p:nvSpPr>
            <p:spPr>
              <a:xfrm>
                <a:off x="4376104" y="2110145"/>
                <a:ext cx="3699539" cy="434734"/>
              </a:xfrm>
              <a:prstGeom prst="rect">
                <a:avLst/>
              </a:prstGeom>
              <a:blipFill rotWithShape="0">
                <a:blip r:embed="rId6"/>
                <a:stretch>
                  <a:fillRect b="-422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913121" y="3985801"/>
                <a:ext cx="4934749" cy="4640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160" i="1" kern="0">
                              <a:solidFill>
                                <a:srgbClr val="FF0000"/>
                              </a:solidFill>
                              <a:latin typeface="Cambria Math" panose="02040503050406030204" pitchFamily="18" charset="0"/>
                            </a:rPr>
                          </m:ctrlPr>
                        </m:sSupPr>
                        <m:e>
                          <m:r>
                            <a:rPr lang="en-US" sz="2160" i="1" kern="0">
                              <a:solidFill>
                                <a:srgbClr val="FF0000"/>
                              </a:solidFill>
                              <a:latin typeface="Cambria Math" panose="02040503050406030204" pitchFamily="18" charset="0"/>
                              <a:ea typeface="Cambria Math" panose="02040503050406030204" pitchFamily="18" charset="0"/>
                            </a:rPr>
                            <m:t>𝜎</m:t>
                          </m:r>
                        </m:e>
                        <m:sup>
                          <m:r>
                            <a:rPr lang="en-US" sz="2160" i="1" kern="0">
                              <a:solidFill>
                                <a:srgbClr val="FF0000"/>
                              </a:solidFill>
                              <a:latin typeface="Cambria Math" panose="02040503050406030204" pitchFamily="18" charset="0"/>
                              <a:ea typeface="Cambria Math" panose="02040503050406030204" pitchFamily="18" charset="0"/>
                            </a:rPr>
                            <m:t>h𝑝</m:t>
                          </m:r>
                          <m:r>
                            <a:rPr lang="en-US" sz="2160" i="1" kern="0">
                              <a:solidFill>
                                <a:srgbClr val="FF0000"/>
                              </a:solidFill>
                              <a:latin typeface="Cambria Math" panose="02040503050406030204" pitchFamily="18" charset="0"/>
                              <a:ea typeface="Cambria Math" panose="02040503050406030204" pitchFamily="18" charset="0"/>
                            </a:rPr>
                            <m:t>→</m:t>
                          </m:r>
                          <m:r>
                            <a:rPr lang="en-US" sz="2160" i="1" kern="0">
                              <a:solidFill>
                                <a:srgbClr val="FF0000"/>
                              </a:solidFill>
                              <a:latin typeface="Cambria Math" panose="02040503050406030204" pitchFamily="18" charset="0"/>
                              <a:ea typeface="Cambria Math" panose="02040503050406030204" pitchFamily="18" charset="0"/>
                            </a:rPr>
                            <m:t>𝜇𝜇</m:t>
                          </m:r>
                        </m:sup>
                      </m:sSup>
                      <m:r>
                        <a:rPr lang="en-US" sz="2160" i="1" kern="0">
                          <a:solidFill>
                            <a:srgbClr val="FF0000"/>
                          </a:solidFill>
                          <a:latin typeface="Cambria Math" panose="02040503050406030204" pitchFamily="18" charset="0"/>
                          <a:ea typeface="Cambria Math" panose="02040503050406030204" pitchFamily="18" charset="0"/>
                        </a:rPr>
                        <m:t>~</m:t>
                      </m:r>
                      <m:sSub>
                        <m:sSubPr>
                          <m:ctrlPr>
                            <a:rPr lang="en-US" sz="2160" i="1" kern="0">
                              <a:solidFill>
                                <a:srgbClr val="FF0000"/>
                              </a:solidFill>
                              <a:latin typeface="Cambria Math" panose="02040503050406030204" pitchFamily="18" charset="0"/>
                              <a:ea typeface="Cambria Math" panose="02040503050406030204" pitchFamily="18" charset="0"/>
                            </a:rPr>
                          </m:ctrlPr>
                        </m:sSubPr>
                        <m:e>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𝑞</m:t>
                              </m:r>
                            </m:e>
                          </m:acc>
                        </m:e>
                        <m:sub>
                          <m:r>
                            <a:rPr lang="en-US" sz="2160" i="1" kern="0">
                              <a:solidFill>
                                <a:srgbClr val="FF0000"/>
                              </a:solidFill>
                              <a:latin typeface="Cambria Math" panose="02040503050406030204" pitchFamily="18" charset="0"/>
                              <a:ea typeface="Cambria Math" panose="02040503050406030204" pitchFamily="18" charset="0"/>
                            </a:rPr>
                            <m:t>h</m:t>
                          </m:r>
                        </m:sub>
                      </m:sSub>
                      <m:d>
                        <m:dPr>
                          <m:ctrlPr>
                            <a:rPr lang="en-US" sz="2160" i="1" kern="0">
                              <a:solidFill>
                                <a:srgbClr val="FF0000"/>
                              </a:solidFill>
                              <a:latin typeface="Cambria Math" panose="02040503050406030204" pitchFamily="18" charset="0"/>
                              <a:ea typeface="Cambria Math" panose="02040503050406030204" pitchFamily="18" charset="0"/>
                            </a:rPr>
                          </m:ctrlPr>
                        </m:dPr>
                        <m:e>
                          <m:sSub>
                            <m:sSubPr>
                              <m:ctrlPr>
                                <a:rPr lang="en-US" sz="2160" i="1" kern="0">
                                  <a:solidFill>
                                    <a:srgbClr val="FF0000"/>
                                  </a:solidFill>
                                  <a:latin typeface="Cambria Math" panose="02040503050406030204" pitchFamily="18" charset="0"/>
                                  <a:ea typeface="Cambria Math" panose="02040503050406030204" pitchFamily="18" charset="0"/>
                                </a:rPr>
                              </m:ctrlPr>
                            </m:sSubPr>
                            <m:e>
                              <m:r>
                                <a:rPr lang="en-US" sz="2160" i="1" kern="0">
                                  <a:solidFill>
                                    <a:srgbClr val="FF0000"/>
                                  </a:solidFill>
                                  <a:latin typeface="Cambria Math" panose="02040503050406030204" pitchFamily="18" charset="0"/>
                                  <a:ea typeface="Cambria Math" panose="02040503050406030204" pitchFamily="18" charset="0"/>
                                </a:rPr>
                                <m:t>𝑥</m:t>
                              </m:r>
                            </m:e>
                            <m:sub>
                              <m:r>
                                <a:rPr lang="en-US" sz="2160" i="1" kern="0">
                                  <a:solidFill>
                                    <a:srgbClr val="FF0000"/>
                                  </a:solidFill>
                                  <a:latin typeface="Cambria Math" panose="02040503050406030204" pitchFamily="18" charset="0"/>
                                  <a:ea typeface="Cambria Math" panose="02040503050406030204" pitchFamily="18" charset="0"/>
                                </a:rPr>
                                <m:t>1</m:t>
                              </m:r>
                            </m:sub>
                          </m:sSub>
                        </m:e>
                      </m:d>
                      <m:r>
                        <a:rPr lang="en-US" sz="2160" i="1" kern="0">
                          <a:solidFill>
                            <a:srgbClr val="FF0000"/>
                          </a:solidFill>
                          <a:latin typeface="Cambria Math" panose="02040503050406030204" pitchFamily="18" charset="0"/>
                          <a:ea typeface="Cambria Math" panose="02040503050406030204" pitchFamily="18" charset="0"/>
                        </a:rPr>
                        <m:t>⊗</m:t>
                      </m:r>
                      <m:sSub>
                        <m:sSubPr>
                          <m:ctrlPr>
                            <a:rPr lang="en-US" sz="2160" i="1" kern="0">
                              <a:solidFill>
                                <a:srgbClr val="FF0000"/>
                              </a:solidFill>
                              <a:latin typeface="Cambria Math" panose="02040503050406030204" pitchFamily="18" charset="0"/>
                              <a:ea typeface="Cambria Math" panose="02040503050406030204" pitchFamily="18" charset="0"/>
                            </a:rPr>
                          </m:ctrlPr>
                        </m:sSubPr>
                        <m:e>
                          <m:r>
                            <a:rPr lang="en-US" sz="2160" i="1" kern="0">
                              <a:solidFill>
                                <a:srgbClr val="FF0000"/>
                              </a:solidFill>
                              <a:latin typeface="Cambria Math" panose="02040503050406030204" pitchFamily="18" charset="0"/>
                              <a:ea typeface="Cambria Math" panose="02040503050406030204" pitchFamily="18" charset="0"/>
                            </a:rPr>
                            <m:t>𝑞</m:t>
                          </m:r>
                        </m:e>
                        <m:sub>
                          <m:r>
                            <a:rPr lang="en-US" sz="2160" i="1" kern="0">
                              <a:solidFill>
                                <a:srgbClr val="FF0000"/>
                              </a:solidFill>
                              <a:latin typeface="Cambria Math" panose="02040503050406030204" pitchFamily="18" charset="0"/>
                              <a:ea typeface="Cambria Math" panose="02040503050406030204" pitchFamily="18" charset="0"/>
                            </a:rPr>
                            <m:t>𝑝</m:t>
                          </m:r>
                        </m:sub>
                      </m:sSub>
                      <m:d>
                        <m:dPr>
                          <m:ctrlPr>
                            <a:rPr lang="en-US" sz="2160" i="1" kern="0">
                              <a:solidFill>
                                <a:srgbClr val="FF0000"/>
                              </a:solidFill>
                              <a:latin typeface="Cambria Math" panose="02040503050406030204" pitchFamily="18" charset="0"/>
                              <a:ea typeface="Cambria Math" panose="02040503050406030204" pitchFamily="18" charset="0"/>
                            </a:rPr>
                          </m:ctrlPr>
                        </m:dPr>
                        <m:e>
                          <m:sSub>
                            <m:sSubPr>
                              <m:ctrlPr>
                                <a:rPr lang="en-US" sz="2160" i="1" kern="0">
                                  <a:solidFill>
                                    <a:srgbClr val="FF0000"/>
                                  </a:solidFill>
                                  <a:latin typeface="Cambria Math" panose="02040503050406030204" pitchFamily="18" charset="0"/>
                                  <a:ea typeface="Cambria Math" panose="02040503050406030204" pitchFamily="18" charset="0"/>
                                </a:rPr>
                              </m:ctrlPr>
                            </m:sSubPr>
                            <m:e>
                              <m:r>
                                <a:rPr lang="en-US" sz="2160" i="1" kern="0">
                                  <a:solidFill>
                                    <a:srgbClr val="FF0000"/>
                                  </a:solidFill>
                                  <a:latin typeface="Cambria Math" panose="02040503050406030204" pitchFamily="18" charset="0"/>
                                  <a:ea typeface="Cambria Math" panose="02040503050406030204" pitchFamily="18" charset="0"/>
                                </a:rPr>
                                <m:t>𝑥</m:t>
                              </m:r>
                            </m:e>
                            <m:sub>
                              <m:r>
                                <a:rPr lang="en-US" sz="2160" i="1" kern="0">
                                  <a:solidFill>
                                    <a:srgbClr val="FF0000"/>
                                  </a:solidFill>
                                  <a:latin typeface="Cambria Math" panose="02040503050406030204" pitchFamily="18" charset="0"/>
                                  <a:ea typeface="Cambria Math" panose="02040503050406030204" pitchFamily="18" charset="0"/>
                                </a:rPr>
                                <m:t>2</m:t>
                              </m:r>
                            </m:sub>
                          </m:sSub>
                        </m:e>
                      </m:d>
                      <m:r>
                        <a:rPr lang="en-US" sz="2160" i="1" kern="0">
                          <a:solidFill>
                            <a:srgbClr val="FF0000"/>
                          </a:solidFill>
                          <a:latin typeface="Cambria Math" panose="02040503050406030204" pitchFamily="18" charset="0"/>
                          <a:ea typeface="Cambria Math" panose="02040503050406030204" pitchFamily="18" charset="0"/>
                        </a:rPr>
                        <m:t>⊗</m:t>
                      </m:r>
                      <m:sSup>
                        <m:sSupPr>
                          <m:ctrlPr>
                            <a:rPr lang="en-US" sz="2160" i="1" kern="0">
                              <a:solidFill>
                                <a:srgbClr val="FF0000"/>
                              </a:solidFill>
                              <a:latin typeface="Cambria Math" panose="02040503050406030204" pitchFamily="18" charset="0"/>
                              <a:ea typeface="Cambria Math" panose="02040503050406030204" pitchFamily="18" charset="0"/>
                            </a:rPr>
                          </m:ctrlPr>
                        </m:sSupPr>
                        <m:e>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𝜎</m:t>
                              </m:r>
                            </m:e>
                          </m:acc>
                        </m:e>
                        <m:sup>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𝑞</m:t>
                              </m:r>
                            </m:e>
                          </m:acc>
                          <m:r>
                            <a:rPr lang="en-US" sz="2160" i="1" kern="0">
                              <a:solidFill>
                                <a:srgbClr val="FF0000"/>
                              </a:solidFill>
                              <a:latin typeface="Cambria Math" panose="02040503050406030204" pitchFamily="18" charset="0"/>
                              <a:ea typeface="Cambria Math" panose="02040503050406030204" pitchFamily="18" charset="0"/>
                            </a:rPr>
                            <m:t>𝑞</m:t>
                          </m:r>
                          <m:r>
                            <a:rPr lang="en-US" sz="2160" i="1" kern="0">
                              <a:solidFill>
                                <a:srgbClr val="FF0000"/>
                              </a:solidFill>
                              <a:latin typeface="Cambria Math" panose="02040503050406030204" pitchFamily="18" charset="0"/>
                              <a:ea typeface="Cambria Math" panose="02040503050406030204" pitchFamily="18" charset="0"/>
                            </a:rPr>
                            <m:t>→</m:t>
                          </m:r>
                          <m:r>
                            <a:rPr lang="en-US" sz="2160" i="1" kern="0">
                              <a:solidFill>
                                <a:srgbClr val="FF0000"/>
                              </a:solidFill>
                              <a:latin typeface="Cambria Math" panose="02040503050406030204" pitchFamily="18" charset="0"/>
                              <a:ea typeface="Cambria Math" panose="02040503050406030204" pitchFamily="18" charset="0"/>
                            </a:rPr>
                            <m:t>𝜇𝜇</m:t>
                          </m:r>
                        </m:sup>
                      </m:sSup>
                      <m:d>
                        <m:dPr>
                          <m:ctrlPr>
                            <a:rPr lang="en-US" sz="2160" i="1" kern="0">
                              <a:solidFill>
                                <a:srgbClr val="FF0000"/>
                              </a:solidFill>
                              <a:latin typeface="Cambria Math" panose="02040503050406030204" pitchFamily="18" charset="0"/>
                              <a:ea typeface="Cambria Math" panose="02040503050406030204" pitchFamily="18" charset="0"/>
                            </a:rPr>
                          </m:ctrlPr>
                        </m:dPr>
                        <m:e>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𝑠</m:t>
                              </m:r>
                            </m:e>
                          </m:acc>
                        </m:e>
                      </m:d>
                    </m:oMath>
                  </m:oMathPara>
                </a14:m>
                <a:endParaRPr lang="it-IT" sz="2160" dirty="0"/>
              </a:p>
            </p:txBody>
          </p:sp>
        </mc:Choice>
        <mc:Fallback xmlns="">
          <p:sp>
            <p:nvSpPr>
              <p:cNvPr id="13" name="Rectangle 12"/>
              <p:cNvSpPr>
                <a:spLocks noRot="1" noChangeAspect="1" noMove="1" noResize="1" noEditPoints="1" noAdjustHandles="1" noChangeArrowheads="1" noChangeShapeType="1" noTextEdit="1"/>
              </p:cNvSpPr>
              <p:nvPr/>
            </p:nvSpPr>
            <p:spPr>
              <a:xfrm>
                <a:off x="4419600" y="3321501"/>
                <a:ext cx="4159472" cy="402033"/>
              </a:xfrm>
              <a:prstGeom prst="rect">
                <a:avLst/>
              </a:prstGeom>
              <a:blipFill rotWithShape="0">
                <a:blip r:embed="rId7"/>
                <a:stretch>
                  <a:fillRect t="-3030" r="-2639" b="-1515"/>
                </a:stretch>
              </a:blipFill>
            </p:spPr>
            <p:txBody>
              <a:bodyPr/>
              <a:lstStyle/>
              <a:p>
                <a:r>
                  <a:rPr lang="it-IT">
                    <a:noFill/>
                  </a:rPr>
                  <a:t> </a:t>
                </a:r>
              </a:p>
            </p:txBody>
          </p:sp>
        </mc:Fallback>
      </mc:AlternateContent>
      <p:graphicFrame>
        <p:nvGraphicFramePr>
          <p:cNvPr id="10" name="Object 9"/>
          <p:cNvGraphicFramePr>
            <a:graphicFrameLocks noChangeAspect="1"/>
          </p:cNvGraphicFramePr>
          <p:nvPr>
            <p:extLst>
              <p:ext uri="{D42A27DB-BD31-4B8C-83A1-F6EECF244321}">
                <p14:modId xmlns:p14="http://schemas.microsoft.com/office/powerpoint/2010/main" val="740025850"/>
              </p:ext>
            </p:extLst>
          </p:nvPr>
        </p:nvGraphicFramePr>
        <p:xfrm>
          <a:off x="1232747" y="5453376"/>
          <a:ext cx="2192654" cy="1114469"/>
        </p:xfrm>
        <a:graphic>
          <a:graphicData uri="http://schemas.openxmlformats.org/presentationml/2006/ole">
            <mc:AlternateContent xmlns:mc="http://schemas.openxmlformats.org/markup-compatibility/2006">
              <mc:Choice xmlns:v="urn:schemas-microsoft-com:vml" Requires="v">
                <p:oleObj spid="_x0000_s10245" r:id="rId8" imgW="7771320" imgH="3949200" progId="">
                  <p:embed/>
                </p:oleObj>
              </mc:Choice>
              <mc:Fallback>
                <p:oleObj r:id="rId8" imgW="7771320" imgH="3949200" progId="">
                  <p:embed/>
                  <p:pic>
                    <p:nvPicPr>
                      <p:cNvPr id="0" name=""/>
                      <p:cNvPicPr/>
                      <p:nvPr/>
                    </p:nvPicPr>
                    <p:blipFill>
                      <a:blip r:embed="rId9"/>
                      <a:stretch>
                        <a:fillRect/>
                      </a:stretch>
                    </p:blipFill>
                    <p:spPr>
                      <a:xfrm>
                        <a:off x="1232747" y="5453376"/>
                        <a:ext cx="2192654" cy="1114469"/>
                      </a:xfrm>
                      <a:prstGeom prst="rect">
                        <a:avLst/>
                      </a:prstGeom>
                    </p:spPr>
                  </p:pic>
                </p:oleObj>
              </mc:Fallback>
            </mc:AlternateContent>
          </a:graphicData>
        </a:graphic>
      </p:graphicFrame>
      <p:sp>
        <p:nvSpPr>
          <p:cNvPr id="15" name="TextBox 14"/>
          <p:cNvSpPr txBox="1"/>
          <p:nvPr/>
        </p:nvSpPr>
        <p:spPr>
          <a:xfrm>
            <a:off x="4009143" y="5450019"/>
            <a:ext cx="880369" cy="1089529"/>
          </a:xfrm>
          <a:prstGeom prst="rect">
            <a:avLst/>
          </a:prstGeom>
          <a:noFill/>
        </p:spPr>
        <p:txBody>
          <a:bodyPr wrap="none" rtlCol="0">
            <a:spAutoFit/>
          </a:bodyPr>
          <a:lstStyle/>
          <a:p>
            <a:r>
              <a:rPr lang="en-GB" sz="2160" dirty="0" err="1">
                <a:solidFill>
                  <a:srgbClr val="C00000"/>
                </a:solidFill>
              </a:rPr>
              <a:t>BaBar</a:t>
            </a:r>
            <a:endParaRPr lang="en-GB" sz="2160" dirty="0">
              <a:solidFill>
                <a:srgbClr val="C00000"/>
              </a:solidFill>
            </a:endParaRPr>
          </a:p>
          <a:p>
            <a:r>
              <a:rPr lang="en-GB" sz="2160" i="1" dirty="0">
                <a:solidFill>
                  <a:srgbClr val="C00000"/>
                </a:solidFill>
              </a:rPr>
              <a:t>Belle</a:t>
            </a:r>
          </a:p>
          <a:p>
            <a:r>
              <a:rPr lang="en-GB" sz="2160" i="1" dirty="0">
                <a:solidFill>
                  <a:srgbClr val="C00000"/>
                </a:solidFill>
              </a:rPr>
              <a:t>Bes III</a:t>
            </a:r>
          </a:p>
        </p:txBody>
      </p:sp>
      <mc:AlternateContent xmlns:mc="http://schemas.openxmlformats.org/markup-compatibility/2006" xmlns:a14="http://schemas.microsoft.com/office/drawing/2010/main">
        <mc:Choice Requires="a14">
          <p:sp>
            <p:nvSpPr>
              <p:cNvPr id="16" name="Rectangle 15"/>
              <p:cNvSpPr/>
              <p:nvPr/>
            </p:nvSpPr>
            <p:spPr>
              <a:xfrm>
                <a:off x="5860925" y="5646823"/>
                <a:ext cx="5610959" cy="5196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160" i="1" kern="0">
                              <a:solidFill>
                                <a:srgbClr val="FF0000"/>
                              </a:solidFill>
                              <a:latin typeface="Cambria Math" panose="02040503050406030204" pitchFamily="18" charset="0"/>
                            </a:rPr>
                          </m:ctrlPr>
                        </m:sSupPr>
                        <m:e>
                          <m:r>
                            <a:rPr lang="en-US" sz="2160" i="1" kern="0">
                              <a:solidFill>
                                <a:srgbClr val="FF0000"/>
                              </a:solidFill>
                              <a:latin typeface="Cambria Math" panose="02040503050406030204" pitchFamily="18" charset="0"/>
                              <a:ea typeface="Cambria Math" panose="02040503050406030204" pitchFamily="18" charset="0"/>
                            </a:rPr>
                            <m:t>𝜎</m:t>
                          </m:r>
                        </m:e>
                        <m:sup>
                          <m:sSup>
                            <m:sSupPr>
                              <m:ctrlPr>
                                <a:rPr lang="en-GB" sz="2160" i="1">
                                  <a:solidFill>
                                    <a:srgbClr val="FF0000"/>
                                  </a:solidFill>
                                  <a:latin typeface="Cambria Math" panose="02040503050406030204" pitchFamily="18" charset="0"/>
                                </a:rPr>
                              </m:ctrlPr>
                            </m:sSupPr>
                            <m:e>
                              <m:r>
                                <a:rPr lang="en-US" sz="2160" i="1">
                                  <a:solidFill>
                                    <a:srgbClr val="FF0000"/>
                                  </a:solidFill>
                                  <a:latin typeface="Cambria Math" panose="02040503050406030204" pitchFamily="18" charset="0"/>
                                </a:rPr>
                                <m:t>𝑒</m:t>
                              </m:r>
                            </m:e>
                            <m:sup>
                              <m:r>
                                <a:rPr lang="en-US" sz="2160" i="1">
                                  <a:solidFill>
                                    <a:srgbClr val="FF0000"/>
                                  </a:solidFill>
                                  <a:latin typeface="Cambria Math" panose="02040503050406030204" pitchFamily="18" charset="0"/>
                                </a:rPr>
                                <m:t>+</m:t>
                              </m:r>
                            </m:sup>
                          </m:sSup>
                          <m:sSup>
                            <m:sSupPr>
                              <m:ctrlPr>
                                <a:rPr lang="en-GB" sz="2160" i="1">
                                  <a:solidFill>
                                    <a:srgbClr val="FF0000"/>
                                  </a:solidFill>
                                  <a:latin typeface="Cambria Math" panose="02040503050406030204" pitchFamily="18" charset="0"/>
                                </a:rPr>
                              </m:ctrlPr>
                            </m:sSupPr>
                            <m:e>
                              <m:r>
                                <a:rPr lang="en-US" sz="2160" i="1">
                                  <a:solidFill>
                                    <a:srgbClr val="FF0000"/>
                                  </a:solidFill>
                                  <a:latin typeface="Cambria Math" panose="02040503050406030204" pitchFamily="18" charset="0"/>
                                </a:rPr>
                                <m:t>𝑒</m:t>
                              </m:r>
                            </m:e>
                            <m:sup>
                              <m:r>
                                <a:rPr lang="en-US" sz="2160" i="1">
                                  <a:solidFill>
                                    <a:srgbClr val="FF0000"/>
                                  </a:solidFill>
                                  <a:latin typeface="Cambria Math" panose="02040503050406030204" pitchFamily="18" charset="0"/>
                                </a:rPr>
                                <m:t>−</m:t>
                              </m:r>
                            </m:sup>
                          </m:sSup>
                          <m:r>
                            <a:rPr lang="en-US" sz="2160" i="1">
                              <a:solidFill>
                                <a:srgbClr val="FF0000"/>
                              </a:solidFill>
                              <a:latin typeface="Cambria Math" panose="02040503050406030204" pitchFamily="18" charset="0"/>
                              <a:ea typeface="Cambria Math" panose="02040503050406030204" pitchFamily="18" charset="0"/>
                            </a:rPr>
                            <m:t>→</m:t>
                          </m:r>
                          <m:sSub>
                            <m:sSubPr>
                              <m:ctrlPr>
                                <a:rPr lang="en-US" sz="2160" i="1">
                                  <a:solidFill>
                                    <a:srgbClr val="FF0000"/>
                                  </a:solidFill>
                                  <a:latin typeface="Cambria Math" panose="02040503050406030204" pitchFamily="18" charset="0"/>
                                  <a:ea typeface="Cambria Math" panose="02040503050406030204" pitchFamily="18" charset="0"/>
                                </a:rPr>
                              </m:ctrlPr>
                            </m:sSubPr>
                            <m:e>
                              <m:r>
                                <a:rPr lang="en-US" sz="2160" i="1">
                                  <a:solidFill>
                                    <a:srgbClr val="FF0000"/>
                                  </a:solidFill>
                                  <a:latin typeface="Cambria Math" panose="02040503050406030204" pitchFamily="18" charset="0"/>
                                  <a:ea typeface="Cambria Math" panose="02040503050406030204" pitchFamily="18" charset="0"/>
                                </a:rPr>
                                <m:t>h</m:t>
                              </m:r>
                            </m:e>
                            <m:sub>
                              <m:r>
                                <a:rPr lang="en-US" sz="2160" i="1">
                                  <a:solidFill>
                                    <a:srgbClr val="FF0000"/>
                                  </a:solidFill>
                                  <a:latin typeface="Cambria Math" panose="02040503050406030204" pitchFamily="18" charset="0"/>
                                  <a:ea typeface="Cambria Math" panose="02040503050406030204" pitchFamily="18" charset="0"/>
                                </a:rPr>
                                <m:t>1</m:t>
                              </m:r>
                            </m:sub>
                          </m:sSub>
                          <m:sSub>
                            <m:sSubPr>
                              <m:ctrlPr>
                                <a:rPr lang="en-US" sz="2160" i="1">
                                  <a:solidFill>
                                    <a:srgbClr val="FF0000"/>
                                  </a:solidFill>
                                  <a:latin typeface="Cambria Math" panose="02040503050406030204" pitchFamily="18" charset="0"/>
                                  <a:ea typeface="Cambria Math" panose="02040503050406030204" pitchFamily="18" charset="0"/>
                                </a:rPr>
                              </m:ctrlPr>
                            </m:sSubPr>
                            <m:e>
                              <m:r>
                                <a:rPr lang="en-US" sz="2160" i="1">
                                  <a:solidFill>
                                    <a:srgbClr val="FF0000"/>
                                  </a:solidFill>
                                  <a:latin typeface="Cambria Math" panose="02040503050406030204" pitchFamily="18" charset="0"/>
                                  <a:ea typeface="Cambria Math" panose="02040503050406030204" pitchFamily="18" charset="0"/>
                                </a:rPr>
                                <m:t>h</m:t>
                              </m:r>
                            </m:e>
                            <m:sub>
                              <m:r>
                                <a:rPr lang="en-US" sz="2160" i="1">
                                  <a:solidFill>
                                    <a:srgbClr val="FF0000"/>
                                  </a:solidFill>
                                  <a:latin typeface="Cambria Math" panose="02040503050406030204" pitchFamily="18" charset="0"/>
                                  <a:ea typeface="Cambria Math" panose="02040503050406030204" pitchFamily="18" charset="0"/>
                                </a:rPr>
                                <m:t>2</m:t>
                              </m:r>
                            </m:sub>
                          </m:sSub>
                        </m:sup>
                      </m:sSup>
                      <m:r>
                        <a:rPr lang="en-US" sz="2160" i="1" kern="0">
                          <a:solidFill>
                            <a:srgbClr val="FF0000"/>
                          </a:solidFill>
                          <a:latin typeface="Cambria Math" panose="02040503050406030204" pitchFamily="18" charset="0"/>
                          <a:ea typeface="Cambria Math" panose="02040503050406030204" pitchFamily="18" charset="0"/>
                        </a:rPr>
                        <m:t>~</m:t>
                      </m:r>
                      <m:sSup>
                        <m:sSupPr>
                          <m:ctrlPr>
                            <a:rPr lang="en-US" sz="2160" i="1" kern="0">
                              <a:solidFill>
                                <a:srgbClr val="FF0000"/>
                              </a:solidFill>
                              <a:latin typeface="Cambria Math" panose="02040503050406030204" pitchFamily="18" charset="0"/>
                              <a:ea typeface="Cambria Math" panose="02040503050406030204" pitchFamily="18" charset="0"/>
                            </a:rPr>
                          </m:ctrlPr>
                        </m:sSupPr>
                        <m:e>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𝜎</m:t>
                              </m:r>
                            </m:e>
                          </m:acc>
                        </m:e>
                        <m:sup>
                          <m:r>
                            <a:rPr lang="en-US" sz="2160" i="1" kern="0">
                              <a:solidFill>
                                <a:srgbClr val="FF0000"/>
                              </a:solidFill>
                              <a:latin typeface="Cambria Math" panose="02040503050406030204" pitchFamily="18" charset="0"/>
                              <a:ea typeface="Cambria Math" panose="02040503050406030204" pitchFamily="18" charset="0"/>
                            </a:rPr>
                            <m:t>ℓℓ→</m:t>
                          </m:r>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𝑞</m:t>
                              </m:r>
                            </m:e>
                          </m:acc>
                          <m:r>
                            <a:rPr lang="en-US" sz="2160" i="1" kern="0">
                              <a:solidFill>
                                <a:srgbClr val="FF0000"/>
                              </a:solidFill>
                              <a:latin typeface="Cambria Math" panose="02040503050406030204" pitchFamily="18" charset="0"/>
                              <a:ea typeface="Cambria Math" panose="02040503050406030204" pitchFamily="18" charset="0"/>
                            </a:rPr>
                            <m:t>𝑞</m:t>
                          </m:r>
                        </m:sup>
                      </m:sSup>
                      <m:d>
                        <m:dPr>
                          <m:ctrlPr>
                            <a:rPr lang="en-US" sz="2160" i="1" kern="0">
                              <a:solidFill>
                                <a:srgbClr val="FF0000"/>
                              </a:solidFill>
                              <a:latin typeface="Cambria Math" panose="02040503050406030204" pitchFamily="18" charset="0"/>
                              <a:ea typeface="Cambria Math" panose="02040503050406030204" pitchFamily="18" charset="0"/>
                            </a:rPr>
                          </m:ctrlPr>
                        </m:dPr>
                        <m:e>
                          <m:acc>
                            <m:accPr>
                              <m:chr m:val="̂"/>
                              <m:ctrlPr>
                                <a:rPr lang="en-US" sz="2160" i="1" kern="0">
                                  <a:solidFill>
                                    <a:srgbClr val="FF0000"/>
                                  </a:solidFill>
                                  <a:latin typeface="Cambria Math" panose="02040503050406030204" pitchFamily="18" charset="0"/>
                                  <a:ea typeface="Cambria Math" panose="02040503050406030204" pitchFamily="18" charset="0"/>
                                </a:rPr>
                              </m:ctrlPr>
                            </m:accPr>
                            <m:e>
                              <m:r>
                                <a:rPr lang="en-US" sz="2160" i="1" kern="0">
                                  <a:solidFill>
                                    <a:srgbClr val="FF0000"/>
                                  </a:solidFill>
                                  <a:latin typeface="Cambria Math" panose="02040503050406030204" pitchFamily="18" charset="0"/>
                                  <a:ea typeface="Cambria Math" panose="02040503050406030204" pitchFamily="18" charset="0"/>
                                </a:rPr>
                                <m:t>𝑠</m:t>
                              </m:r>
                            </m:e>
                          </m:acc>
                        </m:e>
                      </m:d>
                      <m:r>
                        <a:rPr lang="en-US" sz="2160" i="1" kern="0">
                          <a:solidFill>
                            <a:srgbClr val="FF0000"/>
                          </a:solidFill>
                          <a:latin typeface="Cambria Math" panose="02040503050406030204" pitchFamily="18" charset="0"/>
                          <a:ea typeface="Cambria Math" panose="02040503050406030204" pitchFamily="18" charset="0"/>
                        </a:rPr>
                        <m:t>⊗</m:t>
                      </m:r>
                      <m:sSubSup>
                        <m:sSubSupPr>
                          <m:ctrlPr>
                            <a:rPr lang="en-US" sz="2160" i="1" kern="0">
                              <a:solidFill>
                                <a:srgbClr val="FF0000"/>
                              </a:solidFill>
                              <a:latin typeface="Cambria Math" panose="02040503050406030204" pitchFamily="18" charset="0"/>
                              <a:ea typeface="Cambria Math" panose="02040503050406030204" pitchFamily="18" charset="0"/>
                            </a:rPr>
                          </m:ctrlPr>
                        </m:sSubSupPr>
                        <m:e>
                          <m:r>
                            <a:rPr lang="en-US" sz="2160" i="1" kern="0">
                              <a:solidFill>
                                <a:srgbClr val="FF0000"/>
                              </a:solidFill>
                              <a:latin typeface="Cambria Math" panose="02040503050406030204" pitchFamily="18" charset="0"/>
                              <a:ea typeface="Cambria Math" panose="02040503050406030204" pitchFamily="18" charset="0"/>
                            </a:rPr>
                            <m:t>𝐷</m:t>
                          </m:r>
                        </m:e>
                        <m:sub>
                          <m:r>
                            <a:rPr lang="en-US" sz="2160" i="1" kern="0">
                              <a:solidFill>
                                <a:srgbClr val="FF0000"/>
                              </a:solidFill>
                              <a:latin typeface="Cambria Math" panose="02040503050406030204" pitchFamily="18" charset="0"/>
                              <a:ea typeface="Cambria Math" panose="02040503050406030204" pitchFamily="18" charset="0"/>
                            </a:rPr>
                            <m:t>𝑞</m:t>
                          </m:r>
                        </m:sub>
                        <m:sup>
                          <m:sSub>
                            <m:sSubPr>
                              <m:ctrlPr>
                                <a:rPr lang="en-US" sz="2160" i="1" kern="0">
                                  <a:solidFill>
                                    <a:srgbClr val="FF0000"/>
                                  </a:solidFill>
                                  <a:latin typeface="Cambria Math" panose="02040503050406030204" pitchFamily="18" charset="0"/>
                                  <a:ea typeface="Cambria Math" panose="02040503050406030204" pitchFamily="18" charset="0"/>
                                </a:rPr>
                              </m:ctrlPr>
                            </m:sSubPr>
                            <m:e>
                              <m:r>
                                <a:rPr lang="en-US" sz="2160" i="1" kern="0">
                                  <a:solidFill>
                                    <a:srgbClr val="FF0000"/>
                                  </a:solidFill>
                                  <a:latin typeface="Cambria Math" panose="02040503050406030204" pitchFamily="18" charset="0"/>
                                  <a:ea typeface="Cambria Math" panose="02040503050406030204" pitchFamily="18" charset="0"/>
                                </a:rPr>
                                <m:t>h</m:t>
                              </m:r>
                            </m:e>
                            <m:sub>
                              <m:r>
                                <a:rPr lang="en-US" sz="2160" i="1" kern="0">
                                  <a:solidFill>
                                    <a:srgbClr val="FF0000"/>
                                  </a:solidFill>
                                  <a:latin typeface="Cambria Math" panose="02040503050406030204" pitchFamily="18" charset="0"/>
                                  <a:ea typeface="Cambria Math" panose="02040503050406030204" pitchFamily="18" charset="0"/>
                                </a:rPr>
                                <m:t>1</m:t>
                              </m:r>
                            </m:sub>
                          </m:sSub>
                        </m:sup>
                      </m:sSubSup>
                      <m:d>
                        <m:dPr>
                          <m:ctrlPr>
                            <a:rPr lang="en-US" sz="2160" i="1" kern="0">
                              <a:solidFill>
                                <a:srgbClr val="FF0000"/>
                              </a:solidFill>
                              <a:latin typeface="Cambria Math" panose="02040503050406030204" pitchFamily="18" charset="0"/>
                              <a:ea typeface="Cambria Math" panose="02040503050406030204" pitchFamily="18" charset="0"/>
                            </a:rPr>
                          </m:ctrlPr>
                        </m:dPr>
                        <m:e>
                          <m:sSub>
                            <m:sSubPr>
                              <m:ctrlPr>
                                <a:rPr lang="en-US" sz="2160" i="1" kern="0">
                                  <a:solidFill>
                                    <a:srgbClr val="FF0000"/>
                                  </a:solidFill>
                                  <a:latin typeface="Cambria Math" panose="02040503050406030204" pitchFamily="18" charset="0"/>
                                  <a:ea typeface="Cambria Math" panose="02040503050406030204" pitchFamily="18" charset="0"/>
                                </a:rPr>
                              </m:ctrlPr>
                            </m:sSubPr>
                            <m:e>
                              <m:r>
                                <a:rPr lang="en-US" sz="2160" i="1" kern="0">
                                  <a:solidFill>
                                    <a:srgbClr val="FF0000"/>
                                  </a:solidFill>
                                  <a:latin typeface="Cambria Math" panose="02040503050406030204" pitchFamily="18" charset="0"/>
                                  <a:ea typeface="Cambria Math" panose="02040503050406030204" pitchFamily="18" charset="0"/>
                                </a:rPr>
                                <m:t>𝑧</m:t>
                              </m:r>
                            </m:e>
                            <m:sub>
                              <m:r>
                                <a:rPr lang="en-US" sz="2160" i="1" kern="0">
                                  <a:solidFill>
                                    <a:srgbClr val="FF0000"/>
                                  </a:solidFill>
                                  <a:latin typeface="Cambria Math" panose="02040503050406030204" pitchFamily="18" charset="0"/>
                                  <a:ea typeface="Cambria Math" panose="02040503050406030204" pitchFamily="18" charset="0"/>
                                </a:rPr>
                                <m:t>1</m:t>
                              </m:r>
                            </m:sub>
                          </m:sSub>
                        </m:e>
                      </m:d>
                      <m:r>
                        <a:rPr lang="en-US" sz="2160" i="1" kern="0">
                          <a:solidFill>
                            <a:srgbClr val="FF0000"/>
                          </a:solidFill>
                          <a:latin typeface="Cambria Math" panose="02040503050406030204" pitchFamily="18" charset="0"/>
                          <a:ea typeface="Cambria Math" panose="02040503050406030204" pitchFamily="18" charset="0"/>
                        </a:rPr>
                        <m:t>⊗</m:t>
                      </m:r>
                      <m:sSubSup>
                        <m:sSubSupPr>
                          <m:ctrlPr>
                            <a:rPr lang="en-US" sz="2160" i="1" kern="0">
                              <a:solidFill>
                                <a:srgbClr val="FF0000"/>
                              </a:solidFill>
                              <a:latin typeface="Cambria Math" panose="02040503050406030204" pitchFamily="18" charset="0"/>
                              <a:ea typeface="Cambria Math" panose="02040503050406030204" pitchFamily="18" charset="0"/>
                            </a:rPr>
                          </m:ctrlPr>
                        </m:sSubSupPr>
                        <m:e>
                          <m:r>
                            <a:rPr lang="en-US" sz="2160" i="1" kern="0">
                              <a:solidFill>
                                <a:srgbClr val="FF0000"/>
                              </a:solidFill>
                              <a:latin typeface="Cambria Math" panose="02040503050406030204" pitchFamily="18" charset="0"/>
                              <a:ea typeface="Cambria Math" panose="02040503050406030204" pitchFamily="18" charset="0"/>
                            </a:rPr>
                            <m:t>𝐷</m:t>
                          </m:r>
                        </m:e>
                        <m:sub>
                          <m:r>
                            <a:rPr lang="en-US" sz="2160" i="1" kern="0">
                              <a:solidFill>
                                <a:srgbClr val="FF0000"/>
                              </a:solidFill>
                              <a:latin typeface="Cambria Math" panose="02040503050406030204" pitchFamily="18" charset="0"/>
                              <a:ea typeface="Cambria Math" panose="02040503050406030204" pitchFamily="18" charset="0"/>
                            </a:rPr>
                            <m:t>𝑞</m:t>
                          </m:r>
                        </m:sub>
                        <m:sup>
                          <m:sSub>
                            <m:sSubPr>
                              <m:ctrlPr>
                                <a:rPr lang="en-US" sz="2160" i="1" kern="0">
                                  <a:solidFill>
                                    <a:srgbClr val="FF0000"/>
                                  </a:solidFill>
                                  <a:latin typeface="Cambria Math" panose="02040503050406030204" pitchFamily="18" charset="0"/>
                                  <a:ea typeface="Cambria Math" panose="02040503050406030204" pitchFamily="18" charset="0"/>
                                </a:rPr>
                              </m:ctrlPr>
                            </m:sSubPr>
                            <m:e>
                              <m:r>
                                <a:rPr lang="en-US" sz="2160" i="1" kern="0">
                                  <a:solidFill>
                                    <a:srgbClr val="FF0000"/>
                                  </a:solidFill>
                                  <a:latin typeface="Cambria Math" panose="02040503050406030204" pitchFamily="18" charset="0"/>
                                  <a:ea typeface="Cambria Math" panose="02040503050406030204" pitchFamily="18" charset="0"/>
                                </a:rPr>
                                <m:t>h</m:t>
                              </m:r>
                            </m:e>
                            <m:sub>
                              <m:r>
                                <a:rPr lang="en-US" sz="2160" i="1" kern="0">
                                  <a:solidFill>
                                    <a:srgbClr val="FF0000"/>
                                  </a:solidFill>
                                  <a:latin typeface="Cambria Math" panose="02040503050406030204" pitchFamily="18" charset="0"/>
                                  <a:ea typeface="Cambria Math" panose="02040503050406030204" pitchFamily="18" charset="0"/>
                                </a:rPr>
                                <m:t>2</m:t>
                              </m:r>
                            </m:sub>
                          </m:sSub>
                        </m:sup>
                      </m:sSubSup>
                      <m:d>
                        <m:dPr>
                          <m:ctrlPr>
                            <a:rPr lang="en-US" sz="2160" i="1" kern="0">
                              <a:solidFill>
                                <a:srgbClr val="FF0000"/>
                              </a:solidFill>
                              <a:latin typeface="Cambria Math" panose="02040503050406030204" pitchFamily="18" charset="0"/>
                              <a:ea typeface="Cambria Math" panose="02040503050406030204" pitchFamily="18" charset="0"/>
                            </a:rPr>
                          </m:ctrlPr>
                        </m:dPr>
                        <m:e>
                          <m:sSub>
                            <m:sSubPr>
                              <m:ctrlPr>
                                <a:rPr lang="en-US" sz="2160" i="1" kern="0">
                                  <a:solidFill>
                                    <a:srgbClr val="FF0000"/>
                                  </a:solidFill>
                                  <a:latin typeface="Cambria Math" panose="02040503050406030204" pitchFamily="18" charset="0"/>
                                  <a:ea typeface="Cambria Math" panose="02040503050406030204" pitchFamily="18" charset="0"/>
                                </a:rPr>
                              </m:ctrlPr>
                            </m:sSubPr>
                            <m:e>
                              <m:r>
                                <a:rPr lang="en-US" sz="2160" i="1" kern="0">
                                  <a:solidFill>
                                    <a:srgbClr val="FF0000"/>
                                  </a:solidFill>
                                  <a:latin typeface="Cambria Math" panose="02040503050406030204" pitchFamily="18" charset="0"/>
                                  <a:ea typeface="Cambria Math" panose="02040503050406030204" pitchFamily="18" charset="0"/>
                                </a:rPr>
                                <m:t>𝑧</m:t>
                              </m:r>
                            </m:e>
                            <m:sub>
                              <m:r>
                                <a:rPr lang="en-US" sz="2160" i="1" kern="0">
                                  <a:solidFill>
                                    <a:srgbClr val="FF0000"/>
                                  </a:solidFill>
                                  <a:latin typeface="Cambria Math" panose="02040503050406030204" pitchFamily="18" charset="0"/>
                                  <a:ea typeface="Cambria Math" panose="02040503050406030204" pitchFamily="18" charset="0"/>
                                </a:rPr>
                                <m:t>2</m:t>
                              </m:r>
                            </m:sub>
                          </m:sSub>
                        </m:e>
                      </m:d>
                    </m:oMath>
                  </m:oMathPara>
                </a14:m>
                <a:endParaRPr lang="it-IT" sz="2160" dirty="0"/>
              </a:p>
            </p:txBody>
          </p:sp>
        </mc:Choice>
        <mc:Fallback xmlns="">
          <p:sp>
            <p:nvSpPr>
              <p:cNvPr id="16" name="Rectangle 15"/>
              <p:cNvSpPr>
                <a:spLocks noRot="1" noChangeAspect="1" noMove="1" noResize="1" noEditPoints="1" noAdjustHandles="1" noChangeArrowheads="1" noChangeShapeType="1" noTextEdit="1"/>
              </p:cNvSpPr>
              <p:nvPr/>
            </p:nvSpPr>
            <p:spPr>
              <a:xfrm>
                <a:off x="4376104" y="4705685"/>
                <a:ext cx="4715265" cy="448328"/>
              </a:xfrm>
              <a:prstGeom prst="rect">
                <a:avLst/>
              </a:prstGeom>
              <a:blipFill rotWithShape="0">
                <a:blip r:embed="rId11"/>
                <a:stretch>
                  <a:fillRect b="-2740"/>
                </a:stretch>
              </a:blipFill>
            </p:spPr>
            <p:txBody>
              <a:bodyPr/>
              <a:lstStyle/>
              <a:p>
                <a:r>
                  <a:rPr lang="it-IT">
                    <a:noFill/>
                  </a:rPr>
                  <a:t> </a:t>
                </a:r>
              </a:p>
            </p:txBody>
          </p:sp>
        </mc:Fallback>
      </mc:AlternateContent>
      <p:sp>
        <p:nvSpPr>
          <p:cNvPr id="7" name="Date Placeholder 6"/>
          <p:cNvSpPr>
            <a:spLocks noGrp="1"/>
          </p:cNvSpPr>
          <p:nvPr>
            <p:ph type="dt" sz="half" idx="10"/>
          </p:nvPr>
        </p:nvSpPr>
        <p:spPr/>
        <p:txBody>
          <a:bodyPr/>
          <a:lstStyle/>
          <a:p>
            <a:fld id="{99B3083E-A7ED-45F5-9D25-7FA3B8908DD8}" type="datetime1">
              <a:rPr lang="en-US" smtClean="0"/>
              <a:t>8/30/2017</a:t>
            </a:fld>
            <a:endParaRPr lang="en-US" dirty="0"/>
          </a:p>
        </p:txBody>
      </p:sp>
      <p:sp>
        <p:nvSpPr>
          <p:cNvPr id="12" name="Footer Placeholder 11"/>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4" name="Slide Number Placeholder 13"/>
          <p:cNvSpPr>
            <a:spLocks noGrp="1"/>
          </p:cNvSpPr>
          <p:nvPr>
            <p:ph type="sldNum" sz="quarter" idx="12"/>
          </p:nvPr>
        </p:nvSpPr>
        <p:spPr/>
        <p:txBody>
          <a:bodyPr/>
          <a:lstStyle/>
          <a:p>
            <a:fld id="{B9A5DFB4-3D23-4866-8D46-AE36D04BFD7D}" type="slidenum">
              <a:rPr lang="en-US" smtClean="0"/>
              <a:pPr/>
              <a:t>43</a:t>
            </a:fld>
            <a:endParaRPr lang="en-US" dirty="0"/>
          </a:p>
        </p:txBody>
      </p:sp>
    </p:spTree>
    <p:extLst>
      <p:ext uri="{BB962C8B-B14F-4D97-AF65-F5344CB8AC3E}">
        <p14:creationId xmlns:p14="http://schemas.microsoft.com/office/powerpoint/2010/main" val="3460428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US" smtClean="0"/>
              <a:t>Importance of unpolarized SIDIS </a:t>
            </a:r>
            <a:endParaRPr lang="it-IT"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p:txBody>
              <a:bodyPr>
                <a:normAutofit lnSpcReduction="10000"/>
              </a:bodyPr>
              <a:lstStyle/>
              <a:p>
                <a:r>
                  <a:rPr lang="en-US" sz="2400" dirty="0"/>
                  <a:t>The cross-section dependence from </a:t>
                </a:r>
                <a14:m>
                  <m:oMath xmlns:m="http://schemas.openxmlformats.org/officeDocument/2006/math">
                    <m:sSubSup>
                      <m:sSubSupPr>
                        <m:ctrlPr>
                          <a:rPr lang="en-US" sz="2400" i="1">
                            <a:latin typeface="Cambria Math" panose="02040503050406030204" pitchFamily="18" charset="0"/>
                          </a:rPr>
                        </m:ctrlPr>
                      </m:sSubSupPr>
                      <m:e>
                        <m:r>
                          <a:rPr lang="en-US" sz="2400">
                            <a:latin typeface="Cambria Math" panose="02040503050406030204" pitchFamily="18" charset="0"/>
                          </a:rPr>
                          <m:t>𝑝</m:t>
                        </m:r>
                      </m:e>
                      <m:sub>
                        <m:r>
                          <a:rPr lang="en-US" sz="2400">
                            <a:latin typeface="Cambria Math" panose="02040503050406030204" pitchFamily="18" charset="0"/>
                          </a:rPr>
                          <m:t>𝑇</m:t>
                        </m:r>
                      </m:sub>
                      <m:sup>
                        <m:r>
                          <a:rPr lang="en-US" sz="2400">
                            <a:latin typeface="Cambria Math" panose="02040503050406030204" pitchFamily="18" charset="0"/>
                          </a:rPr>
                          <m:t>h</m:t>
                        </m:r>
                      </m:sup>
                    </m:sSubSup>
                  </m:oMath>
                </a14:m>
                <a:r>
                  <a:rPr lang="en-US" sz="2400" dirty="0"/>
                  <a:t> results from:</a:t>
                </a:r>
              </a:p>
              <a:p>
                <a:pPr lvl="1"/>
                <a:r>
                  <a:rPr lang="en-US" sz="2160" dirty="0"/>
                  <a:t>intrinsic </a:t>
                </a:r>
                <a14:m>
                  <m:oMath xmlns:m="http://schemas.openxmlformats.org/officeDocument/2006/math">
                    <m:sSub>
                      <m:sSubPr>
                        <m:ctrlPr>
                          <a:rPr lang="en-US" sz="2160" i="1">
                            <a:latin typeface="Cambria Math" panose="02040503050406030204" pitchFamily="18" charset="0"/>
                          </a:rPr>
                        </m:ctrlPr>
                      </m:sSubPr>
                      <m:e>
                        <m:r>
                          <a:rPr lang="en-US" sz="2160">
                            <a:latin typeface="Cambria Math" panose="02040503050406030204" pitchFamily="18" charset="0"/>
                          </a:rPr>
                          <m:t>𝑘</m:t>
                        </m:r>
                      </m:e>
                      <m:sub>
                        <m:r>
                          <a:rPr lang="en-US" sz="2160">
                            <a:latin typeface="Cambria Math" panose="02040503050406030204" pitchFamily="18" charset="0"/>
                          </a:rPr>
                          <m:t>⊥</m:t>
                        </m:r>
                      </m:sub>
                    </m:sSub>
                  </m:oMath>
                </a14:m>
                <a:r>
                  <a:rPr lang="en-US" sz="2160" dirty="0"/>
                  <a:t> of the quarks</a:t>
                </a:r>
              </a:p>
              <a:p>
                <a:pPr lvl="1"/>
                <a14:m>
                  <m:oMath xmlns:m="http://schemas.openxmlformats.org/officeDocument/2006/math">
                    <m:sSub>
                      <m:sSubPr>
                        <m:ctrlPr>
                          <a:rPr lang="en-US" sz="2160" i="1">
                            <a:latin typeface="Cambria Math" panose="02040503050406030204" pitchFamily="18" charset="0"/>
                          </a:rPr>
                        </m:ctrlPr>
                      </m:sSubPr>
                      <m:e>
                        <m:r>
                          <a:rPr lang="en-US" sz="2160">
                            <a:latin typeface="Cambria Math" panose="02040503050406030204" pitchFamily="18" charset="0"/>
                          </a:rPr>
                          <m:t>𝑝</m:t>
                        </m:r>
                      </m:e>
                      <m:sub>
                        <m:r>
                          <a:rPr lang="en-US" sz="2160">
                            <a:latin typeface="Cambria Math" panose="02040503050406030204" pitchFamily="18" charset="0"/>
                          </a:rPr>
                          <m:t>⊥</m:t>
                        </m:r>
                      </m:sub>
                    </m:sSub>
                  </m:oMath>
                </a14:m>
                <a:r>
                  <a:rPr lang="en-US" sz="2160" dirty="0"/>
                  <a:t> generated in the quark fragmentation </a:t>
                </a:r>
              </a:p>
              <a:p>
                <a:pPr lvl="1"/>
                <a:r>
                  <a:rPr lang="en-US" sz="2160" dirty="0"/>
                  <a:t>A Gaussian </a:t>
                </a:r>
                <a:r>
                  <a:rPr lang="en-US" sz="2160" dirty="0" err="1"/>
                  <a:t>ansatz</a:t>
                </a:r>
                <a:r>
                  <a:rPr lang="en-US" sz="2160" dirty="0"/>
                  <a:t> for </a:t>
                </a:r>
                <a14:m>
                  <m:oMath xmlns:m="http://schemas.openxmlformats.org/officeDocument/2006/math">
                    <m:sSub>
                      <m:sSubPr>
                        <m:ctrlPr>
                          <a:rPr lang="en-US" sz="2160" i="1">
                            <a:latin typeface="Cambria Math" panose="02040503050406030204" pitchFamily="18" charset="0"/>
                          </a:rPr>
                        </m:ctrlPr>
                      </m:sSubPr>
                      <m:e>
                        <m:r>
                          <a:rPr lang="en-US" sz="2160">
                            <a:latin typeface="Cambria Math" panose="02040503050406030204" pitchFamily="18" charset="0"/>
                          </a:rPr>
                          <m:t>𝑘</m:t>
                        </m:r>
                      </m:e>
                      <m:sub>
                        <m:r>
                          <a:rPr lang="en-US" sz="2160">
                            <a:latin typeface="Cambria Math" panose="02040503050406030204" pitchFamily="18" charset="0"/>
                          </a:rPr>
                          <m:t>⊥</m:t>
                        </m:r>
                      </m:sub>
                    </m:sSub>
                  </m:oMath>
                </a14:m>
                <a:r>
                  <a:rPr lang="en-US" sz="2160" dirty="0"/>
                  <a:t> and </a:t>
                </a:r>
                <a14:m>
                  <m:oMath xmlns:m="http://schemas.openxmlformats.org/officeDocument/2006/math">
                    <m:sSub>
                      <m:sSubPr>
                        <m:ctrlPr>
                          <a:rPr lang="en-US" sz="2160" i="1">
                            <a:latin typeface="Cambria Math" panose="02040503050406030204" pitchFamily="18" charset="0"/>
                          </a:rPr>
                        </m:ctrlPr>
                      </m:sSubPr>
                      <m:e>
                        <m:r>
                          <a:rPr lang="en-US" sz="2160">
                            <a:latin typeface="Cambria Math" panose="02040503050406030204" pitchFamily="18" charset="0"/>
                          </a:rPr>
                          <m:t>𝑝</m:t>
                        </m:r>
                      </m:e>
                      <m:sub>
                        <m:r>
                          <a:rPr lang="en-US" sz="2160">
                            <a:latin typeface="Cambria Math" panose="02040503050406030204" pitchFamily="18" charset="0"/>
                          </a:rPr>
                          <m:t>⊥</m:t>
                        </m:r>
                      </m:sub>
                    </m:sSub>
                  </m:oMath>
                </a14:m>
                <a:r>
                  <a:rPr lang="en-US" sz="2160" dirty="0"/>
                  <a:t> leads to</a:t>
                </a:r>
              </a:p>
              <a:p>
                <a:pPr lvl="1"/>
                <a14:m>
                  <m:oMath xmlns:m="http://schemas.openxmlformats.org/officeDocument/2006/math">
                    <m:d>
                      <m:dPr>
                        <m:begChr m:val="⟨"/>
                        <m:endChr m:val="⟩"/>
                        <m:ctrlPr>
                          <a:rPr lang="en-US" sz="2160" i="1">
                            <a:latin typeface="Cambria Math" panose="02040503050406030204" pitchFamily="18" charset="0"/>
                          </a:rPr>
                        </m:ctrlPr>
                      </m:dPr>
                      <m:e>
                        <m:sSubSup>
                          <m:sSubSupPr>
                            <m:ctrlPr>
                              <a:rPr lang="en-US" sz="2160" i="1">
                                <a:latin typeface="Cambria Math" panose="02040503050406030204" pitchFamily="18" charset="0"/>
                              </a:rPr>
                            </m:ctrlPr>
                          </m:sSubSupPr>
                          <m:e>
                            <m:r>
                              <a:rPr lang="en-US" sz="2160" i="1">
                                <a:latin typeface="Cambria Math" panose="02040503050406030204" pitchFamily="18" charset="0"/>
                              </a:rPr>
                              <m:t>𝑃</m:t>
                            </m:r>
                          </m:e>
                          <m:sub>
                            <m:r>
                              <a:rPr lang="en-US" sz="2160" i="1">
                                <a:latin typeface="Cambria Math" panose="02040503050406030204" pitchFamily="18" charset="0"/>
                              </a:rPr>
                              <m:t>h</m:t>
                            </m:r>
                            <m:r>
                              <a:rPr lang="en-US" sz="2160">
                                <a:latin typeface="Cambria Math" panose="02040503050406030204" pitchFamily="18" charset="0"/>
                              </a:rPr>
                              <m:t>𝑇</m:t>
                            </m:r>
                          </m:sub>
                          <m:sup>
                            <m:r>
                              <a:rPr lang="en-US" sz="2160">
                                <a:latin typeface="Cambria Math" panose="02040503050406030204" pitchFamily="18" charset="0"/>
                              </a:rPr>
                              <m:t>2</m:t>
                            </m:r>
                          </m:sup>
                        </m:sSubSup>
                      </m:e>
                    </m:d>
                    <m:r>
                      <a:rPr lang="en-US" sz="2160">
                        <a:latin typeface="Cambria Math" panose="02040503050406030204" pitchFamily="18" charset="0"/>
                      </a:rPr>
                      <m:t>=</m:t>
                    </m:r>
                    <m:sSup>
                      <m:sSupPr>
                        <m:ctrlPr>
                          <a:rPr lang="en-US" sz="2160" i="1">
                            <a:latin typeface="Cambria Math" panose="02040503050406030204" pitchFamily="18" charset="0"/>
                          </a:rPr>
                        </m:ctrlPr>
                      </m:sSupPr>
                      <m:e>
                        <m:r>
                          <a:rPr lang="en-US" sz="2160">
                            <a:latin typeface="Cambria Math" panose="02040503050406030204" pitchFamily="18" charset="0"/>
                          </a:rPr>
                          <m:t>𝑧</m:t>
                        </m:r>
                      </m:e>
                      <m:sup>
                        <m:r>
                          <a:rPr lang="en-US" sz="2160">
                            <a:latin typeface="Cambria Math" panose="02040503050406030204" pitchFamily="18" charset="0"/>
                          </a:rPr>
                          <m:t>2</m:t>
                        </m:r>
                      </m:sup>
                    </m:sSup>
                    <m:d>
                      <m:dPr>
                        <m:begChr m:val="⟨"/>
                        <m:endChr m:val="⟩"/>
                        <m:ctrlPr>
                          <a:rPr lang="en-US" sz="2160" i="1">
                            <a:latin typeface="Cambria Math" panose="02040503050406030204" pitchFamily="18" charset="0"/>
                          </a:rPr>
                        </m:ctrlPr>
                      </m:dPr>
                      <m:e>
                        <m:sSubSup>
                          <m:sSubSupPr>
                            <m:ctrlPr>
                              <a:rPr lang="en-US" sz="2160" i="1">
                                <a:latin typeface="Cambria Math" panose="02040503050406030204" pitchFamily="18" charset="0"/>
                              </a:rPr>
                            </m:ctrlPr>
                          </m:sSubSupPr>
                          <m:e>
                            <m:r>
                              <a:rPr lang="en-US" sz="2160">
                                <a:latin typeface="Cambria Math" panose="02040503050406030204" pitchFamily="18" charset="0"/>
                              </a:rPr>
                              <m:t>𝑘</m:t>
                            </m:r>
                          </m:e>
                          <m:sub>
                            <m:r>
                              <a:rPr lang="en-US" sz="2160">
                                <a:latin typeface="Cambria Math" panose="02040503050406030204" pitchFamily="18" charset="0"/>
                              </a:rPr>
                              <m:t>⊥</m:t>
                            </m:r>
                          </m:sub>
                          <m:sup>
                            <m:r>
                              <a:rPr lang="en-US" sz="2160">
                                <a:latin typeface="Cambria Math" panose="02040503050406030204" pitchFamily="18" charset="0"/>
                              </a:rPr>
                              <m:t>2</m:t>
                            </m:r>
                          </m:sup>
                        </m:sSubSup>
                      </m:e>
                    </m:d>
                    <m:r>
                      <a:rPr lang="en-US" sz="2160">
                        <a:latin typeface="Cambria Math" panose="02040503050406030204" pitchFamily="18" charset="0"/>
                      </a:rPr>
                      <m:t>+</m:t>
                    </m:r>
                    <m:d>
                      <m:dPr>
                        <m:begChr m:val="⟨"/>
                        <m:endChr m:val="⟩"/>
                        <m:ctrlPr>
                          <a:rPr lang="en-US" sz="2160" i="1">
                            <a:latin typeface="Cambria Math" panose="02040503050406030204" pitchFamily="18" charset="0"/>
                          </a:rPr>
                        </m:ctrlPr>
                      </m:dPr>
                      <m:e>
                        <m:sSubSup>
                          <m:sSubSupPr>
                            <m:ctrlPr>
                              <a:rPr lang="en-US" sz="2160" i="1">
                                <a:latin typeface="Cambria Math" panose="02040503050406030204" pitchFamily="18" charset="0"/>
                              </a:rPr>
                            </m:ctrlPr>
                          </m:sSubSupPr>
                          <m:e>
                            <m:r>
                              <a:rPr lang="en-US" sz="2160">
                                <a:latin typeface="Cambria Math" panose="02040503050406030204" pitchFamily="18" charset="0"/>
                              </a:rPr>
                              <m:t>𝑝</m:t>
                            </m:r>
                          </m:e>
                          <m:sub>
                            <m:r>
                              <a:rPr lang="en-US" sz="2160">
                                <a:latin typeface="Cambria Math" panose="02040503050406030204" pitchFamily="18" charset="0"/>
                              </a:rPr>
                              <m:t>⊥</m:t>
                            </m:r>
                          </m:sub>
                          <m:sup>
                            <m:r>
                              <a:rPr lang="en-US" sz="2160">
                                <a:latin typeface="Cambria Math" panose="02040503050406030204" pitchFamily="18" charset="0"/>
                              </a:rPr>
                              <m:t>2</m:t>
                            </m:r>
                          </m:sup>
                        </m:sSubSup>
                      </m:e>
                    </m:d>
                  </m:oMath>
                </a14:m>
                <a:endParaRPr lang="en-US" dirty="0"/>
              </a:p>
              <a:p>
                <a:r>
                  <a:rPr lang="en-US" sz="2400" dirty="0"/>
                  <a:t>The azimuthal modulations in the </a:t>
                </a:r>
                <a:r>
                  <a:rPr lang="en-US" sz="2400" dirty="0" err="1"/>
                  <a:t>unpolarized</a:t>
                </a:r>
                <a:r>
                  <a:rPr lang="en-US" sz="2400" dirty="0"/>
                  <a:t> cross sections comes from:</a:t>
                </a:r>
              </a:p>
              <a:p>
                <a:pPr lvl="1"/>
                <a:r>
                  <a:rPr lang="en-US" sz="2160" dirty="0"/>
                  <a:t>Intrinsic </a:t>
                </a:r>
                <a14:m>
                  <m:oMath xmlns:m="http://schemas.openxmlformats.org/officeDocument/2006/math">
                    <m:sSub>
                      <m:sSubPr>
                        <m:ctrlPr>
                          <a:rPr lang="en-US" sz="2160" i="1">
                            <a:latin typeface="Cambria Math" panose="02040503050406030204" pitchFamily="18" charset="0"/>
                          </a:rPr>
                        </m:ctrlPr>
                      </m:sSubPr>
                      <m:e>
                        <m:r>
                          <a:rPr lang="en-US" sz="2160">
                            <a:latin typeface="Cambria Math" panose="02040503050406030204" pitchFamily="18" charset="0"/>
                          </a:rPr>
                          <m:t>𝑘</m:t>
                        </m:r>
                      </m:e>
                      <m:sub>
                        <m:r>
                          <a:rPr lang="en-US" sz="2160">
                            <a:latin typeface="Cambria Math" panose="02040503050406030204" pitchFamily="18" charset="0"/>
                          </a:rPr>
                          <m:t>⊥</m:t>
                        </m:r>
                      </m:sub>
                    </m:sSub>
                  </m:oMath>
                </a14:m>
                <a:r>
                  <a:rPr lang="en-US" sz="2160" dirty="0"/>
                  <a:t> of the quarks</a:t>
                </a:r>
              </a:p>
              <a:p>
                <a:pPr lvl="1"/>
                <a:r>
                  <a:rPr lang="en-US" sz="2160" dirty="0"/>
                  <a:t>The Boer-Mulders PDF</a:t>
                </a:r>
                <a:endParaRPr lang="en-GB" sz="2160" dirty="0"/>
              </a:p>
              <a:p>
                <a:r>
                  <a:rPr lang="en-US" sz="2400" dirty="0"/>
                  <a:t>Difficult measurements were one has to correct for the apparatus acceptance</a:t>
                </a:r>
              </a:p>
              <a:p>
                <a:pPr marL="342900" indent="-342900"/>
                <a:r>
                  <a:rPr lang="en-US" sz="2400" dirty="0">
                    <a:solidFill>
                      <a:schemeClr val="accent2">
                        <a:lumMod val="75000"/>
                      </a:schemeClr>
                    </a:solidFill>
                  </a:rPr>
                  <a:t>COMPASS and HERMES have</a:t>
                </a:r>
              </a:p>
              <a:p>
                <a:pPr marL="822960" lvl="1" indent="-342900"/>
                <a:r>
                  <a:rPr lang="en-US" sz="1920" dirty="0">
                    <a:solidFill>
                      <a:schemeClr val="accent2">
                        <a:lumMod val="75000"/>
                      </a:schemeClr>
                    </a:solidFill>
                  </a:rPr>
                  <a:t>results on </a:t>
                </a:r>
                <a14:m>
                  <m:oMath xmlns:m="http://schemas.openxmlformats.org/officeDocument/2006/math">
                    <m:sPre>
                      <m:sPrePr>
                        <m:ctrlPr>
                          <a:rPr lang="en-US" sz="1920" i="1">
                            <a:solidFill>
                              <a:schemeClr val="accent2">
                                <a:lumMod val="75000"/>
                              </a:schemeClr>
                            </a:solidFill>
                            <a:latin typeface="Cambria Math" panose="02040503050406030204" pitchFamily="18" charset="0"/>
                          </a:rPr>
                        </m:ctrlPr>
                      </m:sPrePr>
                      <m:sub/>
                      <m:sup>
                        <m:r>
                          <a:rPr lang="en-US" sz="1920" i="1">
                            <a:solidFill>
                              <a:schemeClr val="accent2">
                                <a:lumMod val="75000"/>
                              </a:schemeClr>
                            </a:solidFill>
                            <a:latin typeface="Cambria Math"/>
                          </a:rPr>
                          <m:t>6</m:t>
                        </m:r>
                      </m:sup>
                      <m:e>
                        <m:r>
                          <a:rPr lang="en-US" sz="1920" i="1">
                            <a:solidFill>
                              <a:schemeClr val="accent2">
                                <a:lumMod val="75000"/>
                              </a:schemeClr>
                            </a:solidFill>
                            <a:latin typeface="Cambria Math"/>
                          </a:rPr>
                          <m:t>𝐿𝑖𝐷</m:t>
                        </m:r>
                      </m:e>
                    </m:sPre>
                    <m:r>
                      <a:rPr lang="en-US" sz="1920" i="1">
                        <a:solidFill>
                          <a:schemeClr val="accent2">
                            <a:lumMod val="75000"/>
                          </a:schemeClr>
                        </a:solidFill>
                        <a:latin typeface="Cambria Math"/>
                      </a:rPr>
                      <m:t> </m:t>
                    </m:r>
                    <m:d>
                      <m:dPr>
                        <m:ctrlPr>
                          <a:rPr lang="en-US" sz="1920" i="1">
                            <a:solidFill>
                              <a:schemeClr val="accent2">
                                <a:lumMod val="75000"/>
                              </a:schemeClr>
                            </a:solidFill>
                            <a:latin typeface="Cambria Math" panose="02040503050406030204" pitchFamily="18" charset="0"/>
                          </a:rPr>
                        </m:ctrlPr>
                      </m:dPr>
                      <m:e>
                        <m:r>
                          <a:rPr lang="en-US" sz="1920" i="1">
                            <a:solidFill>
                              <a:schemeClr val="accent2">
                                <a:lumMod val="75000"/>
                              </a:schemeClr>
                            </a:solidFill>
                            <a:latin typeface="Cambria Math"/>
                          </a:rPr>
                          <m:t>~</m:t>
                        </m:r>
                        <m:r>
                          <a:rPr lang="en-US" sz="1920" i="1">
                            <a:solidFill>
                              <a:schemeClr val="accent2">
                                <a:lumMod val="75000"/>
                              </a:schemeClr>
                            </a:solidFill>
                            <a:latin typeface="Cambria Math"/>
                          </a:rPr>
                          <m:t>𝑑</m:t>
                        </m:r>
                      </m:e>
                    </m:d>
                  </m:oMath>
                </a14:m>
                <a:r>
                  <a:rPr lang="en-US" sz="1920" dirty="0">
                    <a:solidFill>
                      <a:schemeClr val="accent2">
                        <a:lumMod val="75000"/>
                      </a:schemeClr>
                    </a:solidFill>
                  </a:rPr>
                  <a:t> and </a:t>
                </a:r>
                <a14:m>
                  <m:oMath xmlns:m="http://schemas.openxmlformats.org/officeDocument/2006/math">
                    <m:r>
                      <a:rPr lang="en-US" sz="1920" i="1" dirty="0">
                        <a:solidFill>
                          <a:schemeClr val="accent2">
                            <a:lumMod val="75000"/>
                          </a:schemeClr>
                        </a:solidFill>
                        <a:latin typeface="Cambria Math"/>
                      </a:rPr>
                      <m:t>𝑑</m:t>
                    </m:r>
                  </m:oMath>
                </a14:m>
                <a:r>
                  <a:rPr lang="en-US" sz="1920" dirty="0">
                    <a:solidFill>
                      <a:schemeClr val="accent2">
                        <a:lumMod val="75000"/>
                      </a:schemeClr>
                    </a:solidFill>
                  </a:rPr>
                  <a:t> and on p (Hermes only) </a:t>
                </a:r>
              </a:p>
              <a:p>
                <a:pPr marL="822960" lvl="1" indent="-342900"/>
                <a:r>
                  <a:rPr lang="en-US" sz="1920" dirty="0">
                    <a:solidFill>
                      <a:schemeClr val="accent2">
                        <a:lumMod val="75000"/>
                      </a:schemeClr>
                    </a:solidFill>
                  </a:rPr>
                  <a:t>No COMPASS measurements on </a:t>
                </a:r>
                <a14:m>
                  <m:oMath xmlns:m="http://schemas.openxmlformats.org/officeDocument/2006/math">
                    <m:r>
                      <a:rPr lang="en-US" sz="1920" i="1">
                        <a:solidFill>
                          <a:schemeClr val="accent2">
                            <a:lumMod val="75000"/>
                          </a:schemeClr>
                        </a:solidFill>
                        <a:latin typeface="Cambria Math"/>
                      </a:rPr>
                      <m:t>𝑝</m:t>
                    </m:r>
                  </m:oMath>
                </a14:m>
                <a:r>
                  <a:rPr lang="en-US" sz="1920" dirty="0">
                    <a:solidFill>
                      <a:schemeClr val="accent2">
                        <a:lumMod val="75000"/>
                      </a:schemeClr>
                    </a:solidFill>
                  </a:rPr>
                  <a:t> since on </a:t>
                </a:r>
                <a14:m>
                  <m:oMath xmlns:m="http://schemas.openxmlformats.org/officeDocument/2006/math">
                    <m:r>
                      <a:rPr lang="en-US" sz="1920" i="1">
                        <a:solidFill>
                          <a:schemeClr val="accent2">
                            <a:lumMod val="75000"/>
                          </a:schemeClr>
                        </a:solidFill>
                        <a:latin typeface="Cambria Math"/>
                      </a:rPr>
                      <m:t>𝑁</m:t>
                    </m:r>
                    <m:sSub>
                      <m:sSubPr>
                        <m:ctrlPr>
                          <a:rPr lang="en-US" sz="1920" i="1">
                            <a:solidFill>
                              <a:schemeClr val="accent2">
                                <a:lumMod val="75000"/>
                              </a:schemeClr>
                            </a:solidFill>
                            <a:latin typeface="Cambria Math" panose="02040503050406030204" pitchFamily="18" charset="0"/>
                          </a:rPr>
                        </m:ctrlPr>
                      </m:sSubPr>
                      <m:e>
                        <m:r>
                          <a:rPr lang="en-US" sz="1920" i="1">
                            <a:solidFill>
                              <a:schemeClr val="accent2">
                                <a:lumMod val="75000"/>
                              </a:schemeClr>
                            </a:solidFill>
                            <a:latin typeface="Cambria Math"/>
                          </a:rPr>
                          <m:t>𝐻</m:t>
                        </m:r>
                      </m:e>
                      <m:sub>
                        <m:r>
                          <a:rPr lang="en-US" sz="1920" i="1">
                            <a:solidFill>
                              <a:schemeClr val="accent2">
                                <a:lumMod val="75000"/>
                              </a:schemeClr>
                            </a:solidFill>
                            <a:latin typeface="Cambria Math"/>
                          </a:rPr>
                          <m:t>3</m:t>
                        </m:r>
                      </m:sub>
                    </m:sSub>
                    <m:r>
                      <a:rPr lang="en-US" sz="1920" i="1">
                        <a:solidFill>
                          <a:schemeClr val="accent2">
                            <a:lumMod val="75000"/>
                          </a:schemeClr>
                        </a:solidFill>
                        <a:latin typeface="Cambria Math"/>
                      </a:rPr>
                      <m:t> </m:t>
                    </m:r>
                    <m:d>
                      <m:dPr>
                        <m:ctrlPr>
                          <a:rPr lang="en-US" sz="1920" i="1">
                            <a:solidFill>
                              <a:schemeClr val="accent2">
                                <a:lumMod val="75000"/>
                              </a:schemeClr>
                            </a:solidFill>
                            <a:latin typeface="Cambria Math" panose="02040503050406030204" pitchFamily="18" charset="0"/>
                          </a:rPr>
                        </m:ctrlPr>
                      </m:dPr>
                      <m:e>
                        <m:r>
                          <a:rPr lang="en-US" sz="1920" i="1">
                            <a:solidFill>
                              <a:schemeClr val="accent2">
                                <a:lumMod val="75000"/>
                              </a:schemeClr>
                            </a:solidFill>
                            <a:latin typeface="Cambria Math"/>
                          </a:rPr>
                          <m:t>~</m:t>
                        </m:r>
                        <m:r>
                          <a:rPr lang="en-US" sz="1920" i="1">
                            <a:solidFill>
                              <a:schemeClr val="accent2">
                                <a:lumMod val="75000"/>
                              </a:schemeClr>
                            </a:solidFill>
                            <a:latin typeface="Cambria Math"/>
                          </a:rPr>
                          <m:t>𝑝</m:t>
                        </m:r>
                      </m:e>
                    </m:d>
                  </m:oMath>
                </a14:m>
                <a:r>
                  <a:rPr lang="en-US" sz="1920" dirty="0">
                    <a:solidFill>
                      <a:schemeClr val="accent2">
                        <a:lumMod val="75000"/>
                      </a:schemeClr>
                    </a:solidFill>
                  </a:rPr>
                  <a:t> nuclear effects may be important</a:t>
                </a:r>
              </a:p>
              <a:p>
                <a:pPr marL="342900" indent="-342900"/>
                <a14:m>
                  <m:oMath xmlns:m="http://schemas.openxmlformats.org/officeDocument/2006/math">
                    <m:r>
                      <a:rPr lang="en-US" sz="2160" i="1">
                        <a:solidFill>
                          <a:srgbClr val="C00000"/>
                        </a:solidFill>
                        <a:latin typeface="Cambria Math"/>
                        <a:ea typeface="Cambria Math"/>
                      </a:rPr>
                      <m:t>⇒</m:t>
                    </m:r>
                  </m:oMath>
                </a14:m>
                <a:r>
                  <a:rPr lang="en-US" sz="2160" dirty="0">
                    <a:solidFill>
                      <a:srgbClr val="C00000"/>
                    </a:solidFill>
                  </a:rPr>
                  <a:t>COMPASS-II, measurements on LH</a:t>
                </a:r>
                <a:r>
                  <a:rPr lang="en-US" sz="2160" baseline="-25000" dirty="0">
                    <a:solidFill>
                      <a:srgbClr val="C00000"/>
                    </a:solidFill>
                  </a:rPr>
                  <a:t>2</a:t>
                </a:r>
                <a:r>
                  <a:rPr lang="en-US" sz="2160" dirty="0">
                    <a:solidFill>
                      <a:srgbClr val="C00000"/>
                    </a:solidFill>
                  </a:rPr>
                  <a:t> in parallel with DVCS</a:t>
                </a:r>
              </a:p>
              <a:p>
                <a:endParaRPr lang="en-GB" dirty="0">
                  <a:solidFill>
                    <a:schemeClr val="accent2">
                      <a:lumMod val="75000"/>
                    </a:schemeClr>
                  </a:solidFill>
                </a:endParaRPr>
              </a:p>
              <a:p>
                <a:endParaRPr lang="en-US" sz="2400"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blipFill rotWithShape="0">
                <a:blip r:embed="rId2"/>
                <a:stretch>
                  <a:fillRect l="-517" t="-2043"/>
                </a:stretch>
              </a:blipFill>
            </p:spPr>
            <p:txBody>
              <a:bodyPr/>
              <a:lstStyle/>
              <a:p>
                <a:r>
                  <a:rPr lang="it-IT">
                    <a:noFill/>
                  </a:rPr>
                  <a:t> </a:t>
                </a:r>
              </a:p>
            </p:txBody>
          </p:sp>
        </mc:Fallback>
      </mc:AlternateContent>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34" y="1127758"/>
            <a:ext cx="4663440" cy="1847696"/>
          </a:xfrm>
          <a:prstGeom prst="rect">
            <a:avLst/>
          </a:prstGeom>
        </p:spPr>
      </p:pic>
      <p:sp>
        <p:nvSpPr>
          <p:cNvPr id="2" name="Date Placeholder 1"/>
          <p:cNvSpPr>
            <a:spLocks noGrp="1"/>
          </p:cNvSpPr>
          <p:nvPr>
            <p:ph type="dt" sz="half" idx="10"/>
          </p:nvPr>
        </p:nvSpPr>
        <p:spPr/>
        <p:txBody>
          <a:bodyPr/>
          <a:lstStyle/>
          <a:p>
            <a:fld id="{7BA6C383-247B-45DE-A762-CF492656BE2A}"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44</a:t>
            </a:fld>
            <a:endParaRPr lang="en-US" dirty="0"/>
          </a:p>
        </p:txBody>
      </p:sp>
    </p:spTree>
    <p:extLst>
      <p:ext uri="{BB962C8B-B14F-4D97-AF65-F5344CB8AC3E}">
        <p14:creationId xmlns:p14="http://schemas.microsoft.com/office/powerpoint/2010/main" val="1279411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364480" y="3041842"/>
            <a:ext cx="6166286" cy="3176078"/>
          </a:xfrm>
          <a:prstGeom prst="rect">
            <a:avLst/>
          </a:prstGeom>
          <a:solidFill>
            <a:schemeClr val="bg1"/>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eaLnBrk="0" fontAlgn="base" hangingPunct="0">
              <a:spcBef>
                <a:spcPct val="0"/>
              </a:spcBef>
              <a:spcAft>
                <a:spcPct val="0"/>
              </a:spcAft>
            </a:pPr>
            <a:endParaRPr lang="it-IT" sz="2160">
              <a:solidFill>
                <a:schemeClr val="bg1"/>
              </a:solidFill>
              <a:latin typeface="Arial" charset="0"/>
            </a:endParaRPr>
          </a:p>
        </p:txBody>
      </p:sp>
      <p:sp>
        <p:nvSpPr>
          <p:cNvPr id="6" name="Title 5"/>
          <p:cNvSpPr>
            <a:spLocks noGrp="1"/>
          </p:cNvSpPr>
          <p:nvPr>
            <p:ph type="title"/>
          </p:nvPr>
        </p:nvSpPr>
        <p:spPr/>
        <p:txBody>
          <a:bodyPr/>
          <a:lstStyle/>
          <a:p>
            <a:pPr lvl="0"/>
            <a:r>
              <a:rPr lang="en-US" smtClean="0"/>
              <a:t>Importance of unpolarized SIDIS </a:t>
            </a:r>
            <a:endParaRPr lang="it-IT"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1" y="1150620"/>
            <a:ext cx="5391299" cy="5257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219" y="1150620"/>
            <a:ext cx="5255548" cy="2081722"/>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4632960" y="3154681"/>
                <a:ext cx="6897806" cy="16573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2160" i="1">
                              <a:solidFill>
                                <a:srgbClr val="FF0000"/>
                              </a:solidFill>
                              <a:latin typeface="Cambria Math" panose="02040503050406030204" pitchFamily="18" charset="0"/>
                            </a:rPr>
                          </m:ctrlPr>
                        </m:sSubSupPr>
                        <m:e>
                          <m:r>
                            <a:rPr lang="en-US" sz="2160" i="1">
                              <a:solidFill>
                                <a:srgbClr val="FF0000"/>
                              </a:solidFill>
                              <a:latin typeface="Cambria Math" panose="02040503050406030204" pitchFamily="18" charset="0"/>
                            </a:rPr>
                            <m:t>𝐹</m:t>
                          </m:r>
                        </m:e>
                        <m:sub>
                          <m:r>
                            <a:rPr lang="en-US" sz="2160" i="1">
                              <a:solidFill>
                                <a:srgbClr val="FF0000"/>
                              </a:solidFill>
                              <a:latin typeface="Cambria Math" panose="02040503050406030204" pitchFamily="18" charset="0"/>
                            </a:rPr>
                            <m:t>𝑈𝑈</m:t>
                          </m:r>
                        </m:sub>
                        <m:sup>
                          <m:r>
                            <a:rPr lang="en-US" sz="2160" i="1">
                              <a:solidFill>
                                <a:srgbClr val="0070C0"/>
                              </a:solidFill>
                              <a:latin typeface="Cambria Math" panose="02040503050406030204" pitchFamily="18" charset="0"/>
                            </a:rPr>
                            <m:t>h</m:t>
                          </m:r>
                        </m:sup>
                      </m:sSubSup>
                      <m:d>
                        <m:dPr>
                          <m:ctrlPr>
                            <a:rPr lang="it-IT" sz="2160" i="1">
                              <a:solidFill>
                                <a:srgbClr val="FF0000"/>
                              </a:solidFill>
                              <a:latin typeface="Cambria Math" panose="02040503050406030204" pitchFamily="18" charset="0"/>
                            </a:rPr>
                          </m:ctrlPr>
                        </m:dPr>
                        <m:e>
                          <m:r>
                            <a:rPr lang="en-US" sz="2160" i="1">
                              <a:solidFill>
                                <a:srgbClr val="FF0000"/>
                              </a:solidFill>
                              <a:latin typeface="Cambria Math" panose="02040503050406030204" pitchFamily="18" charset="0"/>
                            </a:rPr>
                            <m:t>𝑥</m:t>
                          </m:r>
                          <m:r>
                            <a:rPr lang="en-US" sz="2160" i="1">
                              <a:solidFill>
                                <a:srgbClr val="FF0000"/>
                              </a:solidFill>
                              <a:latin typeface="Cambria Math" panose="02040503050406030204" pitchFamily="18" charset="0"/>
                            </a:rPr>
                            <m:t>, </m:t>
                          </m:r>
                          <m:r>
                            <a:rPr lang="en-US" sz="2160" i="1">
                              <a:solidFill>
                                <a:srgbClr val="FF0000"/>
                              </a:solidFill>
                              <a:latin typeface="Cambria Math" panose="02040503050406030204" pitchFamily="18" charset="0"/>
                            </a:rPr>
                            <m:t>𝑧</m:t>
                          </m:r>
                          <m:r>
                            <a:rPr lang="en-US" sz="2160" i="1">
                              <a:solidFill>
                                <a:srgbClr val="FF0000"/>
                              </a:solidFill>
                              <a:latin typeface="Cambria Math" panose="02040503050406030204" pitchFamily="18" charset="0"/>
                            </a:rPr>
                            <m:t>, </m:t>
                          </m:r>
                          <m:sSubSup>
                            <m:sSubSupPr>
                              <m:ctrlPr>
                                <a:rPr lang="en-US" sz="2160" i="1">
                                  <a:solidFill>
                                    <a:srgbClr val="FF0000"/>
                                  </a:solidFill>
                                  <a:latin typeface="Cambria Math" panose="02040503050406030204" pitchFamily="18" charset="0"/>
                                </a:rPr>
                              </m:ctrlPr>
                            </m:sSubSupPr>
                            <m:e>
                              <m:r>
                                <a:rPr lang="en-US" sz="2160" i="1">
                                  <a:solidFill>
                                    <a:srgbClr val="FF0000"/>
                                  </a:solidFill>
                                  <a:latin typeface="Cambria Math" panose="02040503050406030204" pitchFamily="18" charset="0"/>
                                </a:rPr>
                                <m:t>𝑃</m:t>
                              </m:r>
                            </m:e>
                            <m:sub>
                              <m:r>
                                <a:rPr lang="en-US" sz="2160" i="1">
                                  <a:solidFill>
                                    <a:srgbClr val="FF0000"/>
                                  </a:solidFill>
                                  <a:latin typeface="Cambria Math" panose="02040503050406030204" pitchFamily="18" charset="0"/>
                                </a:rPr>
                                <m:t>h𝑇</m:t>
                              </m:r>
                            </m:sub>
                            <m:sup>
                              <m:r>
                                <a:rPr lang="en-US" sz="2160" i="1">
                                  <a:solidFill>
                                    <a:srgbClr val="FF0000"/>
                                  </a:solidFill>
                                  <a:latin typeface="Cambria Math" panose="02040503050406030204" pitchFamily="18" charset="0"/>
                                </a:rPr>
                                <m:t>2</m:t>
                              </m:r>
                            </m:sup>
                          </m:sSubSup>
                          <m:r>
                            <a:rPr lang="en-US" sz="2160" i="1">
                              <a:solidFill>
                                <a:srgbClr val="FF0000"/>
                              </a:solidFill>
                              <a:latin typeface="Cambria Math" panose="02040503050406030204" pitchFamily="18" charset="0"/>
                            </a:rPr>
                            <m:t>; </m:t>
                          </m:r>
                          <m:sSup>
                            <m:sSupPr>
                              <m:ctrlPr>
                                <a:rPr lang="en-US" sz="2160" i="1">
                                  <a:solidFill>
                                    <a:srgbClr val="FF0000"/>
                                  </a:solidFill>
                                  <a:latin typeface="Cambria Math" panose="02040503050406030204" pitchFamily="18" charset="0"/>
                                </a:rPr>
                              </m:ctrlPr>
                            </m:sSupPr>
                            <m:e>
                              <m:r>
                                <a:rPr lang="en-US" sz="2160" i="1">
                                  <a:solidFill>
                                    <a:srgbClr val="FF0000"/>
                                  </a:solidFill>
                                  <a:latin typeface="Cambria Math" panose="02040503050406030204" pitchFamily="18" charset="0"/>
                                </a:rPr>
                                <m:t>𝑄</m:t>
                              </m:r>
                            </m:e>
                            <m:sup>
                              <m:r>
                                <a:rPr lang="en-US" sz="2160" i="1">
                                  <a:solidFill>
                                    <a:srgbClr val="FF0000"/>
                                  </a:solidFill>
                                  <a:latin typeface="Cambria Math" panose="02040503050406030204" pitchFamily="18" charset="0"/>
                                </a:rPr>
                                <m:t>2</m:t>
                              </m:r>
                            </m:sup>
                          </m:sSup>
                        </m:e>
                      </m:d>
                      <m:r>
                        <a:rPr lang="en-US" sz="2160" i="1">
                          <a:solidFill>
                            <a:srgbClr val="FF0000"/>
                          </a:solidFill>
                          <a:latin typeface="Cambria Math" panose="02040503050406030204" pitchFamily="18" charset="0"/>
                        </a:rPr>
                        <m:t>=</m:t>
                      </m:r>
                      <m:r>
                        <a:rPr lang="en-US" sz="2160" i="1">
                          <a:solidFill>
                            <a:srgbClr val="FF0000"/>
                          </a:solidFill>
                          <a:latin typeface="Cambria Math" panose="02040503050406030204" pitchFamily="18" charset="0"/>
                        </a:rPr>
                        <m:t>𝑥</m:t>
                      </m:r>
                      <m:nary>
                        <m:naryPr>
                          <m:chr m:val="∑"/>
                          <m:supHide m:val="on"/>
                          <m:ctrlPr>
                            <a:rPr lang="en-US" sz="2160" i="1">
                              <a:solidFill>
                                <a:srgbClr val="FF0000"/>
                              </a:solidFill>
                              <a:latin typeface="Cambria Math" panose="02040503050406030204" pitchFamily="18" charset="0"/>
                            </a:rPr>
                          </m:ctrlPr>
                        </m:naryPr>
                        <m:sub>
                          <m:r>
                            <m:rPr>
                              <m:brk m:alnAt="7"/>
                            </m:rPr>
                            <a:rPr lang="en-US" sz="2160" i="1">
                              <a:solidFill>
                                <a:srgbClr val="FF0000"/>
                              </a:solidFill>
                              <a:latin typeface="Cambria Math" panose="02040503050406030204" pitchFamily="18" charset="0"/>
                            </a:rPr>
                            <m:t>𝑞</m:t>
                          </m:r>
                        </m:sub>
                        <m:sup/>
                        <m:e>
                          <m:sSubSup>
                            <m:sSubSupPr>
                              <m:ctrlPr>
                                <a:rPr lang="en-US" sz="2160" i="1">
                                  <a:solidFill>
                                    <a:srgbClr val="FF0000"/>
                                  </a:solidFill>
                                  <a:latin typeface="Cambria Math" panose="02040503050406030204" pitchFamily="18" charset="0"/>
                                </a:rPr>
                              </m:ctrlPr>
                            </m:sSubSupPr>
                            <m:e>
                              <m:r>
                                <a:rPr lang="en-US" sz="2160" i="1">
                                  <a:solidFill>
                                    <a:srgbClr val="FF0000"/>
                                  </a:solidFill>
                                  <a:latin typeface="Cambria Math" panose="02040503050406030204" pitchFamily="18" charset="0"/>
                                </a:rPr>
                                <m:t>𝑒</m:t>
                              </m:r>
                            </m:e>
                            <m:sub>
                              <m:r>
                                <a:rPr lang="en-US" sz="2160" i="1">
                                  <a:solidFill>
                                    <a:srgbClr val="FF0000"/>
                                  </a:solidFill>
                                  <a:latin typeface="Cambria Math" panose="02040503050406030204" pitchFamily="18" charset="0"/>
                                </a:rPr>
                                <m:t>𝑞</m:t>
                              </m:r>
                            </m:sub>
                            <m:sup>
                              <m:r>
                                <a:rPr lang="en-US" sz="2160" i="1">
                                  <a:solidFill>
                                    <a:srgbClr val="FF0000"/>
                                  </a:solidFill>
                                  <a:latin typeface="Cambria Math" panose="02040503050406030204" pitchFamily="18" charset="0"/>
                                </a:rPr>
                                <m:t>2</m:t>
                              </m:r>
                            </m:sup>
                          </m:sSubSup>
                          <m:nary>
                            <m:naryPr>
                              <m:limLoc m:val="undOvr"/>
                              <m:subHide m:val="on"/>
                              <m:supHide m:val="on"/>
                              <m:ctrlPr>
                                <a:rPr lang="en-US" sz="2160" i="1">
                                  <a:solidFill>
                                    <a:srgbClr val="FF0000"/>
                                  </a:solidFill>
                                  <a:latin typeface="Cambria Math" panose="02040503050406030204" pitchFamily="18" charset="0"/>
                                </a:rPr>
                              </m:ctrlPr>
                            </m:naryPr>
                            <m:sub/>
                            <m:sup/>
                            <m:e>
                              <m:sSup>
                                <m:sSupPr>
                                  <m:ctrlPr>
                                    <a:rPr lang="en-US" sz="2160" i="1">
                                      <a:solidFill>
                                        <a:srgbClr val="FF0000"/>
                                      </a:solidFill>
                                      <a:latin typeface="Cambria Math" panose="02040503050406030204" pitchFamily="18" charset="0"/>
                                    </a:rPr>
                                  </m:ctrlPr>
                                </m:sSupPr>
                                <m:e>
                                  <m:r>
                                    <a:rPr lang="en-US" sz="2160" i="1">
                                      <a:solidFill>
                                        <a:srgbClr val="FF0000"/>
                                      </a:solidFill>
                                      <a:latin typeface="Cambria Math" panose="02040503050406030204" pitchFamily="18" charset="0"/>
                                    </a:rPr>
                                    <m:t>𝑑</m:t>
                                  </m:r>
                                </m:e>
                                <m:sup>
                                  <m:r>
                                    <a:rPr lang="en-US" sz="2160" i="1">
                                      <a:solidFill>
                                        <a:srgbClr val="FF0000"/>
                                      </a:solidFill>
                                      <a:latin typeface="Cambria Math" panose="02040503050406030204" pitchFamily="18" charset="0"/>
                                    </a:rPr>
                                    <m:t>2</m:t>
                                  </m:r>
                                </m:sup>
                              </m:sSup>
                              <m:sSub>
                                <m:sSubPr>
                                  <m:ctrlPr>
                                    <a:rPr lang="en-US" sz="2160" i="1">
                                      <a:solidFill>
                                        <a:srgbClr val="FF0000"/>
                                      </a:solidFill>
                                      <a:latin typeface="Cambria Math" panose="02040503050406030204" pitchFamily="18" charset="0"/>
                                    </a:rPr>
                                  </m:ctrlPr>
                                </m:sSubPr>
                                <m:e>
                                  <m:acc>
                                    <m:accPr>
                                      <m:chr m:val="⃗"/>
                                      <m:ctrlPr>
                                        <a:rPr lang="en-US" sz="2160" i="1">
                                          <a:solidFill>
                                            <a:srgbClr val="FF0000"/>
                                          </a:solidFill>
                                          <a:latin typeface="Cambria Math" panose="02040503050406030204" pitchFamily="18" charset="0"/>
                                        </a:rPr>
                                      </m:ctrlPr>
                                    </m:accPr>
                                    <m:e>
                                      <m:r>
                                        <a:rPr lang="en-US" sz="2160" i="1">
                                          <a:solidFill>
                                            <a:srgbClr val="FF0000"/>
                                          </a:solidFill>
                                          <a:latin typeface="Cambria Math" panose="02040503050406030204" pitchFamily="18" charset="0"/>
                                        </a:rPr>
                                        <m:t>𝑘</m:t>
                                      </m:r>
                                    </m:e>
                                  </m:acc>
                                </m:e>
                                <m:sub>
                                  <m:r>
                                    <a:rPr lang="en-US" sz="2160" i="1">
                                      <a:solidFill>
                                        <a:srgbClr val="FF0000"/>
                                      </a:solidFill>
                                      <a:latin typeface="Cambria Math" panose="02040503050406030204" pitchFamily="18" charset="0"/>
                                      <a:ea typeface="Cambria Math" panose="02040503050406030204" pitchFamily="18" charset="0"/>
                                    </a:rPr>
                                    <m:t>⊥</m:t>
                                  </m:r>
                                </m:sub>
                              </m:sSub>
                              <m:sSup>
                                <m:sSupPr>
                                  <m:ctrlPr>
                                    <a:rPr lang="en-US" sz="2160" i="1">
                                      <a:solidFill>
                                        <a:srgbClr val="FF0000"/>
                                      </a:solidFill>
                                      <a:latin typeface="Cambria Math" panose="02040503050406030204" pitchFamily="18" charset="0"/>
                                    </a:rPr>
                                  </m:ctrlPr>
                                </m:sSupPr>
                                <m:e>
                                  <m:r>
                                    <a:rPr lang="en-US" sz="2160" i="1">
                                      <a:solidFill>
                                        <a:srgbClr val="FF0000"/>
                                      </a:solidFill>
                                      <a:latin typeface="Cambria Math" panose="02040503050406030204" pitchFamily="18" charset="0"/>
                                    </a:rPr>
                                    <m:t>𝑑</m:t>
                                  </m:r>
                                </m:e>
                                <m:sup>
                                  <m:r>
                                    <a:rPr lang="en-US" sz="2160" i="1">
                                      <a:solidFill>
                                        <a:srgbClr val="FF0000"/>
                                      </a:solidFill>
                                      <a:latin typeface="Cambria Math" panose="02040503050406030204" pitchFamily="18" charset="0"/>
                                    </a:rPr>
                                    <m:t>2</m:t>
                                  </m:r>
                                </m:sup>
                              </m:sSup>
                              <m:sSub>
                                <m:sSubPr>
                                  <m:ctrlPr>
                                    <a:rPr lang="en-US" sz="2160" i="1">
                                      <a:solidFill>
                                        <a:srgbClr val="FF0000"/>
                                      </a:solidFill>
                                      <a:latin typeface="Cambria Math" panose="02040503050406030204" pitchFamily="18" charset="0"/>
                                    </a:rPr>
                                  </m:ctrlPr>
                                </m:sSubPr>
                                <m:e>
                                  <m:acc>
                                    <m:accPr>
                                      <m:chr m:val="⃗"/>
                                      <m:ctrlPr>
                                        <a:rPr lang="en-US" sz="2160" i="1">
                                          <a:solidFill>
                                            <a:srgbClr val="FF0000"/>
                                          </a:solidFill>
                                          <a:latin typeface="Cambria Math" panose="02040503050406030204" pitchFamily="18" charset="0"/>
                                        </a:rPr>
                                      </m:ctrlPr>
                                    </m:accPr>
                                    <m:e>
                                      <m:r>
                                        <a:rPr lang="en-US" sz="2160" i="1">
                                          <a:solidFill>
                                            <a:srgbClr val="FF0000"/>
                                          </a:solidFill>
                                          <a:latin typeface="Cambria Math" panose="02040503050406030204" pitchFamily="18" charset="0"/>
                                        </a:rPr>
                                        <m:t>𝑝</m:t>
                                      </m:r>
                                    </m:e>
                                  </m:acc>
                                </m:e>
                                <m:sub>
                                  <m:r>
                                    <a:rPr lang="en-US" sz="2160" i="1">
                                      <a:solidFill>
                                        <a:srgbClr val="FF0000"/>
                                      </a:solidFill>
                                      <a:latin typeface="Cambria Math" panose="02040503050406030204" pitchFamily="18" charset="0"/>
                                      <a:ea typeface="Cambria Math" panose="02040503050406030204" pitchFamily="18" charset="0"/>
                                    </a:rPr>
                                    <m:t>⊥</m:t>
                                  </m:r>
                                </m:sub>
                              </m:sSub>
                              <m:r>
                                <a:rPr lang="en-US" sz="2160" i="1">
                                  <a:solidFill>
                                    <a:srgbClr val="FF0000"/>
                                  </a:solidFill>
                                  <a:latin typeface="Cambria Math" panose="02040503050406030204" pitchFamily="18" charset="0"/>
                                  <a:ea typeface="Cambria Math" panose="02040503050406030204" pitchFamily="18" charset="0"/>
                                </a:rPr>
                                <m:t>𝛿</m:t>
                              </m:r>
                              <m:d>
                                <m:dPr>
                                  <m:ctrlPr>
                                    <a:rPr lang="en-US" sz="2160" i="1">
                                      <a:solidFill>
                                        <a:srgbClr val="FF0000"/>
                                      </a:solidFill>
                                      <a:latin typeface="Cambria Math" panose="02040503050406030204" pitchFamily="18" charset="0"/>
                                      <a:ea typeface="Cambria Math" panose="02040503050406030204" pitchFamily="18" charset="0"/>
                                    </a:rPr>
                                  </m:ctrlPr>
                                </m:dPr>
                                <m:e>
                                  <m:sSub>
                                    <m:sSubPr>
                                      <m:ctrlPr>
                                        <a:rPr lang="en-US" sz="2160" i="1">
                                          <a:solidFill>
                                            <a:srgbClr val="FF0000"/>
                                          </a:solidFill>
                                          <a:latin typeface="Cambria Math" panose="02040503050406030204" pitchFamily="18" charset="0"/>
                                        </a:rPr>
                                      </m:ctrlPr>
                                    </m:sSubPr>
                                    <m:e>
                                      <m:acc>
                                        <m:accPr>
                                          <m:chr m:val="⃗"/>
                                          <m:ctrlPr>
                                            <a:rPr lang="en-US" sz="2160" i="1">
                                              <a:solidFill>
                                                <a:srgbClr val="FF0000"/>
                                              </a:solidFill>
                                              <a:latin typeface="Cambria Math" panose="02040503050406030204" pitchFamily="18" charset="0"/>
                                            </a:rPr>
                                          </m:ctrlPr>
                                        </m:accPr>
                                        <m:e>
                                          <m:r>
                                            <a:rPr lang="en-US" sz="2160" i="1">
                                              <a:solidFill>
                                                <a:srgbClr val="FF0000"/>
                                              </a:solidFill>
                                              <a:latin typeface="Cambria Math" panose="02040503050406030204" pitchFamily="18" charset="0"/>
                                            </a:rPr>
                                            <m:t>𝑝</m:t>
                                          </m:r>
                                        </m:e>
                                      </m:acc>
                                    </m:e>
                                    <m:sub>
                                      <m:r>
                                        <a:rPr lang="en-US" sz="2160" i="1">
                                          <a:solidFill>
                                            <a:srgbClr val="FF0000"/>
                                          </a:solidFill>
                                          <a:latin typeface="Cambria Math" panose="02040503050406030204" pitchFamily="18" charset="0"/>
                                          <a:ea typeface="Cambria Math" panose="02040503050406030204" pitchFamily="18" charset="0"/>
                                        </a:rPr>
                                        <m:t>⊥</m:t>
                                      </m:r>
                                    </m:sub>
                                  </m:sSub>
                                  <m:r>
                                    <a:rPr lang="en-US" sz="2160" i="1">
                                      <a:solidFill>
                                        <a:srgbClr val="FF0000"/>
                                      </a:solidFill>
                                      <a:latin typeface="Cambria Math" panose="02040503050406030204" pitchFamily="18" charset="0"/>
                                      <a:ea typeface="Cambria Math" panose="02040503050406030204" pitchFamily="18" charset="0"/>
                                    </a:rPr>
                                    <m:t>−</m:t>
                                  </m:r>
                                  <m:r>
                                    <a:rPr lang="en-US" sz="2160" i="1">
                                      <a:solidFill>
                                        <a:srgbClr val="FF0000"/>
                                      </a:solidFill>
                                      <a:latin typeface="Cambria Math" panose="02040503050406030204" pitchFamily="18" charset="0"/>
                                      <a:ea typeface="Cambria Math" panose="02040503050406030204" pitchFamily="18" charset="0"/>
                                    </a:rPr>
                                    <m:t>𝑧</m:t>
                                  </m:r>
                                  <m:sSub>
                                    <m:sSubPr>
                                      <m:ctrlPr>
                                        <a:rPr lang="en-US" sz="2160" i="1">
                                          <a:solidFill>
                                            <a:srgbClr val="FF0000"/>
                                          </a:solidFill>
                                          <a:latin typeface="Cambria Math" panose="02040503050406030204" pitchFamily="18" charset="0"/>
                                        </a:rPr>
                                      </m:ctrlPr>
                                    </m:sSubPr>
                                    <m:e>
                                      <m:acc>
                                        <m:accPr>
                                          <m:chr m:val="⃗"/>
                                          <m:ctrlPr>
                                            <a:rPr lang="en-US" sz="2160" i="1">
                                              <a:solidFill>
                                                <a:srgbClr val="FF0000"/>
                                              </a:solidFill>
                                              <a:latin typeface="Cambria Math" panose="02040503050406030204" pitchFamily="18" charset="0"/>
                                            </a:rPr>
                                          </m:ctrlPr>
                                        </m:accPr>
                                        <m:e>
                                          <m:r>
                                            <a:rPr lang="en-US" sz="2160" i="1">
                                              <a:solidFill>
                                                <a:srgbClr val="FF0000"/>
                                              </a:solidFill>
                                              <a:latin typeface="Cambria Math" panose="02040503050406030204" pitchFamily="18" charset="0"/>
                                            </a:rPr>
                                            <m:t>𝑘</m:t>
                                          </m:r>
                                        </m:e>
                                      </m:acc>
                                    </m:e>
                                    <m:sub>
                                      <m:r>
                                        <a:rPr lang="en-US" sz="2160" i="1">
                                          <a:solidFill>
                                            <a:srgbClr val="FF0000"/>
                                          </a:solidFill>
                                          <a:latin typeface="Cambria Math" panose="02040503050406030204" pitchFamily="18" charset="0"/>
                                          <a:ea typeface="Cambria Math" panose="02040503050406030204" pitchFamily="18" charset="0"/>
                                        </a:rPr>
                                        <m:t>⊥</m:t>
                                      </m:r>
                                    </m:sub>
                                  </m:sSub>
                                  <m:r>
                                    <a:rPr lang="en-US" sz="2160" i="1">
                                      <a:solidFill>
                                        <a:srgbClr val="FF0000"/>
                                      </a:solidFill>
                                      <a:latin typeface="Cambria Math" panose="02040503050406030204" pitchFamily="18" charset="0"/>
                                      <a:ea typeface="Cambria Math" panose="02040503050406030204" pitchFamily="18" charset="0"/>
                                    </a:rPr>
                                    <m:t>−</m:t>
                                  </m:r>
                                  <m:sSub>
                                    <m:sSubPr>
                                      <m:ctrlPr>
                                        <a:rPr lang="en-US" sz="2160" i="1">
                                          <a:solidFill>
                                            <a:srgbClr val="FF0000"/>
                                          </a:solidFill>
                                          <a:latin typeface="Cambria Math" panose="02040503050406030204" pitchFamily="18" charset="0"/>
                                        </a:rPr>
                                      </m:ctrlPr>
                                    </m:sSubPr>
                                    <m:e>
                                      <m:acc>
                                        <m:accPr>
                                          <m:chr m:val="⃗"/>
                                          <m:ctrlPr>
                                            <a:rPr lang="en-US" sz="2160" i="1">
                                              <a:solidFill>
                                                <a:srgbClr val="FF0000"/>
                                              </a:solidFill>
                                              <a:latin typeface="Cambria Math" panose="02040503050406030204" pitchFamily="18" charset="0"/>
                                            </a:rPr>
                                          </m:ctrlPr>
                                        </m:accPr>
                                        <m:e>
                                          <m:r>
                                            <a:rPr lang="en-US" sz="2160" i="1">
                                              <a:solidFill>
                                                <a:srgbClr val="FF0000"/>
                                              </a:solidFill>
                                              <a:latin typeface="Cambria Math" panose="02040503050406030204" pitchFamily="18" charset="0"/>
                                            </a:rPr>
                                            <m:t>𝑃</m:t>
                                          </m:r>
                                        </m:e>
                                      </m:acc>
                                    </m:e>
                                    <m:sub>
                                      <m:r>
                                        <a:rPr lang="en-US" sz="2160" i="1">
                                          <a:solidFill>
                                            <a:srgbClr val="FF0000"/>
                                          </a:solidFill>
                                          <a:latin typeface="Cambria Math" panose="02040503050406030204" pitchFamily="18" charset="0"/>
                                        </a:rPr>
                                        <m:t>h𝑇</m:t>
                                      </m:r>
                                    </m:sub>
                                  </m:sSub>
                                </m:e>
                              </m:d>
                              <m:r>
                                <a:rPr lang="en-US" sz="2160" i="1">
                                  <a:solidFill>
                                    <a:srgbClr val="FF0000"/>
                                  </a:solidFill>
                                  <a:latin typeface="Cambria Math" panose="02040503050406030204" pitchFamily="18" charset="0"/>
                                  <a:ea typeface="Cambria Math" panose="02040503050406030204" pitchFamily="18" charset="0"/>
                                </a:rPr>
                                <m:t>  </m:t>
                              </m:r>
                              <m:sSubSup>
                                <m:sSubSupPr>
                                  <m:ctrlPr>
                                    <a:rPr lang="en-US" sz="2160" i="1">
                                      <a:solidFill>
                                        <a:srgbClr val="1C1C1C"/>
                                      </a:solidFill>
                                      <a:latin typeface="Cambria Math" panose="02040503050406030204" pitchFamily="18" charset="0"/>
                                      <a:ea typeface="Cambria Math" panose="02040503050406030204" pitchFamily="18" charset="0"/>
                                    </a:rPr>
                                  </m:ctrlPr>
                                </m:sSubSupPr>
                                <m:e>
                                  <m:r>
                                    <a:rPr lang="en-US" sz="2160" i="1">
                                      <a:solidFill>
                                        <a:srgbClr val="1C1C1C"/>
                                      </a:solidFill>
                                      <a:latin typeface="Cambria Math" panose="02040503050406030204" pitchFamily="18" charset="0"/>
                                      <a:ea typeface="Cambria Math" panose="02040503050406030204" pitchFamily="18" charset="0"/>
                                    </a:rPr>
                                    <m:t>𝑓</m:t>
                                  </m:r>
                                </m:e>
                                <m:sub>
                                  <m:r>
                                    <a:rPr lang="en-US" sz="2160" i="1">
                                      <a:solidFill>
                                        <a:srgbClr val="1C1C1C"/>
                                      </a:solidFill>
                                      <a:latin typeface="Cambria Math" panose="02040503050406030204" pitchFamily="18" charset="0"/>
                                      <a:ea typeface="Cambria Math" panose="02040503050406030204" pitchFamily="18" charset="0"/>
                                    </a:rPr>
                                    <m:t>1</m:t>
                                  </m:r>
                                </m:sub>
                                <m:sup>
                                  <m:r>
                                    <a:rPr lang="en-US" sz="2160" i="1">
                                      <a:solidFill>
                                        <a:srgbClr val="1C1C1C"/>
                                      </a:solidFill>
                                      <a:latin typeface="Cambria Math" panose="02040503050406030204" pitchFamily="18" charset="0"/>
                                      <a:ea typeface="Cambria Math" panose="02040503050406030204" pitchFamily="18" charset="0"/>
                                    </a:rPr>
                                    <m:t>𝑞</m:t>
                                  </m:r>
                                </m:sup>
                              </m:sSubSup>
                              <m:d>
                                <m:dPr>
                                  <m:ctrlPr>
                                    <a:rPr lang="en-US" sz="2160" i="1">
                                      <a:solidFill>
                                        <a:srgbClr val="1C1C1C"/>
                                      </a:solidFill>
                                      <a:latin typeface="Cambria Math" panose="02040503050406030204" pitchFamily="18" charset="0"/>
                                      <a:ea typeface="Cambria Math" panose="02040503050406030204" pitchFamily="18" charset="0"/>
                                    </a:rPr>
                                  </m:ctrlPr>
                                </m:dPr>
                                <m:e>
                                  <m:r>
                                    <a:rPr lang="en-US" sz="2160" i="1">
                                      <a:solidFill>
                                        <a:srgbClr val="1C1C1C"/>
                                      </a:solidFill>
                                      <a:latin typeface="Cambria Math" panose="02040503050406030204" pitchFamily="18" charset="0"/>
                                      <a:ea typeface="Cambria Math" panose="02040503050406030204" pitchFamily="18" charset="0"/>
                                    </a:rPr>
                                    <m:t>𝑥</m:t>
                                  </m:r>
                                  <m:r>
                                    <a:rPr lang="en-US" sz="2160" i="1">
                                      <a:solidFill>
                                        <a:srgbClr val="1C1C1C"/>
                                      </a:solidFill>
                                      <a:latin typeface="Cambria Math" panose="02040503050406030204" pitchFamily="18" charset="0"/>
                                      <a:ea typeface="Cambria Math" panose="02040503050406030204" pitchFamily="18" charset="0"/>
                                    </a:rPr>
                                    <m:t>, </m:t>
                                  </m:r>
                                  <m:sSubSup>
                                    <m:sSubSupPr>
                                      <m:ctrlPr>
                                        <a:rPr lang="en-US" sz="2160" i="1">
                                          <a:solidFill>
                                            <a:srgbClr val="1C1C1C"/>
                                          </a:solidFill>
                                          <a:latin typeface="Cambria Math" panose="02040503050406030204" pitchFamily="18" charset="0"/>
                                          <a:ea typeface="Cambria Math" panose="02040503050406030204" pitchFamily="18" charset="0"/>
                                        </a:rPr>
                                      </m:ctrlPr>
                                    </m:sSubSupPr>
                                    <m:e>
                                      <m:r>
                                        <a:rPr lang="en-US" sz="2160" i="1">
                                          <a:solidFill>
                                            <a:srgbClr val="1C1C1C"/>
                                          </a:solidFill>
                                          <a:latin typeface="Cambria Math" panose="02040503050406030204" pitchFamily="18" charset="0"/>
                                          <a:ea typeface="Cambria Math" panose="02040503050406030204" pitchFamily="18" charset="0"/>
                                        </a:rPr>
                                        <m:t>𝑘</m:t>
                                      </m:r>
                                    </m:e>
                                    <m:sub>
                                      <m:r>
                                        <a:rPr lang="en-US" sz="2160" i="1">
                                          <a:solidFill>
                                            <a:srgbClr val="1C1C1C"/>
                                          </a:solidFill>
                                          <a:latin typeface="Cambria Math" panose="02040503050406030204" pitchFamily="18" charset="0"/>
                                          <a:ea typeface="Cambria Math" panose="02040503050406030204" pitchFamily="18" charset="0"/>
                                        </a:rPr>
                                        <m:t>⊥</m:t>
                                      </m:r>
                                    </m:sub>
                                    <m:sup>
                                      <m:r>
                                        <a:rPr lang="en-US" sz="2160" i="1">
                                          <a:solidFill>
                                            <a:srgbClr val="1C1C1C"/>
                                          </a:solidFill>
                                          <a:latin typeface="Cambria Math" panose="02040503050406030204" pitchFamily="18" charset="0"/>
                                          <a:ea typeface="Cambria Math" panose="02040503050406030204" pitchFamily="18" charset="0"/>
                                        </a:rPr>
                                        <m:t>2</m:t>
                                      </m:r>
                                    </m:sup>
                                  </m:sSubSup>
                                  <m:r>
                                    <a:rPr lang="en-US" sz="2160" i="1">
                                      <a:solidFill>
                                        <a:srgbClr val="1C1C1C"/>
                                      </a:solidFill>
                                      <a:latin typeface="Cambria Math" panose="02040503050406030204" pitchFamily="18" charset="0"/>
                                      <a:ea typeface="Cambria Math" panose="02040503050406030204" pitchFamily="18" charset="0"/>
                                    </a:rPr>
                                    <m:t>;</m:t>
                                  </m:r>
                                  <m:sSup>
                                    <m:sSupPr>
                                      <m:ctrlPr>
                                        <a:rPr lang="en-US" sz="2160" i="1">
                                          <a:solidFill>
                                            <a:srgbClr val="1C1C1C"/>
                                          </a:solidFill>
                                          <a:latin typeface="Cambria Math" panose="02040503050406030204" pitchFamily="18" charset="0"/>
                                          <a:ea typeface="Cambria Math" panose="02040503050406030204" pitchFamily="18" charset="0"/>
                                        </a:rPr>
                                      </m:ctrlPr>
                                    </m:sSupPr>
                                    <m:e>
                                      <m:r>
                                        <a:rPr lang="en-US" sz="2160" i="1">
                                          <a:solidFill>
                                            <a:srgbClr val="1C1C1C"/>
                                          </a:solidFill>
                                          <a:latin typeface="Cambria Math" panose="02040503050406030204" pitchFamily="18" charset="0"/>
                                          <a:ea typeface="Cambria Math" panose="02040503050406030204" pitchFamily="18" charset="0"/>
                                        </a:rPr>
                                        <m:t>𝑄</m:t>
                                      </m:r>
                                    </m:e>
                                    <m:sup>
                                      <m:r>
                                        <a:rPr lang="en-US" sz="2160" i="1">
                                          <a:solidFill>
                                            <a:srgbClr val="1C1C1C"/>
                                          </a:solidFill>
                                          <a:latin typeface="Cambria Math" panose="02040503050406030204" pitchFamily="18" charset="0"/>
                                          <a:ea typeface="Cambria Math" panose="02040503050406030204" pitchFamily="18" charset="0"/>
                                        </a:rPr>
                                        <m:t>2</m:t>
                                      </m:r>
                                    </m:sup>
                                  </m:sSup>
                                </m:e>
                              </m:d>
                              <m:sSubSup>
                                <m:sSubSupPr>
                                  <m:ctrlPr>
                                    <a:rPr lang="en-US" sz="2160" i="1">
                                      <a:solidFill>
                                        <a:srgbClr val="0070C0"/>
                                      </a:solidFill>
                                      <a:latin typeface="Cambria Math" panose="02040503050406030204" pitchFamily="18" charset="0"/>
                                      <a:ea typeface="Cambria Math" panose="02040503050406030204" pitchFamily="18" charset="0"/>
                                    </a:rPr>
                                  </m:ctrlPr>
                                </m:sSubSupPr>
                                <m:e>
                                  <m:r>
                                    <a:rPr lang="en-US" sz="2160" i="1">
                                      <a:solidFill>
                                        <a:srgbClr val="0070C0"/>
                                      </a:solidFill>
                                      <a:latin typeface="Cambria Math" panose="02040503050406030204" pitchFamily="18" charset="0"/>
                                      <a:ea typeface="Cambria Math" panose="02040503050406030204" pitchFamily="18" charset="0"/>
                                    </a:rPr>
                                    <m:t>𝐷</m:t>
                                  </m:r>
                                </m:e>
                                <m:sub>
                                  <m:r>
                                    <a:rPr lang="en-US" sz="2160" i="1">
                                      <a:solidFill>
                                        <a:srgbClr val="0070C0"/>
                                      </a:solidFill>
                                      <a:latin typeface="Cambria Math" panose="02040503050406030204" pitchFamily="18" charset="0"/>
                                      <a:ea typeface="Cambria Math" panose="02040503050406030204" pitchFamily="18" charset="0"/>
                                    </a:rPr>
                                    <m:t>1</m:t>
                                  </m:r>
                                </m:sub>
                                <m:sup>
                                  <m:r>
                                    <a:rPr lang="en-US" sz="2160" i="1">
                                      <a:solidFill>
                                        <a:srgbClr val="0070C0"/>
                                      </a:solidFill>
                                      <a:latin typeface="Cambria Math" panose="02040503050406030204" pitchFamily="18" charset="0"/>
                                      <a:ea typeface="Cambria Math" panose="02040503050406030204" pitchFamily="18" charset="0"/>
                                    </a:rPr>
                                    <m:t>𝑞</m:t>
                                  </m:r>
                                  <m:r>
                                    <a:rPr lang="en-US" sz="2160" i="1">
                                      <a:solidFill>
                                        <a:srgbClr val="0070C0"/>
                                      </a:solidFill>
                                      <a:latin typeface="Cambria Math" panose="02040503050406030204" pitchFamily="18" charset="0"/>
                                      <a:ea typeface="Cambria Math" panose="02040503050406030204" pitchFamily="18" charset="0"/>
                                    </a:rPr>
                                    <m:t>→</m:t>
                                  </m:r>
                                  <m:r>
                                    <a:rPr lang="en-US" sz="2160" i="1">
                                      <a:solidFill>
                                        <a:srgbClr val="0070C0"/>
                                      </a:solidFill>
                                      <a:latin typeface="Cambria Math" panose="02040503050406030204" pitchFamily="18" charset="0"/>
                                      <a:ea typeface="Cambria Math" panose="02040503050406030204" pitchFamily="18" charset="0"/>
                                    </a:rPr>
                                    <m:t>h</m:t>
                                  </m:r>
                                </m:sup>
                              </m:sSubSup>
                              <m:d>
                                <m:dPr>
                                  <m:ctrlPr>
                                    <a:rPr lang="en-US" sz="2160" i="1">
                                      <a:solidFill>
                                        <a:srgbClr val="0070C0"/>
                                      </a:solidFill>
                                      <a:latin typeface="Cambria Math" panose="02040503050406030204" pitchFamily="18" charset="0"/>
                                      <a:ea typeface="Cambria Math" panose="02040503050406030204" pitchFamily="18" charset="0"/>
                                    </a:rPr>
                                  </m:ctrlPr>
                                </m:dPr>
                                <m:e>
                                  <m:r>
                                    <a:rPr lang="en-US" sz="2160" i="1">
                                      <a:solidFill>
                                        <a:srgbClr val="0070C0"/>
                                      </a:solidFill>
                                      <a:latin typeface="Cambria Math" panose="02040503050406030204" pitchFamily="18" charset="0"/>
                                      <a:ea typeface="Cambria Math" panose="02040503050406030204" pitchFamily="18" charset="0"/>
                                    </a:rPr>
                                    <m:t>𝑧</m:t>
                                  </m:r>
                                  <m:r>
                                    <a:rPr lang="en-US" sz="2160" i="1">
                                      <a:solidFill>
                                        <a:srgbClr val="0070C0"/>
                                      </a:solidFill>
                                      <a:latin typeface="Cambria Math" panose="02040503050406030204" pitchFamily="18" charset="0"/>
                                      <a:ea typeface="Cambria Math" panose="02040503050406030204" pitchFamily="18" charset="0"/>
                                    </a:rPr>
                                    <m:t>,</m:t>
                                  </m:r>
                                  <m:sSubSup>
                                    <m:sSubSupPr>
                                      <m:ctrlPr>
                                        <a:rPr lang="en-US" sz="2160" i="1">
                                          <a:solidFill>
                                            <a:srgbClr val="0070C0"/>
                                          </a:solidFill>
                                          <a:latin typeface="Cambria Math" panose="02040503050406030204" pitchFamily="18" charset="0"/>
                                          <a:ea typeface="Cambria Math" panose="02040503050406030204" pitchFamily="18" charset="0"/>
                                        </a:rPr>
                                      </m:ctrlPr>
                                    </m:sSubSupPr>
                                    <m:e>
                                      <m:r>
                                        <a:rPr lang="en-US" sz="2160" i="1">
                                          <a:solidFill>
                                            <a:srgbClr val="0070C0"/>
                                          </a:solidFill>
                                          <a:latin typeface="Cambria Math" panose="02040503050406030204" pitchFamily="18" charset="0"/>
                                          <a:ea typeface="Cambria Math" panose="02040503050406030204" pitchFamily="18" charset="0"/>
                                        </a:rPr>
                                        <m:t>𝑝</m:t>
                                      </m:r>
                                    </m:e>
                                    <m:sub>
                                      <m:r>
                                        <a:rPr lang="en-US" sz="2160" i="1">
                                          <a:solidFill>
                                            <a:srgbClr val="0070C0"/>
                                          </a:solidFill>
                                          <a:latin typeface="Cambria Math" panose="02040503050406030204" pitchFamily="18" charset="0"/>
                                          <a:ea typeface="Cambria Math" panose="02040503050406030204" pitchFamily="18" charset="0"/>
                                        </a:rPr>
                                        <m:t>⊥</m:t>
                                      </m:r>
                                    </m:sub>
                                    <m:sup>
                                      <m:r>
                                        <a:rPr lang="en-US" sz="2160" i="1">
                                          <a:solidFill>
                                            <a:srgbClr val="0070C0"/>
                                          </a:solidFill>
                                          <a:latin typeface="Cambria Math" panose="02040503050406030204" pitchFamily="18" charset="0"/>
                                          <a:ea typeface="Cambria Math" panose="02040503050406030204" pitchFamily="18" charset="0"/>
                                        </a:rPr>
                                        <m:t>2</m:t>
                                      </m:r>
                                    </m:sup>
                                  </m:sSubSup>
                                  <m:r>
                                    <a:rPr lang="en-US" sz="2160" i="1">
                                      <a:solidFill>
                                        <a:srgbClr val="0070C0"/>
                                      </a:solidFill>
                                      <a:latin typeface="Cambria Math" panose="02040503050406030204" pitchFamily="18" charset="0"/>
                                      <a:ea typeface="Cambria Math" panose="02040503050406030204" pitchFamily="18" charset="0"/>
                                    </a:rPr>
                                    <m:t>;</m:t>
                                  </m:r>
                                  <m:sSup>
                                    <m:sSupPr>
                                      <m:ctrlPr>
                                        <a:rPr lang="en-US" sz="2160" i="1">
                                          <a:solidFill>
                                            <a:srgbClr val="0070C0"/>
                                          </a:solidFill>
                                          <a:latin typeface="Cambria Math" panose="02040503050406030204" pitchFamily="18" charset="0"/>
                                          <a:ea typeface="Cambria Math" panose="02040503050406030204" pitchFamily="18" charset="0"/>
                                        </a:rPr>
                                      </m:ctrlPr>
                                    </m:sSupPr>
                                    <m:e>
                                      <m:r>
                                        <a:rPr lang="en-US" sz="2160" i="1">
                                          <a:solidFill>
                                            <a:srgbClr val="0070C0"/>
                                          </a:solidFill>
                                          <a:latin typeface="Cambria Math" panose="02040503050406030204" pitchFamily="18" charset="0"/>
                                          <a:ea typeface="Cambria Math" panose="02040503050406030204" pitchFamily="18" charset="0"/>
                                        </a:rPr>
                                        <m:t>𝑄</m:t>
                                      </m:r>
                                    </m:e>
                                    <m:sup>
                                      <m:r>
                                        <a:rPr lang="en-US" sz="2160" i="1">
                                          <a:solidFill>
                                            <a:srgbClr val="0070C0"/>
                                          </a:solidFill>
                                          <a:latin typeface="Cambria Math" panose="02040503050406030204" pitchFamily="18" charset="0"/>
                                          <a:ea typeface="Cambria Math" panose="02040503050406030204" pitchFamily="18" charset="0"/>
                                        </a:rPr>
                                        <m:t>2</m:t>
                                      </m:r>
                                    </m:sup>
                                  </m:sSup>
                                </m:e>
                              </m:d>
                            </m:e>
                          </m:nary>
                        </m:e>
                      </m:nary>
                    </m:oMath>
                  </m:oMathPara>
                </a14:m>
                <a:endParaRPr lang="it-IT" sz="2160" dirty="0"/>
              </a:p>
            </p:txBody>
          </p:sp>
        </mc:Choice>
        <mc:Fallback xmlns="">
          <p:sp>
            <p:nvSpPr>
              <p:cNvPr id="9" name="TextBox 8"/>
              <p:cNvSpPr txBox="1">
                <a:spLocks noRot="1" noChangeAspect="1" noMove="1" noResize="1" noEditPoints="1" noAdjustHandles="1" noChangeArrowheads="1" noChangeShapeType="1" noTextEdit="1"/>
              </p:cNvSpPr>
              <p:nvPr/>
            </p:nvSpPr>
            <p:spPr>
              <a:xfrm>
                <a:off x="3352800" y="2628900"/>
                <a:ext cx="5748172" cy="1374672"/>
              </a:xfrm>
              <a:prstGeom prst="rect">
                <a:avLst/>
              </a:prstGeom>
              <a:blipFill rotWithShape="0">
                <a:blip r:embed="rId4"/>
                <a:stretch>
                  <a:fillRect b="-7079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17652" y="4974106"/>
                <a:ext cx="7433060" cy="8599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rPr>
                            <m:t>𝑀</m:t>
                          </m:r>
                        </m:e>
                        <m:sup>
                          <m:r>
                            <a:rPr lang="en-US" sz="2160" i="1">
                              <a:solidFill>
                                <a:srgbClr val="1C1C1C"/>
                              </a:solidFill>
                              <a:latin typeface="Cambria Math"/>
                            </a:rPr>
                            <m:t>h</m:t>
                          </m:r>
                        </m:sup>
                      </m:sSup>
                      <m:d>
                        <m:dPr>
                          <m:ctrlPr>
                            <a:rPr lang="en-US" sz="2160" i="1">
                              <a:solidFill>
                                <a:srgbClr val="1C1C1C"/>
                              </a:solidFill>
                              <a:latin typeface="Cambria Math" panose="02040503050406030204" pitchFamily="18" charset="0"/>
                            </a:rPr>
                          </m:ctrlPr>
                        </m:dPr>
                        <m:e>
                          <m:r>
                            <a:rPr lang="en-US" sz="2160" i="1">
                              <a:solidFill>
                                <a:srgbClr val="1C1C1C"/>
                              </a:solidFill>
                              <a:latin typeface="Cambria Math"/>
                            </a:rPr>
                            <m:t>𝑥</m:t>
                          </m:r>
                          <m:r>
                            <a:rPr lang="en-US" sz="2160" i="1">
                              <a:solidFill>
                                <a:srgbClr val="1C1C1C"/>
                              </a:solidFill>
                              <a:latin typeface="Cambria Math"/>
                            </a:rPr>
                            <m:t>,</m:t>
                          </m:r>
                          <m:r>
                            <a:rPr lang="en-US" sz="2160" i="1">
                              <a:solidFill>
                                <a:srgbClr val="1C1C1C"/>
                              </a:solidFill>
                              <a:latin typeface="Cambria Math"/>
                            </a:rPr>
                            <m:t>𝑧</m:t>
                          </m:r>
                          <m:r>
                            <a:rPr lang="en-US" sz="2160" i="1">
                              <a:solidFill>
                                <a:srgbClr val="1C1C1C"/>
                              </a:solidFill>
                              <a:latin typeface="Cambria Math"/>
                            </a:rPr>
                            <m:t>, </m:t>
                          </m:r>
                          <m:sSubSup>
                            <m:sSubSupPr>
                              <m:ctrlPr>
                                <a:rPr lang="en-US" sz="2160" i="1">
                                  <a:solidFill>
                                    <a:srgbClr val="1C1C1C"/>
                                  </a:solidFill>
                                  <a:latin typeface="Cambria Math" panose="02040503050406030204" pitchFamily="18" charset="0"/>
                                </a:rPr>
                              </m:ctrlPr>
                            </m:sSubSupPr>
                            <m:e>
                              <m:r>
                                <a:rPr lang="en-US" sz="2160" i="1">
                                  <a:solidFill>
                                    <a:srgbClr val="1C1C1C"/>
                                  </a:solidFill>
                                  <a:latin typeface="Cambria Math" panose="02040503050406030204" pitchFamily="18" charset="0"/>
                                </a:rPr>
                                <m:t>𝑃</m:t>
                              </m:r>
                            </m:e>
                            <m:sub>
                              <m:r>
                                <a:rPr lang="en-US" sz="2160" i="1">
                                  <a:solidFill>
                                    <a:srgbClr val="1C1C1C"/>
                                  </a:solidFill>
                                  <a:latin typeface="Cambria Math" panose="02040503050406030204" pitchFamily="18" charset="0"/>
                                </a:rPr>
                                <m:t>h</m:t>
                              </m:r>
                              <m:r>
                                <a:rPr lang="en-US" sz="2160" i="1">
                                  <a:solidFill>
                                    <a:srgbClr val="1C1C1C"/>
                                  </a:solidFill>
                                  <a:latin typeface="Cambria Math"/>
                                </a:rPr>
                                <m:t>𝑇</m:t>
                              </m:r>
                            </m:sub>
                            <m:sup>
                              <m:r>
                                <a:rPr lang="en-US" sz="2160" i="1">
                                  <a:solidFill>
                                    <a:srgbClr val="1C1C1C"/>
                                  </a:solidFill>
                                  <a:latin typeface="Cambria Math"/>
                                </a:rPr>
                                <m:t>2</m:t>
                              </m:r>
                            </m:sup>
                          </m:sSubSup>
                          <m:r>
                            <a:rPr lang="en-US" sz="2160" i="1">
                              <a:solidFill>
                                <a:srgbClr val="1C1C1C"/>
                              </a:solidFill>
                              <a:latin typeface="Cambria Math" panose="02040503050406030204" pitchFamily="18" charset="0"/>
                            </a:rPr>
                            <m:t>;</m:t>
                          </m:r>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rPr>
                                <m:t>𝑄</m:t>
                              </m:r>
                            </m:e>
                            <m:sup>
                              <m:r>
                                <a:rPr lang="en-US" sz="2160" i="1">
                                  <a:solidFill>
                                    <a:srgbClr val="1C1C1C"/>
                                  </a:solidFill>
                                  <a:latin typeface="Cambria Math"/>
                                </a:rPr>
                                <m:t>2</m:t>
                              </m:r>
                            </m:sup>
                          </m:sSup>
                        </m:e>
                      </m:d>
                      <m:r>
                        <a:rPr lang="en-US" sz="2160" i="1">
                          <a:solidFill>
                            <a:srgbClr val="1C1C1C"/>
                          </a:solidFill>
                          <a:latin typeface="Cambria Math"/>
                        </a:rPr>
                        <m:t>=</m:t>
                      </m:r>
                      <m:f>
                        <m:fPr>
                          <m:ctrlPr>
                            <a:rPr lang="en-US" sz="2160" i="1">
                              <a:solidFill>
                                <a:srgbClr val="1C1C1C"/>
                              </a:solidFill>
                              <a:latin typeface="Cambria Math" panose="02040503050406030204" pitchFamily="18" charset="0"/>
                            </a:rPr>
                          </m:ctrlPr>
                        </m:fPr>
                        <m:num>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rPr>
                                <m:t>𝑑</m:t>
                              </m:r>
                            </m:e>
                            <m:sup>
                              <m:r>
                                <a:rPr lang="en-US" sz="2160" i="1">
                                  <a:solidFill>
                                    <a:srgbClr val="1C1C1C"/>
                                  </a:solidFill>
                                  <a:latin typeface="Cambria Math"/>
                                </a:rPr>
                                <m:t>5</m:t>
                              </m:r>
                            </m:sup>
                          </m:sSup>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ea typeface="Cambria Math"/>
                                </a:rPr>
                                <m:t>𝜎</m:t>
                              </m:r>
                            </m:e>
                            <m:sup>
                              <m:r>
                                <a:rPr lang="en-US" sz="2160" i="1">
                                  <a:solidFill>
                                    <a:srgbClr val="1C1C1C"/>
                                  </a:solidFill>
                                  <a:latin typeface="Cambria Math"/>
                                </a:rPr>
                                <m:t>h</m:t>
                              </m:r>
                            </m:sup>
                          </m:sSup>
                          <m:r>
                            <a:rPr lang="en-US" sz="2160" i="1">
                              <a:solidFill>
                                <a:srgbClr val="1C1C1C"/>
                              </a:solidFill>
                              <a:latin typeface="Cambria Math"/>
                              <a:ea typeface="Cambria Math"/>
                            </a:rPr>
                            <m:t>/</m:t>
                          </m:r>
                          <m:r>
                            <a:rPr lang="en-US" sz="2160" i="1">
                              <a:solidFill>
                                <a:srgbClr val="1C1C1C"/>
                              </a:solidFill>
                              <a:latin typeface="Cambria Math"/>
                              <a:ea typeface="Cambria Math"/>
                            </a:rPr>
                            <m:t>𝑑𝑥𝑑</m:t>
                          </m:r>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rPr>
                                <m:t>𝑄</m:t>
                              </m:r>
                            </m:e>
                            <m:sup>
                              <m:r>
                                <a:rPr lang="en-US" sz="2160" i="1">
                                  <a:solidFill>
                                    <a:srgbClr val="1C1C1C"/>
                                  </a:solidFill>
                                  <a:latin typeface="Cambria Math"/>
                                </a:rPr>
                                <m:t>2</m:t>
                              </m:r>
                            </m:sup>
                          </m:sSup>
                          <m:r>
                            <a:rPr lang="en-US" sz="2160" i="1">
                              <a:solidFill>
                                <a:srgbClr val="1C1C1C"/>
                              </a:solidFill>
                              <a:latin typeface="Cambria Math"/>
                            </a:rPr>
                            <m:t>𝑑𝑧</m:t>
                          </m:r>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rPr>
                                <m:t>𝑑</m:t>
                              </m:r>
                            </m:e>
                            <m:sup>
                              <m:r>
                                <a:rPr lang="en-US" sz="2160" i="1">
                                  <a:solidFill>
                                    <a:srgbClr val="1C1C1C"/>
                                  </a:solidFill>
                                  <a:latin typeface="Cambria Math"/>
                                </a:rPr>
                                <m:t>2</m:t>
                              </m:r>
                            </m:sup>
                          </m:sSup>
                          <m:sSub>
                            <m:sSubPr>
                              <m:ctrlPr>
                                <a:rPr lang="en-US" sz="2160" i="1">
                                  <a:solidFill>
                                    <a:srgbClr val="1C1C1C"/>
                                  </a:solidFill>
                                  <a:latin typeface="Cambria Math" panose="02040503050406030204" pitchFamily="18" charset="0"/>
                                </a:rPr>
                              </m:ctrlPr>
                            </m:sSubPr>
                            <m:e>
                              <m:acc>
                                <m:accPr>
                                  <m:chr m:val="⃗"/>
                                  <m:ctrlPr>
                                    <a:rPr lang="en-US" sz="2160" i="1">
                                      <a:solidFill>
                                        <a:srgbClr val="1C1C1C"/>
                                      </a:solidFill>
                                      <a:latin typeface="Cambria Math" panose="02040503050406030204" pitchFamily="18" charset="0"/>
                                    </a:rPr>
                                  </m:ctrlPr>
                                </m:accPr>
                                <m:e>
                                  <m:r>
                                    <a:rPr lang="en-US" sz="2160" i="1">
                                      <a:solidFill>
                                        <a:srgbClr val="1C1C1C"/>
                                      </a:solidFill>
                                      <a:latin typeface="Cambria Math"/>
                                    </a:rPr>
                                    <m:t>𝑝</m:t>
                                  </m:r>
                                </m:e>
                              </m:acc>
                            </m:e>
                            <m:sub>
                              <m:r>
                                <a:rPr lang="en-US" sz="2160" i="1">
                                  <a:solidFill>
                                    <a:srgbClr val="1C1C1C"/>
                                  </a:solidFill>
                                  <a:latin typeface="Cambria Math"/>
                                </a:rPr>
                                <m:t>𝑇</m:t>
                              </m:r>
                            </m:sub>
                          </m:sSub>
                        </m:num>
                        <m:den>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rPr>
                                <m:t>𝑑</m:t>
                              </m:r>
                            </m:e>
                            <m:sup>
                              <m:r>
                                <a:rPr lang="en-US" sz="2160" i="1">
                                  <a:solidFill>
                                    <a:srgbClr val="1C1C1C"/>
                                  </a:solidFill>
                                  <a:latin typeface="Cambria Math"/>
                                </a:rPr>
                                <m:t>2</m:t>
                              </m:r>
                            </m:sup>
                          </m:sSup>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ea typeface="Cambria Math"/>
                                </a:rPr>
                                <m:t>𝜎</m:t>
                              </m:r>
                            </m:e>
                            <m:sup>
                              <m:r>
                                <a:rPr lang="en-US" sz="2160" i="1">
                                  <a:solidFill>
                                    <a:srgbClr val="1C1C1C"/>
                                  </a:solidFill>
                                  <a:latin typeface="Cambria Math"/>
                                  <a:ea typeface="Cambria Math"/>
                                </a:rPr>
                                <m:t>𝐷𝐼𝑆</m:t>
                              </m:r>
                            </m:sup>
                          </m:sSup>
                          <m:r>
                            <a:rPr lang="en-US" sz="2160" i="1">
                              <a:solidFill>
                                <a:srgbClr val="1C1C1C"/>
                              </a:solidFill>
                              <a:latin typeface="Cambria Math"/>
                              <a:ea typeface="Cambria Math"/>
                            </a:rPr>
                            <m:t>/</m:t>
                          </m:r>
                          <m:r>
                            <a:rPr lang="en-US" sz="2160" i="1">
                              <a:solidFill>
                                <a:srgbClr val="1C1C1C"/>
                              </a:solidFill>
                              <a:latin typeface="Cambria Math"/>
                              <a:ea typeface="Cambria Math"/>
                            </a:rPr>
                            <m:t>𝑑𝑥𝑑</m:t>
                          </m:r>
                          <m:sSup>
                            <m:sSupPr>
                              <m:ctrlPr>
                                <a:rPr lang="en-US" sz="2160" i="1">
                                  <a:solidFill>
                                    <a:srgbClr val="1C1C1C"/>
                                  </a:solidFill>
                                  <a:latin typeface="Cambria Math" panose="02040503050406030204" pitchFamily="18" charset="0"/>
                                </a:rPr>
                              </m:ctrlPr>
                            </m:sSupPr>
                            <m:e>
                              <m:r>
                                <a:rPr lang="en-US" sz="2160" i="1">
                                  <a:solidFill>
                                    <a:srgbClr val="1C1C1C"/>
                                  </a:solidFill>
                                  <a:latin typeface="Cambria Math"/>
                                </a:rPr>
                                <m:t>𝑄</m:t>
                              </m:r>
                            </m:e>
                            <m:sup>
                              <m:r>
                                <a:rPr lang="en-US" sz="2160" i="1">
                                  <a:solidFill>
                                    <a:srgbClr val="1C1C1C"/>
                                  </a:solidFill>
                                  <a:latin typeface="Cambria Math"/>
                                </a:rPr>
                                <m:t>2</m:t>
                              </m:r>
                            </m:sup>
                          </m:sSup>
                        </m:den>
                      </m:f>
                      <m:r>
                        <a:rPr lang="en-US" sz="2160" i="1">
                          <a:solidFill>
                            <a:srgbClr val="1C1C1C"/>
                          </a:solidFill>
                          <a:latin typeface="Cambria Math" panose="02040503050406030204" pitchFamily="18" charset="0"/>
                        </a:rPr>
                        <m:t>~</m:t>
                      </m:r>
                      <m:f>
                        <m:fPr>
                          <m:ctrlPr>
                            <a:rPr lang="en-US" sz="2160" i="1">
                              <a:solidFill>
                                <a:srgbClr val="1C1C1C"/>
                              </a:solidFill>
                              <a:latin typeface="Cambria Math" panose="02040503050406030204" pitchFamily="18" charset="0"/>
                            </a:rPr>
                          </m:ctrlPr>
                        </m:fPr>
                        <m:num>
                          <m:sSubSup>
                            <m:sSubSupPr>
                              <m:ctrlPr>
                                <a:rPr lang="it-IT" sz="2160" i="1">
                                  <a:solidFill>
                                    <a:srgbClr val="FF0000"/>
                                  </a:solidFill>
                                  <a:latin typeface="Cambria Math" panose="02040503050406030204" pitchFamily="18" charset="0"/>
                                </a:rPr>
                              </m:ctrlPr>
                            </m:sSubSupPr>
                            <m:e>
                              <m:r>
                                <a:rPr lang="en-US" sz="2160" i="1">
                                  <a:solidFill>
                                    <a:srgbClr val="FF0000"/>
                                  </a:solidFill>
                                  <a:latin typeface="Cambria Math" panose="02040503050406030204" pitchFamily="18" charset="0"/>
                                </a:rPr>
                                <m:t>𝐹</m:t>
                              </m:r>
                            </m:e>
                            <m:sub>
                              <m:r>
                                <a:rPr lang="en-US" sz="2160" i="1">
                                  <a:solidFill>
                                    <a:srgbClr val="FF0000"/>
                                  </a:solidFill>
                                  <a:latin typeface="Cambria Math" panose="02040503050406030204" pitchFamily="18" charset="0"/>
                                </a:rPr>
                                <m:t>𝑈𝑈</m:t>
                              </m:r>
                            </m:sub>
                            <m:sup>
                              <m:r>
                                <a:rPr lang="en-US" sz="2160" i="1">
                                  <a:solidFill>
                                    <a:srgbClr val="0070C0"/>
                                  </a:solidFill>
                                  <a:latin typeface="Cambria Math" panose="02040503050406030204" pitchFamily="18" charset="0"/>
                                </a:rPr>
                                <m:t>h</m:t>
                              </m:r>
                            </m:sup>
                          </m:sSubSup>
                          <m:d>
                            <m:dPr>
                              <m:ctrlPr>
                                <a:rPr lang="it-IT" sz="2160" i="1">
                                  <a:solidFill>
                                    <a:srgbClr val="FF0000"/>
                                  </a:solidFill>
                                  <a:latin typeface="Cambria Math" panose="02040503050406030204" pitchFamily="18" charset="0"/>
                                </a:rPr>
                              </m:ctrlPr>
                            </m:dPr>
                            <m:e>
                              <m:r>
                                <a:rPr lang="en-US" sz="2160" i="1">
                                  <a:solidFill>
                                    <a:srgbClr val="FF0000"/>
                                  </a:solidFill>
                                  <a:latin typeface="Cambria Math" panose="02040503050406030204" pitchFamily="18" charset="0"/>
                                </a:rPr>
                                <m:t>𝑥</m:t>
                              </m:r>
                              <m:r>
                                <a:rPr lang="en-US" sz="2160" i="1">
                                  <a:solidFill>
                                    <a:srgbClr val="FF0000"/>
                                  </a:solidFill>
                                  <a:latin typeface="Cambria Math" panose="02040503050406030204" pitchFamily="18" charset="0"/>
                                </a:rPr>
                                <m:t>, </m:t>
                              </m:r>
                              <m:r>
                                <a:rPr lang="en-US" sz="2160" i="1">
                                  <a:solidFill>
                                    <a:srgbClr val="FF0000"/>
                                  </a:solidFill>
                                  <a:latin typeface="Cambria Math" panose="02040503050406030204" pitchFamily="18" charset="0"/>
                                </a:rPr>
                                <m:t>𝑧</m:t>
                              </m:r>
                              <m:r>
                                <a:rPr lang="en-US" sz="2160" i="1">
                                  <a:solidFill>
                                    <a:srgbClr val="FF0000"/>
                                  </a:solidFill>
                                  <a:latin typeface="Cambria Math" panose="02040503050406030204" pitchFamily="18" charset="0"/>
                                </a:rPr>
                                <m:t>, </m:t>
                              </m:r>
                              <m:sSubSup>
                                <m:sSubSupPr>
                                  <m:ctrlPr>
                                    <a:rPr lang="en-US" sz="2160" i="1">
                                      <a:solidFill>
                                        <a:srgbClr val="FF0000"/>
                                      </a:solidFill>
                                      <a:latin typeface="Cambria Math" panose="02040503050406030204" pitchFamily="18" charset="0"/>
                                    </a:rPr>
                                  </m:ctrlPr>
                                </m:sSubSupPr>
                                <m:e>
                                  <m:r>
                                    <a:rPr lang="en-US" sz="2160" i="1">
                                      <a:solidFill>
                                        <a:srgbClr val="FF0000"/>
                                      </a:solidFill>
                                      <a:latin typeface="Cambria Math" panose="02040503050406030204" pitchFamily="18" charset="0"/>
                                    </a:rPr>
                                    <m:t>𝑃</m:t>
                                  </m:r>
                                </m:e>
                                <m:sub>
                                  <m:r>
                                    <a:rPr lang="en-US" sz="2160" i="1">
                                      <a:solidFill>
                                        <a:srgbClr val="FF0000"/>
                                      </a:solidFill>
                                      <a:latin typeface="Cambria Math" panose="02040503050406030204" pitchFamily="18" charset="0"/>
                                    </a:rPr>
                                    <m:t>h𝑇</m:t>
                                  </m:r>
                                </m:sub>
                                <m:sup>
                                  <m:r>
                                    <a:rPr lang="en-US" sz="2160" i="1">
                                      <a:solidFill>
                                        <a:srgbClr val="FF0000"/>
                                      </a:solidFill>
                                      <a:latin typeface="Cambria Math" panose="02040503050406030204" pitchFamily="18" charset="0"/>
                                    </a:rPr>
                                    <m:t>2</m:t>
                                  </m:r>
                                </m:sup>
                              </m:sSubSup>
                              <m:r>
                                <a:rPr lang="en-US" sz="2160" i="1">
                                  <a:solidFill>
                                    <a:srgbClr val="FF0000"/>
                                  </a:solidFill>
                                  <a:latin typeface="Cambria Math" panose="02040503050406030204" pitchFamily="18" charset="0"/>
                                </a:rPr>
                                <m:t>; </m:t>
                              </m:r>
                              <m:sSup>
                                <m:sSupPr>
                                  <m:ctrlPr>
                                    <a:rPr lang="en-US" sz="2160" i="1">
                                      <a:solidFill>
                                        <a:srgbClr val="FF0000"/>
                                      </a:solidFill>
                                      <a:latin typeface="Cambria Math" panose="02040503050406030204" pitchFamily="18" charset="0"/>
                                    </a:rPr>
                                  </m:ctrlPr>
                                </m:sSupPr>
                                <m:e>
                                  <m:r>
                                    <a:rPr lang="en-US" sz="2160" i="1">
                                      <a:solidFill>
                                        <a:srgbClr val="FF0000"/>
                                      </a:solidFill>
                                      <a:latin typeface="Cambria Math" panose="02040503050406030204" pitchFamily="18" charset="0"/>
                                    </a:rPr>
                                    <m:t>𝑄</m:t>
                                  </m:r>
                                </m:e>
                                <m:sup>
                                  <m:r>
                                    <a:rPr lang="en-US" sz="2160" i="1">
                                      <a:solidFill>
                                        <a:srgbClr val="FF0000"/>
                                      </a:solidFill>
                                      <a:latin typeface="Cambria Math" panose="02040503050406030204" pitchFamily="18" charset="0"/>
                                    </a:rPr>
                                    <m:t>2</m:t>
                                  </m:r>
                                </m:sup>
                              </m:sSup>
                            </m:e>
                          </m:d>
                        </m:num>
                        <m:den>
                          <m:sSub>
                            <m:sSubPr>
                              <m:ctrlPr>
                                <a:rPr lang="en-US" sz="2160" i="1">
                                  <a:solidFill>
                                    <a:srgbClr val="1C1C1C"/>
                                  </a:solidFill>
                                  <a:latin typeface="Cambria Math" panose="02040503050406030204" pitchFamily="18" charset="0"/>
                                </a:rPr>
                              </m:ctrlPr>
                            </m:sSubPr>
                            <m:e>
                              <m:r>
                                <a:rPr lang="en-US" sz="2160" i="1">
                                  <a:solidFill>
                                    <a:srgbClr val="1C1C1C"/>
                                  </a:solidFill>
                                  <a:latin typeface="Cambria Math" panose="02040503050406030204" pitchFamily="18" charset="0"/>
                                </a:rPr>
                                <m:t>𝐹</m:t>
                              </m:r>
                            </m:e>
                            <m:sub>
                              <m:r>
                                <a:rPr lang="en-US" sz="2160" i="1">
                                  <a:solidFill>
                                    <a:srgbClr val="1C1C1C"/>
                                  </a:solidFill>
                                  <a:latin typeface="Cambria Math" panose="02040503050406030204" pitchFamily="18" charset="0"/>
                                </a:rPr>
                                <m:t>𝑈𝑈</m:t>
                              </m:r>
                              <m:r>
                                <a:rPr lang="en-US" sz="2160" i="1">
                                  <a:solidFill>
                                    <a:srgbClr val="1C1C1C"/>
                                  </a:solidFill>
                                  <a:latin typeface="Cambria Math" panose="02040503050406030204" pitchFamily="18" charset="0"/>
                                </a:rPr>
                                <m:t>,</m:t>
                              </m:r>
                              <m:r>
                                <a:rPr lang="en-US" sz="2160" i="1">
                                  <a:solidFill>
                                    <a:srgbClr val="1C1C1C"/>
                                  </a:solidFill>
                                  <a:latin typeface="Cambria Math" panose="02040503050406030204" pitchFamily="18" charset="0"/>
                                </a:rPr>
                                <m:t>𝑇</m:t>
                              </m:r>
                            </m:sub>
                          </m:sSub>
                          <m:r>
                            <a:rPr lang="en-US" sz="2160" i="1">
                              <a:solidFill>
                                <a:srgbClr val="1C1C1C"/>
                              </a:solidFill>
                              <a:latin typeface="Cambria Math" panose="02040503050406030204" pitchFamily="18" charset="0"/>
                            </a:rPr>
                            <m:t>+</m:t>
                          </m:r>
                          <m:r>
                            <a:rPr lang="en-US" sz="2160" i="1">
                              <a:solidFill>
                                <a:srgbClr val="1C1C1C"/>
                              </a:solidFill>
                              <a:latin typeface="Cambria Math" panose="02040503050406030204" pitchFamily="18" charset="0"/>
                              <a:ea typeface="Cambria Math" panose="02040503050406030204" pitchFamily="18" charset="0"/>
                            </a:rPr>
                            <m:t>𝜀</m:t>
                          </m:r>
                          <m:sSub>
                            <m:sSubPr>
                              <m:ctrlPr>
                                <a:rPr lang="en-US" sz="2160" i="1">
                                  <a:solidFill>
                                    <a:srgbClr val="1C1C1C"/>
                                  </a:solidFill>
                                  <a:latin typeface="Cambria Math" panose="02040503050406030204" pitchFamily="18" charset="0"/>
                                  <a:ea typeface="Cambria Math" panose="02040503050406030204" pitchFamily="18" charset="0"/>
                                </a:rPr>
                              </m:ctrlPr>
                            </m:sSubPr>
                            <m:e>
                              <m:r>
                                <a:rPr lang="en-US" sz="2160" i="1">
                                  <a:solidFill>
                                    <a:srgbClr val="1C1C1C"/>
                                  </a:solidFill>
                                  <a:latin typeface="Cambria Math" panose="02040503050406030204" pitchFamily="18" charset="0"/>
                                  <a:ea typeface="Cambria Math" panose="02040503050406030204" pitchFamily="18" charset="0"/>
                                </a:rPr>
                                <m:t>𝐹</m:t>
                              </m:r>
                            </m:e>
                            <m:sub>
                              <m:r>
                                <a:rPr lang="en-US" sz="2160" i="1">
                                  <a:solidFill>
                                    <a:srgbClr val="1C1C1C"/>
                                  </a:solidFill>
                                  <a:latin typeface="Cambria Math" panose="02040503050406030204" pitchFamily="18" charset="0"/>
                                  <a:ea typeface="Cambria Math" panose="02040503050406030204" pitchFamily="18" charset="0"/>
                                </a:rPr>
                                <m:t>𝑈𝑈</m:t>
                              </m:r>
                              <m:r>
                                <a:rPr lang="en-US" sz="2160" i="1">
                                  <a:solidFill>
                                    <a:srgbClr val="1C1C1C"/>
                                  </a:solidFill>
                                  <a:latin typeface="Cambria Math" panose="02040503050406030204" pitchFamily="18" charset="0"/>
                                  <a:ea typeface="Cambria Math" panose="02040503050406030204" pitchFamily="18" charset="0"/>
                                </a:rPr>
                                <m:t>,</m:t>
                              </m:r>
                              <m:r>
                                <a:rPr lang="en-US" sz="2160" i="1">
                                  <a:solidFill>
                                    <a:srgbClr val="1C1C1C"/>
                                  </a:solidFill>
                                  <a:latin typeface="Cambria Math" panose="02040503050406030204" pitchFamily="18" charset="0"/>
                                  <a:ea typeface="Cambria Math" panose="02040503050406030204" pitchFamily="18" charset="0"/>
                                </a:rPr>
                                <m:t>𝐿</m:t>
                              </m:r>
                            </m:sub>
                          </m:sSub>
                        </m:den>
                      </m:f>
                    </m:oMath>
                  </m:oMathPara>
                </a14:m>
                <a:endParaRPr lang="it-IT" sz="2160" dirty="0">
                  <a:solidFill>
                    <a:srgbClr val="1C1C1C"/>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2923377" y="4145088"/>
                <a:ext cx="6228372" cy="731932"/>
              </a:xfrm>
              <a:prstGeom prst="rect">
                <a:avLst/>
              </a:prstGeom>
              <a:blipFill rotWithShape="0">
                <a:blip r:embed="rId5"/>
                <a:stretch>
                  <a:fillRect/>
                </a:stretch>
              </a:blipFill>
            </p:spPr>
            <p:txBody>
              <a:bodyPr/>
              <a:lstStyle/>
              <a:p>
                <a:r>
                  <a:rPr lang="it-IT">
                    <a:noFill/>
                  </a:rPr>
                  <a:t> </a:t>
                </a:r>
              </a:p>
            </p:txBody>
          </p:sp>
        </mc:Fallback>
      </mc:AlternateContent>
      <p:sp>
        <p:nvSpPr>
          <p:cNvPr id="2" name="Date Placeholder 1"/>
          <p:cNvSpPr>
            <a:spLocks noGrp="1"/>
          </p:cNvSpPr>
          <p:nvPr>
            <p:ph type="dt" sz="half" idx="10"/>
          </p:nvPr>
        </p:nvSpPr>
        <p:spPr/>
        <p:txBody>
          <a:bodyPr/>
          <a:lstStyle/>
          <a:p>
            <a:fld id="{5F899376-06ED-46DA-807B-4CE6CA33A346}" type="datetime1">
              <a:rPr lang="en-US" smtClean="0"/>
              <a:t>8/30/2017</a:t>
            </a:fld>
            <a:endParaRPr lang="en-US" dirty="0"/>
          </a:p>
        </p:txBody>
      </p:sp>
      <p:sp>
        <p:nvSpPr>
          <p:cNvPr id="3" name="Footer Placeholder 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5" name="Slide Number Placeholder 4"/>
          <p:cNvSpPr>
            <a:spLocks noGrp="1"/>
          </p:cNvSpPr>
          <p:nvPr>
            <p:ph type="sldNum" sz="quarter" idx="12"/>
          </p:nvPr>
        </p:nvSpPr>
        <p:spPr/>
        <p:txBody>
          <a:bodyPr/>
          <a:lstStyle/>
          <a:p>
            <a:fld id="{B9A5DFB4-3D23-4866-8D46-AE36D04BFD7D}" type="slidenum">
              <a:rPr lang="en-US" smtClean="0"/>
              <a:pPr/>
              <a:t>45</a:t>
            </a:fld>
            <a:endParaRPr lang="en-US" dirty="0"/>
          </a:p>
        </p:txBody>
      </p:sp>
    </p:spTree>
    <p:extLst>
      <p:ext uri="{BB962C8B-B14F-4D97-AF65-F5344CB8AC3E}">
        <p14:creationId xmlns:p14="http://schemas.microsoft.com/office/powerpoint/2010/main" val="4264681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7"/>
          <p:cNvSpPr txBox="1">
            <a:spLocks noChangeArrowheads="1"/>
          </p:cNvSpPr>
          <p:nvPr/>
        </p:nvSpPr>
        <p:spPr bwMode="auto">
          <a:xfrm>
            <a:off x="4967605" y="2092852"/>
            <a:ext cx="629940" cy="50677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34" tIns="49768" rIns="99534" bIns="49768">
            <a:spAutoFit/>
          </a:bodyPr>
          <a:lstStyle/>
          <a:p>
            <a:r>
              <a:rPr lang="el-GR" sz="2640" b="1" dirty="0">
                <a:latin typeface="Times New Roman" pitchFamily="18" charset="0"/>
                <a:cs typeface="Times New Roman" pitchFamily="18" charset="0"/>
              </a:rPr>
              <a:t>π</a:t>
            </a:r>
            <a:r>
              <a:rPr lang="it-IT" sz="2640" b="1" dirty="0"/>
              <a:t>-</a:t>
            </a:r>
          </a:p>
        </p:txBody>
      </p:sp>
      <p:sp>
        <p:nvSpPr>
          <p:cNvPr id="2" name="Title 1"/>
          <p:cNvSpPr>
            <a:spLocks noGrp="1"/>
          </p:cNvSpPr>
          <p:nvPr>
            <p:ph type="title"/>
          </p:nvPr>
        </p:nvSpPr>
        <p:spPr/>
        <p:txBody>
          <a:bodyPr/>
          <a:lstStyle/>
          <a:p>
            <a:r>
              <a:rPr lang="en-US" smtClean="0"/>
              <a:t>Sivers asymmetry on proton. Multidimensional</a:t>
            </a:r>
            <a:endParaRPr lang="it-IT"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6333" y="1252613"/>
            <a:ext cx="3263938" cy="19735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6333" y="4554424"/>
            <a:ext cx="3263938" cy="197354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12" y="1266658"/>
            <a:ext cx="7587751" cy="5283161"/>
          </a:xfrm>
          <a:prstGeom prst="rect">
            <a:avLst/>
          </a:prstGeom>
        </p:spPr>
      </p:pic>
      <p:sp>
        <p:nvSpPr>
          <p:cNvPr id="5" name="Date Placeholder 4"/>
          <p:cNvSpPr>
            <a:spLocks noGrp="1"/>
          </p:cNvSpPr>
          <p:nvPr>
            <p:ph type="dt" sz="half" idx="10"/>
          </p:nvPr>
        </p:nvSpPr>
        <p:spPr/>
        <p:txBody>
          <a:bodyPr/>
          <a:lstStyle/>
          <a:p>
            <a:fld id="{0433FF48-4FFD-43DB-969F-3A9367ACBA77}"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46</a:t>
            </a:fld>
            <a:endParaRPr lang="en-US" dirty="0"/>
          </a:p>
        </p:txBody>
      </p:sp>
    </p:spTree>
    <p:extLst>
      <p:ext uri="{BB962C8B-B14F-4D97-AF65-F5344CB8AC3E}">
        <p14:creationId xmlns:p14="http://schemas.microsoft.com/office/powerpoint/2010/main" val="903235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Sivers in DY by COMPASS</a:t>
            </a:r>
            <a:endParaRPr lang="it-IT" dirty="0"/>
          </a:p>
        </p:txBody>
      </p:sp>
      <p:pic>
        <p:nvPicPr>
          <p:cNvPr id="6" name="Picture 5"/>
          <p:cNvPicPr>
            <a:picLocks noChangeAspect="1"/>
          </p:cNvPicPr>
          <p:nvPr/>
        </p:nvPicPr>
        <p:blipFill>
          <a:blip r:embed="rId2"/>
          <a:stretch>
            <a:fillRect/>
          </a:stretch>
        </p:blipFill>
        <p:spPr>
          <a:xfrm>
            <a:off x="1476601" y="1221974"/>
            <a:ext cx="9318399" cy="5360627"/>
          </a:xfrm>
          <a:prstGeom prst="rect">
            <a:avLst/>
          </a:prstGeom>
        </p:spPr>
      </p:pic>
      <p:sp>
        <p:nvSpPr>
          <p:cNvPr id="7" name="Date Placeholder 6"/>
          <p:cNvSpPr>
            <a:spLocks noGrp="1"/>
          </p:cNvSpPr>
          <p:nvPr>
            <p:ph type="dt" sz="half" idx="10"/>
          </p:nvPr>
        </p:nvSpPr>
        <p:spPr/>
        <p:txBody>
          <a:bodyPr/>
          <a:lstStyle/>
          <a:p>
            <a:fld id="{C880C38A-8DF5-4C43-8ABA-0A00A03045E8}"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47</a:t>
            </a:fld>
            <a:endParaRPr lang="en-US" dirty="0"/>
          </a:p>
        </p:txBody>
      </p:sp>
    </p:spTree>
    <p:extLst>
      <p:ext uri="{BB962C8B-B14F-4D97-AF65-F5344CB8AC3E}">
        <p14:creationId xmlns:p14="http://schemas.microsoft.com/office/powerpoint/2010/main" val="853233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310" y="2528741"/>
            <a:ext cx="552069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778" y="961825"/>
            <a:ext cx="4180522" cy="302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0" y="212357"/>
            <a:ext cx="9144000" cy="523220"/>
          </a:xfrm>
          <a:prstGeom prst="rect">
            <a:avLst/>
          </a:prstGeom>
          <a:noFill/>
        </p:spPr>
        <p:txBody>
          <a:bodyPr wrap="square" rtlCol="0">
            <a:spAutoFit/>
          </a:bodyPr>
          <a:lstStyle/>
          <a:p>
            <a:pPr algn="ctr"/>
            <a:r>
              <a:rPr lang="en-US" sz="2800" b="1" dirty="0">
                <a:latin typeface="Arial" pitchFamily="34" charset="0"/>
                <a:cs typeface="Arial" pitchFamily="34" charset="0"/>
              </a:rPr>
              <a:t>TMD Landscape at an EIC: </a:t>
            </a:r>
            <a:r>
              <a:rPr lang="en-US" sz="2800" b="1" dirty="0" err="1">
                <a:latin typeface="Arial" pitchFamily="34" charset="0"/>
                <a:cs typeface="Arial" pitchFamily="34" charset="0"/>
              </a:rPr>
              <a:t>Sivers</a:t>
            </a:r>
            <a:r>
              <a:rPr lang="en-US" sz="2800" b="1" dirty="0">
                <a:latin typeface="Arial" pitchFamily="34" charset="0"/>
                <a:cs typeface="Arial" pitchFamily="34" charset="0"/>
              </a:rPr>
              <a:t> as example</a:t>
            </a:r>
          </a:p>
        </p:txBody>
      </p:sp>
      <p:sp>
        <p:nvSpPr>
          <p:cNvPr id="5" name="Isosceles Triangle 4"/>
          <p:cNvSpPr>
            <a:spLocks noChangeAspect="1"/>
          </p:cNvSpPr>
          <p:nvPr/>
        </p:nvSpPr>
        <p:spPr bwMode="auto">
          <a:xfrm>
            <a:off x="6675423" y="2016962"/>
            <a:ext cx="127285" cy="109728"/>
          </a:xfrm>
          <a:prstGeom prst="triangle">
            <a:avLst/>
          </a:prstGeom>
          <a:solidFill>
            <a:srgbClr val="336600"/>
          </a:solidFill>
          <a:ln w="9525" cap="flat" cmpd="sng" algn="ctr">
            <a:solidFill>
              <a:srgbClr val="33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pitchFamily="18" charset="0"/>
            </a:endParaRPr>
          </a:p>
        </p:txBody>
      </p:sp>
      <p:sp>
        <p:nvSpPr>
          <p:cNvPr id="6" name="Oval 5"/>
          <p:cNvSpPr/>
          <p:nvPr/>
        </p:nvSpPr>
        <p:spPr bwMode="auto">
          <a:xfrm>
            <a:off x="6666369" y="1736289"/>
            <a:ext cx="106070" cy="126748"/>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pitchFamily="18" charset="0"/>
            </a:endParaRPr>
          </a:p>
        </p:txBody>
      </p:sp>
      <p:sp>
        <p:nvSpPr>
          <p:cNvPr id="7" name="Rectangle 6"/>
          <p:cNvSpPr/>
          <p:nvPr/>
        </p:nvSpPr>
        <p:spPr bwMode="auto">
          <a:xfrm>
            <a:off x="6684754" y="2288564"/>
            <a:ext cx="108427" cy="117695"/>
          </a:xfrm>
          <a:prstGeom prst="rect">
            <a:avLst/>
          </a:prstGeom>
          <a:solidFill>
            <a:srgbClr val="0033CC"/>
          </a:solidFill>
          <a:ln w="952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pitchFamily="18" charset="0"/>
            </a:endParaRPr>
          </a:p>
        </p:txBody>
      </p:sp>
      <p:sp>
        <p:nvSpPr>
          <p:cNvPr id="8" name="TextBox 7"/>
          <p:cNvSpPr txBox="1"/>
          <p:nvPr/>
        </p:nvSpPr>
        <p:spPr>
          <a:xfrm>
            <a:off x="6883668" y="1609550"/>
            <a:ext cx="1805302" cy="923330"/>
          </a:xfrm>
          <a:prstGeom prst="rect">
            <a:avLst/>
          </a:prstGeom>
          <a:noFill/>
        </p:spPr>
        <p:txBody>
          <a:bodyPr wrap="none" rtlCol="0">
            <a:spAutoFit/>
          </a:bodyPr>
          <a:lstStyle/>
          <a:p>
            <a:r>
              <a:rPr lang="en-US" b="1" dirty="0">
                <a:solidFill>
                  <a:srgbClr val="FF0000"/>
                </a:solidFill>
                <a:latin typeface="Arial" pitchFamily="34" charset="0"/>
                <a:cs typeface="Arial" pitchFamily="34" charset="0"/>
              </a:rPr>
              <a:t>√s ~     15 </a:t>
            </a:r>
            <a:r>
              <a:rPr lang="en-US" b="1" dirty="0" err="1">
                <a:solidFill>
                  <a:srgbClr val="FF0000"/>
                </a:solidFill>
                <a:latin typeface="Arial" pitchFamily="34" charset="0"/>
                <a:cs typeface="Arial" pitchFamily="34" charset="0"/>
              </a:rPr>
              <a:t>GeV</a:t>
            </a:r>
            <a:endParaRPr lang="en-US" b="1" dirty="0">
              <a:solidFill>
                <a:srgbClr val="FF0000"/>
              </a:solidFill>
              <a:latin typeface="Arial" pitchFamily="34" charset="0"/>
              <a:cs typeface="Arial" pitchFamily="34" charset="0"/>
            </a:endParaRPr>
          </a:p>
          <a:p>
            <a:r>
              <a:rPr lang="en-US" b="1" dirty="0">
                <a:solidFill>
                  <a:srgbClr val="008000"/>
                </a:solidFill>
                <a:latin typeface="Arial" pitchFamily="34" charset="0"/>
                <a:cs typeface="Arial" pitchFamily="34" charset="0"/>
              </a:rPr>
              <a:t>√s ~     45 </a:t>
            </a:r>
            <a:r>
              <a:rPr lang="en-US" b="1" dirty="0" err="1">
                <a:solidFill>
                  <a:srgbClr val="008000"/>
                </a:solidFill>
                <a:latin typeface="Arial" pitchFamily="34" charset="0"/>
                <a:cs typeface="Arial" pitchFamily="34" charset="0"/>
              </a:rPr>
              <a:t>GeV</a:t>
            </a:r>
            <a:endParaRPr lang="en-US" b="1" dirty="0">
              <a:solidFill>
                <a:srgbClr val="008000"/>
              </a:solidFill>
              <a:latin typeface="Arial" pitchFamily="34" charset="0"/>
              <a:cs typeface="Arial" pitchFamily="34" charset="0"/>
            </a:endParaRPr>
          </a:p>
          <a:p>
            <a:r>
              <a:rPr lang="en-US" b="1" dirty="0">
                <a:solidFill>
                  <a:srgbClr val="0033CC"/>
                </a:solidFill>
                <a:latin typeface="Arial" pitchFamily="34" charset="0"/>
                <a:cs typeface="Arial" pitchFamily="34" charset="0"/>
              </a:rPr>
              <a:t>√s ~   140 </a:t>
            </a:r>
            <a:r>
              <a:rPr lang="en-US" b="1" dirty="0" err="1">
                <a:solidFill>
                  <a:srgbClr val="0033CC"/>
                </a:solidFill>
                <a:latin typeface="Arial" pitchFamily="34" charset="0"/>
                <a:cs typeface="Arial" pitchFamily="34" charset="0"/>
              </a:rPr>
              <a:t>GeV</a:t>
            </a:r>
            <a:endParaRPr lang="en-US" b="1" dirty="0">
              <a:solidFill>
                <a:srgbClr val="0033CC"/>
              </a:solidFill>
              <a:latin typeface="Arial" pitchFamily="34" charset="0"/>
              <a:cs typeface="Arial" pitchFamily="34" charset="0"/>
            </a:endParaRPr>
          </a:p>
        </p:txBody>
      </p:sp>
      <p:sp>
        <p:nvSpPr>
          <p:cNvPr id="9" name="TextBox 8"/>
          <p:cNvSpPr txBox="1"/>
          <p:nvPr/>
        </p:nvSpPr>
        <p:spPr>
          <a:xfrm>
            <a:off x="6421926" y="2154495"/>
            <a:ext cx="3648756" cy="369332"/>
          </a:xfrm>
          <a:prstGeom prst="rect">
            <a:avLst/>
          </a:prstGeom>
          <a:noFill/>
        </p:spPr>
        <p:txBody>
          <a:bodyPr wrap="none" rtlCol="0">
            <a:spAutoFit/>
          </a:bodyPr>
          <a:lstStyle/>
          <a:p>
            <a:r>
              <a:rPr lang="en-US" b="1" dirty="0">
                <a:solidFill>
                  <a:srgbClr val="0033CC"/>
                </a:solidFill>
                <a:latin typeface="Arial" panose="020B0604020202020204" pitchFamily="34" charset="0"/>
                <a:cs typeface="Arial" panose="020B0604020202020204" pitchFamily="34" charset="0"/>
              </a:rPr>
              <a:t>(                                ) </a:t>
            </a:r>
            <a:r>
              <a:rPr lang="en-US" sz="1200" b="1" dirty="0">
                <a:solidFill>
                  <a:srgbClr val="0033CC"/>
                </a:solidFill>
                <a:latin typeface="Arial" panose="020B0604020202020204" pitchFamily="34" charset="0"/>
                <a:cs typeface="Arial" panose="020B0604020202020204" pitchFamily="34" charset="0"/>
              </a:rPr>
              <a:t>upgraded EIC</a:t>
            </a:r>
            <a:r>
              <a:rPr lang="en-US" b="1" dirty="0">
                <a:solidFill>
                  <a:srgbClr val="0033C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7228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607" y="1231720"/>
            <a:ext cx="490537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1524000" y="190769"/>
            <a:ext cx="9144000" cy="576262"/>
          </a:xfrm>
          <a:prstGeom prst="rect">
            <a:avLst/>
          </a:prstGeom>
        </p:spPr>
        <p:txBody>
          <a:bodyPr/>
          <a:lstStyle/>
          <a:p>
            <a:pPr algn="ctr" defTabSz="914400" fontAlgn="base">
              <a:spcBef>
                <a:spcPct val="0"/>
              </a:spcBef>
              <a:spcAft>
                <a:spcPct val="0"/>
              </a:spcAft>
              <a:defRPr/>
            </a:pPr>
            <a:r>
              <a:rPr lang="en-US" sz="3200" b="1" kern="0" dirty="0">
                <a:latin typeface="Arial" pitchFamily="34" charset="0"/>
                <a:ea typeface="ＭＳ Ｐゴシック" pitchFamily="-107" charset="-128"/>
                <a:cs typeface="Arial" pitchFamily="34" charset="0"/>
              </a:rPr>
              <a:t>Access to the Gluon TMDs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875" y="5345911"/>
            <a:ext cx="7415213"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86978" y="962791"/>
            <a:ext cx="4591963"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Access to gluon TMDs may be possible by: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Di-jet/di-hadron production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Heavy quark production</a:t>
            </a: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Quarkonium</a:t>
            </a:r>
            <a:r>
              <a:rPr lang="en-US" dirty="0">
                <a:latin typeface="Arial" panose="020B0604020202020204" pitchFamily="34" charset="0"/>
                <a:cs typeface="Arial" panose="020B0604020202020204" pitchFamily="34" charset="0"/>
              </a:rPr>
              <a:t> production</a:t>
            </a:r>
          </a:p>
        </p:txBody>
      </p:sp>
      <p:sp>
        <p:nvSpPr>
          <p:cNvPr id="4" name="TextBox 3"/>
          <p:cNvSpPr txBox="1"/>
          <p:nvPr/>
        </p:nvSpPr>
        <p:spPr>
          <a:xfrm>
            <a:off x="6729743" y="1017092"/>
            <a:ext cx="34804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Integrated luminosity of 100 fb</a:t>
            </a:r>
            <a:r>
              <a:rPr lang="en-US" baseline="30000" dirty="0">
                <a:latin typeface="Arial" panose="020B0604020202020204" pitchFamily="34" charset="0"/>
                <a:cs typeface="Arial" panose="020B0604020202020204" pitchFamily="34" charset="0"/>
              </a:rPr>
              <a:t>-1</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9" y="3350156"/>
            <a:ext cx="952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9" y="3502556"/>
            <a:ext cx="952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656807" y="2112584"/>
            <a:ext cx="4086108" cy="3139321"/>
            <a:chOff x="132807" y="2046107"/>
            <a:chExt cx="4086108" cy="3139321"/>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61" y="2485141"/>
              <a:ext cx="3657600" cy="33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2807" y="2046107"/>
              <a:ext cx="4086108"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Example: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where both D and D are in the current fragmentation region, with momentum 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and 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respectively, and N is a transversely polarized nucleon.</a:t>
              </a:r>
            </a:p>
            <a:p>
              <a:r>
                <a:rPr lang="en-US" dirty="0">
                  <a:latin typeface="Arial" panose="020B0604020202020204" pitchFamily="34" charset="0"/>
                  <a:cs typeface="Arial" panose="020B0604020202020204" pitchFamily="34" charset="0"/>
                </a:rPr>
                <a:t>Gluon </a:t>
              </a:r>
              <a:r>
                <a:rPr lang="en-US" dirty="0" err="1">
                  <a:latin typeface="Arial" panose="020B0604020202020204" pitchFamily="34" charset="0"/>
                  <a:cs typeface="Arial" panose="020B0604020202020204" pitchFamily="34" charset="0"/>
                </a:rPr>
                <a:t>Sivers</a:t>
              </a:r>
              <a:r>
                <a:rPr lang="en-US" dirty="0">
                  <a:latin typeface="Arial" panose="020B0604020202020204" pitchFamily="34" charset="0"/>
                  <a:cs typeface="Arial" panose="020B0604020202020204" pitchFamily="34" charset="0"/>
                </a:rPr>
                <a:t> will introduce an azimuthal asymmetry correlating</a:t>
              </a:r>
            </a:p>
            <a:p>
              <a:r>
                <a:rPr lang="en-US" dirty="0">
                  <a:latin typeface="Arial" panose="020B0604020202020204" pitchFamily="34" charset="0"/>
                  <a:cs typeface="Arial" panose="020B0604020202020204" pitchFamily="34" charset="0"/>
                </a:rPr>
                <a:t>     k’  = k</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 k</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of the DD pair</a:t>
              </a:r>
            </a:p>
            <a:p>
              <a:r>
                <a:rPr lang="en-US" dirty="0">
                  <a:latin typeface="Arial" panose="020B0604020202020204" pitchFamily="34" charset="0"/>
                  <a:cs typeface="Arial" panose="020B0604020202020204" pitchFamily="34" charset="0"/>
                </a:rPr>
                <a:t>with the transvers polarization S </a:t>
              </a: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62" y="4668901"/>
              <a:ext cx="16192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2153" y="4667400"/>
              <a:ext cx="16192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4779" y="4665899"/>
              <a:ext cx="16192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bwMode="auto">
            <a:xfrm>
              <a:off x="2115508" y="2897109"/>
              <a:ext cx="12069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2756770" y="4570413"/>
              <a:ext cx="12069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881588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Not</a:t>
            </a:r>
            <a:r>
              <a:rPr lang="it-IT" dirty="0"/>
              <a:t> a brand new </a:t>
            </a:r>
            <a:r>
              <a:rPr lang="it-IT" dirty="0" err="1"/>
              <a:t>discussion</a:t>
            </a:r>
            <a:r>
              <a:rPr lang="it-IT" dirty="0"/>
              <a:t> </a:t>
            </a:r>
            <a:r>
              <a:rPr lang="it-IT" dirty="0" err="1"/>
              <a:t>here</a:t>
            </a:r>
            <a:endParaRPr lang="it-IT" dirty="0"/>
          </a:p>
        </p:txBody>
      </p:sp>
      <p:pic>
        <p:nvPicPr>
          <p:cNvPr id="6" name="Picture 5"/>
          <p:cNvPicPr>
            <a:picLocks noChangeAspect="1"/>
          </p:cNvPicPr>
          <p:nvPr/>
        </p:nvPicPr>
        <p:blipFill>
          <a:blip r:embed="rId2"/>
          <a:stretch>
            <a:fillRect/>
          </a:stretch>
        </p:blipFill>
        <p:spPr>
          <a:xfrm>
            <a:off x="313849" y="1127760"/>
            <a:ext cx="5898061" cy="3793633"/>
          </a:xfrm>
          <a:prstGeom prst="rect">
            <a:avLst/>
          </a:prstGeom>
        </p:spPr>
      </p:pic>
      <p:pic>
        <p:nvPicPr>
          <p:cNvPr id="9" name="Picture 8"/>
          <p:cNvPicPr>
            <a:picLocks noChangeAspect="1"/>
          </p:cNvPicPr>
          <p:nvPr/>
        </p:nvPicPr>
        <p:blipFill>
          <a:blip r:embed="rId3"/>
          <a:stretch>
            <a:fillRect/>
          </a:stretch>
        </p:blipFill>
        <p:spPr>
          <a:xfrm>
            <a:off x="6211910" y="1127760"/>
            <a:ext cx="5768521" cy="4368844"/>
          </a:xfrm>
          <a:prstGeom prst="rect">
            <a:avLst/>
          </a:prstGeom>
        </p:spPr>
      </p:pic>
      <p:sp>
        <p:nvSpPr>
          <p:cNvPr id="7" name="Date Placeholder 6"/>
          <p:cNvSpPr>
            <a:spLocks noGrp="1"/>
          </p:cNvSpPr>
          <p:nvPr>
            <p:ph type="dt" sz="half" idx="10"/>
          </p:nvPr>
        </p:nvSpPr>
        <p:spPr/>
        <p:txBody>
          <a:bodyPr/>
          <a:lstStyle/>
          <a:p>
            <a:fld id="{1B51981D-09B9-4D22-8C5E-496F309FEE35}"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5</a:t>
            </a:fld>
            <a:endParaRPr lang="en-US" dirty="0"/>
          </a:p>
        </p:txBody>
      </p:sp>
    </p:spTree>
    <p:extLst>
      <p:ext uri="{BB962C8B-B14F-4D97-AF65-F5344CB8AC3E}">
        <p14:creationId xmlns:p14="http://schemas.microsoft.com/office/powerpoint/2010/main" val="3651871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US Nuclear Science Long-Range Planning Process</a:t>
            </a:r>
            <a:endParaRPr lang="it-IT" dirty="0"/>
          </a:p>
        </p:txBody>
      </p:sp>
      <p:sp>
        <p:nvSpPr>
          <p:cNvPr id="6" name="Text Placeholder 5"/>
          <p:cNvSpPr>
            <a:spLocks noGrp="1"/>
          </p:cNvSpPr>
          <p:nvPr>
            <p:ph type="body" idx="1"/>
          </p:nvPr>
        </p:nvSpPr>
        <p:spPr/>
        <p:txBody>
          <a:bodyPr/>
          <a:lstStyle/>
          <a:p>
            <a:endParaRPr lang="it-IT"/>
          </a:p>
        </p:txBody>
      </p:sp>
    </p:spTree>
    <p:extLst>
      <p:ext uri="{BB962C8B-B14F-4D97-AF65-F5344CB8AC3E}">
        <p14:creationId xmlns:p14="http://schemas.microsoft.com/office/powerpoint/2010/main" val="828685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86"/>
            <a:ext cx="12192000" cy="1127760"/>
          </a:xfrm>
        </p:spPr>
        <p:txBody>
          <a:bodyPr/>
          <a:lstStyle/>
          <a:p>
            <a:r>
              <a:rPr lang="en-US" altLang="en-US" dirty="0"/>
              <a:t>Gluons and the EIC – US Coverage</a:t>
            </a:r>
            <a:endParaRPr lang="it-IT" dirty="0"/>
          </a:p>
        </p:txBody>
      </p:sp>
      <p:pic>
        <p:nvPicPr>
          <p:cNvPr id="9" name="Picture 2" descr="Scientific American Cover - 5/1/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61" y="1123076"/>
            <a:ext cx="4029075" cy="55054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017" y="1140410"/>
            <a:ext cx="4102740" cy="544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9479" y="1238822"/>
            <a:ext cx="1497806"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251087" y="1229714"/>
            <a:ext cx="2133982"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Scientific American</a:t>
            </a:r>
          </a:p>
          <a:p>
            <a:r>
              <a:rPr lang="en-US" dirty="0">
                <a:latin typeface="Arial" panose="020B0604020202020204" pitchFamily="34" charset="0"/>
                <a:cs typeface="Arial" panose="020B0604020202020204" pitchFamily="34" charset="0"/>
              </a:rPr>
              <a:t>May 2015</a:t>
            </a:r>
          </a:p>
        </p:txBody>
      </p:sp>
      <p:sp>
        <p:nvSpPr>
          <p:cNvPr id="5" name="Date Placeholder 4"/>
          <p:cNvSpPr>
            <a:spLocks noGrp="1"/>
          </p:cNvSpPr>
          <p:nvPr>
            <p:ph type="dt" sz="half" idx="10"/>
          </p:nvPr>
        </p:nvSpPr>
        <p:spPr/>
        <p:txBody>
          <a:bodyPr/>
          <a:lstStyle/>
          <a:p>
            <a:fld id="{35B9A78D-062D-402E-A1BD-3374F0D5795C}"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7" name="Slide Number Placeholder 6"/>
          <p:cNvSpPr>
            <a:spLocks noGrp="1"/>
          </p:cNvSpPr>
          <p:nvPr>
            <p:ph type="sldNum" sz="quarter" idx="12"/>
          </p:nvPr>
        </p:nvSpPr>
        <p:spPr/>
        <p:txBody>
          <a:bodyPr/>
          <a:lstStyle/>
          <a:p>
            <a:fld id="{B9A5DFB4-3D23-4866-8D46-AE36D04BFD7D}" type="slidenum">
              <a:rPr lang="en-US" smtClean="0"/>
              <a:pPr/>
              <a:t>51</a:t>
            </a:fld>
            <a:endParaRPr lang="en-US" dirty="0"/>
          </a:p>
        </p:txBody>
      </p:sp>
    </p:spTree>
    <p:extLst>
      <p:ext uri="{BB962C8B-B14F-4D97-AF65-F5344CB8AC3E}">
        <p14:creationId xmlns:p14="http://schemas.microsoft.com/office/powerpoint/2010/main" val="17261140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Gluons and the EIC – Italy Coverage</a:t>
            </a:r>
            <a:endParaRPr lang="it-IT" dirty="0"/>
          </a:p>
        </p:txBody>
      </p:sp>
      <p:sp>
        <p:nvSpPr>
          <p:cNvPr id="12" name="TextBox 11"/>
          <p:cNvSpPr txBox="1"/>
          <p:nvPr/>
        </p:nvSpPr>
        <p:spPr>
          <a:xfrm>
            <a:off x="5963054" y="1336743"/>
            <a:ext cx="1326004"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Le </a:t>
            </a:r>
            <a:r>
              <a:rPr lang="en-US" dirty="0" err="1">
                <a:latin typeface="Arial" panose="020B0604020202020204" pitchFamily="34" charset="0"/>
                <a:cs typeface="Arial" panose="020B0604020202020204" pitchFamily="34" charset="0"/>
              </a:rPr>
              <a:t>Scienze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July 2015</a:t>
            </a:r>
          </a:p>
        </p:txBody>
      </p:sp>
      <p:pic>
        <p:nvPicPr>
          <p:cNvPr id="3" name="Picture 2"/>
          <p:cNvPicPr>
            <a:picLocks noChangeAspect="1"/>
          </p:cNvPicPr>
          <p:nvPr/>
        </p:nvPicPr>
        <p:blipFill>
          <a:blip r:embed="rId3"/>
          <a:stretch>
            <a:fillRect/>
          </a:stretch>
        </p:blipFill>
        <p:spPr>
          <a:xfrm>
            <a:off x="785558" y="1090129"/>
            <a:ext cx="4157663" cy="5533549"/>
          </a:xfrm>
          <a:prstGeom prst="rect">
            <a:avLst/>
          </a:prstGeom>
        </p:spPr>
      </p:pic>
      <p:pic>
        <p:nvPicPr>
          <p:cNvPr id="14" name="Picture 13"/>
          <p:cNvPicPr>
            <a:picLocks noChangeAspect="1"/>
          </p:cNvPicPr>
          <p:nvPr/>
        </p:nvPicPr>
        <p:blipFill rotWithShape="1">
          <a:blip r:embed="rId3"/>
          <a:srcRect t="73991" r="65632" b="13490"/>
          <a:stretch/>
        </p:blipFill>
        <p:spPr>
          <a:xfrm>
            <a:off x="5986321" y="2354379"/>
            <a:ext cx="4604250" cy="2232178"/>
          </a:xfrm>
          <a:prstGeom prst="rect">
            <a:avLst/>
          </a:prstGeom>
        </p:spPr>
      </p:pic>
      <p:sp>
        <p:nvSpPr>
          <p:cNvPr id="4" name="TextBox 3"/>
          <p:cNvSpPr txBox="1"/>
          <p:nvPr/>
        </p:nvSpPr>
        <p:spPr>
          <a:xfrm>
            <a:off x="6714834" y="4682837"/>
            <a:ext cx="3147224"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secrets of the particles that hold matter together</a:t>
            </a:r>
          </a:p>
        </p:txBody>
      </p:sp>
      <p:sp>
        <p:nvSpPr>
          <p:cNvPr id="7" name="Date Placeholder 6"/>
          <p:cNvSpPr>
            <a:spLocks noGrp="1"/>
          </p:cNvSpPr>
          <p:nvPr>
            <p:ph type="dt" sz="half" idx="10"/>
          </p:nvPr>
        </p:nvSpPr>
        <p:spPr/>
        <p:txBody>
          <a:bodyPr/>
          <a:lstStyle/>
          <a:p>
            <a:fld id="{841F5203-845F-4688-965F-9A77EFA33F4C}"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52</a:t>
            </a:fld>
            <a:endParaRPr lang="en-US" dirty="0"/>
          </a:p>
        </p:txBody>
      </p:sp>
    </p:spTree>
    <p:extLst>
      <p:ext uri="{BB962C8B-B14F-4D97-AF65-F5344CB8AC3E}">
        <p14:creationId xmlns:p14="http://schemas.microsoft.com/office/powerpoint/2010/main" val="2209840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spektrum.de/fm/862/thumbnails/Cover_SdW12-2015.jpg.1938753.jpg"/>
          <p:cNvPicPr>
            <a:picLocks noChangeAspect="1" noChangeArrowheads="1"/>
          </p:cNvPicPr>
          <p:nvPr/>
        </p:nvPicPr>
        <p:blipFill>
          <a:blip r:embed="rId2"/>
          <a:srcRect/>
          <a:stretch>
            <a:fillRect/>
          </a:stretch>
        </p:blipFill>
        <p:spPr bwMode="auto">
          <a:xfrm>
            <a:off x="8703464" y="1384251"/>
            <a:ext cx="2914650" cy="3886200"/>
          </a:xfrm>
          <a:prstGeom prst="rect">
            <a:avLst/>
          </a:prstGeom>
          <a:noFill/>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270" y="1384251"/>
            <a:ext cx="2890838" cy="400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https://bibliotecacolsantamaria.files.wordpress.com/2015/05/produto_4106_aneis_de_f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667" y="1384251"/>
            <a:ext cx="2939247" cy="388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7768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Keen Interest in Asia</a:t>
            </a:r>
            <a:endParaRPr lang="it-IT" dirty="0"/>
          </a:p>
        </p:txBody>
      </p:sp>
      <p:pic>
        <p:nvPicPr>
          <p:cNvPr id="1026" name="Picture 2"/>
          <p:cNvPicPr>
            <a:picLocks noChangeAspect="1" noChangeArrowheads="1"/>
          </p:cNvPicPr>
          <p:nvPr/>
        </p:nvPicPr>
        <p:blipFill>
          <a:blip r:embed="rId2"/>
          <a:srcRect/>
          <a:stretch>
            <a:fillRect/>
          </a:stretch>
        </p:blipFill>
        <p:spPr bwMode="auto">
          <a:xfrm>
            <a:off x="2129930" y="1144327"/>
            <a:ext cx="8066532" cy="5462778"/>
          </a:xfrm>
          <a:prstGeom prst="rect">
            <a:avLst/>
          </a:prstGeom>
          <a:noFill/>
          <a:ln w="9525">
            <a:noFill/>
            <a:miter lim="800000"/>
            <a:headEnd/>
            <a:tailEnd/>
          </a:ln>
        </p:spPr>
      </p:pic>
      <p:sp>
        <p:nvSpPr>
          <p:cNvPr id="7" name="TextBox 6"/>
          <p:cNvSpPr txBox="1"/>
          <p:nvPr/>
        </p:nvSpPr>
        <p:spPr>
          <a:xfrm>
            <a:off x="2447730" y="2318696"/>
            <a:ext cx="7363645" cy="646331"/>
          </a:xfrm>
          <a:prstGeom prst="rect">
            <a:avLst/>
          </a:prstGeom>
          <a:noFill/>
        </p:spPr>
        <p:txBody>
          <a:bodyPr wrap="square" rtlCol="0">
            <a:spAutoFit/>
          </a:bodyPr>
          <a:lstStyle/>
          <a:p>
            <a:pPr algn="ctr"/>
            <a:r>
              <a:rPr lang="en-US" dirty="0">
                <a:solidFill>
                  <a:srgbClr val="008000"/>
                </a:solidFill>
                <a:latin typeface="Arial" pitchFamily="34" charset="0"/>
                <a:cs typeface="Arial" pitchFamily="34" charset="0"/>
              </a:rPr>
              <a:t>(China, India, Japan, Korea)</a:t>
            </a:r>
          </a:p>
          <a:p>
            <a:pPr algn="ctr"/>
            <a:r>
              <a:rPr lang="en-US" dirty="0">
                <a:solidFill>
                  <a:srgbClr val="008000"/>
                </a:solidFill>
                <a:latin typeface="Arial" pitchFamily="34" charset="0"/>
                <a:cs typeface="Arial" pitchFamily="34" charset="0"/>
              </a:rPr>
              <a:t>Sent in the context of the US Long-Range Plan process</a:t>
            </a:r>
          </a:p>
        </p:txBody>
      </p:sp>
      <p:cxnSp>
        <p:nvCxnSpPr>
          <p:cNvPr id="9" name="Straight Connector 8"/>
          <p:cNvCxnSpPr/>
          <p:nvPr/>
        </p:nvCxnSpPr>
        <p:spPr>
          <a:xfrm>
            <a:off x="8587273" y="5865950"/>
            <a:ext cx="141825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329074" y="6167693"/>
            <a:ext cx="76977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329074" y="6563055"/>
            <a:ext cx="7264377" cy="9332"/>
          </a:xfrm>
          <a:prstGeom prst="line">
            <a:avLst/>
          </a:prstGeom>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10"/>
          </p:nvPr>
        </p:nvSpPr>
        <p:spPr/>
        <p:txBody>
          <a:bodyPr/>
          <a:lstStyle/>
          <a:p>
            <a:fld id="{713AB69F-2FC8-43FF-B3E8-19CF97AFA2DD}" type="datetime1">
              <a:rPr lang="en-US" smtClean="0"/>
              <a:t>8/30/2017</a:t>
            </a:fld>
            <a:endParaRPr lang="en-US" dirty="0"/>
          </a:p>
        </p:txBody>
      </p:sp>
      <p:sp>
        <p:nvSpPr>
          <p:cNvPr id="5" name="Footer Placeholder 4"/>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6" name="Slide Number Placeholder 5"/>
          <p:cNvSpPr>
            <a:spLocks noGrp="1"/>
          </p:cNvSpPr>
          <p:nvPr>
            <p:ph type="sldNum" sz="quarter" idx="12"/>
          </p:nvPr>
        </p:nvSpPr>
        <p:spPr/>
        <p:txBody>
          <a:bodyPr/>
          <a:lstStyle/>
          <a:p>
            <a:fld id="{B9A5DFB4-3D23-4866-8D46-AE36D04BFD7D}" type="slidenum">
              <a:rPr lang="en-US" smtClean="0"/>
              <a:pPr/>
              <a:t>54</a:t>
            </a:fld>
            <a:endParaRPr lang="en-US" dirty="0"/>
          </a:p>
        </p:txBody>
      </p:sp>
    </p:spTree>
    <p:extLst>
      <p:ext uri="{BB962C8B-B14F-4D97-AF65-F5344CB8AC3E}">
        <p14:creationId xmlns:p14="http://schemas.microsoft.com/office/powerpoint/2010/main" val="36749233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73696" y="1146615"/>
            <a:ext cx="763733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As for us (running now) every </a:t>
            </a:r>
            <a:r>
              <a:rPr lang="en-US" dirty="0">
                <a:latin typeface="Arial" panose="020B0604020202020204" pitchFamily="34" charset="0"/>
                <a:cs typeface="Arial" panose="020B0604020202020204" pitchFamily="34" charset="0"/>
              </a:rPr>
              <a:t>5-7 years the Nuclear Science community produces a Long-Range Planning (LRP) Document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Previous versions: </a:t>
            </a:r>
            <a:r>
              <a:rPr lang="en-US" dirty="0" smtClean="0">
                <a:latin typeface="Arial" panose="020B0604020202020204" pitchFamily="34" charset="0"/>
                <a:cs typeface="Arial" panose="020B0604020202020204" pitchFamily="34" charset="0"/>
              </a:rPr>
              <a:t>1979</a:t>
            </a:r>
            <a:r>
              <a:rPr lang="en-US" dirty="0">
                <a:latin typeface="Arial" panose="020B0604020202020204" pitchFamily="34" charset="0"/>
                <a:cs typeface="Arial" panose="020B0604020202020204" pitchFamily="34" charset="0"/>
              </a:rPr>
              <a:t>, 1983,  1989, 1996, 2002, 2007</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final document includes a </a:t>
            </a:r>
            <a:r>
              <a:rPr lang="en-US" i="1" dirty="0">
                <a:latin typeface="Arial" panose="020B0604020202020204" pitchFamily="34" charset="0"/>
                <a:cs typeface="Arial" panose="020B0604020202020204" pitchFamily="34" charset="0"/>
              </a:rPr>
              <a:t>small</a:t>
            </a:r>
            <a:r>
              <a:rPr lang="en-US" dirty="0">
                <a:latin typeface="Arial" panose="020B0604020202020204" pitchFamily="34" charset="0"/>
                <a:cs typeface="Arial" panose="020B0604020202020204" pitchFamily="34" charset="0"/>
              </a:rPr>
              <a:t> set of recommendations for the field of Nuclear Science </a:t>
            </a:r>
            <a:r>
              <a:rPr lang="en-US" b="1" dirty="0">
                <a:solidFill>
                  <a:srgbClr val="0000FF"/>
                </a:solidFill>
                <a:latin typeface="Arial" panose="020B0604020202020204" pitchFamily="34" charset="0"/>
                <a:cs typeface="Arial" panose="020B0604020202020204" pitchFamily="34" charset="0"/>
              </a:rPr>
              <a:t>for the next decade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For instance, 12 </a:t>
            </a:r>
            <a:r>
              <a:rPr lang="en-US" dirty="0" err="1">
                <a:latin typeface="Arial" panose="020B0604020202020204" pitchFamily="34" charset="0"/>
                <a:cs typeface="Arial" panose="020B0604020202020204" pitchFamily="34" charset="0"/>
              </a:rPr>
              <a:t>GeV</a:t>
            </a:r>
            <a:r>
              <a:rPr lang="en-US" dirty="0">
                <a:latin typeface="Arial" panose="020B0604020202020204" pitchFamily="34" charset="0"/>
                <a:cs typeface="Arial" panose="020B0604020202020204" pitchFamily="34" charset="0"/>
              </a:rPr>
              <a:t> construction was the highest recommendation of the 2007 plan.</a:t>
            </a:r>
          </a:p>
        </p:txBody>
      </p:sp>
      <p:sp>
        <p:nvSpPr>
          <p:cNvPr id="6" name="Title 5"/>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Nuclear Science Long-Range </a:t>
            </a:r>
            <a:r>
              <a:rPr lang="en-US" dirty="0" smtClean="0">
                <a:latin typeface="Arial" panose="020B0604020202020204" pitchFamily="34" charset="0"/>
                <a:cs typeface="Arial" panose="020B0604020202020204" pitchFamily="34" charset="0"/>
              </a:rPr>
              <a:t>Planning</a:t>
            </a:r>
            <a:endParaRPr lang="it-IT"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230" y="1184145"/>
            <a:ext cx="3187450" cy="411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3"/>
          <p:cNvSpPr txBox="1">
            <a:spLocks noChangeArrowheads="1"/>
          </p:cNvSpPr>
          <p:nvPr/>
        </p:nvSpPr>
        <p:spPr bwMode="auto">
          <a:xfrm>
            <a:off x="4668549" y="3315535"/>
            <a:ext cx="7047624" cy="3170099"/>
          </a:xfrm>
          <a:prstGeom prst="rect">
            <a:avLst/>
          </a:prstGeom>
          <a:noFill/>
          <a:ln w="9525">
            <a:noFill/>
            <a:miter lim="800000"/>
            <a:headEnd/>
            <a:tailEnd/>
          </a:ln>
        </p:spPr>
        <p:txBody>
          <a:bodyPr wrap="square">
            <a:spAutoFit/>
          </a:bodyPr>
          <a:lstStyle/>
          <a:p>
            <a:pPr algn="r"/>
            <a:r>
              <a:rPr lang="en-US" sz="1000" i="1" dirty="0" smtClean="0">
                <a:latin typeface="Arial" panose="020B0604020202020204" pitchFamily="34" charset="0"/>
                <a:cs typeface="Arial" panose="020B0604020202020204" pitchFamily="34" charset="0"/>
              </a:rPr>
              <a:t>Town Meeting on Computational Nuclear Physics</a:t>
            </a:r>
          </a:p>
          <a:p>
            <a:pPr algn="r"/>
            <a:r>
              <a:rPr lang="en-US" sz="1000" i="1" dirty="0" smtClean="0">
                <a:latin typeface="Arial" panose="020B0604020202020204" pitchFamily="34" charset="0"/>
                <a:cs typeface="Arial" panose="020B0604020202020204" pitchFamily="34" charset="0"/>
              </a:rPr>
              <a:t>	SURA, Washington DC, 14-15 July, 2014</a:t>
            </a:r>
          </a:p>
          <a:p>
            <a:pPr algn="r"/>
            <a:r>
              <a:rPr lang="en-US" sz="1000" i="1" dirty="0" smtClean="0">
                <a:latin typeface="Arial" panose="020B0604020202020204" pitchFamily="34" charset="0"/>
                <a:cs typeface="Arial" panose="020B0604020202020204" pitchFamily="34" charset="0"/>
              </a:rPr>
              <a:t>	</a:t>
            </a:r>
            <a:r>
              <a:rPr lang="en-US" sz="1000" i="1" dirty="0" smtClean="0">
                <a:latin typeface="Arial" panose="020B0604020202020204" pitchFamily="34" charset="0"/>
                <a:cs typeface="Arial" panose="020B0604020202020204" pitchFamily="34" charset="0"/>
                <a:hlinkClick r:id="rId4"/>
              </a:rPr>
              <a:t>https://www.jlab.org/conferences/cnp2014/</a:t>
            </a:r>
            <a:r>
              <a:rPr lang="en-US" sz="1000" i="1" dirty="0" smtClean="0">
                <a:latin typeface="Arial" panose="020B0604020202020204" pitchFamily="34" charset="0"/>
                <a:cs typeface="Arial" panose="020B0604020202020204" pitchFamily="34" charset="0"/>
              </a:rPr>
              <a:t> </a:t>
            </a:r>
          </a:p>
          <a:p>
            <a:pPr algn="r"/>
            <a:endParaRPr lang="en-US" sz="300" dirty="0" smtClean="0">
              <a:latin typeface="Arial" panose="020B0604020202020204" pitchFamily="34" charset="0"/>
              <a:cs typeface="Arial" panose="020B0604020202020204" pitchFamily="34" charset="0"/>
            </a:endParaRPr>
          </a:p>
          <a:p>
            <a:pPr algn="r"/>
            <a:r>
              <a:rPr lang="en-US" sz="1100" dirty="0" smtClean="0">
                <a:latin typeface="Arial" panose="020B0604020202020204" pitchFamily="34" charset="0"/>
                <a:cs typeface="Arial" panose="020B0604020202020204" pitchFamily="34" charset="0"/>
              </a:rPr>
              <a:t>Town Meeting on Education and Innovation</a:t>
            </a:r>
          </a:p>
          <a:p>
            <a:pPr algn="r"/>
            <a:r>
              <a:rPr lang="en-US" sz="1100" dirty="0" smtClean="0">
                <a:latin typeface="Arial" panose="020B0604020202020204" pitchFamily="34" charset="0"/>
                <a:cs typeface="Arial" panose="020B0604020202020204" pitchFamily="34" charset="0"/>
              </a:rPr>
              <a:t>	Michigan State University, East Lansing, 7-8 August 2014</a:t>
            </a:r>
          </a:p>
          <a:p>
            <a:pPr algn="r"/>
            <a:r>
              <a:rPr lang="en-US" sz="110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hlinkClick r:id="rId5"/>
              </a:rPr>
              <a:t>http://meetings.nscl.msu.edu/Education-Innovation-2014/program.htm</a:t>
            </a:r>
            <a:r>
              <a:rPr lang="en-US" sz="1100" dirty="0" smtClean="0">
                <a:latin typeface="Arial" panose="020B0604020202020204" pitchFamily="34" charset="0"/>
                <a:cs typeface="Arial" panose="020B0604020202020204" pitchFamily="34" charset="0"/>
              </a:rPr>
              <a:t> </a:t>
            </a:r>
          </a:p>
          <a:p>
            <a:pPr algn="r"/>
            <a:endParaRPr lang="en-US" sz="300" dirty="0" smtClean="0">
              <a:latin typeface="Arial" panose="020B0604020202020204" pitchFamily="34" charset="0"/>
              <a:cs typeface="Arial" panose="020B0604020202020204" pitchFamily="34" charset="0"/>
            </a:endParaRPr>
          </a:p>
          <a:p>
            <a:pPr algn="r"/>
            <a:r>
              <a:rPr lang="en-US" sz="1100" dirty="0" smtClean="0">
                <a:latin typeface="Arial" panose="020B0604020202020204" pitchFamily="34" charset="0"/>
                <a:cs typeface="Arial" panose="020B0604020202020204" pitchFamily="34" charset="0"/>
              </a:rPr>
              <a:t>Town Meeting on Nuclear Structure and Nuclear Astrophysics</a:t>
            </a:r>
          </a:p>
          <a:p>
            <a:pPr algn="r"/>
            <a:r>
              <a:rPr lang="en-US" sz="1100" dirty="0" smtClean="0">
                <a:latin typeface="Arial" panose="020B0604020202020204" pitchFamily="34" charset="0"/>
                <a:cs typeface="Arial" panose="020B0604020202020204" pitchFamily="34" charset="0"/>
              </a:rPr>
              <a:t>	Texas A&amp;M University, College Station, 21-23 August 2014</a:t>
            </a:r>
          </a:p>
          <a:p>
            <a:pPr algn="r"/>
            <a:r>
              <a:rPr lang="en-US" sz="110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hlinkClick r:id="rId6"/>
              </a:rPr>
              <a:t>http://www.lecmeeting.org/program.htm</a:t>
            </a:r>
            <a:r>
              <a:rPr lang="en-US" sz="1100" dirty="0" smtClean="0">
                <a:latin typeface="Arial" panose="020B0604020202020204" pitchFamily="34" charset="0"/>
                <a:cs typeface="Arial" panose="020B0604020202020204" pitchFamily="34" charset="0"/>
              </a:rPr>
              <a:t> </a:t>
            </a:r>
          </a:p>
          <a:p>
            <a:pPr algn="r"/>
            <a:endParaRPr lang="en-US" sz="300" dirty="0" smtClean="0">
              <a:latin typeface="Arial" panose="020B0604020202020204" pitchFamily="34" charset="0"/>
              <a:cs typeface="Arial" panose="020B0604020202020204" pitchFamily="34" charset="0"/>
            </a:endParaRPr>
          </a:p>
          <a:p>
            <a:pPr algn="r"/>
            <a:r>
              <a:rPr lang="en-US" sz="1100" dirty="0" smtClean="0">
                <a:latin typeface="Arial" panose="020B0604020202020204" pitchFamily="34" charset="0"/>
                <a:cs typeface="Arial" panose="020B0604020202020204" pitchFamily="34" charset="0"/>
              </a:rPr>
              <a:t>Town Meeting on QCD and Hadronic Physics</a:t>
            </a:r>
          </a:p>
          <a:p>
            <a:pPr algn="r"/>
            <a:r>
              <a:rPr lang="en-US" sz="1100" dirty="0" smtClean="0">
                <a:latin typeface="Arial" panose="020B0604020202020204" pitchFamily="34" charset="0"/>
                <a:cs typeface="Arial" panose="020B0604020202020204" pitchFamily="34" charset="0"/>
              </a:rPr>
              <a:t>Town Meeting on Phases of QCD Matter</a:t>
            </a:r>
          </a:p>
          <a:p>
            <a:pPr lvl="4" algn="r"/>
            <a:r>
              <a:rPr lang="en-US" sz="1100" dirty="0" smtClean="0">
                <a:latin typeface="Arial" panose="020B0604020202020204" pitchFamily="34" charset="0"/>
                <a:cs typeface="Arial" panose="020B0604020202020204" pitchFamily="34" charset="0"/>
              </a:rPr>
              <a:t>	(One Day Joint)</a:t>
            </a:r>
          </a:p>
          <a:p>
            <a:pPr algn="r"/>
            <a:r>
              <a:rPr lang="en-US" sz="1100" dirty="0" smtClean="0">
                <a:latin typeface="Arial" panose="020B0604020202020204" pitchFamily="34" charset="0"/>
                <a:cs typeface="Arial" panose="020B0604020202020204" pitchFamily="34" charset="0"/>
              </a:rPr>
              <a:t>	Temple University, Philadelphia, 13-15 September 2014 	</a:t>
            </a:r>
            <a:r>
              <a:rPr lang="en-US" sz="1100" dirty="0" smtClean="0">
                <a:hlinkClick r:id="rId7"/>
              </a:rPr>
              <a:t>https://indico.bnl.gov/conferenceTimeTable.py/pdf?view=standard&amp;confId=857</a:t>
            </a:r>
            <a:endParaRPr lang="en-US" sz="1100" dirty="0" smtClean="0">
              <a:latin typeface="Arial" panose="020B0604020202020204" pitchFamily="34" charset="0"/>
              <a:cs typeface="Arial" panose="020B0604020202020204" pitchFamily="34" charset="0"/>
            </a:endParaRPr>
          </a:p>
          <a:p>
            <a:pPr algn="r"/>
            <a:endParaRPr lang="en-US" sz="300" dirty="0" smtClean="0">
              <a:latin typeface="Arial" panose="020B0604020202020204" pitchFamily="34" charset="0"/>
              <a:cs typeface="Arial" panose="020B0604020202020204" pitchFamily="34" charset="0"/>
            </a:endParaRPr>
          </a:p>
          <a:p>
            <a:pPr algn="r"/>
            <a:r>
              <a:rPr lang="en-US" sz="1100" dirty="0" smtClean="0">
                <a:latin typeface="Arial" panose="020B0604020202020204" pitchFamily="34" charset="0"/>
                <a:cs typeface="Arial" panose="020B0604020202020204" pitchFamily="34" charset="0"/>
              </a:rPr>
              <a:t>Town Meeting on Fundamental Symmetries and Neutrinos</a:t>
            </a:r>
          </a:p>
          <a:p>
            <a:pPr algn="r"/>
            <a:r>
              <a:rPr lang="en-US" sz="1100" dirty="0" smtClean="0">
                <a:latin typeface="Arial" panose="020B0604020202020204" pitchFamily="34" charset="0"/>
                <a:cs typeface="Arial" panose="020B0604020202020204" pitchFamily="34" charset="0"/>
              </a:rPr>
              <a:t>	Chicago, 28-29 September 2014</a:t>
            </a:r>
          </a:p>
          <a:p>
            <a:pPr algn="r"/>
            <a:r>
              <a:rPr lang="en-US" sz="110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hlinkClick r:id="rId8"/>
              </a:rPr>
              <a:t>https://fsnutown.phy.ornl.gov/fsnuweb/</a:t>
            </a:r>
            <a:r>
              <a:rPr lang="en-US" sz="1100" dirty="0" smtClean="0">
                <a:latin typeface="Arial" panose="020B0604020202020204" pitchFamily="34" charset="0"/>
                <a:cs typeface="Arial" panose="020B0604020202020204" pitchFamily="34" charset="0"/>
              </a:rPr>
              <a:t> </a:t>
            </a:r>
          </a:p>
        </p:txBody>
      </p:sp>
      <p:sp>
        <p:nvSpPr>
          <p:cNvPr id="2" name="Date Placeholder 1"/>
          <p:cNvSpPr>
            <a:spLocks noGrp="1"/>
          </p:cNvSpPr>
          <p:nvPr>
            <p:ph type="dt" sz="half" idx="10"/>
          </p:nvPr>
        </p:nvSpPr>
        <p:spPr/>
        <p:txBody>
          <a:bodyPr/>
          <a:lstStyle/>
          <a:p>
            <a:fld id="{2CCC3E80-1BE5-4B8B-BC0E-70DCCB815FD3}" type="datetime1">
              <a:rPr lang="en-US" smtClean="0"/>
              <a:t>8/30/2017</a:t>
            </a:fld>
            <a:endParaRPr lang="en-US" dirty="0"/>
          </a:p>
        </p:txBody>
      </p:sp>
      <p:sp>
        <p:nvSpPr>
          <p:cNvPr id="3" name="Footer Placeholder 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5" name="Slide Number Placeholder 4"/>
          <p:cNvSpPr>
            <a:spLocks noGrp="1"/>
          </p:cNvSpPr>
          <p:nvPr>
            <p:ph type="sldNum" sz="quarter" idx="12"/>
          </p:nvPr>
        </p:nvSpPr>
        <p:spPr/>
        <p:txBody>
          <a:bodyPr/>
          <a:lstStyle/>
          <a:p>
            <a:fld id="{B9A5DFB4-3D23-4866-8D46-AE36D04BFD7D}" type="slidenum">
              <a:rPr lang="en-US" smtClean="0"/>
              <a:pPr/>
              <a:t>55</a:t>
            </a:fld>
            <a:endParaRPr lang="en-US" dirty="0"/>
          </a:p>
        </p:txBody>
      </p:sp>
    </p:spTree>
    <p:extLst>
      <p:ext uri="{BB962C8B-B14F-4D97-AF65-F5344CB8AC3E}">
        <p14:creationId xmlns:p14="http://schemas.microsoft.com/office/powerpoint/2010/main" val="10754928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latin typeface="Arial "/>
              </a:rPr>
              <a:t>Recommendations</a:t>
            </a:r>
            <a:endParaRPr lang="it-IT" dirty="0"/>
          </a:p>
        </p:txBody>
      </p:sp>
      <p:sp>
        <p:nvSpPr>
          <p:cNvPr id="6" name="TextBox 5"/>
          <p:cNvSpPr txBox="1"/>
          <p:nvPr/>
        </p:nvSpPr>
        <p:spPr>
          <a:xfrm>
            <a:off x="460872" y="1252632"/>
            <a:ext cx="11270255" cy="3877985"/>
          </a:xfrm>
          <a:prstGeom prst="rect">
            <a:avLst/>
          </a:prstGeom>
          <a:noFill/>
        </p:spPr>
        <p:txBody>
          <a:bodyPr wrap="square" rtlCol="0">
            <a:spAutoFit/>
          </a:bodyPr>
          <a:lstStyle/>
          <a:p>
            <a:pPr marL="342900" indent="-342900">
              <a:buFont typeface="+mj-lt"/>
              <a:buAutoNum type="arabicPeriod"/>
            </a:pPr>
            <a:r>
              <a:rPr lang="en-US" sz="1600" b="1" dirty="0">
                <a:latin typeface="Arial" panose="020B0604020202020204" pitchFamily="34" charset="0"/>
                <a:cs typeface="Arial" panose="020B0604020202020204" pitchFamily="34" charset="0"/>
              </a:rPr>
              <a:t>The progress achieved under the guidance of the 2007 Long Range Plan has reinforced U.S. world leadership in nuclear science.  The highest priority in this 2015 Plan is to capitalize on the investments made.</a:t>
            </a:r>
          </a:p>
          <a:p>
            <a:pPr marL="1657350" lvl="3"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12 GeV </a:t>
            </a:r>
            <a:r>
              <a:rPr lang="en-US" sz="1600" dirty="0">
                <a:latin typeface="Arial" panose="020B0604020202020204" pitchFamily="34" charset="0"/>
                <a:cs typeface="Arial" panose="020B0604020202020204" pitchFamily="34" charset="0"/>
              </a:rPr>
              <a:t>– unfold quark &amp; gluon structure of hadrons and nuclei</a:t>
            </a:r>
          </a:p>
          <a:p>
            <a:pPr marL="1657350" lvl="3"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FRIB </a:t>
            </a:r>
            <a:r>
              <a:rPr lang="en-US" sz="1600" dirty="0">
                <a:latin typeface="Arial" panose="020B0604020202020204" pitchFamily="34" charset="0"/>
                <a:cs typeface="Arial" panose="020B0604020202020204" pitchFamily="34" charset="0"/>
              </a:rPr>
              <a:t>– understanding of nuclei and their role in the cosmos</a:t>
            </a:r>
          </a:p>
          <a:p>
            <a:pPr marL="1657350" lvl="3"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Fundamental Symmetries Initiative </a:t>
            </a:r>
            <a:r>
              <a:rPr lang="en-US" sz="1600" dirty="0">
                <a:latin typeface="Arial" panose="020B0604020202020204" pitchFamily="34" charset="0"/>
                <a:cs typeface="Arial" panose="020B0604020202020204" pitchFamily="34" charset="0"/>
              </a:rPr>
              <a:t>– physics beyond the SM</a:t>
            </a:r>
          </a:p>
          <a:p>
            <a:pPr marL="1657350" lvl="3"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RHIC </a:t>
            </a:r>
            <a:r>
              <a:rPr lang="en-US" sz="1600" dirty="0">
                <a:latin typeface="Arial" panose="020B0604020202020204" pitchFamily="34" charset="0"/>
                <a:cs typeface="Arial" panose="020B0604020202020204" pitchFamily="34" charset="0"/>
              </a:rPr>
              <a:t>– properties and phases of quark and gluon matter</a:t>
            </a:r>
          </a:p>
          <a:p>
            <a:pPr lvl="1">
              <a:spcAft>
                <a:spcPts val="1200"/>
              </a:spcAft>
            </a:pPr>
            <a:r>
              <a:rPr lang="en-US" sz="1600" dirty="0">
                <a:latin typeface="Arial" panose="020B0604020202020204" pitchFamily="34" charset="0"/>
                <a:cs typeface="Arial" panose="020B0604020202020204" pitchFamily="34" charset="0"/>
              </a:rPr>
              <a:t>The ordering of these four bullets follows the priority ordering of the 2007 plan</a:t>
            </a:r>
          </a:p>
          <a:p>
            <a:pPr marL="342900" indent="-342900">
              <a:spcAft>
                <a:spcPts val="1200"/>
              </a:spcAft>
              <a:buFont typeface="+mj-lt"/>
              <a:buAutoNum type="arabicPeriod"/>
            </a:pPr>
            <a:r>
              <a:rPr lang="en-US" sz="1600" b="1" dirty="0">
                <a:latin typeface="Arial" panose="020B0604020202020204" pitchFamily="34" charset="0"/>
                <a:cs typeface="Arial" panose="020B0604020202020204" pitchFamily="34" charset="0"/>
              </a:rPr>
              <a:t>We recommend the timely development and deployment of a U.S.-led ton-scale </a:t>
            </a:r>
            <a:r>
              <a:rPr lang="en-US" sz="1600" b="1" dirty="0" err="1">
                <a:latin typeface="Arial" panose="020B0604020202020204" pitchFamily="34" charset="0"/>
                <a:cs typeface="Arial" panose="020B0604020202020204" pitchFamily="34" charset="0"/>
              </a:rPr>
              <a:t>neutrinoless</a:t>
            </a:r>
            <a:r>
              <a:rPr lang="en-US" sz="1600" b="1" dirty="0">
                <a:latin typeface="Arial" panose="020B0604020202020204" pitchFamily="34" charset="0"/>
                <a:cs typeface="Arial" panose="020B0604020202020204" pitchFamily="34" charset="0"/>
              </a:rPr>
              <a:t> double beta decay experiment.</a:t>
            </a:r>
            <a:endParaRPr lang="en-US" sz="1600" dirty="0">
              <a:latin typeface="Arial" panose="020B0604020202020204" pitchFamily="34" charset="0"/>
              <a:cs typeface="Arial" panose="020B0604020202020204" pitchFamily="34" charset="0"/>
            </a:endParaRPr>
          </a:p>
          <a:p>
            <a:pPr marL="342900" indent="-342900">
              <a:spcAft>
                <a:spcPts val="1200"/>
              </a:spcAft>
              <a:buFont typeface="+mj-lt"/>
              <a:buAutoNum type="arabicPeriod"/>
            </a:pPr>
            <a:r>
              <a:rPr lang="en-US" sz="1600" b="1" dirty="0">
                <a:solidFill>
                  <a:srgbClr val="C00000"/>
                </a:solidFill>
                <a:latin typeface="Arial" panose="020B0604020202020204" pitchFamily="34" charset="0"/>
                <a:cs typeface="Arial" panose="020B0604020202020204" pitchFamily="34" charset="0"/>
              </a:rPr>
              <a:t>We recommend a high-energy high-luminosity polarized Electron Ion Collider as the highest priority for new facility construction following the completion of FRIB.</a:t>
            </a:r>
            <a:endParaRPr lang="en-US" sz="1600" dirty="0">
              <a:solidFill>
                <a:srgbClr val="C00000"/>
              </a:solidFill>
              <a:latin typeface="Arial" panose="020B0604020202020204" pitchFamily="34" charset="0"/>
              <a:cs typeface="Arial" panose="020B0604020202020204" pitchFamily="34" charset="0"/>
            </a:endParaRPr>
          </a:p>
          <a:p>
            <a:pPr marL="342900" indent="-342900">
              <a:spcAft>
                <a:spcPts val="1200"/>
              </a:spcAft>
              <a:buFont typeface="+mj-lt"/>
              <a:buAutoNum type="arabicPeriod"/>
            </a:pPr>
            <a:r>
              <a:rPr lang="en-US" sz="1600" b="1" dirty="0">
                <a:latin typeface="Arial" panose="020B0604020202020204" pitchFamily="34" charset="0"/>
                <a:cs typeface="Arial" panose="020B0604020202020204" pitchFamily="34" charset="0"/>
              </a:rPr>
              <a:t>We recommend increasing investment in small and mid-scale projects and initiatives that enable forefront research at universities and laboratories.</a:t>
            </a:r>
            <a:endParaRPr lang="en-US" sz="1600" dirty="0">
              <a:latin typeface="Arial" panose="020B0604020202020204" pitchFamily="34" charset="0"/>
              <a:cs typeface="Arial" panose="020B0604020202020204" pitchFamily="34" charset="0"/>
            </a:endParaRPr>
          </a:p>
        </p:txBody>
      </p:sp>
      <p:sp>
        <p:nvSpPr>
          <p:cNvPr id="2" name="Rectangle 1"/>
          <p:cNvSpPr/>
          <p:nvPr/>
        </p:nvSpPr>
        <p:spPr>
          <a:xfrm>
            <a:off x="460872" y="5835796"/>
            <a:ext cx="8789096" cy="646331"/>
          </a:xfrm>
          <a:prstGeom prst="rect">
            <a:avLst/>
          </a:prstGeom>
        </p:spPr>
        <p:txBody>
          <a:bodyPr wrap="square">
            <a:spAutoFit/>
          </a:bodyPr>
          <a:lstStyle/>
          <a:p>
            <a:pPr marL="342900" indent="-342900">
              <a:spcAft>
                <a:spcPts val="1200"/>
              </a:spcAft>
              <a:buFont typeface="Arial" panose="020B0604020202020204" pitchFamily="34" charset="0"/>
              <a:buChar char="•"/>
            </a:pPr>
            <a:r>
              <a:rPr lang="en-US" b="1" dirty="0">
                <a:solidFill>
                  <a:srgbClr val="C00000"/>
                </a:solidFill>
                <a:latin typeface="Arial" panose="020B0604020202020204" pitchFamily="34" charset="0"/>
                <a:cs typeface="Arial" panose="020B0604020202020204" pitchFamily="34" charset="0"/>
              </a:rPr>
              <a:t>We recommend vigorous detector and accelerator R&amp;D in support of the </a:t>
            </a:r>
            <a:r>
              <a:rPr lang="en-US" b="1" dirty="0" err="1">
                <a:solidFill>
                  <a:srgbClr val="C00000"/>
                </a:solidFill>
                <a:latin typeface="Arial" panose="020B0604020202020204" pitchFamily="34" charset="0"/>
                <a:cs typeface="Arial" panose="020B0604020202020204" pitchFamily="34" charset="0"/>
              </a:rPr>
              <a:t>neutrinoless</a:t>
            </a:r>
            <a:r>
              <a:rPr lang="en-US" b="1" dirty="0">
                <a:solidFill>
                  <a:srgbClr val="C00000"/>
                </a:solidFill>
                <a:latin typeface="Arial" panose="020B0604020202020204" pitchFamily="34" charset="0"/>
                <a:cs typeface="Arial" panose="020B0604020202020204" pitchFamily="34" charset="0"/>
              </a:rPr>
              <a:t> double beta decay program and the Electron Ion Collider. </a:t>
            </a:r>
            <a:endParaRPr lang="en-US"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310560" y="5298540"/>
            <a:ext cx="1194558" cy="369332"/>
          </a:xfrm>
          <a:prstGeom prst="rect">
            <a:avLst/>
          </a:prstGeom>
          <a:noFill/>
        </p:spPr>
        <p:txBody>
          <a:bodyPr wrap="none" rtlCol="0">
            <a:spAutoFit/>
          </a:bodyPr>
          <a:lstStyle/>
          <a:p>
            <a:r>
              <a:rPr lang="it-IT" b="1" u="sng" dirty="0" err="1" smtClean="0">
                <a:solidFill>
                  <a:srgbClr val="002060"/>
                </a:solidFill>
              </a:rPr>
              <a:t>Iniziatives</a:t>
            </a:r>
            <a:endParaRPr lang="it-IT" b="1" u="sng" dirty="0">
              <a:solidFill>
                <a:srgbClr val="002060"/>
              </a:solidFill>
            </a:endParaRPr>
          </a:p>
        </p:txBody>
      </p:sp>
      <p:sp>
        <p:nvSpPr>
          <p:cNvPr id="4" name="Date Placeholder 3"/>
          <p:cNvSpPr>
            <a:spLocks noGrp="1"/>
          </p:cNvSpPr>
          <p:nvPr>
            <p:ph type="dt" sz="half" idx="10"/>
          </p:nvPr>
        </p:nvSpPr>
        <p:spPr/>
        <p:txBody>
          <a:bodyPr/>
          <a:lstStyle/>
          <a:p>
            <a:fld id="{BA51E855-A52D-4E70-A7C7-26BF1FFAC310}" type="datetime1">
              <a:rPr lang="en-US" smtClean="0"/>
              <a:t>8/30/2017</a:t>
            </a:fld>
            <a:endParaRPr lang="en-US" dirty="0"/>
          </a:p>
        </p:txBody>
      </p:sp>
      <p:sp>
        <p:nvSpPr>
          <p:cNvPr id="10" name="Footer Placeholder 9"/>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1" name="Slide Number Placeholder 10"/>
          <p:cNvSpPr>
            <a:spLocks noGrp="1"/>
          </p:cNvSpPr>
          <p:nvPr>
            <p:ph type="sldNum" sz="quarter" idx="12"/>
          </p:nvPr>
        </p:nvSpPr>
        <p:spPr/>
        <p:txBody>
          <a:bodyPr/>
          <a:lstStyle/>
          <a:p>
            <a:fld id="{B9A5DFB4-3D23-4866-8D46-AE36D04BFD7D}" type="slidenum">
              <a:rPr lang="en-US" smtClean="0"/>
              <a:pPr/>
              <a:t>56</a:t>
            </a:fld>
            <a:endParaRPr lang="en-US" dirty="0"/>
          </a:p>
        </p:txBody>
      </p:sp>
    </p:spTree>
    <p:extLst>
      <p:ext uri="{BB962C8B-B14F-4D97-AF65-F5344CB8AC3E}">
        <p14:creationId xmlns:p14="http://schemas.microsoft.com/office/powerpoint/2010/main" val="2080319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Ongoing and next steps</a:t>
            </a:r>
            <a:endParaRPr lang="it-IT" dirty="0"/>
          </a:p>
        </p:txBody>
      </p:sp>
      <p:sp>
        <p:nvSpPr>
          <p:cNvPr id="7" name="Subtitle 6"/>
          <p:cNvSpPr>
            <a:spLocks noGrp="1"/>
          </p:cNvSpPr>
          <p:nvPr>
            <p:ph type="subTitle" idx="1"/>
          </p:nvPr>
        </p:nvSpPr>
        <p:spPr/>
        <p:txBody>
          <a:bodyPr/>
          <a:lstStyle/>
          <a:p>
            <a:endParaRPr lang="it-IT"/>
          </a:p>
        </p:txBody>
      </p:sp>
    </p:spTree>
    <p:extLst>
      <p:ext uri="{BB962C8B-B14F-4D97-AF65-F5344CB8AC3E}">
        <p14:creationId xmlns:p14="http://schemas.microsoft.com/office/powerpoint/2010/main" val="16662393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EIC Timeline</a:t>
            </a:r>
            <a:endParaRPr lang="en-US" dirty="0"/>
          </a:p>
        </p:txBody>
      </p:sp>
      <p:graphicFrame>
        <p:nvGraphicFramePr>
          <p:cNvPr id="4" name="Table 3"/>
          <p:cNvGraphicFramePr>
            <a:graphicFrameLocks noGrp="1" noChangeAspect="1"/>
          </p:cNvGraphicFramePr>
          <p:nvPr>
            <p:extLst>
              <p:ext uri="{D42A27DB-BD31-4B8C-83A1-F6EECF244321}">
                <p14:modId xmlns:p14="http://schemas.microsoft.com/office/powerpoint/2010/main" val="1113212741"/>
              </p:ext>
            </p:extLst>
          </p:nvPr>
        </p:nvGraphicFramePr>
        <p:xfrm>
          <a:off x="386617" y="2991642"/>
          <a:ext cx="7718570" cy="3494354"/>
        </p:xfrm>
        <a:graphic>
          <a:graphicData uri="http://schemas.openxmlformats.org/drawingml/2006/table">
            <a:tbl>
              <a:tblPr firstRow="1" bandRow="1">
                <a:tableStyleId>{91EBBBCC-DAD2-459C-BE2E-F6DE35CF9A28}</a:tableStyleId>
              </a:tblPr>
              <a:tblGrid>
                <a:gridCol w="1677946"/>
                <a:gridCol w="377539"/>
                <a:gridCol w="377539"/>
                <a:gridCol w="377539"/>
                <a:gridCol w="377539"/>
                <a:gridCol w="377539"/>
                <a:gridCol w="377539"/>
                <a:gridCol w="377539"/>
                <a:gridCol w="377539"/>
                <a:gridCol w="377539"/>
                <a:gridCol w="377539"/>
                <a:gridCol w="377539"/>
                <a:gridCol w="377539"/>
                <a:gridCol w="377539"/>
                <a:gridCol w="377539"/>
                <a:gridCol w="377539"/>
                <a:gridCol w="377539"/>
              </a:tblGrid>
              <a:tr h="243126">
                <a:tc>
                  <a:txBody>
                    <a:bodyPr/>
                    <a:lstStyle/>
                    <a:p>
                      <a:pPr algn="l" fontAlgn="b"/>
                      <a:r>
                        <a:rPr lang="en-US" sz="1100" u="none" strike="noStrike" dirty="0" smtClean="0">
                          <a:latin typeface="Arial" pitchFamily="34" charset="0"/>
                          <a:cs typeface="Arial" pitchFamily="34" charset="0"/>
                        </a:rPr>
                        <a:t>   Activity Name                                                              </a:t>
                      </a:r>
                      <a:endParaRPr lang="en-US" sz="11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2010</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2011</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2012</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2013</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2014</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2015</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2016</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2017</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2018</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2019</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2020</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2021</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2022</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2023</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2024</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050" u="none" strike="noStrike" dirty="0">
                          <a:latin typeface="Arial" pitchFamily="34" charset="0"/>
                          <a:cs typeface="Arial" pitchFamily="34" charset="0"/>
                        </a:rPr>
                        <a:t>2025</a:t>
                      </a:r>
                      <a:endParaRPr lang="en-US" sz="105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834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itchFamily="34" charset="0"/>
                          <a:cs typeface="Arial" pitchFamily="34" charset="0"/>
                        </a:rPr>
                        <a:t>12 GeV Upgrade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8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733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12 GeV Operations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12430">
                <a:tc>
                  <a:txBody>
                    <a:bodyPr/>
                    <a:lstStyle/>
                    <a:p>
                      <a:r>
                        <a:rPr lang="en-US" sz="1200" b="0" dirty="0" smtClean="0">
                          <a:latin typeface="Arial" pitchFamily="34" charset="0"/>
                          <a:cs typeface="Arial" pitchFamily="34" charset="0"/>
                        </a:rPr>
                        <a:t>FRIB</a:t>
                      </a:r>
                      <a:endParaRPr lang="en-US" sz="12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3343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80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smtClean="0">
                          <a:ln>
                            <a:noFill/>
                          </a:ln>
                          <a:effectLst/>
                          <a:uLnTx/>
                          <a:uFillTx/>
                          <a:latin typeface="Arial" pitchFamily="34" charset="0"/>
                          <a:cs typeface="Arial" pitchFamily="34" charset="0"/>
                        </a:rPr>
                        <a:t>CD0</a:t>
                      </a:r>
                      <a:endPar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75488">
                <a:tc>
                  <a:txBody>
                    <a:bodyPr/>
                    <a:lstStyle/>
                    <a:p>
                      <a:r>
                        <a:rPr lang="en-US" sz="1200" b="0" dirty="0" smtClean="0">
                          <a:latin typeface="Arial" pitchFamily="34" charset="0"/>
                          <a:cs typeface="Arial" pitchFamily="34" charset="0"/>
                        </a:rPr>
                        <a:t>EIC Machine Design</a:t>
                      </a:r>
                      <a:r>
                        <a:rPr lang="en-US" sz="1200" b="0" baseline="0" dirty="0" smtClean="0">
                          <a:latin typeface="Arial" pitchFamily="34" charset="0"/>
                          <a:cs typeface="Arial" pitchFamily="34" charset="0"/>
                        </a:rPr>
                        <a:t> and </a:t>
                      </a:r>
                      <a:r>
                        <a:rPr lang="en-US" sz="1200" b="0" dirty="0" smtClean="0">
                          <a:latin typeface="Arial" pitchFamily="34" charset="0"/>
                          <a:cs typeface="Arial" pitchFamily="34" charset="0"/>
                        </a:rPr>
                        <a:t>R&amp;D</a:t>
                      </a:r>
                      <a:endParaRPr lang="en-US" sz="12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29184">
                <a:tc>
                  <a:txBody>
                    <a:bodyPr/>
                    <a:lstStyle/>
                    <a:p>
                      <a:r>
                        <a:rPr lang="en-US" sz="1200" b="0" dirty="0" smtClean="0">
                          <a:latin typeface="Arial" pitchFamily="34" charset="0"/>
                          <a:cs typeface="Arial" pitchFamily="34" charset="0"/>
                        </a:rPr>
                        <a:t>CD1</a:t>
                      </a:r>
                      <a:r>
                        <a:rPr lang="en-US" sz="1200" b="0" baseline="0" dirty="0" smtClean="0">
                          <a:latin typeface="Arial" pitchFamily="34" charset="0"/>
                          <a:cs typeface="Arial" pitchFamily="34" charset="0"/>
                        </a:rPr>
                        <a:t>(</a:t>
                      </a:r>
                      <a:r>
                        <a:rPr lang="en-US" sz="1200" b="0" dirty="0" smtClean="0">
                          <a:latin typeface="Arial" pitchFamily="34" charset="0"/>
                          <a:cs typeface="Arial" pitchFamily="34" charset="0"/>
                        </a:rPr>
                        <a:t>Down-select)</a:t>
                      </a:r>
                      <a:endParaRPr lang="en-US" sz="12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92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2682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2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5" name="Straight Connector 27"/>
          <p:cNvCxnSpPr>
            <a:cxnSpLocks noChangeAspect="1" noChangeShapeType="1"/>
          </p:cNvCxnSpPr>
          <p:nvPr/>
        </p:nvCxnSpPr>
        <p:spPr bwMode="auto">
          <a:xfrm>
            <a:off x="3606122" y="4614053"/>
            <a:ext cx="686131" cy="1588"/>
          </a:xfrm>
          <a:prstGeom prst="line">
            <a:avLst/>
          </a:prstGeom>
          <a:noFill/>
          <a:ln w="152400">
            <a:solidFill>
              <a:srgbClr val="FFC000"/>
            </a:solidFill>
            <a:round/>
            <a:headEnd/>
            <a:tailEnd/>
          </a:ln>
        </p:spPr>
      </p:cxnSp>
      <p:cxnSp>
        <p:nvCxnSpPr>
          <p:cNvPr id="6" name="Straight Connector 28"/>
          <p:cNvCxnSpPr>
            <a:cxnSpLocks noChangeAspect="1" noChangeShapeType="1"/>
          </p:cNvCxnSpPr>
          <p:nvPr/>
        </p:nvCxnSpPr>
        <p:spPr bwMode="auto">
          <a:xfrm>
            <a:off x="4366772" y="4927748"/>
            <a:ext cx="688424" cy="1588"/>
          </a:xfrm>
          <a:prstGeom prst="line">
            <a:avLst/>
          </a:prstGeom>
          <a:noFill/>
          <a:ln w="152400">
            <a:solidFill>
              <a:srgbClr val="C00000"/>
            </a:solidFill>
            <a:round/>
            <a:headEnd/>
            <a:tailEnd/>
          </a:ln>
        </p:spPr>
      </p:cxnSp>
      <p:cxnSp>
        <p:nvCxnSpPr>
          <p:cNvPr id="9" name="Straight Connector 29"/>
          <p:cNvCxnSpPr>
            <a:cxnSpLocks noChangeAspect="1" noChangeShapeType="1"/>
          </p:cNvCxnSpPr>
          <p:nvPr/>
        </p:nvCxnSpPr>
        <p:spPr bwMode="auto">
          <a:xfrm>
            <a:off x="5832494" y="6325094"/>
            <a:ext cx="2272693" cy="0"/>
          </a:xfrm>
          <a:prstGeom prst="line">
            <a:avLst/>
          </a:prstGeom>
          <a:noFill/>
          <a:ln w="152400">
            <a:solidFill>
              <a:srgbClr val="00B050"/>
            </a:solidFill>
            <a:round/>
            <a:headEnd/>
            <a:tailEnd/>
          </a:ln>
        </p:spPr>
      </p:cxnSp>
      <p:cxnSp>
        <p:nvCxnSpPr>
          <p:cNvPr id="10" name="Straight Connector 33"/>
          <p:cNvCxnSpPr>
            <a:cxnSpLocks noChangeAspect="1" noChangeShapeType="1"/>
          </p:cNvCxnSpPr>
          <p:nvPr/>
        </p:nvCxnSpPr>
        <p:spPr bwMode="auto">
          <a:xfrm>
            <a:off x="4761655" y="5702021"/>
            <a:ext cx="653413" cy="1588"/>
          </a:xfrm>
          <a:prstGeom prst="line">
            <a:avLst/>
          </a:prstGeom>
          <a:noFill/>
          <a:ln w="152400">
            <a:solidFill>
              <a:srgbClr val="C00000"/>
            </a:solidFill>
            <a:round/>
            <a:headEnd/>
            <a:tailEnd/>
          </a:ln>
        </p:spPr>
      </p:cxnSp>
      <p:cxnSp>
        <p:nvCxnSpPr>
          <p:cNvPr id="11" name="Straight Connector 34"/>
          <p:cNvCxnSpPr>
            <a:cxnSpLocks noChangeAspect="1" noChangeShapeType="1"/>
          </p:cNvCxnSpPr>
          <p:nvPr/>
        </p:nvCxnSpPr>
        <p:spPr bwMode="auto">
          <a:xfrm>
            <a:off x="5184645" y="6032551"/>
            <a:ext cx="862684" cy="1588"/>
          </a:xfrm>
          <a:prstGeom prst="line">
            <a:avLst/>
          </a:prstGeom>
          <a:noFill/>
          <a:ln w="152400">
            <a:solidFill>
              <a:srgbClr val="C00000"/>
            </a:solidFill>
            <a:round/>
            <a:headEnd/>
            <a:tailEnd/>
          </a:ln>
        </p:spPr>
      </p:cxnSp>
      <p:cxnSp>
        <p:nvCxnSpPr>
          <p:cNvPr id="12" name="Straight Connector 35"/>
          <p:cNvCxnSpPr>
            <a:cxnSpLocks noChangeAspect="1" noChangeShapeType="1"/>
          </p:cNvCxnSpPr>
          <p:nvPr/>
        </p:nvCxnSpPr>
        <p:spPr bwMode="auto">
          <a:xfrm>
            <a:off x="2037462" y="5264319"/>
            <a:ext cx="3082068" cy="12670"/>
          </a:xfrm>
          <a:prstGeom prst="line">
            <a:avLst/>
          </a:prstGeom>
          <a:noFill/>
          <a:ln w="152400">
            <a:solidFill>
              <a:srgbClr val="7030A0"/>
            </a:solidFill>
            <a:round/>
            <a:headEnd/>
            <a:tailEnd/>
          </a:ln>
        </p:spPr>
      </p:cxnSp>
      <p:cxnSp>
        <p:nvCxnSpPr>
          <p:cNvPr id="13" name="Straight Connector 12"/>
          <p:cNvCxnSpPr>
            <a:cxnSpLocks noChangeAspect="1"/>
          </p:cNvCxnSpPr>
          <p:nvPr/>
        </p:nvCxnSpPr>
        <p:spPr bwMode="auto">
          <a:xfrm>
            <a:off x="4703612" y="3725259"/>
            <a:ext cx="3401575" cy="0"/>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14" name="Straight Connector 13"/>
          <p:cNvCxnSpPr>
            <a:cxnSpLocks noChangeAspect="1"/>
          </p:cNvCxnSpPr>
          <p:nvPr/>
        </p:nvCxnSpPr>
        <p:spPr bwMode="auto">
          <a:xfrm flipV="1">
            <a:off x="5615987" y="3964420"/>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15" name="Straight Connector 39"/>
          <p:cNvCxnSpPr>
            <a:cxnSpLocks noChangeAspect="1" noChangeShapeType="1"/>
          </p:cNvCxnSpPr>
          <p:nvPr/>
        </p:nvCxnSpPr>
        <p:spPr bwMode="auto">
          <a:xfrm>
            <a:off x="2037462" y="3974468"/>
            <a:ext cx="1166534" cy="0"/>
          </a:xfrm>
          <a:prstGeom prst="line">
            <a:avLst/>
          </a:prstGeom>
          <a:noFill/>
          <a:ln w="152400">
            <a:solidFill>
              <a:srgbClr val="C00000"/>
            </a:solidFill>
            <a:round/>
            <a:headEnd/>
            <a:tailEnd/>
          </a:ln>
        </p:spPr>
      </p:cxnSp>
      <p:cxnSp>
        <p:nvCxnSpPr>
          <p:cNvPr id="16" name="Straight Connector 40"/>
          <p:cNvCxnSpPr>
            <a:cxnSpLocks noChangeAspect="1" noChangeShapeType="1"/>
          </p:cNvCxnSpPr>
          <p:nvPr/>
        </p:nvCxnSpPr>
        <p:spPr bwMode="auto">
          <a:xfrm>
            <a:off x="3203996" y="3974468"/>
            <a:ext cx="3047795" cy="0"/>
          </a:xfrm>
          <a:prstGeom prst="line">
            <a:avLst/>
          </a:prstGeom>
          <a:noFill/>
          <a:ln w="152400">
            <a:solidFill>
              <a:srgbClr val="009933"/>
            </a:solidFill>
            <a:round/>
            <a:headEnd/>
            <a:tailEnd/>
          </a:ln>
        </p:spPr>
      </p:cxnSp>
      <p:cxnSp>
        <p:nvCxnSpPr>
          <p:cNvPr id="17" name="Straight Connector 41"/>
          <p:cNvCxnSpPr>
            <a:cxnSpLocks noChangeAspect="1" noChangeShapeType="1"/>
          </p:cNvCxnSpPr>
          <p:nvPr/>
        </p:nvCxnSpPr>
        <p:spPr bwMode="auto">
          <a:xfrm>
            <a:off x="2037462" y="3408774"/>
            <a:ext cx="2666150" cy="0"/>
          </a:xfrm>
          <a:prstGeom prst="line">
            <a:avLst/>
          </a:prstGeom>
          <a:noFill/>
          <a:ln w="152400">
            <a:solidFill>
              <a:srgbClr val="009933"/>
            </a:solidFill>
            <a:round/>
            <a:headEnd/>
            <a:tailEnd/>
          </a:ln>
        </p:spPr>
      </p:cxnSp>
      <p:cxnSp>
        <p:nvCxnSpPr>
          <p:cNvPr id="18" name="Straight Connector 35"/>
          <p:cNvCxnSpPr>
            <a:cxnSpLocks noChangeAspect="1" noChangeShapeType="1"/>
          </p:cNvCxnSpPr>
          <p:nvPr/>
        </p:nvCxnSpPr>
        <p:spPr bwMode="auto">
          <a:xfrm>
            <a:off x="2037462" y="4311039"/>
            <a:ext cx="1551751" cy="0"/>
          </a:xfrm>
          <a:prstGeom prst="line">
            <a:avLst/>
          </a:prstGeom>
          <a:noFill/>
          <a:ln w="152400">
            <a:solidFill>
              <a:srgbClr val="7030A0"/>
            </a:solidFill>
            <a:round/>
            <a:headEnd/>
            <a:tailEnd/>
          </a:ln>
        </p:spPr>
      </p:cxnSp>
      <p:sp>
        <p:nvSpPr>
          <p:cNvPr id="19" name="TextBox 18"/>
          <p:cNvSpPr txBox="1"/>
          <p:nvPr/>
        </p:nvSpPr>
        <p:spPr>
          <a:xfrm>
            <a:off x="8624900" y="3861656"/>
            <a:ext cx="3214092" cy="1754326"/>
          </a:xfrm>
          <a:prstGeom prst="rect">
            <a:avLst/>
          </a:prstGeom>
          <a:noFill/>
        </p:spPr>
        <p:txBody>
          <a:bodyPr wrap="square" rtlCol="0">
            <a:spAutoFit/>
          </a:bodyPr>
          <a:lstStyle/>
          <a:p>
            <a:r>
              <a:rPr lang="en-US" dirty="0"/>
              <a:t>CD0 = DOE “Mission Need” statement</a:t>
            </a:r>
          </a:p>
          <a:p>
            <a:r>
              <a:rPr lang="en-US" dirty="0"/>
              <a:t>CD1 = technology and site selection (VA/NY)</a:t>
            </a:r>
          </a:p>
          <a:p>
            <a:r>
              <a:rPr lang="en-US" dirty="0"/>
              <a:t>CD2/CD3 = establish project baseline cost and schedule</a:t>
            </a:r>
          </a:p>
        </p:txBody>
      </p:sp>
      <p:sp>
        <p:nvSpPr>
          <p:cNvPr id="28" name="Rectangle 27"/>
          <p:cNvSpPr/>
          <p:nvPr/>
        </p:nvSpPr>
        <p:spPr>
          <a:xfrm>
            <a:off x="763763" y="1202084"/>
            <a:ext cx="11281272" cy="1569660"/>
          </a:xfrm>
          <a:prstGeom prst="rect">
            <a:avLst/>
          </a:prstGeom>
        </p:spPr>
        <p:txBody>
          <a:bodyPr wrap="square">
            <a:spAutoFit/>
          </a:bodyPr>
          <a:lstStyle/>
          <a:p>
            <a:pPr>
              <a:buFont typeface="Arial" pitchFamily="34" charset="0"/>
              <a:buChar char="•"/>
            </a:pPr>
            <a:r>
              <a:rPr lang="en-US" sz="1600" dirty="0">
                <a:latin typeface="Arial" pitchFamily="34" charset="0"/>
                <a:cs typeface="Arial" pitchFamily="34" charset="0"/>
              </a:rPr>
              <a:t> EIC accelerator R&amp;D questions will not be completely answered until ~2017</a:t>
            </a:r>
          </a:p>
          <a:p>
            <a:endParaRPr lang="en-US" sz="1600" dirty="0">
              <a:latin typeface="Arial" pitchFamily="34" charset="0"/>
              <a:cs typeface="Arial" pitchFamily="34" charset="0"/>
            </a:endParaRPr>
          </a:p>
          <a:p>
            <a:pPr>
              <a:buFont typeface="Arial" pitchFamily="34" charset="0"/>
              <a:buChar char="•"/>
            </a:pPr>
            <a:r>
              <a:rPr lang="en-US" sz="1600" dirty="0">
                <a:latin typeface="Arial" pitchFamily="34" charset="0"/>
                <a:cs typeface="Arial" pitchFamily="34" charset="0"/>
              </a:rPr>
              <a:t> EIC construction has to start </a:t>
            </a:r>
            <a:r>
              <a:rPr lang="en-US" sz="1600" b="1" dirty="0">
                <a:latin typeface="Arial" pitchFamily="34" charset="0"/>
                <a:cs typeface="Arial" pitchFamily="34" charset="0"/>
              </a:rPr>
              <a:t>after FRIB completion</a:t>
            </a:r>
            <a:r>
              <a:rPr lang="en-US" sz="1600" dirty="0">
                <a:latin typeface="Arial" pitchFamily="34" charset="0"/>
                <a:cs typeface="Arial" pitchFamily="34" charset="0"/>
              </a:rPr>
              <a:t>,</a:t>
            </a:r>
            <a:r>
              <a:rPr lang="en-US" sz="1600" b="1" dirty="0">
                <a:latin typeface="Arial" pitchFamily="34" charset="0"/>
                <a:cs typeface="Arial" pitchFamily="34" charset="0"/>
              </a:rPr>
              <a:t> </a:t>
            </a:r>
            <a:r>
              <a:rPr lang="en-US" sz="1600" dirty="0">
                <a:latin typeface="Arial" pitchFamily="34" charset="0"/>
                <a:cs typeface="Arial" pitchFamily="34" charset="0"/>
              </a:rPr>
              <a:t>with FRIB construction</a:t>
            </a:r>
          </a:p>
          <a:p>
            <a:r>
              <a:rPr lang="en-US" sz="1600" dirty="0">
                <a:latin typeface="Arial" pitchFamily="34" charset="0"/>
                <a:cs typeface="Arial" pitchFamily="34" charset="0"/>
              </a:rPr>
              <a:t>	anticipated to start ramping down near or in </a:t>
            </a:r>
            <a:r>
              <a:rPr lang="en-US" sz="1600" dirty="0" smtClean="0">
                <a:latin typeface="Arial" pitchFamily="34" charset="0"/>
                <a:cs typeface="Arial" pitchFamily="34" charset="0"/>
              </a:rPr>
              <a:t>FY20</a:t>
            </a:r>
            <a:endParaRPr lang="en-US" sz="1600" dirty="0">
              <a:latin typeface="Arial" pitchFamily="34" charset="0"/>
              <a:cs typeface="Arial" pitchFamily="34" charset="0"/>
            </a:endParaRPr>
          </a:p>
          <a:p>
            <a:pPr marL="285750" indent="-285750">
              <a:buFont typeface="Wingdings"/>
              <a:buChar char="à"/>
            </a:pPr>
            <a:r>
              <a:rPr lang="en-US" sz="1600" u="sng" dirty="0">
                <a:solidFill>
                  <a:srgbClr val="00B050"/>
                </a:solidFill>
                <a:latin typeface="Arial" pitchFamily="34" charset="0"/>
                <a:cs typeface="Arial" pitchFamily="34" charset="0"/>
                <a:sym typeface="Wingdings" panose="05000000000000000000" pitchFamily="2" charset="2"/>
              </a:rPr>
              <a:t>Most optimistic</a:t>
            </a:r>
            <a:r>
              <a:rPr lang="en-US" sz="1600" dirty="0">
                <a:solidFill>
                  <a:srgbClr val="00B050"/>
                </a:solidFill>
                <a:latin typeface="Arial" pitchFamily="34" charset="0"/>
                <a:cs typeface="Arial" pitchFamily="34" charset="0"/>
                <a:sym typeface="Wingdings" panose="05000000000000000000" pitchFamily="2" charset="2"/>
              </a:rPr>
              <a:t> </a:t>
            </a:r>
            <a:r>
              <a:rPr lang="en-US" sz="1600" dirty="0">
                <a:latin typeface="Arial" pitchFamily="34" charset="0"/>
                <a:cs typeface="Arial" pitchFamily="34" charset="0"/>
                <a:sym typeface="Wingdings" panose="05000000000000000000" pitchFamily="2" charset="2"/>
              </a:rPr>
              <a:t>scenario would have EIC construction start </a:t>
            </a:r>
            <a:r>
              <a:rPr lang="en-US" sz="1600" dirty="0">
                <a:solidFill>
                  <a:srgbClr val="00B050"/>
                </a:solidFill>
                <a:latin typeface="Arial" pitchFamily="34" charset="0"/>
                <a:cs typeface="Arial" pitchFamily="34" charset="0"/>
                <a:sym typeface="Wingdings" panose="05000000000000000000" pitchFamily="2" charset="2"/>
              </a:rPr>
              <a:t>(CD3) in FY20</a:t>
            </a:r>
            <a:r>
              <a:rPr lang="en-US" sz="1600" dirty="0">
                <a:latin typeface="Arial" pitchFamily="34" charset="0"/>
                <a:cs typeface="Arial" pitchFamily="34" charset="0"/>
                <a:sym typeface="Wingdings" panose="05000000000000000000" pitchFamily="2" charset="2"/>
              </a:rPr>
              <a:t>, perhaps more realistic FY22-23 timeframe</a:t>
            </a:r>
          </a:p>
          <a:p>
            <a:pPr marL="285750" indent="-285750">
              <a:buFont typeface="Wingdings"/>
              <a:buChar char="à"/>
            </a:pPr>
            <a:r>
              <a:rPr lang="en-US" sz="1600" dirty="0" smtClean="0">
                <a:solidFill>
                  <a:srgbClr val="FF0000"/>
                </a:solidFill>
                <a:latin typeface="Arial" pitchFamily="34" charset="0"/>
                <a:cs typeface="Arial" pitchFamily="34" charset="0"/>
                <a:sym typeface="Wingdings" panose="05000000000000000000" pitchFamily="2" charset="2"/>
              </a:rPr>
              <a:t>Best </a:t>
            </a:r>
            <a:r>
              <a:rPr lang="en-US" sz="1600" dirty="0">
                <a:solidFill>
                  <a:srgbClr val="FF0000"/>
                </a:solidFill>
                <a:latin typeface="Arial" pitchFamily="34" charset="0"/>
                <a:cs typeface="Arial" pitchFamily="34" charset="0"/>
                <a:sym typeface="Wingdings" panose="05000000000000000000" pitchFamily="2" charset="2"/>
              </a:rPr>
              <a:t>guess </a:t>
            </a:r>
            <a:r>
              <a:rPr lang="en-US" sz="1600" dirty="0">
                <a:latin typeface="Arial" pitchFamily="34" charset="0"/>
                <a:cs typeface="Arial" pitchFamily="34" charset="0"/>
                <a:sym typeface="Wingdings" panose="05000000000000000000" pitchFamily="2" charset="2"/>
              </a:rPr>
              <a:t>for EIC completion assuming formal NSAC/LRP recommendation  </a:t>
            </a:r>
            <a:r>
              <a:rPr lang="en-US" sz="1600" dirty="0">
                <a:solidFill>
                  <a:srgbClr val="FF0000"/>
                </a:solidFill>
                <a:latin typeface="Arial" pitchFamily="34" charset="0"/>
                <a:cs typeface="Arial" pitchFamily="34" charset="0"/>
                <a:sym typeface="Wingdings" panose="05000000000000000000" pitchFamily="2" charset="2"/>
              </a:rPr>
              <a:t>would be 2025-2030 timeframe</a:t>
            </a:r>
            <a:endParaRPr lang="it-IT" sz="1600" dirty="0">
              <a:solidFill>
                <a:srgbClr val="FF0000"/>
              </a:solidFill>
            </a:endParaRPr>
          </a:p>
        </p:txBody>
      </p:sp>
      <p:sp>
        <p:nvSpPr>
          <p:cNvPr id="2" name="Date Placeholder 1"/>
          <p:cNvSpPr>
            <a:spLocks noGrp="1"/>
          </p:cNvSpPr>
          <p:nvPr>
            <p:ph type="dt" sz="half" idx="10"/>
          </p:nvPr>
        </p:nvSpPr>
        <p:spPr/>
        <p:txBody>
          <a:bodyPr/>
          <a:lstStyle/>
          <a:p>
            <a:fld id="{7BF2DD0D-921B-4D75-AB32-A47F7FFAA58C}" type="datetime1">
              <a:rPr lang="en-US" smtClean="0"/>
              <a:t>8/30/2017</a:t>
            </a:fld>
            <a:endParaRPr lang="en-US" dirty="0"/>
          </a:p>
        </p:txBody>
      </p:sp>
      <p:sp>
        <p:nvSpPr>
          <p:cNvPr id="3" name="Footer Placeholder 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20" name="Slide Number Placeholder 19"/>
          <p:cNvSpPr>
            <a:spLocks noGrp="1"/>
          </p:cNvSpPr>
          <p:nvPr>
            <p:ph type="sldNum" sz="quarter" idx="12"/>
          </p:nvPr>
        </p:nvSpPr>
        <p:spPr/>
        <p:txBody>
          <a:bodyPr/>
          <a:lstStyle/>
          <a:p>
            <a:fld id="{B9A5DFB4-3D23-4866-8D46-AE36D04BFD7D}" type="slidenum">
              <a:rPr lang="en-US" smtClean="0"/>
              <a:pPr/>
              <a:t>58</a:t>
            </a:fld>
            <a:endParaRPr lang="en-US" dirty="0"/>
          </a:p>
        </p:txBody>
      </p:sp>
    </p:spTree>
    <p:extLst>
      <p:ext uri="{BB962C8B-B14F-4D97-AF65-F5344CB8AC3E}">
        <p14:creationId xmlns:p14="http://schemas.microsoft.com/office/powerpoint/2010/main" val="19218670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DOE budget in FY 2015 $: “Modest Growth”</a:t>
            </a:r>
            <a:endParaRPr lang="it-IT"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25168" y="1460889"/>
            <a:ext cx="6896393" cy="4856495"/>
          </a:xfrm>
          <a:prstGeom prst="rect">
            <a:avLst/>
          </a:prstGeom>
          <a:noFill/>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232" y="1460889"/>
            <a:ext cx="1797368" cy="2320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Oval 1"/>
          <p:cNvSpPr/>
          <p:nvPr/>
        </p:nvSpPr>
        <p:spPr>
          <a:xfrm>
            <a:off x="6823787" y="2001715"/>
            <a:ext cx="1224838" cy="107302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32A4F75-08D2-4F2A-86BB-C9475D3B7B78}"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59</a:t>
            </a:fld>
            <a:endParaRPr lang="en-US" dirty="0"/>
          </a:p>
        </p:txBody>
      </p:sp>
    </p:spTree>
    <p:extLst>
      <p:ext uri="{BB962C8B-B14F-4D97-AF65-F5344CB8AC3E}">
        <p14:creationId xmlns:p14="http://schemas.microsoft.com/office/powerpoint/2010/main" val="616904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Just a </a:t>
            </a:r>
            <a:r>
              <a:rPr lang="it-IT" dirty="0" err="1" smtClean="0"/>
              <a:t>remaind</a:t>
            </a:r>
            <a:endParaRPr lang="it-IT" dirty="0"/>
          </a:p>
        </p:txBody>
      </p:sp>
      <p:pic>
        <p:nvPicPr>
          <p:cNvPr id="8" name="Picture 7" descr="FAIR_GSI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21" y="1396451"/>
            <a:ext cx="6490628" cy="519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394274" y="1181676"/>
            <a:ext cx="3337850" cy="70788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r>
              <a:rPr lang="en-GB" altLang="en-US" sz="2000" b="1" dirty="0">
                <a:solidFill>
                  <a:schemeClr val="accent2"/>
                </a:solidFill>
              </a:rPr>
              <a:t>A “simple” idea: ENC@FAIR (</a:t>
            </a:r>
            <a:r>
              <a:rPr lang="en-GB" altLang="en-US" sz="2000" b="1" dirty="0" err="1">
                <a:solidFill>
                  <a:schemeClr val="accent2"/>
                </a:solidFill>
              </a:rPr>
              <a:t>i</a:t>
            </a:r>
            <a:r>
              <a:rPr lang="en-GB" altLang="en-US" sz="2000" b="1" dirty="0">
                <a:solidFill>
                  <a:schemeClr val="accent2"/>
                </a:solidFill>
              </a:rPr>
              <a:t>)</a:t>
            </a:r>
            <a:endParaRPr lang="en-GB" altLang="en-US" sz="2000" dirty="0">
              <a:solidFill>
                <a:schemeClr val="accent2"/>
              </a:solidFill>
            </a:endParaRPr>
          </a:p>
        </p:txBody>
      </p:sp>
      <p:sp>
        <p:nvSpPr>
          <p:cNvPr id="11" name="Text Box 7"/>
          <p:cNvSpPr txBox="1">
            <a:spLocks noChangeArrowheads="1"/>
          </p:cNvSpPr>
          <p:nvPr/>
        </p:nvSpPr>
        <p:spPr bwMode="auto">
          <a:xfrm>
            <a:off x="394274" y="5297192"/>
            <a:ext cx="386959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r>
              <a:rPr lang="en-GB" altLang="en-US" sz="1400" dirty="0"/>
              <a:t>HESR:</a:t>
            </a:r>
          </a:p>
          <a:p>
            <a:r>
              <a:rPr lang="en-GB" altLang="en-US" sz="1400" dirty="0"/>
              <a:t>anti proton storage ring</a:t>
            </a:r>
          </a:p>
          <a:p>
            <a:r>
              <a:rPr lang="en-GB" altLang="en-US" sz="1400" dirty="0"/>
              <a:t>1.5 – 15 GeV/c (max. 50Tm)</a:t>
            </a:r>
          </a:p>
          <a:p>
            <a:r>
              <a:rPr lang="en-GB" altLang="en-US" sz="1400" dirty="0"/>
              <a:t>L=576m, e-Cooling, </a:t>
            </a:r>
            <a:r>
              <a:rPr lang="en-GB" altLang="en-US" sz="1400" dirty="0" err="1"/>
              <a:t>stoch</a:t>
            </a:r>
            <a:r>
              <a:rPr lang="en-GB" altLang="en-US" sz="1400" dirty="0"/>
              <a:t>. cooling</a:t>
            </a:r>
          </a:p>
          <a:p>
            <a:r>
              <a:rPr lang="en-GB" altLang="en-US" sz="1400" dirty="0"/>
              <a:t>PANDA fixed target experiment</a:t>
            </a:r>
          </a:p>
        </p:txBody>
      </p:sp>
      <p:pic>
        <p:nvPicPr>
          <p:cNvPr id="14" name="Picture 13" descr="HESR-AUS-Groß-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227" y="1119981"/>
            <a:ext cx="4124325" cy="581025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a:grpSpLocks/>
          </p:cNvGrpSpPr>
          <p:nvPr/>
        </p:nvGrpSpPr>
        <p:grpSpPr bwMode="auto">
          <a:xfrm>
            <a:off x="7615340" y="1112044"/>
            <a:ext cx="2216152" cy="1943100"/>
            <a:chOff x="93" y="369"/>
            <a:chExt cx="1396" cy="1224"/>
          </a:xfrm>
        </p:grpSpPr>
        <p:grpSp>
          <p:nvGrpSpPr>
            <p:cNvPr id="63" name="Group 62"/>
            <p:cNvGrpSpPr>
              <a:grpSpLocks/>
            </p:cNvGrpSpPr>
            <p:nvPr/>
          </p:nvGrpSpPr>
          <p:grpSpPr bwMode="auto">
            <a:xfrm>
              <a:off x="93" y="369"/>
              <a:ext cx="309" cy="308"/>
              <a:chOff x="4122" y="1119"/>
              <a:chExt cx="309" cy="308"/>
            </a:xfrm>
          </p:grpSpPr>
          <p:sp>
            <p:nvSpPr>
              <p:cNvPr id="67" name="Rectangle 66"/>
              <p:cNvSpPr>
                <a:spLocks noChangeArrowheads="1"/>
              </p:cNvSpPr>
              <p:nvPr/>
            </p:nvSpPr>
            <p:spPr bwMode="auto">
              <a:xfrm>
                <a:off x="4122" y="1119"/>
                <a:ext cx="309" cy="308"/>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68" name="Text Box 7"/>
              <p:cNvSpPr txBox="1">
                <a:spLocks noChangeArrowheads="1"/>
              </p:cNvSpPr>
              <p:nvPr/>
            </p:nvSpPr>
            <p:spPr bwMode="auto">
              <a:xfrm>
                <a:off x="4141" y="1162"/>
                <a:ext cx="19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1" hangingPunct="1"/>
                <a:r>
                  <a:rPr lang="de-DE" altLang="en-US" b="1">
                    <a:solidFill>
                      <a:srgbClr val="FF0000"/>
                    </a:solidFill>
                  </a:rPr>
                  <a:t>P</a:t>
                </a:r>
              </a:p>
            </p:txBody>
          </p:sp>
          <p:sp>
            <p:nvSpPr>
              <p:cNvPr id="69" name="Line 8"/>
              <p:cNvSpPr>
                <a:spLocks noChangeShapeType="1"/>
              </p:cNvSpPr>
              <p:nvPr/>
            </p:nvSpPr>
            <p:spPr bwMode="auto">
              <a:xfrm flipH="1">
                <a:off x="4323" y="1177"/>
                <a:ext cx="0" cy="159"/>
              </a:xfrm>
              <a:prstGeom prst="line">
                <a:avLst/>
              </a:prstGeom>
              <a:noFill/>
              <a:ln w="25400">
                <a:solidFill>
                  <a:srgbClr val="FF00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sp>
          <p:nvSpPr>
            <p:cNvPr id="64" name="Oval 63"/>
            <p:cNvSpPr>
              <a:spLocks noChangeArrowheads="1"/>
            </p:cNvSpPr>
            <p:nvPr/>
          </p:nvSpPr>
          <p:spPr bwMode="auto">
            <a:xfrm rot="-350549">
              <a:off x="847" y="577"/>
              <a:ext cx="586" cy="384"/>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65" name="Freeform 64"/>
            <p:cNvSpPr>
              <a:spLocks/>
            </p:cNvSpPr>
            <p:nvPr/>
          </p:nvSpPr>
          <p:spPr bwMode="auto">
            <a:xfrm>
              <a:off x="409" y="664"/>
              <a:ext cx="478" cy="71"/>
            </a:xfrm>
            <a:custGeom>
              <a:avLst/>
              <a:gdLst>
                <a:gd name="T0" fmla="*/ 0 w 478"/>
                <a:gd name="T1" fmla="*/ 0 h 71"/>
                <a:gd name="T2" fmla="*/ 227 w 478"/>
                <a:gd name="T3" fmla="*/ 51 h 71"/>
                <a:gd name="T4" fmla="*/ 325 w 478"/>
                <a:gd name="T5" fmla="*/ 70 h 71"/>
                <a:gd name="T6" fmla="*/ 404 w 478"/>
                <a:gd name="T7" fmla="*/ 56 h 71"/>
                <a:gd name="T8" fmla="*/ 478 w 478"/>
                <a:gd name="T9" fmla="*/ 23 h 71"/>
              </a:gdLst>
              <a:ahLst/>
              <a:cxnLst>
                <a:cxn ang="0">
                  <a:pos x="T0" y="T1"/>
                </a:cxn>
                <a:cxn ang="0">
                  <a:pos x="T2" y="T3"/>
                </a:cxn>
                <a:cxn ang="0">
                  <a:pos x="T4" y="T5"/>
                </a:cxn>
                <a:cxn ang="0">
                  <a:pos x="T6" y="T7"/>
                </a:cxn>
                <a:cxn ang="0">
                  <a:pos x="T8" y="T9"/>
                </a:cxn>
              </a:cxnLst>
              <a:rect l="0" t="0" r="r" b="b"/>
              <a:pathLst>
                <a:path w="478" h="71">
                  <a:moveTo>
                    <a:pt x="0" y="0"/>
                  </a:moveTo>
                  <a:cubicBezTo>
                    <a:pt x="86" y="19"/>
                    <a:pt x="173" y="39"/>
                    <a:pt x="227" y="51"/>
                  </a:cubicBezTo>
                  <a:cubicBezTo>
                    <a:pt x="281" y="63"/>
                    <a:pt x="296" y="69"/>
                    <a:pt x="325" y="70"/>
                  </a:cubicBezTo>
                  <a:cubicBezTo>
                    <a:pt x="354" y="71"/>
                    <a:pt x="379" y="64"/>
                    <a:pt x="404" y="56"/>
                  </a:cubicBezTo>
                  <a:cubicBezTo>
                    <a:pt x="429" y="48"/>
                    <a:pt x="470" y="32"/>
                    <a:pt x="478" y="23"/>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66" name="Freeform 65"/>
            <p:cNvSpPr>
              <a:spLocks/>
            </p:cNvSpPr>
            <p:nvPr/>
          </p:nvSpPr>
          <p:spPr bwMode="auto">
            <a:xfrm>
              <a:off x="1250" y="841"/>
              <a:ext cx="239" cy="752"/>
            </a:xfrm>
            <a:custGeom>
              <a:avLst/>
              <a:gdLst>
                <a:gd name="T0" fmla="*/ 148 w 239"/>
                <a:gd name="T1" fmla="*/ 0 h 752"/>
                <a:gd name="T2" fmla="*/ 157 w 239"/>
                <a:gd name="T3" fmla="*/ 60 h 752"/>
                <a:gd name="T4" fmla="*/ 176 w 239"/>
                <a:gd name="T5" fmla="*/ 111 h 752"/>
                <a:gd name="T6" fmla="*/ 223 w 239"/>
                <a:gd name="T7" fmla="*/ 209 h 752"/>
                <a:gd name="T8" fmla="*/ 218 w 239"/>
                <a:gd name="T9" fmla="*/ 381 h 752"/>
                <a:gd name="T10" fmla="*/ 97 w 239"/>
                <a:gd name="T11" fmla="*/ 571 h 752"/>
                <a:gd name="T12" fmla="*/ 0 w 239"/>
                <a:gd name="T13" fmla="*/ 752 h 752"/>
              </a:gdLst>
              <a:ahLst/>
              <a:cxnLst>
                <a:cxn ang="0">
                  <a:pos x="T0" y="T1"/>
                </a:cxn>
                <a:cxn ang="0">
                  <a:pos x="T2" y="T3"/>
                </a:cxn>
                <a:cxn ang="0">
                  <a:pos x="T4" y="T5"/>
                </a:cxn>
                <a:cxn ang="0">
                  <a:pos x="T6" y="T7"/>
                </a:cxn>
                <a:cxn ang="0">
                  <a:pos x="T8" y="T9"/>
                </a:cxn>
                <a:cxn ang="0">
                  <a:pos x="T10" y="T11"/>
                </a:cxn>
                <a:cxn ang="0">
                  <a:pos x="T12" y="T13"/>
                </a:cxn>
              </a:cxnLst>
              <a:rect l="0" t="0" r="r" b="b"/>
              <a:pathLst>
                <a:path w="239" h="752">
                  <a:moveTo>
                    <a:pt x="148" y="0"/>
                  </a:moveTo>
                  <a:cubicBezTo>
                    <a:pt x="150" y="21"/>
                    <a:pt x="152" y="42"/>
                    <a:pt x="157" y="60"/>
                  </a:cubicBezTo>
                  <a:cubicBezTo>
                    <a:pt x="162" y="78"/>
                    <a:pt x="165" y="86"/>
                    <a:pt x="176" y="111"/>
                  </a:cubicBezTo>
                  <a:cubicBezTo>
                    <a:pt x="187" y="136"/>
                    <a:pt x="216" y="164"/>
                    <a:pt x="223" y="209"/>
                  </a:cubicBezTo>
                  <a:cubicBezTo>
                    <a:pt x="230" y="254"/>
                    <a:pt x="239" y="321"/>
                    <a:pt x="218" y="381"/>
                  </a:cubicBezTo>
                  <a:cubicBezTo>
                    <a:pt x="197" y="441"/>
                    <a:pt x="133" y="509"/>
                    <a:pt x="97" y="571"/>
                  </a:cubicBezTo>
                  <a:cubicBezTo>
                    <a:pt x="61" y="633"/>
                    <a:pt x="30" y="692"/>
                    <a:pt x="0" y="752"/>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grpSp>
        <p:nvGrpSpPr>
          <p:cNvPr id="16" name="Group 15"/>
          <p:cNvGrpSpPr>
            <a:grpSpLocks/>
          </p:cNvGrpSpPr>
          <p:nvPr/>
        </p:nvGrpSpPr>
        <p:grpSpPr bwMode="auto">
          <a:xfrm>
            <a:off x="8825015" y="2920208"/>
            <a:ext cx="1793875" cy="2074863"/>
            <a:chOff x="855" y="1508"/>
            <a:chExt cx="1130" cy="1307"/>
          </a:xfrm>
        </p:grpSpPr>
        <p:grpSp>
          <p:nvGrpSpPr>
            <p:cNvPr id="52" name="Group 51"/>
            <p:cNvGrpSpPr>
              <a:grpSpLocks noChangeAspect="1"/>
            </p:cNvGrpSpPr>
            <p:nvPr/>
          </p:nvGrpSpPr>
          <p:grpSpPr bwMode="auto">
            <a:xfrm>
              <a:off x="855" y="1508"/>
              <a:ext cx="1130" cy="1307"/>
              <a:chOff x="717" y="1388"/>
              <a:chExt cx="1355" cy="1530"/>
            </a:xfrm>
          </p:grpSpPr>
          <p:sp>
            <p:nvSpPr>
              <p:cNvPr id="59" name="Freeform 58"/>
              <p:cNvSpPr>
                <a:spLocks noChangeAspect="1"/>
              </p:cNvSpPr>
              <p:nvPr/>
            </p:nvSpPr>
            <p:spPr bwMode="auto">
              <a:xfrm>
                <a:off x="1230" y="1388"/>
                <a:ext cx="842" cy="480"/>
              </a:xfrm>
              <a:custGeom>
                <a:avLst/>
                <a:gdLst>
                  <a:gd name="T0" fmla="*/ 0 w 842"/>
                  <a:gd name="T1" fmla="*/ 248 h 480"/>
                  <a:gd name="T2" fmla="*/ 40 w 842"/>
                  <a:gd name="T3" fmla="*/ 188 h 480"/>
                  <a:gd name="T4" fmla="*/ 120 w 842"/>
                  <a:gd name="T5" fmla="*/ 108 h 480"/>
                  <a:gd name="T6" fmla="*/ 224 w 842"/>
                  <a:gd name="T7" fmla="*/ 40 h 480"/>
                  <a:gd name="T8" fmla="*/ 356 w 842"/>
                  <a:gd name="T9" fmla="*/ 6 h 480"/>
                  <a:gd name="T10" fmla="*/ 436 w 842"/>
                  <a:gd name="T11" fmla="*/ 4 h 480"/>
                  <a:gd name="T12" fmla="*/ 522 w 842"/>
                  <a:gd name="T13" fmla="*/ 4 h 480"/>
                  <a:gd name="T14" fmla="*/ 644 w 842"/>
                  <a:gd name="T15" fmla="*/ 30 h 480"/>
                  <a:gd name="T16" fmla="*/ 732 w 842"/>
                  <a:gd name="T17" fmla="*/ 80 h 480"/>
                  <a:gd name="T18" fmla="*/ 778 w 842"/>
                  <a:gd name="T19" fmla="*/ 124 h 480"/>
                  <a:gd name="T20" fmla="*/ 832 w 842"/>
                  <a:gd name="T21" fmla="*/ 194 h 480"/>
                  <a:gd name="T22" fmla="*/ 838 w 842"/>
                  <a:gd name="T23" fmla="*/ 302 h 480"/>
                  <a:gd name="T24" fmla="*/ 806 w 842"/>
                  <a:gd name="T25" fmla="*/ 402 h 480"/>
                  <a:gd name="T26" fmla="*/ 774 w 842"/>
                  <a:gd name="T27"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2" h="480">
                    <a:moveTo>
                      <a:pt x="0" y="248"/>
                    </a:moveTo>
                    <a:cubicBezTo>
                      <a:pt x="10" y="229"/>
                      <a:pt x="20" y="211"/>
                      <a:pt x="40" y="188"/>
                    </a:cubicBezTo>
                    <a:cubicBezTo>
                      <a:pt x="60" y="165"/>
                      <a:pt x="89" y="133"/>
                      <a:pt x="120" y="108"/>
                    </a:cubicBezTo>
                    <a:cubicBezTo>
                      <a:pt x="151" y="83"/>
                      <a:pt x="185" y="57"/>
                      <a:pt x="224" y="40"/>
                    </a:cubicBezTo>
                    <a:cubicBezTo>
                      <a:pt x="263" y="23"/>
                      <a:pt x="321" y="12"/>
                      <a:pt x="356" y="6"/>
                    </a:cubicBezTo>
                    <a:cubicBezTo>
                      <a:pt x="391" y="0"/>
                      <a:pt x="408" y="4"/>
                      <a:pt x="436" y="4"/>
                    </a:cubicBezTo>
                    <a:cubicBezTo>
                      <a:pt x="464" y="4"/>
                      <a:pt x="487" y="0"/>
                      <a:pt x="522" y="4"/>
                    </a:cubicBezTo>
                    <a:cubicBezTo>
                      <a:pt x="557" y="8"/>
                      <a:pt x="609" y="17"/>
                      <a:pt x="644" y="30"/>
                    </a:cubicBezTo>
                    <a:cubicBezTo>
                      <a:pt x="679" y="43"/>
                      <a:pt x="710" y="64"/>
                      <a:pt x="732" y="80"/>
                    </a:cubicBezTo>
                    <a:cubicBezTo>
                      <a:pt x="754" y="96"/>
                      <a:pt x="761" y="105"/>
                      <a:pt x="778" y="124"/>
                    </a:cubicBezTo>
                    <a:cubicBezTo>
                      <a:pt x="795" y="143"/>
                      <a:pt x="822" y="164"/>
                      <a:pt x="832" y="194"/>
                    </a:cubicBezTo>
                    <a:cubicBezTo>
                      <a:pt x="842" y="224"/>
                      <a:pt x="842" y="267"/>
                      <a:pt x="838" y="302"/>
                    </a:cubicBezTo>
                    <a:cubicBezTo>
                      <a:pt x="834" y="337"/>
                      <a:pt x="817" y="372"/>
                      <a:pt x="806" y="402"/>
                    </a:cubicBezTo>
                    <a:cubicBezTo>
                      <a:pt x="795" y="432"/>
                      <a:pt x="784" y="456"/>
                      <a:pt x="774" y="480"/>
                    </a:cubicBezTo>
                  </a:path>
                </a:pathLst>
              </a:custGeom>
              <a:noFill/>
              <a:ln w="38100" cap="flat" cmpd="sng">
                <a:solidFill>
                  <a:schemeClr val="accent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60" name="Freeform 59"/>
              <p:cNvSpPr>
                <a:spLocks noChangeAspect="1"/>
              </p:cNvSpPr>
              <p:nvPr/>
            </p:nvSpPr>
            <p:spPr bwMode="auto">
              <a:xfrm>
                <a:off x="717" y="2284"/>
                <a:ext cx="969" cy="634"/>
              </a:xfrm>
              <a:custGeom>
                <a:avLst/>
                <a:gdLst>
                  <a:gd name="T0" fmla="*/ 969 w 969"/>
                  <a:gd name="T1" fmla="*/ 220 h 634"/>
                  <a:gd name="T2" fmla="*/ 879 w 969"/>
                  <a:gd name="T3" fmla="*/ 386 h 634"/>
                  <a:gd name="T4" fmla="*/ 779 w 969"/>
                  <a:gd name="T5" fmla="*/ 504 h 634"/>
                  <a:gd name="T6" fmla="*/ 649 w 969"/>
                  <a:gd name="T7" fmla="*/ 588 h 634"/>
                  <a:gd name="T8" fmla="*/ 477 w 969"/>
                  <a:gd name="T9" fmla="*/ 630 h 634"/>
                  <a:gd name="T10" fmla="*/ 289 w 969"/>
                  <a:gd name="T11" fmla="*/ 612 h 634"/>
                  <a:gd name="T12" fmla="*/ 147 w 969"/>
                  <a:gd name="T13" fmla="*/ 552 h 634"/>
                  <a:gd name="T14" fmla="*/ 53 w 969"/>
                  <a:gd name="T15" fmla="*/ 478 h 634"/>
                  <a:gd name="T16" fmla="*/ 9 w 969"/>
                  <a:gd name="T17" fmla="*/ 378 h 634"/>
                  <a:gd name="T18" fmla="*/ 3 w 969"/>
                  <a:gd name="T19" fmla="*/ 286 h 634"/>
                  <a:gd name="T20" fmla="*/ 27 w 969"/>
                  <a:gd name="T21" fmla="*/ 190 h 634"/>
                  <a:gd name="T22" fmla="*/ 73 w 969"/>
                  <a:gd name="T23" fmla="*/ 86 h 634"/>
                  <a:gd name="T24" fmla="*/ 125 w 969"/>
                  <a:gd name="T25"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9" h="634">
                    <a:moveTo>
                      <a:pt x="969" y="220"/>
                    </a:moveTo>
                    <a:cubicBezTo>
                      <a:pt x="940" y="279"/>
                      <a:pt x="911" y="339"/>
                      <a:pt x="879" y="386"/>
                    </a:cubicBezTo>
                    <a:cubicBezTo>
                      <a:pt x="847" y="433"/>
                      <a:pt x="817" y="470"/>
                      <a:pt x="779" y="504"/>
                    </a:cubicBezTo>
                    <a:cubicBezTo>
                      <a:pt x="741" y="538"/>
                      <a:pt x="699" y="567"/>
                      <a:pt x="649" y="588"/>
                    </a:cubicBezTo>
                    <a:cubicBezTo>
                      <a:pt x="599" y="609"/>
                      <a:pt x="537" y="626"/>
                      <a:pt x="477" y="630"/>
                    </a:cubicBezTo>
                    <a:cubicBezTo>
                      <a:pt x="417" y="634"/>
                      <a:pt x="344" y="625"/>
                      <a:pt x="289" y="612"/>
                    </a:cubicBezTo>
                    <a:cubicBezTo>
                      <a:pt x="234" y="599"/>
                      <a:pt x="186" y="574"/>
                      <a:pt x="147" y="552"/>
                    </a:cubicBezTo>
                    <a:cubicBezTo>
                      <a:pt x="108" y="530"/>
                      <a:pt x="76" y="507"/>
                      <a:pt x="53" y="478"/>
                    </a:cubicBezTo>
                    <a:cubicBezTo>
                      <a:pt x="30" y="449"/>
                      <a:pt x="17" y="410"/>
                      <a:pt x="9" y="378"/>
                    </a:cubicBezTo>
                    <a:cubicBezTo>
                      <a:pt x="1" y="346"/>
                      <a:pt x="0" y="317"/>
                      <a:pt x="3" y="286"/>
                    </a:cubicBezTo>
                    <a:cubicBezTo>
                      <a:pt x="6" y="255"/>
                      <a:pt x="15" y="223"/>
                      <a:pt x="27" y="190"/>
                    </a:cubicBezTo>
                    <a:cubicBezTo>
                      <a:pt x="39" y="157"/>
                      <a:pt x="57" y="118"/>
                      <a:pt x="73" y="86"/>
                    </a:cubicBezTo>
                    <a:cubicBezTo>
                      <a:pt x="89" y="54"/>
                      <a:pt x="107" y="27"/>
                      <a:pt x="125" y="0"/>
                    </a:cubicBezTo>
                  </a:path>
                </a:pathLst>
              </a:custGeom>
              <a:noFill/>
              <a:ln w="38100" cap="flat" cmpd="sng">
                <a:solidFill>
                  <a:schemeClr val="accent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61" name="Line 16"/>
              <p:cNvSpPr>
                <a:spLocks noChangeAspect="1" noChangeShapeType="1"/>
              </p:cNvSpPr>
              <p:nvPr/>
            </p:nvSpPr>
            <p:spPr bwMode="auto">
              <a:xfrm flipV="1">
                <a:off x="834" y="1604"/>
                <a:ext cx="412" cy="696"/>
              </a:xfrm>
              <a:prstGeom prst="line">
                <a:avLst/>
              </a:prstGeom>
              <a:noFill/>
              <a:ln w="38100">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62" name="Line 17"/>
              <p:cNvSpPr>
                <a:spLocks noChangeAspect="1" noChangeShapeType="1"/>
              </p:cNvSpPr>
              <p:nvPr/>
            </p:nvSpPr>
            <p:spPr bwMode="auto">
              <a:xfrm flipV="1">
                <a:off x="1672" y="1848"/>
                <a:ext cx="342" cy="684"/>
              </a:xfrm>
              <a:prstGeom prst="line">
                <a:avLst/>
              </a:prstGeom>
              <a:noFill/>
              <a:ln w="38100">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grpSp>
          <p:nvGrpSpPr>
            <p:cNvPr id="53" name="Group 52"/>
            <p:cNvGrpSpPr>
              <a:grpSpLocks/>
            </p:cNvGrpSpPr>
            <p:nvPr/>
          </p:nvGrpSpPr>
          <p:grpSpPr bwMode="auto">
            <a:xfrm>
              <a:off x="987" y="2315"/>
              <a:ext cx="301" cy="275"/>
              <a:chOff x="3939" y="2839"/>
              <a:chExt cx="301" cy="275"/>
            </a:xfrm>
          </p:grpSpPr>
          <p:sp>
            <p:nvSpPr>
              <p:cNvPr id="56" name="Rectangle 55"/>
              <p:cNvSpPr>
                <a:spLocks noChangeArrowheads="1"/>
              </p:cNvSpPr>
              <p:nvPr/>
            </p:nvSpPr>
            <p:spPr bwMode="auto">
              <a:xfrm>
                <a:off x="3965" y="2839"/>
                <a:ext cx="275" cy="275"/>
              </a:xfrm>
              <a:prstGeom prst="rect">
                <a:avLst/>
              </a:prstGeom>
              <a:solidFill>
                <a:schemeClr val="bg1"/>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57" name="Text Box 20"/>
              <p:cNvSpPr txBox="1">
                <a:spLocks noChangeArrowheads="1"/>
              </p:cNvSpPr>
              <p:nvPr/>
            </p:nvSpPr>
            <p:spPr bwMode="auto">
              <a:xfrm>
                <a:off x="3939" y="2858"/>
                <a:ext cx="2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1" hangingPunct="1"/>
                <a:r>
                  <a:rPr lang="de-DE" altLang="en-US">
                    <a:solidFill>
                      <a:srgbClr val="0000FF"/>
                    </a:solidFill>
                  </a:rPr>
                  <a:t>e</a:t>
                </a:r>
                <a:r>
                  <a:rPr lang="de-DE" altLang="en-US" baseline="30000">
                    <a:solidFill>
                      <a:srgbClr val="0000FF"/>
                    </a:solidFill>
                  </a:rPr>
                  <a:t>-</a:t>
                </a:r>
                <a:endParaRPr lang="de-DE" altLang="en-US">
                  <a:solidFill>
                    <a:srgbClr val="0000FF"/>
                  </a:solidFill>
                </a:endParaRPr>
              </a:p>
            </p:txBody>
          </p:sp>
          <p:sp>
            <p:nvSpPr>
              <p:cNvPr id="58" name="Line 21"/>
              <p:cNvSpPr>
                <a:spLocks noChangeShapeType="1"/>
              </p:cNvSpPr>
              <p:nvPr/>
            </p:nvSpPr>
            <p:spPr bwMode="auto">
              <a:xfrm flipV="1">
                <a:off x="4174" y="2905"/>
                <a:ext cx="0" cy="159"/>
              </a:xfrm>
              <a:prstGeom prst="line">
                <a:avLst/>
              </a:prstGeom>
              <a:noFill/>
              <a:ln w="25400">
                <a:solidFill>
                  <a:srgbClr val="0000FF"/>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sp>
          <p:nvSpPr>
            <p:cNvPr id="54" name="Line 22"/>
            <p:cNvSpPr>
              <a:spLocks noChangeShapeType="1"/>
            </p:cNvSpPr>
            <p:nvPr/>
          </p:nvSpPr>
          <p:spPr bwMode="auto">
            <a:xfrm flipV="1">
              <a:off x="1021" y="2018"/>
              <a:ext cx="97" cy="303"/>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55" name="Text Box 23"/>
            <p:cNvSpPr txBox="1">
              <a:spLocks noChangeArrowheads="1"/>
            </p:cNvSpPr>
            <p:nvPr/>
          </p:nvSpPr>
          <p:spPr bwMode="auto">
            <a:xfrm rot="18220111">
              <a:off x="938" y="1927"/>
              <a:ext cx="66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1" hangingPunct="1"/>
              <a:r>
                <a:rPr lang="de-DE" altLang="en-US" sz="1400">
                  <a:solidFill>
                    <a:srgbClr val="0000FF"/>
                  </a:solidFill>
                </a:rPr>
                <a:t>pol. e</a:t>
              </a:r>
              <a:r>
                <a:rPr lang="de-DE" altLang="en-US" sz="1400" baseline="30000">
                  <a:solidFill>
                    <a:srgbClr val="0000FF"/>
                  </a:solidFill>
                </a:rPr>
                <a:t>-</a:t>
              </a:r>
              <a:r>
                <a:rPr lang="de-DE" altLang="en-US" sz="1400">
                  <a:solidFill>
                    <a:srgbClr val="0000FF"/>
                  </a:solidFill>
                </a:rPr>
                <a:t> -inj.</a:t>
              </a:r>
            </a:p>
          </p:txBody>
        </p:sp>
      </p:grpSp>
      <p:grpSp>
        <p:nvGrpSpPr>
          <p:cNvPr id="17" name="Group 16"/>
          <p:cNvGrpSpPr>
            <a:grpSpLocks noChangeAspect="1"/>
          </p:cNvGrpSpPr>
          <p:nvPr/>
        </p:nvGrpSpPr>
        <p:grpSpPr bwMode="auto">
          <a:xfrm>
            <a:off x="9137752" y="1216819"/>
            <a:ext cx="428625" cy="420687"/>
            <a:chOff x="2282" y="1561"/>
            <a:chExt cx="1196" cy="1179"/>
          </a:xfrm>
        </p:grpSpPr>
        <p:pic>
          <p:nvPicPr>
            <p:cNvPr id="50" name="Picture 49" descr="MCj043034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 y="1580"/>
              <a:ext cx="1196" cy="1160"/>
            </a:xfrm>
            <a:prstGeom prst="rect">
              <a:avLst/>
            </a:prstGeom>
            <a:noFill/>
            <a:extLst>
              <a:ext uri="{909E8E84-426E-40DD-AFC4-6F175D3DCCD1}">
                <a14:hiddenFill xmlns:a14="http://schemas.microsoft.com/office/drawing/2010/main">
                  <a:solidFill>
                    <a:srgbClr val="FFFFFF"/>
                  </a:solidFill>
                </a14:hiddenFill>
              </a:ext>
            </a:extLst>
          </p:spPr>
        </p:pic>
        <p:sp>
          <p:nvSpPr>
            <p:cNvPr id="51" name="Line 26"/>
            <p:cNvSpPr>
              <a:spLocks noChangeAspect="1" noChangeShapeType="1"/>
            </p:cNvSpPr>
            <p:nvPr/>
          </p:nvSpPr>
          <p:spPr bwMode="auto">
            <a:xfrm flipV="1">
              <a:off x="2612" y="1561"/>
              <a:ext cx="394" cy="1060"/>
            </a:xfrm>
            <a:prstGeom prst="line">
              <a:avLst/>
            </a:prstGeom>
            <a:noFill/>
            <a:ln w="2540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grpSp>
        <p:nvGrpSpPr>
          <p:cNvPr id="18" name="Group 17"/>
          <p:cNvGrpSpPr>
            <a:grpSpLocks/>
          </p:cNvGrpSpPr>
          <p:nvPr/>
        </p:nvGrpSpPr>
        <p:grpSpPr bwMode="auto">
          <a:xfrm>
            <a:off x="8605941" y="2226470"/>
            <a:ext cx="2509838" cy="2932113"/>
            <a:chOff x="717" y="1071"/>
            <a:chExt cx="1581" cy="1847"/>
          </a:xfrm>
        </p:grpSpPr>
        <p:grpSp>
          <p:nvGrpSpPr>
            <p:cNvPr id="43" name="Group 42"/>
            <p:cNvGrpSpPr>
              <a:grpSpLocks/>
            </p:cNvGrpSpPr>
            <p:nvPr/>
          </p:nvGrpSpPr>
          <p:grpSpPr bwMode="auto">
            <a:xfrm>
              <a:off x="717" y="1388"/>
              <a:ext cx="1355" cy="1530"/>
              <a:chOff x="717" y="1388"/>
              <a:chExt cx="1355" cy="1530"/>
            </a:xfrm>
          </p:grpSpPr>
          <p:sp>
            <p:nvSpPr>
              <p:cNvPr id="46" name="Freeform 45"/>
              <p:cNvSpPr>
                <a:spLocks/>
              </p:cNvSpPr>
              <p:nvPr/>
            </p:nvSpPr>
            <p:spPr bwMode="auto">
              <a:xfrm>
                <a:off x="1230" y="1388"/>
                <a:ext cx="842" cy="480"/>
              </a:xfrm>
              <a:custGeom>
                <a:avLst/>
                <a:gdLst>
                  <a:gd name="T0" fmla="*/ 0 w 842"/>
                  <a:gd name="T1" fmla="*/ 248 h 480"/>
                  <a:gd name="T2" fmla="*/ 40 w 842"/>
                  <a:gd name="T3" fmla="*/ 188 h 480"/>
                  <a:gd name="T4" fmla="*/ 120 w 842"/>
                  <a:gd name="T5" fmla="*/ 108 h 480"/>
                  <a:gd name="T6" fmla="*/ 224 w 842"/>
                  <a:gd name="T7" fmla="*/ 40 h 480"/>
                  <a:gd name="T8" fmla="*/ 356 w 842"/>
                  <a:gd name="T9" fmla="*/ 6 h 480"/>
                  <a:gd name="T10" fmla="*/ 436 w 842"/>
                  <a:gd name="T11" fmla="*/ 4 h 480"/>
                  <a:gd name="T12" fmla="*/ 522 w 842"/>
                  <a:gd name="T13" fmla="*/ 4 h 480"/>
                  <a:gd name="T14" fmla="*/ 644 w 842"/>
                  <a:gd name="T15" fmla="*/ 30 h 480"/>
                  <a:gd name="T16" fmla="*/ 732 w 842"/>
                  <a:gd name="T17" fmla="*/ 80 h 480"/>
                  <a:gd name="T18" fmla="*/ 778 w 842"/>
                  <a:gd name="T19" fmla="*/ 124 h 480"/>
                  <a:gd name="T20" fmla="*/ 832 w 842"/>
                  <a:gd name="T21" fmla="*/ 194 h 480"/>
                  <a:gd name="T22" fmla="*/ 838 w 842"/>
                  <a:gd name="T23" fmla="*/ 302 h 480"/>
                  <a:gd name="T24" fmla="*/ 806 w 842"/>
                  <a:gd name="T25" fmla="*/ 402 h 480"/>
                  <a:gd name="T26" fmla="*/ 774 w 842"/>
                  <a:gd name="T27"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2" h="480">
                    <a:moveTo>
                      <a:pt x="0" y="248"/>
                    </a:moveTo>
                    <a:cubicBezTo>
                      <a:pt x="10" y="229"/>
                      <a:pt x="20" y="211"/>
                      <a:pt x="40" y="188"/>
                    </a:cubicBezTo>
                    <a:cubicBezTo>
                      <a:pt x="60" y="165"/>
                      <a:pt x="89" y="133"/>
                      <a:pt x="120" y="108"/>
                    </a:cubicBezTo>
                    <a:cubicBezTo>
                      <a:pt x="151" y="83"/>
                      <a:pt x="185" y="57"/>
                      <a:pt x="224" y="40"/>
                    </a:cubicBezTo>
                    <a:cubicBezTo>
                      <a:pt x="263" y="23"/>
                      <a:pt x="321" y="12"/>
                      <a:pt x="356" y="6"/>
                    </a:cubicBezTo>
                    <a:cubicBezTo>
                      <a:pt x="391" y="0"/>
                      <a:pt x="408" y="4"/>
                      <a:pt x="436" y="4"/>
                    </a:cubicBezTo>
                    <a:cubicBezTo>
                      <a:pt x="464" y="4"/>
                      <a:pt x="487" y="0"/>
                      <a:pt x="522" y="4"/>
                    </a:cubicBezTo>
                    <a:cubicBezTo>
                      <a:pt x="557" y="8"/>
                      <a:pt x="609" y="17"/>
                      <a:pt x="644" y="30"/>
                    </a:cubicBezTo>
                    <a:cubicBezTo>
                      <a:pt x="679" y="43"/>
                      <a:pt x="710" y="64"/>
                      <a:pt x="732" y="80"/>
                    </a:cubicBezTo>
                    <a:cubicBezTo>
                      <a:pt x="754" y="96"/>
                      <a:pt x="761" y="105"/>
                      <a:pt x="778" y="124"/>
                    </a:cubicBezTo>
                    <a:cubicBezTo>
                      <a:pt x="795" y="143"/>
                      <a:pt x="822" y="164"/>
                      <a:pt x="832" y="194"/>
                    </a:cubicBezTo>
                    <a:cubicBezTo>
                      <a:pt x="842" y="224"/>
                      <a:pt x="842" y="267"/>
                      <a:pt x="838" y="302"/>
                    </a:cubicBezTo>
                    <a:cubicBezTo>
                      <a:pt x="834" y="337"/>
                      <a:pt x="817" y="372"/>
                      <a:pt x="806" y="402"/>
                    </a:cubicBezTo>
                    <a:cubicBezTo>
                      <a:pt x="795" y="432"/>
                      <a:pt x="784" y="456"/>
                      <a:pt x="774" y="48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47" name="Freeform 46"/>
              <p:cNvSpPr>
                <a:spLocks/>
              </p:cNvSpPr>
              <p:nvPr/>
            </p:nvSpPr>
            <p:spPr bwMode="auto">
              <a:xfrm>
                <a:off x="717" y="2284"/>
                <a:ext cx="969" cy="634"/>
              </a:xfrm>
              <a:custGeom>
                <a:avLst/>
                <a:gdLst>
                  <a:gd name="T0" fmla="*/ 969 w 969"/>
                  <a:gd name="T1" fmla="*/ 220 h 634"/>
                  <a:gd name="T2" fmla="*/ 879 w 969"/>
                  <a:gd name="T3" fmla="*/ 386 h 634"/>
                  <a:gd name="T4" fmla="*/ 779 w 969"/>
                  <a:gd name="T5" fmla="*/ 504 h 634"/>
                  <a:gd name="T6" fmla="*/ 649 w 969"/>
                  <a:gd name="T7" fmla="*/ 588 h 634"/>
                  <a:gd name="T8" fmla="*/ 477 w 969"/>
                  <a:gd name="T9" fmla="*/ 630 h 634"/>
                  <a:gd name="T10" fmla="*/ 289 w 969"/>
                  <a:gd name="T11" fmla="*/ 612 h 634"/>
                  <a:gd name="T12" fmla="*/ 147 w 969"/>
                  <a:gd name="T13" fmla="*/ 552 h 634"/>
                  <a:gd name="T14" fmla="*/ 53 w 969"/>
                  <a:gd name="T15" fmla="*/ 478 h 634"/>
                  <a:gd name="T16" fmla="*/ 9 w 969"/>
                  <a:gd name="T17" fmla="*/ 378 h 634"/>
                  <a:gd name="T18" fmla="*/ 3 w 969"/>
                  <a:gd name="T19" fmla="*/ 286 h 634"/>
                  <a:gd name="T20" fmla="*/ 27 w 969"/>
                  <a:gd name="T21" fmla="*/ 190 h 634"/>
                  <a:gd name="T22" fmla="*/ 73 w 969"/>
                  <a:gd name="T23" fmla="*/ 86 h 634"/>
                  <a:gd name="T24" fmla="*/ 125 w 969"/>
                  <a:gd name="T25"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9" h="634">
                    <a:moveTo>
                      <a:pt x="969" y="220"/>
                    </a:moveTo>
                    <a:cubicBezTo>
                      <a:pt x="940" y="279"/>
                      <a:pt x="911" y="339"/>
                      <a:pt x="879" y="386"/>
                    </a:cubicBezTo>
                    <a:cubicBezTo>
                      <a:pt x="847" y="433"/>
                      <a:pt x="817" y="470"/>
                      <a:pt x="779" y="504"/>
                    </a:cubicBezTo>
                    <a:cubicBezTo>
                      <a:pt x="741" y="538"/>
                      <a:pt x="699" y="567"/>
                      <a:pt x="649" y="588"/>
                    </a:cubicBezTo>
                    <a:cubicBezTo>
                      <a:pt x="599" y="609"/>
                      <a:pt x="537" y="626"/>
                      <a:pt x="477" y="630"/>
                    </a:cubicBezTo>
                    <a:cubicBezTo>
                      <a:pt x="417" y="634"/>
                      <a:pt x="344" y="625"/>
                      <a:pt x="289" y="612"/>
                    </a:cubicBezTo>
                    <a:cubicBezTo>
                      <a:pt x="234" y="599"/>
                      <a:pt x="186" y="574"/>
                      <a:pt x="147" y="552"/>
                    </a:cubicBezTo>
                    <a:cubicBezTo>
                      <a:pt x="108" y="530"/>
                      <a:pt x="76" y="507"/>
                      <a:pt x="53" y="478"/>
                    </a:cubicBezTo>
                    <a:cubicBezTo>
                      <a:pt x="30" y="449"/>
                      <a:pt x="17" y="410"/>
                      <a:pt x="9" y="378"/>
                    </a:cubicBezTo>
                    <a:cubicBezTo>
                      <a:pt x="1" y="346"/>
                      <a:pt x="0" y="317"/>
                      <a:pt x="3" y="286"/>
                    </a:cubicBezTo>
                    <a:cubicBezTo>
                      <a:pt x="6" y="255"/>
                      <a:pt x="15" y="223"/>
                      <a:pt x="27" y="190"/>
                    </a:cubicBezTo>
                    <a:cubicBezTo>
                      <a:pt x="39" y="157"/>
                      <a:pt x="57" y="118"/>
                      <a:pt x="73" y="86"/>
                    </a:cubicBezTo>
                    <a:cubicBezTo>
                      <a:pt x="89" y="54"/>
                      <a:pt x="107" y="27"/>
                      <a:pt x="125" y="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48" name="Line 32"/>
              <p:cNvSpPr>
                <a:spLocks noChangeShapeType="1"/>
              </p:cNvSpPr>
              <p:nvPr/>
            </p:nvSpPr>
            <p:spPr bwMode="auto">
              <a:xfrm flipV="1">
                <a:off x="834" y="1604"/>
                <a:ext cx="412" cy="696"/>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49" name="Line 33"/>
              <p:cNvSpPr>
                <a:spLocks noChangeShapeType="1"/>
              </p:cNvSpPr>
              <p:nvPr/>
            </p:nvSpPr>
            <p:spPr bwMode="auto">
              <a:xfrm flipV="1">
                <a:off x="1672" y="1848"/>
                <a:ext cx="342" cy="684"/>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sp>
          <p:nvSpPr>
            <p:cNvPr id="44" name="Text Box 34"/>
            <p:cNvSpPr txBox="1">
              <a:spLocks noChangeArrowheads="1"/>
            </p:cNvSpPr>
            <p:nvPr/>
          </p:nvSpPr>
          <p:spPr bwMode="auto">
            <a:xfrm>
              <a:off x="1835" y="1071"/>
              <a:ext cx="46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algn="ctr"/>
              <a:r>
                <a:rPr lang="en-GB" altLang="en-US" sz="1600">
                  <a:solidFill>
                    <a:srgbClr val="FF0000"/>
                  </a:solidFill>
                </a:rPr>
                <a:t>HESR</a:t>
              </a:r>
            </a:p>
            <a:p>
              <a:pPr algn="ctr"/>
              <a:r>
                <a:rPr lang="en-GB" altLang="en-US" sz="1600">
                  <a:solidFill>
                    <a:srgbClr val="FF0000"/>
                  </a:solidFill>
                </a:rPr>
                <a:t>pRing</a:t>
              </a:r>
            </a:p>
          </p:txBody>
        </p:sp>
        <p:sp>
          <p:nvSpPr>
            <p:cNvPr id="45" name="Line 35"/>
            <p:cNvSpPr>
              <a:spLocks noChangeShapeType="1"/>
            </p:cNvSpPr>
            <p:nvPr/>
          </p:nvSpPr>
          <p:spPr bwMode="auto">
            <a:xfrm flipV="1">
              <a:off x="1649" y="2411"/>
              <a:ext cx="149" cy="27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grpSp>
        <p:nvGrpSpPr>
          <p:cNvPr id="19" name="Group 18"/>
          <p:cNvGrpSpPr>
            <a:grpSpLocks/>
          </p:cNvGrpSpPr>
          <p:nvPr/>
        </p:nvGrpSpPr>
        <p:grpSpPr bwMode="auto">
          <a:xfrm>
            <a:off x="8732941" y="2809081"/>
            <a:ext cx="1992313" cy="2308225"/>
            <a:chOff x="797" y="1438"/>
            <a:chExt cx="1255" cy="1454"/>
          </a:xfrm>
        </p:grpSpPr>
        <p:grpSp>
          <p:nvGrpSpPr>
            <p:cNvPr id="36" name="Group 35"/>
            <p:cNvGrpSpPr>
              <a:grpSpLocks/>
            </p:cNvGrpSpPr>
            <p:nvPr/>
          </p:nvGrpSpPr>
          <p:grpSpPr bwMode="auto">
            <a:xfrm>
              <a:off x="797" y="1438"/>
              <a:ext cx="1255" cy="1454"/>
              <a:chOff x="717" y="1388"/>
              <a:chExt cx="1355" cy="1530"/>
            </a:xfrm>
          </p:grpSpPr>
          <p:sp>
            <p:nvSpPr>
              <p:cNvPr id="39" name="Freeform 38"/>
              <p:cNvSpPr>
                <a:spLocks/>
              </p:cNvSpPr>
              <p:nvPr/>
            </p:nvSpPr>
            <p:spPr bwMode="auto">
              <a:xfrm>
                <a:off x="1230" y="1388"/>
                <a:ext cx="842" cy="480"/>
              </a:xfrm>
              <a:custGeom>
                <a:avLst/>
                <a:gdLst>
                  <a:gd name="T0" fmla="*/ 0 w 842"/>
                  <a:gd name="T1" fmla="*/ 248 h 480"/>
                  <a:gd name="T2" fmla="*/ 40 w 842"/>
                  <a:gd name="T3" fmla="*/ 188 h 480"/>
                  <a:gd name="T4" fmla="*/ 120 w 842"/>
                  <a:gd name="T5" fmla="*/ 108 h 480"/>
                  <a:gd name="T6" fmla="*/ 224 w 842"/>
                  <a:gd name="T7" fmla="*/ 40 h 480"/>
                  <a:gd name="T8" fmla="*/ 356 w 842"/>
                  <a:gd name="T9" fmla="*/ 6 h 480"/>
                  <a:gd name="T10" fmla="*/ 436 w 842"/>
                  <a:gd name="T11" fmla="*/ 4 h 480"/>
                  <a:gd name="T12" fmla="*/ 522 w 842"/>
                  <a:gd name="T13" fmla="*/ 4 h 480"/>
                  <a:gd name="T14" fmla="*/ 644 w 842"/>
                  <a:gd name="T15" fmla="*/ 30 h 480"/>
                  <a:gd name="T16" fmla="*/ 732 w 842"/>
                  <a:gd name="T17" fmla="*/ 80 h 480"/>
                  <a:gd name="T18" fmla="*/ 778 w 842"/>
                  <a:gd name="T19" fmla="*/ 124 h 480"/>
                  <a:gd name="T20" fmla="*/ 832 w 842"/>
                  <a:gd name="T21" fmla="*/ 194 h 480"/>
                  <a:gd name="T22" fmla="*/ 838 w 842"/>
                  <a:gd name="T23" fmla="*/ 302 h 480"/>
                  <a:gd name="T24" fmla="*/ 806 w 842"/>
                  <a:gd name="T25" fmla="*/ 402 h 480"/>
                  <a:gd name="T26" fmla="*/ 774 w 842"/>
                  <a:gd name="T27"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2" h="480">
                    <a:moveTo>
                      <a:pt x="0" y="248"/>
                    </a:moveTo>
                    <a:cubicBezTo>
                      <a:pt x="10" y="229"/>
                      <a:pt x="20" y="211"/>
                      <a:pt x="40" y="188"/>
                    </a:cubicBezTo>
                    <a:cubicBezTo>
                      <a:pt x="60" y="165"/>
                      <a:pt x="89" y="133"/>
                      <a:pt x="120" y="108"/>
                    </a:cubicBezTo>
                    <a:cubicBezTo>
                      <a:pt x="151" y="83"/>
                      <a:pt x="185" y="57"/>
                      <a:pt x="224" y="40"/>
                    </a:cubicBezTo>
                    <a:cubicBezTo>
                      <a:pt x="263" y="23"/>
                      <a:pt x="321" y="12"/>
                      <a:pt x="356" y="6"/>
                    </a:cubicBezTo>
                    <a:cubicBezTo>
                      <a:pt x="391" y="0"/>
                      <a:pt x="408" y="4"/>
                      <a:pt x="436" y="4"/>
                    </a:cubicBezTo>
                    <a:cubicBezTo>
                      <a:pt x="464" y="4"/>
                      <a:pt x="487" y="0"/>
                      <a:pt x="522" y="4"/>
                    </a:cubicBezTo>
                    <a:cubicBezTo>
                      <a:pt x="557" y="8"/>
                      <a:pt x="609" y="17"/>
                      <a:pt x="644" y="30"/>
                    </a:cubicBezTo>
                    <a:cubicBezTo>
                      <a:pt x="679" y="43"/>
                      <a:pt x="710" y="64"/>
                      <a:pt x="732" y="80"/>
                    </a:cubicBezTo>
                    <a:cubicBezTo>
                      <a:pt x="754" y="96"/>
                      <a:pt x="761" y="105"/>
                      <a:pt x="778" y="124"/>
                    </a:cubicBezTo>
                    <a:cubicBezTo>
                      <a:pt x="795" y="143"/>
                      <a:pt x="822" y="164"/>
                      <a:pt x="832" y="194"/>
                    </a:cubicBezTo>
                    <a:cubicBezTo>
                      <a:pt x="842" y="224"/>
                      <a:pt x="842" y="267"/>
                      <a:pt x="838" y="302"/>
                    </a:cubicBezTo>
                    <a:cubicBezTo>
                      <a:pt x="834" y="337"/>
                      <a:pt x="817" y="372"/>
                      <a:pt x="806" y="402"/>
                    </a:cubicBezTo>
                    <a:cubicBezTo>
                      <a:pt x="795" y="432"/>
                      <a:pt x="784" y="456"/>
                      <a:pt x="774" y="480"/>
                    </a:cubicBezTo>
                  </a:path>
                </a:pathLst>
              </a:custGeom>
              <a:noFill/>
              <a:ln w="381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40" name="Freeform 39"/>
              <p:cNvSpPr>
                <a:spLocks/>
              </p:cNvSpPr>
              <p:nvPr/>
            </p:nvSpPr>
            <p:spPr bwMode="auto">
              <a:xfrm>
                <a:off x="717" y="2284"/>
                <a:ext cx="969" cy="634"/>
              </a:xfrm>
              <a:custGeom>
                <a:avLst/>
                <a:gdLst>
                  <a:gd name="T0" fmla="*/ 969 w 969"/>
                  <a:gd name="T1" fmla="*/ 220 h 634"/>
                  <a:gd name="T2" fmla="*/ 879 w 969"/>
                  <a:gd name="T3" fmla="*/ 386 h 634"/>
                  <a:gd name="T4" fmla="*/ 779 w 969"/>
                  <a:gd name="T5" fmla="*/ 504 h 634"/>
                  <a:gd name="T6" fmla="*/ 649 w 969"/>
                  <a:gd name="T7" fmla="*/ 588 h 634"/>
                  <a:gd name="T8" fmla="*/ 477 w 969"/>
                  <a:gd name="T9" fmla="*/ 630 h 634"/>
                  <a:gd name="T10" fmla="*/ 289 w 969"/>
                  <a:gd name="T11" fmla="*/ 612 h 634"/>
                  <a:gd name="T12" fmla="*/ 147 w 969"/>
                  <a:gd name="T13" fmla="*/ 552 h 634"/>
                  <a:gd name="T14" fmla="*/ 53 w 969"/>
                  <a:gd name="T15" fmla="*/ 478 h 634"/>
                  <a:gd name="T16" fmla="*/ 9 w 969"/>
                  <a:gd name="T17" fmla="*/ 378 h 634"/>
                  <a:gd name="T18" fmla="*/ 3 w 969"/>
                  <a:gd name="T19" fmla="*/ 286 h 634"/>
                  <a:gd name="T20" fmla="*/ 27 w 969"/>
                  <a:gd name="T21" fmla="*/ 190 h 634"/>
                  <a:gd name="T22" fmla="*/ 73 w 969"/>
                  <a:gd name="T23" fmla="*/ 86 h 634"/>
                  <a:gd name="T24" fmla="*/ 125 w 969"/>
                  <a:gd name="T25"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9" h="634">
                    <a:moveTo>
                      <a:pt x="969" y="220"/>
                    </a:moveTo>
                    <a:cubicBezTo>
                      <a:pt x="940" y="279"/>
                      <a:pt x="911" y="339"/>
                      <a:pt x="879" y="386"/>
                    </a:cubicBezTo>
                    <a:cubicBezTo>
                      <a:pt x="847" y="433"/>
                      <a:pt x="817" y="470"/>
                      <a:pt x="779" y="504"/>
                    </a:cubicBezTo>
                    <a:cubicBezTo>
                      <a:pt x="741" y="538"/>
                      <a:pt x="699" y="567"/>
                      <a:pt x="649" y="588"/>
                    </a:cubicBezTo>
                    <a:cubicBezTo>
                      <a:pt x="599" y="609"/>
                      <a:pt x="537" y="626"/>
                      <a:pt x="477" y="630"/>
                    </a:cubicBezTo>
                    <a:cubicBezTo>
                      <a:pt x="417" y="634"/>
                      <a:pt x="344" y="625"/>
                      <a:pt x="289" y="612"/>
                    </a:cubicBezTo>
                    <a:cubicBezTo>
                      <a:pt x="234" y="599"/>
                      <a:pt x="186" y="574"/>
                      <a:pt x="147" y="552"/>
                    </a:cubicBezTo>
                    <a:cubicBezTo>
                      <a:pt x="108" y="530"/>
                      <a:pt x="76" y="507"/>
                      <a:pt x="53" y="478"/>
                    </a:cubicBezTo>
                    <a:cubicBezTo>
                      <a:pt x="30" y="449"/>
                      <a:pt x="17" y="410"/>
                      <a:pt x="9" y="378"/>
                    </a:cubicBezTo>
                    <a:cubicBezTo>
                      <a:pt x="1" y="346"/>
                      <a:pt x="0" y="317"/>
                      <a:pt x="3" y="286"/>
                    </a:cubicBezTo>
                    <a:cubicBezTo>
                      <a:pt x="6" y="255"/>
                      <a:pt x="15" y="223"/>
                      <a:pt x="27" y="190"/>
                    </a:cubicBezTo>
                    <a:cubicBezTo>
                      <a:pt x="39" y="157"/>
                      <a:pt x="57" y="118"/>
                      <a:pt x="73" y="86"/>
                    </a:cubicBezTo>
                    <a:cubicBezTo>
                      <a:pt x="89" y="54"/>
                      <a:pt x="107" y="27"/>
                      <a:pt x="125" y="0"/>
                    </a:cubicBezTo>
                  </a:path>
                </a:pathLst>
              </a:custGeom>
              <a:noFill/>
              <a:ln w="38100"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41" name="Line 40"/>
              <p:cNvSpPr>
                <a:spLocks noChangeShapeType="1"/>
              </p:cNvSpPr>
              <p:nvPr/>
            </p:nvSpPr>
            <p:spPr bwMode="auto">
              <a:xfrm flipV="1">
                <a:off x="834" y="1604"/>
                <a:ext cx="412" cy="6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42" name="Line 41"/>
              <p:cNvSpPr>
                <a:spLocks noChangeShapeType="1"/>
              </p:cNvSpPr>
              <p:nvPr/>
            </p:nvSpPr>
            <p:spPr bwMode="auto">
              <a:xfrm flipV="1">
                <a:off x="1672" y="1848"/>
                <a:ext cx="342" cy="684"/>
              </a:xfrm>
              <a:prstGeom prst="line">
                <a:avLst/>
              </a:prstGeom>
              <a:noFill/>
              <a:ln w="381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sp>
          <p:nvSpPr>
            <p:cNvPr id="37" name="Text Box 42"/>
            <p:cNvSpPr txBox="1">
              <a:spLocks noChangeArrowheads="1"/>
            </p:cNvSpPr>
            <p:nvPr/>
          </p:nvSpPr>
          <p:spPr bwMode="auto">
            <a:xfrm>
              <a:off x="1483" y="1532"/>
              <a:ext cx="4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r>
                <a:rPr lang="en-GB" altLang="en-US" sz="1600">
                  <a:solidFill>
                    <a:schemeClr val="accent2"/>
                  </a:solidFill>
                </a:rPr>
                <a:t>eRing</a:t>
              </a:r>
            </a:p>
          </p:txBody>
        </p:sp>
        <p:sp>
          <p:nvSpPr>
            <p:cNvPr id="38" name="Line 43"/>
            <p:cNvSpPr>
              <a:spLocks noChangeShapeType="1"/>
            </p:cNvSpPr>
            <p:nvPr/>
          </p:nvSpPr>
          <p:spPr bwMode="auto">
            <a:xfrm flipV="1">
              <a:off x="1803" y="1762"/>
              <a:ext cx="149" cy="274"/>
            </a:xfrm>
            <a:prstGeom prst="line">
              <a:avLst/>
            </a:prstGeom>
            <a:noFill/>
            <a:ln w="381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grpSp>
        <p:nvGrpSpPr>
          <p:cNvPr id="20" name="Group 19"/>
          <p:cNvGrpSpPr>
            <a:grpSpLocks/>
          </p:cNvGrpSpPr>
          <p:nvPr/>
        </p:nvGrpSpPr>
        <p:grpSpPr bwMode="auto">
          <a:xfrm>
            <a:off x="10310913" y="3853664"/>
            <a:ext cx="1120775" cy="431801"/>
            <a:chOff x="1771" y="2126"/>
            <a:chExt cx="706" cy="272"/>
          </a:xfrm>
        </p:grpSpPr>
        <p:sp>
          <p:nvSpPr>
            <p:cNvPr id="30" name="Text Box 45"/>
            <p:cNvSpPr txBox="1">
              <a:spLocks noChangeArrowheads="1"/>
            </p:cNvSpPr>
            <p:nvPr/>
          </p:nvSpPr>
          <p:spPr bwMode="auto">
            <a:xfrm>
              <a:off x="1909" y="2186"/>
              <a:ext cx="568" cy="212"/>
            </a:xfrm>
            <a:prstGeom prst="rect">
              <a:avLst/>
            </a:prstGeom>
            <a:solidFill>
              <a:schemeClr val="folHlink">
                <a:alpha val="70000"/>
              </a:schemeClr>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r>
                <a:rPr lang="en-GB" altLang="en-US" sz="1600" b="1">
                  <a:solidFill>
                    <a:srgbClr val="FFFF00"/>
                  </a:solidFill>
                </a:rPr>
                <a:t>PANDA</a:t>
              </a:r>
            </a:p>
          </p:txBody>
        </p:sp>
        <p:grpSp>
          <p:nvGrpSpPr>
            <p:cNvPr id="31" name="Group 30"/>
            <p:cNvGrpSpPr>
              <a:grpSpLocks/>
            </p:cNvGrpSpPr>
            <p:nvPr/>
          </p:nvGrpSpPr>
          <p:grpSpPr bwMode="auto">
            <a:xfrm rot="1606994">
              <a:off x="1771" y="2126"/>
              <a:ext cx="120" cy="265"/>
              <a:chOff x="3440" y="2108"/>
              <a:chExt cx="120" cy="265"/>
            </a:xfrm>
          </p:grpSpPr>
          <p:sp>
            <p:nvSpPr>
              <p:cNvPr id="32" name="Text Box 47"/>
              <p:cNvSpPr txBox="1">
                <a:spLocks noChangeArrowheads="1"/>
              </p:cNvSpPr>
              <p:nvPr/>
            </p:nvSpPr>
            <p:spPr bwMode="auto">
              <a:xfrm>
                <a:off x="3444" y="2123"/>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en-GB" altLang="en-US" sz="2000"/>
              </a:p>
            </p:txBody>
          </p:sp>
          <p:sp>
            <p:nvSpPr>
              <p:cNvPr id="33" name="Rectangle 32"/>
              <p:cNvSpPr>
                <a:spLocks noChangeArrowheads="1"/>
              </p:cNvSpPr>
              <p:nvPr/>
            </p:nvSpPr>
            <p:spPr bwMode="auto">
              <a:xfrm rot="5400000">
                <a:off x="3439" y="2176"/>
                <a:ext cx="98" cy="91"/>
              </a:xfrm>
              <a:prstGeom prst="rect">
                <a:avLst/>
              </a:prstGeom>
              <a:solidFill>
                <a:srgbClr val="FFFF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34" name="Rectangle 33"/>
              <p:cNvSpPr>
                <a:spLocks noChangeArrowheads="1"/>
              </p:cNvSpPr>
              <p:nvPr/>
            </p:nvSpPr>
            <p:spPr bwMode="auto">
              <a:xfrm rot="5400000">
                <a:off x="3461" y="2087"/>
                <a:ext cx="49" cy="91"/>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35" name="Rectangle 34"/>
              <p:cNvSpPr>
                <a:spLocks noChangeArrowheads="1"/>
              </p:cNvSpPr>
              <p:nvPr/>
            </p:nvSpPr>
            <p:spPr bwMode="auto">
              <a:xfrm rot="5400000">
                <a:off x="3461" y="2265"/>
                <a:ext cx="49" cy="91"/>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grpSp>
      <p:grpSp>
        <p:nvGrpSpPr>
          <p:cNvPr id="21" name="Group 20"/>
          <p:cNvGrpSpPr>
            <a:grpSpLocks/>
          </p:cNvGrpSpPr>
          <p:nvPr/>
        </p:nvGrpSpPr>
        <p:grpSpPr bwMode="auto">
          <a:xfrm>
            <a:off x="8794852" y="2904331"/>
            <a:ext cx="376238" cy="1420813"/>
            <a:chOff x="836" y="1478"/>
            <a:chExt cx="237" cy="895"/>
          </a:xfrm>
        </p:grpSpPr>
        <p:sp>
          <p:nvSpPr>
            <p:cNvPr id="28" name="Rectangle 27"/>
            <p:cNvSpPr>
              <a:spLocks noChangeArrowheads="1"/>
            </p:cNvSpPr>
            <p:nvPr/>
          </p:nvSpPr>
          <p:spPr bwMode="auto">
            <a:xfrm rot="1820799">
              <a:off x="847" y="1478"/>
              <a:ext cx="226" cy="861"/>
            </a:xfrm>
            <a:prstGeom prst="rect">
              <a:avLst/>
            </a:prstGeom>
            <a:solidFill>
              <a:srgbClr val="00008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sp>
          <p:nvSpPr>
            <p:cNvPr id="29" name="Text Box 53"/>
            <p:cNvSpPr txBox="1">
              <a:spLocks noChangeArrowheads="1"/>
            </p:cNvSpPr>
            <p:nvPr/>
          </p:nvSpPr>
          <p:spPr bwMode="auto">
            <a:xfrm rot="18020799">
              <a:off x="526" y="1832"/>
              <a:ext cx="85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pPr eaLnBrk="1" hangingPunct="1"/>
              <a:r>
                <a:rPr lang="de-DE" altLang="en-US" b="1">
                  <a:solidFill>
                    <a:schemeClr val="bg1"/>
                  </a:solidFill>
                </a:rPr>
                <a:t>8MV eCool</a:t>
              </a:r>
            </a:p>
          </p:txBody>
        </p:sp>
      </p:grpSp>
      <p:grpSp>
        <p:nvGrpSpPr>
          <p:cNvPr id="22" name="Group 21"/>
          <p:cNvGrpSpPr>
            <a:grpSpLocks noChangeAspect="1"/>
          </p:cNvGrpSpPr>
          <p:nvPr/>
        </p:nvGrpSpPr>
        <p:grpSpPr bwMode="auto">
          <a:xfrm>
            <a:off x="8312252" y="4371181"/>
            <a:ext cx="428625" cy="420688"/>
            <a:chOff x="2282" y="1561"/>
            <a:chExt cx="1196" cy="1179"/>
          </a:xfrm>
        </p:grpSpPr>
        <p:pic>
          <p:nvPicPr>
            <p:cNvPr id="26" name="Picture 25" descr="MCj043034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 y="1580"/>
              <a:ext cx="1196" cy="1160"/>
            </a:xfrm>
            <a:prstGeom prst="rect">
              <a:avLst/>
            </a:prstGeom>
            <a:noFill/>
            <a:extLst>
              <a:ext uri="{909E8E84-426E-40DD-AFC4-6F175D3DCCD1}">
                <a14:hiddenFill xmlns:a14="http://schemas.microsoft.com/office/drawing/2010/main">
                  <a:solidFill>
                    <a:srgbClr val="FFFFFF"/>
                  </a:solidFill>
                </a14:hiddenFill>
              </a:ext>
            </a:extLst>
          </p:spPr>
        </p:pic>
        <p:sp>
          <p:nvSpPr>
            <p:cNvPr id="27" name="Line 56"/>
            <p:cNvSpPr>
              <a:spLocks noChangeAspect="1" noChangeShapeType="1"/>
            </p:cNvSpPr>
            <p:nvPr/>
          </p:nvSpPr>
          <p:spPr bwMode="auto">
            <a:xfrm flipV="1">
              <a:off x="2612" y="1561"/>
              <a:ext cx="394" cy="1060"/>
            </a:xfrm>
            <a:prstGeom prst="line">
              <a:avLst/>
            </a:prstGeom>
            <a:noFill/>
            <a:ln w="2540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grpSp>
        <p:nvGrpSpPr>
          <p:cNvPr id="23" name="Group 22"/>
          <p:cNvGrpSpPr>
            <a:grpSpLocks noChangeAspect="1"/>
          </p:cNvGrpSpPr>
          <p:nvPr/>
        </p:nvGrpSpPr>
        <p:grpSpPr bwMode="auto">
          <a:xfrm>
            <a:off x="10252177" y="2848769"/>
            <a:ext cx="428625" cy="420687"/>
            <a:chOff x="2282" y="1561"/>
            <a:chExt cx="1196" cy="1179"/>
          </a:xfrm>
        </p:grpSpPr>
        <p:pic>
          <p:nvPicPr>
            <p:cNvPr id="24" name="Picture 23" descr="MCj0430345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 y="1580"/>
              <a:ext cx="1196" cy="1160"/>
            </a:xfrm>
            <a:prstGeom prst="rect">
              <a:avLst/>
            </a:prstGeom>
            <a:noFill/>
            <a:extLst>
              <a:ext uri="{909E8E84-426E-40DD-AFC4-6F175D3DCCD1}">
                <a14:hiddenFill xmlns:a14="http://schemas.microsoft.com/office/drawing/2010/main">
                  <a:solidFill>
                    <a:srgbClr val="FFFFFF"/>
                  </a:solidFill>
                </a14:hiddenFill>
              </a:ext>
            </a:extLst>
          </p:spPr>
        </p:pic>
        <p:sp>
          <p:nvSpPr>
            <p:cNvPr id="25" name="Line 59"/>
            <p:cNvSpPr>
              <a:spLocks noChangeAspect="1" noChangeShapeType="1"/>
            </p:cNvSpPr>
            <p:nvPr/>
          </p:nvSpPr>
          <p:spPr bwMode="auto">
            <a:xfrm flipV="1">
              <a:off x="2612" y="1561"/>
              <a:ext cx="394" cy="1060"/>
            </a:xfrm>
            <a:prstGeom prst="line">
              <a:avLst/>
            </a:prstGeom>
            <a:noFill/>
            <a:ln w="25400">
              <a:solidFill>
                <a:srgbClr val="00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a:lstStyle>
            <a:p>
              <a:endParaRPr lang="it-IT"/>
            </a:p>
          </p:txBody>
        </p:sp>
      </p:grpSp>
      <p:sp>
        <p:nvSpPr>
          <p:cNvPr id="6" name="Date Placeholder 5"/>
          <p:cNvSpPr>
            <a:spLocks noGrp="1"/>
          </p:cNvSpPr>
          <p:nvPr>
            <p:ph type="dt" sz="half" idx="10"/>
          </p:nvPr>
        </p:nvSpPr>
        <p:spPr/>
        <p:txBody>
          <a:bodyPr/>
          <a:lstStyle/>
          <a:p>
            <a:fld id="{53643FEF-22F9-4190-868C-BF614730246D}"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6</a:t>
            </a:fld>
            <a:endParaRPr lang="en-US" dirty="0"/>
          </a:p>
        </p:txBody>
      </p:sp>
    </p:spTree>
    <p:extLst>
      <p:ext uri="{BB962C8B-B14F-4D97-AF65-F5344CB8AC3E}">
        <p14:creationId xmlns:p14="http://schemas.microsoft.com/office/powerpoint/2010/main" val="2405918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dirty="0"/>
              <a:t>The EIC Users Group: </a:t>
            </a:r>
            <a:r>
              <a:rPr lang="en-US" dirty="0" smtClean="0"/>
              <a:t>EICUG.ORG</a:t>
            </a:r>
            <a:endParaRPr lang="it-IT" dirty="0"/>
          </a:p>
        </p:txBody>
      </p:sp>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bwMode="auto">
          <a:xfrm>
            <a:off x="2396836" y="2064770"/>
            <a:ext cx="7471065" cy="4546939"/>
          </a:xfrm>
          <a:prstGeom prst="rect">
            <a:avLst/>
          </a:prstGeom>
          <a:ln>
            <a:noFill/>
          </a:ln>
          <a:extLst>
            <a:ext uri="{53640926-AAD7-44d8-BBD7-CCE9431645EC}">
              <a14:shadowObscured xmlns:a14="http://schemas.microsoft.com/office/drawing/2010/main" xmlns=""/>
            </a:ext>
          </a:extLst>
        </p:spPr>
      </p:pic>
      <p:sp>
        <p:nvSpPr>
          <p:cNvPr id="5" name="Title 1"/>
          <p:cNvSpPr txBox="1">
            <a:spLocks/>
          </p:cNvSpPr>
          <p:nvPr/>
        </p:nvSpPr>
        <p:spPr>
          <a:xfrm>
            <a:off x="180641" y="1074170"/>
            <a:ext cx="4528134" cy="990600"/>
          </a:xfrm>
          <a:prstGeom prst="rect">
            <a:avLst/>
          </a:prstGeom>
        </p:spPr>
        <p:txBody>
          <a:bodyPr>
            <a:normAutofit fontScale="975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is-IS" sz="2000" dirty="0"/>
              <a:t>697 collaborators, 29 countries, 160 institutions... (April, 2017)</a:t>
            </a:r>
            <a:endParaRPr lang="en-US" sz="2000" dirty="0"/>
          </a:p>
        </p:txBody>
      </p:sp>
      <p:sp>
        <p:nvSpPr>
          <p:cNvPr id="6" name="TextBox 5"/>
          <p:cNvSpPr txBox="1"/>
          <p:nvPr/>
        </p:nvSpPr>
        <p:spPr>
          <a:xfrm>
            <a:off x="2353269" y="1747513"/>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sp>
        <p:nvSpPr>
          <p:cNvPr id="7" name="TextBox 6"/>
          <p:cNvSpPr txBox="1"/>
          <p:nvPr/>
        </p:nvSpPr>
        <p:spPr>
          <a:xfrm>
            <a:off x="358442" y="1878193"/>
            <a:ext cx="1806111" cy="45860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(no students included as of yet)</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05192" y="1127760"/>
            <a:ext cx="3543300" cy="25831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Content Placeholder 2"/>
          <p:cNvSpPr txBox="1">
            <a:spLocks/>
          </p:cNvSpPr>
          <p:nvPr/>
        </p:nvSpPr>
        <p:spPr>
          <a:xfrm>
            <a:off x="2396835" y="2470652"/>
            <a:ext cx="8891862" cy="395292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The EIC Users Meeting at Stony Brook, June 2014: </a:t>
            </a:r>
          </a:p>
          <a:p>
            <a:pPr lvl="1">
              <a:buFont typeface="Wingdings" charset="0"/>
              <a:buChar char="à"/>
            </a:pPr>
            <a:r>
              <a:rPr lang="en-US" sz="1800" i="1" dirty="0">
                <a:hlinkClick r:id="rId4"/>
              </a:rPr>
              <a:t>http://skipper.physics.sunysb.edu/~eicug/meeting1/SBU.html</a:t>
            </a:r>
            <a:endParaRPr lang="en-US" sz="1800" i="1" dirty="0"/>
          </a:p>
          <a:p>
            <a:pPr marL="0" indent="0">
              <a:buNone/>
            </a:pPr>
            <a:r>
              <a:rPr lang="en-US" sz="2000" b="1" dirty="0"/>
              <a:t>The EIC UG Meeting at University of Berkeley, January 6-9, 2016</a:t>
            </a:r>
          </a:p>
          <a:p>
            <a:pPr marL="274320" lvl="1" indent="0">
              <a:buNone/>
            </a:pPr>
            <a:r>
              <a:rPr lang="en-US" sz="1800" i="1" dirty="0">
                <a:hlinkClick r:id="rId5"/>
              </a:rPr>
              <a:t>http://skipper.physics.sunysb.edu/~eicug/meeting2/UCB2016.html</a:t>
            </a:r>
            <a:endParaRPr lang="en-US" sz="1800" b="1" dirty="0">
              <a:solidFill>
                <a:srgbClr val="3366FF"/>
              </a:solidFill>
            </a:endParaRPr>
          </a:p>
          <a:p>
            <a:pPr marL="0" indent="0">
              <a:buNone/>
            </a:pPr>
            <a:r>
              <a:rPr lang="en-US" sz="2000" b="1" dirty="0"/>
              <a:t>Recent EICUG Argonne National Laboratory July 7-10, 2016</a:t>
            </a:r>
          </a:p>
          <a:p>
            <a:pPr marL="274320" lvl="1" indent="0">
              <a:buNone/>
            </a:pPr>
            <a:r>
              <a:rPr lang="en-US" sz="1800" dirty="0">
                <a:solidFill>
                  <a:srgbClr val="3366FF"/>
                </a:solidFill>
                <a:hlinkClick r:id="rId6"/>
              </a:rPr>
              <a:t>http://eic2016.phy.anl.gov</a:t>
            </a:r>
            <a:endParaRPr lang="en-US" sz="1800" dirty="0"/>
          </a:p>
          <a:p>
            <a:pPr marL="0" indent="0">
              <a:buNone/>
            </a:pPr>
            <a:r>
              <a:rPr lang="en-US" sz="2000" b="1" dirty="0"/>
              <a:t>Remote/Internet: meeting: March 16</a:t>
            </a:r>
            <a:r>
              <a:rPr lang="en-US" sz="2000" b="1" baseline="30000" dirty="0"/>
              <a:t>th</a:t>
            </a:r>
            <a:r>
              <a:rPr lang="en-US" sz="2000" b="1" dirty="0"/>
              <a:t> : For NAS Review preparation</a:t>
            </a:r>
          </a:p>
          <a:p>
            <a:pPr marL="0" indent="0">
              <a:buNone/>
            </a:pPr>
            <a:endParaRPr lang="en-US" sz="2000" b="1" i="1" dirty="0">
              <a:solidFill>
                <a:srgbClr val="FF0000"/>
              </a:solidFill>
            </a:endParaRPr>
          </a:p>
          <a:p>
            <a:pPr marL="0" indent="0">
              <a:buNone/>
            </a:pPr>
            <a:r>
              <a:rPr lang="en-US" sz="2000" b="1" i="1" dirty="0" smtClean="0">
                <a:solidFill>
                  <a:srgbClr val="FF0000"/>
                </a:solidFill>
              </a:rPr>
              <a:t>Last </a:t>
            </a:r>
            <a:r>
              <a:rPr lang="en-US" sz="2000" b="1" i="1" dirty="0">
                <a:solidFill>
                  <a:srgbClr val="FF0000"/>
                </a:solidFill>
              </a:rPr>
              <a:t>meeting:</a:t>
            </a:r>
            <a:endParaRPr lang="en-US" sz="2000" b="1" i="1" dirty="0"/>
          </a:p>
          <a:p>
            <a:pPr marL="0" indent="0">
              <a:buNone/>
            </a:pPr>
            <a:r>
              <a:rPr lang="en-US" sz="2000" b="1" i="1" dirty="0"/>
              <a:t>	July 18-22, 2017 Trieste, Italy</a:t>
            </a:r>
            <a:endParaRPr lang="en-US" sz="2000" i="1" dirty="0"/>
          </a:p>
          <a:p>
            <a:pPr marL="0" indent="0">
              <a:buNone/>
            </a:pPr>
            <a:endParaRPr lang="en-US" i="1" dirty="0"/>
          </a:p>
        </p:txBody>
      </p:sp>
      <p:sp>
        <p:nvSpPr>
          <p:cNvPr id="3" name="Date Placeholder 2"/>
          <p:cNvSpPr>
            <a:spLocks noGrp="1"/>
          </p:cNvSpPr>
          <p:nvPr>
            <p:ph type="dt" sz="half" idx="10"/>
          </p:nvPr>
        </p:nvSpPr>
        <p:spPr/>
        <p:txBody>
          <a:bodyPr/>
          <a:lstStyle/>
          <a:p>
            <a:fld id="{5CA6378E-F34A-4156-BFB6-1107E3510249}" type="datetime1">
              <a:rPr lang="en-US" smtClean="0"/>
              <a:t>8/30/2017</a:t>
            </a:fld>
            <a:endParaRPr lang="en-US" dirty="0"/>
          </a:p>
        </p:txBody>
      </p:sp>
      <p:sp>
        <p:nvSpPr>
          <p:cNvPr id="13" name="Footer Placeholder 1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4" name="Slide Number Placeholder 13"/>
          <p:cNvSpPr>
            <a:spLocks noGrp="1"/>
          </p:cNvSpPr>
          <p:nvPr>
            <p:ph type="sldNum" sz="quarter" idx="12"/>
          </p:nvPr>
        </p:nvSpPr>
        <p:spPr/>
        <p:txBody>
          <a:bodyPr/>
          <a:lstStyle/>
          <a:p>
            <a:fld id="{B9A5DFB4-3D23-4866-8D46-AE36D04BFD7D}" type="slidenum">
              <a:rPr lang="en-US" smtClean="0"/>
              <a:pPr/>
              <a:t>60</a:t>
            </a:fld>
            <a:endParaRPr lang="en-US" dirty="0"/>
          </a:p>
        </p:txBody>
      </p:sp>
    </p:spTree>
    <p:extLst>
      <p:ext uri="{BB962C8B-B14F-4D97-AF65-F5344CB8AC3E}">
        <p14:creationId xmlns:p14="http://schemas.microsoft.com/office/powerpoint/2010/main" val="418789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25"/>
                                      </p:to>
                                    </p:set>
                                    <p:animEffect filter="image" prLst="opacity: 0.25">
                                      <p:cBhvr rctx="IE">
                                        <p:cTn id="7" dur="indefinite"/>
                                        <p:tgtEl>
                                          <p:spTgt spid="4"/>
                                        </p:tgtEl>
                                      </p:cBhvr>
                                    </p:animEffect>
                                  </p:childTnLst>
                                </p:cTn>
                              </p:par>
                              <p:par>
                                <p:cTn id="8" presetID="6" presetClass="emph" presetSubtype="0" fill="hold" nodeType="withEffect">
                                  <p:stCondLst>
                                    <p:cond delay="0"/>
                                  </p:stCondLst>
                                  <p:childTnLst>
                                    <p:animScale>
                                      <p:cBhvr>
                                        <p:cTn id="9" dur="2000" fill="hold"/>
                                        <p:tgtEl>
                                          <p:spTgt spid="8"/>
                                        </p:tgtEl>
                                      </p:cBhvr>
                                      <p:by x="50000" y="50000"/>
                                    </p:animScale>
                                  </p:childTnLst>
                                </p:cTn>
                              </p:par>
                              <p:par>
                                <p:cTn id="10" presetID="0" presetClass="path" presetSubtype="0" accel="50000" decel="50000" fill="hold" nodeType="withEffect">
                                  <p:stCondLst>
                                    <p:cond delay="0"/>
                                  </p:stCondLst>
                                  <p:childTnLst>
                                    <p:animMotion origin="layout" path="M 6.54173E-7 -5.0289E-6 L 0.07288 -0.07839 " pathEditMode="relative" ptsTypes="AA">
                                      <p:cBhvr>
                                        <p:cTn id="11" dur="2000" fill="hold"/>
                                        <p:tgtEl>
                                          <p:spTgt spid="8"/>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500"/>
                                        <p:tgtEl>
                                          <p:spTgt spid="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Effect transition="in" filter="fade">
                                      <p:cBhvr>
                                        <p:cTn id="39" dur="500"/>
                                        <p:tgtEl>
                                          <p:spTgt spid="9">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8" end="8"/>
                                            </p:txEl>
                                          </p:spTgt>
                                        </p:tgtEl>
                                        <p:attrNameLst>
                                          <p:attrName>style.visibility</p:attrName>
                                        </p:attrNameLst>
                                      </p:cBhvr>
                                      <p:to>
                                        <p:strVal val="visible"/>
                                      </p:to>
                                    </p:set>
                                    <p:animEffect transition="in" filter="fade">
                                      <p:cBhvr>
                                        <p:cTn id="44" dur="500"/>
                                        <p:tgtEl>
                                          <p:spTgt spid="9">
                                            <p:txEl>
                                              <p:pRg st="8" end="8"/>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9">
                                            <p:txEl>
                                              <p:pRg st="9" end="9"/>
                                            </p:txEl>
                                          </p:spTgt>
                                        </p:tgtEl>
                                        <p:attrNameLst>
                                          <p:attrName>style.visibility</p:attrName>
                                        </p:attrNameLst>
                                      </p:cBhvr>
                                      <p:to>
                                        <p:strVal val="visible"/>
                                      </p:to>
                                    </p:set>
                                    <p:animEffect transition="in" filter="fade">
                                      <p:cBhvr>
                                        <p:cTn id="48"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500" y="2191435"/>
            <a:ext cx="6096000" cy="1877437"/>
          </a:xfrm>
          <a:prstGeom prst="rect">
            <a:avLst/>
          </a:prstGeom>
        </p:spPr>
        <p:txBody>
          <a:bodyPr>
            <a:spAutoFit/>
          </a:bodyPr>
          <a:lstStyle/>
          <a:p>
            <a:pPr algn="ctr"/>
            <a:r>
              <a:rPr lang="en-US" sz="4400" dirty="0">
                <a:solidFill>
                  <a:srgbClr val="FF0000"/>
                </a:solidFill>
              </a:rPr>
              <a:t>EICUG 2017 </a:t>
            </a:r>
            <a:endParaRPr lang="en-US" sz="4400" dirty="0" smtClean="0">
              <a:solidFill>
                <a:srgbClr val="FF0000"/>
              </a:solidFill>
            </a:endParaRPr>
          </a:p>
          <a:p>
            <a:pPr algn="ctr"/>
            <a:endParaRPr lang="en-US" dirty="0"/>
          </a:p>
          <a:p>
            <a:pPr algn="ctr"/>
            <a:r>
              <a:rPr lang="en-US" dirty="0" smtClean="0">
                <a:solidFill>
                  <a:srgbClr val="C00000"/>
                </a:solidFill>
              </a:rPr>
              <a:t>Electron-Ion </a:t>
            </a:r>
            <a:r>
              <a:rPr lang="en-US" dirty="0">
                <a:solidFill>
                  <a:srgbClr val="C00000"/>
                </a:solidFill>
              </a:rPr>
              <a:t>Collider User Group meeting in </a:t>
            </a:r>
            <a:r>
              <a:rPr lang="en-US" dirty="0"/>
              <a:t>Trieste, July 2017 </a:t>
            </a:r>
            <a:endParaRPr lang="en-US" dirty="0" smtClean="0"/>
          </a:p>
          <a:p>
            <a:pPr algn="ctr"/>
            <a:endParaRPr lang="en-US" dirty="0"/>
          </a:p>
          <a:p>
            <a:pPr algn="ctr"/>
            <a:r>
              <a:rPr lang="en-US" dirty="0" smtClean="0">
                <a:solidFill>
                  <a:srgbClr val="0070C0"/>
                </a:solidFill>
              </a:rPr>
              <a:t>eicug2017.ts.infn.it</a:t>
            </a:r>
            <a:r>
              <a:rPr lang="en-US" dirty="0">
                <a:solidFill>
                  <a:srgbClr val="0070C0"/>
                </a:solidFill>
              </a:rPr>
              <a:t>/</a:t>
            </a:r>
            <a:endParaRPr lang="it-IT" dirty="0">
              <a:solidFill>
                <a:srgbClr val="0070C0"/>
              </a:solidFill>
            </a:endParaRPr>
          </a:p>
        </p:txBody>
      </p:sp>
      <p:pic>
        <p:nvPicPr>
          <p:cNvPr id="3" name="Picture 2"/>
          <p:cNvPicPr>
            <a:picLocks noChangeAspect="1"/>
          </p:cNvPicPr>
          <p:nvPr/>
        </p:nvPicPr>
        <p:blipFill>
          <a:blip r:embed="rId2"/>
          <a:stretch>
            <a:fillRect/>
          </a:stretch>
        </p:blipFill>
        <p:spPr>
          <a:xfrm>
            <a:off x="7488238" y="292190"/>
            <a:ext cx="4208462" cy="6205447"/>
          </a:xfrm>
          <a:prstGeom prst="rect">
            <a:avLst/>
          </a:prstGeom>
        </p:spPr>
      </p:pic>
    </p:spTree>
    <p:extLst>
      <p:ext uri="{BB962C8B-B14F-4D97-AF65-F5344CB8AC3E}">
        <p14:creationId xmlns:p14="http://schemas.microsoft.com/office/powerpoint/2010/main" val="39980884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Meeting </a:t>
            </a:r>
            <a:r>
              <a:rPr lang="it-IT" dirty="0" err="1" smtClean="0"/>
              <a:t>structure</a:t>
            </a:r>
            <a:r>
              <a:rPr lang="it-IT" dirty="0" smtClean="0"/>
              <a:t> and </a:t>
            </a:r>
            <a:r>
              <a:rPr lang="it-IT" dirty="0" err="1" smtClean="0"/>
              <a:t>key</a:t>
            </a:r>
            <a:r>
              <a:rPr lang="it-IT" dirty="0" smtClean="0"/>
              <a:t> </a:t>
            </a:r>
            <a:r>
              <a:rPr lang="it-IT" dirty="0" err="1" smtClean="0"/>
              <a:t>figures</a:t>
            </a:r>
            <a:endParaRPr lang="it-IT" dirty="0"/>
          </a:p>
        </p:txBody>
      </p:sp>
      <p:pic>
        <p:nvPicPr>
          <p:cNvPr id="6" name="Picture 5"/>
          <p:cNvPicPr>
            <a:picLocks noChangeAspect="1"/>
          </p:cNvPicPr>
          <p:nvPr/>
        </p:nvPicPr>
        <p:blipFill>
          <a:blip r:embed="rId2"/>
          <a:stretch>
            <a:fillRect/>
          </a:stretch>
        </p:blipFill>
        <p:spPr>
          <a:xfrm>
            <a:off x="728662" y="1127760"/>
            <a:ext cx="10734675" cy="3314700"/>
          </a:xfrm>
          <a:prstGeom prst="rect">
            <a:avLst/>
          </a:prstGeom>
        </p:spPr>
      </p:pic>
      <p:sp>
        <p:nvSpPr>
          <p:cNvPr id="8" name="TextBox 7"/>
          <p:cNvSpPr txBox="1"/>
          <p:nvPr/>
        </p:nvSpPr>
        <p:spPr>
          <a:xfrm>
            <a:off x="889000" y="4749800"/>
            <a:ext cx="109093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rPr>
              <a:t>Registered participants: 112</a:t>
            </a:r>
            <a:r>
              <a:rPr lang="en-US" dirty="0"/>
              <a:t> (USA: 46 ; IT: 32 ; F: 14 ; others: 20 ) </a:t>
            </a:r>
            <a:endParaRPr lang="en-US" dirty="0" smtClean="0"/>
          </a:p>
          <a:p>
            <a:r>
              <a:rPr lang="en-US" dirty="0"/>
              <a:t> </a:t>
            </a:r>
            <a:r>
              <a:rPr lang="en-US" dirty="0" smtClean="0"/>
              <a:t>     </a:t>
            </a:r>
            <a:r>
              <a:rPr lang="en-US" dirty="0"/>
              <a:t>Algeria, Australia, Belgium, Cyprus, Czech Rep., Finland, Germany, Japan, Netherlands, Spain, Switzerland, </a:t>
            </a:r>
            <a:r>
              <a:rPr lang="en-US" dirty="0" smtClean="0"/>
              <a:t>UK </a:t>
            </a:r>
          </a:p>
          <a:p>
            <a:pPr marL="285750" indent="-285750">
              <a:buFont typeface="Arial" panose="020B0604020202020204" pitchFamily="34" charset="0"/>
              <a:buChar char="•"/>
            </a:pPr>
            <a:r>
              <a:rPr lang="en-US" dirty="0" err="1" smtClean="0">
                <a:solidFill>
                  <a:srgbClr val="0000FF"/>
                </a:solidFill>
              </a:rPr>
              <a:t>Planary</a:t>
            </a:r>
            <a:r>
              <a:rPr lang="en-US" dirty="0" smtClean="0">
                <a:solidFill>
                  <a:srgbClr val="0000FF"/>
                </a:solidFill>
              </a:rPr>
              <a:t> </a:t>
            </a:r>
            <a:r>
              <a:rPr lang="en-US" dirty="0">
                <a:solidFill>
                  <a:srgbClr val="0000FF"/>
                </a:solidFill>
              </a:rPr>
              <a:t>talks: 25 </a:t>
            </a:r>
          </a:p>
          <a:p>
            <a:pPr marL="285750" indent="-285750">
              <a:buFont typeface="Arial" panose="020B0604020202020204" pitchFamily="34" charset="0"/>
              <a:buChar char="•"/>
            </a:pPr>
            <a:r>
              <a:rPr lang="en-US" dirty="0" smtClean="0"/>
              <a:t>Accelerator </a:t>
            </a:r>
            <a:r>
              <a:rPr lang="en-US" dirty="0"/>
              <a:t>workshop, talks: 13 • </a:t>
            </a:r>
            <a:endParaRPr lang="en-US" dirty="0" smtClean="0"/>
          </a:p>
          <a:p>
            <a:pPr marL="285750" indent="-285750">
              <a:buFont typeface="Arial" panose="020B0604020202020204" pitchFamily="34" charset="0"/>
              <a:buChar char="•"/>
            </a:pPr>
            <a:r>
              <a:rPr lang="en-US" dirty="0" smtClean="0">
                <a:solidFill>
                  <a:srgbClr val="0000FF"/>
                </a:solidFill>
              </a:rPr>
              <a:t>Parallel </a:t>
            </a:r>
            <a:r>
              <a:rPr lang="en-US" dirty="0">
                <a:solidFill>
                  <a:srgbClr val="0000FF"/>
                </a:solidFill>
              </a:rPr>
              <a:t>sessions, talks: 50</a:t>
            </a:r>
            <a:r>
              <a:rPr lang="en-US" dirty="0"/>
              <a:t> </a:t>
            </a:r>
            <a:endParaRPr lang="en-US" dirty="0" smtClean="0"/>
          </a:p>
          <a:p>
            <a:pPr marL="285750" indent="-285750">
              <a:buFont typeface="Arial" panose="020B0604020202020204" pitchFamily="34" charset="0"/>
              <a:buChar char="•"/>
            </a:pPr>
            <a:r>
              <a:rPr lang="en-US" dirty="0" smtClean="0"/>
              <a:t>+ </a:t>
            </a:r>
            <a:r>
              <a:rPr lang="en-US" dirty="0"/>
              <a:t>EICUG institutional meetings and reports</a:t>
            </a:r>
            <a:endParaRPr lang="it-IT" dirty="0"/>
          </a:p>
        </p:txBody>
      </p:sp>
      <p:sp>
        <p:nvSpPr>
          <p:cNvPr id="7" name="Date Placeholder 6"/>
          <p:cNvSpPr>
            <a:spLocks noGrp="1"/>
          </p:cNvSpPr>
          <p:nvPr>
            <p:ph type="dt" sz="half" idx="10"/>
          </p:nvPr>
        </p:nvSpPr>
        <p:spPr/>
        <p:txBody>
          <a:bodyPr/>
          <a:lstStyle/>
          <a:p>
            <a:fld id="{46A97D30-B0AE-4741-9360-B27C184063E9}" type="datetime1">
              <a:rPr lang="en-US" smtClean="0"/>
              <a:t>8/30/2017</a:t>
            </a:fld>
            <a:endParaRPr lang="en-US" dirty="0"/>
          </a:p>
        </p:txBody>
      </p:sp>
      <p:sp>
        <p:nvSpPr>
          <p:cNvPr id="9" name="Footer Placeholder 8"/>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62</a:t>
            </a:fld>
            <a:endParaRPr lang="en-US" dirty="0"/>
          </a:p>
        </p:txBody>
      </p:sp>
    </p:spTree>
    <p:extLst>
      <p:ext uri="{BB962C8B-B14F-4D97-AF65-F5344CB8AC3E}">
        <p14:creationId xmlns:p14="http://schemas.microsoft.com/office/powerpoint/2010/main" val="2530156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Highlights</a:t>
            </a:r>
            <a:r>
              <a:rPr lang="it-IT" dirty="0" smtClean="0"/>
              <a:t>, Opening Session</a:t>
            </a:r>
            <a:endParaRPr lang="it-IT" dirty="0"/>
          </a:p>
        </p:txBody>
      </p:sp>
      <p:pic>
        <p:nvPicPr>
          <p:cNvPr id="7" name="Picture 6"/>
          <p:cNvPicPr>
            <a:picLocks noChangeAspect="1"/>
          </p:cNvPicPr>
          <p:nvPr/>
        </p:nvPicPr>
        <p:blipFill>
          <a:blip r:embed="rId2"/>
          <a:stretch>
            <a:fillRect/>
          </a:stretch>
        </p:blipFill>
        <p:spPr>
          <a:xfrm>
            <a:off x="251688" y="1239485"/>
            <a:ext cx="11645532" cy="5237741"/>
          </a:xfrm>
          <a:prstGeom prst="rect">
            <a:avLst/>
          </a:prstGeom>
        </p:spPr>
      </p:pic>
      <p:sp>
        <p:nvSpPr>
          <p:cNvPr id="3" name="Date Placeholder 2"/>
          <p:cNvSpPr>
            <a:spLocks noGrp="1"/>
          </p:cNvSpPr>
          <p:nvPr>
            <p:ph type="dt" sz="half" idx="10"/>
          </p:nvPr>
        </p:nvSpPr>
        <p:spPr/>
        <p:txBody>
          <a:bodyPr/>
          <a:lstStyle/>
          <a:p>
            <a:fld id="{BFDFDE90-1FAF-4393-B3D3-6323D46B37BD}"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63</a:t>
            </a:fld>
            <a:endParaRPr lang="en-US" dirty="0"/>
          </a:p>
        </p:txBody>
      </p:sp>
    </p:spTree>
    <p:extLst>
      <p:ext uri="{BB962C8B-B14F-4D97-AF65-F5344CB8AC3E}">
        <p14:creationId xmlns:p14="http://schemas.microsoft.com/office/powerpoint/2010/main" val="18956941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1973" y="702758"/>
            <a:ext cx="11595656" cy="5461192"/>
          </a:xfrm>
          <a:prstGeom prst="rect">
            <a:avLst/>
          </a:prstGeom>
        </p:spPr>
      </p:pic>
    </p:spTree>
    <p:extLst>
      <p:ext uri="{BB962C8B-B14F-4D97-AF65-F5344CB8AC3E}">
        <p14:creationId xmlns:p14="http://schemas.microsoft.com/office/powerpoint/2010/main" val="1416993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2124" y="594722"/>
            <a:ext cx="11209784" cy="5412870"/>
          </a:xfrm>
          <a:prstGeom prst="rect">
            <a:avLst/>
          </a:prstGeom>
        </p:spPr>
      </p:pic>
    </p:spTree>
    <p:extLst>
      <p:ext uri="{BB962C8B-B14F-4D97-AF65-F5344CB8AC3E}">
        <p14:creationId xmlns:p14="http://schemas.microsoft.com/office/powerpoint/2010/main" val="1604730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898" y="450761"/>
            <a:ext cx="11367392" cy="5801868"/>
          </a:xfrm>
          <a:prstGeom prst="rect">
            <a:avLst/>
          </a:prstGeom>
        </p:spPr>
      </p:pic>
    </p:spTree>
    <p:extLst>
      <p:ext uri="{BB962C8B-B14F-4D97-AF65-F5344CB8AC3E}">
        <p14:creationId xmlns:p14="http://schemas.microsoft.com/office/powerpoint/2010/main" val="1920116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Conclusion</a:t>
            </a:r>
            <a:endParaRPr lang="it-IT" dirty="0"/>
          </a:p>
        </p:txBody>
      </p:sp>
      <p:sp>
        <p:nvSpPr>
          <p:cNvPr id="6" name="Content Placeholder 2"/>
          <p:cNvSpPr txBox="1">
            <a:spLocks/>
          </p:cNvSpPr>
          <p:nvPr/>
        </p:nvSpPr>
        <p:spPr>
          <a:xfrm>
            <a:off x="616139" y="1226618"/>
            <a:ext cx="8686800" cy="5496858"/>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40638" defTabSz="910796">
              <a:defRPr sz="1800"/>
            </a:pPr>
            <a:r>
              <a:rPr lang="en-US" dirty="0">
                <a:solidFill>
                  <a:srgbClr val="413E40"/>
                </a:solidFill>
                <a:uFill>
                  <a:solidFill>
                    <a:srgbClr val="413E40"/>
                  </a:solidFill>
                </a:uFill>
                <a:sym typeface="Arial"/>
              </a:rPr>
              <a:t>The EIC will profoundly impact our understanding of the </a:t>
            </a:r>
            <a:r>
              <a:rPr lang="en-US" b="1" dirty="0">
                <a:solidFill>
                  <a:srgbClr val="413E40"/>
                </a:solidFill>
                <a:uFill>
                  <a:solidFill>
                    <a:srgbClr val="413E40"/>
                  </a:solidFill>
                </a:uFill>
                <a:sym typeface="Arial"/>
              </a:rPr>
              <a:t>structure of nucleons and nuclei  in terms of sea quarks &amp; gluons</a:t>
            </a:r>
            <a:r>
              <a:rPr lang="en-US" dirty="0">
                <a:solidFill>
                  <a:srgbClr val="413E40"/>
                </a:solidFill>
                <a:uFill>
                  <a:solidFill>
                    <a:srgbClr val="413E40"/>
                  </a:solidFill>
                </a:uFill>
                <a:sym typeface="Arial"/>
              </a:rPr>
              <a:t>.		                             	</a:t>
            </a:r>
            <a:r>
              <a:rPr lang="en-US" b="1" dirty="0">
                <a:solidFill>
                  <a:srgbClr val="0000FF"/>
                </a:solidFill>
                <a:uFill>
                  <a:solidFill>
                    <a:srgbClr val="413E40"/>
                  </a:solidFill>
                </a:uFill>
                <a:sym typeface="Wingdings"/>
              </a:rPr>
              <a:t> Can we provide </a:t>
            </a:r>
            <a:r>
              <a:rPr lang="en-US" b="1" i="1" dirty="0">
                <a:solidFill>
                  <a:srgbClr val="0000FF"/>
                </a:solidFill>
                <a:uFill>
                  <a:solidFill>
                    <a:srgbClr val="413E40"/>
                  </a:solidFill>
                </a:uFill>
                <a:sym typeface="Wingdings"/>
              </a:rPr>
              <a:t>a bridge between sea quarks/gluons and nuclei?</a:t>
            </a:r>
          </a:p>
          <a:p>
            <a:pPr marR="40638" defTabSz="910796">
              <a:defRPr sz="1800"/>
            </a:pPr>
            <a:endParaRPr lang="en-US" sz="1200" dirty="0">
              <a:uFill>
                <a:solidFill>
                  <a:srgbClr val="413E40"/>
                </a:solidFill>
              </a:uFill>
              <a:sym typeface="Wingdings"/>
            </a:endParaRPr>
          </a:p>
          <a:p>
            <a:pPr marR="40638" defTabSz="910796">
              <a:defRPr sz="1800"/>
            </a:pPr>
            <a:r>
              <a:rPr lang="en-US" dirty="0">
                <a:uFill>
                  <a:solidFill>
                    <a:srgbClr val="413E40"/>
                  </a:solidFill>
                </a:uFill>
                <a:sym typeface="Wingdings"/>
              </a:rPr>
              <a:t>EIC will enable </a:t>
            </a:r>
            <a:r>
              <a:rPr lang="en-US" b="1" dirty="0">
                <a:solidFill>
                  <a:srgbClr val="E248F7"/>
                </a:solidFill>
                <a:uFill>
                  <a:solidFill>
                    <a:srgbClr val="413E40"/>
                  </a:solidFill>
                </a:uFill>
                <a:sym typeface="Wingdings"/>
              </a:rPr>
              <a:t>IMAGES</a:t>
            </a:r>
            <a:r>
              <a:rPr lang="en-US" dirty="0">
                <a:uFill>
                  <a:solidFill>
                    <a:srgbClr val="413E40"/>
                  </a:solidFill>
                </a:uFill>
                <a:sym typeface="Wingdings"/>
              </a:rPr>
              <a:t> of </a:t>
            </a:r>
            <a:r>
              <a:rPr lang="en-US" b="1" dirty="0">
                <a:uFill>
                  <a:solidFill>
                    <a:srgbClr val="413E40"/>
                  </a:solidFill>
                </a:uFill>
                <a:sym typeface="Wingdings"/>
              </a:rPr>
              <a:t>yet unexplored regions of phase spaces in QCD </a:t>
            </a:r>
            <a:r>
              <a:rPr lang="en-US" dirty="0">
                <a:uFill>
                  <a:solidFill>
                    <a:srgbClr val="413E40"/>
                  </a:solidFill>
                </a:uFill>
                <a:sym typeface="Wingdings"/>
              </a:rPr>
              <a:t>with its high luminosity/energy, nuclei &amp; beam polarization                                              	</a:t>
            </a:r>
            <a:r>
              <a:rPr lang="en-US" b="1" dirty="0">
                <a:solidFill>
                  <a:srgbClr val="0000FF"/>
                </a:solidFill>
                <a:uFill>
                  <a:solidFill>
                    <a:srgbClr val="413E40"/>
                  </a:solidFill>
                </a:uFill>
                <a:sym typeface="Wingdings"/>
              </a:rPr>
              <a:t> </a:t>
            </a:r>
            <a:r>
              <a:rPr lang="en-US" b="1" i="1" dirty="0">
                <a:solidFill>
                  <a:srgbClr val="0000FF"/>
                </a:solidFill>
                <a:uFill>
                  <a:solidFill>
                    <a:srgbClr val="413E40"/>
                  </a:solidFill>
                </a:uFill>
                <a:sym typeface="Wingdings"/>
              </a:rPr>
              <a:t>There is high potential for discovery</a:t>
            </a:r>
            <a:endParaRPr lang="en-US" b="1" i="1" dirty="0">
              <a:solidFill>
                <a:srgbClr val="0000FF"/>
              </a:solidFill>
              <a:uFill>
                <a:solidFill>
                  <a:srgbClr val="413E40"/>
                </a:solidFill>
              </a:uFill>
              <a:sym typeface="Arial"/>
            </a:endParaRPr>
          </a:p>
          <a:p>
            <a:pPr marR="40638" defTabSz="910796">
              <a:defRPr sz="1800"/>
            </a:pPr>
            <a:endParaRPr lang="en-US" sz="1200" b="1" dirty="0">
              <a:solidFill>
                <a:srgbClr val="413E40"/>
              </a:solidFill>
              <a:uFill>
                <a:solidFill>
                  <a:srgbClr val="413E40"/>
                </a:solidFill>
              </a:uFill>
              <a:sym typeface="Arial"/>
            </a:endParaRPr>
          </a:p>
          <a:p>
            <a:pPr marR="40638" defTabSz="910796">
              <a:defRPr sz="1800"/>
            </a:pPr>
            <a:r>
              <a:rPr lang="en-US" dirty="0">
                <a:solidFill>
                  <a:srgbClr val="413E40"/>
                </a:solidFill>
                <a:uFill>
                  <a:solidFill>
                    <a:srgbClr val="413E40"/>
                  </a:solidFill>
                </a:uFill>
                <a:sym typeface="Arial"/>
              </a:rPr>
              <a:t>Outstanding questions raised both by the science at RHIC/LHC and at HERMES/COMPASS/Jefferson Lab, have </a:t>
            </a:r>
            <a:r>
              <a:rPr lang="en-US" b="1" dirty="0">
                <a:solidFill>
                  <a:srgbClr val="413E40"/>
                </a:solidFill>
                <a:uFill>
                  <a:solidFill>
                    <a:srgbClr val="413E40"/>
                  </a:solidFill>
                </a:uFill>
                <a:sym typeface="Arial"/>
              </a:rPr>
              <a:t>naturally</a:t>
            </a:r>
            <a:r>
              <a:rPr lang="en-US" dirty="0">
                <a:solidFill>
                  <a:srgbClr val="413E40"/>
                </a:solidFill>
                <a:uFill>
                  <a:solidFill>
                    <a:srgbClr val="413E40"/>
                  </a:solidFill>
                </a:uFill>
                <a:sym typeface="Arial"/>
              </a:rPr>
              <a:t> </a:t>
            </a:r>
            <a:r>
              <a:rPr lang="en-US" b="1" dirty="0">
                <a:solidFill>
                  <a:srgbClr val="413E40"/>
                </a:solidFill>
                <a:uFill>
                  <a:solidFill>
                    <a:srgbClr val="413E40"/>
                  </a:solidFill>
                </a:uFill>
                <a:sym typeface="Arial"/>
              </a:rPr>
              <a:t>led to the science 						and design parameters of the EIC</a:t>
            </a:r>
          </a:p>
          <a:p>
            <a:pPr marR="40638" defTabSz="910796">
              <a:defRPr sz="1800"/>
            </a:pPr>
            <a:endParaRPr lang="en-US" sz="1200" b="1" dirty="0">
              <a:solidFill>
                <a:srgbClr val="413E40"/>
              </a:solidFill>
              <a:uFill>
                <a:solidFill>
                  <a:srgbClr val="413E40"/>
                </a:solidFill>
              </a:uFill>
              <a:sym typeface="Arial"/>
            </a:endParaRPr>
          </a:p>
          <a:p>
            <a:pPr marR="40638" defTabSz="910796">
              <a:defRPr sz="1800"/>
            </a:pPr>
            <a:r>
              <a:rPr lang="en-US" dirty="0">
                <a:solidFill>
                  <a:srgbClr val="413E40"/>
                </a:solidFill>
                <a:uFill>
                  <a:solidFill>
                    <a:srgbClr val="413E40"/>
                  </a:solidFill>
                </a:uFill>
                <a:sym typeface="Arial"/>
              </a:rPr>
              <a:t>There exists </a:t>
            </a:r>
            <a:r>
              <a:rPr lang="en-US" b="1" dirty="0">
                <a:solidFill>
                  <a:srgbClr val="413E40"/>
                </a:solidFill>
                <a:uFill>
                  <a:solidFill>
                    <a:srgbClr val="413E40"/>
                  </a:solidFill>
                </a:uFill>
                <a:sym typeface="Arial"/>
              </a:rPr>
              <a:t>world wide interest </a:t>
            </a:r>
            <a:r>
              <a:rPr lang="en-US" dirty="0">
                <a:solidFill>
                  <a:srgbClr val="413E40"/>
                </a:solidFill>
                <a:uFill>
                  <a:solidFill>
                    <a:srgbClr val="413E40"/>
                  </a:solidFill>
                </a:uFill>
                <a:sym typeface="Arial"/>
              </a:rPr>
              <a:t>in collaborating on the  EIC </a:t>
            </a:r>
          </a:p>
          <a:p>
            <a:pPr marR="40638" defTabSz="910796">
              <a:defRPr sz="1800"/>
            </a:pPr>
            <a:endParaRPr lang="en-US" sz="1200" dirty="0">
              <a:solidFill>
                <a:srgbClr val="413E40"/>
              </a:solidFill>
              <a:uFill>
                <a:solidFill>
                  <a:srgbClr val="413E40"/>
                </a:solidFill>
              </a:uFill>
              <a:sym typeface="Arial"/>
            </a:endParaRPr>
          </a:p>
          <a:p>
            <a:pPr marR="40638" defTabSz="910796">
              <a:defRPr sz="1800"/>
            </a:pPr>
            <a:r>
              <a:rPr lang="en-US" dirty="0">
                <a:solidFill>
                  <a:srgbClr val="413E40"/>
                </a:solidFill>
                <a:uFill>
                  <a:solidFill>
                    <a:srgbClr val="413E40"/>
                  </a:solidFill>
                </a:uFill>
                <a:sym typeface="Arial"/>
              </a:rPr>
              <a:t>Accelerator scientists at RHIC and </a:t>
            </a:r>
            <a:r>
              <a:rPr lang="en-US" dirty="0" err="1">
                <a:solidFill>
                  <a:srgbClr val="413E40"/>
                </a:solidFill>
                <a:uFill>
                  <a:solidFill>
                    <a:srgbClr val="413E40"/>
                  </a:solidFill>
                </a:uFill>
                <a:sym typeface="Arial"/>
              </a:rPr>
              <a:t>Jlab</a:t>
            </a:r>
            <a:r>
              <a:rPr lang="en-US" dirty="0">
                <a:solidFill>
                  <a:srgbClr val="413E40"/>
                </a:solidFill>
                <a:uFill>
                  <a:solidFill>
                    <a:srgbClr val="413E40"/>
                  </a:solidFill>
                </a:uFill>
                <a:sym typeface="Arial"/>
              </a:rPr>
              <a:t>, in collaboration with many outside interested accelerator groups, can provide the </a:t>
            </a:r>
            <a:r>
              <a:rPr lang="en-US" b="1" dirty="0">
                <a:uFill>
                  <a:solidFill>
                    <a:srgbClr val="413E40"/>
                  </a:solidFill>
                </a:uFill>
                <a:sym typeface="Arial"/>
              </a:rPr>
              <a:t>intellectual and </a:t>
            </a:r>
            <a:r>
              <a:rPr lang="en-US" b="1" dirty="0">
                <a:solidFill>
                  <a:srgbClr val="413E40"/>
                </a:solidFill>
                <a:uFill>
                  <a:solidFill>
                    <a:srgbClr val="413E40"/>
                  </a:solidFill>
                </a:uFill>
                <a:sym typeface="Arial"/>
              </a:rPr>
              <a:t>technical leadership to realize the EIC</a:t>
            </a:r>
            <a:r>
              <a:rPr lang="en-US" dirty="0">
                <a:solidFill>
                  <a:srgbClr val="413E40"/>
                </a:solidFill>
                <a:uFill>
                  <a:solidFill>
                    <a:srgbClr val="413E40"/>
                  </a:solidFill>
                </a:uFill>
                <a:sym typeface="Arial"/>
              </a:rPr>
              <a:t>, a frontier accelerator facility.</a:t>
            </a:r>
          </a:p>
        </p:txBody>
      </p:sp>
      <p:sp>
        <p:nvSpPr>
          <p:cNvPr id="7" name="Shape 649"/>
          <p:cNvSpPr/>
          <p:nvPr/>
        </p:nvSpPr>
        <p:spPr>
          <a:xfrm>
            <a:off x="3023675" y="6048840"/>
            <a:ext cx="8793717" cy="338554"/>
          </a:xfrm>
          <a:prstGeom prst="rect">
            <a:avLst/>
          </a:prstGeom>
          <a:ln>
            <a:solidFill>
              <a:srgbClr val="413E40"/>
            </a:solidFill>
            <a:round/>
          </a:ln>
          <a:extLst>
            <a:ext uri="{C572A759-6A51-4108-AA02-DFA0A04FC94B}">
              <ma14:wrappingTextBoxFlag xmlns="" xmlns:ma14="http://schemas.microsoft.com/office/mac/drawingml/2011/main" val="1"/>
            </a:ext>
          </a:extLst>
        </p:spPr>
        <p:txBody>
          <a:bodyPr wrap="square" lIns="0" tIns="0" rIns="0" bIns="0" anchor="ctr">
            <a:spAutoFit/>
          </a:bodyPr>
          <a:lstStyle/>
          <a:p>
            <a:pPr lvl="0" algn="ctr">
              <a:defRPr sz="1800"/>
            </a:pPr>
            <a:r>
              <a:rPr lang="en-US" sz="2200" dirty="0">
                <a:solidFill>
                  <a:srgbClr val="861001"/>
                </a:solidFill>
              </a:rPr>
              <a:t>The future of QCD-based n</a:t>
            </a:r>
            <a:r>
              <a:rPr sz="2200" dirty="0">
                <a:solidFill>
                  <a:srgbClr val="861001"/>
                </a:solidFill>
              </a:rPr>
              <a:t>uclear </a:t>
            </a:r>
            <a:r>
              <a:rPr lang="en-US" sz="2200" dirty="0">
                <a:solidFill>
                  <a:srgbClr val="861001"/>
                </a:solidFill>
              </a:rPr>
              <a:t>s</a:t>
            </a:r>
            <a:r>
              <a:rPr sz="2200" dirty="0">
                <a:solidFill>
                  <a:srgbClr val="861001"/>
                </a:solidFill>
              </a:rPr>
              <a:t>cience</a:t>
            </a:r>
            <a:r>
              <a:rPr lang="en-US" sz="2200" dirty="0">
                <a:solidFill>
                  <a:srgbClr val="861001"/>
                </a:solidFill>
              </a:rPr>
              <a:t> demands</a:t>
            </a:r>
            <a:r>
              <a:rPr sz="2200" dirty="0">
                <a:solidFill>
                  <a:srgbClr val="861001"/>
                </a:solidFill>
              </a:rPr>
              <a:t> an E</a:t>
            </a:r>
            <a:r>
              <a:rPr lang="en-US" sz="2200" dirty="0">
                <a:solidFill>
                  <a:srgbClr val="861001"/>
                </a:solidFill>
              </a:rPr>
              <a:t>lectron Ion Collider</a:t>
            </a:r>
            <a:endParaRPr sz="2200" dirty="0">
              <a:solidFill>
                <a:srgbClr val="861001"/>
              </a:solidFill>
            </a:endParaRPr>
          </a:p>
        </p:txBody>
      </p:sp>
      <p:sp>
        <p:nvSpPr>
          <p:cNvPr id="5" name="Date Placeholder 4"/>
          <p:cNvSpPr>
            <a:spLocks noGrp="1"/>
          </p:cNvSpPr>
          <p:nvPr>
            <p:ph type="dt" sz="half" idx="10"/>
          </p:nvPr>
        </p:nvSpPr>
        <p:spPr/>
        <p:txBody>
          <a:bodyPr/>
          <a:lstStyle/>
          <a:p>
            <a:fld id="{008A6E32-29C6-4B2B-BD6A-012FCDB886CE}" type="datetime1">
              <a:rPr lang="en-US" smtClean="0"/>
              <a:t>8/30/2017</a:t>
            </a:fld>
            <a:endParaRPr lang="en-US" dirty="0"/>
          </a:p>
        </p:txBody>
      </p:sp>
      <p:sp>
        <p:nvSpPr>
          <p:cNvPr id="8" name="Footer Placeholder 7"/>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67</a:t>
            </a:fld>
            <a:endParaRPr lang="en-US" dirty="0"/>
          </a:p>
        </p:txBody>
      </p:sp>
    </p:spTree>
    <p:extLst>
      <p:ext uri="{BB962C8B-B14F-4D97-AF65-F5344CB8AC3E}">
        <p14:creationId xmlns:p14="http://schemas.microsoft.com/office/powerpoint/2010/main" val="25601427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it-IT" dirty="0" smtClean="0"/>
              <a:t>Backups</a:t>
            </a:r>
            <a:endParaRPr lang="it-IT" dirty="0"/>
          </a:p>
        </p:txBody>
      </p:sp>
      <p:sp>
        <p:nvSpPr>
          <p:cNvPr id="7" name="Subtitle 6"/>
          <p:cNvSpPr>
            <a:spLocks noGrp="1"/>
          </p:cNvSpPr>
          <p:nvPr>
            <p:ph type="subTitle" idx="1"/>
          </p:nvPr>
        </p:nvSpPr>
        <p:spPr/>
        <p:txBody>
          <a:bodyPr/>
          <a:lstStyle/>
          <a:p>
            <a:endParaRPr lang="it-IT"/>
          </a:p>
        </p:txBody>
      </p:sp>
    </p:spTree>
    <p:extLst>
      <p:ext uri="{BB962C8B-B14F-4D97-AF65-F5344CB8AC3E}">
        <p14:creationId xmlns:p14="http://schemas.microsoft.com/office/powerpoint/2010/main" val="29679294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Physics vs. Luminosity &amp; Energy</a:t>
            </a:r>
            <a:endParaRPr lang="it-IT" dirty="0"/>
          </a:p>
        </p:txBody>
      </p:sp>
      <p:sp>
        <p:nvSpPr>
          <p:cNvPr id="5" name="Striped Right Arrow 4"/>
          <p:cNvSpPr/>
          <p:nvPr/>
        </p:nvSpPr>
        <p:spPr>
          <a:xfrm>
            <a:off x="7952149" y="3645395"/>
            <a:ext cx="2038929" cy="2265619"/>
          </a:xfrm>
          <a:prstGeom prst="stripedRightArrow">
            <a:avLst>
              <a:gd name="adj1" fmla="val 50000"/>
              <a:gd name="adj2" fmla="val 63744"/>
            </a:avLst>
          </a:prstGeom>
          <a:solidFill>
            <a:srgbClr val="0000F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 name="Group 5"/>
          <p:cNvGrpSpPr/>
          <p:nvPr/>
        </p:nvGrpSpPr>
        <p:grpSpPr>
          <a:xfrm>
            <a:off x="2785665" y="1652281"/>
            <a:ext cx="6206688" cy="4456288"/>
            <a:chOff x="608979" y="1213558"/>
            <a:chExt cx="6206688" cy="4456288"/>
          </a:xfrm>
        </p:grpSpPr>
        <p:cxnSp>
          <p:nvCxnSpPr>
            <p:cNvPr id="7" name="Straight Arrow Connector 6"/>
            <p:cNvCxnSpPr/>
            <p:nvPr/>
          </p:nvCxnSpPr>
          <p:spPr>
            <a:xfrm flipV="1">
              <a:off x="1312333" y="5630333"/>
              <a:ext cx="5503334" cy="1411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337734" y="1213558"/>
              <a:ext cx="0" cy="4456288"/>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noChangeAspect="1"/>
            </p:cNvCxnSpPr>
            <p:nvPr/>
          </p:nvCxnSpPr>
          <p:spPr>
            <a:xfrm>
              <a:off x="1312333" y="4416777"/>
              <a:ext cx="1737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noChangeAspect="1"/>
            </p:cNvCxnSpPr>
            <p:nvPr/>
          </p:nvCxnSpPr>
          <p:spPr>
            <a:xfrm>
              <a:off x="1323623" y="2226751"/>
              <a:ext cx="1737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cxnSpLocks noChangeAspect="1"/>
            </p:cNvCxnSpPr>
            <p:nvPr/>
          </p:nvCxnSpPr>
          <p:spPr>
            <a:xfrm>
              <a:off x="1320802" y="3310477"/>
              <a:ext cx="1737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8979" y="4191003"/>
              <a:ext cx="7552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32</a:t>
              </a:r>
              <a:endParaRPr lang="en-US" sz="2400" dirty="0">
                <a:latin typeface="Arial" panose="020B0604020202020204" pitchFamily="34" charset="0"/>
                <a:cs typeface="Arial" panose="020B0604020202020204" pitchFamily="34" charset="0"/>
              </a:endParaRPr>
            </a:p>
          </p:txBody>
        </p:sp>
        <p:sp>
          <p:nvSpPr>
            <p:cNvPr id="13" name="TextBox 12"/>
            <p:cNvSpPr txBox="1"/>
            <p:nvPr/>
          </p:nvSpPr>
          <p:spPr>
            <a:xfrm>
              <a:off x="608979" y="1995918"/>
              <a:ext cx="7552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34</a:t>
              </a:r>
              <a:endParaRPr lang="en-US" sz="2400" dirty="0">
                <a:latin typeface="Arial" panose="020B0604020202020204" pitchFamily="34" charset="0"/>
                <a:cs typeface="Arial" panose="020B0604020202020204" pitchFamily="34" charset="0"/>
              </a:endParaRPr>
            </a:p>
          </p:txBody>
        </p:sp>
        <p:sp>
          <p:nvSpPr>
            <p:cNvPr id="14" name="TextBox 13"/>
            <p:cNvSpPr txBox="1"/>
            <p:nvPr/>
          </p:nvSpPr>
          <p:spPr>
            <a:xfrm>
              <a:off x="608979" y="3079644"/>
              <a:ext cx="7552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33</a:t>
              </a:r>
              <a:endParaRPr lang="en-US" sz="2400" dirty="0">
                <a:latin typeface="Arial" panose="020B0604020202020204" pitchFamily="34" charset="0"/>
                <a:cs typeface="Arial" panose="020B0604020202020204" pitchFamily="34" charset="0"/>
              </a:endParaRPr>
            </a:p>
          </p:txBody>
        </p:sp>
        <p:cxnSp>
          <p:nvCxnSpPr>
            <p:cNvPr id="15" name="Straight Connector 14"/>
            <p:cNvCxnSpPr/>
            <p:nvPr/>
          </p:nvCxnSpPr>
          <p:spPr>
            <a:xfrm>
              <a:off x="2554111" y="5472290"/>
              <a:ext cx="0" cy="1737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147714" y="5472290"/>
              <a:ext cx="0" cy="1737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04348" y="5472290"/>
              <a:ext cx="0" cy="1737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 name="Oval 18"/>
          <p:cNvSpPr/>
          <p:nvPr/>
        </p:nvSpPr>
        <p:spPr>
          <a:xfrm>
            <a:off x="3674046" y="4158415"/>
            <a:ext cx="2306989" cy="1190975"/>
          </a:xfrm>
          <a:prstGeom prst="ellipse">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FF"/>
                </a:solidFill>
                <a:latin typeface="Arial" panose="020B0604020202020204" pitchFamily="34" charset="0"/>
                <a:cs typeface="Arial" panose="020B0604020202020204" pitchFamily="34" charset="0"/>
              </a:rPr>
              <a:t>Parton Distributions in Nuclei</a:t>
            </a:r>
          </a:p>
        </p:txBody>
      </p:sp>
      <p:sp>
        <p:nvSpPr>
          <p:cNvPr id="21" name="Oval 20"/>
          <p:cNvSpPr/>
          <p:nvPr/>
        </p:nvSpPr>
        <p:spPr>
          <a:xfrm>
            <a:off x="5267026" y="3965921"/>
            <a:ext cx="3358443" cy="1595135"/>
          </a:xfrm>
          <a:prstGeom prst="ellipse">
            <a:avLst/>
          </a:prstGeom>
          <a:solidFill>
            <a:srgbClr val="0000FF">
              <a:alpha val="4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FF00"/>
                </a:solidFill>
                <a:latin typeface="Arial" panose="020B0604020202020204" pitchFamily="34" charset="0"/>
                <a:cs typeface="Arial" panose="020B0604020202020204" pitchFamily="34" charset="0"/>
              </a:rPr>
              <a:t>QCD at Extreme Parton Densities - Saturation</a:t>
            </a:r>
          </a:p>
        </p:txBody>
      </p:sp>
      <p:sp>
        <p:nvSpPr>
          <p:cNvPr id="22" name="Oval 21"/>
          <p:cNvSpPr/>
          <p:nvPr/>
        </p:nvSpPr>
        <p:spPr>
          <a:xfrm>
            <a:off x="3997025" y="3218612"/>
            <a:ext cx="4032955" cy="1199464"/>
          </a:xfrm>
          <a:prstGeom prst="ellipse">
            <a:avLst/>
          </a:prstGeom>
          <a:solidFill>
            <a:srgbClr val="CCFFCC">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800000"/>
                </a:solidFill>
                <a:latin typeface="Arial" panose="020B0604020202020204" pitchFamily="34" charset="0"/>
                <a:cs typeface="Arial" panose="020B0604020202020204" pitchFamily="34" charset="0"/>
              </a:rPr>
              <a:t>Spin and Flavor Structure of the Nucleon and Nuclei</a:t>
            </a:r>
          </a:p>
        </p:txBody>
      </p:sp>
      <p:sp>
        <p:nvSpPr>
          <p:cNvPr id="23" name="Oval 22"/>
          <p:cNvSpPr/>
          <p:nvPr/>
        </p:nvSpPr>
        <p:spPr>
          <a:xfrm>
            <a:off x="4332869" y="2445930"/>
            <a:ext cx="3697111" cy="1199464"/>
          </a:xfrm>
          <a:prstGeom prst="ellipse">
            <a:avLst/>
          </a:prstGeom>
          <a:solidFill>
            <a:srgbClr val="FF66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Tomography (p/A) Transverse Momentum Distribution and Spatial Imaging</a:t>
            </a:r>
          </a:p>
        </p:txBody>
      </p:sp>
      <p:sp>
        <p:nvSpPr>
          <p:cNvPr id="24" name="TextBox 23"/>
          <p:cNvSpPr txBox="1"/>
          <p:nvPr/>
        </p:nvSpPr>
        <p:spPr>
          <a:xfrm>
            <a:off x="4561465" y="6084584"/>
            <a:ext cx="44142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40</a:t>
            </a:r>
          </a:p>
        </p:txBody>
      </p:sp>
      <p:sp>
        <p:nvSpPr>
          <p:cNvPr id="25" name="TextBox 24"/>
          <p:cNvSpPr txBox="1"/>
          <p:nvPr/>
        </p:nvSpPr>
        <p:spPr>
          <a:xfrm>
            <a:off x="5701635" y="6084584"/>
            <a:ext cx="44142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80</a:t>
            </a:r>
          </a:p>
        </p:txBody>
      </p:sp>
      <p:sp>
        <p:nvSpPr>
          <p:cNvPr id="26" name="TextBox 25"/>
          <p:cNvSpPr txBox="1"/>
          <p:nvPr/>
        </p:nvSpPr>
        <p:spPr>
          <a:xfrm>
            <a:off x="7053470" y="6084584"/>
            <a:ext cx="56980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120</a:t>
            </a:r>
          </a:p>
        </p:txBody>
      </p:sp>
      <p:sp>
        <p:nvSpPr>
          <p:cNvPr id="27" name="TextBox 26"/>
          <p:cNvSpPr txBox="1"/>
          <p:nvPr/>
        </p:nvSpPr>
        <p:spPr>
          <a:xfrm>
            <a:off x="8286807" y="6210172"/>
            <a:ext cx="14652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 (</a:t>
            </a:r>
            <a:r>
              <a:rPr lang="en-US" sz="2400" dirty="0" err="1">
                <a:latin typeface="Arial" panose="020B0604020202020204" pitchFamily="34" charset="0"/>
                <a:cs typeface="Arial" panose="020B0604020202020204" pitchFamily="34" charset="0"/>
              </a:rPr>
              <a:t>GeV</a:t>
            </a:r>
            <a:r>
              <a:rPr lang="en-US" sz="2400" dirty="0">
                <a:latin typeface="Arial" panose="020B0604020202020204" pitchFamily="34" charset="0"/>
                <a:cs typeface="Arial" panose="020B0604020202020204" pitchFamily="34" charset="0"/>
              </a:rPr>
              <a:t>)</a:t>
            </a:r>
          </a:p>
        </p:txBody>
      </p:sp>
      <p:sp>
        <p:nvSpPr>
          <p:cNvPr id="28" name="TextBox 27"/>
          <p:cNvSpPr txBox="1"/>
          <p:nvPr/>
        </p:nvSpPr>
        <p:spPr>
          <a:xfrm rot="16200000">
            <a:off x="903731" y="3345612"/>
            <a:ext cx="328587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Luminosity (cm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sec</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a:t>
            </a:r>
          </a:p>
        </p:txBody>
      </p:sp>
      <p:sp>
        <p:nvSpPr>
          <p:cNvPr id="29" name="Striped Right Arrow 28"/>
          <p:cNvSpPr/>
          <p:nvPr/>
        </p:nvSpPr>
        <p:spPr>
          <a:xfrm>
            <a:off x="7950721" y="1080167"/>
            <a:ext cx="2038929" cy="2265619"/>
          </a:xfrm>
          <a:prstGeom prst="stripedRightArrow">
            <a:avLst>
              <a:gd name="adj1" fmla="val 50000"/>
              <a:gd name="adj2" fmla="val 63744"/>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Oval 29"/>
          <p:cNvSpPr/>
          <p:nvPr/>
        </p:nvSpPr>
        <p:spPr>
          <a:xfrm>
            <a:off x="5265598" y="1400693"/>
            <a:ext cx="3358443" cy="1595135"/>
          </a:xfrm>
          <a:prstGeom prst="ellipse">
            <a:avLst/>
          </a:prstGeom>
          <a:solidFill>
            <a:schemeClr val="bg1">
              <a:lumMod val="85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FF"/>
                </a:solidFill>
                <a:latin typeface="Arial" panose="020B0604020202020204" pitchFamily="34" charset="0"/>
                <a:cs typeface="Arial" panose="020B0604020202020204" pitchFamily="34" charset="0"/>
              </a:rPr>
              <a:t>Electroweak</a:t>
            </a:r>
          </a:p>
          <a:p>
            <a:pPr algn="ctr"/>
            <a:r>
              <a:rPr lang="en-US" sz="1600" dirty="0">
                <a:solidFill>
                  <a:srgbClr val="0000FF"/>
                </a:solidFill>
                <a:latin typeface="Arial" panose="020B0604020202020204" pitchFamily="34" charset="0"/>
                <a:cs typeface="Arial" panose="020B0604020202020204" pitchFamily="34" charset="0"/>
              </a:rPr>
              <a:t>Fundamental Symmetry Tests</a:t>
            </a:r>
          </a:p>
        </p:txBody>
      </p:sp>
      <p:sp>
        <p:nvSpPr>
          <p:cNvPr id="3" name="Date Placeholder 2"/>
          <p:cNvSpPr>
            <a:spLocks noGrp="1"/>
          </p:cNvSpPr>
          <p:nvPr>
            <p:ph type="dt" sz="half" idx="10"/>
          </p:nvPr>
        </p:nvSpPr>
        <p:spPr/>
        <p:txBody>
          <a:bodyPr/>
          <a:lstStyle/>
          <a:p>
            <a:fld id="{D6DF1232-3075-493C-9952-788034159D69}"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32" name="Slide Number Placeholder 31"/>
          <p:cNvSpPr>
            <a:spLocks noGrp="1"/>
          </p:cNvSpPr>
          <p:nvPr>
            <p:ph type="sldNum" sz="quarter" idx="12"/>
          </p:nvPr>
        </p:nvSpPr>
        <p:spPr/>
        <p:txBody>
          <a:bodyPr/>
          <a:lstStyle/>
          <a:p>
            <a:fld id="{B9A5DFB4-3D23-4866-8D46-AE36D04BFD7D}" type="slidenum">
              <a:rPr lang="en-US" smtClean="0"/>
              <a:pPr/>
              <a:t>69</a:t>
            </a:fld>
            <a:endParaRPr lang="en-US" dirty="0"/>
          </a:p>
        </p:txBody>
      </p:sp>
    </p:spTree>
    <p:extLst>
      <p:ext uri="{BB962C8B-B14F-4D97-AF65-F5344CB8AC3E}">
        <p14:creationId xmlns:p14="http://schemas.microsoft.com/office/powerpoint/2010/main" val="195241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strVal val="#ppt_w*0.70"/>
                                          </p:val>
                                        </p:tav>
                                        <p:tav tm="100000">
                                          <p:val>
                                            <p:strVal val="#ppt_w"/>
                                          </p:val>
                                        </p:tav>
                                      </p:tavLst>
                                    </p:anim>
                                    <p:anim calcmode="lin" valueType="num">
                                      <p:cBhvr>
                                        <p:cTn id="18" dur="1000" fill="hold"/>
                                        <p:tgtEl>
                                          <p:spTgt spid="22"/>
                                        </p:tgtEl>
                                        <p:attrNameLst>
                                          <p:attrName>ppt_h</p:attrName>
                                        </p:attrNameLst>
                                      </p:cBhvr>
                                      <p:tavLst>
                                        <p:tav tm="0">
                                          <p:val>
                                            <p:strVal val="#ppt_h"/>
                                          </p:val>
                                        </p:tav>
                                        <p:tav tm="100000">
                                          <p:val>
                                            <p:strVal val="#ppt_h"/>
                                          </p:val>
                                        </p:tav>
                                      </p:tavLst>
                                    </p:anim>
                                    <p:animEffect transition="in" filter="fad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0.70"/>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1000" fill="hold"/>
                                        <p:tgtEl>
                                          <p:spTgt spid="29"/>
                                        </p:tgtEl>
                                        <p:attrNameLst>
                                          <p:attrName>ppt_w</p:attrName>
                                        </p:attrNameLst>
                                      </p:cBhvr>
                                      <p:tavLst>
                                        <p:tav tm="0">
                                          <p:val>
                                            <p:strVal val="#ppt_w*0.70"/>
                                          </p:val>
                                        </p:tav>
                                        <p:tav tm="100000">
                                          <p:val>
                                            <p:strVal val="#ppt_w"/>
                                          </p:val>
                                        </p:tav>
                                      </p:tavLst>
                                    </p:anim>
                                    <p:anim calcmode="lin" valueType="num">
                                      <p:cBhvr>
                                        <p:cTn id="35" dur="1000" fill="hold"/>
                                        <p:tgtEl>
                                          <p:spTgt spid="29"/>
                                        </p:tgtEl>
                                        <p:attrNameLst>
                                          <p:attrName>ppt_h</p:attrName>
                                        </p:attrNameLst>
                                      </p:cBhvr>
                                      <p:tavLst>
                                        <p:tav tm="0">
                                          <p:val>
                                            <p:strVal val="#ppt_h"/>
                                          </p:val>
                                        </p:tav>
                                        <p:tav tm="100000">
                                          <p:val>
                                            <p:strVal val="#ppt_h"/>
                                          </p:val>
                                        </p:tav>
                                      </p:tavLst>
                                    </p:anim>
                                    <p:animEffect transition="in" filter="fade">
                                      <p:cBhvr>
                                        <p:cTn id="3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P spid="23"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dirty="0" err="1" smtClean="0"/>
              <a:t>But</a:t>
            </a:r>
            <a:r>
              <a:rPr lang="it-IT" dirty="0" smtClean="0"/>
              <a:t> </a:t>
            </a:r>
            <a:r>
              <a:rPr lang="it-IT" dirty="0" err="1" smtClean="0"/>
              <a:t>even</a:t>
            </a:r>
            <a:r>
              <a:rPr lang="it-IT" dirty="0" smtClean="0"/>
              <a:t> </a:t>
            </a:r>
            <a:r>
              <a:rPr lang="it-IT" dirty="0" err="1" smtClean="0"/>
              <a:t>before</a:t>
            </a:r>
            <a:r>
              <a:rPr lang="it-IT" dirty="0" smtClean="0"/>
              <a:t> </a:t>
            </a:r>
            <a:r>
              <a:rPr lang="it-IT" dirty="0" err="1" smtClean="0"/>
              <a:t>that</a:t>
            </a:r>
            <a:r>
              <a:rPr lang="it-IT" dirty="0" smtClean="0"/>
              <a:t> @ HERA	</a:t>
            </a:r>
            <a:endParaRPr lang="it-IT" dirty="0"/>
          </a:p>
        </p:txBody>
      </p:sp>
      <p:pic>
        <p:nvPicPr>
          <p:cNvPr id="8" name="Picture 7"/>
          <p:cNvPicPr>
            <a:picLocks noChangeAspect="1"/>
          </p:cNvPicPr>
          <p:nvPr/>
        </p:nvPicPr>
        <p:blipFill>
          <a:blip r:embed="rId2"/>
          <a:stretch>
            <a:fillRect/>
          </a:stretch>
        </p:blipFill>
        <p:spPr>
          <a:xfrm>
            <a:off x="247449" y="1129041"/>
            <a:ext cx="6392530" cy="3017955"/>
          </a:xfrm>
          <a:prstGeom prst="rect">
            <a:avLst/>
          </a:prstGeom>
        </p:spPr>
      </p:pic>
      <p:pic>
        <p:nvPicPr>
          <p:cNvPr id="9" name="Picture 8"/>
          <p:cNvPicPr>
            <a:picLocks noChangeAspect="1"/>
          </p:cNvPicPr>
          <p:nvPr/>
        </p:nvPicPr>
        <p:blipFill>
          <a:blip r:embed="rId3"/>
          <a:stretch>
            <a:fillRect/>
          </a:stretch>
        </p:blipFill>
        <p:spPr>
          <a:xfrm>
            <a:off x="5488715" y="3296991"/>
            <a:ext cx="6356413" cy="3176052"/>
          </a:xfrm>
          <a:prstGeom prst="rect">
            <a:avLst/>
          </a:prstGeom>
        </p:spPr>
      </p:pic>
      <p:sp>
        <p:nvSpPr>
          <p:cNvPr id="2" name="Date Placeholder 1"/>
          <p:cNvSpPr>
            <a:spLocks noGrp="1"/>
          </p:cNvSpPr>
          <p:nvPr>
            <p:ph type="dt" sz="half" idx="10"/>
          </p:nvPr>
        </p:nvSpPr>
        <p:spPr/>
        <p:txBody>
          <a:bodyPr/>
          <a:lstStyle/>
          <a:p>
            <a:fld id="{0A71F9F0-180F-4CC0-AC98-A70A1CDB6296}" type="datetime1">
              <a:rPr lang="en-US" smtClean="0"/>
              <a:t>8/30/2017</a:t>
            </a:fld>
            <a:endParaRPr lang="en-US" dirty="0"/>
          </a:p>
        </p:txBody>
      </p:sp>
      <p:sp>
        <p:nvSpPr>
          <p:cNvPr id="3" name="Footer Placeholder 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7</a:t>
            </a:fld>
            <a:endParaRPr lang="en-US" dirty="0"/>
          </a:p>
        </p:txBody>
      </p:sp>
    </p:spTree>
    <p:extLst>
      <p:ext uri="{BB962C8B-B14F-4D97-AF65-F5344CB8AC3E}">
        <p14:creationId xmlns:p14="http://schemas.microsoft.com/office/powerpoint/2010/main" val="39556789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Gluons and the EIC – </a:t>
            </a:r>
            <a:r>
              <a:rPr lang="en-US" altLang="en-US" dirty="0" err="1"/>
              <a:t>Brasil</a:t>
            </a:r>
            <a:r>
              <a:rPr lang="en-US" altLang="en-US" dirty="0"/>
              <a:t> Coverage</a:t>
            </a:r>
            <a:endParaRPr lang="it-IT" dirty="0"/>
          </a:p>
        </p:txBody>
      </p:sp>
      <p:sp>
        <p:nvSpPr>
          <p:cNvPr id="12" name="TextBox 11"/>
          <p:cNvSpPr txBox="1"/>
          <p:nvPr/>
        </p:nvSpPr>
        <p:spPr>
          <a:xfrm>
            <a:off x="5852324" y="1177189"/>
            <a:ext cx="2775183"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Scientific American </a:t>
            </a:r>
            <a:r>
              <a:rPr lang="en-US" dirty="0" err="1">
                <a:latin typeface="Arial" panose="020B0604020202020204" pitchFamily="34" charset="0"/>
                <a:cs typeface="Arial" panose="020B0604020202020204" pitchFamily="34" charset="0"/>
              </a:rPr>
              <a:t>Brasil</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June 2015</a:t>
            </a:r>
          </a:p>
        </p:txBody>
      </p:sp>
      <p:pic>
        <p:nvPicPr>
          <p:cNvPr id="1026" name="Picture 2" descr="https://bibliotecacolsantamaria.files.wordpress.com/2015/05/produto_4106_aneis_de_f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34" y="1090802"/>
            <a:ext cx="4184843" cy="5537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52324" y="1890150"/>
            <a:ext cx="4803650" cy="1600438"/>
          </a:xfrm>
          <a:prstGeom prst="rect">
            <a:avLst/>
          </a:prstGeom>
          <a:noFill/>
        </p:spPr>
        <p:txBody>
          <a:bodyPr wrap="square" rtlCol="0">
            <a:spAutoFit/>
          </a:bodyPr>
          <a:lstStyle/>
          <a:p>
            <a:r>
              <a:rPr lang="pt-BR" sz="1400" b="1" dirty="0">
                <a:solidFill>
                  <a:srgbClr val="008000"/>
                </a:solidFill>
                <a:latin typeface="Arial" panose="020B0604020202020204" pitchFamily="34" charset="0"/>
                <a:cs typeface="Arial" panose="020B0604020202020204" pitchFamily="34" charset="0"/>
              </a:rPr>
              <a:t>FÍSICA DE PARTÍCULAS – p.48</a:t>
            </a:r>
            <a:r>
              <a:rPr lang="pt-BR" sz="1400" dirty="0">
                <a:latin typeface="Arial" panose="020B0604020202020204" pitchFamily="34" charset="0"/>
                <a:cs typeface="Arial" panose="020B0604020202020204" pitchFamily="34" charset="0"/>
              </a:rPr>
              <a:t/>
            </a:r>
            <a:br>
              <a:rPr lang="pt-BR" sz="1400" dirty="0">
                <a:latin typeface="Arial" panose="020B0604020202020204" pitchFamily="34" charset="0"/>
                <a:cs typeface="Arial" panose="020B0604020202020204" pitchFamily="34" charset="0"/>
              </a:rPr>
            </a:br>
            <a:r>
              <a:rPr lang="pt-BR" sz="1400" b="1" dirty="0">
                <a:latin typeface="Arial" panose="020B0604020202020204" pitchFamily="34" charset="0"/>
                <a:cs typeface="Arial" panose="020B0604020202020204" pitchFamily="34" charset="0"/>
              </a:rPr>
              <a:t>A cola que nos une</a:t>
            </a:r>
            <a:r>
              <a:rPr lang="pt-BR" sz="1400" dirty="0">
                <a:latin typeface="Arial" panose="020B0604020202020204" pitchFamily="34" charset="0"/>
                <a:cs typeface="Arial" panose="020B0604020202020204" pitchFamily="34" charset="0"/>
              </a:rPr>
              <a:t/>
            </a:r>
            <a:br>
              <a:rPr lang="pt-BR" sz="1400" dirty="0">
                <a:latin typeface="Arial" panose="020B0604020202020204" pitchFamily="34" charset="0"/>
                <a:cs typeface="Arial" panose="020B0604020202020204" pitchFamily="34" charset="0"/>
              </a:rPr>
            </a:br>
            <a:r>
              <a:rPr lang="pt-BR" sz="1400" dirty="0">
                <a:latin typeface="Arial" panose="020B0604020202020204" pitchFamily="34" charset="0"/>
                <a:cs typeface="Arial" panose="020B0604020202020204" pitchFamily="34" charset="0"/>
              </a:rPr>
              <a:t>Os físicos sabem que glúons mantêm a integridade de prótons, nêutrons e do Universo. Mas ainda é um mistério como essas partículas funcionam.</a:t>
            </a:r>
            <a:br>
              <a:rPr lang="pt-BR" sz="1400" dirty="0">
                <a:latin typeface="Arial" panose="020B0604020202020204" pitchFamily="34" charset="0"/>
                <a:cs typeface="Arial" panose="020B0604020202020204" pitchFamily="34" charset="0"/>
              </a:rPr>
            </a:br>
            <a:r>
              <a:rPr lang="pt-BR" sz="1400" i="1" dirty="0">
                <a:latin typeface="Arial" panose="020B0604020202020204" pitchFamily="34" charset="0"/>
                <a:cs typeface="Arial" panose="020B0604020202020204" pitchFamily="34" charset="0"/>
              </a:rPr>
              <a:t>Rolf Ent, Thomas Ullrich e Raju Venugopalan</a:t>
            </a:r>
            <a:endParaRPr lang="pt-BR"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5901676" y="3490588"/>
            <a:ext cx="4704946"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FISICA</a:t>
            </a:r>
          </a:p>
          <a:p>
            <a:r>
              <a:rPr lang="en-US" sz="2400" dirty="0">
                <a:latin typeface="Arial" panose="020B0604020202020204" pitchFamily="34" charset="0"/>
                <a:cs typeface="Arial" panose="020B0604020202020204" pitchFamily="34" charset="0"/>
              </a:rPr>
              <a:t>Novas </a:t>
            </a:r>
            <a:r>
              <a:rPr lang="en-US" sz="2400" dirty="0" err="1">
                <a:latin typeface="Arial" panose="020B0604020202020204" pitchFamily="34" charset="0"/>
                <a:cs typeface="Arial" panose="020B0604020202020204" pitchFamily="34" charset="0"/>
              </a:rPr>
              <a:t>pesquisas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sobre</a:t>
            </a:r>
            <a:r>
              <a:rPr lang="en-US" sz="2400" dirty="0">
                <a:latin typeface="Arial" panose="020B0604020202020204" pitchFamily="34" charset="0"/>
                <a:cs typeface="Arial" panose="020B0604020202020204" pitchFamily="34" charset="0"/>
              </a:rPr>
              <a:t> as </a:t>
            </a:r>
            <a:r>
              <a:rPr lang="en-US" sz="2400" dirty="0" err="1">
                <a:latin typeface="Arial" panose="020B0604020202020204" pitchFamily="34" charset="0"/>
                <a:cs typeface="Arial" panose="020B0604020202020204" pitchFamily="34" charset="0"/>
              </a:rPr>
              <a:t>particulas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mantem</a:t>
            </a:r>
            <a:r>
              <a:rPr lang="en-US" sz="2400" dirty="0">
                <a:latin typeface="Arial" panose="020B0604020202020204" pitchFamily="34" charset="0"/>
                <a:cs typeface="Arial" panose="020B0604020202020204" pitchFamily="34" charset="0"/>
              </a:rPr>
              <a:t> o </a:t>
            </a:r>
            <a:r>
              <a:rPr lang="en-US" sz="2400" dirty="0" err="1">
                <a:latin typeface="Arial" panose="020B0604020202020204" pitchFamily="34" charset="0"/>
                <a:cs typeface="Arial" panose="020B0604020202020204" pitchFamily="34" charset="0"/>
              </a:rPr>
              <a:t>Universo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unido</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New inquiries on the particles that hold the universe together</a:t>
            </a:r>
          </a:p>
        </p:txBody>
      </p:sp>
      <p:sp>
        <p:nvSpPr>
          <p:cNvPr id="6" name="Date Placeholder 5"/>
          <p:cNvSpPr>
            <a:spLocks noGrp="1"/>
          </p:cNvSpPr>
          <p:nvPr>
            <p:ph type="dt" sz="half" idx="10"/>
          </p:nvPr>
        </p:nvSpPr>
        <p:spPr/>
        <p:txBody>
          <a:bodyPr/>
          <a:lstStyle/>
          <a:p>
            <a:fld id="{A1F7DA0C-53F9-4824-9EF5-E75ABBAA490D}"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70</a:t>
            </a:fld>
            <a:endParaRPr lang="en-US" dirty="0"/>
          </a:p>
        </p:txBody>
      </p:sp>
    </p:spTree>
    <p:extLst>
      <p:ext uri="{BB962C8B-B14F-4D97-AF65-F5344CB8AC3E}">
        <p14:creationId xmlns:p14="http://schemas.microsoft.com/office/powerpoint/2010/main" val="31018365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Gluons and the EIC – France Coverage</a:t>
            </a:r>
            <a:endParaRPr 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148" y="1113171"/>
            <a:ext cx="3968907" cy="549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242132"/>
            <a:ext cx="3927676" cy="536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63055" y="1122399"/>
            <a:ext cx="378821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Pour La Science - September 2015</a:t>
            </a:r>
          </a:p>
        </p:txBody>
      </p:sp>
      <p:sp>
        <p:nvSpPr>
          <p:cNvPr id="8" name="Oval 7"/>
          <p:cNvSpPr/>
          <p:nvPr/>
        </p:nvSpPr>
        <p:spPr>
          <a:xfrm>
            <a:off x="7729885" y="2945384"/>
            <a:ext cx="2148203" cy="592638"/>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2B2CDD4-2EA5-4F6A-93D0-61F89F3BD5E0}"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9" name="Slide Number Placeholder 8"/>
          <p:cNvSpPr>
            <a:spLocks noGrp="1"/>
          </p:cNvSpPr>
          <p:nvPr>
            <p:ph type="sldNum" sz="quarter" idx="12"/>
          </p:nvPr>
        </p:nvSpPr>
        <p:spPr/>
        <p:txBody>
          <a:bodyPr/>
          <a:lstStyle/>
          <a:p>
            <a:fld id="{B9A5DFB4-3D23-4866-8D46-AE36D04BFD7D}" type="slidenum">
              <a:rPr lang="en-US" smtClean="0"/>
              <a:pPr/>
              <a:t>71</a:t>
            </a:fld>
            <a:endParaRPr lang="en-US" dirty="0"/>
          </a:p>
        </p:txBody>
      </p:sp>
    </p:spTree>
    <p:extLst>
      <p:ext uri="{BB962C8B-B14F-4D97-AF65-F5344CB8AC3E}">
        <p14:creationId xmlns:p14="http://schemas.microsoft.com/office/powerpoint/2010/main" val="11715335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Gluons and the EIC – Germany Coverage</a:t>
            </a:r>
            <a:endParaRPr lang="it-IT" dirty="0"/>
          </a:p>
        </p:txBody>
      </p:sp>
      <p:sp>
        <p:nvSpPr>
          <p:cNvPr id="7" name="TextBox 6"/>
          <p:cNvSpPr txBox="1"/>
          <p:nvPr/>
        </p:nvSpPr>
        <p:spPr>
          <a:xfrm>
            <a:off x="1178482" y="1127760"/>
            <a:ext cx="4852610"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Spektrum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Wissenschaft</a:t>
            </a:r>
            <a:r>
              <a:rPr lang="en-US" dirty="0">
                <a:latin typeface="Arial" panose="020B0604020202020204" pitchFamily="34" charset="0"/>
                <a:cs typeface="Arial" panose="020B0604020202020204" pitchFamily="34" charset="0"/>
              </a:rPr>
              <a:t> - December 2015</a:t>
            </a:r>
          </a:p>
        </p:txBody>
      </p:sp>
      <p:pic>
        <p:nvPicPr>
          <p:cNvPr id="10" name="Picture 5" descr="http://www.spektrum.de/fm/862/thumbnails/Cover_SdW12-2015.jpg.1938753.jpg"/>
          <p:cNvPicPr>
            <a:picLocks noChangeAspect="1" noChangeArrowheads="1"/>
          </p:cNvPicPr>
          <p:nvPr/>
        </p:nvPicPr>
        <p:blipFill>
          <a:blip r:embed="rId3"/>
          <a:srcRect/>
          <a:stretch>
            <a:fillRect/>
          </a:stretch>
        </p:blipFill>
        <p:spPr bwMode="auto">
          <a:xfrm>
            <a:off x="2008172" y="1445453"/>
            <a:ext cx="3857625" cy="5143500"/>
          </a:xfrm>
          <a:prstGeom prst="rect">
            <a:avLst/>
          </a:prstGeom>
          <a:noFill/>
        </p:spPr>
      </p:pic>
      <p:pic>
        <p:nvPicPr>
          <p:cNvPr id="11" name="Picture 3"/>
          <p:cNvPicPr>
            <a:picLocks noChangeAspect="1" noChangeArrowheads="1"/>
          </p:cNvPicPr>
          <p:nvPr/>
        </p:nvPicPr>
        <p:blipFill>
          <a:blip r:embed="rId4"/>
          <a:srcRect b="23980"/>
          <a:stretch>
            <a:fillRect/>
          </a:stretch>
        </p:blipFill>
        <p:spPr bwMode="auto">
          <a:xfrm>
            <a:off x="6252458" y="1127760"/>
            <a:ext cx="3891915" cy="5452402"/>
          </a:xfrm>
          <a:prstGeom prst="rect">
            <a:avLst/>
          </a:prstGeom>
          <a:noFill/>
          <a:ln w="9525">
            <a:noFill/>
            <a:miter lim="800000"/>
            <a:headEnd/>
            <a:tailEnd/>
          </a:ln>
        </p:spPr>
      </p:pic>
      <p:sp>
        <p:nvSpPr>
          <p:cNvPr id="9" name="Oval 8"/>
          <p:cNvSpPr/>
          <p:nvPr/>
        </p:nvSpPr>
        <p:spPr>
          <a:xfrm>
            <a:off x="6087163" y="1191115"/>
            <a:ext cx="2023328" cy="508675"/>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C067D03-1167-474C-8ABD-55E806B6D3D4}" type="datetime1">
              <a:rPr lang="en-US" smtClean="0"/>
              <a:t>8/30/2017</a:t>
            </a:fld>
            <a:endParaRPr lang="en-US" dirty="0"/>
          </a:p>
        </p:txBody>
      </p:sp>
      <p:sp>
        <p:nvSpPr>
          <p:cNvPr id="6" name="Footer Placeholder 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2" name="Slide Number Placeholder 11"/>
          <p:cNvSpPr>
            <a:spLocks noGrp="1"/>
          </p:cNvSpPr>
          <p:nvPr>
            <p:ph type="sldNum" sz="quarter" idx="12"/>
          </p:nvPr>
        </p:nvSpPr>
        <p:spPr/>
        <p:txBody>
          <a:bodyPr/>
          <a:lstStyle/>
          <a:p>
            <a:fld id="{B9A5DFB4-3D23-4866-8D46-AE36D04BFD7D}" type="slidenum">
              <a:rPr lang="en-US" smtClean="0"/>
              <a:pPr/>
              <a:t>72</a:t>
            </a:fld>
            <a:endParaRPr lang="en-US" dirty="0"/>
          </a:p>
        </p:txBody>
      </p:sp>
    </p:spTree>
    <p:extLst>
      <p:ext uri="{BB962C8B-B14F-4D97-AF65-F5344CB8AC3E}">
        <p14:creationId xmlns:p14="http://schemas.microsoft.com/office/powerpoint/2010/main" val="13940094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348163" y="4473409"/>
            <a:ext cx="6224589" cy="2112264"/>
            <a:chOff x="2824162" y="4322934"/>
            <a:chExt cx="6224589" cy="2112264"/>
          </a:xfrm>
        </p:grpSpPr>
        <p:sp>
          <p:nvSpPr>
            <p:cNvPr id="29" name="Rectangle 28"/>
            <p:cNvSpPr/>
            <p:nvPr/>
          </p:nvSpPr>
          <p:spPr>
            <a:xfrm>
              <a:off x="3457575" y="6018657"/>
              <a:ext cx="470230" cy="4126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3598595" y="4322934"/>
              <a:ext cx="5450156" cy="2112264"/>
              <a:chOff x="5027173" y="2647677"/>
              <a:chExt cx="4050577" cy="2112264"/>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912" y="2647677"/>
                <a:ext cx="4037838" cy="2112264"/>
              </a:xfrm>
              <a:prstGeom prst="rect">
                <a:avLst/>
              </a:prstGeom>
            </p:spPr>
          </p:pic>
          <p:sp>
            <p:nvSpPr>
              <p:cNvPr id="32" name="Rectangle 31"/>
              <p:cNvSpPr/>
              <p:nvPr/>
            </p:nvSpPr>
            <p:spPr bwMode="auto">
              <a:xfrm>
                <a:off x="5027173" y="4343400"/>
                <a:ext cx="244670" cy="2964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pitchFamily="18" charset="0"/>
                </a:endParaRPr>
              </a:p>
            </p:txBody>
          </p:sp>
        </p:grpSp>
        <p:sp>
          <p:nvSpPr>
            <p:cNvPr id="33" name="TextBox 32"/>
            <p:cNvSpPr txBox="1"/>
            <p:nvPr/>
          </p:nvSpPr>
          <p:spPr>
            <a:xfrm>
              <a:off x="2824162" y="4619625"/>
              <a:ext cx="1705916" cy="461665"/>
            </a:xfrm>
            <a:prstGeom prst="rect">
              <a:avLst/>
            </a:prstGeom>
            <a:solidFill>
              <a:schemeClr val="bg1"/>
            </a:solidFill>
          </p:spPr>
          <p:txBody>
            <a:bodyPr wrap="none" rtlCol="0">
              <a:spAutoFit/>
            </a:bodyPr>
            <a:lstStyle/>
            <a:p>
              <a:r>
                <a:rPr lang="en-US" sz="2400" b="1" dirty="0">
                  <a:latin typeface="Arial" panose="020B0604020202020204" pitchFamily="34" charset="0"/>
                  <a:cs typeface="Arial" panose="020B0604020202020204" pitchFamily="34" charset="0"/>
                </a:rPr>
                <a:t>Saturation</a:t>
              </a:r>
            </a:p>
          </p:txBody>
        </p:sp>
      </p:grpSp>
      <p:grpSp>
        <p:nvGrpSpPr>
          <p:cNvPr id="5" name="Group 10"/>
          <p:cNvGrpSpPr/>
          <p:nvPr/>
        </p:nvGrpSpPr>
        <p:grpSpPr>
          <a:xfrm>
            <a:off x="1929765" y="1129293"/>
            <a:ext cx="8214360" cy="2994660"/>
            <a:chOff x="358140" y="3447118"/>
            <a:chExt cx="8214360" cy="2994660"/>
          </a:xfrm>
        </p:grpSpPr>
        <p:pic>
          <p:nvPicPr>
            <p:cNvPr id="2" name="Picture 2"/>
            <p:cNvPicPr>
              <a:picLocks noChangeAspect="1" noChangeArrowheads="1"/>
            </p:cNvPicPr>
            <p:nvPr/>
          </p:nvPicPr>
          <p:blipFill>
            <a:blip r:embed="rId3"/>
            <a:srcRect l="75494"/>
            <a:stretch>
              <a:fillRect/>
            </a:stretch>
          </p:blipFill>
          <p:spPr bwMode="auto">
            <a:xfrm>
              <a:off x="358140" y="3447118"/>
              <a:ext cx="1985010" cy="2994660"/>
            </a:xfrm>
            <a:prstGeom prst="rect">
              <a:avLst/>
            </a:prstGeom>
            <a:noFill/>
            <a:ln w="9525">
              <a:noFill/>
              <a:miter lim="800000"/>
              <a:headEnd/>
              <a:tailEnd/>
            </a:ln>
          </p:spPr>
        </p:pic>
        <p:grpSp>
          <p:nvGrpSpPr>
            <p:cNvPr id="8" name="Group 4"/>
            <p:cNvGrpSpPr/>
            <p:nvPr/>
          </p:nvGrpSpPr>
          <p:grpSpPr>
            <a:xfrm>
              <a:off x="7219950" y="3447118"/>
              <a:ext cx="1352550" cy="2994660"/>
              <a:chOff x="666750" y="3028018"/>
              <a:chExt cx="1352550" cy="2994660"/>
            </a:xfrm>
          </p:grpSpPr>
          <p:pic>
            <p:nvPicPr>
              <p:cNvPr id="3" name="Picture 2"/>
              <p:cNvPicPr>
                <a:picLocks noChangeAspect="1" noChangeArrowheads="1"/>
              </p:cNvPicPr>
              <p:nvPr/>
            </p:nvPicPr>
            <p:blipFill>
              <a:blip r:embed="rId3"/>
              <a:srcRect r="83302"/>
              <a:stretch>
                <a:fillRect/>
              </a:stretch>
            </p:blipFill>
            <p:spPr bwMode="auto">
              <a:xfrm>
                <a:off x="666750" y="3028018"/>
                <a:ext cx="1352550" cy="2994660"/>
              </a:xfrm>
              <a:prstGeom prst="rect">
                <a:avLst/>
              </a:prstGeom>
              <a:noFill/>
              <a:ln w="9525">
                <a:noFill/>
                <a:miter lim="800000"/>
                <a:headEnd/>
                <a:tailEnd/>
              </a:ln>
            </p:spPr>
          </p:pic>
          <p:sp>
            <p:nvSpPr>
              <p:cNvPr id="4" name="Rectangle 3"/>
              <p:cNvSpPr/>
              <p:nvPr/>
            </p:nvSpPr>
            <p:spPr>
              <a:xfrm>
                <a:off x="1666875" y="4295775"/>
                <a:ext cx="352425" cy="3238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7"/>
            <p:cNvGrpSpPr/>
            <p:nvPr/>
          </p:nvGrpSpPr>
          <p:grpSpPr>
            <a:xfrm>
              <a:off x="5676900" y="3447118"/>
              <a:ext cx="1543050" cy="2994660"/>
              <a:chOff x="2019300" y="1056343"/>
              <a:chExt cx="1543050" cy="2994660"/>
            </a:xfrm>
          </p:grpSpPr>
          <p:pic>
            <p:nvPicPr>
              <p:cNvPr id="6" name="Picture 2"/>
              <p:cNvPicPr>
                <a:picLocks noChangeAspect="1" noChangeArrowheads="1"/>
              </p:cNvPicPr>
              <p:nvPr/>
            </p:nvPicPr>
            <p:blipFill>
              <a:blip r:embed="rId3"/>
              <a:srcRect l="16698" r="64252"/>
              <a:stretch>
                <a:fillRect/>
              </a:stretch>
            </p:blipFill>
            <p:spPr bwMode="auto">
              <a:xfrm>
                <a:off x="2019300" y="1056343"/>
                <a:ext cx="1543050" cy="2994660"/>
              </a:xfrm>
              <a:prstGeom prst="rect">
                <a:avLst/>
              </a:prstGeom>
              <a:noFill/>
              <a:ln w="9525">
                <a:noFill/>
                <a:miter lim="800000"/>
                <a:headEnd/>
                <a:tailEnd/>
              </a:ln>
            </p:spPr>
          </p:pic>
          <p:sp>
            <p:nvSpPr>
              <p:cNvPr id="7" name="Rectangle 6"/>
              <p:cNvSpPr/>
              <p:nvPr/>
            </p:nvSpPr>
            <p:spPr>
              <a:xfrm>
                <a:off x="2019300" y="2219325"/>
                <a:ext cx="209550" cy="5238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2"/>
            <p:cNvPicPr>
              <a:picLocks noChangeAspect="1" noChangeArrowheads="1"/>
            </p:cNvPicPr>
            <p:nvPr/>
          </p:nvPicPr>
          <p:blipFill>
            <a:blip r:embed="rId3"/>
            <a:srcRect l="35395" r="46849"/>
            <a:stretch>
              <a:fillRect/>
            </a:stretch>
          </p:blipFill>
          <p:spPr bwMode="auto">
            <a:xfrm>
              <a:off x="4381500" y="3447118"/>
              <a:ext cx="1438275" cy="2994660"/>
            </a:xfrm>
            <a:prstGeom prst="rect">
              <a:avLst/>
            </a:prstGeom>
            <a:noFill/>
            <a:ln w="9525">
              <a:noFill/>
              <a:miter lim="800000"/>
              <a:headEnd/>
              <a:tailEnd/>
            </a:ln>
          </p:spPr>
        </p:pic>
        <p:pic>
          <p:nvPicPr>
            <p:cNvPr id="10" name="Picture 2"/>
            <p:cNvPicPr>
              <a:picLocks noChangeAspect="1" noChangeArrowheads="1"/>
            </p:cNvPicPr>
            <p:nvPr/>
          </p:nvPicPr>
          <p:blipFill>
            <a:blip r:embed="rId3"/>
            <a:srcRect l="52563" r="24506"/>
            <a:stretch>
              <a:fillRect/>
            </a:stretch>
          </p:blipFill>
          <p:spPr bwMode="auto">
            <a:xfrm>
              <a:off x="2333625" y="3447118"/>
              <a:ext cx="1857375" cy="2994660"/>
            </a:xfrm>
            <a:prstGeom prst="rect">
              <a:avLst/>
            </a:prstGeom>
            <a:noFill/>
            <a:ln w="9525">
              <a:noFill/>
              <a:miter lim="800000"/>
              <a:headEnd/>
              <a:tailEnd/>
            </a:ln>
          </p:spPr>
        </p:pic>
      </p:grpSp>
      <p:pic>
        <p:nvPicPr>
          <p:cNvPr id="13" name="Picture 2"/>
          <p:cNvPicPr>
            <a:picLocks noChangeAspect="1" noChangeArrowheads="1"/>
          </p:cNvPicPr>
          <p:nvPr/>
        </p:nvPicPr>
        <p:blipFill>
          <a:blip r:embed="rId3"/>
          <a:srcRect l="12465" t="37881" r="79539" b="40809"/>
          <a:stretch>
            <a:fillRect/>
          </a:stretch>
        </p:blipFill>
        <p:spPr bwMode="auto">
          <a:xfrm>
            <a:off x="8343900" y="2360276"/>
            <a:ext cx="647700" cy="638175"/>
          </a:xfrm>
          <a:prstGeom prst="rect">
            <a:avLst/>
          </a:prstGeom>
          <a:noFill/>
          <a:ln w="9525">
            <a:solidFill>
              <a:schemeClr val="tx1"/>
            </a:solidFill>
            <a:miter lim="800000"/>
            <a:headEnd/>
            <a:tailEnd/>
          </a:ln>
        </p:spPr>
      </p:pic>
      <p:grpSp>
        <p:nvGrpSpPr>
          <p:cNvPr id="16" name="Group 15"/>
          <p:cNvGrpSpPr/>
          <p:nvPr/>
        </p:nvGrpSpPr>
        <p:grpSpPr>
          <a:xfrm>
            <a:off x="2015490" y="4010979"/>
            <a:ext cx="2121572" cy="571499"/>
            <a:chOff x="6729814" y="4562475"/>
            <a:chExt cx="2121572" cy="571499"/>
          </a:xfrm>
        </p:grpSpPr>
        <p:pic>
          <p:nvPicPr>
            <p:cNvPr id="17" name="Picture 16"/>
            <p:cNvPicPr>
              <a:picLocks noChangeAspect="1"/>
            </p:cNvPicPr>
            <p:nvPr/>
          </p:nvPicPr>
          <p:blipFill>
            <a:blip r:embed="rId4"/>
            <a:stretch>
              <a:fillRect/>
            </a:stretch>
          </p:blipFill>
          <p:spPr>
            <a:xfrm>
              <a:off x="6729814" y="4600575"/>
              <a:ext cx="959522" cy="533399"/>
            </a:xfrm>
            <a:prstGeom prst="rect">
              <a:avLst/>
            </a:prstGeom>
          </p:spPr>
        </p:pic>
        <p:sp>
          <p:nvSpPr>
            <p:cNvPr id="18" name="TextBox 17"/>
            <p:cNvSpPr txBox="1"/>
            <p:nvPr/>
          </p:nvSpPr>
          <p:spPr>
            <a:xfrm>
              <a:off x="7573501" y="4606981"/>
              <a:ext cx="364202" cy="461665"/>
            </a:xfrm>
            <a:prstGeom prst="rect">
              <a:avLst/>
            </a:prstGeom>
            <a:noFill/>
          </p:spPr>
          <p:txBody>
            <a:bodyPr wrap="none" rtlCol="0">
              <a:spAutoFit/>
            </a:bodyPr>
            <a:lstStyle/>
            <a:p>
              <a:r>
                <a:rPr lang="en-US" sz="2400" dirty="0">
                  <a:latin typeface="Arial" pitchFamily="34" charset="0"/>
                  <a:cs typeface="Arial" pitchFamily="34" charset="0"/>
                </a:rPr>
                <a:t>=</a:t>
              </a:r>
            </a:p>
          </p:txBody>
        </p:sp>
        <p:pic>
          <p:nvPicPr>
            <p:cNvPr id="19" name="Picture 18"/>
            <p:cNvPicPr>
              <a:picLocks noChangeAspect="1"/>
            </p:cNvPicPr>
            <p:nvPr/>
          </p:nvPicPr>
          <p:blipFill>
            <a:blip r:embed="rId4"/>
            <a:stretch>
              <a:fillRect/>
            </a:stretch>
          </p:blipFill>
          <p:spPr>
            <a:xfrm rot="10800000">
              <a:off x="7891864" y="4562475"/>
              <a:ext cx="959522" cy="533399"/>
            </a:xfrm>
            <a:prstGeom prst="rect">
              <a:avLst/>
            </a:prstGeom>
          </p:spPr>
        </p:pic>
      </p:grpSp>
      <p:pic>
        <p:nvPicPr>
          <p:cNvPr id="20" name="Picture 2"/>
          <p:cNvPicPr>
            <a:picLocks noChangeAspect="1" noChangeArrowheads="1"/>
          </p:cNvPicPr>
          <p:nvPr/>
        </p:nvPicPr>
        <p:blipFill>
          <a:blip r:embed="rId5"/>
          <a:srcRect/>
          <a:stretch>
            <a:fillRect/>
          </a:stretch>
        </p:blipFill>
        <p:spPr bwMode="auto">
          <a:xfrm>
            <a:off x="1872734" y="4520137"/>
            <a:ext cx="2377440" cy="2061686"/>
          </a:xfrm>
          <a:prstGeom prst="rect">
            <a:avLst/>
          </a:prstGeom>
          <a:noFill/>
          <a:ln w="9525">
            <a:noFill/>
            <a:miter lim="800000"/>
            <a:headEnd/>
            <a:tailEnd/>
          </a:ln>
        </p:spPr>
      </p:pic>
      <p:sp>
        <p:nvSpPr>
          <p:cNvPr id="24" name="Rectangle 23"/>
          <p:cNvSpPr/>
          <p:nvPr/>
        </p:nvSpPr>
        <p:spPr>
          <a:xfrm>
            <a:off x="7429500" y="4061736"/>
            <a:ext cx="1314450" cy="4988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6210300" y="4027152"/>
            <a:ext cx="2121572" cy="571499"/>
            <a:chOff x="6729814" y="4562475"/>
            <a:chExt cx="2121572" cy="571499"/>
          </a:xfrm>
        </p:grpSpPr>
        <p:pic>
          <p:nvPicPr>
            <p:cNvPr id="26" name="Picture 25"/>
            <p:cNvPicPr>
              <a:picLocks noChangeAspect="1"/>
            </p:cNvPicPr>
            <p:nvPr/>
          </p:nvPicPr>
          <p:blipFill>
            <a:blip r:embed="rId4"/>
            <a:stretch>
              <a:fillRect/>
            </a:stretch>
          </p:blipFill>
          <p:spPr>
            <a:xfrm>
              <a:off x="6729814" y="4600575"/>
              <a:ext cx="959522" cy="533399"/>
            </a:xfrm>
            <a:prstGeom prst="rect">
              <a:avLst/>
            </a:prstGeom>
          </p:spPr>
        </p:pic>
        <p:sp>
          <p:nvSpPr>
            <p:cNvPr id="27" name="TextBox 26"/>
            <p:cNvSpPr txBox="1"/>
            <p:nvPr/>
          </p:nvSpPr>
          <p:spPr>
            <a:xfrm>
              <a:off x="7573501" y="4606981"/>
              <a:ext cx="364202" cy="461665"/>
            </a:xfrm>
            <a:prstGeom prst="rect">
              <a:avLst/>
            </a:prstGeom>
            <a:noFill/>
          </p:spPr>
          <p:txBody>
            <a:bodyPr wrap="none" rtlCol="0">
              <a:spAutoFit/>
            </a:bodyPr>
            <a:lstStyle/>
            <a:p>
              <a:r>
                <a:rPr lang="en-US" sz="2400" dirty="0">
                  <a:latin typeface="Arial" pitchFamily="34" charset="0"/>
                  <a:cs typeface="Arial" pitchFamily="34" charset="0"/>
                </a:rPr>
                <a:t>&gt;</a:t>
              </a:r>
            </a:p>
          </p:txBody>
        </p:sp>
        <p:pic>
          <p:nvPicPr>
            <p:cNvPr id="28" name="Picture 27"/>
            <p:cNvPicPr>
              <a:picLocks noChangeAspect="1"/>
            </p:cNvPicPr>
            <p:nvPr/>
          </p:nvPicPr>
          <p:blipFill>
            <a:blip r:embed="rId4"/>
            <a:stretch>
              <a:fillRect/>
            </a:stretch>
          </p:blipFill>
          <p:spPr>
            <a:xfrm rot="10800000">
              <a:off x="7891864" y="4562475"/>
              <a:ext cx="959522" cy="533399"/>
            </a:xfrm>
            <a:prstGeom prst="rect">
              <a:avLst/>
            </a:prstGeom>
          </p:spPr>
        </p:pic>
      </p:grpSp>
      <p:sp>
        <p:nvSpPr>
          <p:cNvPr id="23" name="Title 22"/>
          <p:cNvSpPr>
            <a:spLocks noGrp="1"/>
          </p:cNvSpPr>
          <p:nvPr>
            <p:ph type="title"/>
          </p:nvPr>
        </p:nvSpPr>
        <p:spPr/>
        <p:txBody>
          <a:bodyPr/>
          <a:lstStyle/>
          <a:p>
            <a:r>
              <a:rPr lang="en-US" dirty="0" smtClean="0"/>
              <a:t>Evolution of a Proton – Deep into the Sea </a:t>
            </a:r>
            <a:endParaRPr lang="it-IT" dirty="0"/>
          </a:p>
        </p:txBody>
      </p:sp>
      <p:sp>
        <p:nvSpPr>
          <p:cNvPr id="12" name="Date Placeholder 11"/>
          <p:cNvSpPr>
            <a:spLocks noGrp="1"/>
          </p:cNvSpPr>
          <p:nvPr>
            <p:ph type="dt" sz="half" idx="10"/>
          </p:nvPr>
        </p:nvSpPr>
        <p:spPr/>
        <p:txBody>
          <a:bodyPr/>
          <a:lstStyle/>
          <a:p>
            <a:fld id="{89F93D7B-A9AD-449C-8AD7-36DA6A634D13}" type="datetime1">
              <a:rPr lang="en-US" smtClean="0"/>
              <a:t>8/30/2017</a:t>
            </a:fld>
            <a:endParaRPr lang="en-US" dirty="0"/>
          </a:p>
        </p:txBody>
      </p:sp>
      <p:sp>
        <p:nvSpPr>
          <p:cNvPr id="14" name="Footer Placeholder 1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5" name="Slide Number Placeholder 14"/>
          <p:cNvSpPr>
            <a:spLocks noGrp="1"/>
          </p:cNvSpPr>
          <p:nvPr>
            <p:ph type="sldNum" sz="quarter" idx="12"/>
          </p:nvPr>
        </p:nvSpPr>
        <p:spPr/>
        <p:txBody>
          <a:bodyPr/>
          <a:lstStyle/>
          <a:p>
            <a:fld id="{B9A5DFB4-3D23-4866-8D46-AE36D04BFD7D}" type="slidenum">
              <a:rPr lang="en-US" smtClean="0"/>
              <a:pPr/>
              <a:t>73</a:t>
            </a:fld>
            <a:endParaRPr lang="en-US" dirty="0"/>
          </a:p>
        </p:txBody>
      </p:sp>
    </p:spTree>
    <p:extLst>
      <p:ext uri="{BB962C8B-B14F-4D97-AF65-F5344CB8AC3E}">
        <p14:creationId xmlns:p14="http://schemas.microsoft.com/office/powerpoint/2010/main" val="4186289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smtClean="0"/>
              <a:t>QCD and Confinement</a:t>
            </a:r>
            <a:endParaRPr lang="it-IT" dirty="0"/>
          </a:p>
        </p:txBody>
      </p:sp>
      <p:sp>
        <p:nvSpPr>
          <p:cNvPr id="34819" name="AutoShape 3"/>
          <p:cNvSpPr>
            <a:spLocks noChangeArrowheads="1"/>
          </p:cNvSpPr>
          <p:nvPr/>
        </p:nvSpPr>
        <p:spPr bwMode="auto">
          <a:xfrm>
            <a:off x="1828800" y="791922"/>
            <a:ext cx="8534400" cy="2209800"/>
          </a:xfrm>
          <a:prstGeom prst="leftRightArrow">
            <a:avLst>
              <a:gd name="adj1" fmla="val 50000"/>
              <a:gd name="adj2" fmla="val 77241"/>
            </a:avLst>
          </a:prstGeom>
          <a:solidFill>
            <a:srgbClr val="AEFC92">
              <a:alpha val="50195"/>
            </a:srgbClr>
          </a:solidFill>
          <a:ln w="9525">
            <a:solidFill>
              <a:schemeClr val="bg1"/>
            </a:solidFill>
            <a:miter lim="800000"/>
            <a:headEnd/>
            <a:tailEnd/>
          </a:ln>
        </p:spPr>
        <p:txBody>
          <a:bodyPr wrap="none" anchor="ctr"/>
          <a:lstStyle/>
          <a:p>
            <a:pPr algn="ctr" eaLnBrk="0" hangingPunct="0"/>
            <a:endParaRPr lang="en-US">
              <a:latin typeface="Arial" panose="020B0604020202020204" pitchFamily="34" charset="0"/>
              <a:cs typeface="Arial" panose="020B0604020202020204" pitchFamily="34" charset="0"/>
            </a:endParaRPr>
          </a:p>
        </p:txBody>
      </p:sp>
      <p:sp>
        <p:nvSpPr>
          <p:cNvPr id="34820" name="WordArt 4"/>
          <p:cNvSpPr>
            <a:spLocks noChangeArrowheads="1" noChangeShapeType="1" noTextEdit="1"/>
          </p:cNvSpPr>
          <p:nvPr/>
        </p:nvSpPr>
        <p:spPr bwMode="auto">
          <a:xfrm>
            <a:off x="7543800" y="1172923"/>
            <a:ext cx="2730500" cy="7159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ED181E"/>
                </a:solidFill>
                <a:latin typeface="Arial" panose="020B0604020202020204" pitchFamily="34" charset="0"/>
                <a:cs typeface="Arial" panose="020B0604020202020204" pitchFamily="34" charset="0"/>
              </a:rPr>
              <a:t>Confinement</a:t>
            </a:r>
          </a:p>
        </p:txBody>
      </p:sp>
      <p:sp>
        <p:nvSpPr>
          <p:cNvPr id="34821" name="WordArt 5"/>
          <p:cNvSpPr>
            <a:spLocks noChangeArrowheads="1" noChangeShapeType="1" noTextEdit="1"/>
          </p:cNvSpPr>
          <p:nvPr/>
        </p:nvSpPr>
        <p:spPr bwMode="auto">
          <a:xfrm>
            <a:off x="1905000" y="1172923"/>
            <a:ext cx="2730500" cy="715963"/>
          </a:xfrm>
          <a:prstGeom prst="rect">
            <a:avLst/>
          </a:prstGeom>
        </p:spPr>
        <p:txBody>
          <a:bodyPr wrap="none" fromWordArt="1">
            <a:prstTxWarp prst="textDeflate">
              <a:avLst>
                <a:gd name="adj" fmla="val 26227"/>
              </a:avLst>
            </a:prstTxWarp>
          </a:bodyPr>
          <a:lstStyle/>
          <a:p>
            <a:pPr algn="ctr"/>
            <a:r>
              <a:rPr lang="en-US" sz="3600" kern="10" dirty="0">
                <a:ln w="9525">
                  <a:solidFill>
                    <a:srgbClr val="000000"/>
                  </a:solidFill>
                  <a:round/>
                  <a:headEnd/>
                  <a:tailEnd/>
                </a:ln>
                <a:solidFill>
                  <a:srgbClr val="ED181E"/>
                </a:solidFill>
                <a:latin typeface="Arial" panose="020B0604020202020204" pitchFamily="34" charset="0"/>
                <a:cs typeface="Arial" panose="020B0604020202020204" pitchFamily="34" charset="0"/>
              </a:rPr>
              <a:t>Asymptotic Freedom</a:t>
            </a:r>
          </a:p>
        </p:txBody>
      </p:sp>
      <p:sp>
        <p:nvSpPr>
          <p:cNvPr id="34822" name="Text Box 6"/>
          <p:cNvSpPr txBox="1">
            <a:spLocks noChangeArrowheads="1"/>
          </p:cNvSpPr>
          <p:nvPr/>
        </p:nvSpPr>
        <p:spPr bwMode="auto">
          <a:xfrm>
            <a:off x="8001000" y="1934923"/>
            <a:ext cx="1849438" cy="646113"/>
          </a:xfrm>
          <a:prstGeom prst="rect">
            <a:avLst/>
          </a:prstGeom>
          <a:noFill/>
          <a:ln w="9525">
            <a:noFill/>
            <a:miter lim="800000"/>
            <a:headEnd/>
            <a:tailEnd/>
          </a:ln>
        </p:spPr>
        <p:txBody>
          <a:bodyPr wrap="none">
            <a:spAutoFit/>
          </a:bodyPr>
          <a:lstStyle/>
          <a:p>
            <a:pPr algn="ctr" eaLnBrk="0" hangingPunct="0"/>
            <a:r>
              <a:rPr lang="en-US" b="1">
                <a:solidFill>
                  <a:schemeClr val="accent2"/>
                </a:solidFill>
                <a:latin typeface="Arial" panose="020B0604020202020204" pitchFamily="34" charset="0"/>
                <a:cs typeface="Arial" panose="020B0604020202020204" pitchFamily="34" charset="0"/>
              </a:rPr>
              <a:t>Large Distance</a:t>
            </a:r>
          </a:p>
          <a:p>
            <a:pPr algn="ctr" eaLnBrk="0" hangingPunct="0"/>
            <a:r>
              <a:rPr lang="en-US" b="1">
                <a:solidFill>
                  <a:schemeClr val="accent2"/>
                </a:solidFill>
                <a:latin typeface="Arial" panose="020B0604020202020204" pitchFamily="34" charset="0"/>
                <a:cs typeface="Arial" panose="020B0604020202020204" pitchFamily="34" charset="0"/>
              </a:rPr>
              <a:t>Low Energy</a:t>
            </a:r>
            <a:endParaRPr lang="en-US">
              <a:latin typeface="Arial" panose="020B0604020202020204" pitchFamily="34" charset="0"/>
              <a:cs typeface="Arial" panose="020B0604020202020204" pitchFamily="34" charset="0"/>
            </a:endParaRPr>
          </a:p>
        </p:txBody>
      </p:sp>
      <p:sp>
        <p:nvSpPr>
          <p:cNvPr id="34823" name="Text Box 7"/>
          <p:cNvSpPr txBox="1">
            <a:spLocks noChangeArrowheads="1"/>
          </p:cNvSpPr>
          <p:nvPr/>
        </p:nvSpPr>
        <p:spPr bwMode="auto">
          <a:xfrm>
            <a:off x="2362201" y="1934923"/>
            <a:ext cx="1825625" cy="646113"/>
          </a:xfrm>
          <a:prstGeom prst="rect">
            <a:avLst/>
          </a:prstGeom>
          <a:noFill/>
          <a:ln w="9525">
            <a:noFill/>
            <a:miter lim="800000"/>
            <a:headEnd/>
            <a:tailEnd/>
          </a:ln>
        </p:spPr>
        <p:txBody>
          <a:bodyPr wrap="none">
            <a:spAutoFit/>
          </a:bodyPr>
          <a:lstStyle/>
          <a:p>
            <a:pPr algn="ctr" eaLnBrk="0" hangingPunct="0"/>
            <a:r>
              <a:rPr lang="en-US" b="1">
                <a:solidFill>
                  <a:schemeClr val="accent2"/>
                </a:solidFill>
                <a:latin typeface="Arial" panose="020B0604020202020204" pitchFamily="34" charset="0"/>
                <a:cs typeface="Arial" panose="020B0604020202020204" pitchFamily="34" charset="0"/>
              </a:rPr>
              <a:t>Small Distance</a:t>
            </a:r>
          </a:p>
          <a:p>
            <a:pPr algn="ctr" eaLnBrk="0" hangingPunct="0"/>
            <a:r>
              <a:rPr lang="en-US" b="1">
                <a:solidFill>
                  <a:schemeClr val="accent2"/>
                </a:solidFill>
                <a:latin typeface="Arial" panose="020B0604020202020204" pitchFamily="34" charset="0"/>
                <a:cs typeface="Arial" panose="020B0604020202020204" pitchFamily="34" charset="0"/>
              </a:rPr>
              <a:t>High Energy</a:t>
            </a:r>
          </a:p>
        </p:txBody>
      </p:sp>
      <p:sp>
        <p:nvSpPr>
          <p:cNvPr id="34824" name="Text Box 8"/>
          <p:cNvSpPr txBox="1">
            <a:spLocks noChangeArrowheads="1"/>
          </p:cNvSpPr>
          <p:nvPr/>
        </p:nvSpPr>
        <p:spPr bwMode="auto">
          <a:xfrm>
            <a:off x="1981200" y="2907002"/>
            <a:ext cx="2667000" cy="369888"/>
          </a:xfrm>
          <a:prstGeom prst="rect">
            <a:avLst/>
          </a:prstGeom>
          <a:noFill/>
          <a:ln w="9525">
            <a:noFill/>
            <a:miter lim="800000"/>
            <a:headEnd/>
            <a:tailEnd/>
          </a:ln>
        </p:spPr>
        <p:txBody>
          <a:bodyPr>
            <a:spAutoFit/>
          </a:bodyPr>
          <a:lstStyle/>
          <a:p>
            <a:pPr algn="ctr" eaLnBrk="0" hangingPunct="0"/>
            <a:r>
              <a:rPr lang="en-US" b="1" dirty="0">
                <a:solidFill>
                  <a:srgbClr val="18605A"/>
                </a:solidFill>
                <a:latin typeface="Arial" panose="020B0604020202020204" pitchFamily="34" charset="0"/>
                <a:cs typeface="Arial" panose="020B0604020202020204" pitchFamily="34" charset="0"/>
              </a:rPr>
              <a:t>Perturbative QCD</a:t>
            </a:r>
            <a:endParaRPr lang="en-US" b="1" dirty="0">
              <a:solidFill>
                <a:schemeClr val="accent2"/>
              </a:solidFill>
              <a:latin typeface="Arial" panose="020B0604020202020204" pitchFamily="34" charset="0"/>
              <a:cs typeface="Arial" panose="020B0604020202020204" pitchFamily="34" charset="0"/>
            </a:endParaRPr>
          </a:p>
        </p:txBody>
      </p:sp>
      <p:sp>
        <p:nvSpPr>
          <p:cNvPr id="34825" name="Rectangle 9"/>
          <p:cNvSpPr>
            <a:spLocks noChangeArrowheads="1"/>
          </p:cNvSpPr>
          <p:nvPr/>
        </p:nvSpPr>
        <p:spPr bwMode="auto">
          <a:xfrm>
            <a:off x="7951634" y="2943753"/>
            <a:ext cx="1539875" cy="369887"/>
          </a:xfrm>
          <a:prstGeom prst="rect">
            <a:avLst/>
          </a:prstGeom>
          <a:noFill/>
          <a:ln w="9525">
            <a:noFill/>
            <a:miter lim="800000"/>
            <a:headEnd/>
            <a:tailEnd/>
          </a:ln>
        </p:spPr>
        <p:txBody>
          <a:bodyPr wrap="none">
            <a:spAutoFit/>
          </a:bodyPr>
          <a:lstStyle/>
          <a:p>
            <a:pPr algn="ctr" eaLnBrk="0" hangingPunct="0"/>
            <a:r>
              <a:rPr lang="en-US" b="1" dirty="0">
                <a:solidFill>
                  <a:srgbClr val="18605A"/>
                </a:solidFill>
                <a:latin typeface="Arial" panose="020B0604020202020204" pitchFamily="34" charset="0"/>
                <a:cs typeface="Arial" panose="020B0604020202020204" pitchFamily="34" charset="0"/>
              </a:rPr>
              <a:t>Strong QCD</a:t>
            </a:r>
          </a:p>
        </p:txBody>
      </p:sp>
      <p:sp>
        <p:nvSpPr>
          <p:cNvPr id="34826" name="Text Box 12"/>
          <p:cNvSpPr txBox="1">
            <a:spLocks noChangeArrowheads="1"/>
          </p:cNvSpPr>
          <p:nvPr/>
        </p:nvSpPr>
        <p:spPr bwMode="auto">
          <a:xfrm>
            <a:off x="2133600" y="3276600"/>
            <a:ext cx="3505200" cy="369888"/>
          </a:xfrm>
          <a:prstGeom prst="rect">
            <a:avLst/>
          </a:prstGeom>
          <a:noFill/>
          <a:ln w="9525">
            <a:noFill/>
            <a:miter lim="800000"/>
            <a:headEnd/>
            <a:tailEnd/>
          </a:ln>
        </p:spPr>
        <p:txBody>
          <a:bodyPr>
            <a:spAutoFit/>
          </a:bodyPr>
          <a:lstStyle/>
          <a:p>
            <a:pPr algn="ctr" eaLnBrk="0" hangingPunct="0"/>
            <a:r>
              <a:rPr lang="en-US" b="1" dirty="0">
                <a:solidFill>
                  <a:srgbClr val="ED181E"/>
                </a:solidFill>
                <a:latin typeface="Arial" panose="020B0604020202020204" pitchFamily="34" charset="0"/>
                <a:cs typeface="Arial" panose="020B0604020202020204" pitchFamily="34" charset="0"/>
              </a:rPr>
              <a:t>High Energy Scattering</a:t>
            </a:r>
            <a:endParaRPr lang="en-US" b="1" dirty="0">
              <a:solidFill>
                <a:srgbClr val="18605A"/>
              </a:solidFill>
              <a:latin typeface="Arial" panose="020B0604020202020204" pitchFamily="34" charset="0"/>
              <a:cs typeface="Arial" panose="020B0604020202020204" pitchFamily="34" charset="0"/>
            </a:endParaRPr>
          </a:p>
        </p:txBody>
      </p:sp>
      <p:sp>
        <p:nvSpPr>
          <p:cNvPr id="34827" name="Text Box 13"/>
          <p:cNvSpPr txBox="1">
            <a:spLocks noChangeArrowheads="1"/>
          </p:cNvSpPr>
          <p:nvPr/>
        </p:nvSpPr>
        <p:spPr bwMode="auto">
          <a:xfrm>
            <a:off x="4310064" y="5781676"/>
            <a:ext cx="1691932" cy="646331"/>
          </a:xfrm>
          <a:prstGeom prst="rect">
            <a:avLst/>
          </a:prstGeom>
          <a:noFill/>
          <a:ln w="9525">
            <a:noFill/>
            <a:miter lim="800000"/>
            <a:headEnd/>
            <a:tailEnd/>
          </a:ln>
        </p:spPr>
        <p:txBody>
          <a:bodyPr wrap="square">
            <a:spAutoFit/>
          </a:bodyPr>
          <a:lstStyle/>
          <a:p>
            <a:pPr algn="ctr" eaLnBrk="0" hangingPunct="0"/>
            <a:r>
              <a:rPr lang="en-US" b="1" dirty="0">
                <a:solidFill>
                  <a:schemeClr val="accent2"/>
                </a:solidFill>
                <a:latin typeface="Arial" panose="020B0604020202020204" pitchFamily="34" charset="0"/>
                <a:cs typeface="Arial" panose="020B0604020202020204" pitchFamily="34" charset="0"/>
              </a:rPr>
              <a:t>Gluon Jets</a:t>
            </a:r>
          </a:p>
          <a:p>
            <a:pPr algn="ctr" eaLnBrk="0" hangingPunct="0"/>
            <a:r>
              <a:rPr lang="en-US" b="1" dirty="0">
                <a:solidFill>
                  <a:schemeClr val="accent2"/>
                </a:solidFill>
                <a:latin typeface="Arial" panose="020B0604020202020204" pitchFamily="34" charset="0"/>
                <a:cs typeface="Arial" panose="020B0604020202020204" pitchFamily="34" charset="0"/>
              </a:rPr>
              <a:t>Observed</a:t>
            </a:r>
            <a:endParaRPr lang="en-US" b="1" dirty="0">
              <a:solidFill>
                <a:srgbClr val="ED181E"/>
              </a:solidFill>
              <a:latin typeface="Arial" panose="020B0604020202020204" pitchFamily="34" charset="0"/>
              <a:cs typeface="Arial" panose="020B0604020202020204" pitchFamily="34" charset="0"/>
            </a:endParaRPr>
          </a:p>
        </p:txBody>
      </p:sp>
      <p:sp>
        <p:nvSpPr>
          <p:cNvPr id="34828" name="Line 14"/>
          <p:cNvSpPr>
            <a:spLocks noChangeShapeType="1"/>
          </p:cNvSpPr>
          <p:nvPr/>
        </p:nvSpPr>
        <p:spPr bwMode="auto">
          <a:xfrm>
            <a:off x="6248400" y="2743200"/>
            <a:ext cx="0" cy="3429000"/>
          </a:xfrm>
          <a:prstGeom prst="line">
            <a:avLst/>
          </a:prstGeom>
          <a:noFill/>
          <a:ln w="28575">
            <a:solidFill>
              <a:srgbClr val="ED181E"/>
            </a:solidFill>
            <a:round/>
            <a:headEnd/>
            <a:tailEnd/>
          </a:ln>
        </p:spPr>
        <p:txBody>
          <a:bodyPr wrap="none" anchor="ctr"/>
          <a:lstStyle/>
          <a:p>
            <a:endParaRPr lang="en-US">
              <a:latin typeface="Arial" panose="020B0604020202020204" pitchFamily="34" charset="0"/>
              <a:cs typeface="Arial" panose="020B0604020202020204" pitchFamily="34" charset="0"/>
            </a:endParaRPr>
          </a:p>
        </p:txBody>
      </p:sp>
      <p:pic>
        <p:nvPicPr>
          <p:cNvPr id="34829" name="Picture 17" descr="gluon_jet.jpg"/>
          <p:cNvPicPr>
            <a:picLocks noChangeAspect="1"/>
          </p:cNvPicPr>
          <p:nvPr/>
        </p:nvPicPr>
        <p:blipFill>
          <a:blip r:embed="rId3" cstate="print"/>
          <a:srcRect/>
          <a:stretch>
            <a:fillRect/>
          </a:stretch>
        </p:blipFill>
        <p:spPr bwMode="auto">
          <a:xfrm>
            <a:off x="1828801" y="3810000"/>
            <a:ext cx="2308225" cy="2128838"/>
          </a:xfrm>
          <a:prstGeom prst="rect">
            <a:avLst/>
          </a:prstGeom>
          <a:noFill/>
          <a:ln w="9525">
            <a:noFill/>
            <a:miter lim="800000"/>
            <a:headEnd/>
            <a:tailEnd/>
          </a:ln>
        </p:spPr>
      </p:pic>
      <p:pic>
        <p:nvPicPr>
          <p:cNvPr id="34830" name="Picture 18" descr="gluon_jet2.jpg"/>
          <p:cNvPicPr>
            <a:picLocks noChangeAspect="1"/>
          </p:cNvPicPr>
          <p:nvPr/>
        </p:nvPicPr>
        <p:blipFill>
          <a:blip r:embed="rId4" cstate="print"/>
          <a:srcRect/>
          <a:stretch>
            <a:fillRect/>
          </a:stretch>
        </p:blipFill>
        <p:spPr bwMode="auto">
          <a:xfrm>
            <a:off x="4310064" y="4479926"/>
            <a:ext cx="1404937" cy="1311275"/>
          </a:xfrm>
          <a:prstGeom prst="rect">
            <a:avLst/>
          </a:prstGeom>
          <a:noFill/>
          <a:ln w="9525">
            <a:noFill/>
            <a:miter lim="800000"/>
            <a:headEnd/>
            <a:tailEnd/>
          </a:ln>
        </p:spPr>
      </p:pic>
      <p:sp>
        <p:nvSpPr>
          <p:cNvPr id="3" name="Rectangle 2"/>
          <p:cNvSpPr/>
          <p:nvPr/>
        </p:nvSpPr>
        <p:spPr>
          <a:xfrm>
            <a:off x="7258228" y="5332121"/>
            <a:ext cx="2305480" cy="325201"/>
          </a:xfrm>
          <a:prstGeom prst="rect">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Box 12"/>
          <p:cNvSpPr txBox="1">
            <a:spLocks noChangeArrowheads="1"/>
          </p:cNvSpPr>
          <p:nvPr/>
        </p:nvSpPr>
        <p:spPr bwMode="auto">
          <a:xfrm>
            <a:off x="6167711" y="3299616"/>
            <a:ext cx="4397752" cy="369332"/>
          </a:xfrm>
          <a:prstGeom prst="rect">
            <a:avLst/>
          </a:prstGeom>
          <a:noFill/>
          <a:ln w="9525">
            <a:noFill/>
            <a:miter lim="800000"/>
            <a:headEnd/>
            <a:tailEnd/>
          </a:ln>
        </p:spPr>
        <p:txBody>
          <a:bodyPr wrap="square">
            <a:spAutoFit/>
          </a:bodyPr>
          <a:lstStyle/>
          <a:p>
            <a:pPr algn="ctr" eaLnBrk="0" hangingPunct="0"/>
            <a:r>
              <a:rPr lang="en-US" b="1" dirty="0">
                <a:solidFill>
                  <a:srgbClr val="ED181E"/>
                </a:solidFill>
                <a:latin typeface="Arial" panose="020B0604020202020204" pitchFamily="34" charset="0"/>
                <a:cs typeface="Arial" panose="020B0604020202020204" pitchFamily="34" charset="0"/>
              </a:rPr>
              <a:t>Hadron Spectrum </a:t>
            </a:r>
            <a:r>
              <a:rPr lang="en-US" sz="1200" b="1" dirty="0">
                <a:solidFill>
                  <a:schemeClr val="accent2"/>
                </a:solidFill>
                <a:latin typeface="Arial" panose="020B0604020202020204" pitchFamily="34" charset="0"/>
                <a:cs typeface="Arial" panose="020B0604020202020204" pitchFamily="34" charset="0"/>
              </a:rPr>
              <a:t>- no signature of gluons?</a:t>
            </a:r>
            <a:endParaRPr lang="en-US" b="1" dirty="0">
              <a:solidFill>
                <a:schemeClr val="accent2"/>
              </a:solidFill>
              <a:latin typeface="Arial" panose="020B0604020202020204" pitchFamily="34" charset="0"/>
              <a:cs typeface="Arial" panose="020B0604020202020204" pitchFamily="34" charset="0"/>
            </a:endParaRPr>
          </a:p>
        </p:txBody>
      </p:sp>
      <p:pic>
        <p:nvPicPr>
          <p:cNvPr id="23" name="Picture 22" descr="Screen shot 2012-02-20 at 4.03.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810" y="3613510"/>
            <a:ext cx="4236191" cy="2788571"/>
          </a:xfrm>
          <a:prstGeom prst="rect">
            <a:avLst/>
          </a:prstGeom>
        </p:spPr>
      </p:pic>
      <p:sp>
        <p:nvSpPr>
          <p:cNvPr id="2" name="Date Placeholder 1"/>
          <p:cNvSpPr>
            <a:spLocks noGrp="1"/>
          </p:cNvSpPr>
          <p:nvPr>
            <p:ph type="dt" sz="half" idx="10"/>
          </p:nvPr>
        </p:nvSpPr>
        <p:spPr/>
        <p:txBody>
          <a:bodyPr/>
          <a:lstStyle/>
          <a:p>
            <a:fld id="{8C56FBE2-2945-45E2-B0E8-69CED0772F32}" type="datetime1">
              <a:rPr lang="en-US" smtClean="0"/>
              <a:t>8/30/2017</a:t>
            </a:fld>
            <a:endParaRPr lang="en-US" dirty="0"/>
          </a:p>
        </p:txBody>
      </p:sp>
      <p:sp>
        <p:nvSpPr>
          <p:cNvPr id="7" name="Footer Placeholder 6"/>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74</a:t>
            </a:fld>
            <a:endParaRPr lang="en-US" dirty="0"/>
          </a:p>
        </p:txBody>
      </p:sp>
    </p:spTree>
    <p:extLst>
      <p:ext uri="{BB962C8B-B14F-4D97-AF65-F5344CB8AC3E}">
        <p14:creationId xmlns:p14="http://schemas.microsoft.com/office/powerpoint/2010/main" val="255391829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Emergence of hadrons from </a:t>
            </a:r>
            <a:r>
              <a:rPr lang="en-US" altLang="en-US" dirty="0" err="1"/>
              <a:t>partons</a:t>
            </a:r>
            <a:endParaRPr lang="it-IT"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05" y="2743523"/>
            <a:ext cx="1003300" cy="571500"/>
          </a:xfrm>
          <a:prstGeom prst="rect">
            <a:avLst/>
          </a:prstGeom>
        </p:spPr>
      </p:pic>
      <p:pic>
        <p:nvPicPr>
          <p:cNvPr id="6" name="Picture 2" descr="hadronization.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7530" y="1952993"/>
            <a:ext cx="2180923" cy="239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328748" y="6054444"/>
            <a:ext cx="7777755" cy="359820"/>
          </a:xfrm>
          <a:prstGeom prst="rect">
            <a:avLst/>
          </a:prstGeom>
          <a:noFill/>
        </p:spPr>
        <p:txBody>
          <a:bodyPr wrap="square" lIns="82021" tIns="41010" rIns="82021" bIns="41010" rtlCol="0">
            <a:spAutoFit/>
          </a:bodyPr>
          <a:lstStyle/>
          <a:p>
            <a:pPr algn="ctr"/>
            <a:r>
              <a:rPr lang="en-US" b="1" i="1" dirty="0">
                <a:solidFill>
                  <a:srgbClr val="FF0000"/>
                </a:solidFill>
                <a:latin typeface="Arial" panose="020B0604020202020204" pitchFamily="34" charset="0"/>
                <a:cs typeface="Arial" panose="020B0604020202020204" pitchFamily="34" charset="0"/>
              </a:rPr>
              <a:t>Need the collider energy of EIC and its control on </a:t>
            </a:r>
            <a:r>
              <a:rPr lang="en-US" b="1" i="1" dirty="0" err="1">
                <a:solidFill>
                  <a:srgbClr val="FF0000"/>
                </a:solidFill>
                <a:latin typeface="Arial" panose="020B0604020202020204" pitchFamily="34" charset="0"/>
                <a:cs typeface="Arial" panose="020B0604020202020204" pitchFamily="34" charset="0"/>
              </a:rPr>
              <a:t>parton</a:t>
            </a:r>
            <a:r>
              <a:rPr lang="en-US" b="1" i="1" dirty="0">
                <a:solidFill>
                  <a:srgbClr val="FF0000"/>
                </a:solidFill>
                <a:latin typeface="Arial" panose="020B0604020202020204" pitchFamily="34" charset="0"/>
                <a:cs typeface="Arial" panose="020B0604020202020204" pitchFamily="34" charset="0"/>
              </a:rPr>
              <a:t> kinematics</a:t>
            </a:r>
          </a:p>
        </p:txBody>
      </p:sp>
      <p:sp>
        <p:nvSpPr>
          <p:cNvPr id="8" name="Rectangle 15"/>
          <p:cNvSpPr>
            <a:spLocks noChangeArrowheads="1"/>
          </p:cNvSpPr>
          <p:nvPr/>
        </p:nvSpPr>
        <p:spPr bwMode="auto">
          <a:xfrm>
            <a:off x="1524059" y="4330640"/>
            <a:ext cx="4467412" cy="172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21" tIns="41010" rIns="82021" bIns="41010">
            <a:spAutoFit/>
          </a:bodyPr>
          <a:lstStyle/>
          <a:p>
            <a:pPr algn="ctr">
              <a:spcBef>
                <a:spcPct val="20000"/>
              </a:spcBef>
            </a:pPr>
            <a:r>
              <a:rPr lang="fr-FR" dirty="0">
                <a:solidFill>
                  <a:srgbClr val="0000FF"/>
                </a:solidFill>
                <a:latin typeface="Arial" panose="020B0604020202020204" pitchFamily="34" charset="0"/>
                <a:cs typeface="Arial" panose="020B0604020202020204" pitchFamily="34" charset="0"/>
                <a:sym typeface="Symbol" charset="0"/>
              </a:rPr>
              <a:t>Control of </a:t>
            </a:r>
            <a:r>
              <a:rPr lang="fr-FR" dirty="0">
                <a:solidFill>
                  <a:srgbClr val="0000FF"/>
                </a:solidFill>
                <a:latin typeface="Symbol" panose="05050102010706020507" pitchFamily="18" charset="2"/>
                <a:cs typeface="Arial" panose="020B0604020202020204" pitchFamily="34" charset="0"/>
                <a:sym typeface="Symbol" charset="0"/>
              </a:rPr>
              <a:t>n</a:t>
            </a:r>
            <a:r>
              <a:rPr lang="fr-FR" dirty="0">
                <a:solidFill>
                  <a:srgbClr val="0000FF"/>
                </a:solidFill>
                <a:latin typeface="Arial" panose="020B0604020202020204" pitchFamily="34" charset="0"/>
                <a:cs typeface="Arial" panose="020B0604020202020204" pitchFamily="34" charset="0"/>
                <a:sym typeface="Symbol" charset="0"/>
              </a:rPr>
              <a:t> by </a:t>
            </a:r>
            <a:r>
              <a:rPr lang="fr-FR" dirty="0" err="1">
                <a:solidFill>
                  <a:srgbClr val="0000FF"/>
                </a:solidFill>
                <a:latin typeface="Arial" panose="020B0604020202020204" pitchFamily="34" charset="0"/>
                <a:cs typeface="Arial" panose="020B0604020202020204" pitchFamily="34" charset="0"/>
                <a:sym typeface="Symbol" charset="0"/>
              </a:rPr>
              <a:t>selecting</a:t>
            </a:r>
            <a:r>
              <a:rPr lang="fr-FR" dirty="0">
                <a:solidFill>
                  <a:srgbClr val="0000FF"/>
                </a:solidFill>
                <a:latin typeface="Arial" panose="020B0604020202020204" pitchFamily="34" charset="0"/>
                <a:cs typeface="Arial" panose="020B0604020202020204" pitchFamily="34" charset="0"/>
                <a:sym typeface="Symbol" charset="0"/>
              </a:rPr>
              <a:t> </a:t>
            </a:r>
            <a:r>
              <a:rPr lang="fr-FR" dirty="0" err="1">
                <a:solidFill>
                  <a:srgbClr val="0000FF"/>
                </a:solidFill>
                <a:latin typeface="Arial" panose="020B0604020202020204" pitchFamily="34" charset="0"/>
                <a:cs typeface="Arial" panose="020B0604020202020204" pitchFamily="34" charset="0"/>
                <a:sym typeface="Symbol" charset="0"/>
              </a:rPr>
              <a:t>kinematics</a:t>
            </a:r>
            <a:r>
              <a:rPr lang="fr-FR" dirty="0">
                <a:solidFill>
                  <a:srgbClr val="0000FF"/>
                </a:solidFill>
                <a:latin typeface="Arial" panose="020B0604020202020204" pitchFamily="34" charset="0"/>
                <a:cs typeface="Arial" panose="020B0604020202020204" pitchFamily="34" charset="0"/>
                <a:sym typeface="Symbol" charset="0"/>
              </a:rPr>
              <a:t>;</a:t>
            </a:r>
          </a:p>
          <a:p>
            <a:pPr algn="ctr">
              <a:spcBef>
                <a:spcPct val="20000"/>
              </a:spcBef>
            </a:pPr>
            <a:r>
              <a:rPr lang="fr-FR" dirty="0">
                <a:solidFill>
                  <a:srgbClr val="0000FF"/>
                </a:solidFill>
                <a:latin typeface="Arial" panose="020B0604020202020204" pitchFamily="34" charset="0"/>
                <a:cs typeface="Arial" panose="020B0604020202020204" pitchFamily="34" charset="0"/>
                <a:sym typeface="Symbol" charset="0"/>
              </a:rPr>
              <a:t>Control the medium by </a:t>
            </a:r>
            <a:r>
              <a:rPr lang="fr-FR" dirty="0" err="1">
                <a:solidFill>
                  <a:srgbClr val="0000FF"/>
                </a:solidFill>
                <a:latin typeface="Arial" panose="020B0604020202020204" pitchFamily="34" charset="0"/>
                <a:cs typeface="Arial" panose="020B0604020202020204" pitchFamily="34" charset="0"/>
                <a:sym typeface="Symbol" charset="0"/>
              </a:rPr>
              <a:t>selecting</a:t>
            </a:r>
            <a:r>
              <a:rPr lang="fr-FR" dirty="0">
                <a:solidFill>
                  <a:srgbClr val="0000FF"/>
                </a:solidFill>
                <a:latin typeface="Arial" panose="020B0604020202020204" pitchFamily="34" charset="0"/>
                <a:cs typeface="Arial" panose="020B0604020202020204" pitchFamily="34" charset="0"/>
                <a:sym typeface="Symbol" charset="0"/>
              </a:rPr>
              <a:t> ions</a:t>
            </a:r>
          </a:p>
          <a:p>
            <a:pPr algn="ctr">
              <a:spcBef>
                <a:spcPct val="20000"/>
              </a:spcBef>
            </a:pPr>
            <a:r>
              <a:rPr lang="fr-FR" sz="800" dirty="0">
                <a:solidFill>
                  <a:srgbClr val="0000FF"/>
                </a:solidFill>
                <a:latin typeface="Arial" panose="020B0604020202020204" pitchFamily="34" charset="0"/>
                <a:cs typeface="Arial" panose="020B0604020202020204" pitchFamily="34" charset="0"/>
                <a:sym typeface="Symbol" charset="0"/>
              </a:rPr>
              <a:t> </a:t>
            </a:r>
          </a:p>
          <a:p>
            <a:pPr algn="ctr">
              <a:spcBef>
                <a:spcPct val="20000"/>
              </a:spcBef>
            </a:pPr>
            <a:r>
              <a:rPr lang="fr-FR" i="1" dirty="0" err="1">
                <a:solidFill>
                  <a:srgbClr val="292934"/>
                </a:solidFill>
                <a:latin typeface="Arial" panose="020B0604020202020204" pitchFamily="34" charset="0"/>
                <a:cs typeface="Arial" panose="020B0604020202020204" pitchFamily="34" charset="0"/>
                <a:sym typeface="Symbol" charset="0"/>
              </a:rPr>
              <a:t>Colored</a:t>
            </a:r>
            <a:r>
              <a:rPr lang="fr-FR" i="1" dirty="0">
                <a:solidFill>
                  <a:srgbClr val="292934"/>
                </a:solidFill>
                <a:latin typeface="Arial" panose="020B0604020202020204" pitchFamily="34" charset="0"/>
                <a:cs typeface="Arial" panose="020B0604020202020204" pitchFamily="34" charset="0"/>
                <a:sym typeface="Symbol" charset="0"/>
              </a:rPr>
              <a:t> quark </a:t>
            </a:r>
            <a:r>
              <a:rPr lang="fr-FR" i="1" dirty="0" err="1">
                <a:solidFill>
                  <a:srgbClr val="292934"/>
                </a:solidFill>
                <a:latin typeface="Arial" panose="020B0604020202020204" pitchFamily="34" charset="0"/>
                <a:cs typeface="Arial" panose="020B0604020202020204" pitchFamily="34" charset="0"/>
                <a:sym typeface="Symbol" charset="0"/>
              </a:rPr>
              <a:t>emerges</a:t>
            </a:r>
            <a:r>
              <a:rPr lang="fr-FR" i="1" dirty="0">
                <a:solidFill>
                  <a:srgbClr val="292934"/>
                </a:solidFill>
                <a:latin typeface="Arial" panose="020B0604020202020204" pitchFamily="34" charset="0"/>
                <a:cs typeface="Arial" panose="020B0604020202020204" pitchFamily="34" charset="0"/>
                <a:sym typeface="Symbol" charset="0"/>
              </a:rPr>
              <a:t> as </a:t>
            </a:r>
            <a:r>
              <a:rPr lang="fr-FR" i="1" dirty="0" err="1">
                <a:solidFill>
                  <a:srgbClr val="292934"/>
                </a:solidFill>
                <a:latin typeface="Arial" panose="020B0604020202020204" pitchFamily="34" charset="0"/>
                <a:cs typeface="Arial" panose="020B0604020202020204" pitchFamily="34" charset="0"/>
                <a:sym typeface="Symbol" charset="0"/>
              </a:rPr>
              <a:t>color</a:t>
            </a:r>
            <a:r>
              <a:rPr lang="fr-FR" i="1" dirty="0">
                <a:solidFill>
                  <a:srgbClr val="292934"/>
                </a:solidFill>
                <a:latin typeface="Arial" panose="020B0604020202020204" pitchFamily="34" charset="0"/>
                <a:cs typeface="Arial" panose="020B0604020202020204" pitchFamily="34" charset="0"/>
                <a:sym typeface="Symbol" charset="0"/>
              </a:rPr>
              <a:t> </a:t>
            </a:r>
            <a:r>
              <a:rPr lang="fr-FR" i="1" dirty="0" err="1">
                <a:solidFill>
                  <a:srgbClr val="292934"/>
                </a:solidFill>
                <a:latin typeface="Arial" panose="020B0604020202020204" pitchFamily="34" charset="0"/>
                <a:cs typeface="Arial" panose="020B0604020202020204" pitchFamily="34" charset="0"/>
                <a:sym typeface="Symbol" charset="0"/>
              </a:rPr>
              <a:t>neutral</a:t>
            </a:r>
            <a:r>
              <a:rPr lang="fr-FR" i="1" dirty="0">
                <a:solidFill>
                  <a:srgbClr val="292934"/>
                </a:solidFill>
                <a:latin typeface="Arial" panose="020B0604020202020204" pitchFamily="34" charset="0"/>
                <a:cs typeface="Arial" panose="020B0604020202020204" pitchFamily="34" charset="0"/>
                <a:sym typeface="Symbol" charset="0"/>
              </a:rPr>
              <a:t> hadron </a:t>
            </a:r>
            <a:r>
              <a:rPr lang="fr-FR" i="1" dirty="0">
                <a:solidFill>
                  <a:srgbClr val="292934"/>
                </a:solidFill>
                <a:latin typeface="Arial" panose="020B0604020202020204" pitchFamily="34" charset="0"/>
                <a:cs typeface="Arial" panose="020B0604020202020204" pitchFamily="34" charset="0"/>
                <a:sym typeface="Wingdings"/>
              </a:rPr>
              <a:t></a:t>
            </a:r>
            <a:r>
              <a:rPr lang="fr-FR" i="1" dirty="0">
                <a:solidFill>
                  <a:srgbClr val="292934"/>
                </a:solidFill>
                <a:latin typeface="Arial" panose="020B0604020202020204" pitchFamily="34" charset="0"/>
                <a:cs typeface="Arial" panose="020B0604020202020204" pitchFamily="34" charset="0"/>
                <a:sym typeface="Symbol" charset="0"/>
              </a:rPr>
              <a:t> </a:t>
            </a:r>
            <a:r>
              <a:rPr lang="fr-FR" i="1" dirty="0" err="1">
                <a:solidFill>
                  <a:srgbClr val="292934"/>
                </a:solidFill>
                <a:latin typeface="Arial" panose="020B0604020202020204" pitchFamily="34" charset="0"/>
                <a:cs typeface="Arial" panose="020B0604020202020204" pitchFamily="34" charset="0"/>
                <a:sym typeface="Symbol" charset="0"/>
              </a:rPr>
              <a:t>What</a:t>
            </a:r>
            <a:r>
              <a:rPr lang="fr-FR" i="1" dirty="0">
                <a:solidFill>
                  <a:srgbClr val="292934"/>
                </a:solidFill>
                <a:latin typeface="Arial" panose="020B0604020202020204" pitchFamily="34" charset="0"/>
                <a:cs typeface="Arial" panose="020B0604020202020204" pitchFamily="34" charset="0"/>
                <a:sym typeface="Symbol" charset="0"/>
              </a:rPr>
              <a:t> </a:t>
            </a:r>
            <a:r>
              <a:rPr lang="fr-FR" i="1" dirty="0" err="1">
                <a:solidFill>
                  <a:srgbClr val="292934"/>
                </a:solidFill>
                <a:latin typeface="Arial" panose="020B0604020202020204" pitchFamily="34" charset="0"/>
                <a:cs typeface="Arial" panose="020B0604020202020204" pitchFamily="34" charset="0"/>
                <a:sym typeface="Symbol" charset="0"/>
              </a:rPr>
              <a:t>is</a:t>
            </a:r>
            <a:r>
              <a:rPr lang="fr-FR" i="1" dirty="0">
                <a:solidFill>
                  <a:srgbClr val="292934"/>
                </a:solidFill>
                <a:latin typeface="Arial" panose="020B0604020202020204" pitchFamily="34" charset="0"/>
                <a:cs typeface="Arial" panose="020B0604020202020204" pitchFamily="34" charset="0"/>
                <a:sym typeface="Symbol" charset="0"/>
              </a:rPr>
              <a:t> nature </a:t>
            </a:r>
            <a:r>
              <a:rPr lang="fr-FR" i="1" dirty="0" err="1">
                <a:solidFill>
                  <a:srgbClr val="292934"/>
                </a:solidFill>
                <a:latin typeface="Arial" panose="020B0604020202020204" pitchFamily="34" charset="0"/>
                <a:cs typeface="Arial" panose="020B0604020202020204" pitchFamily="34" charset="0"/>
                <a:sym typeface="Symbol" charset="0"/>
              </a:rPr>
              <a:t>telling</a:t>
            </a:r>
            <a:r>
              <a:rPr lang="fr-FR" i="1" dirty="0">
                <a:solidFill>
                  <a:srgbClr val="292934"/>
                </a:solidFill>
                <a:latin typeface="Arial" panose="020B0604020202020204" pitchFamily="34" charset="0"/>
                <a:cs typeface="Arial" panose="020B0604020202020204" pitchFamily="34" charset="0"/>
                <a:sym typeface="Symbol" charset="0"/>
              </a:rPr>
              <a:t> us about confinement?</a:t>
            </a:r>
          </a:p>
        </p:txBody>
      </p:sp>
      <p:sp>
        <p:nvSpPr>
          <p:cNvPr id="9" name="TextBox 7"/>
          <p:cNvSpPr txBox="1">
            <a:spLocks noChangeArrowheads="1"/>
          </p:cNvSpPr>
          <p:nvPr/>
        </p:nvSpPr>
        <p:spPr bwMode="auto">
          <a:xfrm>
            <a:off x="1737659" y="1279792"/>
            <a:ext cx="4522696" cy="656814"/>
          </a:xfrm>
          <a:prstGeom prst="rect">
            <a:avLst/>
          </a:prstGeom>
          <a:noFill/>
          <a:ln w="9525">
            <a:noFill/>
            <a:miter lim="800000"/>
            <a:headEnd/>
            <a:tailEnd/>
          </a:ln>
        </p:spPr>
        <p:txBody>
          <a:bodyPr wrap="square" lIns="101822" tIns="50911" rIns="101822" bIns="50911">
            <a:prstTxWarp prst="textNoShape">
              <a:avLst/>
            </a:prstTxWarp>
            <a:spAutoFit/>
          </a:bodyPr>
          <a:lstStyle/>
          <a:p>
            <a:r>
              <a:rPr lang="en-US" dirty="0">
                <a:solidFill>
                  <a:srgbClr val="006600"/>
                </a:solidFill>
                <a:latin typeface="Arial" panose="020B0604020202020204" pitchFamily="34" charset="0"/>
                <a:cs typeface="Arial" panose="020B0604020202020204" pitchFamily="34" charset="0"/>
              </a:rPr>
              <a:t>Unprecedented </a:t>
            </a:r>
            <a:r>
              <a:rPr lang="en-US" dirty="0">
                <a:solidFill>
                  <a:srgbClr val="006600"/>
                </a:solidFill>
                <a:latin typeface="Symbol" panose="05050102010706020507" pitchFamily="18" charset="2"/>
                <a:ea typeface="Lucida Grande"/>
                <a:cs typeface="Arial" panose="020B0604020202020204" pitchFamily="34" charset="0"/>
              </a:rPr>
              <a:t>n</a:t>
            </a:r>
            <a:r>
              <a:rPr lang="en-US" dirty="0">
                <a:solidFill>
                  <a:srgbClr val="006600"/>
                </a:solidFill>
                <a:latin typeface="Arial" panose="020B0604020202020204" pitchFamily="34" charset="0"/>
                <a:ea typeface="Lucida Grande"/>
                <a:cs typeface="Arial" panose="020B0604020202020204" pitchFamily="34" charset="0"/>
              </a:rPr>
              <a:t>, the virtual photon energy range @ EIC : </a:t>
            </a:r>
            <a:r>
              <a:rPr lang="en-US" i="1" u="sng" dirty="0">
                <a:solidFill>
                  <a:srgbClr val="006600"/>
                </a:solidFill>
                <a:latin typeface="Arial" panose="020B0604020202020204" pitchFamily="34" charset="0"/>
                <a:ea typeface="Lucida Grande"/>
                <a:cs typeface="Arial" panose="020B0604020202020204" pitchFamily="34" charset="0"/>
              </a:rPr>
              <a:t>precision &amp;  control</a:t>
            </a:r>
            <a:r>
              <a:rPr lang="en-US" i="1" u="sng" dirty="0">
                <a:solidFill>
                  <a:srgbClr val="006600"/>
                </a:solidFill>
                <a:latin typeface="Arial" panose="020B0604020202020204" pitchFamily="34" charset="0"/>
                <a:cs typeface="Arial" panose="020B0604020202020204" pitchFamily="34" charset="0"/>
              </a:rPr>
              <a:t> </a:t>
            </a:r>
          </a:p>
        </p:txBody>
      </p:sp>
      <p:sp>
        <p:nvSpPr>
          <p:cNvPr id="10" name="TextBox 9"/>
          <p:cNvSpPr txBox="1"/>
          <p:nvPr/>
        </p:nvSpPr>
        <p:spPr>
          <a:xfrm>
            <a:off x="3939021" y="1050879"/>
            <a:ext cx="4313957" cy="369310"/>
          </a:xfrm>
          <a:prstGeom prst="rect">
            <a:avLst/>
          </a:prstGeom>
          <a:noFill/>
        </p:spPr>
        <p:txBody>
          <a:bodyPr wrap="none" lIns="91418" tIns="45709" rIns="91418" bIns="45709" rtlCol="0">
            <a:spAutoFit/>
          </a:bodyPr>
          <a:lstStyle/>
          <a:p>
            <a:r>
              <a:rPr lang="en-US" b="1" dirty="0">
                <a:solidFill>
                  <a:srgbClr val="0000FF"/>
                </a:solidFill>
                <a:latin typeface="Arial" panose="020B0604020202020204" pitchFamily="34" charset="0"/>
                <a:cs typeface="Arial" panose="020B0604020202020204" pitchFamily="34" charset="0"/>
              </a:rPr>
              <a:t>Nucleus as a </a:t>
            </a:r>
            <a:r>
              <a:rPr lang="en-US" b="1" dirty="0" err="1">
                <a:solidFill>
                  <a:srgbClr val="0000FF"/>
                </a:solidFill>
                <a:latin typeface="Arial" panose="020B0604020202020204" pitchFamily="34" charset="0"/>
                <a:cs typeface="Arial" panose="020B0604020202020204" pitchFamily="34" charset="0"/>
              </a:rPr>
              <a:t>Femtometer</a:t>
            </a:r>
            <a:r>
              <a:rPr lang="en-US" b="1" dirty="0">
                <a:solidFill>
                  <a:srgbClr val="0000FF"/>
                </a:solidFill>
                <a:latin typeface="Arial" panose="020B0604020202020204" pitchFamily="34" charset="0"/>
                <a:cs typeface="Arial" panose="020B0604020202020204" pitchFamily="34" charset="0"/>
              </a:rPr>
              <a:t> sized filter  </a:t>
            </a:r>
          </a:p>
        </p:txBody>
      </p:sp>
      <p:grpSp>
        <p:nvGrpSpPr>
          <p:cNvPr id="11" name="Group 10"/>
          <p:cNvGrpSpPr/>
          <p:nvPr/>
        </p:nvGrpSpPr>
        <p:grpSpPr>
          <a:xfrm>
            <a:off x="6144226" y="1264403"/>
            <a:ext cx="4698585" cy="4512570"/>
            <a:chOff x="4620225" y="1264403"/>
            <a:chExt cx="4698585" cy="4512570"/>
          </a:xfrm>
        </p:grpSpPr>
        <p:sp>
          <p:nvSpPr>
            <p:cNvPr id="12" name="TextBox 11"/>
            <p:cNvSpPr txBox="1"/>
            <p:nvPr/>
          </p:nvSpPr>
          <p:spPr>
            <a:xfrm>
              <a:off x="4620225" y="4853643"/>
              <a:ext cx="4523777"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Identify </a:t>
              </a:r>
              <a:r>
                <a:rPr lang="en-US" dirty="0">
                  <a:latin typeface="Symbol" panose="05050102010706020507" pitchFamily="18" charset="2"/>
                  <a:cs typeface="Arial" panose="020B0604020202020204" pitchFamily="34" charset="0"/>
                </a:rPr>
                <a:t>p</a:t>
              </a:r>
              <a:r>
                <a:rPr lang="en-US" dirty="0">
                  <a:latin typeface="Arial" panose="020B0604020202020204" pitchFamily="34" charset="0"/>
                  <a:cs typeface="Arial" panose="020B0604020202020204" pitchFamily="34" charset="0"/>
                </a:rPr>
                <a:t> vs. D</a:t>
              </a:r>
              <a:r>
                <a:rPr lang="en-US" baseline="30000" dirty="0">
                  <a:latin typeface="Arial" panose="020B0604020202020204" pitchFamily="34" charset="0"/>
                  <a:cs typeface="Arial" panose="020B0604020202020204" pitchFamily="34" charset="0"/>
                </a:rPr>
                <a:t>0 </a:t>
              </a:r>
              <a:r>
                <a:rPr lang="en-US" b="1" baseline="30000" dirty="0">
                  <a:solidFill>
                    <a:srgbClr val="FF0000"/>
                  </a:solidFill>
                  <a:latin typeface="Arial" panose="020B0604020202020204" pitchFamily="34" charset="0"/>
                  <a:cs typeface="Arial" panose="020B0604020202020204" pitchFamily="34" charset="0"/>
                </a:rPr>
                <a:t>(charm) </a:t>
              </a:r>
              <a:r>
                <a:rPr lang="en-US" dirty="0">
                  <a:latin typeface="Arial" panose="020B0604020202020204" pitchFamily="34" charset="0"/>
                  <a:cs typeface="Arial" panose="020B0604020202020204" pitchFamily="34" charset="0"/>
                </a:rPr>
                <a:t>mesons in e-A collisions: </a:t>
              </a:r>
              <a:r>
                <a:rPr lang="en-US" dirty="0">
                  <a:solidFill>
                    <a:srgbClr val="0000FF"/>
                  </a:solidFill>
                  <a:latin typeface="Arial" panose="020B0604020202020204" pitchFamily="34" charset="0"/>
                  <a:cs typeface="Arial" panose="020B0604020202020204" pitchFamily="34" charset="0"/>
                </a:rPr>
                <a:t>Understand energy loss of light vs. heavy quarks </a:t>
              </a:r>
              <a:r>
                <a:rPr lang="en-US" dirty="0">
                  <a:latin typeface="Arial" panose="020B0604020202020204" pitchFamily="34" charset="0"/>
                  <a:cs typeface="Arial" panose="020B0604020202020204" pitchFamily="34" charset="0"/>
                </a:rPr>
                <a:t>traversing </a:t>
              </a:r>
              <a:r>
                <a:rPr lang="en-US" dirty="0">
                  <a:solidFill>
                    <a:srgbClr val="0000FF"/>
                  </a:solidFill>
                  <a:latin typeface="Arial" panose="020B0604020202020204" pitchFamily="34" charset="0"/>
                  <a:cs typeface="Arial" panose="020B0604020202020204" pitchFamily="34" charset="0"/>
                </a:rPr>
                <a:t>nuclear</a:t>
              </a:r>
              <a:r>
                <a:rPr lang="en-US" dirty="0">
                  <a:latin typeface="Arial" panose="020B0604020202020204" pitchFamily="34" charset="0"/>
                  <a:cs typeface="Arial" panose="020B0604020202020204" pitchFamily="34" charset="0"/>
                </a:rPr>
                <a:t> matter</a:t>
              </a:r>
            </a:p>
          </p:txBody>
        </p:sp>
        <p:sp>
          <p:nvSpPr>
            <p:cNvPr id="13" name="TextBox 7"/>
            <p:cNvSpPr txBox="1">
              <a:spLocks noChangeArrowheads="1"/>
            </p:cNvSpPr>
            <p:nvPr/>
          </p:nvSpPr>
          <p:spPr bwMode="auto">
            <a:xfrm>
              <a:off x="5035175" y="1264403"/>
              <a:ext cx="4283635" cy="379815"/>
            </a:xfrm>
            <a:prstGeom prst="rect">
              <a:avLst/>
            </a:prstGeom>
            <a:noFill/>
            <a:ln w="9525">
              <a:noFill/>
              <a:miter lim="800000"/>
              <a:headEnd/>
              <a:tailEnd/>
            </a:ln>
          </p:spPr>
          <p:txBody>
            <a:bodyPr wrap="square" lIns="101822" tIns="50911" rIns="101822" bIns="50911">
              <a:prstTxWarp prst="textNoShape">
                <a:avLst/>
              </a:prstTxWarp>
              <a:spAutoFit/>
            </a:bodyPr>
            <a:lstStyle/>
            <a:p>
              <a:r>
                <a:rPr lang="en-US" dirty="0">
                  <a:solidFill>
                    <a:srgbClr val="006600"/>
                  </a:solidFill>
                  <a:latin typeface="Arial" panose="020B0604020202020204" pitchFamily="34" charset="0"/>
                  <a:cs typeface="Arial" panose="020B0604020202020204" pitchFamily="34" charset="0"/>
                </a:rPr>
                <a:t>Energy loss by light vs. heavy quarks:</a:t>
              </a:r>
            </a:p>
          </p:txBody>
        </p:sp>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5613289" y="1714579"/>
              <a:ext cx="2851192" cy="3057952"/>
            </a:xfrm>
            <a:prstGeom prst="rect">
              <a:avLst/>
            </a:prstGeom>
            <a:noFill/>
            <a:ln>
              <a:noFill/>
            </a:ln>
          </p:spPr>
        </p:pic>
      </p:grpSp>
      <p:sp>
        <p:nvSpPr>
          <p:cNvPr id="15" name="Date Placeholder 14"/>
          <p:cNvSpPr>
            <a:spLocks noGrp="1"/>
          </p:cNvSpPr>
          <p:nvPr>
            <p:ph type="dt" sz="half" idx="10"/>
          </p:nvPr>
        </p:nvSpPr>
        <p:spPr/>
        <p:txBody>
          <a:bodyPr/>
          <a:lstStyle/>
          <a:p>
            <a:fld id="{3B71F4F9-9D17-471F-B635-E6E76ACA45BF}" type="datetime1">
              <a:rPr lang="en-US" smtClean="0"/>
              <a:t>8/30/2017</a:t>
            </a:fld>
            <a:endParaRPr lang="en-US" dirty="0"/>
          </a:p>
        </p:txBody>
      </p:sp>
      <p:sp>
        <p:nvSpPr>
          <p:cNvPr id="16" name="Footer Placeholder 15"/>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8" name="Slide Number Placeholder 17"/>
          <p:cNvSpPr>
            <a:spLocks noGrp="1"/>
          </p:cNvSpPr>
          <p:nvPr>
            <p:ph type="sldNum" sz="quarter" idx="12"/>
          </p:nvPr>
        </p:nvSpPr>
        <p:spPr/>
        <p:txBody>
          <a:bodyPr/>
          <a:lstStyle/>
          <a:p>
            <a:fld id="{B9A5DFB4-3D23-4866-8D46-AE36D04BFD7D}" type="slidenum">
              <a:rPr lang="en-US" smtClean="0"/>
              <a:pPr/>
              <a:t>75</a:t>
            </a:fld>
            <a:endParaRPr lang="en-US" dirty="0"/>
          </a:p>
        </p:txBody>
      </p:sp>
    </p:spTree>
    <p:extLst>
      <p:ext uri="{BB962C8B-B14F-4D97-AF65-F5344CB8AC3E}">
        <p14:creationId xmlns:p14="http://schemas.microsoft.com/office/powerpoint/2010/main" val="71132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3"/>
          <p:cNvSpPr txBox="1">
            <a:spLocks noChangeArrowheads="1"/>
          </p:cNvSpPr>
          <p:nvPr/>
        </p:nvSpPr>
        <p:spPr bwMode="auto">
          <a:xfrm>
            <a:off x="1828800" y="486136"/>
            <a:ext cx="8610600" cy="684071"/>
          </a:xfrm>
          <a:prstGeom prst="rect">
            <a:avLst/>
          </a:prstGeom>
          <a:no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US" sz="2800" b="1" dirty="0">
              <a:latin typeface="Arial" pitchFamily="34" charset="0"/>
              <a:cs typeface="Arial" pitchFamily="34" charset="0"/>
            </a:endParaRPr>
          </a:p>
        </p:txBody>
      </p:sp>
      <p:pic>
        <p:nvPicPr>
          <p:cNvPr id="3" name="Picture 3" descr="carto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726099"/>
            <a:ext cx="4822031"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787706" y="3676113"/>
            <a:ext cx="3798545" cy="202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8090" y="1224816"/>
            <a:ext cx="4233672" cy="1631216"/>
          </a:xfrm>
          <a:prstGeom prst="rect">
            <a:avLst/>
          </a:prstGeom>
          <a:noFill/>
        </p:spPr>
        <p:txBody>
          <a:bodyPr wrap="square" rtlCol="0">
            <a:spAutoFit/>
          </a:bodyPr>
          <a:lstStyle/>
          <a:p>
            <a:r>
              <a:rPr lang="en-US" sz="2000" dirty="0">
                <a:latin typeface="Arial" pitchFamily="34" charset="0"/>
                <a:cs typeface="Arial" pitchFamily="34" charset="0"/>
              </a:rPr>
              <a:t>Can we learn more on how hadrons emerge from color charge by correlating one hadron with the residual system, and track where it’s momentum and spin originate?</a:t>
            </a:r>
          </a:p>
        </p:txBody>
      </p:sp>
      <p:sp>
        <p:nvSpPr>
          <p:cNvPr id="6" name="TextBox 28"/>
          <p:cNvSpPr txBox="1">
            <a:spLocks noChangeArrowheads="1"/>
          </p:cNvSpPr>
          <p:nvPr/>
        </p:nvSpPr>
        <p:spPr bwMode="auto">
          <a:xfrm>
            <a:off x="5943600" y="1248136"/>
            <a:ext cx="4724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US" dirty="0">
                <a:latin typeface="Arial" pitchFamily="34" charset="0"/>
                <a:cs typeface="Arial" pitchFamily="34" charset="0"/>
              </a:rPr>
              <a:t>Final transverse momentum of the detected pion  </a:t>
            </a:r>
            <a:r>
              <a:rPr lang="en-US" b="1" dirty="0">
                <a:latin typeface="Arial" pitchFamily="34" charset="0"/>
                <a:cs typeface="Arial" pitchFamily="34" charset="0"/>
              </a:rPr>
              <a:t>P</a:t>
            </a:r>
            <a:r>
              <a:rPr lang="en-US" baseline="-25000" dirty="0">
                <a:latin typeface="Arial" pitchFamily="34" charset="0"/>
                <a:cs typeface="Arial" pitchFamily="34" charset="0"/>
              </a:rPr>
              <a:t>t</a:t>
            </a:r>
            <a:r>
              <a:rPr lang="en-US" dirty="0">
                <a:latin typeface="Arial" pitchFamily="34" charset="0"/>
                <a:cs typeface="Arial" pitchFamily="34" charset="0"/>
              </a:rPr>
              <a:t> arises from convolution of the struck quark transverse momentum </a:t>
            </a:r>
            <a:r>
              <a:rPr lang="en-US" b="1" dirty="0" err="1">
                <a:latin typeface="Arial" pitchFamily="34" charset="0"/>
                <a:cs typeface="Arial" pitchFamily="34" charset="0"/>
              </a:rPr>
              <a:t>k</a:t>
            </a:r>
            <a:r>
              <a:rPr lang="en-US" baseline="-25000" dirty="0" err="1">
                <a:latin typeface="Arial" pitchFamily="34" charset="0"/>
                <a:cs typeface="Arial" pitchFamily="34" charset="0"/>
              </a:rPr>
              <a:t>t</a:t>
            </a:r>
            <a:r>
              <a:rPr lang="en-US" dirty="0">
                <a:latin typeface="Arial" pitchFamily="34" charset="0"/>
                <a:cs typeface="Arial" pitchFamily="34" charset="0"/>
              </a:rPr>
              <a:t> </a:t>
            </a:r>
            <a:r>
              <a:rPr lang="en-US" i="1" dirty="0">
                <a:latin typeface="Arial" pitchFamily="34" charset="0"/>
                <a:cs typeface="Arial" pitchFamily="34" charset="0"/>
              </a:rPr>
              <a:t>with the transverse momentum generated during the fragmentation</a:t>
            </a:r>
            <a:r>
              <a:rPr lang="en-US" dirty="0">
                <a:latin typeface="Arial" pitchFamily="34" charset="0"/>
                <a:cs typeface="Arial" pitchFamily="34" charset="0"/>
              </a:rPr>
              <a:t> </a:t>
            </a:r>
            <a:r>
              <a:rPr lang="en-US" b="1" dirty="0">
                <a:latin typeface="Arial" pitchFamily="34" charset="0"/>
                <a:cs typeface="Arial" pitchFamily="34" charset="0"/>
              </a:rPr>
              <a:t>p</a:t>
            </a:r>
            <a:r>
              <a:rPr lang="en-US" baseline="-25000" dirty="0">
                <a:latin typeface="Arial" pitchFamily="34" charset="0"/>
                <a:cs typeface="Arial" pitchFamily="34" charset="0"/>
              </a:rPr>
              <a:t>t</a:t>
            </a:r>
            <a:r>
              <a:rPr lang="en-US" dirty="0">
                <a:latin typeface="Arial" pitchFamily="34" charset="0"/>
                <a:cs typeface="Arial" pitchFamily="34" charset="0"/>
              </a:rPr>
              <a:t>.</a:t>
            </a:r>
          </a:p>
        </p:txBody>
      </p:sp>
      <p:sp>
        <p:nvSpPr>
          <p:cNvPr id="4" name="Rectangle 3"/>
          <p:cNvSpPr/>
          <p:nvPr/>
        </p:nvSpPr>
        <p:spPr bwMode="auto">
          <a:xfrm>
            <a:off x="7924801" y="3229336"/>
            <a:ext cx="2002631" cy="1384769"/>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pitchFamily="18" charset="0"/>
            </a:endParaRPr>
          </a:p>
        </p:txBody>
      </p:sp>
      <p:sp>
        <p:nvSpPr>
          <p:cNvPr id="7" name="TextBox 6"/>
          <p:cNvSpPr txBox="1"/>
          <p:nvPr/>
        </p:nvSpPr>
        <p:spPr>
          <a:xfrm>
            <a:off x="8991600" y="2539071"/>
            <a:ext cx="1426994" cy="461665"/>
          </a:xfrm>
          <a:prstGeom prst="rect">
            <a:avLst/>
          </a:prstGeom>
          <a:solidFill>
            <a:srgbClr val="99FF66"/>
          </a:solidFill>
          <a:ln>
            <a:solidFill>
              <a:srgbClr val="00B050"/>
            </a:solidFill>
          </a:ln>
        </p:spPr>
        <p:txBody>
          <a:bodyPr wrap="none" rtlCol="0">
            <a:spAutoFit/>
          </a:bodyPr>
          <a:lstStyle/>
          <a:p>
            <a:r>
              <a:rPr lang="en-US" sz="2400" dirty="0">
                <a:latin typeface="Arial" pitchFamily="34" charset="0"/>
                <a:cs typeface="Arial" pitchFamily="34" charset="0"/>
              </a:rPr>
              <a:t>D</a:t>
            </a:r>
            <a:r>
              <a:rPr lang="en-US" sz="2400" baseline="-25000" dirty="0">
                <a:latin typeface="Arial" pitchFamily="34" charset="0"/>
                <a:cs typeface="Arial" pitchFamily="34" charset="0"/>
              </a:rPr>
              <a:t>u</a:t>
            </a:r>
            <a:r>
              <a:rPr lang="en-US" sz="2400" baseline="30000" dirty="0">
                <a:latin typeface="Symbol" pitchFamily="18" charset="2"/>
                <a:cs typeface="Arial" pitchFamily="34" charset="0"/>
              </a:rPr>
              <a:t>p</a:t>
            </a:r>
            <a:r>
              <a:rPr lang="en-US" sz="2400" baseline="50000" dirty="0">
                <a:latin typeface="Arial" pitchFamily="34" charset="0"/>
                <a:cs typeface="Arial" pitchFamily="34" charset="0"/>
              </a:rPr>
              <a:t>+</a:t>
            </a:r>
            <a:r>
              <a:rPr lang="en-US" sz="2400" dirty="0">
                <a:latin typeface="Arial" pitchFamily="34" charset="0"/>
                <a:cs typeface="Arial" pitchFamily="34" charset="0"/>
              </a:rPr>
              <a:t>(</a:t>
            </a:r>
            <a:r>
              <a:rPr lang="en-US" sz="2400" dirty="0" err="1">
                <a:latin typeface="Arial" pitchFamily="34" charset="0"/>
                <a:cs typeface="Arial" pitchFamily="34" charset="0"/>
              </a:rPr>
              <a:t>z,</a:t>
            </a:r>
            <a:r>
              <a:rPr lang="en-US" sz="2400" dirty="0" err="1">
                <a:solidFill>
                  <a:schemeClr val="bg1">
                    <a:lumMod val="65000"/>
                  </a:schemeClr>
                </a:solidFill>
                <a:latin typeface="Arial" pitchFamily="34" charset="0"/>
                <a:cs typeface="Arial" pitchFamily="34" charset="0"/>
              </a:rPr>
              <a:t>p</a:t>
            </a:r>
            <a:r>
              <a:rPr lang="en-US" sz="2400" baseline="-25000" dirty="0" err="1">
                <a:solidFill>
                  <a:schemeClr val="bg1">
                    <a:lumMod val="65000"/>
                  </a:schemeClr>
                </a:solidFill>
                <a:latin typeface="Arial" pitchFamily="34" charset="0"/>
                <a:cs typeface="Arial" pitchFamily="34" charset="0"/>
              </a:rPr>
              <a:t>t</a:t>
            </a:r>
            <a:r>
              <a:rPr lang="en-US" sz="2400" dirty="0">
                <a:latin typeface="Arial" pitchFamily="34" charset="0"/>
                <a:cs typeface="Arial" pitchFamily="34" charset="0"/>
              </a:rPr>
              <a:t>)</a:t>
            </a:r>
          </a:p>
        </p:txBody>
      </p:sp>
      <p:sp>
        <p:nvSpPr>
          <p:cNvPr id="8" name="TextBox 7"/>
          <p:cNvSpPr txBox="1"/>
          <p:nvPr/>
        </p:nvSpPr>
        <p:spPr>
          <a:xfrm>
            <a:off x="7706869" y="6496791"/>
            <a:ext cx="283282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Mass of hadrons = E/c</a:t>
            </a:r>
            <a:r>
              <a:rPr lang="en-US" sz="2000" baseline="30000" dirty="0">
                <a:latin typeface="Arial" panose="020B0604020202020204" pitchFamily="34" charset="0"/>
                <a:cs typeface="Arial" panose="020B0604020202020204" pitchFamily="34" charset="0"/>
              </a:rPr>
              <a:t>2</a:t>
            </a:r>
          </a:p>
        </p:txBody>
      </p:sp>
      <p:sp>
        <p:nvSpPr>
          <p:cNvPr id="9" name="Title 8"/>
          <p:cNvSpPr>
            <a:spLocks noGrp="1"/>
          </p:cNvSpPr>
          <p:nvPr>
            <p:ph type="title"/>
          </p:nvPr>
        </p:nvSpPr>
        <p:spPr/>
        <p:txBody>
          <a:bodyPr/>
          <a:lstStyle/>
          <a:p>
            <a:r>
              <a:rPr lang="en-US" smtClean="0"/>
              <a:t>Color neutralization – it’s a correlated 3D problem</a:t>
            </a:r>
            <a:endParaRPr lang="it-IT" dirty="0"/>
          </a:p>
        </p:txBody>
      </p:sp>
      <p:sp>
        <p:nvSpPr>
          <p:cNvPr id="11" name="Date Placeholder 10"/>
          <p:cNvSpPr>
            <a:spLocks noGrp="1"/>
          </p:cNvSpPr>
          <p:nvPr>
            <p:ph type="dt" sz="half" idx="10"/>
          </p:nvPr>
        </p:nvSpPr>
        <p:spPr/>
        <p:txBody>
          <a:bodyPr/>
          <a:lstStyle/>
          <a:p>
            <a:fld id="{C0014AAC-FCFD-4459-81A9-EFA27C400719}" type="datetime1">
              <a:rPr lang="en-US" smtClean="0"/>
              <a:t>8/30/2017</a:t>
            </a:fld>
            <a:endParaRPr lang="en-US" dirty="0"/>
          </a:p>
        </p:txBody>
      </p:sp>
      <p:sp>
        <p:nvSpPr>
          <p:cNvPr id="12" name="Footer Placeholder 11"/>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3" name="Slide Number Placeholder 12"/>
          <p:cNvSpPr>
            <a:spLocks noGrp="1"/>
          </p:cNvSpPr>
          <p:nvPr>
            <p:ph type="sldNum" sz="quarter" idx="12"/>
          </p:nvPr>
        </p:nvSpPr>
        <p:spPr/>
        <p:txBody>
          <a:bodyPr/>
          <a:lstStyle/>
          <a:p>
            <a:fld id="{B9A5DFB4-3D23-4866-8D46-AE36D04BFD7D}" type="slidenum">
              <a:rPr lang="en-US" smtClean="0"/>
              <a:pPr/>
              <a:t>76</a:t>
            </a:fld>
            <a:endParaRPr lang="en-US" dirty="0"/>
          </a:p>
        </p:txBody>
      </p:sp>
    </p:spTree>
    <p:extLst>
      <p:ext uri="{BB962C8B-B14F-4D97-AF65-F5344CB8AC3E}">
        <p14:creationId xmlns:p14="http://schemas.microsoft.com/office/powerpoint/2010/main" val="1472042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Proton at Low and High Energy</a:t>
            </a:r>
            <a:endParaRPr lang="it-IT" dirty="0"/>
          </a:p>
        </p:txBody>
      </p:sp>
      <p:sp>
        <p:nvSpPr>
          <p:cNvPr id="5" name="Content Placeholder 2"/>
          <p:cNvSpPr txBox="1">
            <a:spLocks/>
          </p:cNvSpPr>
          <p:nvPr/>
        </p:nvSpPr>
        <p:spPr>
          <a:xfrm>
            <a:off x="1981200" y="4228733"/>
            <a:ext cx="8229600" cy="2122084"/>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rgbClr val="0000FF"/>
                </a:solidFill>
              </a:rPr>
              <a:t>At high energy:</a:t>
            </a:r>
          </a:p>
          <a:p>
            <a:r>
              <a:rPr lang="en-US"/>
              <a:t>Wee partons fluctuations time dilated in strong interaction time scales</a:t>
            </a:r>
          </a:p>
          <a:p>
            <a:r>
              <a:rPr lang="en-US"/>
              <a:t>Long lived gluons can radiate further smaller x gluons </a:t>
            </a:r>
            <a:r>
              <a:rPr lang="en-US">
                <a:sym typeface="Wingdings"/>
              </a:rPr>
              <a:t> </a:t>
            </a:r>
            <a:r>
              <a:rPr lang="en-US" b="1">
                <a:solidFill>
                  <a:srgbClr val="0000FF"/>
                </a:solidFill>
                <a:sym typeface="Wingdings"/>
              </a:rPr>
              <a:t>runaway growth?</a:t>
            </a:r>
            <a:endParaRPr lang="en-US" b="1" dirty="0">
              <a:solidFill>
                <a:srgbClr val="0000FF"/>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23" y="1525307"/>
            <a:ext cx="4956098" cy="12972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883" y="2822558"/>
            <a:ext cx="4558638" cy="1315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Box 7"/>
          <p:cNvSpPr txBox="1"/>
          <p:nvPr/>
        </p:nvSpPr>
        <p:spPr>
          <a:xfrm>
            <a:off x="2315876" y="1517141"/>
            <a:ext cx="1903085" cy="923330"/>
          </a:xfrm>
          <a:prstGeom prst="rect">
            <a:avLst/>
          </a:prstGeom>
          <a:solidFill>
            <a:srgbClr val="FFFF00"/>
          </a:solidFill>
        </p:spPr>
        <p:txBody>
          <a:bodyPr wrap="none" rtlCol="0">
            <a:spAutoFit/>
          </a:bodyPr>
          <a:lstStyle/>
          <a:p>
            <a:pPr algn="ctr"/>
            <a:r>
              <a:rPr lang="en-US" dirty="0">
                <a:latin typeface="Arial" panose="020B0604020202020204" pitchFamily="34" charset="0"/>
                <a:cs typeface="Arial" panose="020B0604020202020204" pitchFamily="34" charset="0"/>
              </a:rPr>
              <a:t>Low energy</a:t>
            </a:r>
          </a:p>
          <a:p>
            <a:pPr algn="ctr"/>
            <a:r>
              <a:rPr lang="en-US" dirty="0">
                <a:latin typeface="Arial" panose="020B0604020202020204" pitchFamily="34" charset="0"/>
                <a:cs typeface="Arial" panose="020B0604020202020204" pitchFamily="34" charset="0"/>
              </a:rPr>
              <a:t>High x</a:t>
            </a:r>
          </a:p>
          <a:p>
            <a:pPr algn="ctr"/>
            <a:r>
              <a:rPr lang="en-US" b="1" dirty="0">
                <a:latin typeface="Arial" panose="020B0604020202020204" pitchFamily="34" charset="0"/>
                <a:cs typeface="Arial" panose="020B0604020202020204" pitchFamily="34" charset="0"/>
              </a:rPr>
              <a:t>Regime of </a:t>
            </a:r>
            <a:r>
              <a:rPr lang="en-US" b="1" dirty="0" err="1">
                <a:latin typeface="Arial" panose="020B0604020202020204" pitchFamily="34" charset="0"/>
                <a:cs typeface="Arial" panose="020B0604020202020204" pitchFamily="34" charset="0"/>
              </a:rPr>
              <a:t>JLab</a:t>
            </a:r>
            <a:endParaRPr lang="en-US" b="1" dirty="0">
              <a:latin typeface="Arial" panose="020B0604020202020204" pitchFamily="34" charset="0"/>
              <a:cs typeface="Arial" panose="020B0604020202020204" pitchFamily="34" charset="0"/>
            </a:endParaRPr>
          </a:p>
        </p:txBody>
      </p:sp>
      <p:sp>
        <p:nvSpPr>
          <p:cNvPr id="9" name="TextBox 8"/>
          <p:cNvSpPr txBox="1"/>
          <p:nvPr/>
        </p:nvSpPr>
        <p:spPr>
          <a:xfrm>
            <a:off x="1687225" y="3010268"/>
            <a:ext cx="3160390" cy="1015663"/>
          </a:xfrm>
          <a:prstGeom prst="rect">
            <a:avLst/>
          </a:prstGeom>
          <a:solidFill>
            <a:srgbClr val="CCFFCC"/>
          </a:solidFill>
        </p:spPr>
        <p:txBody>
          <a:bodyPr wrap="none" rtlCol="0">
            <a:spAutoFit/>
          </a:bodyPr>
          <a:lstStyle/>
          <a:p>
            <a:pPr algn="ctr"/>
            <a:r>
              <a:rPr lang="en-US" dirty="0">
                <a:latin typeface="Arial" panose="020B0604020202020204" pitchFamily="34" charset="0"/>
                <a:cs typeface="Arial" panose="020B0604020202020204" pitchFamily="34" charset="0"/>
              </a:rPr>
              <a:t>High energy</a:t>
            </a:r>
          </a:p>
          <a:p>
            <a:pPr algn="ctr"/>
            <a:r>
              <a:rPr lang="en-US" dirty="0">
                <a:latin typeface="Arial" panose="020B0604020202020204" pitchFamily="34" charset="0"/>
                <a:cs typeface="Arial" panose="020B0604020202020204" pitchFamily="34" charset="0"/>
              </a:rPr>
              <a:t>Low- x</a:t>
            </a:r>
          </a:p>
          <a:p>
            <a:pPr algn="ctr"/>
            <a:r>
              <a:rPr lang="en-US" sz="2400" b="1" dirty="0">
                <a:solidFill>
                  <a:srgbClr val="E248F7"/>
                </a:solidFill>
                <a:latin typeface="Arial" panose="020B0604020202020204" pitchFamily="34" charset="0"/>
                <a:cs typeface="Arial" panose="020B0604020202020204" pitchFamily="34" charset="0"/>
              </a:rPr>
              <a:t>Regime of a Collider</a:t>
            </a:r>
          </a:p>
        </p:txBody>
      </p:sp>
      <p:sp>
        <p:nvSpPr>
          <p:cNvPr id="10" name="Date Placeholder 9"/>
          <p:cNvSpPr>
            <a:spLocks noGrp="1"/>
          </p:cNvSpPr>
          <p:nvPr>
            <p:ph type="dt" sz="half" idx="10"/>
          </p:nvPr>
        </p:nvSpPr>
        <p:spPr/>
        <p:txBody>
          <a:bodyPr/>
          <a:lstStyle/>
          <a:p>
            <a:fld id="{C88E7DE2-259C-46AF-A2D5-19E90C1D7821}" type="datetime1">
              <a:rPr lang="en-US" smtClean="0"/>
              <a:t>8/30/2017</a:t>
            </a:fld>
            <a:endParaRPr lang="en-US" dirty="0"/>
          </a:p>
        </p:txBody>
      </p:sp>
      <p:sp>
        <p:nvSpPr>
          <p:cNvPr id="11" name="Footer Placeholder 10"/>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12" name="Slide Number Placeholder 11"/>
          <p:cNvSpPr>
            <a:spLocks noGrp="1"/>
          </p:cNvSpPr>
          <p:nvPr>
            <p:ph type="sldNum" sz="quarter" idx="12"/>
          </p:nvPr>
        </p:nvSpPr>
        <p:spPr/>
        <p:txBody>
          <a:bodyPr/>
          <a:lstStyle/>
          <a:p>
            <a:fld id="{B9A5DFB4-3D23-4866-8D46-AE36D04BFD7D}" type="slidenum">
              <a:rPr lang="en-US" smtClean="0"/>
              <a:pPr/>
              <a:t>77</a:t>
            </a:fld>
            <a:endParaRPr lang="en-US" dirty="0"/>
          </a:p>
        </p:txBody>
      </p:sp>
    </p:spTree>
    <p:extLst>
      <p:ext uri="{BB962C8B-B14F-4D97-AF65-F5344CB8AC3E}">
        <p14:creationId xmlns:p14="http://schemas.microsoft.com/office/powerpoint/2010/main" val="20458233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a:xfrm>
            <a:off x="1524000" y="315951"/>
            <a:ext cx="9144000" cy="804863"/>
          </a:xfrm>
          <a:prstGeom prst="rect">
            <a:avLst/>
          </a:prstGeom>
        </p:spPr>
        <p:txBody>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altLang="en-US" sz="3600" dirty="0"/>
              <a:t>Full Acceptance for Forward Physics!</a:t>
            </a:r>
          </a:p>
        </p:txBody>
      </p:sp>
      <p:sp>
        <p:nvSpPr>
          <p:cNvPr id="5" name="TextBox 4"/>
          <p:cNvSpPr txBox="1"/>
          <p:nvPr/>
        </p:nvSpPr>
        <p:spPr>
          <a:xfrm>
            <a:off x="2684137" y="1226561"/>
            <a:ext cx="682372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Example: acceptance for p’ in e + p </a:t>
            </a:r>
            <a:r>
              <a:rPr lang="en-US" sz="2400" dirty="0">
                <a:latin typeface="Arial" panose="020B0604020202020204" pitchFamily="34" charset="0"/>
                <a:cs typeface="Arial" panose="020B0604020202020204" pitchFamily="34" charset="0"/>
                <a:sym typeface="Wingdings" panose="05000000000000000000" pitchFamily="2" charset="2"/>
              </a:rPr>
              <a:t> e’ + p’ + X</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452892" y="1793972"/>
            <a:ext cx="7286214" cy="4298951"/>
          </a:xfrm>
          <a:prstGeom prst="rect">
            <a:avLst/>
          </a:prstGeom>
          <a:ln>
            <a:solidFill>
              <a:schemeClr val="tx1"/>
            </a:solidFill>
          </a:ln>
        </p:spPr>
      </p:pic>
      <p:sp>
        <p:nvSpPr>
          <p:cNvPr id="7" name="TextBox 6"/>
          <p:cNvSpPr txBox="1"/>
          <p:nvPr/>
        </p:nvSpPr>
        <p:spPr>
          <a:xfrm>
            <a:off x="1818462" y="6267841"/>
            <a:ext cx="884953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Huge gain in acceptance for forward tagging to measure F</a:t>
            </a:r>
            <a:r>
              <a:rPr lang="en-US" baseline="-25000" dirty="0">
                <a:latin typeface="Arial" panose="020B0604020202020204" pitchFamily="34" charset="0"/>
                <a:cs typeface="Arial" panose="020B0604020202020204" pitchFamily="34" charset="0"/>
              </a:rPr>
              <a:t>2</a:t>
            </a:r>
            <a:r>
              <a:rPr lang="en-US" baseline="30000"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 and diffractive physics!!!</a:t>
            </a:r>
          </a:p>
        </p:txBody>
      </p:sp>
    </p:spTree>
    <p:extLst>
      <p:ext uri="{BB962C8B-B14F-4D97-AF65-F5344CB8AC3E}">
        <p14:creationId xmlns:p14="http://schemas.microsoft.com/office/powerpoint/2010/main" val="3902943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Why we need EIC?</a:t>
            </a:r>
            <a:endParaRPr lang="en-US" dirty="0"/>
          </a:p>
        </p:txBody>
      </p:sp>
      <p:sp>
        <p:nvSpPr>
          <p:cNvPr id="4" name="Text Box 6"/>
          <p:cNvSpPr txBox="1">
            <a:spLocks noChangeArrowheads="1"/>
          </p:cNvSpPr>
          <p:nvPr/>
        </p:nvSpPr>
        <p:spPr bwMode="auto">
          <a:xfrm>
            <a:off x="6816763" y="6046243"/>
            <a:ext cx="2390775"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912813" algn="l"/>
                <a:tab pos="1827213" algn="l"/>
                <a:tab pos="2171700" algn="l"/>
              </a:tabLst>
              <a:defRPr>
                <a:solidFill>
                  <a:schemeClr val="tx1"/>
                </a:solidFill>
                <a:latin typeface="Arial" charset="0"/>
                <a:ea typeface="ＭＳ Ｐゴシック" charset="0"/>
              </a:defRPr>
            </a:lvl1pPr>
            <a:lvl2pPr marL="431800" indent="-215900" defTabSz="457200">
              <a:tabLst>
                <a:tab pos="912813" algn="l"/>
                <a:tab pos="1827213" algn="l"/>
                <a:tab pos="2171700" algn="l"/>
              </a:tabLst>
              <a:defRPr>
                <a:solidFill>
                  <a:schemeClr val="tx1"/>
                </a:solidFill>
                <a:latin typeface="Arial" charset="0"/>
                <a:ea typeface="ＭＳ Ｐゴシック" charset="0"/>
              </a:defRPr>
            </a:lvl2pPr>
            <a:lvl3pPr marL="647700" indent="-215900" defTabSz="457200">
              <a:tabLst>
                <a:tab pos="912813" algn="l"/>
                <a:tab pos="1827213" algn="l"/>
                <a:tab pos="2171700" algn="l"/>
              </a:tabLst>
              <a:defRPr>
                <a:solidFill>
                  <a:schemeClr val="tx1"/>
                </a:solidFill>
                <a:latin typeface="Arial" charset="0"/>
                <a:ea typeface="ＭＳ Ｐゴシック" charset="0"/>
              </a:defRPr>
            </a:lvl3pPr>
            <a:lvl4pPr marL="863600" indent="-215900" defTabSz="457200">
              <a:tabLst>
                <a:tab pos="912813" algn="l"/>
                <a:tab pos="1827213" algn="l"/>
                <a:tab pos="2171700" algn="l"/>
              </a:tabLst>
              <a:defRPr>
                <a:solidFill>
                  <a:schemeClr val="tx1"/>
                </a:solidFill>
                <a:latin typeface="Arial" charset="0"/>
                <a:ea typeface="ＭＳ Ｐゴシック" charset="0"/>
              </a:defRPr>
            </a:lvl4pPr>
            <a:lvl5pPr marL="1079500" indent="-215900" defTabSz="457200">
              <a:tabLst>
                <a:tab pos="912813" algn="l"/>
                <a:tab pos="1827213" algn="l"/>
                <a:tab pos="2171700" algn="l"/>
              </a:tabLst>
              <a:defRPr>
                <a:solidFill>
                  <a:schemeClr val="tx1"/>
                </a:solidFill>
                <a:latin typeface="Arial" charset="0"/>
                <a:ea typeface="ＭＳ Ｐゴシック" charset="0"/>
              </a:defRPr>
            </a:lvl5pPr>
            <a:lvl6pPr marL="15367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6pPr>
            <a:lvl7pPr marL="19939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7pPr>
            <a:lvl8pPr marL="24511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8pPr>
            <a:lvl9pPr marL="29083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9pPr>
          </a:lstStyle>
          <a:p>
            <a:pPr algn="ctr" hangingPunct="0">
              <a:lnSpc>
                <a:spcPct val="117000"/>
              </a:lnSpc>
              <a:spcBef>
                <a:spcPts val="463"/>
              </a:spcBef>
              <a:buClr>
                <a:srgbClr val="000000"/>
              </a:buClr>
              <a:buSzPct val="45000"/>
            </a:pPr>
            <a:r>
              <a:rPr lang="en-GB" sz="1600" dirty="0">
                <a:solidFill>
                  <a:schemeClr val="tx1">
                    <a:lumMod val="50000"/>
                    <a:lumOff val="50000"/>
                  </a:schemeClr>
                </a:solidFill>
                <a:latin typeface="Gill Sans"/>
                <a:cs typeface="Gill Sans"/>
              </a:rPr>
              <a:t>Mesons &amp; Baryons</a:t>
            </a:r>
          </a:p>
        </p:txBody>
      </p:sp>
      <p:grpSp>
        <p:nvGrpSpPr>
          <p:cNvPr id="5" name="Group 4"/>
          <p:cNvGrpSpPr>
            <a:grpSpLocks/>
          </p:cNvGrpSpPr>
          <p:nvPr/>
        </p:nvGrpSpPr>
        <p:grpSpPr bwMode="auto">
          <a:xfrm>
            <a:off x="7253561" y="4979109"/>
            <a:ext cx="1487080" cy="1001154"/>
            <a:chOff x="553" y="2896"/>
            <a:chExt cx="945" cy="718"/>
          </a:xfrm>
        </p:grpSpPr>
        <p:sp>
          <p:nvSpPr>
            <p:cNvPr id="6" name="Oval 5"/>
            <p:cNvSpPr>
              <a:spLocks noChangeArrowheads="1"/>
            </p:cNvSpPr>
            <p:nvPr/>
          </p:nvSpPr>
          <p:spPr bwMode="auto">
            <a:xfrm rot="-611978">
              <a:off x="670" y="2975"/>
              <a:ext cx="828" cy="623"/>
            </a:xfrm>
            <a:prstGeom prst="ellipse">
              <a:avLst/>
            </a:prstGeom>
            <a:noFill/>
            <a:ln w="28575">
              <a:solidFill>
                <a:srgbClr val="C0C0C0"/>
              </a:solidFill>
              <a:prstDash val="dash"/>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9" name="Oval 8"/>
            <p:cNvSpPr>
              <a:spLocks noChangeArrowheads="1"/>
            </p:cNvSpPr>
            <p:nvPr/>
          </p:nvSpPr>
          <p:spPr bwMode="auto">
            <a:xfrm>
              <a:off x="553" y="3125"/>
              <a:ext cx="505" cy="489"/>
            </a:xfrm>
            <a:prstGeom prst="ellipse">
              <a:avLst/>
            </a:prstGeom>
            <a:solidFill>
              <a:schemeClr val="bg1">
                <a:lumMod val="65000"/>
              </a:schemeClr>
            </a:solidFill>
            <a:ln w="9525">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3200" dirty="0">
                <a:latin typeface="Gill Sans"/>
              </a:endParaRPr>
            </a:p>
          </p:txBody>
        </p:sp>
        <p:sp>
          <p:nvSpPr>
            <p:cNvPr id="10" name="Text Box 10"/>
            <p:cNvSpPr txBox="1">
              <a:spLocks noChangeArrowheads="1"/>
            </p:cNvSpPr>
            <p:nvPr/>
          </p:nvSpPr>
          <p:spPr bwMode="auto">
            <a:xfrm>
              <a:off x="1196" y="2896"/>
              <a:ext cx="280" cy="4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chemeClr val="bg1">
                      <a:lumMod val="65000"/>
                    </a:schemeClr>
                  </a:solidFill>
                  <a:latin typeface="Calibri"/>
                  <a:cs typeface="Calibri"/>
                </a:rPr>
                <a:t>π</a:t>
              </a:r>
            </a:p>
          </p:txBody>
        </p:sp>
        <p:sp>
          <p:nvSpPr>
            <p:cNvPr id="11" name="Text Box 11"/>
            <p:cNvSpPr txBox="1">
              <a:spLocks noChangeArrowheads="1"/>
            </p:cNvSpPr>
            <p:nvPr/>
          </p:nvSpPr>
          <p:spPr bwMode="auto">
            <a:xfrm>
              <a:off x="702" y="3082"/>
              <a:ext cx="273" cy="4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chemeClr val="bg1"/>
                  </a:solidFill>
                </a:rPr>
                <a:t>p</a:t>
              </a:r>
            </a:p>
          </p:txBody>
        </p:sp>
      </p:grpSp>
      <p:sp>
        <p:nvSpPr>
          <p:cNvPr id="12" name="Text Box 12"/>
          <p:cNvSpPr txBox="1">
            <a:spLocks noChangeArrowheads="1"/>
          </p:cNvSpPr>
          <p:nvPr/>
        </p:nvSpPr>
        <p:spPr bwMode="auto">
          <a:xfrm>
            <a:off x="7581624" y="4527333"/>
            <a:ext cx="90120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Gill Sans"/>
                <a:cs typeface="Gill Sans"/>
              </a:rPr>
              <a:t>&gt; 1 fm</a:t>
            </a:r>
          </a:p>
        </p:txBody>
      </p:sp>
      <p:grpSp>
        <p:nvGrpSpPr>
          <p:cNvPr id="15" name="Group 14"/>
          <p:cNvGrpSpPr>
            <a:grpSpLocks/>
          </p:cNvGrpSpPr>
          <p:nvPr/>
        </p:nvGrpSpPr>
        <p:grpSpPr bwMode="auto">
          <a:xfrm>
            <a:off x="3402500" y="4940923"/>
            <a:ext cx="1202055" cy="1123256"/>
            <a:chOff x="4495" y="2775"/>
            <a:chExt cx="1031" cy="1023"/>
          </a:xfrm>
        </p:grpSpPr>
        <p:sp>
          <p:nvSpPr>
            <p:cNvPr id="16" name="Freeform 15"/>
            <p:cNvSpPr>
              <a:spLocks noChangeArrowheads="1"/>
            </p:cNvSpPr>
            <p:nvPr/>
          </p:nvSpPr>
          <p:spPr bwMode="auto">
            <a:xfrm rot="12299718">
              <a:off x="5286" y="3389"/>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17" name="Freeform 16"/>
            <p:cNvSpPr>
              <a:spLocks noChangeArrowheads="1"/>
            </p:cNvSpPr>
            <p:nvPr/>
          </p:nvSpPr>
          <p:spPr bwMode="auto">
            <a:xfrm rot="14822062">
              <a:off x="5334" y="3154"/>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18" name="Freeform 17"/>
            <p:cNvSpPr>
              <a:spLocks noChangeArrowheads="1"/>
            </p:cNvSpPr>
            <p:nvPr/>
          </p:nvSpPr>
          <p:spPr bwMode="auto">
            <a:xfrm rot="12299718">
              <a:off x="4888" y="2919"/>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19" name="Freeform 18"/>
            <p:cNvSpPr>
              <a:spLocks noChangeArrowheads="1"/>
            </p:cNvSpPr>
            <p:nvPr/>
          </p:nvSpPr>
          <p:spPr bwMode="auto">
            <a:xfrm rot="10800000">
              <a:off x="5059" y="2827"/>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0" name="Freeform 19"/>
            <p:cNvSpPr>
              <a:spLocks noChangeArrowheads="1"/>
            </p:cNvSpPr>
            <p:nvPr/>
          </p:nvSpPr>
          <p:spPr bwMode="auto">
            <a:xfrm rot="9798045">
              <a:off x="5091" y="3557"/>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1" name="Freeform 20"/>
            <p:cNvSpPr>
              <a:spLocks noChangeArrowheads="1"/>
            </p:cNvSpPr>
            <p:nvPr/>
          </p:nvSpPr>
          <p:spPr bwMode="auto">
            <a:xfrm rot="10800000">
              <a:off x="4703" y="3534"/>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2" name="Freeform 21"/>
            <p:cNvSpPr>
              <a:spLocks noChangeArrowheads="1"/>
            </p:cNvSpPr>
            <p:nvPr/>
          </p:nvSpPr>
          <p:spPr bwMode="auto">
            <a:xfrm rot="-6062422">
              <a:off x="5133" y="296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3" name="Freeform 22"/>
            <p:cNvSpPr>
              <a:spLocks noChangeArrowheads="1"/>
            </p:cNvSpPr>
            <p:nvPr/>
          </p:nvSpPr>
          <p:spPr bwMode="auto">
            <a:xfrm rot="-26133071">
              <a:off x="4670" y="3331"/>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4" name="Freeform 23"/>
            <p:cNvSpPr>
              <a:spLocks noChangeArrowheads="1"/>
            </p:cNvSpPr>
            <p:nvPr/>
          </p:nvSpPr>
          <p:spPr bwMode="auto">
            <a:xfrm rot="-6062422">
              <a:off x="4525" y="309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5" name="Freeform 24"/>
            <p:cNvSpPr>
              <a:spLocks noChangeArrowheads="1"/>
            </p:cNvSpPr>
            <p:nvPr/>
          </p:nvSpPr>
          <p:spPr bwMode="auto">
            <a:xfrm rot="-6062422">
              <a:off x="4849" y="3014"/>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6" name="Freeform 25"/>
            <p:cNvSpPr>
              <a:spLocks noChangeArrowheads="1"/>
            </p:cNvSpPr>
            <p:nvPr/>
          </p:nvSpPr>
          <p:spPr bwMode="auto">
            <a:xfrm rot="-6062422">
              <a:off x="4686" y="2868"/>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7" name="Freeform 26"/>
            <p:cNvSpPr>
              <a:spLocks noChangeArrowheads="1"/>
            </p:cNvSpPr>
            <p:nvPr/>
          </p:nvSpPr>
          <p:spPr bwMode="auto">
            <a:xfrm rot="-6062422">
              <a:off x="4915" y="3592"/>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8" name="Freeform 27"/>
            <p:cNvSpPr>
              <a:spLocks noChangeArrowheads="1"/>
            </p:cNvSpPr>
            <p:nvPr/>
          </p:nvSpPr>
          <p:spPr bwMode="auto">
            <a:xfrm rot="13815221">
              <a:off x="5046" y="3382"/>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29" name="Freeform 28"/>
            <p:cNvSpPr>
              <a:spLocks noChangeArrowheads="1"/>
            </p:cNvSpPr>
            <p:nvPr/>
          </p:nvSpPr>
          <p:spPr bwMode="auto">
            <a:xfrm rot="8944542">
              <a:off x="4942" y="323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30" name="Freeform 29"/>
            <p:cNvSpPr>
              <a:spLocks noChangeArrowheads="1"/>
            </p:cNvSpPr>
            <p:nvPr/>
          </p:nvSpPr>
          <p:spPr bwMode="auto">
            <a:xfrm rot="13157977">
              <a:off x="5113" y="3116"/>
              <a:ext cx="204" cy="19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31" name="Freeform 30"/>
            <p:cNvSpPr>
              <a:spLocks noChangeArrowheads="1"/>
            </p:cNvSpPr>
            <p:nvPr/>
          </p:nvSpPr>
          <p:spPr bwMode="auto">
            <a:xfrm rot="12721639">
              <a:off x="4769" y="3130"/>
              <a:ext cx="230" cy="232"/>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sp>
          <p:nvSpPr>
            <p:cNvPr id="32" name="Oval 31"/>
            <p:cNvSpPr>
              <a:spLocks noChangeArrowheads="1"/>
            </p:cNvSpPr>
            <p:nvPr/>
          </p:nvSpPr>
          <p:spPr bwMode="auto">
            <a:xfrm>
              <a:off x="4495" y="2775"/>
              <a:ext cx="1031" cy="1023"/>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3" name="Oval 32"/>
            <p:cNvSpPr>
              <a:spLocks noChangeArrowheads="1"/>
            </p:cNvSpPr>
            <p:nvPr/>
          </p:nvSpPr>
          <p:spPr bwMode="auto">
            <a:xfrm>
              <a:off x="4794" y="2945"/>
              <a:ext cx="121" cy="12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4" name="Oval 33"/>
            <p:cNvSpPr>
              <a:spLocks noChangeArrowheads="1"/>
            </p:cNvSpPr>
            <p:nvPr/>
          </p:nvSpPr>
          <p:spPr bwMode="auto">
            <a:xfrm>
              <a:off x="5037" y="2903"/>
              <a:ext cx="121" cy="122"/>
            </a:xfrm>
            <a:prstGeom prst="ellipse">
              <a:avLst/>
            </a:prstGeom>
            <a:solidFill>
              <a:srgbClr val="3366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5" name="Oval 34"/>
            <p:cNvSpPr>
              <a:spLocks noChangeArrowheads="1"/>
            </p:cNvSpPr>
            <p:nvPr/>
          </p:nvSpPr>
          <p:spPr bwMode="auto">
            <a:xfrm>
              <a:off x="4996" y="3139"/>
              <a:ext cx="121" cy="122"/>
            </a:xfrm>
            <a:prstGeom prst="ellipse">
              <a:avLst/>
            </a:prstGeom>
            <a:solidFill>
              <a:srgbClr val="008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6" name="Oval 35"/>
            <p:cNvSpPr>
              <a:spLocks noChangeArrowheads="1"/>
            </p:cNvSpPr>
            <p:nvPr/>
          </p:nvSpPr>
          <p:spPr bwMode="auto">
            <a:xfrm>
              <a:off x="5304" y="3130"/>
              <a:ext cx="121" cy="12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7" name="Oval 36"/>
            <p:cNvSpPr>
              <a:spLocks noChangeArrowheads="1"/>
            </p:cNvSpPr>
            <p:nvPr/>
          </p:nvSpPr>
          <p:spPr bwMode="auto">
            <a:xfrm>
              <a:off x="4638" y="3186"/>
              <a:ext cx="121" cy="122"/>
            </a:xfrm>
            <a:prstGeom prst="ellipse">
              <a:avLst/>
            </a:prstGeom>
            <a:solidFill>
              <a:srgbClr val="3366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8" name="Oval 37"/>
            <p:cNvSpPr>
              <a:spLocks noChangeArrowheads="1"/>
            </p:cNvSpPr>
            <p:nvPr/>
          </p:nvSpPr>
          <p:spPr bwMode="auto">
            <a:xfrm>
              <a:off x="4809" y="3534"/>
              <a:ext cx="121" cy="122"/>
            </a:xfrm>
            <a:prstGeom prst="ellipse">
              <a:avLst/>
            </a:prstGeom>
            <a:solidFill>
              <a:srgbClr val="008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39" name="Oval 38"/>
            <p:cNvSpPr>
              <a:spLocks noChangeArrowheads="1"/>
            </p:cNvSpPr>
            <p:nvPr/>
          </p:nvSpPr>
          <p:spPr bwMode="auto">
            <a:xfrm>
              <a:off x="4954" y="3380"/>
              <a:ext cx="121" cy="122"/>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40" name="Oval 39"/>
            <p:cNvSpPr>
              <a:spLocks noChangeArrowheads="1"/>
            </p:cNvSpPr>
            <p:nvPr/>
          </p:nvSpPr>
          <p:spPr bwMode="auto">
            <a:xfrm>
              <a:off x="5222" y="3421"/>
              <a:ext cx="121" cy="122"/>
            </a:xfrm>
            <a:prstGeom prst="ellipse">
              <a:avLst/>
            </a:prstGeom>
            <a:solidFill>
              <a:srgbClr val="3366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Gill Sans"/>
              </a:endParaRPr>
            </a:p>
          </p:txBody>
        </p:sp>
        <p:sp>
          <p:nvSpPr>
            <p:cNvPr id="41" name="Freeform 40"/>
            <p:cNvSpPr>
              <a:spLocks noChangeArrowheads="1"/>
            </p:cNvSpPr>
            <p:nvPr/>
          </p:nvSpPr>
          <p:spPr bwMode="auto">
            <a:xfrm rot="12299718">
              <a:off x="4557" y="3407"/>
              <a:ext cx="190" cy="16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dirty="0">
                <a:latin typeface="Gill Sans"/>
              </a:endParaRPr>
            </a:p>
          </p:txBody>
        </p:sp>
      </p:grpSp>
      <p:sp>
        <p:nvSpPr>
          <p:cNvPr id="42" name="Text Box 42"/>
          <p:cNvSpPr txBox="1">
            <a:spLocks noChangeArrowheads="1"/>
          </p:cNvSpPr>
          <p:nvPr/>
        </p:nvSpPr>
        <p:spPr bwMode="auto">
          <a:xfrm>
            <a:off x="3118092" y="6092713"/>
            <a:ext cx="195277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tx1">
                    <a:lumMod val="50000"/>
                    <a:lumOff val="50000"/>
                  </a:schemeClr>
                </a:solidFill>
                <a:latin typeface="Gill Sans"/>
                <a:cs typeface="Gill Sans"/>
              </a:rPr>
              <a:t>Quarks and Gluons</a:t>
            </a:r>
          </a:p>
        </p:txBody>
      </p:sp>
      <p:sp>
        <p:nvSpPr>
          <p:cNvPr id="44" name="Rectangle 43"/>
          <p:cNvSpPr>
            <a:spLocks noChangeArrowheads="1"/>
          </p:cNvSpPr>
          <p:nvPr/>
        </p:nvSpPr>
        <p:spPr bwMode="auto">
          <a:xfrm>
            <a:off x="3435899" y="4573803"/>
            <a:ext cx="1263487"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Gill Sans"/>
                <a:cs typeface="Gill Sans"/>
              </a:rPr>
              <a:t>&lt;&lt; 0.1 </a:t>
            </a:r>
            <a:r>
              <a:rPr lang="en-US" sz="2000" dirty="0" err="1">
                <a:solidFill>
                  <a:srgbClr val="FF6600"/>
                </a:solidFill>
                <a:latin typeface="Gill Sans"/>
                <a:cs typeface="Gill Sans"/>
              </a:rPr>
              <a:t>fm</a:t>
            </a:r>
            <a:endParaRPr lang="en-US" sz="2000" dirty="0">
              <a:solidFill>
                <a:srgbClr val="FF6600"/>
              </a:solidFill>
              <a:latin typeface="Gill Sans"/>
              <a:cs typeface="Gill Sans"/>
            </a:endParaRPr>
          </a:p>
        </p:txBody>
      </p:sp>
      <p:sp>
        <p:nvSpPr>
          <p:cNvPr id="2" name="TextBox 1"/>
          <p:cNvSpPr txBox="1"/>
          <p:nvPr/>
        </p:nvSpPr>
        <p:spPr>
          <a:xfrm>
            <a:off x="402336" y="1171250"/>
            <a:ext cx="11277600" cy="3323987"/>
          </a:xfrm>
          <a:prstGeom prst="rect">
            <a:avLst/>
          </a:prstGeom>
          <a:noFill/>
        </p:spPr>
        <p:txBody>
          <a:bodyPr wrap="square" rtlCol="0">
            <a:spAutoFit/>
          </a:bodyPr>
          <a:lstStyle/>
          <a:p>
            <a:pPr>
              <a:spcAft>
                <a:spcPts val="1200"/>
              </a:spcAft>
            </a:pPr>
            <a:r>
              <a:rPr lang="en-US" dirty="0"/>
              <a:t>Understanding how hadrons &amp; nuclei emerge from quarks and gluons is one of the key issues in modern particle physics</a:t>
            </a:r>
          </a:p>
          <a:p>
            <a:r>
              <a:rPr lang="en-US" dirty="0"/>
              <a:t>Past and present experiment at CERN, SLAC, DESY, Jefferson Lab, … have provided critical information but many open questions still remains:</a:t>
            </a:r>
          </a:p>
          <a:p>
            <a:pPr marL="714375" indent="-342900">
              <a:buFont typeface="Wingdings" charset="2"/>
              <a:buChar char="§"/>
            </a:pPr>
            <a:r>
              <a:rPr lang="en-US" sz="1600" dirty="0"/>
              <a:t>How are the macroscopic properties of the proton (mass, spin, …) connected to its constituents, i.e. quark and gluons ?</a:t>
            </a:r>
          </a:p>
          <a:p>
            <a:pPr marL="714375" indent="-342900">
              <a:buFont typeface="Wingdings" charset="2"/>
              <a:buChar char="§"/>
            </a:pPr>
            <a:r>
              <a:rPr lang="en-US" sz="1600" dirty="0"/>
              <a:t>How are sea-quark and gluons distributed in space and momentum in nucleons and nuclei?</a:t>
            </a:r>
          </a:p>
          <a:p>
            <a:pPr marL="714375" indent="-342900">
              <a:buFont typeface="Wingdings" charset="2"/>
              <a:buChar char="§"/>
            </a:pPr>
            <a:r>
              <a:rPr lang="en-US" sz="1600" dirty="0"/>
              <a:t>What is the quark-gluon origin of the nucleon-nucleon forces?</a:t>
            </a:r>
          </a:p>
          <a:p>
            <a:pPr marL="714375" indent="-342900">
              <a:buFont typeface="Wingdings" charset="2"/>
              <a:buChar char="§"/>
            </a:pPr>
            <a:r>
              <a:rPr lang="en-US" sz="1600" dirty="0"/>
              <a:t>…</a:t>
            </a:r>
          </a:p>
          <a:p>
            <a:pPr>
              <a:spcBef>
                <a:spcPts val="1200"/>
              </a:spcBef>
            </a:pPr>
            <a:r>
              <a:rPr lang="en-US" dirty="0">
                <a:solidFill>
                  <a:srgbClr val="000090"/>
                </a:solidFill>
              </a:rPr>
              <a:t>EIC, with a versatile range of kinematics, beam polarizations, high luminosity and beam species, aims at precisely imaging the sea quarks and gluons in nucleons and nuclei to address these outstanding issues and explore new frontiers in QCD</a:t>
            </a:r>
          </a:p>
        </p:txBody>
      </p:sp>
      <p:sp>
        <p:nvSpPr>
          <p:cNvPr id="50" name="Left-Right Arrow 49"/>
          <p:cNvSpPr/>
          <p:nvPr/>
        </p:nvSpPr>
        <p:spPr>
          <a:xfrm>
            <a:off x="4972204" y="5386087"/>
            <a:ext cx="1986100" cy="269725"/>
          </a:xfrm>
          <a:prstGeom prst="leftRightArrow">
            <a:avLst>
              <a:gd name="adj1" fmla="val 37250"/>
              <a:gd name="adj2" fmla="val 77092"/>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B48BF719-B698-4045-9AD6-CDEC99F15F39}" type="datetime1">
              <a:rPr lang="en-US" smtClean="0"/>
              <a:t>8/30/2017</a:t>
            </a:fld>
            <a:endParaRPr lang="en-US" dirty="0"/>
          </a:p>
        </p:txBody>
      </p:sp>
      <p:sp>
        <p:nvSpPr>
          <p:cNvPr id="43" name="Footer Placeholder 42"/>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45" name="Slide Number Placeholder 44"/>
          <p:cNvSpPr>
            <a:spLocks noGrp="1"/>
          </p:cNvSpPr>
          <p:nvPr>
            <p:ph type="sldNum" sz="quarter" idx="12"/>
          </p:nvPr>
        </p:nvSpPr>
        <p:spPr/>
        <p:txBody>
          <a:bodyPr/>
          <a:lstStyle/>
          <a:p>
            <a:fld id="{B9A5DFB4-3D23-4866-8D46-AE36D04BFD7D}" type="slidenum">
              <a:rPr lang="en-US" smtClean="0"/>
              <a:pPr/>
              <a:t>8</a:t>
            </a:fld>
            <a:endParaRPr lang="en-US" dirty="0"/>
          </a:p>
        </p:txBody>
      </p:sp>
    </p:spTree>
    <p:extLst>
      <p:ext uri="{BB962C8B-B14F-4D97-AF65-F5344CB8AC3E}">
        <p14:creationId xmlns:p14="http://schemas.microsoft.com/office/powerpoint/2010/main" val="3720041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EIC Science Program</a:t>
            </a:r>
            <a:endParaRPr lang="en-US" dirty="0"/>
          </a:p>
        </p:txBody>
      </p:sp>
      <p:pic>
        <p:nvPicPr>
          <p:cNvPr id="6" name="Picture 1"/>
          <p:cNvPicPr>
            <a:picLocks noChangeAspect="1" noChangeArrowheads="1"/>
          </p:cNvPicPr>
          <p:nvPr/>
        </p:nvPicPr>
        <p:blipFill>
          <a:blip r:embed="rId2" cstate="print"/>
          <a:srcRect t="52159" r="55628" b="4120"/>
          <a:stretch>
            <a:fillRect/>
          </a:stretch>
        </p:blipFill>
        <p:spPr bwMode="auto">
          <a:xfrm>
            <a:off x="7705227" y="5118780"/>
            <a:ext cx="2393076" cy="1276193"/>
          </a:xfrm>
          <a:prstGeom prst="rect">
            <a:avLst/>
          </a:prstGeom>
          <a:noFill/>
          <a:ln w="9525">
            <a:noFill/>
            <a:miter lim="800000"/>
            <a:headEnd/>
            <a:tailEnd/>
          </a:ln>
        </p:spPr>
      </p:pic>
      <p:pic>
        <p:nvPicPr>
          <p:cNvPr id="10" name="Picture 9"/>
          <p:cNvPicPr>
            <a:picLocks noChangeAspect="1"/>
          </p:cNvPicPr>
          <p:nvPr/>
        </p:nvPicPr>
        <p:blipFill>
          <a:blip r:embed="rId3"/>
          <a:stretch>
            <a:fillRect/>
          </a:stretch>
        </p:blipFill>
        <p:spPr>
          <a:xfrm>
            <a:off x="7303926" y="1198634"/>
            <a:ext cx="3273378" cy="1393687"/>
          </a:xfrm>
          <a:prstGeom prst="rect">
            <a:avLst/>
          </a:prstGeom>
        </p:spPr>
      </p:pic>
      <p:pic>
        <p:nvPicPr>
          <p:cNvPr id="3" name="Picture 2"/>
          <p:cNvPicPr>
            <a:picLocks noChangeAspect="1"/>
          </p:cNvPicPr>
          <p:nvPr/>
        </p:nvPicPr>
        <p:blipFill>
          <a:blip r:embed="rId4"/>
          <a:stretch>
            <a:fillRect/>
          </a:stretch>
        </p:blipFill>
        <p:spPr>
          <a:xfrm>
            <a:off x="7705228" y="2904848"/>
            <a:ext cx="1892183" cy="1855082"/>
          </a:xfrm>
          <a:prstGeom prst="rect">
            <a:avLst/>
          </a:prstGeom>
        </p:spPr>
      </p:pic>
      <p:sp>
        <p:nvSpPr>
          <p:cNvPr id="9" name="Text Box 2"/>
          <p:cNvSpPr txBox="1">
            <a:spLocks noChangeArrowheads="1"/>
          </p:cNvSpPr>
          <p:nvPr/>
        </p:nvSpPr>
        <p:spPr bwMode="auto">
          <a:xfrm>
            <a:off x="1912021" y="1151259"/>
            <a:ext cx="4450405" cy="5133268"/>
          </a:xfrm>
          <a:prstGeom prst="rect">
            <a:avLst/>
          </a:prstGeom>
          <a:noFill/>
          <a:ln>
            <a:noFill/>
          </a:ln>
          <a:effectLst/>
          <a:extLst/>
        </p:spPr>
        <p:txBody>
          <a:bodyPr wrap="square" lIns="81639" tIns="42452" rIns="81639" bIns="42452">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Arial Unicode MS" pitchFamily="34" charset="-128"/>
                <a:cs typeface="Arial Unicode MS" pitchFamily="34" charset="-128"/>
              </a:defRPr>
            </a:lvl9pPr>
          </a:lstStyle>
          <a:p>
            <a:pPr>
              <a:defRPr/>
            </a:pPr>
            <a:r>
              <a:rPr lang="en-US" sz="2000" dirty="0">
                <a:solidFill>
                  <a:srgbClr val="CC0000"/>
                </a:solidFill>
                <a:latin typeface="+mn-lt"/>
                <a:cs typeface="Arial" pitchFamily="34" charset="0"/>
              </a:rPr>
              <a:t>Explore and image the spin and 3D structure of the nucleon</a:t>
            </a:r>
          </a:p>
          <a:p>
            <a:pPr>
              <a:defRPr/>
            </a:pPr>
            <a:r>
              <a:rPr lang="en-US" sz="1400" dirty="0">
                <a:solidFill>
                  <a:srgbClr val="FF0000"/>
                </a:solidFill>
                <a:latin typeface="+mn-lt"/>
                <a:ea typeface="ＭＳ Ｐゴシック" pitchFamily="-107" charset="-128"/>
                <a:cs typeface="Arial" panose="020B0604020202020204" pitchFamily="34" charset="0"/>
              </a:rPr>
              <a:t>(show the nucleon structure picture of the day…)</a:t>
            </a:r>
          </a:p>
          <a:p>
            <a:pPr>
              <a:defRPr/>
            </a:pPr>
            <a:endParaRPr lang="en-US" sz="1400" dirty="0">
              <a:solidFill>
                <a:srgbClr val="FF0000"/>
              </a:solidFill>
              <a:latin typeface="+mn-lt"/>
              <a:ea typeface="ＭＳ Ｐゴシック" pitchFamily="-107" charset="-128"/>
              <a:cs typeface="Arial" panose="020B0604020202020204" pitchFamily="34" charset="0"/>
            </a:endParaRPr>
          </a:p>
          <a:p>
            <a:pPr>
              <a:defRPr/>
            </a:pPr>
            <a:endParaRPr lang="en-US" sz="1400" dirty="0">
              <a:solidFill>
                <a:srgbClr val="FF0000"/>
              </a:solidFill>
              <a:latin typeface="+mn-lt"/>
              <a:ea typeface="ＭＳ Ｐゴシック" pitchFamily="-107" charset="-128"/>
              <a:cs typeface="Arial" panose="020B0604020202020204" pitchFamily="34" charset="0"/>
            </a:endParaRPr>
          </a:p>
          <a:p>
            <a:pPr>
              <a:defRPr/>
            </a:pPr>
            <a:endParaRPr lang="en-US" sz="1400" dirty="0">
              <a:solidFill>
                <a:srgbClr val="FF0000"/>
              </a:solidFill>
              <a:latin typeface="+mn-lt"/>
              <a:ea typeface="ＭＳ Ｐゴシック" pitchFamily="-107" charset="-128"/>
              <a:cs typeface="Arial" panose="020B0604020202020204" pitchFamily="34" charset="0"/>
            </a:endParaRPr>
          </a:p>
          <a:p>
            <a:pPr>
              <a:defRPr/>
            </a:pPr>
            <a:r>
              <a:rPr lang="en-US" sz="2000" dirty="0">
                <a:solidFill>
                  <a:srgbClr val="009900"/>
                </a:solidFill>
                <a:latin typeface="+mn-lt"/>
                <a:cs typeface="Arial" pitchFamily="34" charset="0"/>
              </a:rPr>
              <a:t>Discover the role of gluons in structure and dynamics </a:t>
            </a:r>
            <a:r>
              <a:rPr lang="en-US" sz="1400" dirty="0">
                <a:solidFill>
                  <a:srgbClr val="008000"/>
                </a:solidFill>
                <a:latin typeface="+mn-lt"/>
                <a:ea typeface="ＭＳ Ｐゴシック" pitchFamily="-107" charset="-128"/>
                <a:cs typeface="Arial" panose="020B0604020202020204" pitchFamily="34" charset="0"/>
              </a:rPr>
              <a:t>(without gluons there are no protons, no neutrons, no atomic nuclei)</a:t>
            </a:r>
          </a:p>
          <a:p>
            <a:pPr>
              <a:defRPr/>
            </a:pPr>
            <a:endParaRPr lang="en-US" sz="1400" dirty="0">
              <a:solidFill>
                <a:srgbClr val="008000"/>
              </a:solidFill>
              <a:latin typeface="+mn-lt"/>
              <a:ea typeface="ＭＳ Ｐゴシック" pitchFamily="-107" charset="-128"/>
              <a:cs typeface="Arial" panose="020B0604020202020204" pitchFamily="34" charset="0"/>
            </a:endParaRPr>
          </a:p>
          <a:p>
            <a:pPr>
              <a:defRPr/>
            </a:pPr>
            <a:endParaRPr lang="en-US" sz="1400" dirty="0">
              <a:solidFill>
                <a:srgbClr val="008000"/>
              </a:solidFill>
              <a:latin typeface="+mn-lt"/>
              <a:ea typeface="ＭＳ Ｐゴシック" pitchFamily="-107" charset="-128"/>
              <a:cs typeface="Arial" panose="020B0604020202020204" pitchFamily="34" charset="0"/>
            </a:endParaRPr>
          </a:p>
          <a:p>
            <a:pPr>
              <a:defRPr/>
            </a:pPr>
            <a:endParaRPr lang="en-US" sz="1400" dirty="0">
              <a:solidFill>
                <a:srgbClr val="008000"/>
              </a:solidFill>
              <a:latin typeface="+mn-lt"/>
              <a:ea typeface="ＭＳ Ｐゴシック" pitchFamily="-107" charset="-128"/>
              <a:cs typeface="Arial" panose="020B0604020202020204" pitchFamily="34" charset="0"/>
            </a:endParaRPr>
          </a:p>
          <a:p>
            <a:pPr>
              <a:defRPr/>
            </a:pPr>
            <a:r>
              <a:rPr lang="en-US" sz="2000" dirty="0">
                <a:solidFill>
                  <a:srgbClr val="0000CC"/>
                </a:solidFill>
                <a:latin typeface="+mn-lt"/>
                <a:cs typeface="Arial" pitchFamily="34" charset="0"/>
              </a:rPr>
              <a:t>Understand the emergence of hadrons from color charge</a:t>
            </a:r>
            <a:r>
              <a:rPr lang="en-US" sz="1400" dirty="0">
                <a:solidFill>
                  <a:srgbClr val="0033CC"/>
                </a:solidFill>
                <a:latin typeface="+mn-lt"/>
                <a:ea typeface="ＭＳ Ｐゴシック" pitchFamily="1" charset="-128"/>
                <a:cs typeface="Arial" panose="020B0604020202020204" pitchFamily="34" charset="0"/>
              </a:rPr>
              <a:t> </a:t>
            </a:r>
          </a:p>
          <a:p>
            <a:pPr>
              <a:defRPr/>
            </a:pPr>
            <a:r>
              <a:rPr lang="en-US" sz="1400" dirty="0">
                <a:solidFill>
                  <a:srgbClr val="0033CC"/>
                </a:solidFill>
                <a:latin typeface="+mn-lt"/>
                <a:ea typeface="ＭＳ Ｐゴシック" pitchFamily="1" charset="-128"/>
                <a:cs typeface="Arial" panose="020B0604020202020204" pitchFamily="34" charset="0"/>
              </a:rPr>
              <a:t>(how does M = E/c</a:t>
            </a:r>
            <a:r>
              <a:rPr lang="en-US" sz="1400" baseline="30000" dirty="0">
                <a:solidFill>
                  <a:srgbClr val="0033CC"/>
                </a:solidFill>
                <a:latin typeface="+mn-lt"/>
                <a:ea typeface="ＭＳ Ｐゴシック" pitchFamily="1" charset="-128"/>
                <a:cs typeface="Arial" panose="020B0604020202020204" pitchFamily="34" charset="0"/>
              </a:rPr>
              <a:t>2</a:t>
            </a:r>
            <a:r>
              <a:rPr lang="en-US" sz="1400" dirty="0">
                <a:solidFill>
                  <a:srgbClr val="0033CC"/>
                </a:solidFill>
                <a:latin typeface="+mn-lt"/>
                <a:ea typeface="ＭＳ Ｐゴシック" pitchFamily="1" charset="-128"/>
                <a:cs typeface="Arial" panose="020B0604020202020204" pitchFamily="34" charset="0"/>
              </a:rPr>
              <a:t> work to create </a:t>
            </a:r>
            <a:r>
              <a:rPr lang="en-US" sz="1400" dirty="0" err="1">
                <a:solidFill>
                  <a:srgbClr val="0033CC"/>
                </a:solidFill>
                <a:latin typeface="+mn-lt"/>
                <a:ea typeface="ＭＳ Ｐゴシック" pitchFamily="1" charset="-128"/>
                <a:cs typeface="Arial" panose="020B0604020202020204" pitchFamily="34" charset="0"/>
              </a:rPr>
              <a:t>pions</a:t>
            </a:r>
            <a:r>
              <a:rPr lang="en-US" sz="1400" dirty="0">
                <a:solidFill>
                  <a:srgbClr val="0033CC"/>
                </a:solidFill>
                <a:latin typeface="+mn-lt"/>
                <a:ea typeface="ＭＳ Ｐゴシック" pitchFamily="1" charset="-128"/>
                <a:cs typeface="Arial" panose="020B0604020202020204" pitchFamily="34" charset="0"/>
              </a:rPr>
              <a:t> and nucleons?)</a:t>
            </a:r>
          </a:p>
          <a:p>
            <a:pPr>
              <a:defRPr/>
            </a:pPr>
            <a:endParaRPr lang="en-US" sz="1400" dirty="0">
              <a:solidFill>
                <a:srgbClr val="0033CC"/>
              </a:solidFill>
              <a:latin typeface="+mn-lt"/>
              <a:ea typeface="ＭＳ Ｐゴシック" pitchFamily="1" charset="-128"/>
              <a:cs typeface="Arial" panose="020B0604020202020204" pitchFamily="34" charset="0"/>
            </a:endParaRPr>
          </a:p>
          <a:p>
            <a:pPr>
              <a:defRPr/>
            </a:pPr>
            <a:endParaRPr lang="en-US" sz="1400" dirty="0">
              <a:solidFill>
                <a:srgbClr val="0033CC"/>
              </a:solidFill>
              <a:latin typeface="+mn-lt"/>
              <a:ea typeface="ＭＳ Ｐゴシック" pitchFamily="1" charset="-128"/>
              <a:cs typeface="Arial" panose="020B0604020202020204" pitchFamily="34" charset="0"/>
            </a:endParaRPr>
          </a:p>
          <a:p>
            <a:pPr>
              <a:defRPr/>
            </a:pPr>
            <a:endParaRPr lang="en-US" sz="1400" dirty="0">
              <a:solidFill>
                <a:srgbClr val="0033CC"/>
              </a:solidFill>
              <a:latin typeface="+mn-lt"/>
              <a:ea typeface="ＭＳ Ｐゴシック" pitchFamily="1" charset="-128"/>
              <a:cs typeface="Arial" panose="020B0604020202020204" pitchFamily="34" charset="0"/>
            </a:endParaRPr>
          </a:p>
          <a:p>
            <a:pPr>
              <a:defRPr/>
            </a:pPr>
            <a:r>
              <a:rPr lang="en-US" sz="2000" dirty="0">
                <a:solidFill>
                  <a:schemeClr val="accent4"/>
                </a:solidFill>
                <a:latin typeface="+mn-lt"/>
                <a:cs typeface="Arial" pitchFamily="34" charset="0"/>
              </a:rPr>
              <a:t>Search for physics beyond the Standard Model</a:t>
            </a:r>
          </a:p>
        </p:txBody>
      </p:sp>
      <p:sp>
        <p:nvSpPr>
          <p:cNvPr id="13" name="TextBox 24"/>
          <p:cNvSpPr txBox="1">
            <a:spLocks noChangeArrowheads="1"/>
          </p:cNvSpPr>
          <p:nvPr/>
        </p:nvSpPr>
        <p:spPr bwMode="auto">
          <a:xfrm>
            <a:off x="3541887" y="2025893"/>
            <a:ext cx="2762942" cy="461665"/>
          </a:xfrm>
          <a:prstGeom prst="rect">
            <a:avLst/>
          </a:prstGeom>
          <a:noFill/>
          <a:ln w="38100">
            <a:noFill/>
            <a:miter lim="800000"/>
            <a:headEnd/>
            <a:tailEnd/>
          </a:ln>
        </p:spPr>
        <p:txBody>
          <a:bodyPr wrap="square">
            <a:spAutoFit/>
          </a:bodyPr>
          <a:lstStyle/>
          <a:p>
            <a:r>
              <a:rPr lang="en-US" sz="1200" dirty="0">
                <a:cs typeface="Arial" pitchFamily="34" charset="0"/>
              </a:rPr>
              <a:t>Needs high (polarized) luminosity and range of energies: s ~ 500-5000+</a:t>
            </a:r>
          </a:p>
        </p:txBody>
      </p:sp>
      <p:sp>
        <p:nvSpPr>
          <p:cNvPr id="14" name="TextBox 24"/>
          <p:cNvSpPr txBox="1">
            <a:spLocks noChangeArrowheads="1"/>
          </p:cNvSpPr>
          <p:nvPr/>
        </p:nvSpPr>
        <p:spPr bwMode="auto">
          <a:xfrm>
            <a:off x="3541887" y="3496998"/>
            <a:ext cx="2762942" cy="461665"/>
          </a:xfrm>
          <a:prstGeom prst="rect">
            <a:avLst/>
          </a:prstGeom>
          <a:noFill/>
          <a:ln w="38100">
            <a:noFill/>
            <a:miter lim="800000"/>
            <a:headEnd/>
            <a:tailEnd/>
          </a:ln>
        </p:spPr>
        <p:txBody>
          <a:bodyPr wrap="square">
            <a:spAutoFit/>
          </a:bodyPr>
          <a:lstStyle/>
          <a:p>
            <a:r>
              <a:rPr lang="en-US" sz="1200" dirty="0">
                <a:cs typeface="Arial" pitchFamily="34" charset="0"/>
              </a:rPr>
              <a:t>Needs range of ions up to A ~ 200 and energies:  s ~ 1000-10000</a:t>
            </a:r>
          </a:p>
        </p:txBody>
      </p:sp>
      <p:sp>
        <p:nvSpPr>
          <p:cNvPr id="15" name="TextBox 24"/>
          <p:cNvSpPr txBox="1">
            <a:spLocks noChangeArrowheads="1"/>
          </p:cNvSpPr>
          <p:nvPr/>
        </p:nvSpPr>
        <p:spPr bwMode="auto">
          <a:xfrm>
            <a:off x="3541887" y="4939305"/>
            <a:ext cx="2762942" cy="461665"/>
          </a:xfrm>
          <a:prstGeom prst="rect">
            <a:avLst/>
          </a:prstGeom>
          <a:noFill/>
          <a:ln w="38100">
            <a:noFill/>
            <a:miter lim="800000"/>
            <a:headEnd/>
            <a:tailEnd/>
          </a:ln>
        </p:spPr>
        <p:txBody>
          <a:bodyPr wrap="square">
            <a:spAutoFit/>
          </a:bodyPr>
          <a:lstStyle/>
          <a:p>
            <a:r>
              <a:rPr lang="en-US" sz="1200" dirty="0">
                <a:cs typeface="Arial" pitchFamily="34" charset="0"/>
              </a:rPr>
              <a:t>Needs access to ion fragments and energy:     s ~ few 100-few 1000</a:t>
            </a:r>
          </a:p>
        </p:txBody>
      </p:sp>
      <p:sp>
        <p:nvSpPr>
          <p:cNvPr id="16" name="TextBox 24"/>
          <p:cNvSpPr txBox="1">
            <a:spLocks noChangeArrowheads="1"/>
          </p:cNvSpPr>
          <p:nvPr/>
        </p:nvSpPr>
        <p:spPr bwMode="auto">
          <a:xfrm>
            <a:off x="3541887" y="6095514"/>
            <a:ext cx="2762942" cy="461665"/>
          </a:xfrm>
          <a:prstGeom prst="rect">
            <a:avLst/>
          </a:prstGeom>
          <a:noFill/>
          <a:ln w="38100">
            <a:noFill/>
            <a:miter lim="800000"/>
            <a:headEnd/>
            <a:tailEnd/>
          </a:ln>
        </p:spPr>
        <p:txBody>
          <a:bodyPr wrap="square">
            <a:spAutoFit/>
          </a:bodyPr>
          <a:lstStyle/>
          <a:p>
            <a:r>
              <a:rPr lang="en-US" sz="1200" dirty="0">
                <a:cs typeface="Arial" pitchFamily="34" charset="0"/>
              </a:rPr>
              <a:t>Needs energy &amp; ultra-high polarized luminosity</a:t>
            </a:r>
          </a:p>
        </p:txBody>
      </p:sp>
      <p:sp>
        <p:nvSpPr>
          <p:cNvPr id="2" name="Date Placeholder 1"/>
          <p:cNvSpPr>
            <a:spLocks noGrp="1"/>
          </p:cNvSpPr>
          <p:nvPr>
            <p:ph type="dt" sz="half" idx="10"/>
          </p:nvPr>
        </p:nvSpPr>
        <p:spPr/>
        <p:txBody>
          <a:bodyPr/>
          <a:lstStyle/>
          <a:p>
            <a:fld id="{CC9364E3-4501-4590-B2BC-745A1332B6AF}" type="datetime1">
              <a:rPr lang="en-US" smtClean="0"/>
              <a:t>8/30/2017</a:t>
            </a:fld>
            <a:endParaRPr lang="en-US" dirty="0"/>
          </a:p>
        </p:txBody>
      </p:sp>
      <p:sp>
        <p:nvSpPr>
          <p:cNvPr id="4" name="Footer Placeholder 3"/>
          <p:cNvSpPr>
            <a:spLocks noGrp="1"/>
          </p:cNvSpPr>
          <p:nvPr>
            <p:ph type="ftr" sz="quarter" idx="11"/>
          </p:nvPr>
        </p:nvSpPr>
        <p:spPr/>
        <p:txBody>
          <a:bodyPr/>
          <a:lstStyle/>
          <a:p>
            <a:r>
              <a:rPr lang="en-US" sz="1200" b="0" i="0" kern="1200" smtClean="0">
                <a:solidFill>
                  <a:schemeClr val="bg1"/>
                </a:solidFill>
                <a:effectLst/>
                <a:latin typeface="+mn-lt"/>
                <a:ea typeface="+mn-ea"/>
                <a:cs typeface="+mn-cs"/>
              </a:rPr>
              <a:t>EMMI Hadron Physics Seminars</a:t>
            </a:r>
            <a:r>
              <a:rPr lang="en-US" sz="1200" b="0" i="0" kern="1200" baseline="0" smtClean="0">
                <a:solidFill>
                  <a:schemeClr val="bg1"/>
                </a:solidFill>
                <a:effectLst/>
                <a:latin typeface="+mn-lt"/>
                <a:ea typeface="+mn-ea"/>
                <a:cs typeface="+mn-cs"/>
              </a:rPr>
              <a:t> @ GSI</a:t>
            </a:r>
            <a:endParaRPr lang="en-US" dirty="0"/>
          </a:p>
        </p:txBody>
      </p:sp>
      <p:sp>
        <p:nvSpPr>
          <p:cNvPr id="5" name="Slide Number Placeholder 4"/>
          <p:cNvSpPr>
            <a:spLocks noGrp="1"/>
          </p:cNvSpPr>
          <p:nvPr>
            <p:ph type="sldNum" sz="quarter" idx="12"/>
          </p:nvPr>
        </p:nvSpPr>
        <p:spPr/>
        <p:txBody>
          <a:bodyPr/>
          <a:lstStyle/>
          <a:p>
            <a:fld id="{B9A5DFB4-3D23-4866-8D46-AE36D04BFD7D}" type="slidenum">
              <a:rPr lang="en-US" smtClean="0"/>
              <a:pPr/>
              <a:t>9</a:t>
            </a:fld>
            <a:endParaRPr lang="en-US" dirty="0"/>
          </a:p>
        </p:txBody>
      </p:sp>
    </p:spTree>
    <p:extLst>
      <p:ext uri="{BB962C8B-B14F-4D97-AF65-F5344CB8AC3E}">
        <p14:creationId xmlns:p14="http://schemas.microsoft.com/office/powerpoint/2010/main" val="3763029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8147</TotalTime>
  <Words>4021</Words>
  <Application>Microsoft Office PowerPoint</Application>
  <PresentationFormat>Widescreen</PresentationFormat>
  <Paragraphs>1091</Paragraphs>
  <Slides>78</Slides>
  <Notes>27</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1</vt:i4>
      </vt:variant>
      <vt:variant>
        <vt:lpstr>Slide Titles</vt:lpstr>
      </vt:variant>
      <vt:variant>
        <vt:i4>78</vt:i4>
      </vt:variant>
    </vt:vector>
  </HeadingPairs>
  <TitlesOfParts>
    <vt:vector size="102" baseType="lpstr">
      <vt:lpstr>Arial Unicode MS</vt:lpstr>
      <vt:lpstr>ＭＳ Ｐゴシック</vt:lpstr>
      <vt:lpstr>ＭＳ Ｐゴシック</vt:lpstr>
      <vt:lpstr>Arial</vt:lpstr>
      <vt:lpstr>Arial </vt:lpstr>
      <vt:lpstr>Arial Narrow</vt:lpstr>
      <vt:lpstr>Calibri</vt:lpstr>
      <vt:lpstr>Calibri Light</vt:lpstr>
      <vt:lpstr>Cambria Math</vt:lpstr>
      <vt:lpstr>Chalkboard</vt:lpstr>
      <vt:lpstr>Comic Sans MS</vt:lpstr>
      <vt:lpstr>Corbel</vt:lpstr>
      <vt:lpstr>Gill Sans</vt:lpstr>
      <vt:lpstr>Lucida Grande</vt:lpstr>
      <vt:lpstr>Symbol</vt:lpstr>
      <vt:lpstr>Times</vt:lpstr>
      <vt:lpstr>Times New Roman</vt:lpstr>
      <vt:lpstr>Trebuchet MS</vt:lpstr>
      <vt:lpstr>Wingdings</vt:lpstr>
      <vt:lpstr>Wingdings 3</vt:lpstr>
      <vt:lpstr>Basis</vt:lpstr>
      <vt:lpstr>Facet</vt:lpstr>
      <vt:lpstr>JLab_presentation</vt:lpstr>
      <vt:lpstr>Equation</vt:lpstr>
      <vt:lpstr>PowerPoint Presentation</vt:lpstr>
      <vt:lpstr>Not a brand new discussion here</vt:lpstr>
      <vt:lpstr>Not a brand new discussion here</vt:lpstr>
      <vt:lpstr>Not a brand new discussion here</vt:lpstr>
      <vt:lpstr>Not a brand new discussion here</vt:lpstr>
      <vt:lpstr>Just a remaind</vt:lpstr>
      <vt:lpstr>But even before that @ HERA </vt:lpstr>
      <vt:lpstr>Why we need EIC?</vt:lpstr>
      <vt:lpstr>EIC Science Program</vt:lpstr>
      <vt:lpstr>The Electron Ion Collider</vt:lpstr>
      <vt:lpstr>Accelerator Challanges and Physics Opportunities</vt:lpstr>
      <vt:lpstr>US-Based EICs</vt:lpstr>
      <vt:lpstr>JLEIC Realization</vt:lpstr>
      <vt:lpstr>eRHIC Realization</vt:lpstr>
      <vt:lpstr>  eRHIC Design </vt:lpstr>
      <vt:lpstr>EIC Requirements</vt:lpstr>
      <vt:lpstr>eRHIC Design Concept</vt:lpstr>
      <vt:lpstr>eRHIC uses    the Relativistic Heavy Ion Collider  RHIC  </vt:lpstr>
      <vt:lpstr> Main Parameters for Maximum Luminosity</vt:lpstr>
      <vt:lpstr>Luminosity vs. Center of Mass Energy</vt:lpstr>
      <vt:lpstr>Coherent Electron Cooling</vt:lpstr>
      <vt:lpstr>Interaction Region Layout</vt:lpstr>
      <vt:lpstr>Beam Polarization</vt:lpstr>
      <vt:lpstr>JLEIC Design and R&amp;D</vt:lpstr>
      <vt:lpstr>JLEIC Design</vt:lpstr>
      <vt:lpstr>Design Fundamentals</vt:lpstr>
      <vt:lpstr>Ion Injector Complex</vt:lpstr>
      <vt:lpstr>Strong Cooling: Circulator Ring</vt:lpstr>
      <vt:lpstr>JLEIC Parameters (3T magnets)</vt:lpstr>
      <vt:lpstr>JLEIC Lumi and Energy Technical Choice</vt:lpstr>
      <vt:lpstr>Uniqueness of EIC among all DIS Facilities</vt:lpstr>
      <vt:lpstr>QCD Landscape explored by EIC</vt:lpstr>
      <vt:lpstr>Deep Inelastic Scattering</vt:lpstr>
      <vt:lpstr>US EIC: Kinematic reach &amp; properties</vt:lpstr>
      <vt:lpstr>PowerPoint Presentation</vt:lpstr>
      <vt:lpstr>Helicity PDFs at an EIC</vt:lpstr>
      <vt:lpstr>Our Understanding of Nucleon Spin</vt:lpstr>
      <vt:lpstr>Confined parton motion in a hadron</vt:lpstr>
      <vt:lpstr>Structure of proton</vt:lpstr>
      <vt:lpstr>Factorization in QCD – SIDIS</vt:lpstr>
      <vt:lpstr>TMD evolution:</vt:lpstr>
      <vt:lpstr>Effect of QCD evolution</vt:lpstr>
      <vt:lpstr>Accessing TMD PDFs and FFs</vt:lpstr>
      <vt:lpstr>Importance of unpolarized SIDIS </vt:lpstr>
      <vt:lpstr>Importance of unpolarized SIDIS </vt:lpstr>
      <vt:lpstr>Sivers asymmetry on proton. Multidimensional</vt:lpstr>
      <vt:lpstr>Sivers in DY by COMPASS</vt:lpstr>
      <vt:lpstr>PowerPoint Presentation</vt:lpstr>
      <vt:lpstr>PowerPoint Presentation</vt:lpstr>
      <vt:lpstr>The US Nuclear Science Long-Range Planning Process</vt:lpstr>
      <vt:lpstr>Gluons and the EIC – US Coverage</vt:lpstr>
      <vt:lpstr>Gluons and the EIC – Italy Coverage</vt:lpstr>
      <vt:lpstr>PowerPoint Presentation</vt:lpstr>
      <vt:lpstr>Keen Interest in Asia</vt:lpstr>
      <vt:lpstr>Nuclear Science Long-Range Planning</vt:lpstr>
      <vt:lpstr>Recommendations</vt:lpstr>
      <vt:lpstr>Ongoing and next steps</vt:lpstr>
      <vt:lpstr>EIC Timeline</vt:lpstr>
      <vt:lpstr>DOE budget in FY 2015 $: “Modest Growth”</vt:lpstr>
      <vt:lpstr>The EIC Users Group: EICUG.ORG</vt:lpstr>
      <vt:lpstr>PowerPoint Presentation</vt:lpstr>
      <vt:lpstr>Meeting structure and key figures</vt:lpstr>
      <vt:lpstr>Highlights, Opening Session</vt:lpstr>
      <vt:lpstr>PowerPoint Presentation</vt:lpstr>
      <vt:lpstr>PowerPoint Presentation</vt:lpstr>
      <vt:lpstr>PowerPoint Presentation</vt:lpstr>
      <vt:lpstr>Conclusion</vt:lpstr>
      <vt:lpstr>Backups</vt:lpstr>
      <vt:lpstr>Physics vs. Luminosity &amp; Energy</vt:lpstr>
      <vt:lpstr>Gluons and the EIC – Brasil Coverage</vt:lpstr>
      <vt:lpstr>Gluons and the EIC – France Coverage</vt:lpstr>
      <vt:lpstr>Gluons and the EIC – Germany Coverage</vt:lpstr>
      <vt:lpstr>Evolution of a Proton – Deep into the Sea </vt:lpstr>
      <vt:lpstr>QCD and Confinement</vt:lpstr>
      <vt:lpstr>Emergence of hadrons from partons</vt:lpstr>
      <vt:lpstr>Color neutralization – it’s a correlated 3D problem</vt:lpstr>
      <vt:lpstr>Proton at Low and High Energy</vt:lpstr>
      <vt:lpstr>PowerPoint Presentation</vt:lpstr>
    </vt:vector>
  </TitlesOfParts>
  <Company>Jefferson 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bressan</dc:creator>
  <cp:lastModifiedBy>Andrea Bressan</cp:lastModifiedBy>
  <cp:revision>588</cp:revision>
  <cp:lastPrinted>2014-11-19T20:53:24Z</cp:lastPrinted>
  <dcterms:created xsi:type="dcterms:W3CDTF">2015-01-07T18:54:15Z</dcterms:created>
  <dcterms:modified xsi:type="dcterms:W3CDTF">2017-08-30T09:22:49Z</dcterms:modified>
</cp:coreProperties>
</file>