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70" r:id="rId2"/>
    <p:sldId id="275" r:id="rId3"/>
    <p:sldId id="276" r:id="rId4"/>
    <p:sldId id="293" r:id="rId5"/>
    <p:sldId id="294" r:id="rId6"/>
    <p:sldId id="295" r:id="rId7"/>
    <p:sldId id="296" r:id="rId8"/>
    <p:sldId id="297" r:id="rId9"/>
    <p:sldId id="299" r:id="rId10"/>
    <p:sldId id="298" r:id="rId11"/>
    <p:sldId id="290" r:id="rId12"/>
    <p:sldId id="282" r:id="rId13"/>
    <p:sldId id="291" r:id="rId14"/>
    <p:sldId id="284" r:id="rId15"/>
    <p:sldId id="300" r:id="rId16"/>
    <p:sldId id="301" r:id="rId17"/>
    <p:sldId id="302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59" autoAdjust="0"/>
    <p:restoredTop sz="94710" autoAdjust="0"/>
  </p:normalViewPr>
  <p:slideViewPr>
    <p:cSldViewPr>
      <p:cViewPr>
        <p:scale>
          <a:sx n="100" d="100"/>
          <a:sy n="100" d="100"/>
        </p:scale>
        <p:origin x="-1853" y="-4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4032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5F0260-8EA2-41A3-94C9-64A3D4A373DF}" type="datetimeFigureOut">
              <a:rPr lang="de-DE" smtClean="0"/>
              <a:t>30.06.2017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90D35-885A-4A06-B640-0BD955C529F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092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513924-32BF-476C-8571-1045254DE1E0}" type="datetimeFigureOut">
              <a:rPr lang="de-DE"/>
              <a:pPr>
                <a:defRPr/>
              </a:pPr>
              <a:t>30.06.2017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CE7C475-8975-47A6-AE62-F146CA838CC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4312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ACB5C-AD5D-484F-B58C-9DE59C878F30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altLang="de-DE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ACB5C-AD5D-484F-B58C-9DE59C878F30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ACB5C-AD5D-484F-B58C-9DE59C878F30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5ACB5C-AD5D-484F-B58C-9DE59C878F30}" type="slidenum">
              <a:rPr lang="de-DE" alt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de-DE" altLang="de-DE" dirty="0" smtClean="0">
              <a:solidFill>
                <a:srgbClr val="000000"/>
              </a:solidFill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altLang="de-DE" dirty="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r>
              <a:rPr lang="de-DE" altLang="de-DE"/>
              <a:t>11.04.2016</a:t>
            </a:r>
          </a:p>
        </p:txBody>
      </p:sp>
      <p:sp>
        <p:nvSpPr>
          <p:cNvPr id="3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dirty="0" smtClean="0"/>
            </a:lvl1pPr>
          </a:lstStyle>
          <a:p>
            <a:pPr>
              <a:defRPr/>
            </a:pPr>
            <a:r>
              <a:rPr lang="de-DE" altLang="de-DE"/>
              <a:t>Oleg </a:t>
            </a:r>
            <a:r>
              <a:rPr lang="de-DE" altLang="de-DE" err="1"/>
              <a:t>Vasylyev</a:t>
            </a:r>
            <a:r>
              <a:rPr lang="de-DE" altLang="de-DE"/>
              <a:t> - Status </a:t>
            </a:r>
            <a:r>
              <a:rPr lang="de-DE" altLang="de-DE" err="1"/>
              <a:t>of</a:t>
            </a:r>
            <a:r>
              <a:rPr lang="de-DE" altLang="de-DE"/>
              <a:t> STS System Integration</a:t>
            </a:r>
          </a:p>
        </p:txBody>
      </p:sp>
      <p:sp>
        <p:nvSpPr>
          <p:cNvPr id="4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A63FEB1-201F-4409-88DC-0618C4BAA003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524234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1"/>
          <p:cNvGrpSpPr>
            <a:grpSpLocks/>
          </p:cNvGrpSpPr>
          <p:nvPr userDrawn="1"/>
        </p:nvGrpSpPr>
        <p:grpSpPr bwMode="auto">
          <a:xfrm>
            <a:off x="0" y="0"/>
            <a:ext cx="9144000" cy="6615113"/>
            <a:chOff x="0" y="0"/>
            <a:chExt cx="5760" cy="4167"/>
          </a:xfrm>
        </p:grpSpPr>
        <p:pic>
          <p:nvPicPr>
            <p:cNvPr id="1031" name="Picture 7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4" y="3984"/>
              <a:ext cx="576" cy="1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32" name="Line 8"/>
            <p:cNvSpPr>
              <a:spLocks noChangeShapeType="1"/>
            </p:cNvSpPr>
            <p:nvPr userDrawn="1"/>
          </p:nvSpPr>
          <p:spPr bwMode="auto">
            <a:xfrm flipH="1">
              <a:off x="0" y="4128"/>
              <a:ext cx="47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5424" y="4128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de-DE"/>
            </a:p>
          </p:txBody>
        </p:sp>
        <p:pic>
          <p:nvPicPr>
            <p:cNvPr id="1034" name="Picture 10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7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63880" y="6583363"/>
            <a:ext cx="13843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 altLang="de-DE" dirty="0"/>
              <a:t>11.04.2016</a:t>
            </a:r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76463" y="6583363"/>
            <a:ext cx="530542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dirty="0" smtClean="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r>
              <a:rPr lang="de-DE" altLang="de-DE"/>
              <a:t>Oleg </a:t>
            </a:r>
            <a:r>
              <a:rPr lang="de-DE" altLang="de-DE" err="1"/>
              <a:t>Vasylyev</a:t>
            </a:r>
            <a:r>
              <a:rPr lang="de-DE" altLang="de-DE"/>
              <a:t> - Status </a:t>
            </a:r>
            <a:r>
              <a:rPr lang="de-DE" altLang="de-DE" err="1"/>
              <a:t>of</a:t>
            </a:r>
            <a:r>
              <a:rPr lang="de-DE" altLang="de-DE"/>
              <a:t> STS System Integration</a:t>
            </a:r>
          </a:p>
        </p:txBody>
      </p:sp>
      <p:sp>
        <p:nvSpPr>
          <p:cNvPr id="1039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18488" y="6581775"/>
            <a:ext cx="925512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" pitchFamily="18" charset="0"/>
                <a:cs typeface="+mn-cs"/>
              </a:defRPr>
            </a:lvl1pPr>
          </a:lstStyle>
          <a:p>
            <a:pPr>
              <a:defRPr/>
            </a:pPr>
            <a:fld id="{1B2C0A58-47D6-48C1-9C90-6E0F9CF5AA20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  <p:pic>
        <p:nvPicPr>
          <p:cNvPr id="1030" name="Picture 2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70038" cy="118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www.gsi.de/fileadmin/_processed_/csm_DL_Logo_a50_03_09ba235928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2" y="6572533"/>
            <a:ext cx="366713" cy="27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gsi.de/fileadmin/_processed_/csm_cbm_experiment_logo_04_8a5b627ae5.jp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296" y="6236985"/>
            <a:ext cx="452396" cy="61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 txBox="1">
            <a:spLocks noChangeArrowheads="1"/>
          </p:cNvSpPr>
          <p:nvPr userDrawn="1"/>
        </p:nvSpPr>
        <p:spPr bwMode="auto">
          <a:xfrm>
            <a:off x="7548880" y="6583363"/>
            <a:ext cx="83312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rgbClr val="000000"/>
                </a:solidFill>
                <a:latin typeface="Times" pitchFamily="1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>
              <a:defRPr/>
            </a:pPr>
            <a:r>
              <a:rPr lang="de-DE" altLang="de-DE" b="1" dirty="0" smtClean="0">
                <a:solidFill>
                  <a:srgbClr val="FF9900"/>
                </a:solidFill>
                <a:latin typeface="Arial Black" panose="020B0A04020102020204" pitchFamily="34" charset="0"/>
              </a:rPr>
              <a:t>EN</a:t>
            </a:r>
            <a:r>
              <a:rPr lang="de-DE" altLang="de-DE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MD</a:t>
            </a:r>
            <a:endParaRPr lang="de-DE" altLang="de-DE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jpe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12" Type="http://schemas.openxmlformats.org/officeDocument/2006/relationships/image" Target="../media/image62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11" Type="http://schemas.openxmlformats.org/officeDocument/2006/relationships/image" Target="../media/image41.jpeg"/><Relationship Id="rId5" Type="http://schemas.openxmlformats.org/officeDocument/2006/relationships/image" Target="../media/image57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9.png"/><Relationship Id="rId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7.png"/><Relationship Id="rId7" Type="http://schemas.openxmlformats.org/officeDocument/2006/relationships/image" Target="../media/image3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684213" y="1239838"/>
            <a:ext cx="785336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14"/>
          <p:cNvSpPr txBox="1">
            <a:spLocks noChangeArrowheads="1"/>
          </p:cNvSpPr>
          <p:nvPr/>
        </p:nvSpPr>
        <p:spPr bwMode="auto">
          <a:xfrm>
            <a:off x="1657350" y="2266414"/>
            <a:ext cx="615315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altLang="de-DE" sz="3600" b="1" dirty="0" err="1" smtClean="0"/>
              <a:t>Mechanical</a:t>
            </a:r>
            <a:r>
              <a:rPr lang="de-DE" altLang="de-DE" sz="3600" b="1" dirty="0" smtClean="0"/>
              <a:t> </a:t>
            </a:r>
            <a:r>
              <a:rPr lang="de-DE" altLang="de-DE" sz="3600" b="1" dirty="0" err="1" smtClean="0"/>
              <a:t>Concept</a:t>
            </a:r>
            <a:r>
              <a:rPr lang="de-DE" altLang="de-DE" sz="3600" b="1" dirty="0" smtClean="0"/>
              <a:t>, design </a:t>
            </a:r>
            <a:r>
              <a:rPr lang="de-DE" altLang="de-DE" sz="3600" b="1" dirty="0" err="1" smtClean="0"/>
              <a:t>and</a:t>
            </a:r>
            <a:r>
              <a:rPr lang="de-DE" altLang="de-DE" sz="3600" b="1" dirty="0" smtClean="0"/>
              <a:t> </a:t>
            </a:r>
            <a:r>
              <a:rPr lang="de-DE" altLang="de-DE" sz="3600" b="1" dirty="0" err="1" smtClean="0"/>
              <a:t>prototyping</a:t>
            </a:r>
            <a:r>
              <a:rPr lang="de-DE" altLang="de-DE" sz="3600" b="1" dirty="0" smtClean="0"/>
              <a:t> </a:t>
            </a:r>
            <a:r>
              <a:rPr lang="de-DE" altLang="de-DE" sz="3600" b="1" dirty="0" err="1" smtClean="0"/>
              <a:t>of</a:t>
            </a:r>
            <a:r>
              <a:rPr lang="de-DE" altLang="de-DE" sz="3600" b="1" dirty="0" smtClean="0"/>
              <a:t> </a:t>
            </a:r>
            <a:r>
              <a:rPr lang="de-DE" altLang="de-DE" sz="3600" b="1" dirty="0" err="1" smtClean="0"/>
              <a:t>the</a:t>
            </a:r>
            <a:r>
              <a:rPr lang="de-DE" altLang="de-DE" sz="3600" b="1" dirty="0" smtClean="0"/>
              <a:t> STS </a:t>
            </a:r>
            <a:r>
              <a:rPr lang="de-DE" altLang="de-DE" sz="3600" b="1" dirty="0" err="1" smtClean="0"/>
              <a:t>for</a:t>
            </a:r>
            <a:r>
              <a:rPr lang="de-DE" altLang="de-DE" sz="3600" b="1" dirty="0" smtClean="0"/>
              <a:t> </a:t>
            </a:r>
            <a:r>
              <a:rPr lang="de-DE" altLang="de-DE" sz="3600" b="1" dirty="0" err="1" smtClean="0"/>
              <a:t>the</a:t>
            </a:r>
            <a:r>
              <a:rPr lang="de-DE" altLang="de-DE" sz="3600" b="1" dirty="0" smtClean="0"/>
              <a:t> CBM Experiment at FAIR </a:t>
            </a:r>
            <a:endParaRPr lang="de-DE" altLang="de-DE" sz="3600" b="1" dirty="0"/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400" b="1" dirty="0" smtClean="0"/>
              <a:t>Oleg </a:t>
            </a:r>
            <a:r>
              <a:rPr lang="de-DE" altLang="de-DE" sz="2400" b="1" dirty="0" err="1" smtClean="0"/>
              <a:t>Vasylyev</a:t>
            </a:r>
            <a:r>
              <a:rPr lang="de-DE" altLang="de-DE" sz="2400" b="1" dirty="0" smtClean="0"/>
              <a:t>, </a:t>
            </a:r>
            <a:br>
              <a:rPr lang="de-DE" altLang="de-DE" sz="2400" b="1" dirty="0" smtClean="0"/>
            </a:br>
            <a:r>
              <a:rPr lang="de-DE" altLang="de-DE" sz="2400" b="1" dirty="0" smtClean="0"/>
              <a:t>GSI Helmholtz Center, Darmstadt, Germany</a:t>
            </a:r>
          </a:p>
          <a:p>
            <a:pPr algn="ctr" eaLnBrk="1" hangingPunct="1">
              <a:spcBef>
                <a:spcPct val="50000"/>
              </a:spcBef>
            </a:pPr>
            <a:r>
              <a:rPr lang="de-DE" altLang="de-DE" sz="2400" dirty="0" err="1" smtClean="0"/>
              <a:t>for</a:t>
            </a:r>
            <a:r>
              <a:rPr lang="de-DE" altLang="de-DE" sz="2400" dirty="0" smtClean="0"/>
              <a:t> </a:t>
            </a:r>
            <a:r>
              <a:rPr lang="de-DE" altLang="de-DE" sz="2400" dirty="0" err="1" smtClean="0"/>
              <a:t>the</a:t>
            </a:r>
            <a:r>
              <a:rPr lang="de-DE" altLang="de-DE" sz="2400" dirty="0" smtClean="0"/>
              <a:t> CBM </a:t>
            </a:r>
            <a:r>
              <a:rPr lang="de-DE" altLang="de-DE" sz="2400" dirty="0" err="1" smtClean="0"/>
              <a:t>Collaboration</a:t>
            </a:r>
            <a:endParaRPr lang="de-DE" altLang="de-DE" sz="2400" dirty="0" smtClean="0"/>
          </a:p>
          <a:p>
            <a:pPr algn="ctr" eaLnBrk="1" hangingPunct="1">
              <a:spcBef>
                <a:spcPct val="50000"/>
              </a:spcBef>
            </a:pPr>
            <a:r>
              <a:rPr lang="en-US" sz="2000" dirty="0"/>
              <a:t>Forum on Tracking Detector </a:t>
            </a:r>
            <a:r>
              <a:rPr lang="en-US" sz="2000" dirty="0" smtClean="0"/>
              <a:t>Mechanics, </a:t>
            </a:r>
            <a:br>
              <a:rPr lang="en-US" sz="2000" dirty="0" smtClean="0"/>
            </a:br>
            <a:r>
              <a:rPr lang="de-DE" altLang="de-DE" sz="2000" dirty="0" smtClean="0"/>
              <a:t>Marseille, </a:t>
            </a:r>
            <a:r>
              <a:rPr lang="en-US" altLang="de-DE" sz="2000" dirty="0" smtClean="0">
                <a:latin typeface="Arial" charset="0"/>
              </a:rPr>
              <a:t>03.07.2017</a:t>
            </a:r>
            <a:endParaRPr lang="en-US" altLang="de-DE" sz="2000" dirty="0">
              <a:latin typeface="Arial" charset="0"/>
            </a:endParaRPr>
          </a:p>
        </p:txBody>
      </p:sp>
      <p:sp>
        <p:nvSpPr>
          <p:cNvPr id="8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kern="0" dirty="0" smtClean="0"/>
              <a:t>CBM Engineering</a:t>
            </a:r>
            <a:endParaRPr lang="de-DE" kern="0" dirty="0"/>
          </a:p>
        </p:txBody>
      </p:sp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10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6</a:t>
            </a:r>
            <a:r>
              <a:rPr lang="en-US" kern="0" dirty="0" smtClean="0"/>
              <a:t>. Cooling concepts</a:t>
            </a:r>
            <a:endParaRPr lang="en-US" kern="0" dirty="0"/>
          </a:p>
        </p:txBody>
      </p:sp>
      <p:sp>
        <p:nvSpPr>
          <p:cNvPr id="6" name="Rechteck 5"/>
          <p:cNvSpPr/>
          <p:nvPr/>
        </p:nvSpPr>
        <p:spPr>
          <a:xfrm>
            <a:off x="0" y="1219200"/>
            <a:ext cx="2819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Combination of two concepts:</a:t>
            </a:r>
            <a:endParaRPr lang="en-US" sz="1400" b="1" dirty="0"/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Local cooling for the electronics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Global cooling of the detector atmosphere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6" t="14655" r="29688" b="18965"/>
          <a:stretch/>
        </p:blipFill>
        <p:spPr bwMode="auto">
          <a:xfrm>
            <a:off x="39624" y="2497682"/>
            <a:ext cx="3886200" cy="2796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6"/>
          <p:cNvSpPr/>
          <p:nvPr/>
        </p:nvSpPr>
        <p:spPr>
          <a:xfrm>
            <a:off x="76200" y="2214027"/>
            <a:ext cx="13705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1. Local cooling:</a:t>
            </a:r>
            <a:endParaRPr lang="de-DE" sz="1400" dirty="0"/>
          </a:p>
        </p:txBody>
      </p:sp>
      <p:sp>
        <p:nvSpPr>
          <p:cNvPr id="9" name="Rechteck 8"/>
          <p:cNvSpPr/>
          <p:nvPr/>
        </p:nvSpPr>
        <p:spPr>
          <a:xfrm>
            <a:off x="2244661" y="3429000"/>
            <a:ext cx="1740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Front-End electronics</a:t>
            </a:r>
            <a:endParaRPr lang="en-US" sz="1400" dirty="0"/>
          </a:p>
        </p:txBody>
      </p:sp>
      <p:cxnSp>
        <p:nvCxnSpPr>
          <p:cNvPr id="10" name="Gerade Verbindung mit Pfeil 9"/>
          <p:cNvCxnSpPr>
            <a:stCxn id="9" idx="0"/>
          </p:cNvCxnSpPr>
          <p:nvPr/>
        </p:nvCxnSpPr>
        <p:spPr bwMode="auto">
          <a:xfrm flipH="1" flipV="1">
            <a:off x="2876678" y="3048000"/>
            <a:ext cx="238061" cy="381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Gerade Verbindung mit Pfeil 10"/>
          <p:cNvCxnSpPr>
            <a:stCxn id="9" idx="0"/>
          </p:cNvCxnSpPr>
          <p:nvPr/>
        </p:nvCxnSpPr>
        <p:spPr bwMode="auto">
          <a:xfrm flipH="1" flipV="1">
            <a:off x="2514600" y="3124200"/>
            <a:ext cx="600139" cy="3048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Gerade Verbindung mit Pfeil 11"/>
          <p:cNvCxnSpPr>
            <a:stCxn id="9" idx="0"/>
          </p:cNvCxnSpPr>
          <p:nvPr/>
        </p:nvCxnSpPr>
        <p:spPr bwMode="auto">
          <a:xfrm flipV="1">
            <a:off x="3114739" y="3048000"/>
            <a:ext cx="161861" cy="381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hteck 12"/>
          <p:cNvSpPr/>
          <p:nvPr/>
        </p:nvSpPr>
        <p:spPr>
          <a:xfrm>
            <a:off x="2118280" y="3895987"/>
            <a:ext cx="1767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Peripheral electronics</a:t>
            </a:r>
            <a:endParaRPr lang="en-US" sz="1400" dirty="0"/>
          </a:p>
        </p:txBody>
      </p:sp>
      <p:cxnSp>
        <p:nvCxnSpPr>
          <p:cNvPr id="14" name="Gerade Verbindung mit Pfeil 13"/>
          <p:cNvCxnSpPr/>
          <p:nvPr/>
        </p:nvCxnSpPr>
        <p:spPr bwMode="auto">
          <a:xfrm flipV="1">
            <a:off x="743712" y="4760976"/>
            <a:ext cx="60960" cy="71932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Gerade Verbindung mit Pfeil 14"/>
          <p:cNvCxnSpPr>
            <a:stCxn id="9" idx="0"/>
          </p:cNvCxnSpPr>
          <p:nvPr/>
        </p:nvCxnSpPr>
        <p:spPr bwMode="auto">
          <a:xfrm flipV="1">
            <a:off x="3114739" y="3048000"/>
            <a:ext cx="542861" cy="381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Rechteck 17"/>
          <p:cNvSpPr/>
          <p:nvPr/>
        </p:nvSpPr>
        <p:spPr>
          <a:xfrm>
            <a:off x="1742096" y="2133600"/>
            <a:ext cx="1900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Front-End cooling block</a:t>
            </a:r>
            <a:endParaRPr lang="en-US" sz="1400" dirty="0"/>
          </a:p>
        </p:txBody>
      </p:sp>
      <p:cxnSp>
        <p:nvCxnSpPr>
          <p:cNvPr id="30" name="Gerade Verbindung mit Pfeil 29"/>
          <p:cNvCxnSpPr>
            <a:stCxn id="18" idx="2"/>
          </p:cNvCxnSpPr>
          <p:nvPr/>
        </p:nvCxnSpPr>
        <p:spPr bwMode="auto">
          <a:xfrm flipH="1">
            <a:off x="2306320" y="2441377"/>
            <a:ext cx="385908" cy="36786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Rechteck 36"/>
          <p:cNvSpPr/>
          <p:nvPr/>
        </p:nvSpPr>
        <p:spPr>
          <a:xfrm>
            <a:off x="152400" y="5410200"/>
            <a:ext cx="19280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Peripheral cooling block</a:t>
            </a:r>
            <a:endParaRPr lang="en-US" sz="1400" dirty="0"/>
          </a:p>
        </p:txBody>
      </p:sp>
      <p:cxnSp>
        <p:nvCxnSpPr>
          <p:cNvPr id="42" name="Gerade Verbindung mit Pfeil 41"/>
          <p:cNvCxnSpPr>
            <a:stCxn id="13" idx="1"/>
          </p:cNvCxnSpPr>
          <p:nvPr/>
        </p:nvCxnSpPr>
        <p:spPr bwMode="auto">
          <a:xfrm flipH="1">
            <a:off x="1548384" y="4049876"/>
            <a:ext cx="569896" cy="32705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7" name="Picture 4" descr="C:\Users\niebur\Desktop\20160708_08405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33656" r="10929" b="19245"/>
          <a:stretch/>
        </p:blipFill>
        <p:spPr bwMode="auto">
          <a:xfrm>
            <a:off x="3991055" y="1271312"/>
            <a:ext cx="4038600" cy="1075890"/>
          </a:xfrm>
          <a:prstGeom prst="rect">
            <a:avLst/>
          </a:prstGeom>
          <a:noFill/>
          <a:ln w="12700">
            <a:noFill/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" name="Gerade Verbindung mit Pfeil 47"/>
          <p:cNvCxnSpPr/>
          <p:nvPr/>
        </p:nvCxnSpPr>
        <p:spPr bwMode="auto">
          <a:xfrm flipV="1">
            <a:off x="2941583" y="1869678"/>
            <a:ext cx="889172" cy="30362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88" name="Rechteck 3087"/>
          <p:cNvSpPr/>
          <p:nvPr/>
        </p:nvSpPr>
        <p:spPr>
          <a:xfrm>
            <a:off x="3900782" y="2314799"/>
            <a:ext cx="368013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 smtClean="0"/>
              <a:t>[</a:t>
            </a:r>
            <a:r>
              <a:rPr lang="de-DE" sz="1100" dirty="0" err="1" smtClean="0"/>
              <a:t>Cooling</a:t>
            </a:r>
            <a:r>
              <a:rPr lang="de-DE" sz="1100" dirty="0" smtClean="0"/>
              <a:t> Block prototype; </a:t>
            </a:r>
            <a:r>
              <a:rPr lang="de-DE" sz="1100" dirty="0"/>
              <a:t>Fa. Cool </a:t>
            </a:r>
            <a:r>
              <a:rPr lang="de-DE" sz="1100" dirty="0" err="1"/>
              <a:t>Tec</a:t>
            </a:r>
            <a:r>
              <a:rPr lang="de-DE" sz="1100" dirty="0"/>
              <a:t> Electronic GmbH]</a:t>
            </a:r>
          </a:p>
        </p:txBody>
      </p:sp>
      <p:sp>
        <p:nvSpPr>
          <p:cNvPr id="53" name="Rechteck 52"/>
          <p:cNvSpPr/>
          <p:nvPr/>
        </p:nvSpPr>
        <p:spPr>
          <a:xfrm>
            <a:off x="2057400" y="47244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Key points: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Removal of the 40 kW electronics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Local </a:t>
            </a:r>
            <a:r>
              <a:rPr lang="en-US" sz="1400" dirty="0" smtClean="0"/>
              <a:t>overheating 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Industrially manufactured coolers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Good conductive contact required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CO2 cooling system planned</a:t>
            </a:r>
          </a:p>
        </p:txBody>
      </p:sp>
      <p:grpSp>
        <p:nvGrpSpPr>
          <p:cNvPr id="2" name="Gruppieren 1"/>
          <p:cNvGrpSpPr/>
          <p:nvPr/>
        </p:nvGrpSpPr>
        <p:grpSpPr>
          <a:xfrm>
            <a:off x="5361211" y="2677480"/>
            <a:ext cx="3477989" cy="2360971"/>
            <a:chOff x="5361211" y="2677480"/>
            <a:chExt cx="3630389" cy="2464425"/>
          </a:xfrm>
        </p:grpSpPr>
        <p:pic>
          <p:nvPicPr>
            <p:cNvPr id="3089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00" t="12069" r="20781" b="7759"/>
            <a:stretch/>
          </p:blipFill>
          <p:spPr bwMode="auto">
            <a:xfrm>
              <a:off x="5361211" y="2677480"/>
              <a:ext cx="3630389" cy="246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90" name="Nach unten gekrümmter Pfeil 3089"/>
            <p:cNvSpPr/>
            <p:nvPr/>
          </p:nvSpPr>
          <p:spPr bwMode="auto">
            <a:xfrm>
              <a:off x="7879082" y="3048000"/>
              <a:ext cx="480058" cy="457200"/>
            </a:xfrm>
            <a:prstGeom prst="curvedDownArrow">
              <a:avLst>
                <a:gd name="adj1" fmla="val 12674"/>
                <a:gd name="adj2" fmla="val 50000"/>
                <a:gd name="adj3" fmla="val 22913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3092" name="Nach rechts gekrümmter Pfeil 3091"/>
            <p:cNvSpPr/>
            <p:nvPr/>
          </p:nvSpPr>
          <p:spPr bwMode="auto">
            <a:xfrm>
              <a:off x="5451291" y="3564446"/>
              <a:ext cx="381000" cy="643128"/>
            </a:xfrm>
            <a:prstGeom prst="curvedRightArrow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9" name="Nach unten gekrümmter Pfeil 58"/>
            <p:cNvSpPr/>
            <p:nvPr/>
          </p:nvSpPr>
          <p:spPr bwMode="auto">
            <a:xfrm rot="10800000">
              <a:off x="7810500" y="4309110"/>
              <a:ext cx="480058" cy="457200"/>
            </a:xfrm>
            <a:prstGeom prst="curvedDownArrow">
              <a:avLst>
                <a:gd name="adj1" fmla="val 12674"/>
                <a:gd name="adj2" fmla="val 50000"/>
                <a:gd name="adj3" fmla="val 22913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0" name="Nach unten gekrümmter Pfeil 59"/>
            <p:cNvSpPr/>
            <p:nvPr/>
          </p:nvSpPr>
          <p:spPr bwMode="auto">
            <a:xfrm>
              <a:off x="6240783" y="3048000"/>
              <a:ext cx="480058" cy="457200"/>
            </a:xfrm>
            <a:prstGeom prst="curvedDownArrow">
              <a:avLst>
                <a:gd name="adj1" fmla="val 12674"/>
                <a:gd name="adj2" fmla="val 50000"/>
                <a:gd name="adj3" fmla="val 22913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1" name="Nach unten gekrümmter Pfeil 60"/>
            <p:cNvSpPr/>
            <p:nvPr/>
          </p:nvSpPr>
          <p:spPr bwMode="auto">
            <a:xfrm rot="10800000">
              <a:off x="6172201" y="4309110"/>
              <a:ext cx="480058" cy="457200"/>
            </a:xfrm>
            <a:prstGeom prst="curvedDownArrow">
              <a:avLst>
                <a:gd name="adj1" fmla="val 12674"/>
                <a:gd name="adj2" fmla="val 50000"/>
                <a:gd name="adj3" fmla="val 22913"/>
              </a:avLst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2" name="Rechteck 61"/>
          <p:cNvSpPr/>
          <p:nvPr/>
        </p:nvSpPr>
        <p:spPr>
          <a:xfrm>
            <a:off x="5494020" y="4953000"/>
            <a:ext cx="3733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K</a:t>
            </a:r>
            <a:r>
              <a:rPr lang="en-US" sz="1400" b="1" dirty="0" smtClean="0"/>
              <a:t>ey points:</a:t>
            </a: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Required </a:t>
            </a:r>
            <a:r>
              <a:rPr lang="en-US" sz="1400" dirty="0" smtClean="0"/>
              <a:t>to achieve cold and dry operation atmosphere: -5°C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Blowing cold Nitrogen </a:t>
            </a:r>
            <a:endParaRPr lang="en-US" sz="1400" strike="sngStrike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Removal of additional heat dissipated by sensors currents (avoid thermal runaway)</a:t>
            </a:r>
          </a:p>
        </p:txBody>
      </p:sp>
      <p:sp>
        <p:nvSpPr>
          <p:cNvPr id="63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6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  <p:sp>
        <p:nvSpPr>
          <p:cNvPr id="57" name="Rechteck 56"/>
          <p:cNvSpPr/>
          <p:nvPr/>
        </p:nvSpPr>
        <p:spPr>
          <a:xfrm>
            <a:off x="5283710" y="2502408"/>
            <a:ext cx="14757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2. Global cooling: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5030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  <p:bldP spid="18" grpId="0"/>
      <p:bldP spid="37" grpId="0"/>
      <p:bldP spid="3088" grpId="0"/>
      <p:bldP spid="53" grpId="0"/>
      <p:bldP spid="62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11</a:t>
            </a:fld>
            <a:endParaRPr lang="de-DE" altLang="de-DE"/>
          </a:p>
        </p:txBody>
      </p:sp>
      <p:sp>
        <p:nvSpPr>
          <p:cNvPr id="9" name="Textfeld 8"/>
          <p:cNvSpPr txBox="1"/>
          <p:nvPr/>
        </p:nvSpPr>
        <p:spPr>
          <a:xfrm>
            <a:off x="113766" y="1175195"/>
            <a:ext cx="3733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Further assembly of the ¼ Unit 07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Dummy-electronics</a:t>
            </a: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Cabling</a:t>
            </a:r>
            <a:endParaRPr lang="en-US" dirty="0"/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Material definition based 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Requirement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Prototyping activity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Concept testing and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Local and global cooling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Multiple unit assembly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dirty="0" smtClean="0"/>
              <a:t>Further prototyping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Large scale prototypes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 smtClean="0"/>
              <a:t>Thermal tests</a:t>
            </a:r>
          </a:p>
        </p:txBody>
      </p:sp>
      <p:pic>
        <p:nvPicPr>
          <p:cNvPr id="1026" name="Picture 2" descr="Q:\Projekte\STS Aktuell\Small Prototype Ladder assembly\Bilder\Sensor-Leiter  Montage Halter\IMG_489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77" r="-1"/>
          <a:stretch/>
        </p:blipFill>
        <p:spPr bwMode="auto">
          <a:xfrm>
            <a:off x="4495801" y="1188072"/>
            <a:ext cx="4645924" cy="437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7</a:t>
            </a:r>
            <a:r>
              <a:rPr lang="en-US" kern="0" dirty="0" smtClean="0"/>
              <a:t>. Outlook</a:t>
            </a:r>
            <a:endParaRPr lang="en-US" kern="0" dirty="0"/>
          </a:p>
        </p:txBody>
      </p:sp>
      <p:sp>
        <p:nvSpPr>
          <p:cNvPr id="1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21.03.2017</a:t>
            </a:r>
            <a:endParaRPr lang="de-DE" altLang="de-DE" dirty="0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6085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xfrm>
            <a:off x="8218488" y="6581775"/>
            <a:ext cx="925512" cy="276225"/>
          </a:xfrm>
        </p:spPr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12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kern="0" dirty="0"/>
              <a:t>CBM Engineering</a:t>
            </a:r>
            <a:endParaRPr lang="de-DE" kern="0" dirty="0"/>
          </a:p>
        </p:txBody>
      </p:sp>
      <p:pic>
        <p:nvPicPr>
          <p:cNvPr id="8" name="Picture 12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684213" y="1239838"/>
            <a:ext cx="7853362" cy="499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657350" y="3084493"/>
            <a:ext cx="6153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de-DE" sz="2800" b="1" dirty="0" smtClean="0">
                <a:solidFill>
                  <a:srgbClr val="000000"/>
                </a:solidFill>
                <a:latin typeface="Arial" charset="0"/>
              </a:rPr>
              <a:t>Thank you for your attention!</a:t>
            </a:r>
            <a:endParaRPr lang="en-US" altLang="de-DE" sz="12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818891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13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BACKUP</a:t>
            </a:r>
            <a:endParaRPr lang="en-US" kern="0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1524000" y="342900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BACKUP</a:t>
            </a:r>
            <a:endParaRPr lang="en-US" kern="0" dirty="0"/>
          </a:p>
        </p:txBody>
      </p:sp>
      <p:sp>
        <p:nvSpPr>
          <p:cNvPr id="8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96743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14</a:t>
            </a:fld>
            <a:endParaRPr lang="de-DE" altLang="de-DE"/>
          </a:p>
        </p:txBody>
      </p:sp>
      <p:sp>
        <p:nvSpPr>
          <p:cNvPr id="59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3</a:t>
            </a:r>
            <a:r>
              <a:rPr lang="en-US" kern="0" dirty="0" smtClean="0"/>
              <a:t>. Tooling</a:t>
            </a:r>
            <a:endParaRPr lang="en-US" kern="0" dirty="0"/>
          </a:p>
        </p:txBody>
      </p:sp>
      <p:pic>
        <p:nvPicPr>
          <p:cNvPr id="3087" name="Picture 1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1" t="30416" r="17875" b="9999"/>
          <a:stretch/>
        </p:blipFill>
        <p:spPr bwMode="auto">
          <a:xfrm>
            <a:off x="564628" y="1453287"/>
            <a:ext cx="3486941" cy="1703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Rechteck 65"/>
          <p:cNvSpPr/>
          <p:nvPr/>
        </p:nvSpPr>
        <p:spPr>
          <a:xfrm>
            <a:off x="100975" y="1247503"/>
            <a:ext cx="20247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L-Leg gluing concept tool</a:t>
            </a:r>
            <a:endParaRPr lang="en-US" sz="1400" b="1" dirty="0"/>
          </a:p>
        </p:txBody>
      </p:sp>
      <p:pic>
        <p:nvPicPr>
          <p:cNvPr id="3088" name="Picture 1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8" t="37958" r="19219" b="14283"/>
          <a:stretch/>
        </p:blipFill>
        <p:spPr bwMode="auto">
          <a:xfrm>
            <a:off x="589012" y="3131933"/>
            <a:ext cx="1436352" cy="846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4" t="49138" r="34063" b="28448"/>
          <a:stretch/>
        </p:blipFill>
        <p:spPr bwMode="auto">
          <a:xfrm rot="480559">
            <a:off x="3106169" y="3159518"/>
            <a:ext cx="1542698" cy="75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hteck 68"/>
          <p:cNvSpPr/>
          <p:nvPr/>
        </p:nvSpPr>
        <p:spPr>
          <a:xfrm>
            <a:off x="538995" y="3920246"/>
            <a:ext cx="12410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L-Leg suction cup</a:t>
            </a:r>
          </a:p>
          <a:p>
            <a:r>
              <a:rPr lang="en-US" sz="1100" dirty="0" smtClean="0"/>
              <a:t>3D print, version 2</a:t>
            </a:r>
            <a:endParaRPr lang="en-US" sz="1100" dirty="0"/>
          </a:p>
        </p:txBody>
      </p:sp>
      <p:sp>
        <p:nvSpPr>
          <p:cNvPr id="70" name="Rechteck 69"/>
          <p:cNvSpPr/>
          <p:nvPr/>
        </p:nvSpPr>
        <p:spPr>
          <a:xfrm>
            <a:off x="3143608" y="3844046"/>
            <a:ext cx="124104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L-Leg suction cup</a:t>
            </a:r>
          </a:p>
          <a:p>
            <a:r>
              <a:rPr lang="en-US" sz="1100" dirty="0" smtClean="0"/>
              <a:t>3D print, version 1</a:t>
            </a:r>
            <a:endParaRPr lang="en-US" sz="1100" dirty="0"/>
          </a:p>
        </p:txBody>
      </p:sp>
      <p:cxnSp>
        <p:nvCxnSpPr>
          <p:cNvPr id="71" name="Gerade Verbindung mit Pfeil 70"/>
          <p:cNvCxnSpPr/>
          <p:nvPr/>
        </p:nvCxnSpPr>
        <p:spPr bwMode="auto">
          <a:xfrm flipV="1">
            <a:off x="1349152" y="1762479"/>
            <a:ext cx="875763" cy="150682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4" name="Gerade Verbindung mit Pfeil 73"/>
          <p:cNvCxnSpPr/>
          <p:nvPr/>
        </p:nvCxnSpPr>
        <p:spPr bwMode="auto">
          <a:xfrm flipH="1" flipV="1">
            <a:off x="2817344" y="1974981"/>
            <a:ext cx="1139781" cy="1294327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feld 39"/>
              <p:cNvSpPr txBox="1"/>
              <p:nvPr/>
            </p:nvSpPr>
            <p:spPr>
              <a:xfrm>
                <a:off x="5629274" y="1216385"/>
                <a:ext cx="302458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Sensor holder: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Lapped surface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Vendor data: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de-DE" b="0" i="1" smtClean="0">
                        <a:latin typeface="Cambria Math"/>
                      </a:rPr>
                      <m:t>=0.57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Flatness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/>
                      </a:rPr>
                      <m:t>=6</m:t>
                    </m:r>
                    <m:r>
                      <a:rPr lang="de-DE" b="0" i="1" smtClean="0">
                        <a:latin typeface="Cambria Math"/>
                        <a:ea typeface="Cambria Math"/>
                      </a:rPr>
                      <m:t>𝜇</m:t>
                    </m:r>
                    <m:r>
                      <a:rPr lang="de-DE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dirty="0" smtClean="0"/>
                  <a:t> </a:t>
                </a:r>
              </a:p>
            </p:txBody>
          </p:sp>
        </mc:Choice>
        <mc:Fallback xmlns="">
          <p:sp>
            <p:nvSpPr>
              <p:cNvPr id="40" name="Textfeld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9274" y="1216385"/>
                <a:ext cx="3024586" cy="1200329"/>
              </a:xfrm>
              <a:prstGeom prst="rect">
                <a:avLst/>
              </a:prstGeom>
              <a:blipFill rotWithShape="1">
                <a:blip r:embed="rId5"/>
                <a:stretch>
                  <a:fillRect l="-1610" t="-2551" b="-765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uppieren 44"/>
          <p:cNvGrpSpPr/>
          <p:nvPr/>
        </p:nvGrpSpPr>
        <p:grpSpPr>
          <a:xfrm>
            <a:off x="5924549" y="2920288"/>
            <a:ext cx="1257301" cy="1708050"/>
            <a:chOff x="6052819" y="2863948"/>
            <a:chExt cx="1257301" cy="1708050"/>
          </a:xfrm>
        </p:grpSpPr>
        <p:pic>
          <p:nvPicPr>
            <p:cNvPr id="46" name="Picture 5" descr="Q:\Projekte\STS Aktuell\Small Prototype Ladder assembly\Bilder\L Legs Montagebilder\IMG_4214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214" r="35313" b="22020"/>
            <a:stretch/>
          </p:blipFill>
          <p:spPr bwMode="auto">
            <a:xfrm>
              <a:off x="6147875" y="3200399"/>
              <a:ext cx="1097279" cy="13715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Textfeld 46"/>
            <p:cNvSpPr txBox="1"/>
            <p:nvPr/>
          </p:nvSpPr>
          <p:spPr>
            <a:xfrm>
              <a:off x="6052819" y="2863948"/>
              <a:ext cx="1257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applying glue onto the</a:t>
              </a:r>
              <a:br>
                <a:rPr lang="en-US" sz="900" dirty="0" smtClean="0"/>
              </a:br>
              <a:r>
                <a:rPr lang="en-US" sz="900" dirty="0" smtClean="0"/>
                <a:t>L-Legs</a:t>
              </a:r>
              <a:endParaRPr lang="en-US" sz="900" dirty="0"/>
            </a:p>
          </p:txBody>
        </p:sp>
      </p:grpSp>
      <p:grpSp>
        <p:nvGrpSpPr>
          <p:cNvPr id="48" name="Gruppieren 47"/>
          <p:cNvGrpSpPr/>
          <p:nvPr/>
        </p:nvGrpSpPr>
        <p:grpSpPr>
          <a:xfrm>
            <a:off x="7772399" y="2922966"/>
            <a:ext cx="1257301" cy="1705372"/>
            <a:chOff x="7241539" y="2866628"/>
            <a:chExt cx="1257301" cy="1705372"/>
          </a:xfrm>
        </p:grpSpPr>
        <p:pic>
          <p:nvPicPr>
            <p:cNvPr id="49" name="Picture 6" descr="Q:\Projekte\STS Aktuell\Small Prototype Ladder assembly\Bilder\L Legs Montagebilder\IMG_4217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707" r="20732"/>
            <a:stretch/>
          </p:blipFill>
          <p:spPr bwMode="auto">
            <a:xfrm>
              <a:off x="7333445" y="3200400"/>
              <a:ext cx="1093083" cy="1371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0" name="Textfeld 49"/>
            <p:cNvSpPr txBox="1"/>
            <p:nvPr/>
          </p:nvSpPr>
          <p:spPr>
            <a:xfrm>
              <a:off x="7241539" y="2866628"/>
              <a:ext cx="12573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L-Leg holder in position for gluing</a:t>
              </a:r>
              <a:endParaRPr lang="en-US" sz="900" dirty="0"/>
            </a:p>
          </p:txBody>
        </p:sp>
      </p:grpSp>
      <p:grpSp>
        <p:nvGrpSpPr>
          <p:cNvPr id="51" name="Gruppieren 50"/>
          <p:cNvGrpSpPr/>
          <p:nvPr/>
        </p:nvGrpSpPr>
        <p:grpSpPr>
          <a:xfrm>
            <a:off x="5928360" y="4660617"/>
            <a:ext cx="3029730" cy="1555588"/>
            <a:chOff x="5928360" y="4605328"/>
            <a:chExt cx="3029730" cy="1555588"/>
          </a:xfrm>
        </p:grpSpPr>
        <p:pic>
          <p:nvPicPr>
            <p:cNvPr id="52" name="Picture 7" descr="Q:\Projekte\STS Aktuell\Small Prototype Ladder assembly\Bilder\Sensor-Leiter  Montage Halter\IMG_4882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33" t="1625" r="460" b="26017"/>
            <a:stretch/>
          </p:blipFill>
          <p:spPr bwMode="auto">
            <a:xfrm>
              <a:off x="6019800" y="4800600"/>
              <a:ext cx="2938290" cy="1360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Textfeld 52"/>
            <p:cNvSpPr txBox="1"/>
            <p:nvPr/>
          </p:nvSpPr>
          <p:spPr>
            <a:xfrm>
              <a:off x="5928360" y="4605328"/>
              <a:ext cx="2514600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/>
                <a:t>Short Ladder piece with 8 L-Legs</a:t>
              </a:r>
              <a:endParaRPr lang="en-US" sz="900" dirty="0"/>
            </a:p>
          </p:txBody>
        </p:sp>
      </p:grpSp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4449719"/>
            <a:ext cx="2114549" cy="99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19" y="4647525"/>
            <a:ext cx="2905125" cy="8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Ellipse 57"/>
          <p:cNvSpPr/>
          <p:nvPr/>
        </p:nvSpPr>
        <p:spPr bwMode="auto">
          <a:xfrm>
            <a:off x="6917870" y="5065676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1" name="Ellipse 60"/>
          <p:cNvSpPr/>
          <p:nvPr/>
        </p:nvSpPr>
        <p:spPr bwMode="auto">
          <a:xfrm>
            <a:off x="7244080" y="5054600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2" name="Ellipse 61"/>
          <p:cNvSpPr/>
          <p:nvPr/>
        </p:nvSpPr>
        <p:spPr bwMode="auto">
          <a:xfrm>
            <a:off x="7452360" y="5049520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3" name="Ellipse 62"/>
          <p:cNvSpPr/>
          <p:nvPr/>
        </p:nvSpPr>
        <p:spPr bwMode="auto">
          <a:xfrm>
            <a:off x="7780936" y="5042816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5" name="Ellipse 64"/>
          <p:cNvSpPr/>
          <p:nvPr/>
        </p:nvSpPr>
        <p:spPr bwMode="auto">
          <a:xfrm>
            <a:off x="6901180" y="5403496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7" name="Ellipse 66"/>
          <p:cNvSpPr/>
          <p:nvPr/>
        </p:nvSpPr>
        <p:spPr bwMode="auto">
          <a:xfrm>
            <a:off x="7275650" y="5394960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8" name="Ellipse 67"/>
          <p:cNvSpPr/>
          <p:nvPr/>
        </p:nvSpPr>
        <p:spPr bwMode="auto">
          <a:xfrm>
            <a:off x="7509156" y="5384800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2" name="Ellipse 71"/>
          <p:cNvSpPr/>
          <p:nvPr/>
        </p:nvSpPr>
        <p:spPr bwMode="auto">
          <a:xfrm>
            <a:off x="7890156" y="5375556"/>
            <a:ext cx="192124" cy="192124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3" name="Gerade Verbindung mit Pfeil 72"/>
          <p:cNvCxnSpPr/>
          <p:nvPr/>
        </p:nvCxnSpPr>
        <p:spPr bwMode="auto">
          <a:xfrm flipH="1">
            <a:off x="7013932" y="4838700"/>
            <a:ext cx="126008" cy="22697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5" name="Gerade Verbindung mit Pfeil 74"/>
          <p:cNvCxnSpPr/>
          <p:nvPr/>
        </p:nvCxnSpPr>
        <p:spPr bwMode="auto">
          <a:xfrm>
            <a:off x="7129780" y="4846320"/>
            <a:ext cx="210362" cy="219356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76" name="Picture 12" descr="Q:\Projekte\STS Aktuell\Small Prototype Ladder assembly\Bilder\Ladder assembly\IMG_3885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35047" r="5165" b="15977"/>
          <a:stretch/>
        </p:blipFill>
        <p:spPr bwMode="auto">
          <a:xfrm>
            <a:off x="1905000" y="5605067"/>
            <a:ext cx="2057399" cy="87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13" descr="Q:\Projekte\STS Aktuell\Small Prototype Ladder assembly\Bilder\Ladder assembly\IMG_3882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69"/>
          <a:stretch/>
        </p:blipFill>
        <p:spPr bwMode="auto">
          <a:xfrm>
            <a:off x="4223783" y="5591463"/>
            <a:ext cx="1490774" cy="871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Q:\Projekte\STS Aktuell\Small Prototype Ladder assembly\Bilder\Ladder assembly\IMG_3889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8722" r="6366" b="19161"/>
          <a:stretch/>
        </p:blipFill>
        <p:spPr bwMode="auto">
          <a:xfrm>
            <a:off x="259003" y="5605067"/>
            <a:ext cx="1478127" cy="8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8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87895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9" grpId="0"/>
      <p:bldP spid="70" grpId="0"/>
      <p:bldP spid="58" grpId="0" animBg="1"/>
      <p:bldP spid="61" grpId="0" animBg="1"/>
      <p:bldP spid="62" grpId="0" animBg="1"/>
      <p:bldP spid="63" grpId="0" animBg="1"/>
      <p:bldP spid="65" grpId="0" animBg="1"/>
      <p:bldP spid="67" grpId="0" animBg="1"/>
      <p:bldP spid="68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kern="0" dirty="0" smtClean="0"/>
              <a:t>CBM Engineering</a:t>
            </a:r>
            <a:endParaRPr lang="de-DE" kern="0" dirty="0"/>
          </a:p>
        </p:txBody>
      </p:sp>
      <p:graphicFrame>
        <p:nvGraphicFramePr>
          <p:cNvPr id="2" name="Tabel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2145135"/>
              </p:ext>
            </p:extLst>
          </p:nvPr>
        </p:nvGraphicFramePr>
        <p:xfrm>
          <a:off x="800100" y="3733800"/>
          <a:ext cx="7543800" cy="2362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48295"/>
                <a:gridCol w="2104505"/>
                <a:gridCol w="2133600"/>
                <a:gridCol w="2057400"/>
              </a:tblGrid>
              <a:tr h="403106">
                <a:tc>
                  <a:txBody>
                    <a:bodyPr/>
                    <a:lstStyle/>
                    <a:p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D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Prototype #1</a:t>
                      </a:r>
                      <a:endParaRPr lang="de-DE" sz="1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FFCD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Prototype #2</a:t>
                      </a:r>
                    </a:p>
                  </a:txBody>
                  <a:tcPr anchor="ctr">
                    <a:solidFill>
                      <a:srgbClr val="FFCD2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>
                          <a:solidFill>
                            <a:schemeClr val="tx1"/>
                          </a:solidFill>
                        </a:rPr>
                        <a:t>Prototype #3</a:t>
                      </a:r>
                    </a:p>
                  </a:txBody>
                  <a:tcPr anchor="ctr">
                    <a:solidFill>
                      <a:srgbClr val="FFCD2D"/>
                    </a:solidFill>
                  </a:tcPr>
                </a:tc>
              </a:tr>
              <a:tr h="403106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Support</a:t>
                      </a:r>
                      <a:endParaRPr lang="de-DE" sz="1400" dirty="0"/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CFK-pipe / 1,5mm</a:t>
                      </a:r>
                      <a:endParaRPr lang="de-DE" sz="1400" dirty="0"/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CFK-pipe / 1,5mm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CFK-pipe / 1,5mm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</a:tr>
              <a:tr h="403106">
                <a:tc>
                  <a:txBody>
                    <a:bodyPr/>
                    <a:lstStyle/>
                    <a:p>
                      <a:r>
                        <a:rPr lang="de-DE" sz="1400" dirty="0" smtClean="0"/>
                        <a:t>Matrix</a:t>
                      </a:r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L20/EPH960</a:t>
                      </a:r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L20/EPH960</a:t>
                      </a:r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 smtClean="0"/>
                        <a:t>L20/EPH960</a:t>
                      </a:r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</a:tr>
              <a:tr h="42729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Fiber</a:t>
                      </a: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M55J / 6K</a:t>
                      </a:r>
                      <a:endParaRPr lang="de-DE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M55J / 6K</a:t>
                      </a:r>
                      <a:endParaRPr lang="de-DE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M60J / 3K</a:t>
                      </a:r>
                      <a:endParaRPr lang="de-DE" sz="1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</a:tr>
              <a:tr h="403106">
                <a:tc>
                  <a:txBody>
                    <a:bodyPr/>
                    <a:lstStyle/>
                    <a:p>
                      <a:r>
                        <a:rPr lang="de-DE" sz="1400" dirty="0" err="1" smtClean="0"/>
                        <a:t>Roving</a:t>
                      </a:r>
                      <a:endParaRPr lang="de-DE" sz="1400" dirty="0"/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</a:t>
                      </a:r>
                      <a:endParaRPr lang="de-DE" sz="1400" dirty="0"/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2</a:t>
                      </a:r>
                      <a:endParaRPr lang="de-DE" sz="1400" dirty="0"/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3</a:t>
                      </a:r>
                      <a:endParaRPr lang="de-DE" sz="1400" dirty="0"/>
                    </a:p>
                  </a:txBody>
                  <a:tcPr anchor="ctr">
                    <a:solidFill>
                      <a:srgbClr val="FFEEB7"/>
                    </a:solidFill>
                  </a:tcPr>
                </a:tc>
              </a:tr>
              <a:tr h="322484">
                <a:tc>
                  <a:txBody>
                    <a:bodyPr/>
                    <a:lstStyle/>
                    <a:p>
                      <a:r>
                        <a:rPr lang="de-DE" sz="1400" baseline="0" dirty="0" err="1" smtClean="0"/>
                        <a:t>Weight</a:t>
                      </a:r>
                      <a:endParaRPr lang="de-DE" sz="1400" dirty="0"/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11,2 g</a:t>
                      </a:r>
                      <a:endParaRPr lang="de-DE" sz="1400" dirty="0"/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14,8 g</a:t>
                      </a:r>
                      <a:endParaRPr lang="de-DE" sz="1400" dirty="0"/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400" dirty="0" smtClean="0"/>
                        <a:t>11,2 g</a:t>
                      </a:r>
                      <a:endParaRPr lang="de-DE" sz="1400" dirty="0"/>
                    </a:p>
                  </a:txBody>
                  <a:tcPr anchor="ctr">
                    <a:solidFill>
                      <a:srgbClr val="FFDD71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70"/>
          <a:stretch/>
        </p:blipFill>
        <p:spPr bwMode="auto">
          <a:xfrm>
            <a:off x="952538" y="1197428"/>
            <a:ext cx="7222632" cy="2394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219200" y="1415534"/>
            <a:ext cx="1289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prototype 1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319799" y="2373868"/>
            <a:ext cx="1289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prototype 2</a:t>
            </a:r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5486400" y="3048000"/>
            <a:ext cx="128958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prototype </a:t>
            </a:r>
            <a:r>
              <a:rPr lang="de-DE" dirty="0"/>
              <a:t>3</a:t>
            </a:r>
          </a:p>
        </p:txBody>
      </p:sp>
      <p:sp>
        <p:nvSpPr>
          <p:cNvPr id="1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38388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kern="0" dirty="0" smtClean="0"/>
              <a:t>STS </a:t>
            </a:r>
            <a:r>
              <a:rPr lang="de-DE" altLang="de-DE" kern="0" dirty="0" err="1" smtClean="0"/>
              <a:t>module</a:t>
            </a:r>
            <a:r>
              <a:rPr lang="de-DE" altLang="de-DE" kern="0" dirty="0" smtClean="0"/>
              <a:t> </a:t>
            </a:r>
            <a:r>
              <a:rPr lang="de-DE" altLang="de-DE" kern="0" dirty="0" err="1" smtClean="0"/>
              <a:t>assembly</a:t>
            </a:r>
            <a:endParaRPr lang="de-DE" kern="0" dirty="0"/>
          </a:p>
        </p:txBody>
      </p:sp>
      <p:sp>
        <p:nvSpPr>
          <p:cNvPr id="1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  <p:pic>
        <p:nvPicPr>
          <p:cNvPr id="14" name="Grafik 5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14400" y="3733800"/>
            <a:ext cx="7210309" cy="249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1433454" y="1371600"/>
            <a:ext cx="6096000" cy="22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altLang="de-DE" sz="2800" kern="0" dirty="0" smtClean="0"/>
              <a:t>Compressed </a:t>
            </a:r>
            <a:r>
              <a:rPr lang="de-DE" altLang="de-DE" sz="2800" kern="0" dirty="0" err="1" smtClean="0"/>
              <a:t>Baryonic</a:t>
            </a:r>
            <a:r>
              <a:rPr lang="de-DE" altLang="de-DE" sz="2800" kern="0" dirty="0" smtClean="0"/>
              <a:t> Matter (CBM) </a:t>
            </a:r>
            <a:r>
              <a:rPr lang="de-DE" altLang="de-DE" sz="2800" kern="0" dirty="0" err="1" smtClean="0"/>
              <a:t>experiment</a:t>
            </a:r>
            <a:r>
              <a:rPr lang="de-DE" altLang="de-DE" sz="2800" kern="0" dirty="0" smtClean="0"/>
              <a:t> at FAIR</a:t>
            </a:r>
            <a:endParaRPr lang="de-DE" sz="2800" kern="0" dirty="0"/>
          </a:p>
        </p:txBody>
      </p:sp>
      <p:sp>
        <p:nvSpPr>
          <p:cNvPr id="12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sz="1100" dirty="0" smtClean="0"/>
              <a:t>03.07.2017</a:t>
            </a:r>
            <a:endParaRPr lang="de-DE" altLang="de-DE" sz="1100" dirty="0"/>
          </a:p>
        </p:txBody>
      </p: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sz="1100" dirty="0"/>
              <a:t>Oleg </a:t>
            </a:r>
            <a:r>
              <a:rPr lang="de-DE" altLang="de-DE" sz="1100" dirty="0" err="1"/>
              <a:t>Vasylyev</a:t>
            </a:r>
            <a:r>
              <a:rPr lang="de-DE" altLang="de-DE" sz="1100" dirty="0"/>
              <a:t> </a:t>
            </a:r>
            <a:r>
              <a:rPr lang="de-DE" altLang="de-DE" sz="1100" dirty="0" smtClean="0"/>
              <a:t>– </a:t>
            </a:r>
            <a:r>
              <a:rPr lang="de-DE" altLang="de-DE" sz="1100" dirty="0" err="1" smtClean="0"/>
              <a:t>Concept</a:t>
            </a:r>
            <a:r>
              <a:rPr lang="de-DE" altLang="de-DE" sz="1100" dirty="0" smtClean="0"/>
              <a:t>, design </a:t>
            </a:r>
            <a:r>
              <a:rPr lang="de-DE" altLang="de-DE" sz="1100" dirty="0" err="1" smtClean="0"/>
              <a:t>and</a:t>
            </a:r>
            <a:r>
              <a:rPr lang="de-DE" altLang="de-DE" sz="1100" dirty="0" smtClean="0"/>
              <a:t> </a:t>
            </a:r>
            <a:r>
              <a:rPr lang="de-DE" altLang="de-DE" sz="1100" dirty="0" err="1" smtClean="0"/>
              <a:t>prototyping</a:t>
            </a:r>
            <a:r>
              <a:rPr lang="de-DE" altLang="de-DE" sz="1100" dirty="0" smtClean="0"/>
              <a:t> </a:t>
            </a:r>
            <a:r>
              <a:rPr lang="de-DE" altLang="de-DE" sz="1100" dirty="0" err="1" smtClean="0"/>
              <a:t>of</a:t>
            </a:r>
            <a:r>
              <a:rPr lang="de-DE" altLang="de-DE" sz="1100" dirty="0" smtClean="0"/>
              <a:t> </a:t>
            </a:r>
            <a:r>
              <a:rPr lang="de-DE" altLang="de-DE" sz="1100" dirty="0" err="1" smtClean="0"/>
              <a:t>the</a:t>
            </a:r>
            <a:r>
              <a:rPr lang="de-DE" altLang="de-DE" sz="1100" dirty="0" smtClean="0"/>
              <a:t> STS</a:t>
            </a:r>
            <a:endParaRPr lang="de-DE" altLang="de-DE" sz="11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12" y="1371599"/>
            <a:ext cx="6756488" cy="37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Shape 14"/>
          <p:cNvSpPr txBox="1"/>
          <p:nvPr/>
        </p:nvSpPr>
        <p:spPr>
          <a:xfrm>
            <a:off x="120692" y="5286736"/>
            <a:ext cx="2590499" cy="17447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en-US" sz="1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Physics aim</a:t>
            </a:r>
            <a:endParaRPr lang="en-US" sz="6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Shape 15"/>
              <p:cNvSpPr txBox="1"/>
              <p:nvPr/>
            </p:nvSpPr>
            <p:spPr>
              <a:xfrm>
                <a:off x="114300" y="5486399"/>
                <a:ext cx="2819400" cy="8382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/>
              <a:p>
                <a:pPr marL="285750" indent="-177800" algn="just">
                  <a:lnSpc>
                    <a:spcPct val="100000"/>
                  </a:lnSpc>
                  <a:buBlip>
                    <a:blip r:embed="rId4"/>
                  </a:buBlip>
                </a:pP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</a:rPr>
                  <a:t>Exploration of the QCD </a:t>
                </a:r>
                <a:r>
                  <a:rPr lang="en-US" sz="1050" b="0" strike="noStrike" spc="-1" dirty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</a:rPr>
                  <a:t>phase diagram at high net baryon densities and moderate </a:t>
                </a: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latin typeface="Calibri" panose="020F0502020204030204" pitchFamily="34" charset="0"/>
                  </a:rPr>
                  <a:t>temperatures </a:t>
                </a:r>
                <a:endParaRPr lang="en-US" sz="6600" b="0" strike="noStrike" spc="-1" dirty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 panose="020F0502020204030204" pitchFamily="34" charset="0"/>
                </a:endParaRPr>
              </a:p>
              <a:p>
                <a:pPr marL="285750" indent="-177800" algn="just">
                  <a:lnSpc>
                    <a:spcPct val="100000"/>
                  </a:lnSpc>
                  <a:buBlip>
                    <a:blip r:embed="rId4"/>
                  </a:buBlip>
                </a:pPr>
                <a:r>
                  <a:rPr lang="en-US" sz="1050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DejaVu Sans"/>
                  </a:rPr>
                  <a:t>Starting</a:t>
                </a: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DejaVu Sans"/>
                  </a:rPr>
                  <a:t> with SIS100 </a:t>
                </a:r>
                <a:r>
                  <a:rPr lang="en-US" sz="1050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DejaVu Sans"/>
                  </a:rPr>
                  <a:t>projectile</a:t>
                </a: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DejaVu Sans"/>
                  </a:rPr>
                  <a:t> energies:</a:t>
                </a:r>
                <a:b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DejaVu Sans"/>
                  </a:rPr>
                </a:b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DejaVu Sans"/>
                  </a:rPr>
                  <a:t>2</a:t>
                </a: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Ubuntu"/>
                  </a:rPr>
                  <a:t>÷11 GeV/nucleon /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05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en-US" sz="1050" b="0" i="1" strike="noStrike" spc="-1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  <a:ea typeface="Cambria Math"/>
                          </a:rPr>
                          <m:t>𝑠</m:t>
                        </m:r>
                        <m:r>
                          <a:rPr lang="en-US" sz="1050" b="0" i="1" strike="noStrike" spc="-1" baseline="-25000" smtClean="0">
                            <a:solidFill>
                              <a:srgbClr val="000000"/>
                            </a:solidFill>
                            <a:uFill>
                              <a:solidFill>
                                <a:srgbClr val="FFFFFF"/>
                              </a:solidFill>
                            </a:uFill>
                            <a:latin typeface="Cambria Math"/>
                            <a:ea typeface="Cambria Math"/>
                          </a:rPr>
                          <m:t>𝑁𝑁</m:t>
                        </m:r>
                      </m:e>
                    </m:rad>
                  </m:oMath>
                </a14:m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Ubuntu"/>
                  </a:rPr>
                  <a:t> = 2.7</a:t>
                </a: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Ubuntu"/>
                    <a:sym typeface="Symbol"/>
                  </a:rPr>
                  <a:t>4.9 GeV, </a:t>
                </a:r>
                <a:b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Ubuntu"/>
                    <a:sym typeface="Symbol"/>
                  </a:rPr>
                </a:br>
                <a:r>
                  <a:rPr lang="en-US" sz="1050" b="0" strike="noStrike" spc="-1" dirty="0" smtClean="0">
                    <a:solidFill>
                      <a:srgbClr val="000000"/>
                    </a:solidFill>
                    <a:uFill>
                      <a:solidFill>
                        <a:srgbClr val="FFFFFF"/>
                      </a:solidFill>
                    </a:uFill>
                    <a:ea typeface="Ubuntu"/>
                    <a:sym typeface="Symbol"/>
                  </a:rPr>
                  <a:t>protons up to 29 GeV</a:t>
                </a:r>
                <a:endParaRPr lang="en-US" sz="1050" b="0" strike="noStrike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ea typeface="Ubuntu"/>
                </a:endParaRPr>
              </a:p>
            </p:txBody>
          </p:sp>
        </mc:Choice>
        <mc:Fallback xmlns="">
          <p:sp>
            <p:nvSpPr>
              <p:cNvPr id="41" name="TextShape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" y="5486399"/>
                <a:ext cx="2819400" cy="838201"/>
              </a:xfrm>
              <a:prstGeom prst="rect">
                <a:avLst/>
              </a:prstGeom>
              <a:blipFill rotWithShape="1">
                <a:blip r:embed="rId5"/>
                <a:stretch>
                  <a:fillRect t="-4348" r="-3030" b="-2391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Shape 16"/>
          <p:cNvSpPr txBox="1"/>
          <p:nvPr/>
        </p:nvSpPr>
        <p:spPr>
          <a:xfrm>
            <a:off x="2988021" y="5295193"/>
            <a:ext cx="2457409" cy="166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en-US" sz="1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</a:t>
            </a:r>
            <a:r>
              <a:rPr lang="en-US" sz="11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bservables</a:t>
            </a:r>
            <a:endParaRPr lang="en-US" sz="6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3" name="TextShape 17"/>
          <p:cNvSpPr txBox="1"/>
          <p:nvPr/>
        </p:nvSpPr>
        <p:spPr>
          <a:xfrm>
            <a:off x="3048000" y="5486399"/>
            <a:ext cx="3048000" cy="75176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285750" indent="-177800" algn="just">
              <a:lnSpc>
                <a:spcPct val="100000"/>
              </a:lnSpc>
              <a:buBlip>
                <a:blip r:embed="rId4"/>
              </a:buBlip>
            </a:pPr>
            <a:r>
              <a:rPr lang="en-US" sz="105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Hadrons, electrons, muons, photons </a:t>
            </a:r>
            <a:r>
              <a:rPr lang="en-US" sz="105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</a:t>
            </a:r>
            <a:endParaRPr lang="en-US" sz="105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  <a:ea typeface="DejaVu Sans"/>
            </a:endParaRPr>
          </a:p>
          <a:p>
            <a:pPr marL="285750" indent="-177800" algn="just">
              <a:lnSpc>
                <a:spcPct val="100000"/>
              </a:lnSpc>
              <a:buBlip>
                <a:blip r:embed="rId4"/>
              </a:buBlip>
            </a:pPr>
            <a:r>
              <a:rPr lang="en-US" sz="105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Particle yields </a:t>
            </a:r>
            <a:r>
              <a:rPr lang="en-US" sz="105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and</a:t>
            </a:r>
            <a:r>
              <a:rPr lang="en-US" sz="105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multi-differential </a:t>
            </a:r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cross-sections</a:t>
            </a:r>
            <a:endParaRPr lang="en-US" sz="6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 marL="285750" indent="-177800" algn="just">
              <a:lnSpc>
                <a:spcPct val="100000"/>
              </a:lnSpc>
              <a:buBlip>
                <a:blip r:embed="rId4"/>
              </a:buBlip>
            </a:pPr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Rare diagnostic probes: strange mesons, </a:t>
            </a:r>
            <a:r>
              <a:rPr lang="en-US" sz="105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/>
            </a:r>
            <a:br>
              <a:rPr lang="en-US" sz="105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</a:br>
            <a:r>
              <a:rPr lang="en-US" sz="105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light vector </a:t>
            </a:r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mesons (</a:t>
            </a:r>
            <a:r>
              <a:rPr lang="en-US" sz="105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Ubuntu"/>
              </a:rPr>
              <a:t>ρ, ω, φ</a:t>
            </a:r>
            <a:r>
              <a:rPr lang="en-US" sz="105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), charm production  </a:t>
            </a:r>
            <a:endParaRPr lang="en-US" sz="6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15008" y="5438774"/>
            <a:ext cx="2876592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 smtClean="0">
                <a:latin typeface="Calibri" panose="020F0502020204030204" pitchFamily="34" charset="0"/>
              </a:rPr>
              <a:t>C</a:t>
            </a:r>
            <a:r>
              <a:rPr lang="en-US" sz="1050" i="1" dirty="0" smtClean="0">
                <a:latin typeface="Calibri" panose="020F0502020204030204" pitchFamily="34" charset="0"/>
              </a:rPr>
              <a:t>hallenges </a:t>
            </a:r>
            <a:r>
              <a:rPr lang="en-US" sz="1050" i="1" dirty="0">
                <a:latin typeface="Calibri" panose="020F0502020204030204" pitchFamily="34" charset="0"/>
              </a:rPr>
              <a:t>in QCD matter physics – </a:t>
            </a:r>
            <a:r>
              <a:rPr lang="en-US" sz="1050" i="1" dirty="0" smtClean="0">
                <a:latin typeface="Calibri" panose="020F0502020204030204" pitchFamily="34" charset="0"/>
              </a:rPr>
              <a:t>The </a:t>
            </a:r>
            <a:r>
              <a:rPr lang="en-US" sz="1050" i="1" dirty="0">
                <a:latin typeface="Calibri" panose="020F0502020204030204" pitchFamily="34" charset="0"/>
              </a:rPr>
              <a:t>scientific </a:t>
            </a:r>
            <a:r>
              <a:rPr lang="en-US" sz="1050" i="1" dirty="0" err="1">
                <a:latin typeface="Calibri" panose="020F0502020204030204" pitchFamily="34" charset="0"/>
              </a:rPr>
              <a:t>programme</a:t>
            </a:r>
            <a:r>
              <a:rPr lang="en-US" sz="1050" i="1" dirty="0">
                <a:latin typeface="Calibri" panose="020F0502020204030204" pitchFamily="34" charset="0"/>
              </a:rPr>
              <a:t> of the </a:t>
            </a:r>
            <a:r>
              <a:rPr lang="en-US" sz="1050" i="1" dirty="0" smtClean="0">
                <a:latin typeface="Calibri" panose="020F0502020204030204" pitchFamily="34" charset="0"/>
              </a:rPr>
              <a:t>CBM experiment </a:t>
            </a:r>
            <a:r>
              <a:rPr lang="en-US" sz="1050" i="1" dirty="0">
                <a:latin typeface="Calibri" panose="020F0502020204030204" pitchFamily="34" charset="0"/>
              </a:rPr>
              <a:t>at </a:t>
            </a:r>
            <a:r>
              <a:rPr lang="en-US" sz="1050" i="1" dirty="0" smtClean="0">
                <a:latin typeface="Calibri" panose="020F0502020204030204" pitchFamily="34" charset="0"/>
              </a:rPr>
              <a:t>FAIR;</a:t>
            </a:r>
            <a:r>
              <a:rPr lang="en-US" sz="1050" dirty="0" smtClean="0">
                <a:latin typeface="Calibri" panose="020F0502020204030204" pitchFamily="34" charset="0"/>
              </a:rPr>
              <a:t>      </a:t>
            </a:r>
            <a:br>
              <a:rPr lang="en-US" sz="1050" dirty="0" smtClean="0">
                <a:latin typeface="Calibri" panose="020F0502020204030204" pitchFamily="34" charset="0"/>
              </a:rPr>
            </a:br>
            <a:r>
              <a:rPr lang="en-US" sz="1050" dirty="0" smtClean="0">
                <a:latin typeface="Calibri" panose="020F0502020204030204" pitchFamily="34" charset="0"/>
              </a:rPr>
              <a:t>arXiv:1607.01487v2 </a:t>
            </a:r>
            <a:r>
              <a:rPr lang="en-US" sz="1050" dirty="0">
                <a:latin typeface="Calibri" panose="020F0502020204030204" pitchFamily="34" charset="0"/>
              </a:rPr>
              <a:t>[</a:t>
            </a:r>
            <a:r>
              <a:rPr lang="en-US" sz="1050" dirty="0" err="1">
                <a:latin typeface="Calibri" panose="020F0502020204030204" pitchFamily="34" charset="0"/>
              </a:rPr>
              <a:t>nucl</a:t>
            </a:r>
            <a:r>
              <a:rPr lang="en-US" sz="1050" dirty="0">
                <a:latin typeface="Calibri" panose="020F0502020204030204" pitchFamily="34" charset="0"/>
              </a:rPr>
              <a:t>-ex] 24 Nov 2016</a:t>
            </a:r>
          </a:p>
        </p:txBody>
      </p:sp>
      <p:sp>
        <p:nvSpPr>
          <p:cNvPr id="50" name="TextShape 16"/>
          <p:cNvSpPr txBox="1"/>
          <p:nvPr/>
        </p:nvSpPr>
        <p:spPr>
          <a:xfrm>
            <a:off x="3064221" y="5295193"/>
            <a:ext cx="2457409" cy="166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en-US" sz="1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O</a:t>
            </a:r>
            <a:r>
              <a:rPr lang="en-US" sz="1100" b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bservables</a:t>
            </a:r>
            <a:endParaRPr lang="en-US" sz="6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51" name="TextShape 16"/>
          <p:cNvSpPr txBox="1"/>
          <p:nvPr/>
        </p:nvSpPr>
        <p:spPr>
          <a:xfrm>
            <a:off x="6096000" y="5295193"/>
            <a:ext cx="2457409" cy="166017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108000">
              <a:buClr>
                <a:srgbClr val="000000"/>
              </a:buClr>
              <a:buSzPct val="45000"/>
            </a:pPr>
            <a:r>
              <a:rPr lang="en-US" sz="11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Recent paper</a:t>
            </a:r>
            <a:endParaRPr lang="en-US" sz="66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1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9" b="1224"/>
          <a:stretch>
            <a:fillRect/>
          </a:stretch>
        </p:blipFill>
        <p:spPr bwMode="auto">
          <a:xfrm>
            <a:off x="4100405" y="1571244"/>
            <a:ext cx="489119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2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de-DE" kern="0" dirty="0" smtClean="0"/>
              <a:t>Agenda</a:t>
            </a:r>
            <a:endParaRPr lang="de-DE" kern="0" dirty="0"/>
          </a:p>
        </p:txBody>
      </p:sp>
      <p:sp>
        <p:nvSpPr>
          <p:cNvPr id="6" name="Textfeld 5"/>
          <p:cNvSpPr txBox="1"/>
          <p:nvPr/>
        </p:nvSpPr>
        <p:spPr>
          <a:xfrm>
            <a:off x="220980" y="1371600"/>
            <a:ext cx="49606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Overview of the </a:t>
            </a:r>
            <a:r>
              <a:rPr lang="en-US" b="1" i="1" u="sng" dirty="0" smtClean="0"/>
              <a:t>S</a:t>
            </a:r>
            <a:r>
              <a:rPr lang="en-US" dirty="0" smtClean="0"/>
              <a:t>ilicon </a:t>
            </a:r>
            <a:r>
              <a:rPr lang="en-US" b="1" i="1" u="sng" dirty="0" smtClean="0"/>
              <a:t>T</a:t>
            </a:r>
            <a:r>
              <a:rPr lang="en-US" dirty="0" smtClean="0"/>
              <a:t>racking </a:t>
            </a:r>
            <a:r>
              <a:rPr lang="en-US" b="1" i="1" u="sng" dirty="0" smtClean="0"/>
              <a:t>S</a:t>
            </a:r>
            <a:r>
              <a:rPr lang="en-US" dirty="0" smtClean="0"/>
              <a:t>ystem 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Precision requirements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STS Mechanics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Prototyping activities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Material choice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Cooling concept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eriod"/>
            </a:pPr>
            <a:r>
              <a:rPr lang="en-US" dirty="0" smtClean="0"/>
              <a:t>Outlook and future plans</a:t>
            </a:r>
          </a:p>
        </p:txBody>
      </p:sp>
      <p:sp>
        <p:nvSpPr>
          <p:cNvPr id="9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4253407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3</a:t>
            </a:fld>
            <a:endParaRPr lang="de-DE" altLang="de-DE"/>
          </a:p>
        </p:txBody>
      </p:sp>
      <p:sp>
        <p:nvSpPr>
          <p:cNvPr id="8" name="Textfeld 58"/>
          <p:cNvSpPr txBox="1">
            <a:spLocks noChangeArrowheads="1"/>
          </p:cNvSpPr>
          <p:nvPr/>
        </p:nvSpPr>
        <p:spPr bwMode="auto">
          <a:xfrm>
            <a:off x="3065658" y="1289185"/>
            <a:ext cx="295414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inside the thermal enclosure</a:t>
            </a:r>
            <a:endParaRPr lang="en-US" altLang="de-DE" sz="1600" b="1" dirty="0"/>
          </a:p>
        </p:txBody>
      </p:sp>
      <p:sp>
        <p:nvSpPr>
          <p:cNvPr id="10" name="Textfeld 58"/>
          <p:cNvSpPr txBox="1">
            <a:spLocks noChangeArrowheads="1"/>
          </p:cNvSpPr>
          <p:nvPr/>
        </p:nvSpPr>
        <p:spPr bwMode="auto">
          <a:xfrm>
            <a:off x="6354945" y="1289185"/>
            <a:ext cx="25690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Self carrying STS Mainframe</a:t>
            </a:r>
            <a:endParaRPr lang="en-US" altLang="de-DE" sz="1600" b="1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10345" r="23750" b="10345"/>
          <a:stretch/>
        </p:blipFill>
        <p:spPr bwMode="auto">
          <a:xfrm>
            <a:off x="351265" y="4084548"/>
            <a:ext cx="2704511" cy="239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6" t="7760" r="30156" b="5172"/>
          <a:stretch/>
        </p:blipFill>
        <p:spPr bwMode="auto">
          <a:xfrm>
            <a:off x="3976583" y="4214171"/>
            <a:ext cx="2195617" cy="2262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feld 58"/>
          <p:cNvSpPr txBox="1">
            <a:spLocks noChangeArrowheads="1"/>
          </p:cNvSpPr>
          <p:nvPr/>
        </p:nvSpPr>
        <p:spPr bwMode="auto">
          <a:xfrm>
            <a:off x="116278" y="3951012"/>
            <a:ext cx="97193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Units</a:t>
            </a:r>
            <a:endParaRPr lang="en-US" altLang="de-DE" sz="1600" b="1" dirty="0"/>
          </a:p>
        </p:txBody>
      </p:sp>
      <p:sp>
        <p:nvSpPr>
          <p:cNvPr id="14" name="Textfeld 58"/>
          <p:cNvSpPr txBox="1">
            <a:spLocks noChangeArrowheads="1"/>
          </p:cNvSpPr>
          <p:nvPr/>
        </p:nvSpPr>
        <p:spPr bwMode="auto">
          <a:xfrm>
            <a:off x="3530634" y="3951012"/>
            <a:ext cx="181421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Carbon ladders</a:t>
            </a:r>
            <a:endParaRPr lang="en-US" altLang="de-DE" sz="1600" b="1" dirty="0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1. STS general overview</a:t>
            </a:r>
            <a:endParaRPr lang="en-US" kern="0" dirty="0"/>
          </a:p>
        </p:txBody>
      </p:sp>
      <p:sp>
        <p:nvSpPr>
          <p:cNvPr id="16" name="Textfeld 15"/>
          <p:cNvSpPr txBox="1"/>
          <p:nvPr/>
        </p:nvSpPr>
        <p:spPr>
          <a:xfrm>
            <a:off x="6477000" y="4140875"/>
            <a:ext cx="25679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General 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9 Units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106 Carbon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896 Sensor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silicon area: ~ 4 m</a:t>
            </a:r>
            <a:r>
              <a:rPr lang="en-US" baseline="30000" dirty="0" smtClean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X0/station: ≈ </a:t>
            </a:r>
            <a:r>
              <a:rPr lang="en-US" dirty="0"/>
              <a:t>0.3 </a:t>
            </a:r>
            <a:r>
              <a:rPr lang="en-US" dirty="0" smtClean="0"/>
              <a:t>– </a:t>
            </a:r>
            <a:r>
              <a:rPr lang="en-US" dirty="0"/>
              <a:t>1% </a:t>
            </a:r>
            <a:r>
              <a:rPr lang="en-US" dirty="0" smtClean="0"/>
              <a:t>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FF0000"/>
              </a:solidFill>
            </a:endParaRPr>
          </a:p>
        </p:txBody>
      </p:sp>
      <p:sp>
        <p:nvSpPr>
          <p:cNvPr id="19" name="Textfeld 58"/>
          <p:cNvSpPr txBox="1">
            <a:spLocks noChangeArrowheads="1"/>
          </p:cNvSpPr>
          <p:nvPr/>
        </p:nvSpPr>
        <p:spPr bwMode="auto">
          <a:xfrm>
            <a:off x="14644" y="1289185"/>
            <a:ext cx="20541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inside the magnet</a:t>
            </a:r>
            <a:endParaRPr lang="en-US" altLang="de-DE" sz="1600" b="1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5" t="8793" r="22563" b="5000"/>
          <a:stretch/>
        </p:blipFill>
        <p:spPr bwMode="auto">
          <a:xfrm>
            <a:off x="6188402" y="1627739"/>
            <a:ext cx="2727960" cy="237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0" t="6657" r="38761" b="6918"/>
          <a:stretch/>
        </p:blipFill>
        <p:spPr bwMode="auto">
          <a:xfrm>
            <a:off x="412127" y="1563691"/>
            <a:ext cx="1516053" cy="2326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6839" r="31719" b="9138"/>
          <a:stretch/>
        </p:blipFill>
        <p:spPr bwMode="auto">
          <a:xfrm>
            <a:off x="3405142" y="1640709"/>
            <a:ext cx="2100514" cy="224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20"/>
          <p:cNvSpPr txBox="1"/>
          <p:nvPr/>
        </p:nvSpPr>
        <p:spPr>
          <a:xfrm>
            <a:off x="1699580" y="2602992"/>
            <a:ext cx="1043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Magnetic field </a:t>
            </a:r>
            <a:r>
              <a:rPr lang="en-US" sz="1200" dirty="0" smtClean="0"/>
              <a:t> - 1[T]</a:t>
            </a:r>
            <a:endParaRPr lang="en-US" sz="1200" dirty="0"/>
          </a:p>
        </p:txBody>
      </p:sp>
      <p:sp>
        <p:nvSpPr>
          <p:cNvPr id="21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22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41220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4</a:t>
            </a:fld>
            <a:endParaRPr lang="de-DE" altLang="de-DE"/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1. STS general overview</a:t>
            </a:r>
            <a:endParaRPr lang="en-US" kern="0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8" t="7931" r="38125" b="5690"/>
          <a:stretch/>
        </p:blipFill>
        <p:spPr bwMode="auto">
          <a:xfrm>
            <a:off x="76200" y="1295400"/>
            <a:ext cx="2761788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feld 14"/>
          <p:cNvSpPr txBox="1"/>
          <p:nvPr/>
        </p:nvSpPr>
        <p:spPr>
          <a:xfrm>
            <a:off x="2392680" y="2851706"/>
            <a:ext cx="505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STS</a:t>
            </a:r>
            <a:endParaRPr lang="en-US" sz="1800" dirty="0"/>
          </a:p>
        </p:txBody>
      </p:sp>
      <p:cxnSp>
        <p:nvCxnSpPr>
          <p:cNvPr id="22" name="Gerade Verbindung 16"/>
          <p:cNvCxnSpPr/>
          <p:nvPr/>
        </p:nvCxnSpPr>
        <p:spPr>
          <a:xfrm flipV="1">
            <a:off x="1363980" y="3530600"/>
            <a:ext cx="2120900" cy="77154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18"/>
          <p:cNvSpPr txBox="1"/>
          <p:nvPr/>
        </p:nvSpPr>
        <p:spPr>
          <a:xfrm>
            <a:off x="2961029" y="3810000"/>
            <a:ext cx="5982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2.5°</a:t>
            </a:r>
            <a:endParaRPr lang="en-US" sz="1800" dirty="0"/>
          </a:p>
        </p:txBody>
      </p:sp>
      <p:sp>
        <p:nvSpPr>
          <p:cNvPr id="24" name="Textfeld 19"/>
          <p:cNvSpPr txBox="1"/>
          <p:nvPr/>
        </p:nvSpPr>
        <p:spPr>
          <a:xfrm>
            <a:off x="2971800" y="4572000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25°</a:t>
            </a:r>
            <a:endParaRPr lang="en-US" sz="1800" dirty="0"/>
          </a:p>
        </p:txBody>
      </p:sp>
      <p:sp>
        <p:nvSpPr>
          <p:cNvPr id="25" name="Textfeld 20"/>
          <p:cNvSpPr txBox="1"/>
          <p:nvPr/>
        </p:nvSpPr>
        <p:spPr>
          <a:xfrm>
            <a:off x="2374067" y="3164126"/>
            <a:ext cx="11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Beam axis</a:t>
            </a:r>
            <a:endParaRPr lang="en-US" sz="1800" dirty="0"/>
          </a:p>
        </p:txBody>
      </p:sp>
      <p:cxnSp>
        <p:nvCxnSpPr>
          <p:cNvPr id="26" name="Gerade Verbindung mit Pfeil 22"/>
          <p:cNvCxnSpPr/>
          <p:nvPr/>
        </p:nvCxnSpPr>
        <p:spPr>
          <a:xfrm flipH="1" flipV="1">
            <a:off x="3192007" y="3619183"/>
            <a:ext cx="3313" cy="241617"/>
          </a:xfrm>
          <a:prstGeom prst="straightConnector1">
            <a:avLst/>
          </a:prstGeom>
          <a:ln w="19050">
            <a:solidFill>
              <a:schemeClr val="tx1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Bogen 23"/>
          <p:cNvSpPr/>
          <p:nvPr/>
        </p:nvSpPr>
        <p:spPr>
          <a:xfrm>
            <a:off x="3397250" y="3518854"/>
            <a:ext cx="196891" cy="1163954"/>
          </a:xfrm>
          <a:prstGeom prst="arc">
            <a:avLst>
              <a:gd name="adj1" fmla="val 16200000"/>
              <a:gd name="adj2" fmla="val 535971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30" name="Gerade Verbindung 17"/>
          <p:cNvCxnSpPr/>
          <p:nvPr/>
        </p:nvCxnSpPr>
        <p:spPr>
          <a:xfrm>
            <a:off x="1428750" y="3642043"/>
            <a:ext cx="2127250" cy="1021397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16"/>
          <p:cNvCxnSpPr/>
          <p:nvPr/>
        </p:nvCxnSpPr>
        <p:spPr>
          <a:xfrm>
            <a:off x="1360170" y="3605848"/>
            <a:ext cx="2170430" cy="603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5976228" y="3810000"/>
            <a:ext cx="316777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General facts: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</a:t>
            </a:r>
            <a:r>
              <a:rPr lang="en-US" dirty="0" smtClean="0"/>
              <a:t>arge aperture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low material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~40 kW dissipated 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-5°C operating temperature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</a:t>
            </a:r>
            <a:r>
              <a:rPr lang="en-US" dirty="0" smtClean="0"/>
              <a:t>elf-triggering </a:t>
            </a:r>
            <a:r>
              <a:rPr lang="en-US" dirty="0"/>
              <a:t>read-out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</a:t>
            </a:r>
            <a:r>
              <a:rPr lang="en-US" dirty="0" smtClean="0"/>
              <a:t>ollision </a:t>
            </a:r>
            <a:r>
              <a:rPr lang="en-US" dirty="0"/>
              <a:t>rates up to 10 MHz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36" name="Textfeld 35"/>
          <p:cNvSpPr txBox="1"/>
          <p:nvPr/>
        </p:nvSpPr>
        <p:spPr>
          <a:xfrm>
            <a:off x="4147594" y="1153037"/>
            <a:ext cx="4929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971</a:t>
            </a:r>
            <a:endParaRPr lang="en-US" sz="16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3650393" y="1384663"/>
            <a:ext cx="1891887" cy="2426043"/>
            <a:chOff x="3650393" y="1384663"/>
            <a:chExt cx="1891887" cy="2426043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0" t="14655" r="46527" b="6635"/>
            <a:stretch/>
          </p:blipFill>
          <p:spPr bwMode="auto">
            <a:xfrm flipH="1">
              <a:off x="3650393" y="1569639"/>
              <a:ext cx="1512157" cy="224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3" name="Gerade Verbindung 32"/>
            <p:cNvCxnSpPr/>
            <p:nvPr/>
          </p:nvCxnSpPr>
          <p:spPr bwMode="auto">
            <a:xfrm>
              <a:off x="5085121" y="1384663"/>
              <a:ext cx="0" cy="43204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4" name="Gerade Verbindung 33"/>
            <p:cNvCxnSpPr/>
            <p:nvPr/>
          </p:nvCxnSpPr>
          <p:spPr bwMode="auto">
            <a:xfrm>
              <a:off x="3694966" y="1384663"/>
              <a:ext cx="0" cy="43204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5" name="Gerade Verbindung mit Pfeil 34"/>
            <p:cNvCxnSpPr/>
            <p:nvPr/>
          </p:nvCxnSpPr>
          <p:spPr bwMode="auto">
            <a:xfrm flipH="1">
              <a:off x="3700738" y="1430924"/>
              <a:ext cx="1384383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9" name="Gerade Verbindung 38"/>
            <p:cNvCxnSpPr/>
            <p:nvPr/>
          </p:nvCxnSpPr>
          <p:spPr bwMode="auto">
            <a:xfrm flipH="1">
              <a:off x="4814344" y="3651218"/>
              <a:ext cx="48387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1" name="Gerade Verbindung 40"/>
            <p:cNvCxnSpPr/>
            <p:nvPr/>
          </p:nvCxnSpPr>
          <p:spPr bwMode="auto">
            <a:xfrm flipH="1">
              <a:off x="4814344" y="1607951"/>
              <a:ext cx="457200" cy="2377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2" name="Gerade Verbindung mit Pfeil 41"/>
            <p:cNvCxnSpPr/>
            <p:nvPr/>
          </p:nvCxnSpPr>
          <p:spPr bwMode="auto">
            <a:xfrm flipV="1">
              <a:off x="5237521" y="1610328"/>
              <a:ext cx="0" cy="2038514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0" name="Textfeld 49"/>
            <p:cNvSpPr txBox="1"/>
            <p:nvPr/>
          </p:nvSpPr>
          <p:spPr>
            <a:xfrm rot="5400000">
              <a:off x="5034969" y="2464489"/>
              <a:ext cx="67606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1425</a:t>
              </a:r>
              <a:endParaRPr lang="en-US" sz="1600" dirty="0"/>
            </a:p>
          </p:txBody>
        </p:sp>
      </p:grpSp>
      <p:grpSp>
        <p:nvGrpSpPr>
          <p:cNvPr id="5" name="Gruppieren 4"/>
          <p:cNvGrpSpPr/>
          <p:nvPr/>
        </p:nvGrpSpPr>
        <p:grpSpPr>
          <a:xfrm>
            <a:off x="5632787" y="1148080"/>
            <a:ext cx="3383501" cy="2658110"/>
            <a:chOff x="5632787" y="1148080"/>
            <a:chExt cx="3383501" cy="265811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25" t="11207" r="15500" b="8103"/>
            <a:stretch/>
          </p:blipFill>
          <p:spPr bwMode="auto">
            <a:xfrm>
              <a:off x="5632787" y="1569639"/>
              <a:ext cx="3383501" cy="2236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3" name="Gerade Verbindung 62"/>
            <p:cNvCxnSpPr/>
            <p:nvPr/>
          </p:nvCxnSpPr>
          <p:spPr bwMode="auto">
            <a:xfrm>
              <a:off x="5659120" y="1397000"/>
              <a:ext cx="0" cy="43204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4" name="Gerade Verbindung 63"/>
            <p:cNvCxnSpPr/>
            <p:nvPr/>
          </p:nvCxnSpPr>
          <p:spPr bwMode="auto">
            <a:xfrm>
              <a:off x="8970264" y="1396752"/>
              <a:ext cx="0" cy="432048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65" name="Gerade Verbindung mit Pfeil 64"/>
            <p:cNvCxnSpPr/>
            <p:nvPr/>
          </p:nvCxnSpPr>
          <p:spPr bwMode="auto">
            <a:xfrm flipH="1">
              <a:off x="5659038" y="1430924"/>
              <a:ext cx="3302082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triangle"/>
              <a:tailEnd type="triangle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67" name="Textfeld 66"/>
            <p:cNvSpPr txBox="1"/>
            <p:nvPr/>
          </p:nvSpPr>
          <p:spPr>
            <a:xfrm>
              <a:off x="6934200" y="1148080"/>
              <a:ext cx="8382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2300</a:t>
              </a:r>
            </a:p>
          </p:txBody>
        </p:sp>
      </p:grp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9" t="6897" r="30625" b="5171"/>
          <a:stretch/>
        </p:blipFill>
        <p:spPr bwMode="auto">
          <a:xfrm>
            <a:off x="3694966" y="4100831"/>
            <a:ext cx="2022422" cy="208370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0" name="Rechteck 69"/>
          <p:cNvSpPr/>
          <p:nvPr/>
        </p:nvSpPr>
        <p:spPr bwMode="auto">
          <a:xfrm>
            <a:off x="5808372" y="1899634"/>
            <a:ext cx="1487510" cy="1435994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7" name="Gerade Verbindung mit Pfeil 76"/>
          <p:cNvCxnSpPr/>
          <p:nvPr/>
        </p:nvCxnSpPr>
        <p:spPr bwMode="auto">
          <a:xfrm flipH="1">
            <a:off x="4949953" y="3364992"/>
            <a:ext cx="841247" cy="774192"/>
          </a:xfrm>
          <a:prstGeom prst="straightConnector1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0" name="TextBox 18"/>
          <p:cNvSpPr txBox="1"/>
          <p:nvPr/>
        </p:nvSpPr>
        <p:spPr>
          <a:xfrm>
            <a:off x="3857865" y="6096000"/>
            <a:ext cx="1780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18 STS half- units </a:t>
            </a:r>
            <a:endParaRPr lang="en-US" sz="1600" dirty="0"/>
          </a:p>
        </p:txBody>
      </p:sp>
      <p:sp>
        <p:nvSpPr>
          <p:cNvPr id="37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38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51906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6" grpId="0"/>
      <p:bldP spid="70" grpId="0" animBg="1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5</a:t>
            </a:fld>
            <a:endParaRPr lang="de-DE" altLang="de-DE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1035" r="37125" b="7012"/>
          <a:stretch/>
        </p:blipFill>
        <p:spPr bwMode="auto">
          <a:xfrm>
            <a:off x="-7620" y="1627739"/>
            <a:ext cx="3596220" cy="3455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58"/>
          <p:cNvSpPr txBox="1">
            <a:spLocks noChangeArrowheads="1"/>
          </p:cNvSpPr>
          <p:nvPr/>
        </p:nvSpPr>
        <p:spPr bwMode="auto">
          <a:xfrm>
            <a:off x="76200" y="1222397"/>
            <a:ext cx="162397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Half-Unit details:</a:t>
            </a:r>
          </a:p>
        </p:txBody>
      </p:sp>
      <p:sp>
        <p:nvSpPr>
          <p:cNvPr id="8" name="Rechteck 7"/>
          <p:cNvSpPr/>
          <p:nvPr/>
        </p:nvSpPr>
        <p:spPr>
          <a:xfrm>
            <a:off x="1719639" y="1266667"/>
            <a:ext cx="79496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C-Frame</a:t>
            </a:r>
            <a:endParaRPr lang="en-US" sz="1400" dirty="0"/>
          </a:p>
        </p:txBody>
      </p:sp>
      <p:cxnSp>
        <p:nvCxnSpPr>
          <p:cNvPr id="10" name="Gerade Verbindung mit Pfeil 9"/>
          <p:cNvCxnSpPr>
            <a:stCxn id="8" idx="2"/>
          </p:cNvCxnSpPr>
          <p:nvPr/>
        </p:nvCxnSpPr>
        <p:spPr bwMode="auto">
          <a:xfrm flipH="1">
            <a:off x="2047743" y="1574444"/>
            <a:ext cx="69377" cy="189962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hteck 13"/>
          <p:cNvSpPr/>
          <p:nvPr/>
        </p:nvSpPr>
        <p:spPr>
          <a:xfrm>
            <a:off x="3603052" y="3223736"/>
            <a:ext cx="1654748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Double-sided silicon</a:t>
            </a:r>
          </a:p>
          <a:p>
            <a:r>
              <a:rPr lang="en-US" sz="1400" dirty="0" smtClean="0"/>
              <a:t>micro-strip sensors</a:t>
            </a:r>
          </a:p>
          <a:p>
            <a:r>
              <a:rPr lang="en-US" sz="1400" dirty="0" smtClean="0"/>
              <a:t>(different sizes)</a:t>
            </a:r>
            <a:endParaRPr lang="en-US" sz="1400" dirty="0"/>
          </a:p>
        </p:txBody>
      </p:sp>
      <p:cxnSp>
        <p:nvCxnSpPr>
          <p:cNvPr id="15" name="Gerade Verbindung mit Pfeil 14"/>
          <p:cNvCxnSpPr>
            <a:stCxn id="14" idx="1"/>
          </p:cNvCxnSpPr>
          <p:nvPr/>
        </p:nvCxnSpPr>
        <p:spPr bwMode="auto">
          <a:xfrm flipH="1" flipV="1">
            <a:off x="3354946" y="3258355"/>
            <a:ext cx="248106" cy="33471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mit Pfeil 20"/>
          <p:cNvCxnSpPr>
            <a:stCxn id="14" idx="1"/>
          </p:cNvCxnSpPr>
          <p:nvPr/>
        </p:nvCxnSpPr>
        <p:spPr bwMode="auto">
          <a:xfrm flipH="1" flipV="1">
            <a:off x="3361386" y="3554569"/>
            <a:ext cx="241666" cy="3849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Gerade Verbindung mit Pfeil 24"/>
          <p:cNvCxnSpPr>
            <a:stCxn id="14" idx="1"/>
          </p:cNvCxnSpPr>
          <p:nvPr/>
        </p:nvCxnSpPr>
        <p:spPr bwMode="auto">
          <a:xfrm flipH="1">
            <a:off x="3374265" y="3593068"/>
            <a:ext cx="228787" cy="16756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hteck 32"/>
          <p:cNvSpPr/>
          <p:nvPr/>
        </p:nvSpPr>
        <p:spPr>
          <a:xfrm>
            <a:off x="2098040" y="5110479"/>
            <a:ext cx="185832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Carbon fiber “Ladders”</a:t>
            </a:r>
            <a:endParaRPr lang="en-US" sz="1400" dirty="0"/>
          </a:p>
        </p:txBody>
      </p:sp>
      <p:cxnSp>
        <p:nvCxnSpPr>
          <p:cNvPr id="34" name="Gerade Verbindung mit Pfeil 33"/>
          <p:cNvCxnSpPr>
            <a:stCxn id="33" idx="0"/>
          </p:cNvCxnSpPr>
          <p:nvPr/>
        </p:nvCxnSpPr>
        <p:spPr bwMode="auto">
          <a:xfrm flipH="1" flipV="1">
            <a:off x="2555240" y="4018280"/>
            <a:ext cx="471965" cy="109219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Gerade Verbindung mit Pfeil 38"/>
          <p:cNvCxnSpPr>
            <a:stCxn id="33" idx="0"/>
          </p:cNvCxnSpPr>
          <p:nvPr/>
        </p:nvCxnSpPr>
        <p:spPr bwMode="auto">
          <a:xfrm flipH="1" flipV="1">
            <a:off x="2946400" y="4038600"/>
            <a:ext cx="80805" cy="10718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mit Pfeil 41"/>
          <p:cNvCxnSpPr>
            <a:stCxn id="33" idx="0"/>
          </p:cNvCxnSpPr>
          <p:nvPr/>
        </p:nvCxnSpPr>
        <p:spPr bwMode="auto">
          <a:xfrm flipV="1">
            <a:off x="3027205" y="4038600"/>
            <a:ext cx="335755" cy="1071879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Rechteck 44"/>
          <p:cNvSpPr/>
          <p:nvPr/>
        </p:nvSpPr>
        <p:spPr>
          <a:xfrm>
            <a:off x="2562604" y="1254760"/>
            <a:ext cx="1740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Front-End electronics</a:t>
            </a:r>
            <a:endParaRPr lang="en-US" sz="1400" dirty="0"/>
          </a:p>
        </p:txBody>
      </p:sp>
      <p:cxnSp>
        <p:nvCxnSpPr>
          <p:cNvPr id="46" name="Gerade Verbindung mit Pfeil 45"/>
          <p:cNvCxnSpPr>
            <a:stCxn id="45" idx="2"/>
          </p:cNvCxnSpPr>
          <p:nvPr/>
        </p:nvCxnSpPr>
        <p:spPr bwMode="auto">
          <a:xfrm flipH="1">
            <a:off x="2540000" y="1562537"/>
            <a:ext cx="892682" cy="7336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Gerade Verbindung mit Pfeil 47"/>
          <p:cNvCxnSpPr>
            <a:stCxn id="45" idx="2"/>
          </p:cNvCxnSpPr>
          <p:nvPr/>
        </p:nvCxnSpPr>
        <p:spPr bwMode="auto">
          <a:xfrm flipH="1">
            <a:off x="2956560" y="1562537"/>
            <a:ext cx="476122" cy="73870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/>
          <p:cNvCxnSpPr>
            <a:stCxn id="45" idx="2"/>
          </p:cNvCxnSpPr>
          <p:nvPr/>
        </p:nvCxnSpPr>
        <p:spPr bwMode="auto">
          <a:xfrm flipH="1">
            <a:off x="3352800" y="1562537"/>
            <a:ext cx="79882" cy="7336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4" name="Rechteck 53"/>
          <p:cNvSpPr/>
          <p:nvPr/>
        </p:nvSpPr>
        <p:spPr>
          <a:xfrm>
            <a:off x="228600" y="5102423"/>
            <a:ext cx="1767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Peripheral electronics</a:t>
            </a:r>
            <a:endParaRPr lang="en-US" sz="1400" dirty="0"/>
          </a:p>
        </p:txBody>
      </p:sp>
      <p:cxnSp>
        <p:nvCxnSpPr>
          <p:cNvPr id="55" name="Gerade Verbindung mit Pfeil 54"/>
          <p:cNvCxnSpPr>
            <a:stCxn id="54" idx="0"/>
          </p:cNvCxnSpPr>
          <p:nvPr/>
        </p:nvCxnSpPr>
        <p:spPr bwMode="auto">
          <a:xfrm flipV="1">
            <a:off x="1112560" y="4267200"/>
            <a:ext cx="182840" cy="835223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9" name="Textfeld 58"/>
          <p:cNvSpPr txBox="1">
            <a:spLocks noChangeArrowheads="1"/>
          </p:cNvSpPr>
          <p:nvPr/>
        </p:nvSpPr>
        <p:spPr bwMode="auto">
          <a:xfrm>
            <a:off x="4419600" y="1222397"/>
            <a:ext cx="16736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Cabling concepts:</a:t>
            </a:r>
          </a:p>
        </p:txBody>
      </p:sp>
      <p:pic>
        <p:nvPicPr>
          <p:cNvPr id="60" name="Picture 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40" t="6854" r="46147" b="26057"/>
          <a:stretch/>
        </p:blipFill>
        <p:spPr bwMode="auto">
          <a:xfrm>
            <a:off x="4713036" y="1598792"/>
            <a:ext cx="523112" cy="154975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6" name="Rechteck 65"/>
          <p:cNvSpPr/>
          <p:nvPr/>
        </p:nvSpPr>
        <p:spPr bwMode="auto">
          <a:xfrm>
            <a:off x="3154680" y="2062480"/>
            <a:ext cx="391160" cy="828039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67" name="Gerade Verbindung 66"/>
          <p:cNvCxnSpPr/>
          <p:nvPr/>
        </p:nvCxnSpPr>
        <p:spPr bwMode="auto">
          <a:xfrm flipH="1" flipV="1">
            <a:off x="3545841" y="2887980"/>
            <a:ext cx="1163319" cy="26416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8" name="Gerade Verbindung 67"/>
          <p:cNvCxnSpPr/>
          <p:nvPr/>
        </p:nvCxnSpPr>
        <p:spPr bwMode="auto">
          <a:xfrm flipH="1">
            <a:off x="3545842" y="1590040"/>
            <a:ext cx="1168398" cy="47244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8" name="TextBox 20"/>
          <p:cNvSpPr txBox="1"/>
          <p:nvPr/>
        </p:nvSpPr>
        <p:spPr>
          <a:xfrm>
            <a:off x="3930930" y="2142837"/>
            <a:ext cx="8696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ultra-thin r/o cables</a:t>
            </a:r>
            <a:endParaRPr lang="de-DE" sz="1200" dirty="0"/>
          </a:p>
        </p:txBody>
      </p:sp>
      <p:pic>
        <p:nvPicPr>
          <p:cNvPr id="7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5" t="6868" r="31250" b="4770"/>
          <a:stretch/>
        </p:blipFill>
        <p:spPr bwMode="auto">
          <a:xfrm flipH="1">
            <a:off x="5413220" y="1598792"/>
            <a:ext cx="557598" cy="17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47" r="1741" b="4539"/>
          <a:stretch/>
        </p:blipFill>
        <p:spPr bwMode="auto">
          <a:xfrm>
            <a:off x="6248399" y="1602369"/>
            <a:ext cx="2715663" cy="133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" name="TextBox 20"/>
          <p:cNvSpPr txBox="1"/>
          <p:nvPr/>
        </p:nvSpPr>
        <p:spPr>
          <a:xfrm>
            <a:off x="3626130" y="1930400"/>
            <a:ext cx="11084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On the Ladder</a:t>
            </a:r>
            <a:endParaRPr lang="de-DE" sz="1200" b="1" dirty="0"/>
          </a:p>
        </p:txBody>
      </p:sp>
      <p:sp>
        <p:nvSpPr>
          <p:cNvPr id="82" name="TextBox 20"/>
          <p:cNvSpPr txBox="1"/>
          <p:nvPr/>
        </p:nvSpPr>
        <p:spPr>
          <a:xfrm>
            <a:off x="6153912" y="1267968"/>
            <a:ext cx="17160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Front-End to peripheral:</a:t>
            </a:r>
            <a:endParaRPr lang="de-DE" sz="1200" b="1" dirty="0"/>
          </a:p>
        </p:txBody>
      </p:sp>
      <p:cxnSp>
        <p:nvCxnSpPr>
          <p:cNvPr id="83" name="Gerade Verbindung mit Pfeil 82"/>
          <p:cNvCxnSpPr>
            <a:stCxn id="3086" idx="2"/>
          </p:cNvCxnSpPr>
          <p:nvPr/>
        </p:nvCxnSpPr>
        <p:spPr bwMode="auto">
          <a:xfrm flipH="1">
            <a:off x="8153400" y="1557528"/>
            <a:ext cx="96440" cy="22606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86" name="Rechteck 3085"/>
          <p:cNvSpPr/>
          <p:nvPr/>
        </p:nvSpPr>
        <p:spPr>
          <a:xfrm>
            <a:off x="7848480" y="1280529"/>
            <a:ext cx="8027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r/o cables</a:t>
            </a:r>
            <a:endParaRPr lang="de-DE" sz="1200" dirty="0"/>
          </a:p>
        </p:txBody>
      </p:sp>
      <p:sp>
        <p:nvSpPr>
          <p:cNvPr id="90" name="Rechteck 89"/>
          <p:cNvSpPr/>
          <p:nvPr/>
        </p:nvSpPr>
        <p:spPr>
          <a:xfrm>
            <a:off x="7398900" y="3013640"/>
            <a:ext cx="10118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/>
              <a:t>power </a:t>
            </a:r>
            <a:r>
              <a:rPr lang="en-US" sz="1200" dirty="0"/>
              <a:t>cables</a:t>
            </a:r>
            <a:endParaRPr lang="de-DE" sz="1200" dirty="0"/>
          </a:p>
        </p:txBody>
      </p:sp>
      <p:cxnSp>
        <p:nvCxnSpPr>
          <p:cNvPr id="91" name="Gerade Verbindung mit Pfeil 90"/>
          <p:cNvCxnSpPr>
            <a:stCxn id="90" idx="0"/>
          </p:cNvCxnSpPr>
          <p:nvPr/>
        </p:nvCxnSpPr>
        <p:spPr bwMode="auto">
          <a:xfrm flipH="1" flipV="1">
            <a:off x="7398903" y="2604502"/>
            <a:ext cx="505905" cy="40913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4" name="Gerade Verbindung 93"/>
          <p:cNvCxnSpPr/>
          <p:nvPr/>
        </p:nvCxnSpPr>
        <p:spPr bwMode="auto">
          <a:xfrm flipH="1">
            <a:off x="3690776" y="3965616"/>
            <a:ext cx="5273286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6" name="Textfeld 95"/>
          <p:cNvSpPr txBox="1"/>
          <p:nvPr/>
        </p:nvSpPr>
        <p:spPr>
          <a:xfrm>
            <a:off x="3626024" y="396240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Carbon fiber ladder</a:t>
            </a:r>
          </a:p>
        </p:txBody>
      </p:sp>
      <p:pic>
        <p:nvPicPr>
          <p:cNvPr id="3094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" t="18932" r="6780" b="16380"/>
          <a:stretch/>
        </p:blipFill>
        <p:spPr bwMode="auto">
          <a:xfrm>
            <a:off x="6095743" y="4015740"/>
            <a:ext cx="2819657" cy="1085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" name="TextBox 20"/>
          <p:cNvSpPr txBox="1"/>
          <p:nvPr/>
        </p:nvSpPr>
        <p:spPr>
          <a:xfrm>
            <a:off x="7722678" y="4169032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Isometric view</a:t>
            </a:r>
            <a:endParaRPr lang="de-DE" sz="1200" b="1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6781800" y="5105400"/>
            <a:ext cx="2218543" cy="1004811"/>
            <a:chOff x="6781800" y="5181600"/>
            <a:chExt cx="2218543" cy="1004811"/>
          </a:xfrm>
        </p:grpSpPr>
        <p:pic>
          <p:nvPicPr>
            <p:cNvPr id="3095" name="Picture 6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0" t="30173" r="6828" b="8879"/>
            <a:stretch/>
          </p:blipFill>
          <p:spPr bwMode="auto">
            <a:xfrm>
              <a:off x="6781800" y="5181600"/>
              <a:ext cx="2218543" cy="10048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TextBox 20"/>
            <p:cNvSpPr txBox="1"/>
            <p:nvPr/>
          </p:nvSpPr>
          <p:spPr>
            <a:xfrm>
              <a:off x="7396188" y="5325191"/>
              <a:ext cx="11684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Front view</a:t>
              </a:r>
              <a:endParaRPr lang="de-DE" sz="1200" b="1" dirty="0"/>
            </a:p>
          </p:txBody>
        </p:sp>
        <p:cxnSp>
          <p:nvCxnSpPr>
            <p:cNvPr id="102" name="Gerade Verbindung mit Pfeil 101"/>
            <p:cNvCxnSpPr/>
            <p:nvPr/>
          </p:nvCxnSpPr>
          <p:spPr bwMode="auto">
            <a:xfrm flipV="1">
              <a:off x="7547134" y="5219480"/>
              <a:ext cx="564356" cy="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4" name="Gerade Verbindung mit Pfeil 103"/>
            <p:cNvCxnSpPr/>
            <p:nvPr/>
          </p:nvCxnSpPr>
          <p:spPr bwMode="auto">
            <a:xfrm flipH="1">
              <a:off x="8252268" y="5577840"/>
              <a:ext cx="343092" cy="293370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09" name="Gerade Verbindung mit Pfeil 108"/>
            <p:cNvCxnSpPr/>
            <p:nvPr/>
          </p:nvCxnSpPr>
          <p:spPr bwMode="auto">
            <a:xfrm flipH="1" flipV="1">
              <a:off x="7235190" y="5608320"/>
              <a:ext cx="396241" cy="346711"/>
            </a:xfrm>
            <a:prstGeom prst="straightConnector1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112" name="TextBox 20"/>
            <p:cNvSpPr txBox="1"/>
            <p:nvPr/>
          </p:nvSpPr>
          <p:spPr>
            <a:xfrm>
              <a:off x="7523807" y="5715000"/>
              <a:ext cx="7620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Winding</a:t>
              </a:r>
              <a:endParaRPr lang="de-DE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103" name="Rechteck 3102"/>
          <p:cNvSpPr/>
          <p:nvPr/>
        </p:nvSpPr>
        <p:spPr>
          <a:xfrm>
            <a:off x="3886200" y="4334470"/>
            <a:ext cx="29012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Silicon sensor carrier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Extremely light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Manufactured by winding</a:t>
            </a:r>
            <a:endParaRPr lang="en-US" dirty="0"/>
          </a:p>
        </p:txBody>
      </p:sp>
      <p:pic>
        <p:nvPicPr>
          <p:cNvPr id="70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3" t="54260" r="1562" b="14655"/>
          <a:stretch/>
        </p:blipFill>
        <p:spPr bwMode="auto">
          <a:xfrm>
            <a:off x="284762" y="5481121"/>
            <a:ext cx="5148850" cy="1031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extBox 20"/>
          <p:cNvSpPr txBox="1"/>
          <p:nvPr/>
        </p:nvSpPr>
        <p:spPr>
          <a:xfrm>
            <a:off x="3784600" y="5410200"/>
            <a:ext cx="116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Ladder with silicon sensors</a:t>
            </a:r>
            <a:endParaRPr lang="de-DE" sz="1200" b="1" dirty="0"/>
          </a:p>
        </p:txBody>
      </p:sp>
      <p:sp>
        <p:nvSpPr>
          <p:cNvPr id="52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1. STS general overview</a:t>
            </a:r>
            <a:endParaRPr lang="en-US" kern="0" dirty="0"/>
          </a:p>
        </p:txBody>
      </p:sp>
      <p:sp>
        <p:nvSpPr>
          <p:cNvPr id="53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5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  <p:sp>
        <p:nvSpPr>
          <p:cNvPr id="2" name="TextBox 1"/>
          <p:cNvSpPr txBox="1"/>
          <p:nvPr/>
        </p:nvSpPr>
        <p:spPr>
          <a:xfrm>
            <a:off x="5707379" y="6019800"/>
            <a:ext cx="2667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ladder concept based on ALICE ITS (S. </a:t>
            </a:r>
            <a:r>
              <a:rPr lang="en-US" sz="1400" dirty="0" err="1" smtClean="0"/>
              <a:t>Igolkin</a:t>
            </a:r>
            <a:r>
              <a:rPr lang="en-US" sz="1400" dirty="0" smtClean="0"/>
              <a:t> et al.)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27930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33" grpId="0"/>
      <p:bldP spid="45" grpId="0"/>
      <p:bldP spid="54" grpId="0"/>
      <p:bldP spid="59" grpId="0"/>
      <p:bldP spid="66" grpId="0" animBg="1"/>
      <p:bldP spid="78" grpId="0"/>
      <p:bldP spid="81" grpId="0"/>
      <p:bldP spid="82" grpId="0"/>
      <p:bldP spid="3086" grpId="0"/>
      <p:bldP spid="90" grpId="0"/>
      <p:bldP spid="96" grpId="0"/>
      <p:bldP spid="99" grpId="0"/>
      <p:bldP spid="3103" grpId="0"/>
      <p:bldP spid="118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5" t="27837" r="3861" b="13367"/>
          <a:stretch/>
        </p:blipFill>
        <p:spPr bwMode="auto">
          <a:xfrm>
            <a:off x="49367" y="1752598"/>
            <a:ext cx="4909595" cy="1716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6" t="37974" r="6939" b="10301"/>
          <a:stretch/>
        </p:blipFill>
        <p:spPr bwMode="auto">
          <a:xfrm>
            <a:off x="46150" y="1723622"/>
            <a:ext cx="4937974" cy="17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6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2</a:t>
            </a:r>
            <a:r>
              <a:rPr lang="en-US" kern="0" dirty="0" smtClean="0"/>
              <a:t>. Precision requirements</a:t>
            </a:r>
            <a:endParaRPr lang="en-US" kern="0" dirty="0"/>
          </a:p>
        </p:txBody>
      </p:sp>
      <p:sp>
        <p:nvSpPr>
          <p:cNvPr id="8" name="Textfeld 58"/>
          <p:cNvSpPr txBox="1">
            <a:spLocks noChangeArrowheads="1"/>
          </p:cNvSpPr>
          <p:nvPr/>
        </p:nvSpPr>
        <p:spPr bwMode="auto">
          <a:xfrm>
            <a:off x="76200" y="1222397"/>
            <a:ext cx="298190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Sensor position on the CF Ladder</a:t>
            </a:r>
          </a:p>
        </p:txBody>
      </p:sp>
      <p:grpSp>
        <p:nvGrpSpPr>
          <p:cNvPr id="17" name="Gruppieren 16"/>
          <p:cNvGrpSpPr/>
          <p:nvPr/>
        </p:nvGrpSpPr>
        <p:grpSpPr>
          <a:xfrm rot="17100000">
            <a:off x="988224" y="1951365"/>
            <a:ext cx="334264" cy="387993"/>
            <a:chOff x="2811485" y="4757369"/>
            <a:chExt cx="334264" cy="387993"/>
          </a:xfrm>
        </p:grpSpPr>
        <p:cxnSp>
          <p:nvCxnSpPr>
            <p:cNvPr id="11" name="Gerade Verbindung mit Pfeil 10"/>
            <p:cNvCxnSpPr/>
            <p:nvPr/>
          </p:nvCxnSpPr>
          <p:spPr bwMode="auto">
            <a:xfrm rot="4500000">
              <a:off x="2782255" y="4900642"/>
              <a:ext cx="387993" cy="101447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8" name="Gerade Verbindung mit Pfeil 17"/>
            <p:cNvCxnSpPr/>
            <p:nvPr/>
          </p:nvCxnSpPr>
          <p:spPr bwMode="auto">
            <a:xfrm rot="4500000" flipH="1">
              <a:off x="2891186" y="4786485"/>
              <a:ext cx="174861" cy="334264"/>
            </a:xfrm>
            <a:prstGeom prst="straightConnector1">
              <a:avLst/>
            </a:prstGeom>
            <a:noFill/>
            <a:ln w="19050" cap="flat" cmpd="sng" algn="ctr">
              <a:solidFill>
                <a:schemeClr val="tx2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4" name="Freihandform 23"/>
          <p:cNvSpPr/>
          <p:nvPr/>
        </p:nvSpPr>
        <p:spPr bwMode="auto">
          <a:xfrm flipH="1">
            <a:off x="728472" y="1539240"/>
            <a:ext cx="448056" cy="612648"/>
          </a:xfrm>
          <a:custGeom>
            <a:avLst/>
            <a:gdLst>
              <a:gd name="connsiteX0" fmla="*/ 1076960 w 1409124"/>
              <a:gd name="connsiteY0" fmla="*/ 0 h 1879600"/>
              <a:gd name="connsiteX1" fmla="*/ 1407160 w 1409124"/>
              <a:gd name="connsiteY1" fmla="*/ 396240 h 1879600"/>
              <a:gd name="connsiteX2" fmla="*/ 1148080 w 1409124"/>
              <a:gd name="connsiteY2" fmla="*/ 939800 h 1879600"/>
              <a:gd name="connsiteX3" fmla="*/ 0 w 1409124"/>
              <a:gd name="connsiteY3" fmla="*/ 1879600 h 187960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07160"/>
              <a:gd name="connsiteY0" fmla="*/ 0 h 1935480"/>
              <a:gd name="connsiteX1" fmla="*/ 1407160 w 1407160"/>
              <a:gd name="connsiteY1" fmla="*/ 452120 h 1935480"/>
              <a:gd name="connsiteX2" fmla="*/ 1148080 w 1407160"/>
              <a:gd name="connsiteY2" fmla="*/ 995680 h 1935480"/>
              <a:gd name="connsiteX3" fmla="*/ 0 w 1407160"/>
              <a:gd name="connsiteY3" fmla="*/ 1935480 h 19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160" h="1935480">
                <a:moveTo>
                  <a:pt x="873760" y="0"/>
                </a:moveTo>
                <a:cubicBezTo>
                  <a:pt x="1200573" y="53763"/>
                  <a:pt x="1407160" y="281093"/>
                  <a:pt x="1407160" y="452120"/>
                </a:cubicBezTo>
                <a:cubicBezTo>
                  <a:pt x="1407160" y="623147"/>
                  <a:pt x="1382607" y="748453"/>
                  <a:pt x="1148080" y="995680"/>
                </a:cubicBezTo>
                <a:cubicBezTo>
                  <a:pt x="913553" y="1242907"/>
                  <a:pt x="456776" y="1589193"/>
                  <a:pt x="0" y="193548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8008" y="3331464"/>
            <a:ext cx="3894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≤ 0.1 mm XYZ Positioning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Tilting precision – not yet 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Achievable through precise tooling and mounting concept</a:t>
            </a:r>
          </a:p>
        </p:txBody>
      </p:sp>
      <p:sp>
        <p:nvSpPr>
          <p:cNvPr id="26" name="Textfeld 58"/>
          <p:cNvSpPr txBox="1">
            <a:spLocks noChangeArrowheads="1"/>
          </p:cNvSpPr>
          <p:nvPr/>
        </p:nvSpPr>
        <p:spPr bwMode="auto">
          <a:xfrm>
            <a:off x="1463040" y="1511048"/>
            <a:ext cx="22604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de-DE" altLang="de-DE" sz="1600" b="1" dirty="0" smtClean="0"/>
              <a:t>Prototype </a:t>
            </a:r>
            <a:r>
              <a:rPr lang="de-DE" altLang="de-DE" sz="1600" b="1" dirty="0" err="1" smtClean="0"/>
              <a:t>a</a:t>
            </a:r>
            <a:r>
              <a:rPr lang="de-DE" altLang="de-DE" sz="1600" b="1" dirty="0" err="1" smtClean="0"/>
              <a:t>ssembly</a:t>
            </a:r>
            <a:r>
              <a:rPr lang="de-DE" altLang="de-DE" sz="1600" b="1" dirty="0" smtClean="0"/>
              <a:t> </a:t>
            </a:r>
            <a:r>
              <a:rPr lang="de-DE" altLang="de-DE" sz="1600" b="1" dirty="0" err="1" smtClean="0"/>
              <a:t>tool</a:t>
            </a:r>
            <a:endParaRPr lang="en-US" altLang="de-DE" sz="1600" b="1" dirty="0" smtClean="0"/>
          </a:p>
        </p:txBody>
      </p:sp>
      <p:cxnSp>
        <p:nvCxnSpPr>
          <p:cNvPr id="27" name="Gerade Verbindung mit Pfeil 26"/>
          <p:cNvCxnSpPr/>
          <p:nvPr/>
        </p:nvCxnSpPr>
        <p:spPr bwMode="auto">
          <a:xfrm flipV="1">
            <a:off x="585989" y="2189409"/>
            <a:ext cx="489397" cy="65038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20"/>
          <p:cNvSpPr txBox="1"/>
          <p:nvPr/>
        </p:nvSpPr>
        <p:spPr>
          <a:xfrm>
            <a:off x="76200" y="2819400"/>
            <a:ext cx="126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Vacuum sensor holder</a:t>
            </a:r>
            <a:endParaRPr lang="de-DE" sz="1200" dirty="0"/>
          </a:p>
        </p:txBody>
      </p:sp>
      <p:cxnSp>
        <p:nvCxnSpPr>
          <p:cNvPr id="33" name="Gerade Verbindung mit Pfeil 32"/>
          <p:cNvCxnSpPr/>
          <p:nvPr/>
        </p:nvCxnSpPr>
        <p:spPr bwMode="auto">
          <a:xfrm flipH="1" flipV="1">
            <a:off x="1191297" y="2517820"/>
            <a:ext cx="128788" cy="53447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20"/>
          <p:cNvSpPr txBox="1"/>
          <p:nvPr/>
        </p:nvSpPr>
        <p:spPr>
          <a:xfrm>
            <a:off x="1099847" y="2971800"/>
            <a:ext cx="126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Positioning via dowel pins</a:t>
            </a:r>
            <a:endParaRPr lang="de-DE" sz="1200" dirty="0"/>
          </a:p>
        </p:txBody>
      </p:sp>
      <p:cxnSp>
        <p:nvCxnSpPr>
          <p:cNvPr id="37" name="Gerade Verbindung mit Pfeil 36"/>
          <p:cNvCxnSpPr/>
          <p:nvPr/>
        </p:nvCxnSpPr>
        <p:spPr bwMode="auto">
          <a:xfrm flipH="1">
            <a:off x="3200400" y="1987296"/>
            <a:ext cx="475488" cy="32578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TextBox 20"/>
          <p:cNvSpPr txBox="1"/>
          <p:nvPr/>
        </p:nvSpPr>
        <p:spPr>
          <a:xfrm>
            <a:off x="3581400" y="1748135"/>
            <a:ext cx="1262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r/o cable support arm</a:t>
            </a:r>
            <a:endParaRPr lang="de-DE" sz="1200" dirty="0"/>
          </a:p>
        </p:txBody>
      </p:sp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0" t="11035" r="37125" b="7012"/>
          <a:stretch/>
        </p:blipFill>
        <p:spPr bwMode="auto">
          <a:xfrm>
            <a:off x="5329752" y="1471756"/>
            <a:ext cx="2162919" cy="2078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feld 58"/>
          <p:cNvSpPr txBox="1">
            <a:spLocks noChangeArrowheads="1"/>
          </p:cNvSpPr>
          <p:nvPr/>
        </p:nvSpPr>
        <p:spPr bwMode="auto">
          <a:xfrm>
            <a:off x="6096000" y="1127760"/>
            <a:ext cx="28603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Ladder position on the C-Frame</a:t>
            </a:r>
          </a:p>
        </p:txBody>
      </p:sp>
      <p:sp>
        <p:nvSpPr>
          <p:cNvPr id="44" name="Freihandform 43"/>
          <p:cNvSpPr/>
          <p:nvPr/>
        </p:nvSpPr>
        <p:spPr bwMode="auto">
          <a:xfrm flipH="1">
            <a:off x="6312806" y="1454303"/>
            <a:ext cx="564512" cy="960486"/>
          </a:xfrm>
          <a:custGeom>
            <a:avLst/>
            <a:gdLst>
              <a:gd name="connsiteX0" fmla="*/ 1076960 w 1409124"/>
              <a:gd name="connsiteY0" fmla="*/ 0 h 1879600"/>
              <a:gd name="connsiteX1" fmla="*/ 1407160 w 1409124"/>
              <a:gd name="connsiteY1" fmla="*/ 396240 h 1879600"/>
              <a:gd name="connsiteX2" fmla="*/ 1148080 w 1409124"/>
              <a:gd name="connsiteY2" fmla="*/ 939800 h 1879600"/>
              <a:gd name="connsiteX3" fmla="*/ 0 w 1409124"/>
              <a:gd name="connsiteY3" fmla="*/ 1879600 h 187960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20327"/>
              <a:gd name="connsiteY0" fmla="*/ 0 h 1935480"/>
              <a:gd name="connsiteX1" fmla="*/ 1407160 w 1420327"/>
              <a:gd name="connsiteY1" fmla="*/ 452120 h 1935480"/>
              <a:gd name="connsiteX2" fmla="*/ 1148080 w 1420327"/>
              <a:gd name="connsiteY2" fmla="*/ 995680 h 1935480"/>
              <a:gd name="connsiteX3" fmla="*/ 0 w 1420327"/>
              <a:gd name="connsiteY3" fmla="*/ 1935480 h 1935480"/>
              <a:gd name="connsiteX0" fmla="*/ 873760 w 1407160"/>
              <a:gd name="connsiteY0" fmla="*/ 0 h 1935480"/>
              <a:gd name="connsiteX1" fmla="*/ 1407160 w 1407160"/>
              <a:gd name="connsiteY1" fmla="*/ 452120 h 1935480"/>
              <a:gd name="connsiteX2" fmla="*/ 1148080 w 1407160"/>
              <a:gd name="connsiteY2" fmla="*/ 995680 h 1935480"/>
              <a:gd name="connsiteX3" fmla="*/ 0 w 1407160"/>
              <a:gd name="connsiteY3" fmla="*/ 1935480 h 1935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07160" h="1935480">
                <a:moveTo>
                  <a:pt x="873760" y="0"/>
                </a:moveTo>
                <a:cubicBezTo>
                  <a:pt x="1200573" y="53763"/>
                  <a:pt x="1407160" y="281093"/>
                  <a:pt x="1407160" y="452120"/>
                </a:cubicBezTo>
                <a:cubicBezTo>
                  <a:pt x="1407160" y="623147"/>
                  <a:pt x="1382607" y="748453"/>
                  <a:pt x="1148080" y="995680"/>
                </a:cubicBezTo>
                <a:cubicBezTo>
                  <a:pt x="913553" y="1242907"/>
                  <a:pt x="456776" y="1589193"/>
                  <a:pt x="0" y="1935480"/>
                </a:cubicBezTo>
              </a:path>
            </a:pathLst>
          </a:custGeom>
          <a:noFill/>
          <a:ln w="9525" cap="flat" cmpd="sng" algn="ctr">
            <a:solidFill>
              <a:srgbClr val="FF0000"/>
            </a:solidFill>
            <a:prstDash val="solid"/>
            <a:round/>
            <a:headEnd type="oval" w="med" len="med"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45" name="Gruppieren 44"/>
          <p:cNvGrpSpPr/>
          <p:nvPr/>
        </p:nvGrpSpPr>
        <p:grpSpPr>
          <a:xfrm rot="17100000">
            <a:off x="6588471" y="2118903"/>
            <a:ext cx="609600" cy="573624"/>
            <a:chOff x="2903484" y="4735140"/>
            <a:chExt cx="243525" cy="387993"/>
          </a:xfrm>
        </p:grpSpPr>
        <p:cxnSp>
          <p:nvCxnSpPr>
            <p:cNvPr id="46" name="Gerade Verbindung mit Pfeil 45"/>
            <p:cNvCxnSpPr/>
            <p:nvPr/>
          </p:nvCxnSpPr>
          <p:spPr bwMode="auto">
            <a:xfrm rot="4500000">
              <a:off x="2831250" y="4929137"/>
              <a:ext cx="387993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7" name="Gerade Verbindung mit Pfeil 46"/>
            <p:cNvCxnSpPr/>
            <p:nvPr/>
          </p:nvCxnSpPr>
          <p:spPr bwMode="auto">
            <a:xfrm rot="4500000">
              <a:off x="3025247" y="4807374"/>
              <a:ext cx="0" cy="24352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1" name="Rechteck 50"/>
          <p:cNvSpPr/>
          <p:nvPr/>
        </p:nvSpPr>
        <p:spPr>
          <a:xfrm>
            <a:off x="5029200" y="3500256"/>
            <a:ext cx="4114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≤ 0.1 mm XY positioning tolerance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Z positioning – </a:t>
            </a:r>
            <a:r>
              <a:rPr lang="en-US" dirty="0" smtClean="0"/>
              <a:t>less relevant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Tilting precision – not yet defined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Achievable through mounting concept</a:t>
            </a:r>
          </a:p>
        </p:txBody>
      </p:sp>
      <p:sp>
        <p:nvSpPr>
          <p:cNvPr id="57" name="TextBox 20"/>
          <p:cNvSpPr txBox="1"/>
          <p:nvPr/>
        </p:nvSpPr>
        <p:spPr>
          <a:xfrm>
            <a:off x="7620000" y="154085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Floating bearing on top</a:t>
            </a:r>
            <a:endParaRPr lang="de-DE" sz="1200" dirty="0"/>
          </a:p>
        </p:txBody>
      </p:sp>
      <p:sp>
        <p:nvSpPr>
          <p:cNvPr id="58" name="TextBox 20"/>
          <p:cNvSpPr txBox="1"/>
          <p:nvPr/>
        </p:nvSpPr>
        <p:spPr>
          <a:xfrm>
            <a:off x="7696200" y="2912457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Fixed bearing at the bottom</a:t>
            </a:r>
            <a:endParaRPr lang="de-DE" sz="1200" dirty="0"/>
          </a:p>
        </p:txBody>
      </p:sp>
      <p:cxnSp>
        <p:nvCxnSpPr>
          <p:cNvPr id="59" name="Gerade Verbindung mit Pfeil 58"/>
          <p:cNvCxnSpPr>
            <a:stCxn id="57" idx="1"/>
          </p:cNvCxnSpPr>
          <p:nvPr/>
        </p:nvCxnSpPr>
        <p:spPr bwMode="auto">
          <a:xfrm flipH="1">
            <a:off x="7347826" y="1771690"/>
            <a:ext cx="272174" cy="20750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 Verbindung mit Pfeil 60"/>
          <p:cNvCxnSpPr>
            <a:stCxn id="58" idx="1"/>
          </p:cNvCxnSpPr>
          <p:nvPr/>
        </p:nvCxnSpPr>
        <p:spPr bwMode="auto">
          <a:xfrm flipH="1" flipV="1">
            <a:off x="7335634" y="3009422"/>
            <a:ext cx="360566" cy="133868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feld 58"/>
          <p:cNvSpPr txBox="1">
            <a:spLocks noChangeArrowheads="1"/>
          </p:cNvSpPr>
          <p:nvPr/>
        </p:nvSpPr>
        <p:spPr bwMode="auto">
          <a:xfrm>
            <a:off x="7454137" y="2121168"/>
            <a:ext cx="17660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Different concepts considered!</a:t>
            </a:r>
          </a:p>
        </p:txBody>
      </p:sp>
      <p:sp>
        <p:nvSpPr>
          <p:cNvPr id="80" name="Textfeld 58"/>
          <p:cNvSpPr txBox="1">
            <a:spLocks noChangeArrowheads="1"/>
          </p:cNvSpPr>
          <p:nvPr/>
        </p:nvSpPr>
        <p:spPr bwMode="auto">
          <a:xfrm>
            <a:off x="131064" y="4565904"/>
            <a:ext cx="315939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C-Frame position in the Mainframe</a:t>
            </a: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3" t="10345" r="19845" b="12987"/>
          <a:stretch/>
        </p:blipFill>
        <p:spPr bwMode="auto">
          <a:xfrm>
            <a:off x="109311" y="4904458"/>
            <a:ext cx="2151993" cy="151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" name="Rechteck 84"/>
          <p:cNvSpPr/>
          <p:nvPr/>
        </p:nvSpPr>
        <p:spPr>
          <a:xfrm>
            <a:off x="2069592" y="5160181"/>
            <a:ext cx="31961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+- 0.5mm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Precise rail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Precise support structure/baseplate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Mounting concept</a:t>
            </a: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0" t="6657" r="38761" b="6918"/>
          <a:stretch/>
        </p:blipFill>
        <p:spPr bwMode="auto">
          <a:xfrm>
            <a:off x="5492097" y="5028429"/>
            <a:ext cx="908393" cy="13941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Gruppieren 38"/>
          <p:cNvGrpSpPr/>
          <p:nvPr/>
        </p:nvGrpSpPr>
        <p:grpSpPr>
          <a:xfrm rot="17100000">
            <a:off x="1382690" y="5329000"/>
            <a:ext cx="609600" cy="601985"/>
            <a:chOff x="2918082" y="4762493"/>
            <a:chExt cx="243525" cy="407176"/>
          </a:xfrm>
        </p:grpSpPr>
        <p:cxnSp>
          <p:nvCxnSpPr>
            <p:cNvPr id="41" name="Gerade Verbindung mit Pfeil 40"/>
            <p:cNvCxnSpPr/>
            <p:nvPr/>
          </p:nvCxnSpPr>
          <p:spPr bwMode="auto">
            <a:xfrm rot="4500000" flipV="1">
              <a:off x="2828938" y="4955427"/>
              <a:ext cx="407176" cy="21308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Gerade Verbindung mit Pfeil 47"/>
            <p:cNvCxnSpPr/>
            <p:nvPr/>
          </p:nvCxnSpPr>
          <p:spPr bwMode="auto">
            <a:xfrm rot="4500000">
              <a:off x="3039845" y="4839881"/>
              <a:ext cx="0" cy="243525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49" name="Gerade Verbindung mit Pfeil 48"/>
          <p:cNvCxnSpPr/>
          <p:nvPr/>
        </p:nvCxnSpPr>
        <p:spPr bwMode="auto">
          <a:xfrm>
            <a:off x="1480493" y="5590258"/>
            <a:ext cx="394027" cy="109502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Textfeld 58"/>
          <p:cNvSpPr txBox="1">
            <a:spLocks noChangeArrowheads="1"/>
          </p:cNvSpPr>
          <p:nvPr/>
        </p:nvSpPr>
        <p:spPr bwMode="auto">
          <a:xfrm>
            <a:off x="5257800" y="4742649"/>
            <a:ext cx="246291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altLang="de-DE" sz="1600" b="1" dirty="0" smtClean="0"/>
              <a:t>STS position in the Magnet</a:t>
            </a:r>
          </a:p>
        </p:txBody>
      </p:sp>
      <p:sp>
        <p:nvSpPr>
          <p:cNvPr id="52" name="Rechteck 51"/>
          <p:cNvSpPr/>
          <p:nvPr/>
        </p:nvSpPr>
        <p:spPr>
          <a:xfrm>
            <a:off x="6557448" y="5257800"/>
            <a:ext cx="2510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+- 2mm Positioning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Precise rail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Precise support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Position measurement</a:t>
            </a:r>
          </a:p>
        </p:txBody>
      </p:sp>
      <p:sp>
        <p:nvSpPr>
          <p:cNvPr id="53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5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2069220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" grpId="0"/>
      <p:bldP spid="31" grpId="0"/>
      <p:bldP spid="36" grpId="0"/>
      <p:bldP spid="40" grpId="0"/>
      <p:bldP spid="43" grpId="0"/>
      <p:bldP spid="44" grpId="0" animBg="1"/>
      <p:bldP spid="51" grpId="0"/>
      <p:bldP spid="57" grpId="0"/>
      <p:bldP spid="58" grpId="0"/>
      <p:bldP spid="64" grpId="0"/>
      <p:bldP spid="80" grpId="0"/>
      <p:bldP spid="85" grpId="0"/>
      <p:bldP spid="50" grpId="0"/>
      <p:bldP spid="5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7</a:t>
            </a:fld>
            <a:endParaRPr lang="de-DE" altLang="de-DE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8119" r="37657" b="5063"/>
          <a:stretch/>
        </p:blipFill>
        <p:spPr bwMode="auto">
          <a:xfrm>
            <a:off x="105522" y="1695718"/>
            <a:ext cx="1368100" cy="1766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8" t="41379" r="42951" b="37932"/>
          <a:stretch/>
        </p:blipFill>
        <p:spPr bwMode="auto">
          <a:xfrm>
            <a:off x="1577592" y="1600200"/>
            <a:ext cx="1597408" cy="709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 bwMode="auto">
          <a:xfrm flipH="1">
            <a:off x="930746" y="2057400"/>
            <a:ext cx="654214" cy="98939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t="32759" r="34531" b="33956"/>
          <a:stretch/>
        </p:blipFill>
        <p:spPr bwMode="auto">
          <a:xfrm>
            <a:off x="1569352" y="2725631"/>
            <a:ext cx="1699031" cy="7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Gerade Verbindung mit Pfeil 8"/>
          <p:cNvCxnSpPr/>
          <p:nvPr/>
        </p:nvCxnSpPr>
        <p:spPr bwMode="auto">
          <a:xfrm flipH="1" flipV="1">
            <a:off x="957214" y="2971800"/>
            <a:ext cx="587106" cy="10668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20"/>
          <p:cNvSpPr txBox="1"/>
          <p:nvPr/>
        </p:nvSpPr>
        <p:spPr>
          <a:xfrm>
            <a:off x="1371600" y="125337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Floating bearing pin</a:t>
            </a:r>
            <a:endParaRPr lang="de-DE" sz="1200" dirty="0"/>
          </a:p>
        </p:txBody>
      </p:sp>
      <p:sp>
        <p:nvSpPr>
          <p:cNvPr id="11" name="TextBox 20"/>
          <p:cNvSpPr txBox="1"/>
          <p:nvPr/>
        </p:nvSpPr>
        <p:spPr>
          <a:xfrm>
            <a:off x="1479118" y="2488678"/>
            <a:ext cx="9613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Fixed bearing pin</a:t>
            </a:r>
            <a:endParaRPr lang="de-DE" sz="1200" dirty="0"/>
          </a:p>
        </p:txBody>
      </p:sp>
      <p:sp>
        <p:nvSpPr>
          <p:cNvPr id="13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 smtClean="0"/>
              <a:t>3. STS Mechanics</a:t>
            </a:r>
            <a:endParaRPr lang="en-US" kern="0" dirty="0"/>
          </a:p>
        </p:txBody>
      </p:sp>
      <p:sp>
        <p:nvSpPr>
          <p:cNvPr id="14" name="Rechteck 13"/>
          <p:cNvSpPr/>
          <p:nvPr/>
        </p:nvSpPr>
        <p:spPr>
          <a:xfrm>
            <a:off x="50442" y="1312503"/>
            <a:ext cx="10404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de-DE" b="1" dirty="0" smtClean="0"/>
              <a:t>C-Frame:</a:t>
            </a:r>
            <a:endParaRPr lang="de-DE" dirty="0"/>
          </a:p>
        </p:txBody>
      </p:sp>
      <p:cxnSp>
        <p:nvCxnSpPr>
          <p:cNvPr id="17" name="Gerade Verbindung mit Pfeil 16"/>
          <p:cNvCxnSpPr/>
          <p:nvPr/>
        </p:nvCxnSpPr>
        <p:spPr bwMode="auto">
          <a:xfrm flipH="1" flipV="1">
            <a:off x="2895342" y="2005242"/>
            <a:ext cx="665738" cy="102958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4" t="22062" r="8249" b="25753"/>
          <a:stretch/>
        </p:blipFill>
        <p:spPr bwMode="auto">
          <a:xfrm>
            <a:off x="3526348" y="1497169"/>
            <a:ext cx="2091304" cy="89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0"/>
          <p:cNvSpPr txBox="1"/>
          <p:nvPr/>
        </p:nvSpPr>
        <p:spPr>
          <a:xfrm>
            <a:off x="3220720" y="1412240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Spring plunger</a:t>
            </a:r>
            <a:endParaRPr lang="de-DE" sz="1200" dirty="0"/>
          </a:p>
        </p:txBody>
      </p:sp>
      <p:sp>
        <p:nvSpPr>
          <p:cNvPr id="28" name="TextBox 20"/>
          <p:cNvSpPr txBox="1"/>
          <p:nvPr/>
        </p:nvSpPr>
        <p:spPr>
          <a:xfrm>
            <a:off x="2301240" y="116193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Positioning groove</a:t>
            </a:r>
            <a:endParaRPr lang="de-DE" sz="1200" dirty="0"/>
          </a:p>
        </p:txBody>
      </p:sp>
      <p:cxnSp>
        <p:nvCxnSpPr>
          <p:cNvPr id="29" name="Gerade Verbindung mit Pfeil 28"/>
          <p:cNvCxnSpPr/>
          <p:nvPr/>
        </p:nvCxnSpPr>
        <p:spPr bwMode="auto">
          <a:xfrm flipH="1">
            <a:off x="2697480" y="1628679"/>
            <a:ext cx="165100" cy="36268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Gerade Verbindung mit Pfeil 31"/>
          <p:cNvCxnSpPr/>
          <p:nvPr/>
        </p:nvCxnSpPr>
        <p:spPr bwMode="auto">
          <a:xfrm>
            <a:off x="3657600" y="1666240"/>
            <a:ext cx="45720" cy="24384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TextBox 20"/>
          <p:cNvSpPr txBox="1"/>
          <p:nvPr/>
        </p:nvSpPr>
        <p:spPr>
          <a:xfrm>
            <a:off x="4876800" y="13716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F</a:t>
            </a:r>
            <a:r>
              <a:rPr lang="en-US" sz="1200" dirty="0" smtClean="0"/>
              <a:t>loating ladder </a:t>
            </a:r>
          </a:p>
          <a:p>
            <a:r>
              <a:rPr lang="en-US" sz="1200" dirty="0" smtClean="0"/>
              <a:t>bearing</a:t>
            </a:r>
            <a:endParaRPr lang="de-DE" sz="1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1207" r="22344" b="8621"/>
          <a:stretch/>
        </p:blipFill>
        <p:spPr bwMode="auto">
          <a:xfrm>
            <a:off x="3505200" y="2598239"/>
            <a:ext cx="2123062" cy="1579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20"/>
          <p:cNvSpPr txBox="1"/>
          <p:nvPr/>
        </p:nvSpPr>
        <p:spPr>
          <a:xfrm>
            <a:off x="2362200" y="3590174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Positioning hole</a:t>
            </a:r>
            <a:endParaRPr lang="de-DE" sz="1200" dirty="0"/>
          </a:p>
        </p:txBody>
      </p:sp>
      <p:cxnSp>
        <p:nvCxnSpPr>
          <p:cNvPr id="39" name="Gerade Verbindung mit Pfeil 38"/>
          <p:cNvCxnSpPr>
            <a:stCxn id="38" idx="0"/>
          </p:cNvCxnSpPr>
          <p:nvPr/>
        </p:nvCxnSpPr>
        <p:spPr bwMode="auto">
          <a:xfrm flipH="1" flipV="1">
            <a:off x="2846070" y="3368701"/>
            <a:ext cx="87630" cy="221473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Gerade Verbindung mit Pfeil 41"/>
          <p:cNvCxnSpPr/>
          <p:nvPr/>
        </p:nvCxnSpPr>
        <p:spPr bwMode="auto">
          <a:xfrm flipH="1" flipV="1">
            <a:off x="2933701" y="3241019"/>
            <a:ext cx="1013674" cy="30215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5" name="TextBox 20"/>
          <p:cNvSpPr txBox="1"/>
          <p:nvPr/>
        </p:nvSpPr>
        <p:spPr>
          <a:xfrm>
            <a:off x="4927779" y="3428115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Fixed ladder </a:t>
            </a:r>
          </a:p>
          <a:p>
            <a:r>
              <a:rPr lang="en-US" sz="1200" dirty="0" smtClean="0"/>
              <a:t>bearing</a:t>
            </a:r>
            <a:endParaRPr lang="de-DE" sz="1200" dirty="0"/>
          </a:p>
        </p:txBody>
      </p:sp>
      <p:sp>
        <p:nvSpPr>
          <p:cNvPr id="46" name="TextBox 20"/>
          <p:cNvSpPr txBox="1"/>
          <p:nvPr/>
        </p:nvSpPr>
        <p:spPr>
          <a:xfrm>
            <a:off x="3423057" y="3749066"/>
            <a:ext cx="1088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Spring plunger</a:t>
            </a:r>
            <a:endParaRPr lang="de-DE" sz="1200" dirty="0"/>
          </a:p>
        </p:txBody>
      </p:sp>
      <p:cxnSp>
        <p:nvCxnSpPr>
          <p:cNvPr id="47" name="Gerade Verbindung mit Pfeil 46"/>
          <p:cNvCxnSpPr/>
          <p:nvPr/>
        </p:nvCxnSpPr>
        <p:spPr bwMode="auto">
          <a:xfrm>
            <a:off x="4428519" y="3933978"/>
            <a:ext cx="153226" cy="92087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Gerade Verbindung mit Pfeil 50"/>
          <p:cNvCxnSpPr/>
          <p:nvPr/>
        </p:nvCxnSpPr>
        <p:spPr bwMode="auto">
          <a:xfrm>
            <a:off x="2584704" y="1694688"/>
            <a:ext cx="85344" cy="6522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6" name="TextBox 20"/>
          <p:cNvSpPr txBox="1"/>
          <p:nvPr/>
        </p:nvSpPr>
        <p:spPr>
          <a:xfrm>
            <a:off x="2286000" y="2307506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CF Ladder DOF</a:t>
            </a:r>
            <a:endParaRPr lang="de-DE" sz="1200" b="1" u="sng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" t="45691" r="1563" b="30172"/>
          <a:stretch/>
        </p:blipFill>
        <p:spPr bwMode="auto">
          <a:xfrm rot="5400000">
            <a:off x="4140206" y="3513783"/>
            <a:ext cx="4955408" cy="67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8" name="Gerade Verbindung mit Pfeil 57"/>
          <p:cNvCxnSpPr/>
          <p:nvPr/>
        </p:nvCxnSpPr>
        <p:spPr bwMode="auto">
          <a:xfrm flipH="1">
            <a:off x="5631181" y="1622738"/>
            <a:ext cx="647270" cy="48038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1" name="Gerade Verbindung mit Pfeil 60"/>
          <p:cNvCxnSpPr/>
          <p:nvPr/>
        </p:nvCxnSpPr>
        <p:spPr bwMode="auto">
          <a:xfrm flipH="1" flipV="1">
            <a:off x="4713668" y="3709116"/>
            <a:ext cx="1571222" cy="2285999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4" name="TextBox 20"/>
          <p:cNvSpPr txBox="1"/>
          <p:nvPr/>
        </p:nvSpPr>
        <p:spPr>
          <a:xfrm>
            <a:off x="6976182" y="1414641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CF Ladder DOF</a:t>
            </a:r>
            <a:endParaRPr lang="de-DE" sz="1200" b="1" u="sng" dirty="0"/>
          </a:p>
        </p:txBody>
      </p:sp>
      <p:cxnSp>
        <p:nvCxnSpPr>
          <p:cNvPr id="65" name="Gerade Verbindung mit Pfeil 64"/>
          <p:cNvCxnSpPr/>
          <p:nvPr/>
        </p:nvCxnSpPr>
        <p:spPr bwMode="auto">
          <a:xfrm>
            <a:off x="6967568" y="1251276"/>
            <a:ext cx="0" cy="6522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8" name="Rechteck 67"/>
          <p:cNvSpPr/>
          <p:nvPr/>
        </p:nvSpPr>
        <p:spPr>
          <a:xfrm>
            <a:off x="6854262" y="1892320"/>
            <a:ext cx="2095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Compensation of thermal deformations!</a:t>
            </a:r>
          </a:p>
        </p:txBody>
      </p:sp>
      <p:cxnSp>
        <p:nvCxnSpPr>
          <p:cNvPr id="69" name="Gerade Verbindung 68"/>
          <p:cNvCxnSpPr/>
          <p:nvPr/>
        </p:nvCxnSpPr>
        <p:spPr bwMode="auto">
          <a:xfrm flipH="1">
            <a:off x="76200" y="4222127"/>
            <a:ext cx="44958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1" name="Textfeld 70"/>
          <p:cNvSpPr txBox="1"/>
          <p:nvPr/>
        </p:nvSpPr>
        <p:spPr>
          <a:xfrm>
            <a:off x="-8716" y="4195695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C-Frame Mounting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2" t="10345" r="51719" b="9808"/>
          <a:stretch/>
        </p:blipFill>
        <p:spPr bwMode="auto">
          <a:xfrm>
            <a:off x="199512" y="4724400"/>
            <a:ext cx="1199659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36667" r="46188" b="13964"/>
          <a:stretch/>
        </p:blipFill>
        <p:spPr bwMode="auto">
          <a:xfrm>
            <a:off x="2279493" y="4410194"/>
            <a:ext cx="997517" cy="753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8" t="22242" r="39219" b="8965"/>
          <a:stretch/>
        </p:blipFill>
        <p:spPr bwMode="auto">
          <a:xfrm>
            <a:off x="2259698" y="5638800"/>
            <a:ext cx="1001662" cy="830899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8" name="Rechteck 77"/>
          <p:cNvSpPr/>
          <p:nvPr/>
        </p:nvSpPr>
        <p:spPr bwMode="auto">
          <a:xfrm>
            <a:off x="1205229" y="4711002"/>
            <a:ext cx="156211" cy="13277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79" name="Gerade Verbindung 78"/>
          <p:cNvCxnSpPr/>
          <p:nvPr/>
        </p:nvCxnSpPr>
        <p:spPr bwMode="auto">
          <a:xfrm flipV="1">
            <a:off x="1362075" y="4401820"/>
            <a:ext cx="911225" cy="3111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0" name="Gerade Verbindung 79"/>
          <p:cNvCxnSpPr/>
          <p:nvPr/>
        </p:nvCxnSpPr>
        <p:spPr bwMode="auto">
          <a:xfrm flipH="1" flipV="1">
            <a:off x="1369696" y="4846321"/>
            <a:ext cx="903604" cy="322579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1" name="Rechteck 80"/>
          <p:cNvSpPr/>
          <p:nvPr/>
        </p:nvSpPr>
        <p:spPr bwMode="auto">
          <a:xfrm>
            <a:off x="1200149" y="6313742"/>
            <a:ext cx="156211" cy="132778"/>
          </a:xfrm>
          <a:prstGeom prst="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7" name="Gerade Verbindung 86"/>
          <p:cNvCxnSpPr/>
          <p:nvPr/>
        </p:nvCxnSpPr>
        <p:spPr bwMode="auto">
          <a:xfrm flipV="1">
            <a:off x="1350645" y="5634990"/>
            <a:ext cx="902970" cy="676276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8" name="Gerade Verbindung 87"/>
          <p:cNvCxnSpPr/>
          <p:nvPr/>
        </p:nvCxnSpPr>
        <p:spPr bwMode="auto">
          <a:xfrm flipH="1" flipV="1">
            <a:off x="1358269" y="6444617"/>
            <a:ext cx="895346" cy="2857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3" name="TextBox 20"/>
          <p:cNvSpPr txBox="1"/>
          <p:nvPr/>
        </p:nvSpPr>
        <p:spPr>
          <a:xfrm>
            <a:off x="3276600" y="5405735"/>
            <a:ext cx="1162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Fixed bearing rails</a:t>
            </a:r>
            <a:endParaRPr lang="de-DE" sz="1200" dirty="0"/>
          </a:p>
        </p:txBody>
      </p:sp>
      <p:sp>
        <p:nvSpPr>
          <p:cNvPr id="94" name="TextBox 20"/>
          <p:cNvSpPr txBox="1"/>
          <p:nvPr/>
        </p:nvSpPr>
        <p:spPr>
          <a:xfrm>
            <a:off x="3302973" y="4379267"/>
            <a:ext cx="11847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Floating bearing rails</a:t>
            </a:r>
            <a:endParaRPr lang="de-DE" sz="1200" dirty="0"/>
          </a:p>
        </p:txBody>
      </p:sp>
      <p:cxnSp>
        <p:nvCxnSpPr>
          <p:cNvPr id="95" name="Gerade Verbindung mit Pfeil 94"/>
          <p:cNvCxnSpPr/>
          <p:nvPr/>
        </p:nvCxnSpPr>
        <p:spPr bwMode="auto">
          <a:xfrm>
            <a:off x="3043958" y="4299276"/>
            <a:ext cx="0" cy="6522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6" name="Gerade Verbindung mit Pfeil 95"/>
          <p:cNvCxnSpPr/>
          <p:nvPr/>
        </p:nvCxnSpPr>
        <p:spPr bwMode="auto">
          <a:xfrm>
            <a:off x="2511552" y="4294632"/>
            <a:ext cx="0" cy="65227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7" name="TextBox 20"/>
          <p:cNvSpPr txBox="1"/>
          <p:nvPr/>
        </p:nvSpPr>
        <p:spPr>
          <a:xfrm>
            <a:off x="2133600" y="5178552"/>
            <a:ext cx="1323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 smtClean="0"/>
              <a:t>C-Frame vertical DOF</a:t>
            </a:r>
            <a:endParaRPr lang="de-DE" sz="1200" b="1" u="sng" dirty="0"/>
          </a:p>
        </p:txBody>
      </p:sp>
      <p:sp>
        <p:nvSpPr>
          <p:cNvPr id="99" name="Rechteck 98"/>
          <p:cNvSpPr/>
          <p:nvPr/>
        </p:nvSpPr>
        <p:spPr>
          <a:xfrm>
            <a:off x="3966648" y="5612249"/>
            <a:ext cx="25103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/>
              <a:t>Advantages: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no thermal stress</a:t>
            </a:r>
          </a:p>
          <a:p>
            <a:pPr marL="285750" indent="-285750">
              <a:buFontTx/>
              <a:buChar char="-"/>
            </a:pPr>
            <a:r>
              <a:rPr lang="en-US" sz="1400" dirty="0" smtClean="0"/>
              <a:t>thermally incompatible materials possible</a:t>
            </a:r>
          </a:p>
        </p:txBody>
      </p:sp>
      <p:sp>
        <p:nvSpPr>
          <p:cNvPr id="110" name="Textfeld 109"/>
          <p:cNvSpPr txBox="1"/>
          <p:nvPr/>
        </p:nvSpPr>
        <p:spPr>
          <a:xfrm>
            <a:off x="6934200" y="2362200"/>
            <a:ext cx="274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Design iterations so far: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Different designs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Different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Still ongoing</a:t>
            </a: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67" t="35245" r="33289" b="15616"/>
          <a:stretch/>
        </p:blipFill>
        <p:spPr bwMode="auto">
          <a:xfrm>
            <a:off x="7295326" y="3604775"/>
            <a:ext cx="1654436" cy="1109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Rechteck 104"/>
          <p:cNvSpPr/>
          <p:nvPr/>
        </p:nvSpPr>
        <p:spPr>
          <a:xfrm>
            <a:off x="7062497" y="3429000"/>
            <a:ext cx="1395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Ceramic floating</a:t>
            </a:r>
          </a:p>
          <a:p>
            <a:r>
              <a:rPr lang="en-US" sz="1400" b="1" dirty="0" smtClean="0"/>
              <a:t>bearing</a:t>
            </a:r>
            <a:endParaRPr lang="en-US" sz="1400" b="1" dirty="0"/>
          </a:p>
        </p:txBody>
      </p:sp>
      <p:sp>
        <p:nvSpPr>
          <p:cNvPr id="117" name="TextBox 20"/>
          <p:cNvSpPr txBox="1"/>
          <p:nvPr/>
        </p:nvSpPr>
        <p:spPr>
          <a:xfrm>
            <a:off x="7162800" y="4638020"/>
            <a:ext cx="10881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Spring plunger</a:t>
            </a:r>
            <a:endParaRPr lang="de-DE" sz="1200" dirty="0"/>
          </a:p>
        </p:txBody>
      </p:sp>
      <p:cxnSp>
        <p:nvCxnSpPr>
          <p:cNvPr id="118" name="Gerade Verbindung mit Pfeil 117"/>
          <p:cNvCxnSpPr/>
          <p:nvPr/>
        </p:nvCxnSpPr>
        <p:spPr bwMode="auto">
          <a:xfrm flipV="1">
            <a:off x="8001000" y="4275308"/>
            <a:ext cx="234696" cy="380631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8450" r="34063" b="40517"/>
          <a:stretch/>
        </p:blipFill>
        <p:spPr bwMode="auto">
          <a:xfrm>
            <a:off x="7453879" y="5223023"/>
            <a:ext cx="1563633" cy="85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" name="Rechteck 121"/>
          <p:cNvSpPr/>
          <p:nvPr/>
        </p:nvSpPr>
        <p:spPr>
          <a:xfrm>
            <a:off x="6985326" y="4940808"/>
            <a:ext cx="11878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/>
              <a:t>Ceramic fixed</a:t>
            </a:r>
          </a:p>
          <a:p>
            <a:r>
              <a:rPr lang="en-US" sz="1400" b="1" dirty="0" smtClean="0"/>
              <a:t>bearing</a:t>
            </a:r>
            <a:endParaRPr lang="en-US" sz="1400" b="1" dirty="0"/>
          </a:p>
        </p:txBody>
      </p:sp>
      <p:sp>
        <p:nvSpPr>
          <p:cNvPr id="123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124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013535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6" grpId="0"/>
      <p:bldP spid="28" grpId="0"/>
      <p:bldP spid="36" grpId="0"/>
      <p:bldP spid="38" grpId="0"/>
      <p:bldP spid="45" grpId="0"/>
      <p:bldP spid="46" grpId="0"/>
      <p:bldP spid="56" grpId="0"/>
      <p:bldP spid="64" grpId="0"/>
      <p:bldP spid="68" grpId="0"/>
      <p:bldP spid="71" grpId="0"/>
      <p:bldP spid="78" grpId="0" animBg="1"/>
      <p:bldP spid="81" grpId="0" animBg="1"/>
      <p:bldP spid="93" grpId="0"/>
      <p:bldP spid="94" grpId="0"/>
      <p:bldP spid="97" grpId="0"/>
      <p:bldP spid="99" grpId="0"/>
      <p:bldP spid="110" grpId="0"/>
      <p:bldP spid="105" grpId="0"/>
      <p:bldP spid="117" grpId="0"/>
      <p:bldP spid="1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Q:\Dienstreisen\03.07-05.07.17 Forum on Tracking Detektor Mechanics 2017\IMG_69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6" t="3858" r="5667" b="3553"/>
          <a:stretch/>
        </p:blipFill>
        <p:spPr bwMode="auto">
          <a:xfrm>
            <a:off x="3600028" y="1620712"/>
            <a:ext cx="2514600" cy="2218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8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4</a:t>
            </a:r>
            <a:r>
              <a:rPr lang="en-US" kern="0" dirty="0" smtClean="0"/>
              <a:t>. Prototyping</a:t>
            </a:r>
            <a:endParaRPr lang="en-US" kern="0" dirty="0"/>
          </a:p>
        </p:txBody>
      </p:sp>
      <p:pic>
        <p:nvPicPr>
          <p:cNvPr id="6" name="Picture 12" descr="Q:\Projekte\STS Aktuell\Small Prototype Ladder assembly\Bilder\Ladder assembly\IMG_388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2" t="35047" r="5165" b="15977"/>
          <a:stretch/>
        </p:blipFill>
        <p:spPr bwMode="auto">
          <a:xfrm>
            <a:off x="3587496" y="5385816"/>
            <a:ext cx="2307938" cy="977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-20320" y="1203960"/>
            <a:ext cx="4038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Starting point -&gt; ¼ Unit 07 detailed CAD:</a:t>
            </a:r>
            <a:endParaRPr lang="en-US" sz="1600" b="1" dirty="0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3" t="8457" r="25221" b="6428"/>
          <a:stretch/>
        </p:blipFill>
        <p:spPr bwMode="auto">
          <a:xfrm>
            <a:off x="129326" y="1600200"/>
            <a:ext cx="2707781" cy="241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eck 9"/>
          <p:cNvSpPr/>
          <p:nvPr/>
        </p:nvSpPr>
        <p:spPr>
          <a:xfrm>
            <a:off x="129326" y="4064675"/>
            <a:ext cx="291867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Features: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Unit 07 is the most critical in terms of height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Different ladder bearings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C-Frame cabling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Full dummy - electronic assembly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Assembled CF ladders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Cooling blocks for electronics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Real mounting sequences</a:t>
            </a:r>
          </a:p>
        </p:txBody>
      </p:sp>
      <p:pic>
        <p:nvPicPr>
          <p:cNvPr id="2050" name="Picture 2" descr="Z:\CBM_STS\CBM STS Detektor Aufgaben und Ergebnisse\quarter_Mockup\Bilder\IMG_68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8" t="3086" r="33149" b="37502"/>
          <a:stretch/>
        </p:blipFill>
        <p:spPr bwMode="auto">
          <a:xfrm>
            <a:off x="3600028" y="4035864"/>
            <a:ext cx="1143000" cy="993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Z:\CBM_STS\CBM STS Detektor Aufgaben und Ergebnisse\quarter_Mockup\Bilder\IMG_68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1" t="1751" r="27860" b="32851"/>
          <a:stretch/>
        </p:blipFill>
        <p:spPr bwMode="auto">
          <a:xfrm>
            <a:off x="5192659" y="4051298"/>
            <a:ext cx="1074369" cy="977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2837107" y="2434865"/>
            <a:ext cx="5437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=&gt;</a:t>
            </a:r>
            <a:endParaRPr lang="de-DE" sz="2800" b="1" dirty="0"/>
          </a:p>
        </p:txBody>
      </p:sp>
      <p:pic>
        <p:nvPicPr>
          <p:cNvPr id="2054" name="Picture 6" descr="Q:\Dienstreisen\03.07-05.07.17 Forum on Tracking Detektor Mechanics 2017\IMG_692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9" t="8063" r="15505" b="9379"/>
          <a:stretch/>
        </p:blipFill>
        <p:spPr bwMode="auto">
          <a:xfrm>
            <a:off x="6400800" y="1621448"/>
            <a:ext cx="2514600" cy="2223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8" name="Gerade Verbindung mit Pfeil 17"/>
          <p:cNvCxnSpPr/>
          <p:nvPr/>
        </p:nvCxnSpPr>
        <p:spPr bwMode="auto">
          <a:xfrm flipH="1">
            <a:off x="4422040" y="3675184"/>
            <a:ext cx="422588" cy="33020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mit Pfeil 20"/>
          <p:cNvCxnSpPr/>
          <p:nvPr/>
        </p:nvCxnSpPr>
        <p:spPr bwMode="auto">
          <a:xfrm>
            <a:off x="5271348" y="3708204"/>
            <a:ext cx="314960" cy="32766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TextBox 20"/>
          <p:cNvSpPr txBox="1"/>
          <p:nvPr/>
        </p:nvSpPr>
        <p:spPr>
          <a:xfrm>
            <a:off x="3508588" y="4963232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 Bearing</a:t>
            </a:r>
          </a:p>
        </p:txBody>
      </p:sp>
      <p:sp>
        <p:nvSpPr>
          <p:cNvPr id="27" name="TextBox 20"/>
          <p:cNvSpPr txBox="1"/>
          <p:nvPr/>
        </p:nvSpPr>
        <p:spPr>
          <a:xfrm>
            <a:off x="5098628" y="4965264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Al2O3 Bearing</a:t>
            </a:r>
          </a:p>
        </p:txBody>
      </p:sp>
      <p:sp>
        <p:nvSpPr>
          <p:cNvPr id="22" name="Rechteck 21"/>
          <p:cNvSpPr/>
          <p:nvPr/>
        </p:nvSpPr>
        <p:spPr>
          <a:xfrm>
            <a:off x="3581400" y="1216223"/>
            <a:ext cx="33944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Mechanical parts completed and assembled</a:t>
            </a:r>
            <a:endParaRPr lang="de-DE" sz="1400" dirty="0"/>
          </a:p>
        </p:txBody>
      </p:sp>
      <p:cxnSp>
        <p:nvCxnSpPr>
          <p:cNvPr id="31" name="Gerade Verbindung mit Pfeil 30"/>
          <p:cNvCxnSpPr/>
          <p:nvPr/>
        </p:nvCxnSpPr>
        <p:spPr bwMode="auto">
          <a:xfrm flipV="1">
            <a:off x="8028432" y="2879886"/>
            <a:ext cx="353568" cy="1040890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Rechteck 32"/>
          <p:cNvSpPr/>
          <p:nvPr/>
        </p:nvSpPr>
        <p:spPr>
          <a:xfrm>
            <a:off x="6964932" y="1129844"/>
            <a:ext cx="17401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Front-End electronics</a:t>
            </a:r>
          </a:p>
          <a:p>
            <a:r>
              <a:rPr lang="en-US" sz="1400" dirty="0" smtClean="0"/>
              <a:t>cooling block</a:t>
            </a:r>
            <a:endParaRPr lang="de-DE" sz="1400" dirty="0"/>
          </a:p>
        </p:txBody>
      </p:sp>
      <p:sp>
        <p:nvSpPr>
          <p:cNvPr id="35" name="Rechteck 34"/>
          <p:cNvSpPr/>
          <p:nvPr/>
        </p:nvSpPr>
        <p:spPr>
          <a:xfrm>
            <a:off x="7117332" y="3844732"/>
            <a:ext cx="17679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Peripheral electronics</a:t>
            </a:r>
          </a:p>
          <a:p>
            <a:r>
              <a:rPr lang="en-US" sz="1400" dirty="0" smtClean="0"/>
              <a:t>cooling block</a:t>
            </a:r>
            <a:endParaRPr lang="de-DE" sz="1400" dirty="0"/>
          </a:p>
        </p:txBody>
      </p:sp>
      <p:cxnSp>
        <p:nvCxnSpPr>
          <p:cNvPr id="39" name="Gerade Verbindung mit Pfeil 38"/>
          <p:cNvCxnSpPr/>
          <p:nvPr/>
        </p:nvCxnSpPr>
        <p:spPr bwMode="auto">
          <a:xfrm flipH="1">
            <a:off x="6925056" y="1427512"/>
            <a:ext cx="109728" cy="469392"/>
          </a:xfrm>
          <a:prstGeom prst="straightConnector1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4" name="Rechteck 43"/>
          <p:cNvSpPr/>
          <p:nvPr/>
        </p:nvSpPr>
        <p:spPr>
          <a:xfrm>
            <a:off x="6331178" y="4267200"/>
            <a:ext cx="27237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Still pending: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Electronic dummy components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Cabling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Validation of the CAD cabling</a:t>
            </a:r>
          </a:p>
        </p:txBody>
      </p:sp>
      <p:cxnSp>
        <p:nvCxnSpPr>
          <p:cNvPr id="46" name="Gerade Verbindung 45"/>
          <p:cNvCxnSpPr/>
          <p:nvPr/>
        </p:nvCxnSpPr>
        <p:spPr bwMode="auto">
          <a:xfrm flipH="1">
            <a:off x="3581400" y="5257800"/>
            <a:ext cx="54102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7" name="Rechteck 46"/>
          <p:cNvSpPr/>
          <p:nvPr/>
        </p:nvSpPr>
        <p:spPr>
          <a:xfrm>
            <a:off x="5943600" y="5264378"/>
            <a:ext cx="3275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Small assembled ladder prototype: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Prototype tooling tests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Assembly sequence and method test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Room for improvement</a:t>
            </a:r>
          </a:p>
        </p:txBody>
      </p:sp>
      <p:sp>
        <p:nvSpPr>
          <p:cNvPr id="49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50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383221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4" grpId="0"/>
      <p:bldP spid="27" grpId="0"/>
      <p:bldP spid="22" grpId="0"/>
      <p:bldP spid="33" grpId="0"/>
      <p:bldP spid="35" grpId="0"/>
      <p:bldP spid="44" grpId="0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3FEB1-201F-4409-88DC-0618C4BAA003}" type="slidenum">
              <a:rPr lang="de-DE" altLang="de-DE" smtClean="0"/>
              <a:pPr>
                <a:defRPr/>
              </a:pPr>
              <a:t>9</a:t>
            </a:fld>
            <a:endParaRPr lang="de-DE" altLang="de-DE"/>
          </a:p>
        </p:txBody>
      </p:sp>
      <p:sp>
        <p:nvSpPr>
          <p:cNvPr id="5" name="Titel 1"/>
          <p:cNvSpPr txBox="1">
            <a:spLocks/>
          </p:cNvSpPr>
          <p:nvPr/>
        </p:nvSpPr>
        <p:spPr>
          <a:xfrm>
            <a:off x="1524000" y="0"/>
            <a:ext cx="6096000" cy="1187450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>
              <a:defRPr/>
            </a:pPr>
            <a:r>
              <a:rPr lang="en-US" kern="0" dirty="0"/>
              <a:t>5</a:t>
            </a:r>
            <a:r>
              <a:rPr lang="en-US" kern="0" dirty="0" smtClean="0"/>
              <a:t>. Materials</a:t>
            </a:r>
            <a:endParaRPr lang="en-US" kern="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7528" r="36469" b="10747"/>
          <a:stretch/>
        </p:blipFill>
        <p:spPr bwMode="auto">
          <a:xfrm>
            <a:off x="31816" y="1225296"/>
            <a:ext cx="2555240" cy="288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" t="49610" r="30701" b="35258"/>
          <a:stretch/>
        </p:blipFill>
        <p:spPr bwMode="auto">
          <a:xfrm>
            <a:off x="69916" y="4498133"/>
            <a:ext cx="2843972" cy="26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extfeld 7"/>
          <p:cNvSpPr txBox="1"/>
          <p:nvPr/>
        </p:nvSpPr>
        <p:spPr>
          <a:xfrm>
            <a:off x="11028" y="4270871"/>
            <a:ext cx="19918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Thickness: </a:t>
            </a:r>
            <a:r>
              <a:rPr lang="en-US" sz="1200" dirty="0"/>
              <a:t>40mm</a:t>
            </a:r>
          </a:p>
        </p:txBody>
      </p:sp>
      <p:cxnSp>
        <p:nvCxnSpPr>
          <p:cNvPr id="9" name="Gerade Verbindung mit Pfeil 8"/>
          <p:cNvCxnSpPr/>
          <p:nvPr/>
        </p:nvCxnSpPr>
        <p:spPr bwMode="auto">
          <a:xfrm flipH="1">
            <a:off x="1304531" y="4355386"/>
            <a:ext cx="141337" cy="16612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Rechteck 9"/>
          <p:cNvSpPr/>
          <p:nvPr/>
        </p:nvSpPr>
        <p:spPr>
          <a:xfrm>
            <a:off x="1227167" y="4114800"/>
            <a:ext cx="12811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smtClean="0"/>
              <a:t>CF composite 2mm</a:t>
            </a:r>
            <a:endParaRPr lang="en-US" sz="1100" dirty="0"/>
          </a:p>
        </p:txBody>
      </p:sp>
      <p:cxnSp>
        <p:nvCxnSpPr>
          <p:cNvPr id="11" name="Gerade Verbindung mit Pfeil 10"/>
          <p:cNvCxnSpPr/>
          <p:nvPr/>
        </p:nvCxnSpPr>
        <p:spPr bwMode="auto">
          <a:xfrm flipH="1">
            <a:off x="1375345" y="4366442"/>
            <a:ext cx="64770" cy="38100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hteck 11"/>
          <p:cNvSpPr/>
          <p:nvPr/>
        </p:nvSpPr>
        <p:spPr>
          <a:xfrm>
            <a:off x="1491902" y="4770431"/>
            <a:ext cx="107112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 smtClean="0"/>
              <a:t>Rohacell</a:t>
            </a:r>
            <a:r>
              <a:rPr lang="en-US" sz="1100" dirty="0" smtClean="0"/>
              <a:t> 36mm</a:t>
            </a:r>
            <a:endParaRPr lang="en-US" sz="1100" dirty="0"/>
          </a:p>
        </p:txBody>
      </p:sp>
      <p:cxnSp>
        <p:nvCxnSpPr>
          <p:cNvPr id="13" name="Gerade Verbindung mit Pfeil 12"/>
          <p:cNvCxnSpPr/>
          <p:nvPr/>
        </p:nvCxnSpPr>
        <p:spPr bwMode="auto">
          <a:xfrm flipH="1" flipV="1">
            <a:off x="1766464" y="4628186"/>
            <a:ext cx="200831" cy="218134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hteck 13"/>
          <p:cNvSpPr/>
          <p:nvPr/>
        </p:nvSpPr>
        <p:spPr>
          <a:xfrm>
            <a:off x="69916" y="5029200"/>
            <a:ext cx="3048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Mainframe: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CF – </a:t>
            </a:r>
            <a:r>
              <a:rPr lang="en-US" sz="1400" dirty="0" err="1" smtClean="0"/>
              <a:t>Rohacell</a:t>
            </a:r>
            <a:r>
              <a:rPr lang="en-US" sz="1400" dirty="0" smtClean="0"/>
              <a:t> Sandwich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High stiffness + thermal insulation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Inserts for threads/fittings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Inner skeleton – Aluminum profiles </a:t>
            </a:r>
            <a:r>
              <a:rPr lang="en-US" sz="1400" dirty="0"/>
              <a:t>e</a:t>
            </a:r>
            <a:r>
              <a:rPr lang="en-US" sz="1400" dirty="0" smtClean="0"/>
              <a:t>.g. ITEM, or CF Profiles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1" t="8119" r="37657" b="5063"/>
          <a:stretch/>
        </p:blipFill>
        <p:spPr bwMode="auto">
          <a:xfrm>
            <a:off x="3042356" y="1249680"/>
            <a:ext cx="1977700" cy="255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/>
        </p:nvSpPr>
        <p:spPr>
          <a:xfrm>
            <a:off x="3048000" y="3899118"/>
            <a:ext cx="3048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C-Frame: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Glass fiber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</a:t>
            </a:r>
            <a:r>
              <a:rPr lang="en-US" sz="1400" dirty="0" smtClean="0"/>
              <a:t>iber reinforced PEEK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Thickness 15mm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More ideas</a:t>
            </a:r>
            <a:r>
              <a:rPr lang="en-US" sz="1400" dirty="0" smtClean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Should be lightweight, electrically insulating and allow threads and fittings</a:t>
            </a:r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1" t="32759" r="34531" b="33956"/>
          <a:stretch/>
        </p:blipFill>
        <p:spPr bwMode="auto">
          <a:xfrm>
            <a:off x="5432461" y="1287145"/>
            <a:ext cx="1699031" cy="79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t="11207" r="22344" b="8621"/>
          <a:stretch/>
        </p:blipFill>
        <p:spPr bwMode="auto">
          <a:xfrm>
            <a:off x="7283998" y="2077835"/>
            <a:ext cx="1816082" cy="135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1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28450" r="34063" b="40517"/>
          <a:stretch/>
        </p:blipFill>
        <p:spPr bwMode="auto">
          <a:xfrm>
            <a:off x="5715000" y="2499910"/>
            <a:ext cx="1563633" cy="852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hteck 20"/>
          <p:cNvSpPr/>
          <p:nvPr/>
        </p:nvSpPr>
        <p:spPr>
          <a:xfrm>
            <a:off x="6096000" y="3505200"/>
            <a:ext cx="3048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Ladder bearings:</a:t>
            </a:r>
            <a:endParaRPr lang="en-US" sz="1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 pins, anodized?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Aluminum or ceramic bearings</a:t>
            </a:r>
          </a:p>
        </p:txBody>
      </p:sp>
      <p:sp>
        <p:nvSpPr>
          <p:cNvPr id="22" name="TextBox 20"/>
          <p:cNvSpPr txBox="1"/>
          <p:nvPr/>
        </p:nvSpPr>
        <p:spPr>
          <a:xfrm>
            <a:off x="7239000" y="1932801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 Bearing</a:t>
            </a:r>
          </a:p>
        </p:txBody>
      </p:sp>
      <p:sp>
        <p:nvSpPr>
          <p:cNvPr id="23" name="TextBox 20"/>
          <p:cNvSpPr txBox="1"/>
          <p:nvPr/>
        </p:nvSpPr>
        <p:spPr>
          <a:xfrm>
            <a:off x="5638800" y="2341994"/>
            <a:ext cx="1371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Ceramic bearing</a:t>
            </a:r>
          </a:p>
        </p:txBody>
      </p:sp>
      <p:sp>
        <p:nvSpPr>
          <p:cNvPr id="24" name="TextBox 20"/>
          <p:cNvSpPr txBox="1"/>
          <p:nvPr/>
        </p:nvSpPr>
        <p:spPr>
          <a:xfrm>
            <a:off x="7010400" y="1247001"/>
            <a:ext cx="1143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Al pin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935" y="4326091"/>
            <a:ext cx="2753713" cy="913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Rechteck 33"/>
          <p:cNvSpPr/>
          <p:nvPr/>
        </p:nvSpPr>
        <p:spPr>
          <a:xfrm>
            <a:off x="6096000" y="5334000"/>
            <a:ext cx="2514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/>
              <a:t>CF Ladders: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Multiple prototypes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Different fibers and manufacturing procedures</a:t>
            </a:r>
          </a:p>
        </p:txBody>
      </p:sp>
      <p:sp>
        <p:nvSpPr>
          <p:cNvPr id="35" name="Datumsplatzhalter 1"/>
          <p:cNvSpPr>
            <a:spLocks noGrp="1"/>
          </p:cNvSpPr>
          <p:nvPr>
            <p:ph type="dt" sz="quarter" idx="10"/>
          </p:nvPr>
        </p:nvSpPr>
        <p:spPr>
          <a:xfrm>
            <a:off x="563880" y="6583363"/>
            <a:ext cx="1384300" cy="274637"/>
          </a:xfrm>
        </p:spPr>
        <p:txBody>
          <a:bodyPr/>
          <a:lstStyle/>
          <a:p>
            <a:pPr>
              <a:defRPr/>
            </a:pPr>
            <a:r>
              <a:rPr lang="de-DE" altLang="de-DE" dirty="0" smtClean="0"/>
              <a:t>03.07.2017</a:t>
            </a:r>
            <a:endParaRPr lang="de-DE" altLang="de-DE" dirty="0"/>
          </a:p>
        </p:txBody>
      </p:sp>
      <p:sp>
        <p:nvSpPr>
          <p:cNvPr id="36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2176463" y="6583363"/>
            <a:ext cx="5305425" cy="274637"/>
          </a:xfrm>
        </p:spPr>
        <p:txBody>
          <a:bodyPr/>
          <a:lstStyle/>
          <a:p>
            <a:pPr>
              <a:defRPr/>
            </a:pPr>
            <a:r>
              <a:rPr lang="de-DE" altLang="de-DE" dirty="0"/>
              <a:t>Oleg </a:t>
            </a:r>
            <a:r>
              <a:rPr lang="de-DE" altLang="de-DE" dirty="0" err="1"/>
              <a:t>Vasylyev</a:t>
            </a:r>
            <a:r>
              <a:rPr lang="de-DE" altLang="de-DE" dirty="0"/>
              <a:t> </a:t>
            </a:r>
            <a:r>
              <a:rPr lang="de-DE" altLang="de-DE" dirty="0" smtClean="0"/>
              <a:t>– </a:t>
            </a:r>
            <a:r>
              <a:rPr lang="de-DE" altLang="de-DE" dirty="0" err="1" smtClean="0"/>
              <a:t>Concept</a:t>
            </a:r>
            <a:r>
              <a:rPr lang="de-DE" altLang="de-DE" dirty="0" smtClean="0"/>
              <a:t>, design </a:t>
            </a:r>
            <a:r>
              <a:rPr lang="de-DE" altLang="de-DE" dirty="0" err="1" smtClean="0"/>
              <a:t>and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prototyping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STS</a:t>
            </a: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913871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4" grpId="0"/>
      <p:bldP spid="17" grpId="0"/>
      <p:bldP spid="21" grpId="0"/>
      <p:bldP spid="22" grpId="0"/>
      <p:bldP spid="23" grpId="0"/>
      <p:bldP spid="24" grpId="0"/>
      <p:bldP spid="34" grpId="0"/>
    </p:bldLst>
  </p:timing>
</p:sld>
</file>

<file path=ppt/theme/theme1.xml><?xml version="1.0" encoding="utf-8"?>
<a:theme xmlns:a="http://schemas.openxmlformats.org/drawingml/2006/main" name="GSI-Zukunft">
  <a:themeElements>
    <a:clrScheme name="GSI-Zukunf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SI-Zukun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altLang="de-DE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I-Zukun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I-Zukunf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I-Zukunf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1140</Words>
  <Application>Microsoft Office PowerPoint</Application>
  <PresentationFormat>Bildschirmpräsentation (4:3)</PresentationFormat>
  <Paragraphs>315</Paragraphs>
  <Slides>17</Slides>
  <Notes>4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18" baseType="lpstr">
      <vt:lpstr>GSI-Zukunft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Ehmer, Christian</dc:creator>
  <cp:lastModifiedBy>Vasylyev, Oleg</cp:lastModifiedBy>
  <cp:revision>657</cp:revision>
  <dcterms:created xsi:type="dcterms:W3CDTF">2006-08-16T00:00:00Z</dcterms:created>
  <dcterms:modified xsi:type="dcterms:W3CDTF">2017-06-30T12:42:07Z</dcterms:modified>
</cp:coreProperties>
</file>