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9" r:id="rId3"/>
    <p:sldId id="272" r:id="rId4"/>
    <p:sldId id="258" r:id="rId5"/>
    <p:sldId id="290" r:id="rId6"/>
    <p:sldId id="291" r:id="rId7"/>
    <p:sldId id="283" r:id="rId8"/>
    <p:sldId id="306" r:id="rId9"/>
    <p:sldId id="307" r:id="rId10"/>
    <p:sldId id="311" r:id="rId11"/>
    <p:sldId id="292" r:id="rId12"/>
    <p:sldId id="287" r:id="rId13"/>
    <p:sldId id="286" r:id="rId14"/>
    <p:sldId id="298" r:id="rId15"/>
    <p:sldId id="293" r:id="rId16"/>
    <p:sldId id="304" r:id="rId17"/>
    <p:sldId id="280" r:id="rId18"/>
    <p:sldId id="278" r:id="rId19"/>
    <p:sldId id="295" r:id="rId20"/>
    <p:sldId id="310" r:id="rId21"/>
    <p:sldId id="294" r:id="rId22"/>
    <p:sldId id="305" r:id="rId23"/>
    <p:sldId id="300" r:id="rId24"/>
    <p:sldId id="302" r:id="rId25"/>
    <p:sldId id="297" r:id="rId26"/>
    <p:sldId id="296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7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C32A8-0F23-E745-9318-EC399ECD3995}" type="datetimeFigureOut">
              <a:rPr lang="en-US" smtClean="0"/>
              <a:t>04/07/17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3E940-AB97-1844-A931-B6E30217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4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8292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23FA8-9AA2-404D-8C18-BD53D28AE63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xmlns:p14="http://schemas.microsoft.com/office/powerpoint/2010/main" spd="med"/>
  <p:hf hdr="0" ftr="0" dt="0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ds.gsi.de/documentation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://rbx.github.io/DDS-topology-edito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ds.gsi.de/documentation.html" TargetMode="External"/><Relationship Id="rId4" Type="http://schemas.openxmlformats.org/officeDocument/2006/relationships/hyperlink" Target="http://demac012.gsi.de:22001/waterfall" TargetMode="External"/><Relationship Id="rId5" Type="http://schemas.openxmlformats.org/officeDocument/2006/relationships/hyperlink" Target="https://github.com/FairRootGroup/DDS" TargetMode="External"/><Relationship Id="rId6" Type="http://schemas.openxmlformats.org/officeDocument/2006/relationships/hyperlink" Target="https://github.com/FairRootGroup/DDS-user-manual" TargetMode="External"/><Relationship Id="rId7" Type="http://schemas.openxmlformats.org/officeDocument/2006/relationships/hyperlink" Target="https://github.com/FairRootGroup/DDS-web-site" TargetMode="External"/><Relationship Id="rId8" Type="http://schemas.openxmlformats.org/officeDocument/2006/relationships/hyperlink" Target="https://github.com/FairRootGroup/DDS-topology-editor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ds.gsi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ds.gsi.de/doc/api-docs/DDS/html/classdds_1_1intercom__api_1_1CRMSPluginProtocol.html%23a4bb4cc7ac2edda3ee75249675376a136" TargetMode="External"/><Relationship Id="rId3" Type="http://schemas.openxmlformats.org/officeDocument/2006/relationships/hyperlink" Target="http://dds.gsi.de/doc/api-docs/DDS/html/namespaceMiscCommon.html%23af75b1f55d2dc8dd8be7cb03c004e5f53abf38de51c71dcb2701e01111feeb701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ds.gsi.de/doc/nightly/topology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9169" y="2589386"/>
            <a:ext cx="12806462" cy="21618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78358">
              <a:defRPr sz="1800" cap="none">
                <a:solidFill>
                  <a:srgbClr val="000000"/>
                </a:solidFill>
              </a:defRPr>
            </a:pPr>
            <a:r>
              <a:rPr sz="7128" dirty="0">
                <a:solidFill>
                  <a:srgbClr val="B14B08"/>
                </a:solidFill>
              </a:rPr>
              <a:t>DDS</a:t>
            </a:r>
          </a:p>
          <a:p>
            <a:pPr lvl="0" defTabSz="578358">
              <a:defRPr sz="1800" cap="none">
                <a:solidFill>
                  <a:srgbClr val="000000"/>
                </a:solidFill>
              </a:defRPr>
            </a:pPr>
            <a:r>
              <a:rPr sz="7128" dirty="0">
                <a:solidFill>
                  <a:srgbClr val="535353"/>
                </a:solidFill>
              </a:rPr>
              <a:t>Dynamic Deployment System</a:t>
            </a:r>
          </a:p>
        </p:txBody>
      </p:sp>
      <p:sp>
        <p:nvSpPr>
          <p:cNvPr id="36" name="Shape 36"/>
          <p:cNvSpPr/>
          <p:nvPr/>
        </p:nvSpPr>
        <p:spPr>
          <a:xfrm>
            <a:off x="9032131" y="7766098"/>
            <a:ext cx="3873500" cy="1841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r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2400" b="1" dirty="0" smtClean="0">
                <a:solidFill>
                  <a:srgbClr val="535353"/>
                </a:solidFill>
              </a:rPr>
              <a:t>Andrey Lebedev</a:t>
            </a:r>
            <a:endParaRPr lang="en-US" sz="2400" dirty="0" smtClean="0"/>
          </a:p>
          <a:p>
            <a:pPr lvl="0" algn="r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lang="en-US" sz="2400" b="1" dirty="0" err="1" smtClean="0">
                <a:solidFill>
                  <a:srgbClr val="535353"/>
                </a:solidFill>
              </a:rPr>
              <a:t>Anar</a:t>
            </a:r>
            <a:r>
              <a:rPr lang="en-US" sz="2400" b="1" dirty="0" smtClean="0">
                <a:solidFill>
                  <a:srgbClr val="535353"/>
                </a:solidFill>
              </a:rPr>
              <a:t> </a:t>
            </a:r>
            <a:r>
              <a:rPr lang="en-US" sz="2400" b="1" dirty="0" err="1" smtClean="0">
                <a:solidFill>
                  <a:srgbClr val="535353"/>
                </a:solidFill>
              </a:rPr>
              <a:t>Manafov</a:t>
            </a:r>
            <a:endParaRPr sz="2400" b="1" dirty="0">
              <a:solidFill>
                <a:srgbClr val="535353"/>
              </a:solidFill>
            </a:endParaRPr>
          </a:p>
          <a:p>
            <a:pPr lvl="0" algn="r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535353"/>
                </a:solidFill>
              </a:rPr>
              <a:t>GSI</a:t>
            </a:r>
            <a:r>
              <a:rPr lang="en-US" sz="2400" dirty="0" smtClean="0">
                <a:solidFill>
                  <a:srgbClr val="535353"/>
                </a:solidFill>
              </a:rPr>
              <a:t>, Darmstadt, Germany</a:t>
            </a:r>
            <a:r>
              <a:rPr sz="2400" dirty="0" smtClean="0">
                <a:solidFill>
                  <a:srgbClr val="535353"/>
                </a:solidFill>
              </a:rPr>
              <a:t> </a:t>
            </a:r>
            <a:endParaRPr sz="2400" dirty="0">
              <a:solidFill>
                <a:srgbClr val="535353"/>
              </a:solidFill>
            </a:endParaRPr>
          </a:p>
          <a:p>
            <a:pPr lvl="0" algn="r">
              <a:buClr>
                <a:srgbClr val="535353"/>
              </a:buClr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535353"/>
                </a:solidFill>
              </a:rPr>
              <a:t>2</a:t>
            </a:r>
            <a:r>
              <a:rPr lang="en-US" sz="2400" dirty="0" smtClean="0">
                <a:solidFill>
                  <a:srgbClr val="535353"/>
                </a:solidFill>
              </a:rPr>
              <a:t>017-07-06</a:t>
            </a:r>
            <a:endParaRPr sz="2400" dirty="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Key-value API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6776" y="3075945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3" name="Picture 2" descr="intercom_api_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5" y="1848434"/>
            <a:ext cx="11631200" cy="7177862"/>
          </a:xfrm>
          <a:prstGeom prst="rect">
            <a:avLst/>
          </a:prstGeom>
        </p:spPr>
      </p:pic>
      <p:sp>
        <p:nvSpPr>
          <p:cNvPr id="6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10</a:t>
            </a:fld>
            <a:endParaRPr lang="is-I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737854" y="9060677"/>
            <a:ext cx="694496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For more information refer to Tutorial</a:t>
            </a:r>
            <a:r>
              <a:rPr kumimoji="0" lang="ru-RU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1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of DDS.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885" y="1128217"/>
            <a:ext cx="116312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-intercom-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lib</a:t>
            </a:r>
            <a:r>
              <a:rPr lang="en-US" dirty="0"/>
              <a:t> and header </a:t>
            </a:r>
            <a:r>
              <a:rPr lang="en-US" dirty="0" smtClean="0">
                <a:solidFill>
                  <a:srgbClr val="7D1102"/>
                </a:solidFill>
              </a:rPr>
              <a:t>“</a:t>
            </a:r>
            <a:r>
              <a:rPr lang="en-US" dirty="0" err="1" smtClean="0">
                <a:solidFill>
                  <a:srgbClr val="7D1102"/>
                </a:solidFill>
              </a:rPr>
              <a:t>dds_intercom.h</a:t>
            </a:r>
            <a:r>
              <a:rPr lang="en-US" dirty="0" smtClean="0">
                <a:solidFill>
                  <a:srgbClr val="7D1102"/>
                </a:solidFill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57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Custom commands (1)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626" y="1128217"/>
            <a:ext cx="1205157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3200" dirty="0" smtClean="0"/>
              <a:t>A possible </a:t>
            </a:r>
            <a:r>
              <a:rPr lang="en-US" sz="3200" dirty="0"/>
              <a:t>u</a:t>
            </a:r>
            <a:r>
              <a:rPr lang="en-US" sz="3200" dirty="0" smtClean="0"/>
              <a:t>se case: Control System for Experiment which is able to communicate with user tasks</a:t>
            </a:r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714295" y="3243153"/>
            <a:ext cx="11934905" cy="4508156"/>
            <a:chOff x="714295" y="3243153"/>
            <a:chExt cx="11934905" cy="4508156"/>
          </a:xfrm>
        </p:grpSpPr>
        <p:grpSp>
          <p:nvGrpSpPr>
            <p:cNvPr id="7" name="Group 6"/>
            <p:cNvGrpSpPr/>
            <p:nvPr/>
          </p:nvGrpSpPr>
          <p:grpSpPr>
            <a:xfrm>
              <a:off x="3587159" y="3243153"/>
              <a:ext cx="9062041" cy="4508156"/>
              <a:chOff x="1027309" y="1473200"/>
              <a:chExt cx="9062041" cy="4508156"/>
            </a:xfrm>
          </p:grpSpPr>
          <p:sp>
            <p:nvSpPr>
              <p:cNvPr id="8" name="Shape 89"/>
              <p:cNvSpPr/>
              <p:nvPr/>
            </p:nvSpPr>
            <p:spPr>
              <a:xfrm>
                <a:off x="1027309" y="1473200"/>
                <a:ext cx="3864124" cy="4483249"/>
              </a:xfrm>
              <a:prstGeom prst="roundRect">
                <a:avLst>
                  <a:gd name="adj" fmla="val 19761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sz="3600"/>
                  <a:t>Server</a:t>
                </a:r>
              </a:p>
            </p:txBody>
          </p:sp>
          <p:sp>
            <p:nvSpPr>
              <p:cNvPr id="9" name="Shape 92"/>
              <p:cNvSpPr/>
              <p:nvPr/>
            </p:nvSpPr>
            <p:spPr>
              <a:xfrm>
                <a:off x="1695096" y="3459608"/>
                <a:ext cx="2565698" cy="685801"/>
              </a:xfrm>
              <a:prstGeom prst="roundRect">
                <a:avLst>
                  <a:gd name="adj" fmla="val 21371"/>
                </a:avLst>
              </a:prstGeom>
              <a:solidFill>
                <a:srgbClr val="AB1802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 anchor="ctr"/>
              <a:lstStyle>
                <a:lvl1pPr>
                  <a:defRPr sz="2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600" dirty="0">
                    <a:solidFill>
                      <a:srgbClr val="FFFFFF"/>
                    </a:solidFill>
                  </a:rPr>
                  <a:t>dds-commander</a:t>
                </a:r>
              </a:p>
            </p:txBody>
          </p:sp>
          <p:sp>
            <p:nvSpPr>
              <p:cNvPr id="10" name="Shape 94"/>
              <p:cNvSpPr/>
              <p:nvPr/>
            </p:nvSpPr>
            <p:spPr>
              <a:xfrm>
                <a:off x="5435600" y="1473200"/>
                <a:ext cx="4653750" cy="2099866"/>
              </a:xfrm>
              <a:prstGeom prst="roundRect">
                <a:avLst>
                  <a:gd name="adj" fmla="val 36364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endParaRPr sz="3600" dirty="0"/>
              </a:p>
            </p:txBody>
          </p:sp>
          <p:sp>
            <p:nvSpPr>
              <p:cNvPr id="11" name="Shape 95"/>
              <p:cNvSpPr/>
              <p:nvPr/>
            </p:nvSpPr>
            <p:spPr>
              <a:xfrm>
                <a:off x="5435600" y="3881489"/>
                <a:ext cx="4653750" cy="2099867"/>
              </a:xfrm>
              <a:prstGeom prst="roundRect">
                <a:avLst>
                  <a:gd name="adj" fmla="val 36364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endParaRPr sz="3600" dirty="0"/>
              </a:p>
            </p:txBody>
          </p:sp>
          <p:sp>
            <p:nvSpPr>
              <p:cNvPr id="13" name="Shape 97"/>
              <p:cNvSpPr/>
              <p:nvPr/>
            </p:nvSpPr>
            <p:spPr>
              <a:xfrm>
                <a:off x="5602213" y="2240684"/>
                <a:ext cx="1692452" cy="685801"/>
              </a:xfrm>
              <a:prstGeom prst="roundRect">
                <a:avLst>
                  <a:gd name="adj" fmla="val 21371"/>
                </a:avLst>
              </a:prstGeom>
              <a:gradFill>
                <a:gsLst>
                  <a:gs pos="0">
                    <a:srgbClr val="D9971A"/>
                  </a:gs>
                  <a:gs pos="100000">
                    <a:srgbClr val="AA7612"/>
                  </a:gs>
                </a:gsLst>
                <a:lin ang="5400000"/>
              </a:gra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 anchor="ctr"/>
              <a:lstStyle>
                <a:lvl1pPr>
                  <a:defRPr sz="2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600" dirty="0">
                    <a:solidFill>
                      <a:srgbClr val="FFFFFF"/>
                    </a:solidFill>
                  </a:rPr>
                  <a:t>dds-agent</a:t>
                </a:r>
              </a:p>
            </p:txBody>
          </p:sp>
          <p:sp>
            <p:nvSpPr>
              <p:cNvPr id="16" name="Shape 100"/>
              <p:cNvSpPr/>
              <p:nvPr/>
            </p:nvSpPr>
            <p:spPr>
              <a:xfrm>
                <a:off x="5602213" y="4720499"/>
                <a:ext cx="1692452" cy="685801"/>
              </a:xfrm>
              <a:prstGeom prst="roundRect">
                <a:avLst>
                  <a:gd name="adj" fmla="val 21371"/>
                </a:avLst>
              </a:prstGeom>
              <a:gradFill>
                <a:gsLst>
                  <a:gs pos="0">
                    <a:srgbClr val="D9971A"/>
                  </a:gs>
                  <a:gs pos="100000">
                    <a:srgbClr val="AA7612"/>
                  </a:gs>
                </a:gsLst>
                <a:lin ang="5400000"/>
              </a:gra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 anchor="ctr"/>
              <a:lstStyle>
                <a:lvl1pPr>
                  <a:defRPr sz="2600"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600" dirty="0">
                    <a:solidFill>
                      <a:srgbClr val="FFFFFF"/>
                    </a:solidFill>
                  </a:rPr>
                  <a:t>dds-agent</a:t>
                </a:r>
              </a:p>
            </p:txBody>
          </p:sp>
          <p:sp>
            <p:nvSpPr>
              <p:cNvPr id="18" name="Shape 102"/>
              <p:cNvSpPr/>
              <p:nvPr/>
            </p:nvSpPr>
            <p:spPr>
              <a:xfrm>
                <a:off x="4425434" y="2917279"/>
                <a:ext cx="2006638" cy="689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43" y="9402"/>
                    </a:lnTo>
                    <a:cubicBezTo>
                      <a:pt x="17953" y="11435"/>
                      <a:pt x="14362" y="13468"/>
                      <a:pt x="10772" y="15501"/>
                    </a:cubicBezTo>
                    <a:cubicBezTo>
                      <a:pt x="7181" y="17534"/>
                      <a:pt x="3591" y="19567"/>
                      <a:pt x="0" y="21600"/>
                    </a:cubicBezTo>
                  </a:path>
                </a:pathLst>
              </a:custGeom>
              <a:ln w="50800">
                <a:solidFill>
                  <a:srgbClr val="A61702"/>
                </a:solidFill>
                <a:miter lim="400000"/>
                <a:headEnd type="arrow"/>
                <a:tailEnd type="none"/>
              </a:ln>
            </p:spPr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  <p:sp>
            <p:nvSpPr>
              <p:cNvPr id="19" name="Shape 103"/>
              <p:cNvSpPr/>
              <p:nvPr/>
            </p:nvSpPr>
            <p:spPr>
              <a:xfrm rot="10800000" flipH="1">
                <a:off x="4425434" y="4048274"/>
                <a:ext cx="2006638" cy="689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543" y="9402"/>
                    </a:lnTo>
                    <a:cubicBezTo>
                      <a:pt x="17953" y="11435"/>
                      <a:pt x="14362" y="13468"/>
                      <a:pt x="10772" y="15501"/>
                    </a:cubicBezTo>
                    <a:cubicBezTo>
                      <a:pt x="7181" y="17534"/>
                      <a:pt x="3591" y="19567"/>
                      <a:pt x="0" y="21600"/>
                    </a:cubicBezTo>
                  </a:path>
                </a:pathLst>
              </a:custGeom>
              <a:ln w="50800">
                <a:solidFill>
                  <a:srgbClr val="A61702"/>
                </a:solidFill>
                <a:miter lim="400000"/>
                <a:headEnd type="arrow"/>
                <a:tailEnd type="none"/>
              </a:ln>
            </p:spPr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  <p:sp>
            <p:nvSpPr>
              <p:cNvPr id="21" name="Shape 105"/>
              <p:cNvSpPr/>
              <p:nvPr/>
            </p:nvSpPr>
            <p:spPr>
              <a:xfrm>
                <a:off x="8575854" y="1978389"/>
                <a:ext cx="1270000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808785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>
                    <a:solidFill>
                      <a:srgbClr val="FFFFFF"/>
                    </a:solidFill>
                  </a:rPr>
                  <a:t>Task1</a:t>
                </a:r>
              </a:p>
            </p:txBody>
          </p:sp>
          <p:sp>
            <p:nvSpPr>
              <p:cNvPr id="22" name="Shape 106"/>
              <p:cNvSpPr/>
              <p:nvPr/>
            </p:nvSpPr>
            <p:spPr>
              <a:xfrm>
                <a:off x="7406534" y="2813275"/>
                <a:ext cx="936000" cy="0"/>
              </a:xfrm>
              <a:prstGeom prst="line">
                <a:avLst/>
              </a:prstGeom>
              <a:ln w="38100" cmpd="sng">
                <a:headEnd type="none"/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  <p:sp>
            <p:nvSpPr>
              <p:cNvPr id="23" name="Shape 107"/>
              <p:cNvSpPr/>
              <p:nvPr/>
            </p:nvSpPr>
            <p:spPr>
              <a:xfrm>
                <a:off x="8577324" y="4380507"/>
                <a:ext cx="1270000" cy="1270001"/>
              </a:xfrm>
              <a:prstGeom prst="roundRect">
                <a:avLst>
                  <a:gd name="adj" fmla="val 15000"/>
                </a:avLst>
              </a:prstGeom>
              <a:solidFill>
                <a:srgbClr val="808785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3600" dirty="0">
                    <a:solidFill>
                      <a:srgbClr val="FFFFFF"/>
                    </a:solidFill>
                  </a:rPr>
                  <a:t>Task2</a:t>
                </a:r>
              </a:p>
            </p:txBody>
          </p:sp>
          <p:sp>
            <p:nvSpPr>
              <p:cNvPr id="24" name="Shape 108"/>
              <p:cNvSpPr/>
              <p:nvPr/>
            </p:nvSpPr>
            <p:spPr>
              <a:xfrm>
                <a:off x="7406534" y="4839140"/>
                <a:ext cx="963358" cy="1"/>
              </a:xfrm>
              <a:prstGeom prst="line">
                <a:avLst/>
              </a:prstGeom>
              <a:ln w="38100" cmpd="sng">
                <a:solidFill>
                  <a:srgbClr val="A61702"/>
                </a:solidFill>
                <a:miter lim="400000"/>
                <a:headEnd type="none"/>
                <a:tailEnd type="arrow"/>
              </a:ln>
            </p:spPr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</p:grpSp>
        <p:sp>
          <p:nvSpPr>
            <p:cNvPr id="28" name="Shape 97"/>
            <p:cNvSpPr/>
            <p:nvPr/>
          </p:nvSpPr>
          <p:spPr>
            <a:xfrm>
              <a:off x="714295" y="5000846"/>
              <a:ext cx="1692452" cy="1034412"/>
            </a:xfrm>
            <a:prstGeom prst="roundRect">
              <a:avLst>
                <a:gd name="adj" fmla="val 21371"/>
              </a:avLst>
            </a:prstGeom>
            <a:gradFill>
              <a:gsLst>
                <a:gs pos="0">
                  <a:srgbClr val="D9971A"/>
                </a:gs>
                <a:gs pos="100000">
                  <a:srgbClr val="AA7612"/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600" dirty="0" smtClean="0">
                  <a:solidFill>
                    <a:srgbClr val="FFFFFF"/>
                  </a:solidFill>
                </a:rPr>
                <a:t>CS-UI</a:t>
              </a:r>
              <a:endParaRPr sz="2600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06747" y="4845560"/>
              <a:ext cx="1728338" cy="3795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algn="l" rtl="0" latinLnBrk="1" hangingPunct="0"/>
              <a:r>
                <a:rPr lang="fr-FR" sz="1800" dirty="0" err="1" smtClean="0"/>
                <a:t>DDSCustomCmd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</p:txBody>
        </p:sp>
        <p:sp>
          <p:nvSpPr>
            <p:cNvPr id="31" name="Shape 106"/>
            <p:cNvSpPr/>
            <p:nvPr/>
          </p:nvSpPr>
          <p:spPr>
            <a:xfrm>
              <a:off x="2566693" y="5407141"/>
              <a:ext cx="1596254" cy="0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4" name="Shape 106"/>
            <p:cNvSpPr/>
            <p:nvPr/>
          </p:nvSpPr>
          <p:spPr>
            <a:xfrm>
              <a:off x="9966384" y="4100674"/>
              <a:ext cx="936000" cy="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5" name="Shape 106"/>
            <p:cNvSpPr/>
            <p:nvPr/>
          </p:nvSpPr>
          <p:spPr>
            <a:xfrm>
              <a:off x="9993742" y="7075092"/>
              <a:ext cx="936000" cy="0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05736" y="3584619"/>
              <a:ext cx="1858184" cy="3795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fr-FR" sz="1800" dirty="0" err="1" smtClean="0"/>
                <a:t>DDSCustomCmd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655875" y="7229909"/>
              <a:ext cx="1708045" cy="3795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fr-FR" sz="1800" dirty="0" err="1" smtClean="0"/>
                <a:t>DDSCustomCmd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</p:txBody>
        </p:sp>
        <p:sp>
          <p:nvSpPr>
            <p:cNvPr id="38" name="Shape 106"/>
            <p:cNvSpPr/>
            <p:nvPr/>
          </p:nvSpPr>
          <p:spPr>
            <a:xfrm>
              <a:off x="6726570" y="6035258"/>
              <a:ext cx="1270130" cy="862998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9" name="Shape 106"/>
            <p:cNvSpPr/>
            <p:nvPr/>
          </p:nvSpPr>
          <p:spPr>
            <a:xfrm flipV="1">
              <a:off x="6726570" y="4394175"/>
              <a:ext cx="1270130" cy="624168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40" name="Shape 106"/>
            <p:cNvSpPr/>
            <p:nvPr/>
          </p:nvSpPr>
          <p:spPr>
            <a:xfrm flipV="1">
              <a:off x="2566693" y="5688889"/>
              <a:ext cx="1502176" cy="20047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</p:grpSp>
      <p:sp>
        <p:nvSpPr>
          <p:cNvPr id="42" name="Shape 63"/>
          <p:cNvSpPr/>
          <p:nvPr/>
        </p:nvSpPr>
        <p:spPr>
          <a:xfrm>
            <a:off x="97584" y="2312206"/>
            <a:ext cx="3332373" cy="1698430"/>
          </a:xfrm>
          <a:prstGeom prst="wedgeEllipseCallout">
            <a:avLst>
              <a:gd name="adj1" fmla="val 47780"/>
              <a:gd name="adj2" fmla="val 107589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Custom command requesting information from tasks</a:t>
            </a:r>
            <a:endParaRPr sz="2400" dirty="0">
              <a:solidFill>
                <a:srgbClr val="535353"/>
              </a:solidFill>
            </a:endParaRPr>
          </a:p>
        </p:txBody>
      </p:sp>
      <p:sp>
        <p:nvSpPr>
          <p:cNvPr id="43" name="Shape 63"/>
          <p:cNvSpPr/>
          <p:nvPr/>
        </p:nvSpPr>
        <p:spPr>
          <a:xfrm>
            <a:off x="7392563" y="8407261"/>
            <a:ext cx="3157810" cy="1254067"/>
          </a:xfrm>
          <a:prstGeom prst="wedgeEllipseCallout">
            <a:avLst>
              <a:gd name="adj1" fmla="val 51259"/>
              <a:gd name="adj2" fmla="val -119660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Reply with requested information</a:t>
            </a:r>
            <a:endParaRPr sz="2400" dirty="0">
              <a:solidFill>
                <a:srgbClr val="53535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600" y="8332696"/>
            <a:ext cx="3593033" cy="11798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400" dirty="0" smtClean="0">
                <a:solidFill>
                  <a:srgbClr val="008000"/>
                </a:solidFill>
                <a:latin typeface="Courier New"/>
                <a:cs typeface="Courier New"/>
              </a:rPr>
              <a:t>/</a:t>
            </a:r>
            <a:r>
              <a:rPr lang="en-US" sz="1400" dirty="0">
                <a:solidFill>
                  <a:srgbClr val="008000"/>
                </a:solidFill>
                <a:latin typeface="Courier New"/>
                <a:cs typeface="Courier New"/>
              </a:rPr>
              <a:t>/ Subscribe on custom commands</a:t>
            </a:r>
          </a:p>
          <a:p>
            <a:pPr algn="l"/>
            <a:r>
              <a:rPr lang="en-US" sz="1400" dirty="0" err="1" smtClean="0">
                <a:latin typeface="Courier New"/>
                <a:cs typeface="Courier New"/>
              </a:rPr>
              <a:t>ddsCustomCmd.</a:t>
            </a:r>
            <a:r>
              <a:rPr lang="en-US" sz="1400" dirty="0" err="1" smtClean="0">
                <a:solidFill>
                  <a:srgbClr val="51868F"/>
                </a:solidFill>
                <a:latin typeface="Courier New"/>
                <a:cs typeface="Courier New"/>
              </a:rPr>
              <a:t>subscribeCmd</a:t>
            </a:r>
            <a:r>
              <a:rPr lang="en-US" sz="1400" dirty="0" smtClean="0">
                <a:latin typeface="Courier New"/>
                <a:cs typeface="Courier New"/>
              </a:rPr>
              <a:t>(...</a:t>
            </a:r>
            <a:r>
              <a:rPr lang="de-DE" sz="1400" dirty="0" smtClean="0">
                <a:latin typeface="Courier New"/>
                <a:cs typeface="Courier New"/>
              </a:rPr>
              <a:t>);</a:t>
            </a:r>
            <a:endParaRPr lang="de-DE" sz="1400" dirty="0">
              <a:latin typeface="Courier New"/>
              <a:cs typeface="Courier New"/>
            </a:endParaRPr>
          </a:p>
          <a:p>
            <a:pPr algn="l"/>
            <a:r>
              <a:rPr lang="ru-RU" sz="1400" dirty="0">
                <a:latin typeface="Courier New"/>
                <a:cs typeface="Courier New"/>
              </a:rPr>
              <a:t> </a:t>
            </a:r>
            <a:endParaRPr lang="de-DE" sz="1400" dirty="0" smtClean="0">
              <a:latin typeface="Courier New"/>
              <a:cs typeface="Courier New"/>
            </a:endParaRPr>
          </a:p>
          <a:p>
            <a:pPr algn="l"/>
            <a:r>
              <a:rPr lang="ru-RU" sz="1400" dirty="0" smtClean="0">
                <a:solidFill>
                  <a:srgbClr val="008000"/>
                </a:solidFill>
                <a:latin typeface="Courier New"/>
                <a:cs typeface="Courier New"/>
              </a:rPr>
              <a:t>/</a:t>
            </a:r>
            <a:r>
              <a:rPr lang="ru-RU" sz="1400" dirty="0">
                <a:solidFill>
                  <a:srgbClr val="008000"/>
                </a:solidFill>
                <a:latin typeface="Courier New"/>
                <a:cs typeface="Courier New"/>
              </a:rPr>
              <a:t>/ </a:t>
            </a:r>
            <a:r>
              <a:rPr lang="en-US" sz="1400" dirty="0">
                <a:solidFill>
                  <a:srgbClr val="008000"/>
                </a:solidFill>
                <a:latin typeface="Courier New"/>
                <a:cs typeface="Courier New"/>
              </a:rPr>
              <a:t>Send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  <a:cs typeface="Courier New"/>
              </a:rPr>
              <a:t>custom command</a:t>
            </a:r>
            <a:endParaRPr lang="de-DE" sz="1400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 algn="l"/>
            <a:r>
              <a:rPr lang="de-DE" sz="1400" dirty="0" err="1" smtClean="0">
                <a:latin typeface="Courier New"/>
                <a:cs typeface="Courier New"/>
              </a:rPr>
              <a:t>ddsCustomCmd.</a:t>
            </a:r>
            <a:r>
              <a:rPr lang="de-DE" sz="1400" dirty="0" err="1" smtClean="0">
                <a:solidFill>
                  <a:srgbClr val="51868F"/>
                </a:solidFill>
                <a:latin typeface="Courier New"/>
                <a:cs typeface="Courier New"/>
              </a:rPr>
              <a:t>sendCmd</a:t>
            </a:r>
            <a:r>
              <a:rPr lang="de-DE" sz="1400" dirty="0" smtClean="0">
                <a:latin typeface="Courier New"/>
                <a:cs typeface="Courier New"/>
              </a:rPr>
              <a:t>(...);</a:t>
            </a:r>
            <a:endParaRPr lang="ru-RU" sz="1400" dirty="0" smtClean="0">
              <a:latin typeface="Courier New"/>
              <a:cs typeface="Courier New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11</a:t>
            </a:fld>
            <a:endParaRPr lang="en-US" dirty="0"/>
          </a:p>
        </p:txBody>
      </p:sp>
      <p:sp>
        <p:nvSpPr>
          <p:cNvPr id="33" name="Shape 63"/>
          <p:cNvSpPr/>
          <p:nvPr/>
        </p:nvSpPr>
        <p:spPr>
          <a:xfrm>
            <a:off x="0" y="6609094"/>
            <a:ext cx="3728557" cy="1254067"/>
          </a:xfrm>
          <a:prstGeom prst="wedgeEllipseCallout">
            <a:avLst>
              <a:gd name="adj1" fmla="val -10730"/>
              <a:gd name="adj2" fmla="val -113156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External process which communicates with user tasks</a:t>
            </a:r>
            <a:endParaRPr sz="2400" dirty="0">
              <a:solidFill>
                <a:srgbClr val="535353"/>
              </a:solidFill>
            </a:endParaRPr>
          </a:p>
        </p:txBody>
      </p:sp>
      <p:sp>
        <p:nvSpPr>
          <p:cNvPr id="44" name="Shape 63"/>
          <p:cNvSpPr/>
          <p:nvPr/>
        </p:nvSpPr>
        <p:spPr>
          <a:xfrm>
            <a:off x="8785329" y="1745088"/>
            <a:ext cx="3332373" cy="1170997"/>
          </a:xfrm>
          <a:prstGeom prst="wedgeEllipseCallout">
            <a:avLst>
              <a:gd name="adj1" fmla="val 3315"/>
              <a:gd name="adj2" fmla="val 104826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Shared memory message queue</a:t>
            </a:r>
            <a:endParaRPr sz="2400" dirty="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46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Custom commands (2)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453157" y="738708"/>
            <a:ext cx="12196043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Sending of </a:t>
            </a:r>
            <a:r>
              <a:rPr lang="en-US" sz="3200" dirty="0"/>
              <a:t>custom commands from user tasks </a:t>
            </a:r>
            <a:r>
              <a:rPr lang="en-US" sz="3200" dirty="0" smtClean="0"/>
              <a:t>and ext. utilities.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2000" dirty="0" smtClean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u="sng" dirty="0" smtClean="0"/>
              <a:t>Two use cases:</a:t>
            </a:r>
          </a:p>
          <a:p>
            <a:pPr marL="742950" lvl="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User task </a:t>
            </a:r>
            <a:r>
              <a:rPr lang="en-US" sz="4000" dirty="0" smtClean="0"/>
              <a:t>communicates with </a:t>
            </a:r>
            <a:r>
              <a:rPr lang="en-US" sz="4000" dirty="0" smtClean="0"/>
              <a:t>DDS agent </a:t>
            </a:r>
            <a:r>
              <a:rPr lang="en-US" sz="4000" dirty="0" smtClean="0"/>
              <a:t>via shared memory</a:t>
            </a:r>
            <a:endParaRPr lang="en-US" sz="4000" dirty="0" smtClean="0"/>
          </a:p>
          <a:p>
            <a:pPr marL="742950" lvl="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Ext. utility which connects to DDS </a:t>
            </a:r>
            <a:r>
              <a:rPr lang="en-US" sz="4000" dirty="0" smtClean="0"/>
              <a:t>commander via network</a:t>
            </a:r>
            <a:endParaRPr lang="en-US" sz="4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2545" y="7062221"/>
            <a:ext cx="1079782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Condition types: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 smtClean="0"/>
              <a:t>Internal channel ID which is the same as sender ID.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Path in th</a:t>
            </a:r>
            <a:r>
              <a:rPr lang="en-US" sz="3200" dirty="0" smtClean="0"/>
              <a:t>e topology: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main/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RecoGroup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5">
                    <a:lumMod val="75000"/>
                  </a:schemeClr>
                </a:solidFill>
              </a:rPr>
              <a:t>TrackingTask</a:t>
            </a:r>
            <a:r>
              <a:rPr lang="en-US" sz="3200" dirty="0" smtClean="0"/>
              <a:t>.</a:t>
            </a: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Hash path in the topology: 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7D1102"/>
                </a:solidFill>
                <a:effectLst/>
                <a:uFillTx/>
                <a:sym typeface="Gill Sans Light"/>
              </a:rPr>
              <a:t>main/</a:t>
            </a:r>
            <a:r>
              <a:rPr kumimoji="0" lang="en-US" sz="3200" b="0" i="0" u="none" strike="noStrike" cap="none" spc="0" normalizeH="0" baseline="0" dirty="0" err="1" smtClean="0">
                <a:ln>
                  <a:noFill/>
                </a:ln>
                <a:solidFill>
                  <a:srgbClr val="7D1102"/>
                </a:solidFill>
                <a:effectLst/>
                <a:uFillTx/>
                <a:sym typeface="Gill Sans Light"/>
              </a:rPr>
              <a:t>RecoGroup</a:t>
            </a: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7D1102"/>
                </a:solidFill>
                <a:effectLst/>
                <a:uFillTx/>
                <a:sym typeface="Gill Sans Light"/>
              </a:rPr>
              <a:t>/TrackingTask_23.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7D1102"/>
              </a:solidFill>
              <a:effectLst/>
              <a:uFillTx/>
              <a:sym typeface="Gill Sans Light"/>
            </a:endParaRPr>
          </a:p>
        </p:txBody>
      </p:sp>
      <p:sp>
        <p:nvSpPr>
          <p:cNvPr id="7" name="Shape 63"/>
          <p:cNvSpPr/>
          <p:nvPr/>
        </p:nvSpPr>
        <p:spPr>
          <a:xfrm>
            <a:off x="7530944" y="6459157"/>
            <a:ext cx="4938217" cy="889834"/>
          </a:xfrm>
          <a:prstGeom prst="wedgeEllipseCallout">
            <a:avLst>
              <a:gd name="adj1" fmla="val -14454"/>
              <a:gd name="adj2" fmla="val 160150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/>
              <a:t>Broadcast custom command to all tasks with this path.</a:t>
            </a:r>
            <a:endParaRPr sz="2400" dirty="0">
              <a:solidFill>
                <a:srgbClr val="535353"/>
              </a:solidFill>
            </a:endParaRPr>
          </a:p>
        </p:txBody>
      </p:sp>
      <p:sp>
        <p:nvSpPr>
          <p:cNvPr id="8" name="Shape 63"/>
          <p:cNvSpPr/>
          <p:nvPr/>
        </p:nvSpPr>
        <p:spPr>
          <a:xfrm>
            <a:off x="10241344" y="7783761"/>
            <a:ext cx="3076629" cy="607463"/>
          </a:xfrm>
          <a:prstGeom prst="wedgeEllipseCallout">
            <a:avLst>
              <a:gd name="adj1" fmla="val -24662"/>
              <a:gd name="adj2" fmla="val 124182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35353"/>
                </a:solidFill>
              </a:rPr>
              <a:t>Task index.</a:t>
            </a:r>
            <a:endParaRPr sz="2400" dirty="0">
              <a:solidFill>
                <a:srgbClr val="53535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664" y="4644950"/>
            <a:ext cx="12110460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 custom command is a standard part of the DDS protocol.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From the user perspective a command can be any text, for example,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JSON or XML.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A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custom command recipient is defined by a </a:t>
            </a:r>
            <a:r>
              <a:rPr kumimoji="0" lang="en-US" sz="2800" b="0" i="0" u="sng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condition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62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Custom commands </a:t>
            </a:r>
            <a:r>
              <a:rPr lang="en-US" sz="5000" dirty="0" smtClean="0">
                <a:solidFill>
                  <a:srgbClr val="535353"/>
                </a:solidFill>
              </a:rPr>
              <a:t>API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807" y="1331576"/>
            <a:ext cx="1225884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dds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-intercom-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lib</a:t>
            </a:r>
            <a:r>
              <a:rPr lang="en-US" dirty="0"/>
              <a:t> and header </a:t>
            </a:r>
            <a:r>
              <a:rPr lang="en-US" dirty="0" smtClean="0">
                <a:solidFill>
                  <a:srgbClr val="7D1102"/>
                </a:solidFill>
              </a:rPr>
              <a:t>“</a:t>
            </a:r>
            <a:r>
              <a:rPr lang="en-US" dirty="0" err="1" smtClean="0">
                <a:solidFill>
                  <a:srgbClr val="7D1102"/>
                </a:solidFill>
              </a:rPr>
              <a:t>dds_intercom.h</a:t>
            </a:r>
            <a:r>
              <a:rPr lang="en-US" dirty="0" smtClean="0">
                <a:solidFill>
                  <a:srgbClr val="7D1102"/>
                </a:solidFill>
              </a:rPr>
              <a:t>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37854" y="9060677"/>
            <a:ext cx="694496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For more information refer to Tutorial2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of DDS.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Screen Shot 2017-07-06 at 12.03.1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9" t="6383" r="5005" b="35062"/>
          <a:stretch/>
        </p:blipFill>
        <p:spPr>
          <a:xfrm>
            <a:off x="2140272" y="1988165"/>
            <a:ext cx="8638148" cy="712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211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355600" y="25400"/>
            <a:ext cx="12293600" cy="1493292"/>
          </a:xfrm>
          <a:prstGeom prst="rect">
            <a:avLst/>
          </a:prstGeom>
        </p:spPr>
        <p:txBody>
          <a:bodyPr/>
          <a:lstStyle/>
          <a:p>
            <a:pPr defTabSz="560831">
              <a:defRPr sz="4800" cap="none"/>
            </a:pPr>
            <a:r>
              <a:rPr dirty="0" smtClean="0"/>
              <a:t>RMS </a:t>
            </a:r>
            <a:r>
              <a:rPr dirty="0"/>
              <a:t>plug-in architecture</a:t>
            </a:r>
            <a:br>
              <a:rPr dirty="0"/>
            </a:br>
            <a:r>
              <a:rPr dirty="0"/>
              <a:t>Motivation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4294967295"/>
          </p:nvPr>
        </p:nvSpPr>
        <p:spPr>
          <a:xfrm>
            <a:off x="12431826" y="9271000"/>
            <a:ext cx="43474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sp>
        <p:nvSpPr>
          <p:cNvPr id="147" name="Shape 147"/>
          <p:cNvSpPr>
            <a:spLocks noGrp="1"/>
          </p:cNvSpPr>
          <p:nvPr>
            <p:ph type="body" idx="1"/>
          </p:nvPr>
        </p:nvSpPr>
        <p:spPr>
          <a:xfrm>
            <a:off x="1211252" y="2234457"/>
            <a:ext cx="10854239" cy="62570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500"/>
            </a:pPr>
            <a:r>
              <a:rPr dirty="0">
                <a:solidFill>
                  <a:srgbClr val="01199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Give external devs. a possibility to create DDS plug-ins</a:t>
            </a:r>
            <a:r>
              <a:rPr dirty="0"/>
              <a:t> - to cover different RMS.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500"/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500"/>
            </a:pPr>
            <a:r>
              <a:rPr dirty="0">
                <a:solidFill>
                  <a:srgbClr val="01199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Isolated and safe execution. A plug-in must be a standalone processes</a:t>
            </a:r>
            <a:r>
              <a:rPr dirty="0"/>
              <a:t> - if segfaults, won’t effect DDS.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500"/>
            </a:pPr>
            <a:endParaRPr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500"/>
            </a:pPr>
            <a:r>
              <a:rPr dirty="0">
                <a:solidFill>
                  <a:srgbClr val="011993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Use DDS protocol for communication between plug-in and commander server</a:t>
            </a:r>
            <a:r>
              <a:rPr dirty="0"/>
              <a:t> - speak the same language as DDS.</a:t>
            </a:r>
          </a:p>
        </p:txBody>
      </p:sp>
    </p:spTree>
    <p:extLst>
      <p:ext uri="{BB962C8B-B14F-4D97-AF65-F5344CB8AC3E}">
        <p14:creationId xmlns:p14="http://schemas.microsoft.com/office/powerpoint/2010/main" val="40390527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40339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RMS plug-in architecture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022" y="7666635"/>
            <a:ext cx="12056560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err="1" smtClean="0"/>
              <a:t>dds</a:t>
            </a:r>
            <a:r>
              <a:rPr lang="en-US" sz="2800" dirty="0" smtClean="0"/>
              <a:t>-commander starts a plug-in based on the </a:t>
            </a:r>
            <a:r>
              <a:rPr lang="en-US" sz="2800" dirty="0" err="1" smtClean="0"/>
              <a:t>dds</a:t>
            </a:r>
            <a:r>
              <a:rPr lang="en-US" sz="2800" dirty="0" smtClean="0"/>
              <a:t>-submit parameter,</a:t>
            </a:r>
          </a:p>
          <a:p>
            <a:pPr marL="571500" indent="-571500" algn="l" rtl="0" latinLnBrk="1" hangingPunct="0">
              <a:buFont typeface="+mj-lt"/>
              <a:buAutoNum type="arabicPeriod"/>
            </a:pPr>
            <a:r>
              <a:rPr lang="en-US" sz="2800" dirty="0"/>
              <a:t>p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lug-in </a:t>
            </a:r>
            <a:r>
              <a:rPr lang="en-US" sz="2800" dirty="0" smtClean="0"/>
              <a:t>contact DDS commander server asking for submissions details,</a:t>
            </a:r>
          </a:p>
          <a:p>
            <a:pPr marL="571500" indent="-571500" algn="l" rtl="0" latinLnBrk="1" hangingPunct="0">
              <a:buFont typeface="+mj-lt"/>
              <a:buAutoNum type="arabicPeriod"/>
            </a:pPr>
            <a:r>
              <a:rPr lang="en-US" sz="2800" dirty="0" smtClean="0"/>
              <a:t>plug-in deploy </a:t>
            </a:r>
            <a:r>
              <a:rPr lang="en-US" sz="2800" dirty="0" err="1" smtClean="0"/>
              <a:t>DDSScout</a:t>
            </a:r>
            <a:r>
              <a:rPr lang="en-US" sz="2800" dirty="0" smtClean="0"/>
              <a:t> fat script on target machines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,</a:t>
            </a:r>
          </a:p>
          <a:p>
            <a:pPr marL="571500" indent="-571500" algn="l" rtl="0" latinLnBrk="1" hangingPunct="0">
              <a:buFont typeface="+mj-lt"/>
              <a:buAutoNum type="arabicPeriod"/>
            </a:pPr>
            <a:r>
              <a:rPr lang="en-US" sz="2800" dirty="0"/>
              <a:t>p</a:t>
            </a:r>
            <a:r>
              <a:rPr lang="en-US" sz="2800" dirty="0" smtClean="0"/>
              <a:t>lug</a:t>
            </a:r>
            <a:r>
              <a:rPr lang="en-US" sz="2800" dirty="0"/>
              <a:t>-in execute </a:t>
            </a:r>
            <a:r>
              <a:rPr lang="en-US" sz="2800" dirty="0" err="1"/>
              <a:t>DDSScout</a:t>
            </a:r>
            <a:r>
              <a:rPr lang="en-US" sz="2800" dirty="0"/>
              <a:t> on target machines.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 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7286" y="1269056"/>
            <a:ext cx="11536598" cy="6282179"/>
            <a:chOff x="587286" y="1269056"/>
            <a:chExt cx="11536598" cy="6282179"/>
          </a:xfrm>
        </p:grpSpPr>
        <p:sp>
          <p:nvSpPr>
            <p:cNvPr id="18" name="Shape 89"/>
            <p:cNvSpPr/>
            <p:nvPr/>
          </p:nvSpPr>
          <p:spPr>
            <a:xfrm>
              <a:off x="3540970" y="1269056"/>
              <a:ext cx="3755913" cy="2408289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600" dirty="0"/>
                <a:t>Server</a:t>
              </a:r>
            </a:p>
          </p:txBody>
        </p:sp>
        <p:sp>
          <p:nvSpPr>
            <p:cNvPr id="19" name="Shape 92"/>
            <p:cNvSpPr/>
            <p:nvPr/>
          </p:nvSpPr>
          <p:spPr>
            <a:xfrm>
              <a:off x="4127937" y="2297813"/>
              <a:ext cx="2565698" cy="685801"/>
            </a:xfrm>
            <a:prstGeom prst="roundRect">
              <a:avLst>
                <a:gd name="adj" fmla="val 21371"/>
              </a:avLst>
            </a:prstGeom>
            <a:solidFill>
              <a:srgbClr val="AB180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 dirty="0">
                  <a:solidFill>
                    <a:srgbClr val="FFFFFF"/>
                  </a:solidFill>
                </a:rPr>
                <a:t>dds-commander</a:t>
              </a:r>
            </a:p>
          </p:txBody>
        </p:sp>
        <p:sp>
          <p:nvSpPr>
            <p:cNvPr id="8" name="Shape 97"/>
            <p:cNvSpPr/>
            <p:nvPr/>
          </p:nvSpPr>
          <p:spPr>
            <a:xfrm>
              <a:off x="587286" y="2086595"/>
              <a:ext cx="1692452" cy="1034412"/>
            </a:xfrm>
            <a:prstGeom prst="roundRect">
              <a:avLst>
                <a:gd name="adj" fmla="val 21371"/>
              </a:avLst>
            </a:prstGeom>
            <a:gradFill>
              <a:gsLst>
                <a:gs pos="0">
                  <a:srgbClr val="D9971A"/>
                </a:gs>
                <a:gs pos="100000">
                  <a:srgbClr val="AA7612"/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600" dirty="0" err="1" smtClean="0">
                  <a:solidFill>
                    <a:srgbClr val="FFFFFF"/>
                  </a:solidFill>
                </a:rPr>
                <a:t>dds</a:t>
              </a:r>
              <a:r>
                <a:rPr lang="en-US" sz="2600" dirty="0" smtClean="0">
                  <a:solidFill>
                    <a:srgbClr val="FFFFFF"/>
                  </a:solidFill>
                </a:rPr>
                <a:t>-submit</a:t>
              </a:r>
              <a:endParaRPr sz="2600" dirty="0">
                <a:solidFill>
                  <a:srgbClr val="FFFFFF"/>
                </a:solidFill>
              </a:endParaRPr>
            </a:p>
          </p:txBody>
        </p:sp>
        <p:sp>
          <p:nvSpPr>
            <p:cNvPr id="10" name="Shape 106"/>
            <p:cNvSpPr/>
            <p:nvPr/>
          </p:nvSpPr>
          <p:spPr>
            <a:xfrm>
              <a:off x="2439684" y="2602400"/>
              <a:ext cx="1596254" cy="0"/>
            </a:xfrm>
            <a:prstGeom prst="line">
              <a:avLst/>
            </a:prstGeom>
            <a:ln w="38100" cmpd="sng"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754514" y="3811505"/>
              <a:ext cx="2542369" cy="1079993"/>
              <a:chOff x="8946682" y="1160866"/>
              <a:chExt cx="3755913" cy="2408289"/>
            </a:xfrm>
          </p:grpSpPr>
          <p:sp>
            <p:nvSpPr>
              <p:cNvPr id="26" name="Shape 105"/>
              <p:cNvSpPr/>
              <p:nvPr/>
            </p:nvSpPr>
            <p:spPr>
              <a:xfrm>
                <a:off x="9248115" y="2334973"/>
                <a:ext cx="3142747" cy="676996"/>
              </a:xfrm>
              <a:prstGeom prst="roundRect">
                <a:avLst>
                  <a:gd name="adj" fmla="val 15000"/>
                </a:avLst>
              </a:prstGeom>
              <a:solidFill>
                <a:srgbClr val="808785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err="1" smtClean="0">
                    <a:solidFill>
                      <a:srgbClr val="FFFFFF"/>
                    </a:solidFill>
                  </a:rPr>
                  <a:t>dds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-submit-</a:t>
                </a:r>
                <a:r>
                  <a:rPr lang="en-US" sz="2000" dirty="0" err="1" smtClean="0">
                    <a:solidFill>
                      <a:srgbClr val="FFFFFF"/>
                    </a:solidFill>
                  </a:rPr>
                  <a:t>ssh</a:t>
                </a:r>
                <a:endParaRPr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Shape 89"/>
              <p:cNvSpPr/>
              <p:nvPr/>
            </p:nvSpPr>
            <p:spPr>
              <a:xfrm>
                <a:off x="8946682" y="1160866"/>
                <a:ext cx="3755913" cy="2408289"/>
              </a:xfrm>
              <a:prstGeom prst="roundRect">
                <a:avLst>
                  <a:gd name="adj" fmla="val 19761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sz="2000" dirty="0" smtClean="0"/>
                  <a:t>S</a:t>
                </a:r>
                <a:r>
                  <a:rPr lang="en-US" sz="2000" dirty="0" smtClean="0"/>
                  <a:t>SH plugin</a:t>
                </a:r>
                <a:endParaRPr sz="2000" dirty="0"/>
              </a:p>
            </p:txBody>
          </p:sp>
        </p:grpSp>
        <p:sp>
          <p:nvSpPr>
            <p:cNvPr id="39" name="Shape 106"/>
            <p:cNvSpPr/>
            <p:nvPr/>
          </p:nvSpPr>
          <p:spPr>
            <a:xfrm>
              <a:off x="4127937" y="4359902"/>
              <a:ext cx="626577" cy="0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7286" y="3083229"/>
              <a:ext cx="1224318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-r </a:t>
              </a:r>
              <a:r>
                <a:rPr kumimoji="0" lang="en-US" sz="2000" b="0" i="0" u="none" strike="noStrike" cap="none" spc="0" normalizeH="0" baseline="0" dirty="0" err="1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ssh</a:t>
              </a:r>
              <a:endPara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/>
                <a:t>-r </a:t>
              </a:r>
              <a:r>
                <a:rPr lang="en-US" sz="2000" dirty="0" err="1" smtClean="0"/>
                <a:t>slurm</a:t>
              </a:r>
              <a:endParaRPr lang="en-US" sz="2000" dirty="0" smtClean="0"/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-r </a:t>
              </a:r>
              <a:r>
                <a:rPr kumimoji="0" lang="en-US" sz="2000" b="0" i="0" u="none" strike="noStrike" cap="none" spc="0" normalizeH="0" baseline="0" dirty="0" err="1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mesos</a:t>
              </a:r>
              <a:endPara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/>
                <a:t>-r </a:t>
              </a:r>
              <a:r>
                <a:rPr lang="en-US" sz="2000" dirty="0" err="1" smtClean="0"/>
                <a:t>localhost</a:t>
              </a:r>
              <a:endParaRPr lang="en-US" sz="2000" dirty="0" smtClean="0"/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-r </a:t>
              </a:r>
              <a:r>
                <a:rPr kumimoji="0" lang="en-US" sz="2000" b="0" i="0" u="none" strike="noStrike" cap="none" spc="0" normalizeH="0" baseline="0" dirty="0" err="1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pbs</a:t>
              </a:r>
              <a:endPara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/>
                <a:t>-r </a:t>
              </a:r>
              <a:r>
                <a:rPr lang="en-US" sz="2000" dirty="0" err="1" smtClean="0"/>
                <a:t>lsf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754514" y="5042468"/>
              <a:ext cx="2542369" cy="1058655"/>
              <a:chOff x="8946682" y="1160866"/>
              <a:chExt cx="3755913" cy="2408289"/>
            </a:xfrm>
          </p:grpSpPr>
          <p:sp>
            <p:nvSpPr>
              <p:cNvPr id="21" name="Shape 105"/>
              <p:cNvSpPr/>
              <p:nvPr/>
            </p:nvSpPr>
            <p:spPr>
              <a:xfrm>
                <a:off x="9248115" y="2334973"/>
                <a:ext cx="3142747" cy="676996"/>
              </a:xfrm>
              <a:prstGeom prst="roundRect">
                <a:avLst>
                  <a:gd name="adj" fmla="val 15000"/>
                </a:avLst>
              </a:prstGeom>
              <a:solidFill>
                <a:srgbClr val="808785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err="1" smtClean="0">
                    <a:solidFill>
                      <a:srgbClr val="FFFFFF"/>
                    </a:solidFill>
                  </a:rPr>
                  <a:t>dds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-submit-</a:t>
                </a:r>
                <a:r>
                  <a:rPr lang="en-US" sz="2000" dirty="0" err="1" smtClean="0">
                    <a:solidFill>
                      <a:srgbClr val="FFFFFF"/>
                    </a:solidFill>
                  </a:rPr>
                  <a:t>slurm</a:t>
                </a:r>
                <a:endParaRPr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Shape 89"/>
              <p:cNvSpPr/>
              <p:nvPr/>
            </p:nvSpPr>
            <p:spPr>
              <a:xfrm>
                <a:off x="8946682" y="1160866"/>
                <a:ext cx="3755913" cy="2408289"/>
              </a:xfrm>
              <a:prstGeom prst="roundRect">
                <a:avLst>
                  <a:gd name="adj" fmla="val 19761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lang="en-US" sz="2000" dirty="0" err="1" smtClean="0"/>
                  <a:t>Slurm</a:t>
                </a:r>
                <a:r>
                  <a:rPr lang="en-US" sz="2000" dirty="0" smtClean="0"/>
                  <a:t> plugin</a:t>
                </a:r>
                <a:endParaRPr sz="2000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754514" y="6266833"/>
              <a:ext cx="2542369" cy="968428"/>
              <a:chOff x="8946682" y="1160866"/>
              <a:chExt cx="3755913" cy="2408289"/>
            </a:xfrm>
          </p:grpSpPr>
          <p:sp>
            <p:nvSpPr>
              <p:cNvPr id="24" name="Shape 105"/>
              <p:cNvSpPr/>
              <p:nvPr/>
            </p:nvSpPr>
            <p:spPr>
              <a:xfrm>
                <a:off x="9248115" y="2334973"/>
                <a:ext cx="3142747" cy="676996"/>
              </a:xfrm>
              <a:prstGeom prst="roundRect">
                <a:avLst>
                  <a:gd name="adj" fmla="val 15000"/>
                </a:avLst>
              </a:prstGeom>
              <a:solidFill>
                <a:srgbClr val="808785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000" dirty="0" err="1" smtClean="0">
                    <a:solidFill>
                      <a:srgbClr val="FFFFFF"/>
                    </a:solidFill>
                  </a:rPr>
                  <a:t>dds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-submit-</a:t>
                </a:r>
                <a:r>
                  <a:rPr lang="en-US" sz="2000" dirty="0" err="1" smtClean="0">
                    <a:solidFill>
                      <a:srgbClr val="FFFFFF"/>
                    </a:solidFill>
                  </a:rPr>
                  <a:t>mesos</a:t>
                </a:r>
                <a:endParaRPr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Shape 89"/>
              <p:cNvSpPr/>
              <p:nvPr/>
            </p:nvSpPr>
            <p:spPr>
              <a:xfrm>
                <a:off x="8946682" y="1160866"/>
                <a:ext cx="3755913" cy="2408289"/>
              </a:xfrm>
              <a:prstGeom prst="roundRect">
                <a:avLst>
                  <a:gd name="adj" fmla="val 19761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lang="en-US" sz="2000" dirty="0" err="1" smtClean="0"/>
                  <a:t>Mesos</a:t>
                </a:r>
                <a:r>
                  <a:rPr lang="en-US" sz="2000" dirty="0" smtClean="0"/>
                  <a:t> plugin</a:t>
                </a:r>
                <a:endParaRPr sz="2000" dirty="0"/>
              </a:p>
            </p:txBody>
          </p:sp>
        </p:grpSp>
        <p:sp>
          <p:nvSpPr>
            <p:cNvPr id="27" name="Shape 106"/>
            <p:cNvSpPr/>
            <p:nvPr/>
          </p:nvSpPr>
          <p:spPr>
            <a:xfrm>
              <a:off x="4127937" y="3121007"/>
              <a:ext cx="0" cy="3617961"/>
            </a:xfrm>
            <a:prstGeom prst="line">
              <a:avLst/>
            </a:prstGeom>
            <a:ln w="38100" cmpd="sng">
              <a:headEnd type="none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28" name="Shape 106"/>
            <p:cNvSpPr/>
            <p:nvPr/>
          </p:nvSpPr>
          <p:spPr>
            <a:xfrm>
              <a:off x="4127937" y="5558591"/>
              <a:ext cx="626577" cy="0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29" name="Shape 106"/>
            <p:cNvSpPr/>
            <p:nvPr/>
          </p:nvSpPr>
          <p:spPr>
            <a:xfrm>
              <a:off x="4127937" y="6738968"/>
              <a:ext cx="626577" cy="0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30" name="Shape 89"/>
            <p:cNvSpPr/>
            <p:nvPr/>
          </p:nvSpPr>
          <p:spPr>
            <a:xfrm>
              <a:off x="9490516" y="1960239"/>
              <a:ext cx="2633368" cy="1023375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lang="en-US" sz="3600" dirty="0" smtClean="0"/>
                <a:t>Cluster</a:t>
              </a:r>
              <a:endParaRPr sz="3600" dirty="0"/>
            </a:p>
          </p:txBody>
        </p:sp>
        <p:sp>
          <p:nvSpPr>
            <p:cNvPr id="36" name="Shape 89"/>
            <p:cNvSpPr/>
            <p:nvPr/>
          </p:nvSpPr>
          <p:spPr>
            <a:xfrm>
              <a:off x="9490516" y="3179100"/>
              <a:ext cx="2633368" cy="1023375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lang="en-US" sz="3600" dirty="0" err="1" smtClean="0"/>
                <a:t>Slurm</a:t>
              </a:r>
              <a:endParaRPr sz="3600" dirty="0"/>
            </a:p>
          </p:txBody>
        </p:sp>
        <p:sp>
          <p:nvSpPr>
            <p:cNvPr id="42" name="Shape 89"/>
            <p:cNvSpPr/>
            <p:nvPr/>
          </p:nvSpPr>
          <p:spPr>
            <a:xfrm>
              <a:off x="9490516" y="4394385"/>
              <a:ext cx="2633368" cy="1023375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lang="en-US" sz="3600" dirty="0" err="1" smtClean="0"/>
                <a:t>Mesos</a:t>
              </a:r>
              <a:endParaRPr sz="36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7185200" y="2602400"/>
              <a:ext cx="2551863" cy="1889312"/>
            </a:xfrm>
            <a:prstGeom prst="line">
              <a:avLst/>
            </a:prstGeom>
            <a:noFill/>
            <a:ln w="38100" cap="flat" cmpd="sng">
              <a:solidFill>
                <a:srgbClr val="5A5F5E"/>
              </a:solidFill>
              <a:prstDash val="dash"/>
              <a:miter lim="400000"/>
              <a:headEnd type="none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3" name="Shape 92"/>
            <p:cNvSpPr/>
            <p:nvPr/>
          </p:nvSpPr>
          <p:spPr>
            <a:xfrm>
              <a:off x="4247220" y="3118724"/>
              <a:ext cx="1163945" cy="512961"/>
            </a:xfrm>
            <a:prstGeom prst="roundRect">
              <a:avLst>
                <a:gd name="adj" fmla="val 21371"/>
              </a:avLst>
            </a:prstGeom>
            <a:solidFill>
              <a:srgbClr val="00009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600" dirty="0" err="1" smtClean="0">
                  <a:solidFill>
                    <a:srgbClr val="FFFFFF"/>
                  </a:solidFill>
                </a:rPr>
                <a:t>DDSScout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sp>
          <p:nvSpPr>
            <p:cNvPr id="44" name="Shape 92"/>
            <p:cNvSpPr/>
            <p:nvPr/>
          </p:nvSpPr>
          <p:spPr>
            <a:xfrm>
              <a:off x="7704106" y="3327093"/>
              <a:ext cx="1163945" cy="512961"/>
            </a:xfrm>
            <a:prstGeom prst="roundRect">
              <a:avLst>
                <a:gd name="adj" fmla="val 21371"/>
              </a:avLst>
            </a:prstGeom>
            <a:solidFill>
              <a:srgbClr val="00009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600" dirty="0" err="1" smtClean="0">
                  <a:solidFill>
                    <a:srgbClr val="FFFFFF"/>
                  </a:solidFill>
                </a:rPr>
                <a:t>DDSScout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7185200" y="3785575"/>
              <a:ext cx="2551863" cy="1889312"/>
            </a:xfrm>
            <a:prstGeom prst="line">
              <a:avLst/>
            </a:prstGeom>
            <a:noFill/>
            <a:ln w="38100" cap="flat" cmpd="sng">
              <a:solidFill>
                <a:srgbClr val="5A5F5E"/>
              </a:solidFill>
              <a:prstDash val="dash"/>
              <a:miter lim="400000"/>
              <a:headEnd type="none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Shape 92"/>
            <p:cNvSpPr/>
            <p:nvPr/>
          </p:nvSpPr>
          <p:spPr>
            <a:xfrm>
              <a:off x="7704106" y="4510268"/>
              <a:ext cx="1163945" cy="512961"/>
            </a:xfrm>
            <a:prstGeom prst="roundRect">
              <a:avLst>
                <a:gd name="adj" fmla="val 21371"/>
              </a:avLst>
            </a:prstGeom>
            <a:solidFill>
              <a:srgbClr val="00009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600" dirty="0" err="1" smtClean="0">
                  <a:solidFill>
                    <a:srgbClr val="FFFFFF"/>
                  </a:solidFill>
                </a:rPr>
                <a:t>DDSScout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7185200" y="5004312"/>
              <a:ext cx="2551863" cy="1889312"/>
            </a:xfrm>
            <a:prstGeom prst="line">
              <a:avLst/>
            </a:prstGeom>
            <a:noFill/>
            <a:ln w="38100" cap="flat" cmpd="sng">
              <a:solidFill>
                <a:srgbClr val="5A5F5E"/>
              </a:solidFill>
              <a:prstDash val="dash"/>
              <a:miter lim="400000"/>
              <a:headEnd type="none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8" name="Shape 92"/>
            <p:cNvSpPr/>
            <p:nvPr/>
          </p:nvSpPr>
          <p:spPr>
            <a:xfrm>
              <a:off x="7704106" y="5729005"/>
              <a:ext cx="1163945" cy="512961"/>
            </a:xfrm>
            <a:prstGeom prst="roundRect">
              <a:avLst>
                <a:gd name="adj" fmla="val 21371"/>
              </a:avLst>
            </a:prstGeom>
            <a:solidFill>
              <a:srgbClr val="00009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1600" dirty="0" err="1" smtClean="0">
                  <a:solidFill>
                    <a:srgbClr val="FFFFFF"/>
                  </a:solidFill>
                </a:rPr>
                <a:t>DDSScout</a:t>
              </a:r>
              <a:endParaRPr sz="1600" dirty="0">
                <a:solidFill>
                  <a:srgbClr val="FFFF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092811" y="2602400"/>
              <a:ext cx="0" cy="1982868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dot"/>
              <a:miter lim="400000"/>
              <a:headEnd type="none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092811" y="4641629"/>
              <a:ext cx="1035126" cy="10788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dot"/>
              <a:miter lim="400000"/>
              <a:headEnd type="none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TextBox 16"/>
            <p:cNvSpPr txBox="1"/>
            <p:nvPr/>
          </p:nvSpPr>
          <p:spPr>
            <a:xfrm>
              <a:off x="2279738" y="4686313"/>
              <a:ext cx="1539659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 Light"/>
                </a:rPr>
                <a:t>DDS protocol</a:t>
              </a:r>
              <a:endParaRPr kumimoji="0" lang="en-US" sz="20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52" name="Shape 106"/>
            <p:cNvSpPr/>
            <p:nvPr/>
          </p:nvSpPr>
          <p:spPr>
            <a:xfrm>
              <a:off x="4127937" y="6738968"/>
              <a:ext cx="0" cy="812267"/>
            </a:xfrm>
            <a:prstGeom prst="line">
              <a:avLst/>
            </a:prstGeom>
            <a:ln w="38100" cmpd="sng">
              <a:prstDash val="sysDash"/>
              <a:headEnd type="none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 lvl="0"/>
              <a:endParaRPr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52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355600" y="25400"/>
            <a:ext cx="12293600" cy="1493292"/>
          </a:xfrm>
          <a:prstGeom prst="rect">
            <a:avLst/>
          </a:prstGeom>
        </p:spPr>
        <p:txBody>
          <a:bodyPr/>
          <a:lstStyle/>
          <a:p>
            <a:pPr defTabSz="560831">
              <a:defRPr sz="4800" cap="none"/>
            </a:pPr>
            <a:r>
              <a:rPr lang="en-US" dirty="0" smtClean="0"/>
              <a:t>List of available RMS plug-ins</a:t>
            </a:r>
            <a:endParaRPr dirty="0"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4294967295"/>
          </p:nvPr>
        </p:nvSpPr>
        <p:spPr>
          <a:xfrm>
            <a:off x="6381749" y="9271000"/>
            <a:ext cx="358767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half" idx="1"/>
          </p:nvPr>
        </p:nvSpPr>
        <p:spPr>
          <a:xfrm>
            <a:off x="1837093" y="1975413"/>
            <a:ext cx="9546513" cy="60890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000"/>
            </a:pPr>
            <a:r>
              <a:rPr sz="4400" dirty="0" smtClean="0">
                <a:solidFill>
                  <a:srgbClr val="011993"/>
                </a:solidFill>
              </a:rPr>
              <a:t>#</a:t>
            </a:r>
            <a:r>
              <a:rPr sz="4400" dirty="0">
                <a:solidFill>
                  <a:srgbClr val="011993"/>
                </a:solidFill>
              </a:rPr>
              <a:t>1: </a:t>
            </a:r>
            <a:r>
              <a:rPr lang="en-US" sz="4400" dirty="0" smtClean="0">
                <a:latin typeface="Gill Sans SemiBold"/>
                <a:cs typeface="Gill Sans SemiBold"/>
              </a:rPr>
              <a:t>SSH</a:t>
            </a:r>
            <a:endParaRPr sz="4400" dirty="0">
              <a:latin typeface="Gill Sans SemiBold"/>
              <a:cs typeface="Gill Sans SemiBold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000"/>
            </a:pPr>
            <a:r>
              <a:rPr sz="4400" dirty="0">
                <a:solidFill>
                  <a:srgbClr val="011993"/>
                </a:solidFill>
              </a:rPr>
              <a:t>#2:</a:t>
            </a:r>
            <a:r>
              <a:rPr sz="4400" dirty="0"/>
              <a:t> </a:t>
            </a:r>
            <a:r>
              <a:rPr lang="en-US" sz="4400" dirty="0" smtClean="0">
                <a:latin typeface="Gill Sans SemiBold"/>
                <a:cs typeface="Gill Sans SemiBold"/>
              </a:rPr>
              <a:t>localhost</a:t>
            </a:r>
            <a:endParaRPr sz="4400" dirty="0">
              <a:latin typeface="Gill Sans SemiBold"/>
              <a:cs typeface="Gill Sans SemiBold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000"/>
            </a:pPr>
            <a:r>
              <a:rPr sz="4400" dirty="0">
                <a:solidFill>
                  <a:srgbClr val="011993"/>
                </a:solidFill>
              </a:rPr>
              <a:t>#3:</a:t>
            </a:r>
            <a:r>
              <a:rPr sz="4400" dirty="0"/>
              <a:t> </a:t>
            </a:r>
            <a:r>
              <a:rPr lang="en-US" sz="4400" dirty="0" smtClean="0">
                <a:latin typeface="Gill Sans SemiBold"/>
                <a:cs typeface="Gill Sans SemiBold"/>
              </a:rPr>
              <a:t>Slurm</a:t>
            </a:r>
            <a:r>
              <a:rPr lang="en-US" sz="4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000"/>
            </a:pPr>
            <a:r>
              <a:rPr lang="uk-UA" sz="4400" dirty="0" smtClean="0">
                <a:solidFill>
                  <a:srgbClr val="011993"/>
                </a:solidFill>
              </a:rPr>
              <a:t>#4:</a:t>
            </a:r>
            <a:r>
              <a:rPr lang="uk-UA" sz="4400" dirty="0" smtClean="0"/>
              <a:t> </a:t>
            </a:r>
            <a:r>
              <a:rPr lang="en-US" sz="4400" dirty="0" smtClean="0">
                <a:latin typeface="Gill Sans SemiBold"/>
                <a:cs typeface="Gill Sans SemiBold"/>
              </a:rPr>
              <a:t>MESOS</a:t>
            </a:r>
            <a:r>
              <a:rPr lang="en-US" sz="4400" dirty="0" smtClean="0"/>
              <a:t> </a:t>
            </a:r>
            <a:r>
              <a:rPr lang="en-US" sz="4400" dirty="0" smtClean="0"/>
              <a:t>(CERN)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000"/>
            </a:pPr>
            <a:r>
              <a:rPr lang="en-US" sz="4400" dirty="0" smtClean="0">
                <a:solidFill>
                  <a:srgbClr val="011993"/>
                </a:solidFill>
              </a:rPr>
              <a:t>#5: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Gill Sans SemiBold"/>
                <a:cs typeface="Gill Sans SemiBold"/>
              </a:rPr>
              <a:t>PBS</a:t>
            </a:r>
            <a:endParaRPr lang="en-US" sz="4400" dirty="0">
              <a:latin typeface="Gill Sans SemiBold"/>
              <a:cs typeface="Gill Sans SemiBold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z="3000"/>
            </a:pPr>
            <a:r>
              <a:rPr lang="en-US" sz="4400" dirty="0" smtClean="0">
                <a:solidFill>
                  <a:srgbClr val="011993"/>
                </a:solidFill>
              </a:rPr>
              <a:t>#6: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Gill Sans SemiBold"/>
                <a:cs typeface="Gill Sans SemiBold"/>
              </a:rPr>
              <a:t>LSF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42298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Documentation and tutorials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1199493" y="5054635"/>
            <a:ext cx="1005457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• Tutorial1: key-value propagation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40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• </a:t>
            </a:r>
            <a:r>
              <a:rPr lang="en-US" sz="4000" dirty="0" smtClean="0"/>
              <a:t>Tutorial2: custom commands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141684" y="8633673"/>
            <a:ext cx="638195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For more information refer to DDS documentation:</a:t>
            </a:r>
          </a:p>
          <a:p>
            <a:pPr rtl="0" latinLnBrk="1" hangingPunct="0"/>
            <a:r>
              <a:rPr lang="en-US" sz="2400" dirty="0">
                <a:hlinkClick r:id="rId2"/>
              </a:rPr>
              <a:t>http://dds.gsi.de/</a:t>
            </a:r>
            <a:r>
              <a:rPr lang="en-US" sz="2400" dirty="0" smtClean="0">
                <a:hlinkClick r:id="rId2"/>
              </a:rPr>
              <a:t>documentation.html</a:t>
            </a:r>
            <a:endParaRPr lang="en-US" sz="2400" dirty="0" smtClean="0"/>
          </a:p>
        </p:txBody>
      </p:sp>
      <p:sp>
        <p:nvSpPr>
          <p:cNvPr id="6" name="Shape 85"/>
          <p:cNvSpPr/>
          <p:nvPr/>
        </p:nvSpPr>
        <p:spPr>
          <a:xfrm>
            <a:off x="1199493" y="2245696"/>
            <a:ext cx="1061904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• User manual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sz="4000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• </a:t>
            </a:r>
            <a:r>
              <a:rPr lang="en-US" sz="4000" dirty="0" smtClean="0"/>
              <a:t>API documentation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59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Topology editor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919" y="8944498"/>
            <a:ext cx="75503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dirty="0"/>
              <a:t>B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y Alexey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Rybalchenko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lang="en-US" dirty="0" smtClean="0"/>
              <a:t>(GSI, Darmstadt)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3" name="Picture 2" descr="Screen Shot 2015-11-19 at 12.5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23" y="1734773"/>
            <a:ext cx="10350585" cy="58114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0917" y="7932811"/>
            <a:ext cx="7994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http://rbx.github.io/DDS-topology-editor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10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235371" y="462384"/>
            <a:ext cx="12534058" cy="85663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500"/>
              </a:spcBef>
              <a:defRPr sz="4000"/>
            </a:pPr>
            <a:r>
              <a:rPr dirty="0"/>
              <a:t>Releases - </a:t>
            </a:r>
            <a:r>
              <a:rPr dirty="0">
                <a:solidFill>
                  <a:schemeClr val="accent5"/>
                </a:solidFill>
              </a:rPr>
              <a:t>DDS </a:t>
            </a:r>
            <a:r>
              <a:rPr dirty="0" smtClean="0">
                <a:solidFill>
                  <a:schemeClr val="accent5"/>
                </a:solidFill>
              </a:rPr>
              <a:t>v1.</a:t>
            </a:r>
            <a:r>
              <a:rPr lang="en-US" dirty="0" smtClean="0">
                <a:solidFill>
                  <a:schemeClr val="accent5"/>
                </a:solidFill>
              </a:rPr>
              <a:t>6</a:t>
            </a:r>
            <a:r>
              <a:rPr dirty="0">
                <a:solidFill>
                  <a:schemeClr val="accent5"/>
                </a:solidFill>
              </a:rPr>
              <a:t/>
            </a:r>
            <a:br>
              <a:rPr dirty="0">
                <a:solidFill>
                  <a:schemeClr val="accent5"/>
                </a:solidFill>
              </a:rPr>
            </a:br>
            <a:r>
              <a:rPr sz="2400" dirty="0"/>
              <a:t>(http://dds.gsi.de/download.html)</a:t>
            </a:r>
            <a:r>
              <a:rPr dirty="0"/>
              <a:t>,</a:t>
            </a:r>
          </a:p>
          <a:p>
            <a:pPr>
              <a:lnSpc>
                <a:spcPct val="100000"/>
              </a:lnSpc>
              <a:spcBef>
                <a:spcPts val="3500"/>
              </a:spcBef>
              <a:defRPr sz="4000"/>
            </a:pPr>
            <a:r>
              <a:rPr dirty="0"/>
              <a:t>DDS Home site: </a:t>
            </a: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2"/>
              </a:rPr>
              <a:t>http://dds.gsi.de</a:t>
            </a:r>
          </a:p>
          <a:p>
            <a:pPr>
              <a:lnSpc>
                <a:spcPct val="100000"/>
              </a:lnSpc>
              <a:spcBef>
                <a:spcPts val="3500"/>
              </a:spcBef>
              <a:defRPr sz="4000"/>
            </a:pPr>
            <a:r>
              <a:rPr dirty="0"/>
              <a:t>User’s Manual: </a:t>
            </a: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3"/>
              </a:rPr>
              <a:t>http://dds.gsi.de/documentation.html</a:t>
            </a:r>
          </a:p>
          <a:p>
            <a:pPr>
              <a:lnSpc>
                <a:spcPct val="100000"/>
              </a:lnSpc>
              <a:spcBef>
                <a:spcPts val="3500"/>
              </a:spcBef>
              <a:defRPr sz="4000"/>
            </a:pPr>
            <a:r>
              <a:rPr dirty="0"/>
              <a:t>Continues integration: </a:t>
            </a: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4"/>
              </a:rPr>
              <a:t>http://demac012.gsi.de:22001/waterfall</a:t>
            </a:r>
          </a:p>
          <a:p>
            <a:pPr>
              <a:lnSpc>
                <a:spcPct val="100000"/>
              </a:lnSpc>
              <a:spcBef>
                <a:spcPts val="3500"/>
              </a:spcBef>
              <a:defRPr sz="4000"/>
            </a:pPr>
            <a:r>
              <a:rPr dirty="0"/>
              <a:t>Source Code:</a:t>
            </a:r>
            <a:br>
              <a:rPr dirty="0"/>
            </a:b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5"/>
              </a:rPr>
              <a:t>https://github.com/FairRootGroup/DDS</a:t>
            </a:r>
            <a:r>
              <a:rPr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</a:rPr>
              <a:t/>
            </a:r>
            <a:br>
              <a:rPr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</a:rPr>
            </a:b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6"/>
              </a:rPr>
              <a:t>https://github.com/FairRootGroup/DDS-user-manual</a:t>
            </a:r>
            <a:r>
              <a:rPr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</a:rPr>
              <a:t/>
            </a:r>
            <a:br>
              <a:rPr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</a:rPr>
            </a:b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7"/>
              </a:rPr>
              <a:t>https://github.com/FairRootGroup/DDS-web-site</a:t>
            </a:r>
            <a:r>
              <a:rPr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</a:rPr>
              <a:t/>
            </a:r>
            <a:br>
              <a:rPr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</a:rPr>
            </a:br>
            <a:r>
              <a:rPr u="sng" dirty="0">
                <a:solidFill>
                  <a:schemeClr val="accent4">
                    <a:hueOff val="-81544"/>
                    <a:satOff val="3097"/>
                    <a:lumOff val="-8662"/>
                  </a:schemeClr>
                </a:solidFill>
                <a:hlinkClick r:id="rId8"/>
              </a:rPr>
              <a:t>https://github.com/FairRootGroup/DDS-topology-editor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38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24854" y="1270090"/>
            <a:ext cx="12155092" cy="7095548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/>
          <a:p>
            <a:pPr marL="0" lv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B14B08"/>
                </a:solidFill>
              </a:rPr>
              <a:t>Motivation</a:t>
            </a:r>
            <a:endParaRPr lang="ru-RU" sz="5400" dirty="0" smtClean="0">
              <a:solidFill>
                <a:srgbClr val="B14B08"/>
              </a:solidFill>
            </a:endParaRP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tx2"/>
                </a:solidFill>
              </a:rPr>
              <a:t>Create a system, which is able to spawn and control 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A61702"/>
                </a:solidFill>
              </a:rPr>
              <a:t>hundreds of thousands of different user tasks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tx2"/>
                </a:solidFill>
              </a:rPr>
              <a:t>which are </a:t>
            </a:r>
            <a:r>
              <a:rPr lang="en-US" sz="4000" dirty="0" smtClean="0">
                <a:solidFill>
                  <a:srgbClr val="A61702"/>
                </a:solidFill>
              </a:rPr>
              <a:t>tied together by a topology, 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tx2"/>
                </a:solidFill>
              </a:rPr>
              <a:t>can be run on </a:t>
            </a:r>
            <a:r>
              <a:rPr lang="en-US" sz="4000" dirty="0" smtClean="0">
                <a:solidFill>
                  <a:srgbClr val="A61702"/>
                </a:solidFill>
              </a:rPr>
              <a:t>different resource management systems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5A5F5E"/>
                </a:solidFill>
              </a:rPr>
              <a:t>a</a:t>
            </a:r>
            <a:r>
              <a:rPr lang="en-US" sz="4000" dirty="0" smtClean="0">
                <a:solidFill>
                  <a:srgbClr val="5A5F5E"/>
                </a:solidFill>
              </a:rPr>
              <a:t>nd can be </a:t>
            </a:r>
            <a:r>
              <a:rPr lang="en-US" sz="4000" dirty="0" smtClean="0">
                <a:solidFill>
                  <a:srgbClr val="A61702"/>
                </a:solidFill>
              </a:rPr>
              <a:t>controlled by external tools</a:t>
            </a:r>
            <a:r>
              <a:rPr lang="en-US" sz="4000" dirty="0" smtClean="0">
                <a:solidFill>
                  <a:srgbClr val="5A5F5E"/>
                </a:solidFill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33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7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Elements of the topology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397537" y="1908168"/>
            <a:ext cx="12196043" cy="5765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0000"/>
                </a:solidFill>
              </a:rPr>
              <a:t>#### Task</a:t>
            </a:r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A task is a single entity of the system. </a:t>
            </a:r>
            <a:endParaRPr lang="en-US" sz="2800" dirty="0"/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A task can be an executable or a script.</a:t>
            </a:r>
            <a:endParaRPr lang="en-US" sz="2800" dirty="0"/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A task is defined by a user with a set of props and rules.</a:t>
            </a:r>
            <a:endParaRPr lang="en-US" sz="2800" dirty="0"/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Each task will have a dedicated DDS watchdog process.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0000"/>
                </a:solidFill>
              </a:rPr>
              <a:t>####Collection</a:t>
            </a:r>
            <a:endParaRPr lang="en-US" dirty="0">
              <a:solidFill>
                <a:srgbClr val="FF0000"/>
              </a:solidFill>
            </a:endParaRPr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A set of tasks that have to be executed on the same physical computing node.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en-US" dirty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0000"/>
                </a:solidFill>
              </a:rPr>
              <a:t>####Group</a:t>
            </a:r>
            <a:endParaRPr lang="en-US" dirty="0">
              <a:solidFill>
                <a:srgbClr val="FF0000"/>
              </a:solidFill>
            </a:endParaRPr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A container for tasks and collections.</a:t>
            </a:r>
            <a:endParaRPr lang="en-US" sz="2800" dirty="0"/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Only main group can contain other groups.</a:t>
            </a:r>
            <a:endParaRPr lang="en-US" sz="2800" dirty="0"/>
          </a:p>
          <a:p>
            <a:pPr marL="571500" lvl="0" indent="-571500" algn="l">
              <a:buFont typeface="Courier New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535353"/>
                </a:solidFill>
              </a:rPr>
              <a:t>Only group define multiplication factor for all its daughter elements.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26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823329"/>
            <a:ext cx="12293600" cy="6299200"/>
          </a:xfrm>
        </p:spPr>
        <p:txBody>
          <a:bodyPr/>
          <a:lstStyle/>
          <a:p>
            <a:r>
              <a:rPr lang="en-US" b="1" dirty="0" smtClean="0"/>
              <a:t>10081 devices </a:t>
            </a:r>
            <a:r>
              <a:rPr lang="en-US" dirty="0" smtClean="0"/>
              <a:t>(</a:t>
            </a:r>
            <a:r>
              <a:rPr lang="en-US" dirty="0"/>
              <a:t>5040 FLP + 5040 EPN + 1 Sampler); </a:t>
            </a:r>
            <a:endParaRPr lang="en-US" dirty="0" smtClean="0"/>
          </a:p>
          <a:p>
            <a:r>
              <a:rPr lang="en-US" dirty="0" smtClean="0"/>
              <a:t>Startup </a:t>
            </a:r>
            <a:r>
              <a:rPr lang="en-US" dirty="0"/>
              <a:t>time 207 sec (3:27)</a:t>
            </a:r>
            <a:r>
              <a:rPr lang="en-US" dirty="0" smtClean="0"/>
              <a:t>;</a:t>
            </a:r>
          </a:p>
          <a:p>
            <a:r>
              <a:rPr lang="en-US" dirty="0" smtClean="0"/>
              <a:t>DDS </a:t>
            </a:r>
            <a:r>
              <a:rPr lang="en-US" dirty="0"/>
              <a:t>propagated </a:t>
            </a:r>
            <a:r>
              <a:rPr lang="en-US" b="1" dirty="0"/>
              <a:t>~77 Millions </a:t>
            </a:r>
            <a:r>
              <a:rPr lang="en-US" dirty="0"/>
              <a:t>key-value properties. </a:t>
            </a:r>
          </a:p>
        </p:txBody>
      </p:sp>
      <p:sp>
        <p:nvSpPr>
          <p:cNvPr id="4" name="Shape 66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key-value performance stats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1844" y="8529050"/>
            <a:ext cx="902269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Device – </a:t>
            </a:r>
            <a:r>
              <a:rPr lang="en-US" sz="2000" dirty="0" smtClean="0"/>
              <a:t>in this context is a user executable. FLP, EPN and Sampler are concrete device types for the Alice O2 framework.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5262" y="1221016"/>
            <a:ext cx="45921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Tested on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kronos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 @ GSI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34155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4294967295"/>
          </p:nvPr>
        </p:nvSpPr>
        <p:spPr>
          <a:xfrm>
            <a:off x="6381748" y="9271000"/>
            <a:ext cx="423893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 dirty="0"/>
          </a:p>
        </p:txBody>
      </p:sp>
      <p:sp>
        <p:nvSpPr>
          <p:cNvPr id="158" name="Shape 158"/>
          <p:cNvSpPr/>
          <p:nvPr/>
        </p:nvSpPr>
        <p:spPr>
          <a:xfrm>
            <a:off x="644928" y="1184105"/>
            <a:ext cx="10677340" cy="381001"/>
          </a:xfrm>
          <a:prstGeom prst="rect">
            <a:avLst/>
          </a:prstGeom>
          <a:solidFill>
            <a:schemeClr val="accent2">
              <a:hueOff val="50041"/>
              <a:satOff val="8963"/>
              <a:lumOff val="1461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4665A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hlinkClick r:id="rId2"/>
              </a:rPr>
              <a:t>CRMSPluginProtocol</a:t>
            </a:r>
            <a:r>
              <a:rPr>
                <a:solidFill>
                  <a:srgbClr val="000000"/>
                </a:solidFill>
              </a:rPr>
              <a:t> prot(</a:t>
            </a:r>
            <a:r>
              <a:rPr>
                <a:solidFill>
                  <a:srgbClr val="002080"/>
                </a:solidFill>
              </a:rPr>
              <a:t>"plugin-id"</a:t>
            </a:r>
            <a:r>
              <a:rPr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159" name="Shape 159"/>
          <p:cNvSpPr/>
          <p:nvPr/>
        </p:nvSpPr>
        <p:spPr>
          <a:xfrm>
            <a:off x="670328" y="2442524"/>
            <a:ext cx="10626540" cy="1764586"/>
          </a:xfrm>
          <a:prstGeom prst="rect">
            <a:avLst/>
          </a:prstGeom>
          <a:solidFill>
            <a:schemeClr val="accent1">
              <a:hueOff val="-78595"/>
              <a:satOff val="12505"/>
              <a:lumOff val="138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prot.onSubmit([](</a:t>
            </a:r>
            <a:r>
              <a:rPr dirty="0">
                <a:solidFill>
                  <a:srgbClr val="018000"/>
                </a:solidFill>
              </a:rPr>
              <a:t>const</a:t>
            </a:r>
            <a:r>
              <a:rPr dirty="0"/>
              <a:t> SSubmit&amp; _submit) {</a:t>
            </a:r>
          </a:p>
          <a:p>
            <a:pPr algn="l" defTabSz="457200">
              <a:defRPr sz="1800">
                <a:solidFill>
                  <a:srgbClr val="800D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000000"/>
                </a:solidFill>
              </a:rPr>
              <a:t>       </a:t>
            </a:r>
            <a:r>
              <a:rPr dirty="0"/>
              <a:t>// Implement submit related functionality here.</a:t>
            </a:r>
            <a:endParaRPr dirty="0"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 dirty="0"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800D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>
                <a:solidFill>
                  <a:srgbClr val="000000"/>
                </a:solidFill>
              </a:rPr>
              <a:t>       </a:t>
            </a:r>
            <a:r>
              <a:rPr dirty="0"/>
              <a:t>// After submit has completed call stop() function.</a:t>
            </a:r>
            <a:endParaRPr dirty="0"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       prot.stop();</a:t>
            </a:r>
          </a:p>
          <a:p>
            <a:pPr algn="l" defTabSz="457200">
              <a:defRPr sz="1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dirty="0"/>
              <a:t>})</a:t>
            </a:r>
            <a:r>
              <a:rPr dirty="0" smtClean="0"/>
              <a:t>;</a:t>
            </a:r>
            <a:endParaRPr dirty="0"/>
          </a:p>
        </p:txBody>
      </p:sp>
      <p:sp>
        <p:nvSpPr>
          <p:cNvPr id="160" name="Shape 160"/>
          <p:cNvSpPr/>
          <p:nvPr/>
        </p:nvSpPr>
        <p:spPr>
          <a:xfrm>
            <a:off x="644928" y="5224873"/>
            <a:ext cx="10540157" cy="660401"/>
          </a:xfrm>
          <a:prstGeom prst="rect">
            <a:avLst/>
          </a:prstGeom>
          <a:solidFill>
            <a:schemeClr val="accent2">
              <a:hueOff val="50041"/>
              <a:satOff val="8963"/>
              <a:lumOff val="1461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800D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// Let DDS commander know that we are online and start listen for messages.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prot.start(bool _block = true);</a:t>
            </a:r>
          </a:p>
        </p:txBody>
      </p:sp>
      <p:sp>
        <p:nvSpPr>
          <p:cNvPr id="161" name="Shape 161"/>
          <p:cNvSpPr/>
          <p:nvPr/>
        </p:nvSpPr>
        <p:spPr>
          <a:xfrm>
            <a:off x="11689674" y="1050755"/>
            <a:ext cx="6828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(1)</a:t>
            </a:r>
          </a:p>
        </p:txBody>
      </p:sp>
      <p:sp>
        <p:nvSpPr>
          <p:cNvPr id="162" name="Shape 162"/>
          <p:cNvSpPr/>
          <p:nvPr/>
        </p:nvSpPr>
        <p:spPr>
          <a:xfrm>
            <a:off x="11689674" y="3000967"/>
            <a:ext cx="6828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(2)</a:t>
            </a:r>
          </a:p>
        </p:txBody>
      </p:sp>
      <p:sp>
        <p:nvSpPr>
          <p:cNvPr id="163" name="Shape 163"/>
          <p:cNvSpPr/>
          <p:nvPr/>
        </p:nvSpPr>
        <p:spPr>
          <a:xfrm>
            <a:off x="11689674" y="5231223"/>
            <a:ext cx="6828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(3)</a:t>
            </a:r>
          </a:p>
        </p:txBody>
      </p:sp>
      <p:sp>
        <p:nvSpPr>
          <p:cNvPr id="164" name="Shape 164"/>
          <p:cNvSpPr/>
          <p:nvPr/>
        </p:nvSpPr>
        <p:spPr>
          <a:xfrm>
            <a:off x="632227" y="6930774"/>
            <a:ext cx="1070274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00">
                <a:solidFill>
                  <a:srgbClr val="800D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// Report error to DDS commander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4665A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proto.sendMessage(</a:t>
            </a:r>
            <a:r>
              <a:rPr>
                <a:hlinkClick r:id="rId3"/>
              </a:rPr>
              <a:t>dds::EMsgSeverity::error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8F00"/>
                </a:solidFill>
              </a:rPr>
              <a:t>“error message here”</a:t>
            </a:r>
            <a:r>
              <a:rPr>
                <a:solidFill>
                  <a:srgbClr val="000000"/>
                </a:solidFill>
              </a:rPr>
              <a:t>);</a:t>
            </a:r>
          </a:p>
          <a:p>
            <a:pPr algn="l" defTabSz="457200">
              <a:defRPr sz="18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800D00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// or send an info message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800">
                <a:solidFill>
                  <a:srgbClr val="4665A2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0000"/>
                </a:solidFill>
              </a:rPr>
              <a:t>proto.sendMessage(</a:t>
            </a:r>
            <a:r>
              <a:rPr>
                <a:hlinkClick r:id="rId3"/>
              </a:rPr>
              <a:t>dds::EMsgSeverity::info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8F00"/>
                </a:solidFill>
              </a:rPr>
              <a:t>“info message here”</a:t>
            </a:r>
            <a:r>
              <a:rPr>
                <a:solidFill>
                  <a:srgbClr val="000000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980744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355600" y="25400"/>
            <a:ext cx="12293600" cy="1096710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r>
              <a:rPr dirty="0" smtClean="0"/>
              <a:t>RMS </a:t>
            </a:r>
            <a:r>
              <a:rPr dirty="0"/>
              <a:t>plug-in architecture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82980" y="1692293"/>
            <a:ext cx="12826778" cy="61150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$ dds-submit -r localhost -n 10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Contacting DDS commander on pb-d-128-141-130-162.cern.ch:20001 ...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Connection established.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Requesting server to process job submission...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Creating new worker package...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RMS plug-in: /Users/anar/DDS/1.1.52.gfb2d346/plugins/dds-submit-localhost/dds-submit-localhost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Initializing RMS plug-in...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RMS plug-in is online. Startup time: 17ms.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Plug-in: Will use the local host to deploy 10 agents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Plug-in: Using '/var/folders/ng/vl4ktqmx3y93fq9kmtwktpb40000gn/T/dds_2016-03-31-15-33-32-090' to spawn agents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Plug-in: Starting DDSScout in '/var/folders/ng/vl4ktqmx3y93fq9kmtwktpb40000gn/T/dds_2016-03-31-15-33-32-090/wn'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Plug-in: DDS agents have been submitted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Plug-in: Checking status of agents...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solidFill>
                  <a:srgbClr val="F5F5F5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 dirty="0"/>
              <a:t>dds-submit: Server reports: Plug-in: All agents have been started successfully</a:t>
            </a:r>
          </a:p>
        </p:txBody>
      </p:sp>
    </p:spTree>
    <p:extLst>
      <p:ext uri="{BB962C8B-B14F-4D97-AF65-F5344CB8AC3E}">
        <p14:creationId xmlns:p14="http://schemas.microsoft.com/office/powerpoint/2010/main" val="40858655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355600" y="25400"/>
            <a:ext cx="12293600" cy="1203822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r>
              <a:t>Two ways to activate a topology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392943" y="1723609"/>
            <a:ext cx="11349262" cy="2318583"/>
          </a:xfrm>
          <a:prstGeom prst="rect">
            <a:avLst/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 dirty="0"/>
              <a:t>dds-submit -r RMS -n 100</a:t>
            </a:r>
            <a:br>
              <a:rPr dirty="0"/>
            </a:br>
            <a:r>
              <a:rPr dirty="0" smtClean="0"/>
              <a:t>dds</a:t>
            </a:r>
            <a:r>
              <a:rPr dirty="0"/>
              <a:t>-topology </a:t>
            </a:r>
            <a:r>
              <a:rPr lang="en-US" dirty="0" smtClean="0"/>
              <a:t>–</a:t>
            </a:r>
            <a:r>
              <a:rPr dirty="0" smtClean="0"/>
              <a:t>activate</a:t>
            </a:r>
            <a:r>
              <a:rPr lang="en-US" dirty="0" smtClean="0"/>
              <a:t> &lt;</a:t>
            </a:r>
            <a:r>
              <a:rPr lang="en-US" dirty="0"/>
              <a:t>topology_file #1&gt;</a:t>
            </a:r>
            <a:br>
              <a:rPr lang="en-US" dirty="0"/>
            </a:br>
            <a:r>
              <a:rPr dirty="0" smtClean="0"/>
              <a:t>dds</a:t>
            </a:r>
            <a:r>
              <a:rPr dirty="0"/>
              <a:t>-topology </a:t>
            </a:r>
            <a:r>
              <a:rPr lang="en-US" dirty="0" smtClean="0"/>
              <a:t>–</a:t>
            </a:r>
            <a:r>
              <a:rPr dirty="0" smtClean="0"/>
              <a:t>stop</a:t>
            </a:r>
            <a:r>
              <a:rPr dirty="0"/>
              <a:t/>
            </a:r>
            <a:br>
              <a:rPr dirty="0"/>
            </a:br>
            <a:r>
              <a:rPr dirty="0" smtClean="0"/>
              <a:t>dds</a:t>
            </a:r>
            <a:r>
              <a:rPr dirty="0"/>
              <a:t>-topology </a:t>
            </a:r>
            <a:r>
              <a:rPr lang="en-US" dirty="0" smtClean="0"/>
              <a:t>–</a:t>
            </a:r>
            <a:r>
              <a:rPr dirty="0" smtClean="0"/>
              <a:t>activate</a:t>
            </a:r>
            <a:r>
              <a:rPr lang="en-US" dirty="0" smtClean="0"/>
              <a:t> </a:t>
            </a:r>
            <a:r>
              <a:rPr lang="en-US" dirty="0"/>
              <a:t>&lt;topology_file #2</a:t>
            </a:r>
            <a:r>
              <a:rPr lang="en-US" dirty="0" smtClean="0"/>
              <a:t>&gt;</a:t>
            </a:r>
            <a:endParaRPr dirty="0"/>
          </a:p>
        </p:txBody>
      </p:sp>
      <p:sp>
        <p:nvSpPr>
          <p:cNvPr id="198" name="Shape 198"/>
          <p:cNvSpPr/>
          <p:nvPr/>
        </p:nvSpPr>
        <p:spPr>
          <a:xfrm>
            <a:off x="392943" y="6396037"/>
            <a:ext cx="11349262" cy="6223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dds-submit -r RMS --topo &lt;topology_file&gt;</a:t>
            </a:r>
          </a:p>
        </p:txBody>
      </p:sp>
      <p:sp>
        <p:nvSpPr>
          <p:cNvPr id="199" name="Shape 199"/>
          <p:cNvSpPr/>
          <p:nvPr/>
        </p:nvSpPr>
        <p:spPr>
          <a:xfrm>
            <a:off x="12121474" y="2559050"/>
            <a:ext cx="6828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(1)</a:t>
            </a:r>
          </a:p>
        </p:txBody>
      </p:sp>
      <p:sp>
        <p:nvSpPr>
          <p:cNvPr id="200" name="Shape 200"/>
          <p:cNvSpPr/>
          <p:nvPr/>
        </p:nvSpPr>
        <p:spPr>
          <a:xfrm>
            <a:off x="12121474" y="6383337"/>
            <a:ext cx="6828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(2)</a:t>
            </a:r>
          </a:p>
        </p:txBody>
      </p:sp>
      <p:sp>
        <p:nvSpPr>
          <p:cNvPr id="201" name="Shape 201"/>
          <p:cNvSpPr/>
          <p:nvPr/>
        </p:nvSpPr>
        <p:spPr>
          <a:xfrm>
            <a:off x="402146" y="4531245"/>
            <a:ext cx="1133085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Reserve resources first, then deploy different topologies on it.</a:t>
            </a:r>
          </a:p>
        </p:txBody>
      </p:sp>
      <p:sp>
        <p:nvSpPr>
          <p:cNvPr id="202" name="Shape 202"/>
          <p:cNvSpPr/>
          <p:nvPr/>
        </p:nvSpPr>
        <p:spPr>
          <a:xfrm>
            <a:off x="402146" y="7046118"/>
            <a:ext cx="1133085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r>
              <a:t>Reserve resources according to requirements of a given topology.</a:t>
            </a:r>
            <a:br/>
            <a:r>
              <a:t/>
            </a:r>
            <a:br/>
            <a:r>
              <a:t>We aim to delegate the complex work of requirements analysis and corresponding resource allocation to RMS.</a:t>
            </a:r>
          </a:p>
        </p:txBody>
      </p:sp>
    </p:spTree>
    <p:extLst>
      <p:ext uri="{BB962C8B-B14F-4D97-AF65-F5344CB8AC3E}">
        <p14:creationId xmlns:p14="http://schemas.microsoft.com/office/powerpoint/2010/main" val="10196556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355600" y="254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r>
              <a:t>Lobby based deployment</a:t>
            </a:r>
          </a:p>
        </p:txBody>
      </p:sp>
      <p:sp>
        <p:nvSpPr>
          <p:cNvPr id="205" name="Shape 205"/>
          <p:cNvSpPr>
            <a:spLocks noGrp="1"/>
          </p:cNvSpPr>
          <p:nvPr>
            <p:ph type="sldNum" sz="quarter" idx="4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 dirty="0"/>
          </a:p>
        </p:txBody>
      </p:sp>
      <p:sp>
        <p:nvSpPr>
          <p:cNvPr id="206" name="Shape 206"/>
          <p:cNvSpPr/>
          <p:nvPr/>
        </p:nvSpPr>
        <p:spPr>
          <a:xfrm>
            <a:off x="698500" y="3238500"/>
            <a:ext cx="864742" cy="874217"/>
          </a:xfrm>
          <a:prstGeom prst="roundRect">
            <a:avLst>
              <a:gd name="adj" fmla="val 15164"/>
            </a:avLst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2" name="Group 212"/>
          <p:cNvGrpSpPr/>
          <p:nvPr/>
        </p:nvGrpSpPr>
        <p:grpSpPr>
          <a:xfrm>
            <a:off x="3111500" y="1003300"/>
            <a:ext cx="1574304" cy="2222649"/>
            <a:chOff x="0" y="0"/>
            <a:chExt cx="1574303" cy="2222648"/>
          </a:xfrm>
        </p:grpSpPr>
        <p:sp>
          <p:nvSpPr>
            <p:cNvPr id="207" name="Shape 207"/>
            <p:cNvSpPr/>
            <p:nvPr/>
          </p:nvSpPr>
          <p:spPr>
            <a:xfrm>
              <a:off x="0" y="0"/>
              <a:ext cx="1574304" cy="2222649"/>
            </a:xfrm>
            <a:prstGeom prst="rect">
              <a:avLst/>
            </a:prstGeom>
            <a:noFill/>
            <a:ln w="635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28600" y="3302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28600" y="13716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965200" y="3302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965200" y="13716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8" name="Group 218"/>
          <p:cNvGrpSpPr/>
          <p:nvPr/>
        </p:nvGrpSpPr>
        <p:grpSpPr>
          <a:xfrm>
            <a:off x="3111500" y="3606800"/>
            <a:ext cx="1574304" cy="2222649"/>
            <a:chOff x="0" y="0"/>
            <a:chExt cx="1574303" cy="2222648"/>
          </a:xfrm>
        </p:grpSpPr>
        <p:sp>
          <p:nvSpPr>
            <p:cNvPr id="213" name="Shape 213"/>
            <p:cNvSpPr/>
            <p:nvPr/>
          </p:nvSpPr>
          <p:spPr>
            <a:xfrm>
              <a:off x="0" y="0"/>
              <a:ext cx="1574304" cy="2222649"/>
            </a:xfrm>
            <a:prstGeom prst="rect">
              <a:avLst/>
            </a:prstGeom>
            <a:noFill/>
            <a:ln w="635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228600" y="3302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228600" y="13716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965200" y="3302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965200" y="13716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19" name="Shape 219"/>
          <p:cNvSpPr/>
          <p:nvPr/>
        </p:nvSpPr>
        <p:spPr>
          <a:xfrm flipH="1">
            <a:off x="1615402" y="1652686"/>
            <a:ext cx="1617939" cy="1795216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 flipH="1">
            <a:off x="1582800" y="2670026"/>
            <a:ext cx="1699605" cy="874217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1" name="Shape 221"/>
          <p:cNvSpPr/>
          <p:nvPr/>
        </p:nvSpPr>
        <p:spPr>
          <a:xfrm flipH="1" flipV="1">
            <a:off x="1577966" y="3700487"/>
            <a:ext cx="1689677" cy="514450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2" name="Shape 222"/>
          <p:cNvSpPr/>
          <p:nvPr/>
        </p:nvSpPr>
        <p:spPr>
          <a:xfrm flipH="1" flipV="1">
            <a:off x="1552566" y="3753023"/>
            <a:ext cx="1760073" cy="1418581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7137400" y="3238500"/>
            <a:ext cx="864742" cy="874217"/>
          </a:xfrm>
          <a:prstGeom prst="roundRect">
            <a:avLst>
              <a:gd name="adj" fmla="val 15164"/>
            </a:avLst>
          </a:prstGeom>
          <a:solidFill>
            <a:schemeClr val="accent6">
              <a:hueOff val="-193447"/>
              <a:satOff val="3713"/>
              <a:lumOff val="1132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29" name="Group 229"/>
          <p:cNvGrpSpPr/>
          <p:nvPr/>
        </p:nvGrpSpPr>
        <p:grpSpPr>
          <a:xfrm>
            <a:off x="9550400" y="1003300"/>
            <a:ext cx="1574304" cy="2222649"/>
            <a:chOff x="0" y="0"/>
            <a:chExt cx="1574303" cy="2222648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1574304" cy="2222649"/>
            </a:xfrm>
            <a:prstGeom prst="rect">
              <a:avLst/>
            </a:prstGeom>
            <a:noFill/>
            <a:ln w="635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228600" y="3302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rgbClr val="AB180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228600" y="13716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965200" y="3302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965200" y="13716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9550400" y="3606800"/>
            <a:ext cx="1574304" cy="2222649"/>
            <a:chOff x="0" y="0"/>
            <a:chExt cx="1574303" cy="2222648"/>
          </a:xfrm>
        </p:grpSpPr>
        <p:sp>
          <p:nvSpPr>
            <p:cNvPr id="230" name="Shape 230"/>
            <p:cNvSpPr/>
            <p:nvPr/>
          </p:nvSpPr>
          <p:spPr>
            <a:xfrm>
              <a:off x="0" y="0"/>
              <a:ext cx="1574304" cy="2222649"/>
            </a:xfrm>
            <a:prstGeom prst="rect">
              <a:avLst/>
            </a:prstGeom>
            <a:noFill/>
            <a:ln w="635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228600" y="3302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rgbClr val="AB180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28600" y="1371600"/>
              <a:ext cx="438597" cy="493217"/>
            </a:xfrm>
            <a:prstGeom prst="roundRect">
              <a:avLst>
                <a:gd name="adj" fmla="val 16868"/>
              </a:avLst>
            </a:prstGeom>
            <a:solidFill>
              <a:schemeClr val="accent6">
                <a:hueOff val="-193447"/>
                <a:satOff val="3713"/>
                <a:lumOff val="113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965200" y="3302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965200" y="1371600"/>
              <a:ext cx="438597" cy="493217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6" name="Shape 236"/>
          <p:cNvSpPr/>
          <p:nvPr/>
        </p:nvSpPr>
        <p:spPr>
          <a:xfrm flipH="1">
            <a:off x="8051168" y="1652686"/>
            <a:ext cx="1621073" cy="2032398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7" name="Shape 237"/>
          <p:cNvSpPr/>
          <p:nvPr/>
        </p:nvSpPr>
        <p:spPr>
          <a:xfrm flipV="1">
            <a:off x="10020768" y="1836390"/>
            <a:ext cx="1" cy="556469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 flipH="1" flipV="1">
            <a:off x="8016866" y="3700487"/>
            <a:ext cx="1689677" cy="514450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9" name="Shape 239"/>
          <p:cNvSpPr/>
          <p:nvPr/>
        </p:nvSpPr>
        <p:spPr>
          <a:xfrm flipV="1">
            <a:off x="10020768" y="4439890"/>
            <a:ext cx="1" cy="556469"/>
          </a:xfrm>
          <a:prstGeom prst="line">
            <a:avLst/>
          </a:prstGeom>
          <a:ln w="25400">
            <a:solidFill>
              <a:srgbClr val="5A5F5E"/>
            </a:solidFill>
            <a:miter lim="400000"/>
            <a:headEnd type="stealth"/>
            <a:tailEnd type="stealth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half" idx="1"/>
          </p:nvPr>
        </p:nvSpPr>
        <p:spPr>
          <a:xfrm>
            <a:off x="435619" y="5996185"/>
            <a:ext cx="12359532" cy="33173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8000" indent="-508000">
              <a:lnSpc>
                <a:spcPct val="100000"/>
              </a:lnSpc>
              <a:spcBef>
                <a:spcPts val="1800"/>
              </a:spcBef>
              <a:buSzPct val="100000"/>
              <a:buAutoNum type="arabicPeriod"/>
              <a:defRPr sz="3500"/>
            </a:pPr>
            <a:r>
              <a:t>DDS Commander will have one connection per host (lobby),</a:t>
            </a:r>
          </a:p>
          <a:p>
            <a:pPr marL="508000" indent="-508000">
              <a:lnSpc>
                <a:spcPct val="100000"/>
              </a:lnSpc>
              <a:spcBef>
                <a:spcPts val="1800"/>
              </a:spcBef>
              <a:buSzPct val="100000"/>
              <a:buAutoNum type="arabicPeriod"/>
              <a:defRPr sz="3500"/>
            </a:pPr>
            <a:r>
              <a:t>lobby host agents (master agents) will act as dummy proxy services, no special logic will be put on them except key-value propagation inside collections,</a:t>
            </a:r>
          </a:p>
          <a:p>
            <a:pPr marL="508000" indent="-508000">
              <a:lnSpc>
                <a:spcPct val="100000"/>
              </a:lnSpc>
              <a:spcBef>
                <a:spcPts val="1800"/>
              </a:spcBef>
              <a:buSzPct val="100000"/>
              <a:buAutoNum type="arabicPeriod"/>
              <a:defRPr sz="3500"/>
            </a:pPr>
            <a:r>
              <a:t>key-value will be either global or local for a collection</a:t>
            </a:r>
          </a:p>
        </p:txBody>
      </p:sp>
      <p:sp>
        <p:nvSpPr>
          <p:cNvPr id="241" name="Shape 241"/>
          <p:cNvSpPr/>
          <p:nvPr/>
        </p:nvSpPr>
        <p:spPr>
          <a:xfrm>
            <a:off x="444410" y="2463799"/>
            <a:ext cx="137292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commander server</a:t>
            </a:r>
          </a:p>
        </p:txBody>
      </p:sp>
      <p:sp>
        <p:nvSpPr>
          <p:cNvPr id="242" name="Shape 242"/>
          <p:cNvSpPr/>
          <p:nvPr/>
        </p:nvSpPr>
        <p:spPr>
          <a:xfrm>
            <a:off x="3117357" y="1911424"/>
            <a:ext cx="86474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agents</a:t>
            </a:r>
          </a:p>
        </p:txBody>
      </p:sp>
      <p:sp>
        <p:nvSpPr>
          <p:cNvPr id="243" name="Shape 243"/>
          <p:cNvSpPr/>
          <p:nvPr/>
        </p:nvSpPr>
        <p:spPr>
          <a:xfrm>
            <a:off x="3911510" y="1911424"/>
            <a:ext cx="74368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777989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Shared memory </a:t>
            </a:r>
            <a:r>
              <a:rPr lang="en-US" sz="5000" dirty="0" smtClean="0">
                <a:solidFill>
                  <a:srgbClr val="535353"/>
                </a:solidFill>
              </a:rPr>
              <a:t>communication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1064420" y="5153121"/>
            <a:ext cx="1070706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b="1" u="sng" dirty="0" smtClean="0"/>
              <a:t>Implementation:</a:t>
            </a:r>
          </a:p>
          <a:p>
            <a:pPr marL="742950" lvl="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latin typeface="Gill Sans"/>
                <a:cs typeface="Gill Sans"/>
              </a:rPr>
              <a:t>boost::</a:t>
            </a:r>
            <a:r>
              <a:rPr lang="en-US" sz="4000" dirty="0" err="1" smtClean="0">
                <a:latin typeface="Gill Sans"/>
                <a:cs typeface="Gill Sans"/>
              </a:rPr>
              <a:t>message_queue</a:t>
            </a:r>
            <a:r>
              <a:rPr lang="en-US" sz="4000" dirty="0">
                <a:latin typeface="Gill Sans"/>
                <a:cs typeface="Gill Sans"/>
              </a:rPr>
              <a:t>:</a:t>
            </a:r>
            <a:r>
              <a:rPr lang="en-US" sz="4000" dirty="0" smtClean="0">
                <a:latin typeface="Gill Sans"/>
                <a:cs typeface="Gill Sans"/>
              </a:rPr>
              <a:t> </a:t>
            </a:r>
            <a:r>
              <a:rPr lang="en-US" sz="4000" dirty="0" smtClean="0"/>
              <a:t>message transport via shared memory;</a:t>
            </a:r>
          </a:p>
          <a:p>
            <a:pPr marL="742950" lvl="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 err="1" smtClean="0">
                <a:latin typeface="Gill Sans"/>
                <a:cs typeface="Gill Sans"/>
              </a:rPr>
              <a:t>dds</a:t>
            </a:r>
            <a:r>
              <a:rPr lang="en-US" sz="4000" dirty="0" smtClean="0">
                <a:latin typeface="Gill Sans"/>
                <a:cs typeface="Gill Sans"/>
              </a:rPr>
              <a:t>-protocol: </a:t>
            </a:r>
            <a:r>
              <a:rPr lang="en-US" sz="4000" dirty="0" smtClean="0"/>
              <a:t>message encoding and decoding;</a:t>
            </a:r>
          </a:p>
          <a:p>
            <a:pPr marL="742950" lvl="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latin typeface="Gill Sans"/>
                <a:cs typeface="Gill Sans"/>
              </a:rPr>
              <a:t>b</a:t>
            </a:r>
            <a:r>
              <a:rPr lang="en-US" sz="4000" dirty="0" smtClean="0">
                <a:latin typeface="Gill Sans"/>
                <a:cs typeface="Gill Sans"/>
              </a:rPr>
              <a:t>oost::</a:t>
            </a:r>
            <a:r>
              <a:rPr lang="en-US" sz="4000" dirty="0" err="1" smtClean="0">
                <a:latin typeface="Gill Sans"/>
                <a:cs typeface="Gill Sans"/>
              </a:rPr>
              <a:t>asio</a:t>
            </a:r>
            <a:r>
              <a:rPr lang="en-US" sz="4000" dirty="0" smtClean="0">
                <a:latin typeface="Gill Sans"/>
                <a:cs typeface="Gill Sans"/>
              </a:rPr>
              <a:t>: </a:t>
            </a:r>
            <a:r>
              <a:rPr lang="en-US" sz="4000" dirty="0" err="1" smtClean="0"/>
              <a:t>proactor</a:t>
            </a:r>
            <a:r>
              <a:rPr lang="en-US" sz="4000" dirty="0" smtClean="0"/>
              <a:t> design pattern</a:t>
            </a:r>
            <a:r>
              <a:rPr lang="en-US" sz="4000" b="1" i="1" dirty="0" smtClean="0"/>
              <a:t>, </a:t>
            </a:r>
            <a:r>
              <a:rPr lang="en-US" sz="4000" dirty="0" smtClean="0"/>
              <a:t>thread pool.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0743" y="1712023"/>
            <a:ext cx="1036074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u="sng" dirty="0" smtClean="0">
                <a:solidFill>
                  <a:srgbClr val="000090"/>
                </a:solidFill>
                <a:latin typeface="Gill Sans SemiBold"/>
                <a:cs typeface="Gill Sans SemiBold"/>
              </a:rPr>
              <a:t>Shared memory channel:</a:t>
            </a:r>
            <a:endParaRPr lang="en-US" sz="4000" b="1" u="sng" dirty="0" smtClean="0"/>
          </a:p>
          <a:p>
            <a:pPr marL="571500" lvl="0" indent="-571500" algn="l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Similar API as DDS network channel;</a:t>
            </a:r>
            <a:endParaRPr lang="en-US" sz="4000" dirty="0"/>
          </a:p>
          <a:p>
            <a:pPr marL="571500" lvl="0" indent="-571500" algn="l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Two way </a:t>
            </a:r>
            <a:r>
              <a:rPr lang="en-US" sz="4000" dirty="0" smtClean="0"/>
              <a:t>communication;</a:t>
            </a:r>
            <a:endParaRPr lang="ru-RU" sz="4000" dirty="0"/>
          </a:p>
          <a:p>
            <a:pPr marL="571500" lvl="0" indent="-571500" algn="l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Asynchronous read and write operations;</a:t>
            </a:r>
          </a:p>
          <a:p>
            <a:pPr marL="571500" lvl="0" indent="-571500" algn="l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4000" dirty="0" err="1"/>
              <a:t>d</a:t>
            </a:r>
            <a:r>
              <a:rPr lang="en-US" sz="4000" dirty="0" err="1" smtClean="0"/>
              <a:t>ds</a:t>
            </a:r>
            <a:r>
              <a:rPr lang="en-US" sz="4000" dirty="0" smtClean="0"/>
              <a:t>-protocol.</a:t>
            </a:r>
            <a:endParaRPr lang="en-US" sz="4000" dirty="0"/>
          </a:p>
        </p:txBody>
      </p:sp>
      <p:sp>
        <p:nvSpPr>
          <p:cNvPr id="33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27</a:t>
            </a:fld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15171057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key-value and custom commands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2513326" y="7839507"/>
            <a:ext cx="829981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000090"/>
                </a:solidFill>
                <a:latin typeface="Gill Sans SemiBold"/>
                <a:cs typeface="Gill Sans SemiBold"/>
              </a:rPr>
              <a:t>2x better performance </a:t>
            </a:r>
            <a:r>
              <a:rPr lang="en-US" sz="3200" dirty="0" smtClean="0">
                <a:latin typeface="Gill Sans SemiBold"/>
                <a:cs typeface="Gill Sans SemiBold"/>
              </a:rPr>
              <a:t>for our test case: 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latin typeface="Gill Sans Light"/>
                <a:cs typeface="Gill Sans Light"/>
              </a:rPr>
              <a:t>4</a:t>
            </a:r>
            <a:r>
              <a:rPr lang="en-US" sz="3200" dirty="0" smtClean="0">
                <a:latin typeface="Gill Sans Light"/>
                <a:cs typeface="Gill Sans Light"/>
              </a:rPr>
              <a:t>0 tasks intensively exchanging key-values on a single node </a:t>
            </a:r>
            <a:r>
              <a:rPr lang="en-US" sz="3200" dirty="0">
                <a:latin typeface="Gill Sans Light"/>
                <a:cs typeface="Gill Sans Light"/>
              </a:rPr>
              <a:t>with 40 logical cores</a:t>
            </a:r>
            <a:r>
              <a:rPr lang="en-US" sz="3200" dirty="0" smtClean="0">
                <a:latin typeface="Gill Sans Light"/>
                <a:cs typeface="Gill Sans Light"/>
              </a:rPr>
              <a:t>.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2494" y="1366708"/>
            <a:ext cx="609141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rPr>
              <a:t>Shared memory communicatio</a:t>
            </a:r>
            <a:r>
              <a:rPr lang="en-US" dirty="0" smtClean="0"/>
              <a:t>n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between </a:t>
            </a:r>
            <a:r>
              <a:rPr lang="en-US" dirty="0" err="1" smtClean="0"/>
              <a:t>dds</a:t>
            </a:r>
            <a:r>
              <a:rPr lang="en-US" dirty="0" smtClean="0"/>
              <a:t>-agent and user task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35" name="10-Point Star 34"/>
          <p:cNvSpPr/>
          <p:nvPr/>
        </p:nvSpPr>
        <p:spPr>
          <a:xfrm>
            <a:off x="1823579" y="1533218"/>
            <a:ext cx="1310037" cy="937458"/>
          </a:xfrm>
          <a:prstGeom prst="star10">
            <a:avLst/>
          </a:prstGeom>
          <a:solidFill>
            <a:srgbClr val="00804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ill Sans Light"/>
              </a:rPr>
              <a:t>NEW</a:t>
            </a:r>
            <a:endParaRPr kumimoji="0" lang="en-US" sz="2400" b="1" i="0" u="none" strike="noStrike" normalizeH="0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40" name="Shape 85"/>
          <p:cNvSpPr/>
          <p:nvPr/>
        </p:nvSpPr>
        <p:spPr>
          <a:xfrm>
            <a:off x="1454103" y="5699228"/>
            <a:ext cx="10381702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latin typeface="Gill Sans SemiBold"/>
                <a:cs typeface="Gill Sans SemiBold"/>
              </a:rPr>
              <a:t>No need to cache messages </a:t>
            </a:r>
            <a:r>
              <a:rPr lang="en-US" sz="2800" dirty="0" smtClean="0">
                <a:latin typeface="Gill Sans Light"/>
                <a:cs typeface="Gill Sans Light"/>
              </a:rPr>
              <a:t>in the </a:t>
            </a:r>
            <a:r>
              <a:rPr lang="en-US" sz="2800" dirty="0" err="1" smtClean="0">
                <a:latin typeface="Gill Sans Light"/>
                <a:cs typeface="Gill Sans Light"/>
              </a:rPr>
              <a:t>dds</a:t>
            </a:r>
            <a:r>
              <a:rPr lang="en-US" sz="2800" dirty="0" smtClean="0">
                <a:latin typeface="Gill Sans Light"/>
                <a:cs typeface="Gill Sans Light"/>
              </a:rPr>
              <a:t>-intercom-lib </a:t>
            </a:r>
            <a:r>
              <a:rPr lang="mr-IN" sz="2800" dirty="0" smtClean="0">
                <a:latin typeface="Gill Sans Light"/>
                <a:cs typeface="Gill Sans Light"/>
              </a:rPr>
              <a:t>–</a:t>
            </a:r>
            <a:r>
              <a:rPr lang="en-US" sz="2800" dirty="0" smtClean="0">
                <a:latin typeface="Gill Sans Light"/>
                <a:cs typeface="Gill Sans Light"/>
              </a:rPr>
              <a:t> we guarantee that the message will be delivered. Messages are stored directly in the shared memory and managed by the message queue.</a:t>
            </a:r>
          </a:p>
        </p:txBody>
      </p:sp>
      <p:sp>
        <p:nvSpPr>
          <p:cNvPr id="41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28</a:t>
            </a:fld>
            <a:endParaRPr lang="is-IS" sz="18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179751" y="2930967"/>
            <a:ext cx="10806604" cy="2229623"/>
            <a:chOff x="682013" y="2581434"/>
            <a:chExt cx="10806604" cy="2229623"/>
          </a:xfrm>
        </p:grpSpPr>
        <p:grpSp>
          <p:nvGrpSpPr>
            <p:cNvPr id="43" name="Group 42"/>
            <p:cNvGrpSpPr/>
            <p:nvPr/>
          </p:nvGrpSpPr>
          <p:grpSpPr>
            <a:xfrm>
              <a:off x="682013" y="2581434"/>
              <a:ext cx="10806604" cy="2229623"/>
              <a:chOff x="682013" y="2562571"/>
              <a:chExt cx="10806604" cy="222962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82013" y="2562571"/>
                <a:ext cx="10806604" cy="2229623"/>
                <a:chOff x="533400" y="1467489"/>
                <a:chExt cx="10806604" cy="2229623"/>
              </a:xfrm>
            </p:grpSpPr>
            <p:sp>
              <p:nvSpPr>
                <p:cNvPr id="57" name="Shape 89"/>
                <p:cNvSpPr/>
                <p:nvPr/>
              </p:nvSpPr>
              <p:spPr>
                <a:xfrm>
                  <a:off x="533400" y="1496169"/>
                  <a:ext cx="2836813" cy="2076897"/>
                </a:xfrm>
                <a:prstGeom prst="roundRect">
                  <a:avLst>
                    <a:gd name="adj" fmla="val 19761"/>
                  </a:avLst>
                </a:prstGeom>
                <a:ln w="38100" cap="rnd">
                  <a:solidFill/>
                  <a:custDash>
                    <a:ds d="100000" sp="200000"/>
                  </a:custDash>
                  <a:round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rgbClr val="000000"/>
                      </a:solidFill>
                    </a:defRPr>
                  </a:lvl1pPr>
                </a:lstStyle>
                <a:p>
                  <a:pPr lvl="0">
                    <a:defRPr sz="1800"/>
                  </a:pPr>
                  <a:r>
                    <a:rPr sz="3600" dirty="0"/>
                    <a:t>Server</a:t>
                  </a:r>
                </a:p>
              </p:txBody>
            </p:sp>
            <p:sp>
              <p:nvSpPr>
                <p:cNvPr id="58" name="Shape 92"/>
                <p:cNvSpPr/>
                <p:nvPr/>
              </p:nvSpPr>
              <p:spPr>
                <a:xfrm>
                  <a:off x="669937" y="2565262"/>
                  <a:ext cx="2565698" cy="685801"/>
                </a:xfrm>
                <a:prstGeom prst="roundRect">
                  <a:avLst>
                    <a:gd name="adj" fmla="val 21371"/>
                  </a:avLst>
                </a:prstGeom>
                <a:solidFill>
                  <a:srgbClr val="AB1802"/>
                </a:solid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0" tIns="0" rIns="0" bIns="0" anchor="ctr"/>
                <a:lstStyle>
                  <a:lvl1pPr>
                    <a:defRPr sz="2600">
                      <a:solidFill>
                        <a:srgbClr val="FFFFFF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600" dirty="0">
                      <a:solidFill>
                        <a:srgbClr val="FFFFFF"/>
                      </a:solidFill>
                    </a:rPr>
                    <a:t>dds-commander</a:t>
                  </a:r>
                </a:p>
              </p:txBody>
            </p:sp>
            <p:sp>
              <p:nvSpPr>
                <p:cNvPr id="59" name="Shape 94"/>
                <p:cNvSpPr/>
                <p:nvPr/>
              </p:nvSpPr>
              <p:spPr>
                <a:xfrm>
                  <a:off x="5078287" y="1467489"/>
                  <a:ext cx="6261717" cy="2229623"/>
                </a:xfrm>
                <a:prstGeom prst="roundRect">
                  <a:avLst>
                    <a:gd name="adj" fmla="val 36364"/>
                  </a:avLst>
                </a:prstGeom>
                <a:ln w="38100" cap="rnd">
                  <a:solidFill/>
                  <a:custDash>
                    <a:ds d="100000" sp="200000"/>
                  </a:custDash>
                  <a:round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0" tIns="0" rIns="0" bIns="0"/>
                <a:lstStyle>
                  <a:lvl1pPr>
                    <a:defRPr>
                      <a:solidFill>
                        <a:srgbClr val="000000"/>
                      </a:solidFill>
                    </a:defRPr>
                  </a:lvl1pPr>
                </a:lstStyle>
                <a:p>
                  <a:pPr lvl="0">
                    <a:defRPr sz="1800"/>
                  </a:pPr>
                  <a:r>
                    <a:rPr sz="3600"/>
                    <a:t>WN</a:t>
                  </a:r>
                </a:p>
              </p:txBody>
            </p:sp>
            <p:sp>
              <p:nvSpPr>
                <p:cNvPr id="60" name="Shape 97"/>
                <p:cNvSpPr/>
                <p:nvPr/>
              </p:nvSpPr>
              <p:spPr>
                <a:xfrm>
                  <a:off x="5301453" y="2328463"/>
                  <a:ext cx="1692452" cy="685801"/>
                </a:xfrm>
                <a:prstGeom prst="roundRect">
                  <a:avLst>
                    <a:gd name="adj" fmla="val 21371"/>
                  </a:avLst>
                </a:prstGeom>
                <a:gradFill>
                  <a:gsLst>
                    <a:gs pos="0">
                      <a:srgbClr val="D9971A"/>
                    </a:gs>
                    <a:gs pos="100000">
                      <a:srgbClr val="AA7612"/>
                    </a:gs>
                  </a:gsLst>
                  <a:lin ang="5400000"/>
                </a:grad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0" tIns="0" rIns="0" bIns="0" anchor="ctr"/>
                <a:lstStyle>
                  <a:lvl1pPr>
                    <a:defRPr sz="2600">
                      <a:solidFill>
                        <a:srgbClr val="FFFFFF"/>
                      </a:solidFill>
                    </a:defRPr>
                  </a:lvl1pPr>
                </a:lstStyle>
                <a:p>
                  <a:pPr lvl="0">
                    <a:defRPr sz="1800">
                      <a:solidFill>
                        <a:srgbClr val="000000"/>
                      </a:solidFill>
                    </a:defRPr>
                  </a:pPr>
                  <a:r>
                    <a:rPr sz="2600">
                      <a:solidFill>
                        <a:srgbClr val="FFFFFF"/>
                      </a:solidFill>
                    </a:rPr>
                    <a:t>dds-agent</a:t>
                  </a:r>
                </a:p>
              </p:txBody>
            </p:sp>
          </p:grpSp>
          <p:sp>
            <p:nvSpPr>
              <p:cNvPr id="55" name="Shape 106"/>
              <p:cNvSpPr/>
              <p:nvPr/>
            </p:nvSpPr>
            <p:spPr>
              <a:xfrm flipV="1">
                <a:off x="3751861" y="3894225"/>
                <a:ext cx="1293343" cy="0"/>
              </a:xfrm>
              <a:prstGeom prst="line">
                <a:avLst/>
              </a:prstGeom>
              <a:ln w="38100" cmpd="sng">
                <a:solidFill>
                  <a:srgbClr val="A61702"/>
                </a:solidFill>
                <a:prstDash val="sysDash"/>
                <a:miter lim="400000"/>
                <a:tailEnd type="triangle"/>
              </a:ln>
            </p:spPr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  <p:sp>
            <p:nvSpPr>
              <p:cNvPr id="56" name="Shape 106"/>
              <p:cNvSpPr/>
              <p:nvPr/>
            </p:nvSpPr>
            <p:spPr>
              <a:xfrm flipV="1">
                <a:off x="3751861" y="4197159"/>
                <a:ext cx="1293343" cy="0"/>
              </a:xfrm>
              <a:prstGeom prst="line">
                <a:avLst/>
              </a:prstGeom>
              <a:ln w="38100" cmpd="sng">
                <a:solidFill>
                  <a:srgbClr val="A61702"/>
                </a:solidFill>
                <a:prstDash val="sysDash"/>
                <a:miter lim="400000"/>
                <a:headEnd type="triangle"/>
                <a:tailEnd type="none"/>
              </a:ln>
            </p:spPr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384248" y="4216022"/>
              <a:ext cx="2136555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 Light"/>
                </a:rPr>
                <a:t>network</a:t>
              </a:r>
              <a:endPara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90"/>
                </a:solidFill>
                <a:effectLst/>
                <a:uFillTx/>
                <a:latin typeface="+mn-lt"/>
                <a:ea typeface="+mn-ea"/>
                <a:cs typeface="+mn-cs"/>
                <a:sym typeface="Gill Sans Light"/>
              </a:endParaRPr>
            </a:p>
          </p:txBody>
        </p:sp>
        <p:sp>
          <p:nvSpPr>
            <p:cNvPr id="45" name="Shape 106"/>
            <p:cNvSpPr/>
            <p:nvPr/>
          </p:nvSpPr>
          <p:spPr>
            <a:xfrm flipV="1">
              <a:off x="7308472" y="3617282"/>
              <a:ext cx="1380786" cy="0"/>
            </a:xfrm>
            <a:prstGeom prst="line">
              <a:avLst/>
            </a:prstGeom>
            <a:ln w="38100" cmpd="sng">
              <a:solidFill>
                <a:srgbClr val="A61702"/>
              </a:solidFill>
              <a:prstDash val="sysDash"/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46" name="Shape 106"/>
            <p:cNvSpPr/>
            <p:nvPr/>
          </p:nvSpPr>
          <p:spPr>
            <a:xfrm flipV="1">
              <a:off x="7279397" y="3894225"/>
              <a:ext cx="1380786" cy="0"/>
            </a:xfrm>
            <a:prstGeom prst="line">
              <a:avLst/>
            </a:prstGeom>
            <a:ln w="38100" cmpd="sng">
              <a:solidFill>
                <a:srgbClr val="A61702"/>
              </a:solidFill>
              <a:prstDash val="sysDash"/>
              <a:miter lim="400000"/>
              <a:headEnd type="triangle"/>
              <a:tailEnd type="non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051810" y="2910221"/>
              <a:ext cx="2250350" cy="1537971"/>
              <a:chOff x="8983492" y="4998410"/>
              <a:chExt cx="2886129" cy="1537971"/>
            </a:xfrm>
          </p:grpSpPr>
          <p:sp>
            <p:nvSpPr>
              <p:cNvPr id="52" name="Shape 105"/>
              <p:cNvSpPr/>
              <p:nvPr/>
            </p:nvSpPr>
            <p:spPr>
              <a:xfrm>
                <a:off x="9239831" y="5750779"/>
                <a:ext cx="2375786" cy="702418"/>
              </a:xfrm>
              <a:prstGeom prst="roundRect">
                <a:avLst>
                  <a:gd name="adj" fmla="val 15000"/>
                </a:avLst>
              </a:prstGeom>
              <a:solidFill>
                <a:srgbClr val="808785"/>
              </a:solid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err="1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dds</a:t>
                </a:r>
                <a:r>
                  <a:rPr lang="en-US" sz="24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-intercom</a:t>
                </a:r>
              </a:p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en-US" sz="24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library</a:t>
                </a:r>
                <a:endParaRPr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3" name="Shape 89"/>
              <p:cNvSpPr/>
              <p:nvPr/>
            </p:nvSpPr>
            <p:spPr>
              <a:xfrm>
                <a:off x="8983492" y="4998410"/>
                <a:ext cx="2886129" cy="1537971"/>
              </a:xfrm>
              <a:prstGeom prst="roundRect">
                <a:avLst>
                  <a:gd name="adj" fmla="val 19761"/>
                </a:avLst>
              </a:prstGeom>
              <a:ln w="38100" cap="rnd">
                <a:solidFill/>
                <a:custDash>
                  <a:ds d="100000" sp="200000"/>
                </a:custDash>
                <a:round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rgbClr val="000000"/>
                    </a:solidFill>
                  </a:defRPr>
                </a:lvl1pPr>
              </a:lstStyle>
              <a:p>
                <a:pPr lvl="0">
                  <a:defRPr sz="1800"/>
                </a:pPr>
                <a:r>
                  <a:rPr lang="en-US" sz="3200" dirty="0" smtClean="0">
                    <a:latin typeface="Gill Sans"/>
                    <a:cs typeface="Gill Sans"/>
                  </a:rPr>
                  <a:t>Task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923958" y="3905028"/>
              <a:ext cx="2136555" cy="896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solidFill>
                    <a:srgbClr val="000090"/>
                  </a:solidFill>
                </a:rPr>
                <a:t>s</a:t>
              </a:r>
              <a:r>
                <a:rPr kumimoji="0" 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FillTx/>
                  <a:sym typeface="Gill Sans Light"/>
                </a:rPr>
                <a:t>hared </a:t>
              </a:r>
            </a:p>
            <a:p>
              <a:pPr marL="0" marR="0" indent="0" algn="ctr" defTabSz="584200" rtl="0" fontAlgn="auto" latinLnBrk="1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b="1" dirty="0">
                  <a:solidFill>
                    <a:srgbClr val="000090"/>
                  </a:solidFill>
                </a:rPr>
                <a:t>m</a:t>
              </a:r>
              <a:r>
                <a:rPr kumimoji="0" 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FillTx/>
                  <a:sym typeface="Gill Sans Light"/>
                </a:rPr>
                <a:t>emory </a:t>
              </a:r>
            </a:p>
            <a:p>
              <a:pPr marL="0" marR="0" indent="0" algn="ctr" defTabSz="584200" rtl="0" fontAlgn="auto" latinLnBrk="1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spc="0" normalizeH="0" baseline="0" dirty="0" smtClean="0">
                  <a:ln>
                    <a:noFill/>
                  </a:ln>
                  <a:solidFill>
                    <a:srgbClr val="000090"/>
                  </a:solidFill>
                  <a:effectLst/>
                  <a:uFillTx/>
                  <a:sym typeface="Gill Sans Light"/>
                </a:rPr>
                <a:t>queue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90"/>
                </a:solidFill>
                <a:effectLst/>
                <a:uFillTx/>
                <a:sym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9473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Versioning in key-value propagation [1]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355600" y="1317872"/>
            <a:ext cx="5258680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latin typeface="Gill Sans"/>
                <a:cs typeface="Gill Sans"/>
              </a:rPr>
              <a:t>Single property in the topology </a:t>
            </a:r>
            <a:r>
              <a:rPr lang="mr-IN" sz="2800" dirty="0" smtClean="0">
                <a:latin typeface="Gill Sans"/>
                <a:cs typeface="Gill Sans"/>
              </a:rPr>
              <a:t>–</a:t>
            </a:r>
            <a:r>
              <a:rPr lang="en-US" sz="2800" dirty="0" smtClean="0">
                <a:latin typeface="Gill Sans"/>
                <a:cs typeface="Gill Sans"/>
              </a:rPr>
              <a:t> multiple keys at runtime.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800" dirty="0"/>
              <a:t>A certain key can be changed only by one </a:t>
            </a:r>
            <a:r>
              <a:rPr lang="en-US" sz="2800" dirty="0" smtClean="0"/>
              <a:t>task</a:t>
            </a:r>
            <a:r>
              <a:rPr lang="ru-RU" sz="2800" dirty="0"/>
              <a:t> </a:t>
            </a:r>
            <a:r>
              <a:rPr lang="en-US" sz="2800" dirty="0" smtClean="0"/>
              <a:t>instance.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990223" y="3392248"/>
            <a:ext cx="4624057" cy="5921625"/>
            <a:chOff x="990223" y="3392248"/>
            <a:chExt cx="4624057" cy="5921625"/>
          </a:xfrm>
        </p:grpSpPr>
        <p:sp>
          <p:nvSpPr>
            <p:cNvPr id="6" name="Shape 89"/>
            <p:cNvSpPr/>
            <p:nvPr/>
          </p:nvSpPr>
          <p:spPr>
            <a:xfrm>
              <a:off x="990223" y="3392248"/>
              <a:ext cx="3864124" cy="1058552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lang="en-US" sz="3200" dirty="0" smtClean="0">
                  <a:latin typeface="Gill Sans"/>
                  <a:cs typeface="Gill Sans"/>
                </a:rPr>
                <a:t>Property</a:t>
              </a:r>
            </a:p>
            <a:p>
              <a:pPr lvl="0">
                <a:defRPr sz="1800"/>
              </a:pPr>
              <a:r>
                <a:rPr lang="en-US" sz="2000" dirty="0">
                  <a:latin typeface="Gill Sans Light"/>
                  <a:cs typeface="Gill Sans Light"/>
                </a:rPr>
                <a:t>d</a:t>
              </a:r>
              <a:r>
                <a:rPr lang="en-US" sz="2000" dirty="0" smtClean="0">
                  <a:latin typeface="Gill Sans Light"/>
                  <a:cs typeface="Gill Sans Light"/>
                </a:rPr>
                <a:t>efined in the topology</a:t>
              </a:r>
              <a:endParaRPr sz="2000" dirty="0">
                <a:latin typeface="Gill Sans Light"/>
                <a:cs typeface="Gill Sans Light"/>
              </a:endParaRPr>
            </a:p>
          </p:txBody>
        </p:sp>
        <p:sp>
          <p:nvSpPr>
            <p:cNvPr id="7" name="Shape 89"/>
            <p:cNvSpPr/>
            <p:nvPr/>
          </p:nvSpPr>
          <p:spPr>
            <a:xfrm>
              <a:off x="990223" y="4683825"/>
              <a:ext cx="3864124" cy="3298593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lang="en-US" sz="3200" dirty="0" smtClean="0">
                  <a:latin typeface="Gill Sans"/>
                  <a:cs typeface="Gill Sans"/>
                </a:rPr>
                <a:t>Keys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90670" y="5618774"/>
              <a:ext cx="3017052" cy="20723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Property.3783782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/>
                <a:t>Property.6847347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 smtClean="0">
                  <a:ln>
                    <a:noFill/>
                  </a:ln>
                  <a:solidFill>
                    <a:srgbClr val="535353"/>
                  </a:solidFill>
                  <a:effectLst/>
                  <a:uFillTx/>
                  <a:sym typeface="Gill Sans Light"/>
                </a:rPr>
                <a:t>Property.8843434</a:t>
              </a:r>
            </a:p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/>
                <a:t>Property.8398223</a:t>
              </a: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endParaRPr>
            </a:p>
          </p:txBody>
        </p:sp>
        <p:sp>
          <p:nvSpPr>
            <p:cNvPr id="8" name="Shape 63"/>
            <p:cNvSpPr/>
            <p:nvPr/>
          </p:nvSpPr>
          <p:spPr>
            <a:xfrm>
              <a:off x="1095269" y="8307381"/>
              <a:ext cx="1768649" cy="1006492"/>
            </a:xfrm>
            <a:prstGeom prst="wedgeEllipseCallout">
              <a:avLst>
                <a:gd name="adj1" fmla="val 15117"/>
                <a:gd name="adj2" fmla="val -116653"/>
              </a:avLst>
            </a:prstGeom>
            <a:ln w="25400" cap="rnd">
              <a:solidFill>
                <a:srgbClr val="808785"/>
              </a:solidFill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800" dirty="0" smtClean="0">
                  <a:solidFill>
                    <a:srgbClr val="535353"/>
                  </a:solidFill>
                </a:rPr>
                <a:t>Property name</a:t>
              </a:r>
            </a:p>
          </p:txBody>
        </p:sp>
        <p:sp>
          <p:nvSpPr>
            <p:cNvPr id="9" name="Shape 63"/>
            <p:cNvSpPr/>
            <p:nvPr/>
          </p:nvSpPr>
          <p:spPr>
            <a:xfrm>
              <a:off x="3085698" y="8307381"/>
              <a:ext cx="2528582" cy="1006492"/>
            </a:xfrm>
            <a:prstGeom prst="wedgeEllipseCallout">
              <a:avLst>
                <a:gd name="adj1" fmla="val -25728"/>
                <a:gd name="adj2" fmla="val -122441"/>
              </a:avLst>
            </a:prstGeom>
            <a:ln w="25400" cap="rnd">
              <a:solidFill>
                <a:srgbClr val="808785"/>
              </a:solidFill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400" dirty="0" smtClean="0">
                  <a:solidFill>
                    <a:srgbClr val="535353"/>
                  </a:solidFill>
                </a:rPr>
                <a:t>Task instance ID</a:t>
              </a:r>
            </a:p>
          </p:txBody>
        </p:sp>
      </p:grpSp>
      <p:sp>
        <p:nvSpPr>
          <p:cNvPr id="11" name="Shape 85"/>
          <p:cNvSpPr/>
          <p:nvPr/>
        </p:nvSpPr>
        <p:spPr>
          <a:xfrm>
            <a:off x="6840177" y="1737297"/>
            <a:ext cx="540722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latin typeface="Gill Sans SemiBold"/>
                <a:cs typeface="Gill Sans SemiBold"/>
              </a:rPr>
              <a:t>Why do we need versioning?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90342" y="2864925"/>
            <a:ext cx="6158858" cy="3568398"/>
            <a:chOff x="6490342" y="2864925"/>
            <a:chExt cx="6158858" cy="3568398"/>
          </a:xfrm>
        </p:grpSpPr>
        <p:sp>
          <p:nvSpPr>
            <p:cNvPr id="12" name="Shape 105"/>
            <p:cNvSpPr/>
            <p:nvPr/>
          </p:nvSpPr>
          <p:spPr>
            <a:xfrm>
              <a:off x="6490342" y="3347884"/>
              <a:ext cx="1270000" cy="1270001"/>
            </a:xfrm>
            <a:prstGeom prst="roundRect">
              <a:avLst>
                <a:gd name="adj" fmla="val 15000"/>
              </a:avLst>
            </a:prstGeom>
            <a:solidFill>
              <a:srgbClr val="80878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Task1</a:t>
              </a:r>
            </a:p>
          </p:txBody>
        </p:sp>
        <p:sp>
          <p:nvSpPr>
            <p:cNvPr id="13" name="Shape 105"/>
            <p:cNvSpPr/>
            <p:nvPr/>
          </p:nvSpPr>
          <p:spPr>
            <a:xfrm>
              <a:off x="6490342" y="5163322"/>
              <a:ext cx="1270000" cy="1270001"/>
            </a:xfrm>
            <a:prstGeom prst="roundRect">
              <a:avLst>
                <a:gd name="adj" fmla="val 15000"/>
              </a:avLst>
            </a:prstGeom>
            <a:solidFill>
              <a:srgbClr val="80878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Task1</a:t>
              </a:r>
            </a:p>
          </p:txBody>
        </p:sp>
        <p:sp>
          <p:nvSpPr>
            <p:cNvPr id="14" name="Shape 92"/>
            <p:cNvSpPr/>
            <p:nvPr/>
          </p:nvSpPr>
          <p:spPr>
            <a:xfrm>
              <a:off x="10811604" y="4345233"/>
              <a:ext cx="1837596" cy="1450720"/>
            </a:xfrm>
            <a:prstGeom prst="roundRect">
              <a:avLst>
                <a:gd name="adj" fmla="val 21371"/>
              </a:avLst>
            </a:prstGeom>
            <a:solidFill>
              <a:srgbClr val="AB180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 dirty="0">
                  <a:solidFill>
                    <a:srgbClr val="FFFFFF"/>
                  </a:solidFill>
                </a:rPr>
                <a:t>dds-commander</a:t>
              </a:r>
            </a:p>
          </p:txBody>
        </p:sp>
        <p:sp>
          <p:nvSpPr>
            <p:cNvPr id="15" name="Shape 85"/>
            <p:cNvSpPr/>
            <p:nvPr/>
          </p:nvSpPr>
          <p:spPr>
            <a:xfrm>
              <a:off x="6490342" y="2864925"/>
              <a:ext cx="4115121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000" b="1" dirty="0" smtClean="0">
                  <a:solidFill>
                    <a:schemeClr val="accent5"/>
                  </a:solidFill>
                  <a:latin typeface="Gill Sans"/>
                  <a:cs typeface="Gill Sans"/>
                </a:rPr>
                <a:t>Starts</a:t>
              </a:r>
              <a:r>
                <a:rPr lang="en-US" sz="2000" dirty="0" smtClean="0">
                  <a:solidFill>
                    <a:srgbClr val="000000"/>
                  </a:solidFill>
                </a:rPr>
                <a:t>, </a:t>
              </a:r>
              <a:r>
                <a:rPr lang="en-US" sz="2000" dirty="0" smtClean="0"/>
                <a:t>sends key-value and dies</a:t>
              </a:r>
              <a:endParaRPr lang="en-US" sz="2000" dirty="0"/>
            </a:p>
          </p:txBody>
        </p:sp>
        <p:sp>
          <p:nvSpPr>
            <p:cNvPr id="16" name="Shape 85"/>
            <p:cNvSpPr/>
            <p:nvPr/>
          </p:nvSpPr>
          <p:spPr>
            <a:xfrm>
              <a:off x="6490342" y="4752953"/>
              <a:ext cx="4181442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000" b="1" dirty="0" smtClean="0">
                  <a:solidFill>
                    <a:srgbClr val="A61702"/>
                  </a:solidFill>
                  <a:latin typeface="Gill Sans"/>
                  <a:cs typeface="Gill Sans"/>
                </a:rPr>
                <a:t>Restarts</a:t>
              </a:r>
              <a:r>
                <a:rPr lang="en-US" sz="2000" dirty="0" smtClean="0">
                  <a:solidFill>
                    <a:srgbClr val="A61702"/>
                  </a:solidFill>
                </a:rPr>
                <a:t>, </a:t>
              </a:r>
              <a:r>
                <a:rPr lang="en-US" sz="2000" dirty="0" smtClean="0"/>
                <a:t>sends key-value again</a:t>
              </a:r>
              <a:endParaRPr lang="en-US" sz="2000" dirty="0"/>
            </a:p>
          </p:txBody>
        </p:sp>
        <p:sp>
          <p:nvSpPr>
            <p:cNvPr id="17" name="Shape 106"/>
            <p:cNvSpPr/>
            <p:nvPr/>
          </p:nvSpPr>
          <p:spPr>
            <a:xfrm>
              <a:off x="7999489" y="3982885"/>
              <a:ext cx="2428820" cy="635000"/>
            </a:xfrm>
            <a:prstGeom prst="line">
              <a:avLst/>
            </a:prstGeom>
            <a:ln w="38100" cmpd="sng">
              <a:solidFill>
                <a:srgbClr val="A61702"/>
              </a:solidFill>
              <a:prstDash val="sysDash"/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18" name="Shape 106"/>
            <p:cNvSpPr/>
            <p:nvPr/>
          </p:nvSpPr>
          <p:spPr>
            <a:xfrm flipV="1">
              <a:off x="7999489" y="5522697"/>
              <a:ext cx="2428820" cy="370497"/>
            </a:xfrm>
            <a:prstGeom prst="line">
              <a:avLst/>
            </a:prstGeom>
            <a:ln w="38100" cmpd="sng">
              <a:solidFill>
                <a:srgbClr val="A61702"/>
              </a:solidFill>
              <a:prstDash val="sysDash"/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19" name="Shape 85"/>
            <p:cNvSpPr/>
            <p:nvPr/>
          </p:nvSpPr>
          <p:spPr>
            <a:xfrm rot="841979">
              <a:off x="8527171" y="3849020"/>
              <a:ext cx="1363350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000" dirty="0" err="1" smtClean="0">
                  <a:solidFill>
                    <a:srgbClr val="000090"/>
                  </a:solidFill>
                  <a:latin typeface="Gill Sans"/>
                  <a:cs typeface="Gill Sans"/>
                </a:rPr>
                <a:t>Value_one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  <p:sp>
          <p:nvSpPr>
            <p:cNvPr id="20" name="Shape 85"/>
            <p:cNvSpPr/>
            <p:nvPr/>
          </p:nvSpPr>
          <p:spPr>
            <a:xfrm rot="21090622">
              <a:off x="8301774" y="5274453"/>
              <a:ext cx="1327916" cy="4103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lang="en-US" sz="2000" dirty="0" err="1" smtClean="0">
                  <a:solidFill>
                    <a:srgbClr val="000090"/>
                  </a:solidFill>
                  <a:latin typeface="Gill Sans"/>
                  <a:cs typeface="Gill Sans"/>
                </a:rPr>
                <a:t>Value_two</a:t>
              </a:r>
              <a:endParaRPr lang="en-US" sz="2000" dirty="0">
                <a:solidFill>
                  <a:srgbClr val="000090"/>
                </a:solidFill>
              </a:endParaRPr>
            </a:p>
          </p:txBody>
        </p:sp>
      </p:grpSp>
      <p:sp>
        <p:nvSpPr>
          <p:cNvPr id="22" name="Shape 85"/>
          <p:cNvSpPr/>
          <p:nvPr/>
        </p:nvSpPr>
        <p:spPr>
          <a:xfrm>
            <a:off x="6490342" y="7284791"/>
            <a:ext cx="6158858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/>
              <a:t>If </a:t>
            </a:r>
            <a:r>
              <a:rPr lang="en-US" sz="2800" dirty="0" err="1" smtClean="0">
                <a:solidFill>
                  <a:srgbClr val="000090"/>
                </a:solidFill>
              </a:rPr>
              <a:t>Value_two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/>
              <a:t>arrives first, than it will be overwritten by </a:t>
            </a:r>
            <a:r>
              <a:rPr lang="en-US" sz="2800" dirty="0" err="1" smtClean="0">
                <a:solidFill>
                  <a:srgbClr val="000090"/>
                </a:solidFill>
              </a:rPr>
              <a:t>Value_one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smtClean="0"/>
              <a:t>and all tasks will be notified with the wrong value.</a:t>
            </a:r>
            <a:endParaRPr lang="en-US" sz="2800" dirty="0"/>
          </a:p>
        </p:txBody>
      </p:sp>
      <p:sp>
        <p:nvSpPr>
          <p:cNvPr id="23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29</a:t>
            </a:fld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33969454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24854" y="1270090"/>
            <a:ext cx="12155092" cy="5468859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/>
          <a:p>
            <a:pPr marL="0" lv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B14B08"/>
                </a:solidFill>
              </a:rPr>
              <a:t>The Dynamic Deployment System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3600" dirty="0" smtClean="0"/>
              <a:t>is </a:t>
            </a:r>
            <a:r>
              <a:rPr lang="en-US" sz="3600" dirty="0"/>
              <a:t>a tool</a:t>
            </a:r>
            <a:r>
              <a:rPr lang="en-US" sz="3600" dirty="0" smtClean="0"/>
              <a:t>-set </a:t>
            </a:r>
            <a:r>
              <a:rPr lang="en-US" sz="3600" dirty="0"/>
              <a:t>that automates and </a:t>
            </a:r>
            <a:r>
              <a:rPr lang="en-US" sz="3600" dirty="0" smtClean="0"/>
              <a:t>significantly simplifies a </a:t>
            </a:r>
            <a:r>
              <a:rPr lang="en-US" sz="3600" dirty="0"/>
              <a:t>deployment of user defined processes </a:t>
            </a:r>
            <a:r>
              <a:rPr lang="en-US" sz="3600" dirty="0" smtClean="0"/>
              <a:t>and </a:t>
            </a:r>
            <a:r>
              <a:rPr lang="en-US" sz="3600" dirty="0"/>
              <a:t>their dependencies on any resource management system </a:t>
            </a:r>
            <a:r>
              <a:rPr lang="en-US" sz="3600" dirty="0" smtClean="0"/>
              <a:t>using </a:t>
            </a:r>
            <a:r>
              <a:rPr lang="en-US" sz="3600" dirty="0"/>
              <a:t>a given </a:t>
            </a:r>
            <a:r>
              <a:rPr lang="en-US" sz="3600" dirty="0" smtClean="0"/>
              <a:t>topology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035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Versioning in key-value propagation [2]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1657654" y="1315082"/>
            <a:ext cx="94481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latin typeface="Gill Sans Light"/>
                <a:cs typeface="Gill Sans Light"/>
              </a:rPr>
              <a:t>Versioning is completely hidden from the user.</a:t>
            </a:r>
            <a:endParaRPr lang="en-US" sz="3200" dirty="0">
              <a:latin typeface="Gill Sans Light"/>
              <a:cs typeface="Gill Sans Light"/>
            </a:endParaRPr>
          </a:p>
        </p:txBody>
      </p:sp>
      <p:sp>
        <p:nvSpPr>
          <p:cNvPr id="6" name="Shape 85"/>
          <p:cNvSpPr/>
          <p:nvPr/>
        </p:nvSpPr>
        <p:spPr>
          <a:xfrm>
            <a:off x="970521" y="5444722"/>
            <a:ext cx="11115937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14350" lvl="0" indent="-5143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latin typeface="Gill Sans"/>
                <a:cs typeface="Gill Sans"/>
              </a:rPr>
              <a:t>Task sets key-value using </a:t>
            </a:r>
            <a:r>
              <a:rPr lang="en-US" sz="2800" dirty="0" err="1" smtClean="0">
                <a:latin typeface="Gill Sans"/>
                <a:cs typeface="Gill Sans"/>
              </a:rPr>
              <a:t>dds</a:t>
            </a:r>
            <a:r>
              <a:rPr lang="en-US" sz="2800" dirty="0" smtClean="0">
                <a:latin typeface="Gill Sans"/>
                <a:cs typeface="Gill Sans"/>
              </a:rPr>
              <a:t>-intercom-lib.</a:t>
            </a:r>
          </a:p>
          <a:p>
            <a:pPr marL="514350" lvl="0" indent="-5143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dirty="0" err="1">
                <a:latin typeface="Gill Sans"/>
                <a:cs typeface="Gill Sans"/>
              </a:rPr>
              <a:t>d</a:t>
            </a:r>
            <a:r>
              <a:rPr lang="en-US" sz="2800" dirty="0" err="1" smtClean="0">
                <a:latin typeface="Gill Sans"/>
                <a:cs typeface="Gill Sans"/>
              </a:rPr>
              <a:t>ds</a:t>
            </a:r>
            <a:r>
              <a:rPr lang="en-US" sz="2800" dirty="0" smtClean="0">
                <a:latin typeface="Gill Sans"/>
                <a:cs typeface="Gill Sans"/>
              </a:rPr>
              <a:t>-agent sets version for key-value and sends it to </a:t>
            </a:r>
            <a:r>
              <a:rPr lang="en-US" sz="2800" dirty="0" err="1" smtClean="0">
                <a:latin typeface="Gill Sans"/>
                <a:cs typeface="Gill Sans"/>
              </a:rPr>
              <a:t>dds</a:t>
            </a:r>
            <a:r>
              <a:rPr lang="en-US" sz="2800" dirty="0" smtClean="0">
                <a:latin typeface="Gill Sans"/>
                <a:cs typeface="Gill Sans"/>
              </a:rPr>
              <a:t>-commander.</a:t>
            </a:r>
          </a:p>
          <a:p>
            <a:pPr marL="514350" lvl="0" indent="-5143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2800" dirty="0" err="1">
                <a:latin typeface="Gill Sans"/>
                <a:cs typeface="Gill Sans"/>
              </a:rPr>
              <a:t>d</a:t>
            </a:r>
            <a:r>
              <a:rPr lang="en-US" sz="2800" dirty="0" err="1" smtClean="0">
                <a:latin typeface="Gill Sans"/>
                <a:cs typeface="Gill Sans"/>
              </a:rPr>
              <a:t>ds</a:t>
            </a:r>
            <a:r>
              <a:rPr lang="en-US" sz="2800" dirty="0" smtClean="0">
                <a:latin typeface="Gill Sans"/>
                <a:cs typeface="Gill Sans"/>
              </a:rPr>
              <a:t>-commander checks version:</a:t>
            </a:r>
          </a:p>
          <a:p>
            <a:pPr lvl="8" indent="0" algn="l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latin typeface="Gill Sans Light"/>
                <a:cs typeface="Gill Sans Light"/>
              </a:rPr>
              <a:t>	</a:t>
            </a:r>
            <a:r>
              <a:rPr lang="en-US" sz="2800" dirty="0" smtClean="0">
                <a:latin typeface="Gill Sans Light"/>
                <a:cs typeface="Gill Sans Light"/>
              </a:rPr>
              <a:t>	</a:t>
            </a:r>
            <a:r>
              <a:rPr lang="en-US" sz="2800" dirty="0" smtClean="0">
                <a:solidFill>
                  <a:srgbClr val="008040"/>
                </a:solidFill>
                <a:latin typeface="Gill Sans"/>
                <a:cs typeface="Gill Sans"/>
              </a:rPr>
              <a:t>a) if version is correct </a:t>
            </a:r>
            <a:r>
              <a:rPr lang="en-US" sz="2800" dirty="0" smtClean="0">
                <a:latin typeface="Gill Sans Light"/>
                <a:cs typeface="Gill Sans Light"/>
              </a:rPr>
              <a:t>than it updates version in storage and broadcasts the update to all related </a:t>
            </a:r>
            <a:r>
              <a:rPr lang="en-US" sz="2800" dirty="0" err="1" smtClean="0">
                <a:latin typeface="Gill Sans Light"/>
                <a:cs typeface="Gill Sans Light"/>
              </a:rPr>
              <a:t>dds</a:t>
            </a:r>
            <a:r>
              <a:rPr lang="en-US" sz="2800" dirty="0" smtClean="0">
                <a:latin typeface="Gill Sans Light"/>
                <a:cs typeface="Gill Sans Light"/>
              </a:rPr>
              <a:t>-agents;</a:t>
            </a:r>
          </a:p>
          <a:p>
            <a:pPr lvl="1" indent="0" algn="l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latin typeface="Gill Sans Light"/>
                <a:cs typeface="Gill Sans Light"/>
              </a:rPr>
              <a:t>		</a:t>
            </a:r>
            <a:r>
              <a:rPr lang="en-US" sz="2800" dirty="0" smtClean="0">
                <a:solidFill>
                  <a:schemeClr val="accent5"/>
                </a:solidFill>
                <a:latin typeface="Gill Sans"/>
                <a:cs typeface="Gill Sans"/>
              </a:rPr>
              <a:t>b) in case of version mismatch </a:t>
            </a:r>
            <a:r>
              <a:rPr lang="en-US" sz="2800" dirty="0" smtClean="0">
                <a:latin typeface="Gill Sans Light"/>
                <a:cs typeface="Gill Sans Light"/>
              </a:rPr>
              <a:t>it sends back an error containing current key-value version in the storage. </a:t>
            </a:r>
            <a:r>
              <a:rPr lang="en-US" sz="2800" dirty="0" err="1" smtClean="0">
                <a:latin typeface="Gill Sans Light"/>
                <a:cs typeface="Gill Sans Light"/>
              </a:rPr>
              <a:t>dds</a:t>
            </a:r>
            <a:r>
              <a:rPr lang="en-US" sz="2800" dirty="0" smtClean="0">
                <a:latin typeface="Gill Sans Light"/>
                <a:cs typeface="Gill Sans Light"/>
              </a:rPr>
              <a:t>-agent receives error, updates version cache and forces the key update with the latest value set by the user. </a:t>
            </a:r>
          </a:p>
        </p:txBody>
      </p:sp>
      <p:sp>
        <p:nvSpPr>
          <p:cNvPr id="7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30</a:t>
            </a:fld>
            <a:endParaRPr lang="is-IS" sz="1800" dirty="0"/>
          </a:p>
        </p:txBody>
      </p:sp>
      <p:sp>
        <p:nvSpPr>
          <p:cNvPr id="8" name="Shape 89"/>
          <p:cNvSpPr/>
          <p:nvPr/>
        </p:nvSpPr>
        <p:spPr>
          <a:xfrm>
            <a:off x="570755" y="3258461"/>
            <a:ext cx="3864124" cy="1058552"/>
          </a:xfrm>
          <a:prstGeom prst="roundRect">
            <a:avLst>
              <a:gd name="adj" fmla="val 19761"/>
            </a:avLst>
          </a:prstGeom>
          <a:ln w="38100" cap="rnd">
            <a:solidFill/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lang="en-US" sz="3200" dirty="0" err="1">
                <a:latin typeface="Gill Sans"/>
                <a:cs typeface="Gill Sans"/>
              </a:rPr>
              <a:t>d</a:t>
            </a:r>
            <a:r>
              <a:rPr lang="en-US" sz="3200" dirty="0" err="1" smtClean="0">
                <a:latin typeface="Gill Sans"/>
                <a:cs typeface="Gill Sans"/>
              </a:rPr>
              <a:t>ds</a:t>
            </a:r>
            <a:r>
              <a:rPr lang="en-US" sz="3200" dirty="0" smtClean="0">
                <a:latin typeface="Gill Sans"/>
                <a:cs typeface="Gill Sans"/>
              </a:rPr>
              <a:t>-commander</a:t>
            </a:r>
          </a:p>
          <a:p>
            <a:pPr lvl="0">
              <a:defRPr sz="1800"/>
            </a:pPr>
            <a:r>
              <a:rPr lang="en-US" sz="2000" dirty="0" smtClean="0">
                <a:latin typeface="Gill Sans Light"/>
                <a:cs typeface="Gill Sans Light"/>
              </a:rPr>
              <a:t>manages runtime key-value storage </a:t>
            </a:r>
            <a:endParaRPr sz="2000" dirty="0">
              <a:latin typeface="Gill Sans Light"/>
              <a:cs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428932" y="3059660"/>
            <a:ext cx="2886129" cy="1537971"/>
            <a:chOff x="8983492" y="4998410"/>
            <a:chExt cx="2886129" cy="1537971"/>
          </a:xfrm>
        </p:grpSpPr>
        <p:sp>
          <p:nvSpPr>
            <p:cNvPr id="9" name="Shape 105"/>
            <p:cNvSpPr/>
            <p:nvPr/>
          </p:nvSpPr>
          <p:spPr>
            <a:xfrm>
              <a:off x="9239831" y="5750779"/>
              <a:ext cx="2401187" cy="529276"/>
            </a:xfrm>
            <a:prstGeom prst="roundRect">
              <a:avLst>
                <a:gd name="adj" fmla="val 15000"/>
              </a:avLst>
            </a:prstGeom>
            <a:solidFill>
              <a:srgbClr val="80878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en-US" sz="2400" dirty="0" err="1" smtClean="0">
                  <a:solidFill>
                    <a:srgbClr val="FFFFFF"/>
                  </a:solidFill>
                </a:rPr>
                <a:t>dds</a:t>
              </a:r>
              <a:r>
                <a:rPr lang="en-US" sz="2400" dirty="0" smtClean="0">
                  <a:solidFill>
                    <a:srgbClr val="FFFFFF"/>
                  </a:solidFill>
                </a:rPr>
                <a:t>-intercom-lib</a:t>
              </a:r>
              <a:endParaRPr sz="2400" dirty="0">
                <a:solidFill>
                  <a:srgbClr val="FFFFFF"/>
                </a:solidFill>
              </a:endParaRPr>
            </a:p>
          </p:txBody>
        </p:sp>
        <p:sp>
          <p:nvSpPr>
            <p:cNvPr id="10" name="Shape 89"/>
            <p:cNvSpPr/>
            <p:nvPr/>
          </p:nvSpPr>
          <p:spPr>
            <a:xfrm>
              <a:off x="8983492" y="4998410"/>
              <a:ext cx="2886129" cy="1537971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lang="en-US" sz="3200" dirty="0" smtClean="0">
                  <a:latin typeface="Gill Sans"/>
                  <a:cs typeface="Gill Sans"/>
                </a:rPr>
                <a:t>Task</a:t>
              </a:r>
            </a:p>
          </p:txBody>
        </p:sp>
      </p:grpSp>
      <p:sp>
        <p:nvSpPr>
          <p:cNvPr id="25" name="Shape 97"/>
          <p:cNvSpPr/>
          <p:nvPr/>
        </p:nvSpPr>
        <p:spPr>
          <a:xfrm>
            <a:off x="6278862" y="3376737"/>
            <a:ext cx="1692452" cy="685801"/>
          </a:xfrm>
          <a:prstGeom prst="roundRect">
            <a:avLst>
              <a:gd name="adj" fmla="val 21371"/>
            </a:avLst>
          </a:prstGeom>
          <a:gradFill>
            <a:gsLst>
              <a:gs pos="0">
                <a:srgbClr val="D9971A"/>
              </a:gs>
              <a:gs pos="100000">
                <a:srgbClr val="AA7612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dds-agent</a:t>
            </a:r>
          </a:p>
        </p:txBody>
      </p:sp>
      <p:sp>
        <p:nvSpPr>
          <p:cNvPr id="26" name="Shape 94"/>
          <p:cNvSpPr/>
          <p:nvPr/>
        </p:nvSpPr>
        <p:spPr>
          <a:xfrm>
            <a:off x="5972196" y="2106921"/>
            <a:ext cx="6599618" cy="2867532"/>
          </a:xfrm>
          <a:prstGeom prst="roundRect">
            <a:avLst>
              <a:gd name="adj" fmla="val 36364"/>
            </a:avLst>
          </a:prstGeom>
          <a:ln w="38100" cap="rnd">
            <a:solidFill/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600" dirty="0"/>
              <a:t>WN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44174" y="3812029"/>
            <a:ext cx="1304995" cy="0"/>
          </a:xfrm>
          <a:prstGeom prst="straightConnector1">
            <a:avLst/>
          </a:prstGeom>
          <a:noFill/>
          <a:ln w="38100" cap="flat" cmpd="sng">
            <a:solidFill>
              <a:srgbClr val="5A5F5E"/>
            </a:solidFill>
            <a:prstDash val="solid"/>
            <a:miter lim="400000"/>
            <a:headEnd type="triangl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Arrow Connector 29"/>
          <p:cNvCxnSpPr/>
          <p:nvPr/>
        </p:nvCxnSpPr>
        <p:spPr>
          <a:xfrm>
            <a:off x="8029574" y="3638188"/>
            <a:ext cx="1304995" cy="0"/>
          </a:xfrm>
          <a:prstGeom prst="straightConnector1">
            <a:avLst/>
          </a:prstGeom>
          <a:noFill/>
          <a:ln w="38100" cap="flat" cmpd="sng">
            <a:solidFill>
              <a:srgbClr val="5A5F5E"/>
            </a:solidFill>
            <a:prstDash val="solid"/>
            <a:miter lim="400000"/>
            <a:headEnd type="triangl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>
            <a:off x="4544174" y="3964429"/>
            <a:ext cx="1304995" cy="0"/>
          </a:xfrm>
          <a:prstGeom prst="straightConnector1">
            <a:avLst/>
          </a:prstGeom>
          <a:noFill/>
          <a:ln w="38100" cap="flat" cmpd="sng">
            <a:solidFill>
              <a:srgbClr val="5A5F5E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>
            <a:off x="8029574" y="3797867"/>
            <a:ext cx="1304995" cy="0"/>
          </a:xfrm>
          <a:prstGeom prst="straightConnector1">
            <a:avLst/>
          </a:prstGeom>
          <a:noFill/>
          <a:ln w="38100" cap="flat" cmpd="sng">
            <a:solidFill>
              <a:srgbClr val="5A5F5E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/>
          <p:cNvSpPr txBox="1"/>
          <p:nvPr/>
        </p:nvSpPr>
        <p:spPr>
          <a:xfrm>
            <a:off x="6278862" y="4056211"/>
            <a:ext cx="16478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caches </a:t>
            </a:r>
            <a:r>
              <a:rPr lang="en-US" dirty="0"/>
              <a:t>key-value </a:t>
            </a:r>
            <a:r>
              <a:rPr lang="en-US" dirty="0" smtClean="0"/>
              <a:t>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919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Runtime topology update [1]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222756" y="1373125"/>
            <a:ext cx="1258250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 smtClean="0"/>
              <a:t>Update of the currently running topology without stopping the whole system.</a:t>
            </a:r>
            <a:endParaRPr lang="en-US" sz="3200" dirty="0"/>
          </a:p>
        </p:txBody>
      </p:sp>
      <p:sp>
        <p:nvSpPr>
          <p:cNvPr id="10" name="Shape 85"/>
          <p:cNvSpPr/>
          <p:nvPr/>
        </p:nvSpPr>
        <p:spPr>
          <a:xfrm>
            <a:off x="372250" y="7143799"/>
            <a:ext cx="487103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rtl="0" latinLnBrk="1" hangingPunct="0"/>
            <a:r>
              <a:rPr lang="en-US" sz="3200" dirty="0" smtClean="0">
                <a:latin typeface="Gill Sans SemiBold"/>
                <a:cs typeface="Gill Sans SemiBold"/>
              </a:rPr>
              <a:t>Limitation:</a:t>
            </a:r>
            <a:endParaRPr lang="en-US" sz="3200" dirty="0">
              <a:latin typeface="Gill Sans SemiBold"/>
              <a:cs typeface="Gill Sans SemiBold"/>
            </a:endParaRPr>
          </a:p>
          <a:p>
            <a:pPr algn="l" rtl="0" latinLnBrk="1" hangingPunct="0"/>
            <a:r>
              <a:rPr lang="en-US" sz="3200" dirty="0"/>
              <a:t>Declaration of tasks and collections </a:t>
            </a:r>
            <a:r>
              <a:rPr lang="en-US" sz="3200" dirty="0" smtClean="0"/>
              <a:t>can’t </a:t>
            </a:r>
            <a:r>
              <a:rPr lang="en-US" sz="3200" dirty="0"/>
              <a:t>be changed.</a:t>
            </a:r>
          </a:p>
        </p:txBody>
      </p:sp>
      <p:sp>
        <p:nvSpPr>
          <p:cNvPr id="11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31</a:t>
            </a:fld>
            <a:endParaRPr lang="is-IS" sz="1800" dirty="0"/>
          </a:p>
        </p:txBody>
      </p:sp>
      <p:sp>
        <p:nvSpPr>
          <p:cNvPr id="13" name="Shape 85"/>
          <p:cNvSpPr/>
          <p:nvPr/>
        </p:nvSpPr>
        <p:spPr>
          <a:xfrm>
            <a:off x="649809" y="2378208"/>
            <a:ext cx="11761282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latin typeface="Gill Sans"/>
                <a:cs typeface="Gill Sans"/>
              </a:rPr>
              <a:t>Steps:</a:t>
            </a:r>
          </a:p>
          <a:p>
            <a:pPr marL="514350" lvl="0" indent="-5143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latin typeface="Gill Sans Light"/>
                <a:cs typeface="Gill Sans Light"/>
              </a:rPr>
              <a:t>Get the </a:t>
            </a:r>
            <a:r>
              <a:rPr lang="en-US" sz="3200" dirty="0" smtClean="0">
                <a:latin typeface="Gill Sans SemiBold"/>
                <a:cs typeface="Gill Sans SemiBold"/>
              </a:rPr>
              <a:t>difference</a:t>
            </a:r>
            <a:r>
              <a:rPr lang="en-US" sz="3200" dirty="0" smtClean="0">
                <a:latin typeface="Gill Sans Light"/>
                <a:cs typeface="Gill Sans Light"/>
              </a:rPr>
              <a:t> between current and new topology. The algorithm calculates hashes for each task and collection in the topology </a:t>
            </a:r>
            <a:r>
              <a:rPr lang="en-US" sz="3200" dirty="0"/>
              <a:t>based on the full </a:t>
            </a:r>
            <a:r>
              <a:rPr lang="en-US" sz="3200" dirty="0" smtClean="0"/>
              <a:t>path and compares them</a:t>
            </a:r>
            <a:r>
              <a:rPr lang="en-US" sz="3200" dirty="0" smtClean="0">
                <a:latin typeface="Gill Sans Light"/>
                <a:cs typeface="Gill Sans Light"/>
              </a:rPr>
              <a:t>. As a result a</a:t>
            </a:r>
            <a:r>
              <a:rPr lang="en-US" sz="3200" dirty="0">
                <a:latin typeface="Gill Sans Light"/>
                <a:cs typeface="Gill Sans Light"/>
              </a:rPr>
              <a:t> </a:t>
            </a:r>
            <a:r>
              <a:rPr lang="en-US" sz="3200" dirty="0" smtClean="0">
                <a:latin typeface="Gill Sans Light"/>
                <a:cs typeface="Gill Sans Light"/>
              </a:rPr>
              <a:t>list of removed tasks and collections and a list of added tasks and collections are obtained.</a:t>
            </a:r>
          </a:p>
          <a:p>
            <a:pPr marL="514350" lvl="0" indent="-5143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latin typeface="Gill Sans SemiBold"/>
                <a:cs typeface="Gill Sans SemiBold"/>
              </a:rPr>
              <a:t>Stop</a:t>
            </a:r>
            <a:r>
              <a:rPr lang="en-US" sz="3200" dirty="0" smtClean="0">
                <a:latin typeface="Gill Sans Light"/>
                <a:cs typeface="Gill Sans Light"/>
              </a:rPr>
              <a:t> removed tasks and collections.</a:t>
            </a:r>
          </a:p>
          <a:p>
            <a:pPr marL="514350" lvl="0" indent="-5143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latin typeface="Gill Sans SemiBold"/>
                <a:cs typeface="Gill Sans SemiBold"/>
              </a:rPr>
              <a:t>Schedule and activate </a:t>
            </a:r>
            <a:r>
              <a:rPr lang="en-US" sz="3200" dirty="0" smtClean="0">
                <a:latin typeface="Gill Sans Light"/>
                <a:cs typeface="Gill Sans Light"/>
              </a:rPr>
              <a:t>added tasks and collections.</a:t>
            </a:r>
          </a:p>
        </p:txBody>
      </p:sp>
      <p:sp>
        <p:nvSpPr>
          <p:cNvPr id="14" name="Shape 62"/>
          <p:cNvSpPr/>
          <p:nvPr/>
        </p:nvSpPr>
        <p:spPr>
          <a:xfrm>
            <a:off x="6017280" y="7143799"/>
            <a:ext cx="650531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decltask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smtClean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task</a:t>
            </a:r>
            <a:r>
              <a:rPr lang="en-US" sz="2000" dirty="0" smtClean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000" dirty="0" smtClean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000" dirty="0">
              <a:solidFill>
                <a:srgbClr val="000000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exe&gt;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/Users/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an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drey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DDS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task1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.sh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&lt;/exe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000" dirty="0" smtClean="0">
              <a:solidFill>
                <a:srgbClr val="BB2CA2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properties&gt;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	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access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”write"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property1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/id&gt;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smtClean="0">
                <a:solidFill>
                  <a:srgbClr val="660066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660066"/>
                </a:solidFill>
                <a:latin typeface="Menlo"/>
                <a:ea typeface="Menlo"/>
                <a:cs typeface="Menlo"/>
                <a:sym typeface="Menlo"/>
              </a:rPr>
              <a:t>/properties</a:t>
            </a:r>
            <a:r>
              <a:rPr lang="en-US" sz="2000" dirty="0" smtClean="0">
                <a:solidFill>
                  <a:srgbClr val="660066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solidFill>
                <a:srgbClr val="660066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/decltask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25287918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opo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5" y="2736096"/>
            <a:ext cx="6110475" cy="4056605"/>
          </a:xfrm>
          <a:prstGeom prst="rect">
            <a:avLst/>
          </a:prstGeom>
        </p:spPr>
      </p:pic>
      <p:pic>
        <p:nvPicPr>
          <p:cNvPr id="36" name="Picture 35" descr="top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13" y="2736096"/>
            <a:ext cx="5988527" cy="4056606"/>
          </a:xfrm>
          <a:prstGeom prst="rect">
            <a:avLst/>
          </a:prstGeom>
        </p:spPr>
      </p:pic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Runtime topology update [2]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11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32</a:t>
            </a:fld>
            <a:endParaRPr lang="is-IS" sz="18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749335" y="3403105"/>
            <a:ext cx="2049780" cy="0"/>
          </a:xfrm>
          <a:prstGeom prst="line">
            <a:avLst/>
          </a:prstGeom>
          <a:noFill/>
          <a:ln w="38100" cap="flat" cmpd="sng">
            <a:solidFill>
              <a:srgbClr val="8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 flipH="1">
            <a:off x="9892329" y="3730275"/>
            <a:ext cx="700031" cy="0"/>
          </a:xfrm>
          <a:prstGeom prst="line">
            <a:avLst/>
          </a:prstGeom>
          <a:noFill/>
          <a:ln w="38100" cap="flat" cmpd="sng">
            <a:solidFill>
              <a:srgbClr val="8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/>
          <p:nvPr/>
        </p:nvCxnSpPr>
        <p:spPr>
          <a:xfrm flipH="1">
            <a:off x="9892329" y="5443016"/>
            <a:ext cx="700031" cy="0"/>
          </a:xfrm>
          <a:prstGeom prst="line">
            <a:avLst/>
          </a:prstGeom>
          <a:noFill/>
          <a:ln w="38100" cap="flat" cmpd="sng">
            <a:solidFill>
              <a:srgbClr val="8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>
            <a:off x="8693126" y="6142094"/>
            <a:ext cx="2014824" cy="0"/>
          </a:xfrm>
          <a:prstGeom prst="line">
            <a:avLst/>
          </a:prstGeom>
          <a:noFill/>
          <a:ln w="38100" cap="flat" cmpd="sng">
            <a:solidFill>
              <a:srgbClr val="8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/>
          <p:cNvCxnSpPr/>
          <p:nvPr/>
        </p:nvCxnSpPr>
        <p:spPr>
          <a:xfrm flipH="1">
            <a:off x="689308" y="3403105"/>
            <a:ext cx="2048851" cy="0"/>
          </a:xfrm>
          <a:prstGeom prst="line">
            <a:avLst/>
          </a:prstGeom>
          <a:noFill/>
          <a:ln w="38100" cap="flat" cmpd="sng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Connector 27"/>
          <p:cNvCxnSpPr/>
          <p:nvPr/>
        </p:nvCxnSpPr>
        <p:spPr>
          <a:xfrm flipH="1">
            <a:off x="671367" y="3730275"/>
            <a:ext cx="4094195" cy="0"/>
          </a:xfrm>
          <a:prstGeom prst="line">
            <a:avLst/>
          </a:prstGeom>
          <a:noFill/>
          <a:ln w="38100" cap="flat" cmpd="sng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/>
          <p:cNvCxnSpPr/>
          <p:nvPr/>
        </p:nvCxnSpPr>
        <p:spPr>
          <a:xfrm flipH="1">
            <a:off x="3310023" y="4056508"/>
            <a:ext cx="709828" cy="0"/>
          </a:xfrm>
          <a:prstGeom prst="line">
            <a:avLst/>
          </a:prstGeom>
          <a:noFill/>
          <a:ln w="38100" cap="flat" cmpd="sng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/>
        </p:nvCxnSpPr>
        <p:spPr>
          <a:xfrm flipH="1">
            <a:off x="3310023" y="5734294"/>
            <a:ext cx="709828" cy="0"/>
          </a:xfrm>
          <a:prstGeom prst="line">
            <a:avLst/>
          </a:prstGeom>
          <a:noFill/>
          <a:ln w="38100" cap="flat" cmpd="sng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ight Arrow 33"/>
          <p:cNvSpPr/>
          <p:nvPr/>
        </p:nvSpPr>
        <p:spPr>
          <a:xfrm>
            <a:off x="6055501" y="3730275"/>
            <a:ext cx="900589" cy="1060268"/>
          </a:xfrm>
          <a:prstGeom prst="rightArrow">
            <a:avLst/>
          </a:prstGeom>
          <a:solidFill>
            <a:srgbClr val="80878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42774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Runtime topology update [3]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6" name="Shape 69"/>
          <p:cNvSpPr/>
          <p:nvPr/>
        </p:nvSpPr>
        <p:spPr>
          <a:xfrm>
            <a:off x="2503304" y="1315129"/>
            <a:ext cx="842057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000" dirty="0" err="1">
                <a:solidFill>
                  <a:srgbClr val="B14B08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</a:t>
            </a:r>
            <a:r>
              <a:rPr sz="4000" dirty="0" err="1" smtClean="0">
                <a:solidFill>
                  <a:srgbClr val="B14B08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ds</a:t>
            </a:r>
            <a:r>
              <a:rPr sz="4000" dirty="0" smtClean="0">
                <a:solidFill>
                  <a:srgbClr val="B14B08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-</a:t>
            </a:r>
            <a:r>
              <a:rPr lang="en-US" sz="4000" dirty="0" smtClean="0">
                <a:solidFill>
                  <a:srgbClr val="B14B08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topology</a:t>
            </a:r>
            <a:r>
              <a:rPr sz="4000" dirty="0" smtClean="0">
                <a:solidFill>
                  <a:srgbClr val="535353"/>
                </a:solidFill>
              </a:rPr>
              <a:t> </a:t>
            </a:r>
            <a:r>
              <a:rPr lang="en-US" sz="4000" i="1" dirty="0" smtClean="0">
                <a:solidFill>
                  <a:srgbClr val="5A5F5E"/>
                </a:solidFill>
              </a:rPr>
              <a:t>--update </a:t>
            </a:r>
            <a:r>
              <a:rPr lang="en-US" sz="4000" i="1" dirty="0" err="1" smtClean="0">
                <a:solidFill>
                  <a:srgbClr val="5A5F5E"/>
                </a:solidFill>
              </a:rPr>
              <a:t>new_topology.xml</a:t>
            </a:r>
            <a:endParaRPr sz="4000" i="1" dirty="0">
              <a:solidFill>
                <a:srgbClr val="5A5F5E"/>
              </a:solidFill>
            </a:endParaRPr>
          </a:p>
        </p:txBody>
      </p:sp>
      <p:sp>
        <p:nvSpPr>
          <p:cNvPr id="11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33</a:t>
            </a:fld>
            <a:endParaRPr lang="is-IS" sz="1800" dirty="0"/>
          </a:p>
        </p:txBody>
      </p:sp>
      <p:pic>
        <p:nvPicPr>
          <p:cNvPr id="2" name="Picture 1" descr="topo-upd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01" y="2286000"/>
            <a:ext cx="9880600" cy="73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1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355600" y="254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r>
              <a:rPr dirty="0"/>
              <a:t>dds-octopus</a:t>
            </a:r>
          </a:p>
        </p:txBody>
      </p:sp>
      <p:sp>
        <p:nvSpPr>
          <p:cNvPr id="141" name="Shape 141"/>
          <p:cNvSpPr/>
          <p:nvPr/>
        </p:nvSpPr>
        <p:spPr>
          <a:xfrm>
            <a:off x="522269" y="1311353"/>
            <a:ext cx="11988452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dirty="0"/>
              <a:t>Motivation: Growing complexity of DDS requires powerful functional tests. Unit tests can’t cover all cases. Most of issues can be only detected during run-time when multiple agents are in use.</a:t>
            </a:r>
          </a:p>
        </p:txBody>
      </p:sp>
      <p:sp>
        <p:nvSpPr>
          <p:cNvPr id="142" name="Shape 142"/>
          <p:cNvSpPr/>
          <p:nvPr/>
        </p:nvSpPr>
        <p:spPr>
          <a:xfrm>
            <a:off x="268722" y="3220895"/>
            <a:ext cx="12484188" cy="991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dds-octopus</a:t>
            </a:r>
            <a:r>
              <a:rPr dirty="0"/>
              <a:t>: A full blown functional test machinery for DDS.</a:t>
            </a:r>
          </a:p>
          <a:p>
            <a:pPr>
              <a:defRPr sz="3000"/>
            </a:pP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Test DDS using DDS.</a:t>
            </a:r>
          </a:p>
        </p:txBody>
      </p:sp>
      <p:sp>
        <p:nvSpPr>
          <p:cNvPr id="143" name="Shape 143"/>
          <p:cNvSpPr/>
          <p:nvPr/>
        </p:nvSpPr>
        <p:spPr>
          <a:xfrm>
            <a:off x="355600" y="4652937"/>
            <a:ext cx="12293600" cy="87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5000"/>
            </a:lvl1pPr>
          </a:lstStyle>
          <a:p>
            <a:r>
              <a:rPr dirty="0"/>
              <a:t>dds-octopus: core components</a:t>
            </a:r>
          </a:p>
        </p:txBody>
      </p:sp>
      <p:sp>
        <p:nvSpPr>
          <p:cNvPr id="144" name="Shape 144"/>
          <p:cNvSpPr/>
          <p:nvPr/>
        </p:nvSpPr>
        <p:spPr>
          <a:xfrm>
            <a:off x="783404" y="5933208"/>
            <a:ext cx="11466183" cy="3118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dds-octopus-start</a:t>
            </a:r>
            <a:r>
              <a:rPr dirty="0"/>
              <a:t> - a steering script. Starts DDS, deploys agents and activates predefined topologies.  It validates return values of all used DDS commands and timeouts on each of them.</a:t>
            </a:r>
            <a:br>
              <a:rPr dirty="0"/>
            </a:b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dds-octopus-task</a:t>
            </a:r>
            <a:r>
              <a:rPr dirty="0"/>
              <a:t> - an executable. Acts as a regular “user” task. This the same task is part of all test topologies.</a:t>
            </a:r>
            <a:br>
              <a:rPr dirty="0"/>
            </a:br>
            <a:r>
              <a:rPr b="1" dirty="0">
                <a:latin typeface="Gill Sans"/>
                <a:ea typeface="Gill Sans"/>
                <a:cs typeface="Gill Sans"/>
                <a:sym typeface="Gill Sans"/>
              </a:rPr>
              <a:t>dds-octopus </a:t>
            </a:r>
            <a:r>
              <a:rPr dirty="0"/>
              <a:t>- an executable. Acts as external test manager. It is not a part of topology.</a:t>
            </a:r>
          </a:p>
        </p:txBody>
      </p:sp>
      <p:sp>
        <p:nvSpPr>
          <p:cNvPr id="9" name="Shape 169"/>
          <p:cNvSpPr txBox="1">
            <a:spLocks/>
          </p:cNvSpPr>
          <p:nvPr/>
        </p:nvSpPr>
        <p:spPr>
          <a:xfrm>
            <a:off x="6381749" y="9271000"/>
            <a:ext cx="760769" cy="355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36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fld id="{86CB4B4D-7CA3-9044-876B-883B54F8677D}" type="slidenum">
              <a:rPr lang="is-IS" sz="1800" smtClean="0"/>
              <a:pPr/>
              <a:t>34</a:t>
            </a:fld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40682873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 dirty="0">
                <a:solidFill>
                  <a:srgbClr val="535353"/>
                </a:solidFill>
              </a:rPr>
              <a:t>Basic concepts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24854" y="1342157"/>
            <a:ext cx="12155092" cy="7069287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/>
          <a:p>
            <a:pPr marL="0" lvl="0" indent="0">
              <a:lnSpc>
                <a:spcPct val="10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B14B08"/>
                </a:solidFill>
              </a:rPr>
              <a:t>DDS: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implements a single-responsibility-principle command line tool-set and APIs,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treats users’ tasks as black boxes,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doesn’t depend on RMS </a:t>
            </a:r>
            <a:r>
              <a:rPr sz="2600" dirty="0">
                <a:solidFill>
                  <a:srgbClr val="535353"/>
                </a:solidFill>
              </a:rPr>
              <a:t>(provides deployment via SSH, when no RMS is present)</a:t>
            </a:r>
            <a:r>
              <a:rPr sz="3000" dirty="0">
                <a:solidFill>
                  <a:srgbClr val="535353"/>
                </a:solidFill>
              </a:rPr>
              <a:t>,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supports workers behind </a:t>
            </a:r>
            <a:r>
              <a:rPr sz="3000" dirty="0" smtClean="0">
                <a:solidFill>
                  <a:srgbClr val="535353"/>
                </a:solidFill>
              </a:rPr>
              <a:t>FireWalls</a:t>
            </a:r>
            <a:r>
              <a:rPr lang="en-US" sz="3000" dirty="0" smtClean="0">
                <a:solidFill>
                  <a:srgbClr val="535353"/>
                </a:solidFill>
              </a:rPr>
              <a:t> (outgoing connection from WNs required)</a:t>
            </a:r>
            <a:r>
              <a:rPr sz="3000" dirty="0" smtClean="0">
                <a:solidFill>
                  <a:srgbClr val="535353"/>
                </a:solidFill>
              </a:rPr>
              <a:t>,</a:t>
            </a:r>
            <a:endParaRPr sz="3000" dirty="0">
              <a:solidFill>
                <a:srgbClr val="535353"/>
              </a:solidFill>
            </a:endParaRP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doesn’t require pre-installation on WNs,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deploys private facilities on demand with isolated sandboxes,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provides a key-value properties propagation service for tasks,</a:t>
            </a:r>
          </a:p>
          <a:p>
            <a:pPr lvl="0">
              <a:lnSpc>
                <a:spcPct val="100000"/>
              </a:lnSpc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535353"/>
                </a:solidFill>
              </a:rPr>
              <a:t>provides a rules based execution of tasks.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355600" y="1346332"/>
            <a:ext cx="10664086" cy="14109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cap="none"/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3200" dirty="0"/>
              <a:t>The system takes so called “topology file” as the </a:t>
            </a:r>
            <a:r>
              <a:rPr lang="en-US" sz="3200" dirty="0" smtClean="0"/>
              <a:t>input.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Users describe desired tasks and their dependencies using this file.</a:t>
            </a:r>
            <a:br>
              <a:rPr lang="en-US" sz="3200" dirty="0" smtClean="0"/>
            </a:br>
            <a:r>
              <a:rPr lang="en-US" sz="3200" dirty="0" smtClean="0"/>
              <a:t>Users are also provided with a Web GUI to create topologies.</a:t>
            </a:r>
            <a:endParaRPr lang="en-US" sz="3200" dirty="0"/>
          </a:p>
        </p:txBody>
      </p:sp>
      <p:sp>
        <p:nvSpPr>
          <p:cNvPr id="62" name="Shape 62"/>
          <p:cNvSpPr/>
          <p:nvPr/>
        </p:nvSpPr>
        <p:spPr>
          <a:xfrm>
            <a:off x="1567899" y="3289771"/>
            <a:ext cx="971226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&lt;topology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"myTopology"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endParaRPr sz="2000" dirty="0" smtClean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&lt;decltask </a:t>
            </a:r>
            <a:r>
              <a:rPr sz="2000" dirty="0" smtClean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 smtClean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"task1"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 smtClean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    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&lt;exe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reachable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"false"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/Users/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an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drey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Test1.sh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–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l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/exe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&lt;/decltask&gt;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&lt;decltask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"task2"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    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&lt;exe&gt;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/Users/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an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drey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DDS/Test2.sh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&lt;/exe&gt;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&lt;/decltask&gt;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&lt;main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"main"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    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&lt;task&gt;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task1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&lt;/task&gt;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&lt;task&gt;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task2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&lt;/task&gt;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&lt;/main&gt;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&lt;/topology&gt;</a:t>
            </a:r>
          </a:p>
        </p:txBody>
      </p:sp>
      <p:sp>
        <p:nvSpPr>
          <p:cNvPr id="27" name="Shape 42"/>
          <p:cNvSpPr txBox="1">
            <a:spLocks/>
          </p:cNvSpPr>
          <p:nvPr/>
        </p:nvSpPr>
        <p:spPr>
          <a:xfrm>
            <a:off x="355600" y="254000"/>
            <a:ext cx="12293600" cy="87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5000" cap="none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indent="2286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7200" cap="all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800" dirty="0" smtClean="0"/>
              <a:t>The contract</a:t>
            </a:r>
            <a:endParaRPr lang="en-US" sz="4800" dirty="0"/>
          </a:p>
        </p:txBody>
      </p:sp>
      <p:sp>
        <p:nvSpPr>
          <p:cNvPr id="6" name="Shape 63"/>
          <p:cNvSpPr/>
          <p:nvPr/>
        </p:nvSpPr>
        <p:spPr>
          <a:xfrm>
            <a:off x="8066583" y="5356954"/>
            <a:ext cx="4938217" cy="1683594"/>
          </a:xfrm>
          <a:prstGeom prst="wedgeEllipseCallout">
            <a:avLst>
              <a:gd name="adj1" fmla="val -76396"/>
              <a:gd name="adj2" fmla="val -91635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35353"/>
                </a:solidFill>
              </a:rPr>
              <a:t>Declaration of user tasks. Commands with command line argument are supported.</a:t>
            </a:r>
          </a:p>
        </p:txBody>
      </p:sp>
      <p:sp>
        <p:nvSpPr>
          <p:cNvPr id="7" name="Shape 63"/>
          <p:cNvSpPr/>
          <p:nvPr/>
        </p:nvSpPr>
        <p:spPr>
          <a:xfrm>
            <a:off x="6081469" y="7242056"/>
            <a:ext cx="4938217" cy="1683594"/>
          </a:xfrm>
          <a:prstGeom prst="wedgeEllipseCallout">
            <a:avLst>
              <a:gd name="adj1" fmla="val -70461"/>
              <a:gd name="adj2" fmla="val -79385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35353"/>
                </a:solidFill>
              </a:rPr>
              <a:t>Main block defines which tasks has to be deployed to RMS.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2756" y="9158975"/>
            <a:ext cx="537684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More info:</a:t>
            </a:r>
            <a:r>
              <a:rPr lang="en-US" sz="2000" dirty="0"/>
              <a:t> </a:t>
            </a:r>
            <a:r>
              <a:rPr lang="en-US" sz="2000" dirty="0">
                <a:hlinkClick r:id="rId2"/>
              </a:rPr>
              <a:t>http://dds.gsi.de/doc/nightly/</a:t>
            </a:r>
            <a:r>
              <a:rPr lang="en-US" sz="2000" dirty="0" smtClean="0">
                <a:hlinkClick r:id="rId2"/>
              </a:rPr>
              <a:t>topology.html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129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400" dirty="0" smtClean="0">
                <a:solidFill>
                  <a:srgbClr val="000000"/>
                </a:solidFill>
              </a:rPr>
              <a:t>DDS Workflow</a:t>
            </a:r>
            <a:endParaRPr sz="5400" dirty="0">
              <a:solidFill>
                <a:srgbClr val="53535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3642" y="1473200"/>
            <a:ext cx="12312092" cy="6744989"/>
            <a:chOff x="383642" y="1473200"/>
            <a:chExt cx="12312092" cy="6744989"/>
          </a:xfrm>
        </p:grpSpPr>
        <p:sp>
          <p:nvSpPr>
            <p:cNvPr id="89" name="Shape 89"/>
            <p:cNvSpPr/>
            <p:nvPr/>
          </p:nvSpPr>
          <p:spPr>
            <a:xfrm>
              <a:off x="533400" y="1496169"/>
              <a:ext cx="3864124" cy="4483249"/>
            </a:xfrm>
            <a:prstGeom prst="roundRect">
              <a:avLst>
                <a:gd name="adj" fmla="val 19761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600"/>
                <a:t>Server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1182613" y="3459608"/>
              <a:ext cx="2565698" cy="685801"/>
            </a:xfrm>
            <a:prstGeom prst="roundRect">
              <a:avLst>
                <a:gd name="adj" fmla="val 21371"/>
              </a:avLst>
            </a:prstGeom>
            <a:solidFill>
              <a:srgbClr val="AB180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dds-commander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5435600" y="1473200"/>
              <a:ext cx="7260134" cy="2099866"/>
            </a:xfrm>
            <a:prstGeom prst="roundRect">
              <a:avLst>
                <a:gd name="adj" fmla="val 36364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600"/>
                <a:t>WN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5435600" y="3881489"/>
              <a:ext cx="7260134" cy="2099867"/>
            </a:xfrm>
            <a:prstGeom prst="roundRect">
              <a:avLst>
                <a:gd name="adj" fmla="val 36364"/>
              </a:avLst>
            </a:prstGeom>
            <a:ln w="38100" cap="rnd">
              <a:solidFill/>
              <a:custDash>
                <a:ds d="100000" sp="200000"/>
              </a:custDash>
              <a:round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lvl="0">
                <a:defRPr sz="1800"/>
              </a:pPr>
              <a:r>
                <a:rPr sz="3600"/>
                <a:t>WN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5602213" y="2180232"/>
              <a:ext cx="1692452" cy="685801"/>
            </a:xfrm>
            <a:prstGeom prst="roundRect">
              <a:avLst>
                <a:gd name="adj" fmla="val 21371"/>
              </a:avLst>
            </a:prstGeom>
            <a:gradFill>
              <a:gsLst>
                <a:gs pos="0">
                  <a:srgbClr val="D9971A"/>
                </a:gs>
                <a:gs pos="100000">
                  <a:srgbClr val="AA7612"/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dds-scout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7888213" y="2189660"/>
              <a:ext cx="1692452" cy="685801"/>
            </a:xfrm>
            <a:prstGeom prst="roundRect">
              <a:avLst>
                <a:gd name="adj" fmla="val 21371"/>
              </a:avLst>
            </a:prstGeom>
            <a:gradFill>
              <a:gsLst>
                <a:gs pos="0">
                  <a:srgbClr val="D9971A"/>
                </a:gs>
                <a:gs pos="100000">
                  <a:srgbClr val="AA7612"/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dds-agent</a:t>
              </a:r>
            </a:p>
          </p:txBody>
        </p:sp>
        <p:sp>
          <p:nvSpPr>
            <p:cNvPr id="98" name="Shape 98"/>
            <p:cNvSpPr/>
            <p:nvPr/>
          </p:nvSpPr>
          <p:spPr>
            <a:xfrm>
              <a:off x="7399378" y="2519321"/>
              <a:ext cx="402082" cy="1"/>
            </a:xfrm>
            <a:prstGeom prst="line">
              <a:avLst/>
            </a:prstGeom>
            <a:ln w="25400">
              <a:solidFill>
                <a:srgbClr val="A61702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02213" y="4770486"/>
              <a:ext cx="1692452" cy="685801"/>
            </a:xfrm>
            <a:prstGeom prst="roundRect">
              <a:avLst>
                <a:gd name="adj" fmla="val 21371"/>
              </a:avLst>
            </a:prstGeom>
            <a:gradFill>
              <a:gsLst>
                <a:gs pos="0">
                  <a:srgbClr val="D9971A"/>
                </a:gs>
                <a:gs pos="100000">
                  <a:srgbClr val="AA7612"/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dds-scout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7888213" y="4779913"/>
              <a:ext cx="1692452" cy="685801"/>
            </a:xfrm>
            <a:prstGeom prst="roundRect">
              <a:avLst>
                <a:gd name="adj" fmla="val 21371"/>
              </a:avLst>
            </a:prstGeom>
            <a:gradFill>
              <a:gsLst>
                <a:gs pos="0">
                  <a:srgbClr val="D9971A"/>
                </a:gs>
                <a:gs pos="100000">
                  <a:srgbClr val="AA7612"/>
                </a:gs>
              </a:gsLst>
              <a:lin ang="5400000"/>
            </a:gra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dds-agent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7399378" y="5109574"/>
              <a:ext cx="402082" cy="1"/>
            </a:xfrm>
            <a:prstGeom prst="line">
              <a:avLst/>
            </a:prstGeom>
            <a:ln w="25400">
              <a:solidFill>
                <a:srgbClr val="A61702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3854451" y="2917279"/>
              <a:ext cx="4900066" cy="68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543" y="9402"/>
                  </a:lnTo>
                  <a:cubicBezTo>
                    <a:pt x="17953" y="11435"/>
                    <a:pt x="14362" y="13468"/>
                    <a:pt x="10772" y="15501"/>
                  </a:cubicBezTo>
                  <a:cubicBezTo>
                    <a:pt x="7181" y="17534"/>
                    <a:pt x="3591" y="19567"/>
                    <a:pt x="0" y="21600"/>
                  </a:cubicBezTo>
                </a:path>
              </a:pathLst>
            </a:custGeom>
            <a:ln w="50800">
              <a:solidFill>
                <a:srgbClr val="A61702"/>
              </a:solidFill>
              <a:miter lim="400000"/>
              <a:headEnd type="arrow"/>
              <a:tailEnd type="arrow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10800000" flipH="1">
              <a:off x="3854451" y="4048276"/>
              <a:ext cx="4900066" cy="68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543" y="9402"/>
                  </a:lnTo>
                  <a:cubicBezTo>
                    <a:pt x="17953" y="11435"/>
                    <a:pt x="14362" y="13468"/>
                    <a:pt x="10772" y="15501"/>
                  </a:cubicBezTo>
                  <a:cubicBezTo>
                    <a:pt x="7181" y="17534"/>
                    <a:pt x="3591" y="19567"/>
                    <a:pt x="0" y="21600"/>
                  </a:cubicBezTo>
                </a:path>
              </a:pathLst>
            </a:custGeom>
            <a:ln w="50800">
              <a:solidFill>
                <a:srgbClr val="A61702"/>
              </a:solidFill>
              <a:miter lim="400000"/>
              <a:headEnd type="arrow"/>
              <a:tailEnd type="arrow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383642" y="7653932"/>
              <a:ext cx="5838425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algn="l">
                <a:defRPr sz="1800">
                  <a:solidFill>
                    <a:srgbClr val="000000"/>
                  </a:solidFill>
                </a:defRPr>
              </a:pPr>
              <a:r>
                <a:rPr sz="3000" dirty="0">
                  <a:solidFill>
                    <a:srgbClr val="B14B08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dds-topology </a:t>
              </a:r>
              <a:r>
                <a:rPr lang="en-US" sz="3000" dirty="0" smtClean="0">
                  <a:solidFill>
                    <a:srgbClr val="B14B08"/>
                  </a:solidFill>
                </a:rPr>
                <a:t>–</a:t>
              </a:r>
              <a:r>
                <a:rPr sz="3000" i="1" dirty="0" smtClean="0">
                  <a:solidFill>
                    <a:srgbClr val="B14B08"/>
                  </a:solidFill>
                </a:rPr>
                <a:t>activate</a:t>
              </a:r>
              <a:r>
                <a:rPr lang="en-US" sz="3000" i="1" dirty="0" smtClean="0">
                  <a:solidFill>
                    <a:srgbClr val="B14B08"/>
                  </a:solidFill>
                </a:rPr>
                <a:t> </a:t>
              </a:r>
              <a:r>
                <a:rPr lang="en-US" sz="3000" i="1" dirty="0" smtClean="0">
                  <a:solidFill>
                    <a:srgbClr val="5A5F5E"/>
                  </a:solidFill>
                </a:rPr>
                <a:t>topology.xml</a:t>
              </a:r>
              <a:endParaRPr lang="en-US" sz="3000" i="1" dirty="0">
                <a:solidFill>
                  <a:srgbClr val="5A5F5E"/>
                </a:solidFill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10871200" y="1884321"/>
              <a:ext cx="1270000" cy="1270001"/>
            </a:xfrm>
            <a:prstGeom prst="roundRect">
              <a:avLst>
                <a:gd name="adj" fmla="val 15000"/>
              </a:avLst>
            </a:prstGeom>
            <a:solidFill>
              <a:srgbClr val="80878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Task1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9744254" y="2519321"/>
              <a:ext cx="963358" cy="1"/>
            </a:xfrm>
            <a:prstGeom prst="line">
              <a:avLst/>
            </a:prstGeom>
            <a:ln w="25400">
              <a:solidFill>
                <a:srgbClr val="A61702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0972800" y="4474574"/>
              <a:ext cx="1270000" cy="1270001"/>
            </a:xfrm>
            <a:prstGeom prst="roundRect">
              <a:avLst>
                <a:gd name="adj" fmla="val 15000"/>
              </a:avLst>
            </a:prstGeom>
            <a:solidFill>
              <a:srgbClr val="80878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FFFFFF"/>
                  </a:solidFill>
                </a:rPr>
                <a:t>Task2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9845854" y="5109574"/>
              <a:ext cx="963358" cy="1"/>
            </a:xfrm>
            <a:prstGeom prst="line">
              <a:avLst/>
            </a:prstGeom>
            <a:ln w="25400">
              <a:solidFill>
                <a:srgbClr val="A61702"/>
              </a:solidFill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sp>
          <p:nvSpPr>
            <p:cNvPr id="23" name="Shape 69"/>
            <p:cNvSpPr/>
            <p:nvPr/>
          </p:nvSpPr>
          <p:spPr>
            <a:xfrm>
              <a:off x="383642" y="6343491"/>
              <a:ext cx="2661849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3000" dirty="0">
                  <a:solidFill>
                    <a:srgbClr val="B14B08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dds-server</a:t>
              </a:r>
              <a:r>
                <a:rPr sz="3000" dirty="0">
                  <a:solidFill>
                    <a:srgbClr val="535353"/>
                  </a:solidFill>
                </a:rPr>
                <a:t> </a:t>
              </a:r>
              <a:r>
                <a:rPr sz="3000" i="1" dirty="0">
                  <a:solidFill>
                    <a:srgbClr val="5A5F5E"/>
                  </a:solidFill>
                </a:rPr>
                <a:t>start</a:t>
              </a:r>
            </a:p>
          </p:txBody>
        </p:sp>
        <p:sp>
          <p:nvSpPr>
            <p:cNvPr id="24" name="Shape 71"/>
            <p:cNvSpPr/>
            <p:nvPr/>
          </p:nvSpPr>
          <p:spPr>
            <a:xfrm>
              <a:off x="383642" y="6968255"/>
              <a:ext cx="5348883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3000" dirty="0">
                  <a:solidFill>
                    <a:srgbClr val="B14B08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dds-</a:t>
              </a:r>
              <a:r>
                <a:rPr sz="3000" dirty="0" smtClean="0">
                  <a:solidFill>
                    <a:srgbClr val="B14B08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rPr>
                <a:t>submit</a:t>
              </a:r>
              <a:r>
                <a:rPr sz="3000" dirty="0" smtClean="0">
                  <a:solidFill>
                    <a:srgbClr val="B14B08"/>
                  </a:solidFill>
                </a:rPr>
                <a:t> </a:t>
              </a:r>
              <a:r>
                <a:rPr sz="3000" dirty="0">
                  <a:solidFill>
                    <a:srgbClr val="B14B08"/>
                  </a:solidFill>
                </a:rPr>
                <a:t>-r </a:t>
              </a:r>
              <a:r>
                <a:rPr sz="3000" i="1" dirty="0">
                  <a:solidFill>
                    <a:srgbClr val="5A5F5E"/>
                  </a:solidFill>
                </a:rPr>
                <a:t>ssh</a:t>
              </a:r>
              <a:r>
                <a:rPr sz="3000" dirty="0">
                  <a:solidFill>
                    <a:srgbClr val="B14B08"/>
                  </a:solidFill>
                </a:rPr>
                <a:t>  </a:t>
              </a:r>
              <a:r>
                <a:rPr sz="3000" dirty="0" smtClean="0">
                  <a:solidFill>
                    <a:srgbClr val="B14B08"/>
                  </a:solidFill>
                </a:rPr>
                <a:t>-</a:t>
              </a:r>
              <a:r>
                <a:rPr lang="en-US" sz="3000" dirty="0">
                  <a:solidFill>
                    <a:srgbClr val="B14B08"/>
                  </a:solidFill>
                </a:rPr>
                <a:t>c</a:t>
              </a:r>
              <a:r>
                <a:rPr sz="3000" dirty="0" smtClean="0">
                  <a:solidFill>
                    <a:srgbClr val="B14B08"/>
                  </a:solidFill>
                </a:rPr>
                <a:t> </a:t>
              </a:r>
              <a:r>
                <a:rPr sz="3000" i="1" dirty="0">
                  <a:solidFill>
                    <a:srgbClr val="5A5F5E"/>
                  </a:solidFill>
                </a:rPr>
                <a:t>ssh_hosts.cfg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754517" y="7250384"/>
            <a:ext cx="3808409" cy="22570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solidFill>
              <a:schemeClr val="tx1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 rtl="0" latinLnBrk="1" hangingPunct="0"/>
            <a:r>
              <a:rPr lang="en-US" sz="2000" b="1" dirty="0" err="1">
                <a:latin typeface="Arial"/>
                <a:cs typeface="Arial"/>
              </a:rPr>
              <a:t>s</a:t>
            </a:r>
            <a:r>
              <a:rPr lang="en-US" sz="2000" b="1" dirty="0" err="1" smtClean="0">
                <a:latin typeface="Arial"/>
                <a:cs typeface="Arial"/>
              </a:rPr>
              <a:t>sh_hosts.cfg</a:t>
            </a:r>
            <a:endParaRPr lang="en-US" sz="2000" b="1" dirty="0" smtClean="0">
              <a:latin typeface="Arial"/>
              <a:cs typeface="Arial"/>
            </a:endParaRPr>
          </a:p>
          <a:p>
            <a:pPr algn="just" rtl="0" latinLnBrk="1" hangingPunct="0"/>
            <a:endParaRPr lang="en-US" sz="2000" dirty="0"/>
          </a:p>
          <a:p>
            <a:pPr algn="just" rtl="0" latinLnBrk="1" hangingPunct="0"/>
            <a:r>
              <a:rPr lang="en-US" sz="2000" dirty="0" smtClean="0"/>
              <a:t>@</a:t>
            </a:r>
            <a:r>
              <a:rPr lang="en-US" sz="2000" dirty="0" err="1"/>
              <a:t>bash_begin</a:t>
            </a:r>
            <a:r>
              <a:rPr lang="en-US" sz="2000" dirty="0"/>
              <a:t>@</a:t>
            </a:r>
          </a:p>
          <a:p>
            <a:pPr rtl="0" latinLnBrk="1" hangingPunct="0"/>
            <a:r>
              <a:rPr lang="en-US" sz="2000" dirty="0"/>
              <a:t>@</a:t>
            </a:r>
            <a:r>
              <a:rPr lang="en-US" sz="2000" dirty="0" err="1"/>
              <a:t>bash_end</a:t>
            </a:r>
            <a:r>
              <a:rPr lang="en-US" sz="2000" dirty="0"/>
              <a:t>@</a:t>
            </a:r>
          </a:p>
          <a:p>
            <a:pPr rtl="0" latinLnBrk="1" hangingPunct="0"/>
            <a:endParaRPr lang="en-US" sz="2000" dirty="0"/>
          </a:p>
          <a:p>
            <a:pPr algn="dist" rtl="0" latinLnBrk="1" hangingPunct="0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flp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2000" dirty="0" smtClean="0"/>
              <a:t>lxi0234.gsi.de, </a:t>
            </a:r>
            <a:r>
              <a:rPr lang="en-US" sz="2000" dirty="0"/>
              <a:t>, </a:t>
            </a:r>
            <a:r>
              <a:rPr lang="en-US" sz="2000" dirty="0" smtClean="0"/>
              <a:t>/</a:t>
            </a:r>
            <a:r>
              <a:rPr lang="en-US" sz="2000" dirty="0" err="1" smtClean="0"/>
              <a:t>tmp</a:t>
            </a:r>
            <a:r>
              <a:rPr lang="en-US" sz="2000" dirty="0" smtClean="0"/>
              <a:t>/</a:t>
            </a:r>
            <a:r>
              <a:rPr lang="en-US" sz="2000" dirty="0" err="1" smtClean="0"/>
              <a:t>dds_wrk</a:t>
            </a:r>
            <a:r>
              <a:rPr lang="en-US" sz="2000" dirty="0" smtClean="0"/>
              <a:t>, 8</a:t>
            </a:r>
          </a:p>
          <a:p>
            <a:pPr algn="dist" rtl="0" latinLnBrk="1" hangingPunct="0"/>
            <a:r>
              <a:rPr lang="en-US" sz="2000" dirty="0" err="1"/>
              <a:t>e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pn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, lxi235.gsi.de, , /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tmp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/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dds_wrk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sym typeface="Gill Sans Light"/>
              </a:rPr>
              <a:t>, 10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405" y="6464689"/>
            <a:ext cx="399308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/>
              <a:t>DDS SSH plugin </a:t>
            </a:r>
            <a:r>
              <a:rPr lang="en-US" sz="3200" dirty="0" err="1" smtClean="0"/>
              <a:t>cfg</a:t>
            </a:r>
            <a:r>
              <a:rPr lang="en-US" sz="3200" dirty="0" smtClean="0"/>
              <a:t> file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sym typeface="Gill Sans 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6</a:t>
            </a:fld>
            <a:endParaRPr lang="en-US" dirty="0"/>
          </a:p>
        </p:txBody>
      </p:sp>
      <p:sp>
        <p:nvSpPr>
          <p:cNvPr id="28" name="Shape 104"/>
          <p:cNvSpPr/>
          <p:nvPr/>
        </p:nvSpPr>
        <p:spPr>
          <a:xfrm>
            <a:off x="383642" y="8758684"/>
            <a:ext cx="65163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B14B08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dds-topology </a:t>
            </a:r>
            <a:r>
              <a:rPr lang="en-US" sz="3000" dirty="0" smtClean="0">
                <a:solidFill>
                  <a:srgbClr val="B14B08"/>
                </a:solidFill>
              </a:rPr>
              <a:t>–</a:t>
            </a:r>
            <a:r>
              <a:rPr lang="en-US" sz="3000" i="1" dirty="0" smtClean="0">
                <a:solidFill>
                  <a:srgbClr val="B14B08"/>
                </a:solidFill>
              </a:rPr>
              <a:t>update </a:t>
            </a:r>
            <a:r>
              <a:rPr lang="en-US" sz="3000" i="1" dirty="0" smtClean="0">
                <a:solidFill>
                  <a:srgbClr val="5A5F5E"/>
                </a:solidFill>
              </a:rPr>
              <a:t>new_topology.xml</a:t>
            </a:r>
            <a:endParaRPr lang="en-US" sz="3000" i="1" dirty="0">
              <a:solidFill>
                <a:srgbClr val="5A5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410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 Highlights of the DDS features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453157" y="3077034"/>
            <a:ext cx="12196043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74295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k</a:t>
            </a:r>
            <a:r>
              <a:rPr lang="en-US" sz="4000" dirty="0" smtClean="0"/>
              <a:t>ey-value propagation,</a:t>
            </a:r>
          </a:p>
          <a:p>
            <a:pPr marL="742950" lvl="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/>
              <a:t>custom commands for user tasks and ext. </a:t>
            </a:r>
            <a:r>
              <a:rPr lang="en-US" sz="4000" dirty="0" err="1"/>
              <a:t>utils</a:t>
            </a:r>
            <a:r>
              <a:rPr lang="en-US" sz="4000" dirty="0" smtClean="0"/>
              <a:t>,</a:t>
            </a:r>
          </a:p>
          <a:p>
            <a:pPr marL="74295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RMS plug-ins,</a:t>
            </a:r>
          </a:p>
          <a:p>
            <a:pPr marL="742950" indent="-742950" algn="l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Watchdogging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is-IS" sz="2000" dirty="0" smtClean="0"/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is-IS" sz="4000" dirty="0" smtClean="0"/>
              <a:t>… many more other features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endParaRPr lang="is-IS" sz="20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000" dirty="0"/>
              <a:t>more </a:t>
            </a:r>
            <a:r>
              <a:rPr lang="en-US" sz="2000" dirty="0" smtClean="0"/>
              <a:t>details </a:t>
            </a:r>
            <a:r>
              <a:rPr lang="en-US" sz="2000" dirty="0"/>
              <a:t>here: https://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FairRootGroup</a:t>
            </a:r>
            <a:r>
              <a:rPr lang="en-US" sz="2000" dirty="0"/>
              <a:t>/DDS/blob/master/</a:t>
            </a:r>
            <a:r>
              <a:rPr lang="en-US" sz="2000" dirty="0" err="1"/>
              <a:t>ReleaseNotes.md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19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 key-value propagation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5" name="Shape 85"/>
          <p:cNvSpPr/>
          <p:nvPr/>
        </p:nvSpPr>
        <p:spPr>
          <a:xfrm>
            <a:off x="453157" y="1009365"/>
            <a:ext cx="12196043" cy="8720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accent5"/>
                </a:solidFill>
              </a:rPr>
              <a:t>2 tasks </a:t>
            </a:r>
            <a:r>
              <a:rPr lang="en-US" sz="4000" dirty="0">
                <a:solidFill>
                  <a:schemeClr val="accent5"/>
                </a:solidFill>
                <a:sym typeface="Wingdings"/>
              </a:rPr>
              <a:t> static configuration with shell script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chemeClr val="accent5"/>
                </a:solidFill>
                <a:sym typeface="Wingdings"/>
              </a:rPr>
              <a:t>100k tasks  </a:t>
            </a:r>
            <a:r>
              <a:rPr lang="en-US" sz="4000" dirty="0">
                <a:solidFill>
                  <a:schemeClr val="accent5"/>
                </a:solidFill>
                <a:latin typeface="Gill Sans"/>
                <a:cs typeface="Gill Sans"/>
                <a:sym typeface="Wingdings"/>
              </a:rPr>
              <a:t>dynamic configuration with DDS</a:t>
            </a:r>
            <a:endParaRPr lang="en-US" sz="4000" dirty="0">
              <a:solidFill>
                <a:schemeClr val="accent5"/>
              </a:solidFill>
              <a:latin typeface="Gill Sans"/>
              <a:cs typeface="Gill Sans"/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4000" dirty="0" smtClean="0"/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Allows user tasks to exchange and synchronize the information dynamically at runtime.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n-US" sz="4000" dirty="0"/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4000" u="sng" dirty="0" smtClean="0"/>
              <a:t>Use case: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4000" dirty="0" smtClean="0"/>
              <a:t>In order to fire up the </a:t>
            </a:r>
            <a:r>
              <a:rPr lang="en-US" sz="4000" dirty="0" err="1" smtClean="0"/>
              <a:t>FairMQ</a:t>
            </a:r>
            <a:r>
              <a:rPr lang="en-US" sz="4000" dirty="0" smtClean="0"/>
              <a:t> devices they have to exchange their connection strings.</a:t>
            </a:r>
          </a:p>
          <a:p>
            <a:pPr algn="l">
              <a:defRPr sz="1800">
                <a:solidFill>
                  <a:srgbClr val="000000"/>
                </a:solidFill>
              </a:defRPr>
            </a:pPr>
            <a:endParaRPr lang="en-US" sz="4000" dirty="0"/>
          </a:p>
          <a:p>
            <a:pPr marL="571500" indent="-571500" algn="l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i="1" dirty="0" smtClean="0"/>
              <a:t>DDS protocol is highly optimized for massive key-value transport. Internally small key-value messages are accumulated</a:t>
            </a:r>
            <a:r>
              <a:rPr lang="ru-RU" sz="3200" i="1" dirty="0" smtClean="0"/>
              <a:t> </a:t>
            </a:r>
            <a:r>
              <a:rPr lang="en-US" sz="3200" i="1" dirty="0" smtClean="0"/>
              <a:t>and transported as a single message.</a:t>
            </a:r>
          </a:p>
          <a:p>
            <a:pPr marL="571500" indent="-571500" algn="l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200" i="1" dirty="0" smtClean="0"/>
              <a:t>DDS agents use shared memory </a:t>
            </a:r>
            <a:r>
              <a:rPr lang="en-US" sz="3200" i="1" dirty="0" smtClean="0"/>
              <a:t>message queue to deliver </a:t>
            </a:r>
            <a:r>
              <a:rPr lang="en-US" sz="3200" i="1" dirty="0" smtClean="0"/>
              <a:t>key</a:t>
            </a:r>
            <a:r>
              <a:rPr lang="en-US" sz="3200" i="1" dirty="0" smtClean="0"/>
              <a:t>-value </a:t>
            </a:r>
            <a:r>
              <a:rPr lang="en-US" sz="3200" i="1" dirty="0" smtClean="0"/>
              <a:t>to a user task. </a:t>
            </a:r>
            <a:endParaRPr lang="en-US" sz="32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05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874217"/>
          </a:xfrm>
          <a:prstGeom prst="rect">
            <a:avLst/>
          </a:prstGeom>
        </p:spPr>
        <p:txBody>
          <a:bodyPr/>
          <a:lstStyle>
            <a:lvl1pPr>
              <a:defRPr sz="50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535353"/>
                </a:solidFill>
              </a:rPr>
              <a:t> key-value in the topology file</a:t>
            </a:r>
            <a:endParaRPr sz="5000" dirty="0">
              <a:solidFill>
                <a:srgbClr val="53535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23FA8-9AA2-404D-8C18-BD53D28AE63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Shape 62"/>
          <p:cNvSpPr/>
          <p:nvPr/>
        </p:nvSpPr>
        <p:spPr>
          <a:xfrm>
            <a:off x="355600" y="1672314"/>
            <a:ext cx="9712261" cy="65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&lt;topology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"myTopology"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000" dirty="0" smtClean="0">
              <a:solidFill>
                <a:srgbClr val="BB2CA2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&lt;property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"property_1" 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/&gt;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&lt;property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"property_2" 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/&gt;</a:t>
            </a:r>
            <a:endParaRPr sz="2000" dirty="0">
              <a:solidFill>
                <a:srgbClr val="800080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endParaRPr sz="2000" dirty="0" smtClean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&lt;decltask </a:t>
            </a:r>
            <a:r>
              <a:rPr sz="2000" dirty="0" smtClean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 smtClean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"task1"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 smtClean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    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&lt;exe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reachable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"false"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/Users/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an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drey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Test1.sh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–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l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/exe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000" dirty="0" smtClean="0">
              <a:solidFill>
                <a:srgbClr val="BB2CA2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properties&gt;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id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access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”read"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property_1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&lt;/id&gt;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id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access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"write"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property_2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&lt;/id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/properties&gt;</a:t>
            </a:r>
            <a:endParaRPr sz="2000" dirty="0">
              <a:solidFill>
                <a:srgbClr val="800080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&lt;/decltask&gt;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&lt;decltask </a:t>
            </a:r>
            <a:r>
              <a:rPr sz="2000" dirty="0">
                <a:solidFill>
                  <a:srgbClr val="967E34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000" dirty="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rPr>
              <a:t>"task2"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    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&lt;exe&gt;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/Users/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an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drey</a:t>
            </a:r>
            <a:r>
              <a:rPr sz="2000" dirty="0" smtClean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DDS/Test2.sh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&lt;/exe</a:t>
            </a:r>
            <a:r>
              <a:rPr sz="2000" dirty="0" smtClean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lang="en-US" sz="2000" dirty="0" smtClean="0">
              <a:solidFill>
                <a:srgbClr val="BB2CA2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properties&gt;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	 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id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access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”write"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property_1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&lt;/id&gt;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id </a:t>
            </a:r>
            <a:r>
              <a:rPr lang="en-US" sz="2000" dirty="0">
                <a:solidFill>
                  <a:srgbClr val="996633"/>
                </a:solidFill>
                <a:latin typeface="Menlo"/>
                <a:ea typeface="Menlo"/>
                <a:cs typeface="Menlo"/>
                <a:sym typeface="Menlo"/>
              </a:rPr>
              <a:t>access</a:t>
            </a:r>
            <a:r>
              <a:rPr lang="en-US" sz="2000" dirty="0" smtClean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lang="en-US" sz="2000" dirty="0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”</a:t>
            </a:r>
            <a:r>
              <a:rPr lang="en-US" sz="2000" dirty="0" err="1" smtClean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readwrite</a:t>
            </a:r>
            <a:r>
              <a:rPr lang="en-US" sz="2000" dirty="0">
                <a:solidFill>
                  <a:srgbClr val="FF0000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property_2</a:t>
            </a:r>
            <a:r>
              <a:rPr lang="en-US" sz="2000" dirty="0">
                <a:solidFill>
                  <a:srgbClr val="800080"/>
                </a:solidFill>
                <a:latin typeface="Menlo"/>
                <a:ea typeface="Menlo"/>
                <a:cs typeface="Menlo"/>
                <a:sym typeface="Menlo"/>
              </a:rPr>
              <a:t>&lt;/id&gt;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lang="en-US" sz="2000" dirty="0">
                <a:latin typeface="Menlo"/>
                <a:ea typeface="Menlo"/>
                <a:cs typeface="Menlo"/>
                <a:sym typeface="Menlo"/>
              </a:rPr>
              <a:t>		</a:t>
            </a:r>
            <a:r>
              <a:rPr lang="en-US" sz="2000" dirty="0" smtClean="0"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lang="en-US" sz="2000" dirty="0" smtClean="0">
                <a:solidFill>
                  <a:srgbClr val="660066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lang="en-US" sz="2000" dirty="0">
                <a:solidFill>
                  <a:srgbClr val="660066"/>
                </a:solidFill>
                <a:latin typeface="Menlo"/>
                <a:ea typeface="Menlo"/>
                <a:cs typeface="Menlo"/>
                <a:sym typeface="Menlo"/>
              </a:rPr>
              <a:t>/properties</a:t>
            </a:r>
            <a:r>
              <a:rPr lang="en-US" sz="2000" dirty="0" smtClean="0">
                <a:solidFill>
                  <a:srgbClr val="660066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endParaRPr sz="2000" dirty="0">
              <a:solidFill>
                <a:srgbClr val="660066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&lt;/decltask&gt;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is-IS" sz="2000" dirty="0" smtClean="0">
                <a:latin typeface="Menlo"/>
                <a:ea typeface="Menlo"/>
                <a:cs typeface="Menlo"/>
                <a:sym typeface="Menlo"/>
              </a:rPr>
              <a:t>…</a:t>
            </a:r>
            <a:r>
              <a:rPr sz="2000" dirty="0">
                <a:latin typeface="Menlo"/>
                <a:ea typeface="Menlo"/>
                <a:cs typeface="Menlo"/>
                <a:sym typeface="Menlo"/>
              </a:rPr>
              <a:t>	</a:t>
            </a:r>
          </a:p>
          <a:p>
            <a:pPr lvl="0" algn="l" defTabSz="457200">
              <a:tabLst>
                <a:tab pos="330200" algn="l"/>
              </a:tabLst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BB2CA2"/>
                </a:solidFill>
                <a:latin typeface="Menlo"/>
                <a:ea typeface="Menlo"/>
                <a:cs typeface="Menlo"/>
                <a:sym typeface="Menlo"/>
              </a:rPr>
              <a:t>&lt;/topology&gt;</a:t>
            </a:r>
          </a:p>
        </p:txBody>
      </p:sp>
      <p:sp>
        <p:nvSpPr>
          <p:cNvPr id="7" name="Shape 63"/>
          <p:cNvSpPr/>
          <p:nvPr/>
        </p:nvSpPr>
        <p:spPr>
          <a:xfrm>
            <a:off x="7827789" y="1427290"/>
            <a:ext cx="4938217" cy="1080313"/>
          </a:xfrm>
          <a:prstGeom prst="wedgeEllipseCallout">
            <a:avLst>
              <a:gd name="adj1" fmla="val -109806"/>
              <a:gd name="adj2" fmla="val 9595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35353"/>
                </a:solidFill>
              </a:rPr>
              <a:t>Property declaration with a key.</a:t>
            </a:r>
          </a:p>
        </p:txBody>
      </p:sp>
      <p:sp>
        <p:nvSpPr>
          <p:cNvPr id="8" name="Shape 63"/>
          <p:cNvSpPr/>
          <p:nvPr/>
        </p:nvSpPr>
        <p:spPr>
          <a:xfrm>
            <a:off x="7827789" y="3934892"/>
            <a:ext cx="4938217" cy="1683594"/>
          </a:xfrm>
          <a:prstGeom prst="wedgeEllipseCallout">
            <a:avLst>
              <a:gd name="adj1" fmla="val -128269"/>
              <a:gd name="adj2" fmla="val -12327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35353"/>
                </a:solidFill>
              </a:rPr>
              <a:t>Task defines a list of dependent properties with access modifier: “read”, “write” or “</a:t>
            </a:r>
            <a:r>
              <a:rPr lang="en-US" sz="2400" dirty="0" err="1" smtClean="0">
                <a:solidFill>
                  <a:srgbClr val="535353"/>
                </a:solidFill>
              </a:rPr>
              <a:t>readwrite</a:t>
            </a:r>
            <a:r>
              <a:rPr lang="en-US" sz="2400" dirty="0" smtClean="0">
                <a:solidFill>
                  <a:srgbClr val="535353"/>
                </a:solidFill>
              </a:rPr>
              <a:t>”. </a:t>
            </a:r>
          </a:p>
        </p:txBody>
      </p:sp>
      <p:sp>
        <p:nvSpPr>
          <p:cNvPr id="9" name="Shape 63"/>
          <p:cNvSpPr/>
          <p:nvPr/>
        </p:nvSpPr>
        <p:spPr>
          <a:xfrm>
            <a:off x="6451885" y="7704593"/>
            <a:ext cx="4938217" cy="1683594"/>
          </a:xfrm>
          <a:prstGeom prst="wedgeEllipseCallout">
            <a:avLst>
              <a:gd name="adj1" fmla="val -94859"/>
              <a:gd name="adj2" fmla="val -92925"/>
            </a:avLst>
          </a:prstGeom>
          <a:ln w="25400" cap="rnd">
            <a:solidFill>
              <a:srgbClr val="808785"/>
            </a:solidFill>
            <a:custDash>
              <a:ds d="100000" sp="200000"/>
            </a:custDash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535353"/>
                </a:solidFill>
              </a:rPr>
              <a:t>When property is received user task will be notified about key-value update.</a:t>
            </a:r>
          </a:p>
        </p:txBody>
      </p:sp>
    </p:spTree>
    <p:extLst>
      <p:ext uri="{BB962C8B-B14F-4D97-AF65-F5344CB8AC3E}">
        <p14:creationId xmlns:p14="http://schemas.microsoft.com/office/powerpoint/2010/main" val="1828958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18262</TotalTime>
  <Words>2411</Words>
  <Application>Microsoft Macintosh PowerPoint</Application>
  <PresentationFormat>Custom</PresentationFormat>
  <Paragraphs>400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Showroom</vt:lpstr>
      <vt:lpstr>DDS Dynamic Deployment System</vt:lpstr>
      <vt:lpstr>PowerPoint Presentation</vt:lpstr>
      <vt:lpstr>PowerPoint Presentation</vt:lpstr>
      <vt:lpstr>Basic concepts</vt:lpstr>
      <vt:lpstr>The system takes so called “topology file” as the input.  Users describe desired tasks and their dependencies using this file. Users are also provided with a Web GUI to create topologies.</vt:lpstr>
      <vt:lpstr>DDS Workflow</vt:lpstr>
      <vt:lpstr> Highlights of the DDS features</vt:lpstr>
      <vt:lpstr> key-value propagation</vt:lpstr>
      <vt:lpstr> key-value in the topology file</vt:lpstr>
      <vt:lpstr>Key-value API</vt:lpstr>
      <vt:lpstr>Custom commands (1)</vt:lpstr>
      <vt:lpstr>Custom commands (2)</vt:lpstr>
      <vt:lpstr>Custom commands API</vt:lpstr>
      <vt:lpstr>RMS plug-in architecture Motivation</vt:lpstr>
      <vt:lpstr>RMS plug-in architecture</vt:lpstr>
      <vt:lpstr>List of available RMS plug-ins</vt:lpstr>
      <vt:lpstr>Documentation and tutorials</vt:lpstr>
      <vt:lpstr>Topology editor</vt:lpstr>
      <vt:lpstr>PowerPoint Presentation</vt:lpstr>
      <vt:lpstr>BACKUP</vt:lpstr>
      <vt:lpstr>Elements of the topology</vt:lpstr>
      <vt:lpstr>key-value performance stats</vt:lpstr>
      <vt:lpstr>PowerPoint Presentation</vt:lpstr>
      <vt:lpstr>RMS plug-in architecture</vt:lpstr>
      <vt:lpstr>Two ways to activate a topology</vt:lpstr>
      <vt:lpstr>Lobby based deployment</vt:lpstr>
      <vt:lpstr>Shared memory communication</vt:lpstr>
      <vt:lpstr>key-value and custom commands</vt:lpstr>
      <vt:lpstr>Versioning in key-value propagation [1]</vt:lpstr>
      <vt:lpstr>Versioning in key-value propagation [2]</vt:lpstr>
      <vt:lpstr>Runtime topology update [1]</vt:lpstr>
      <vt:lpstr>Runtime topology update [2]</vt:lpstr>
      <vt:lpstr>Runtime topology update [3]</vt:lpstr>
      <vt:lpstr>dds-octopus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DDS Dynamic Deployment System</dc:title>
  <cp:lastModifiedBy>Andrey Lebedev</cp:lastModifiedBy>
  <cp:revision>273</cp:revision>
  <dcterms:modified xsi:type="dcterms:W3CDTF">2017-07-06T12:13:49Z</dcterms:modified>
</cp:coreProperties>
</file>