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tmp" ContentType="image/png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1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1" r:id="rId3"/>
    <p:sldId id="270" r:id="rId4"/>
    <p:sldId id="282" r:id="rId5"/>
    <p:sldId id="263" r:id="rId6"/>
    <p:sldId id="272" r:id="rId7"/>
    <p:sldId id="274" r:id="rId8"/>
    <p:sldId id="277" r:id="rId9"/>
    <p:sldId id="279" r:id="rId10"/>
    <p:sldId id="268" r:id="rId11"/>
    <p:sldId id="265" r:id="rId12"/>
    <p:sldId id="280" r:id="rId13"/>
    <p:sldId id="266" r:id="rId14"/>
    <p:sldId id="267" r:id="rId15"/>
    <p:sldId id="257" r:id="rId1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AA0507"/>
    <a:srgbClr val="2323FF"/>
    <a:srgbClr val="FABF5C"/>
    <a:srgbClr val="151CFF"/>
    <a:srgbClr val="FC64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21240" autoAdjust="0"/>
    <p:restoredTop sz="94631" autoAdjust="0"/>
  </p:normalViewPr>
  <p:slideViewPr>
    <p:cSldViewPr snapToGrid="0" snapToObjects="1">
      <p:cViewPr>
        <p:scale>
          <a:sx n="114" d="100"/>
          <a:sy n="114" d="100"/>
        </p:scale>
        <p:origin x="-280" y="-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C8581B-3BE6-7944-BC36-B5BDA3C2DD48}" type="datetimeFigureOut">
              <a:rPr lang="en-US" smtClean="0"/>
              <a:t>7/6/17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15DDC-4086-D94F-A684-6B70759B4A9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734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6-12T11:57:33.373"/>
    </inkml:context>
    <inkml:brush xml:id="br0">
      <inkml:brushProperty name="width" value="0.06667" units="cm"/>
      <inkml:brushProperty name="height" value="0.06667" units="cm"/>
      <inkml:brushProperty name="color" value="#0070C0"/>
    </inkml:brush>
  </inkml:definitions>
  <inkml:trace contextRef="#ctx0" brushRef="#br0">4924 8189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6-12T11:57:37.441"/>
    </inkml:context>
    <inkml:brush xml:id="br0">
      <inkml:brushProperty name="width" value="0.06667" units="cm"/>
      <inkml:brushProperty name="height" value="0.06667" units="cm"/>
      <inkml:brushProperty name="color" value="#0070C0"/>
    </inkml:brush>
  </inkml:definitions>
  <inkml:trace contextRef="#ctx0" brushRef="#br0">933 5339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340FA074-D563-4AA4-93B7-D49961C6B1F6}" type="datetimeFigureOut">
              <a:rPr lang="en-US"/>
              <a:pPr>
                <a:defRPr/>
              </a:pPr>
              <a:t>7/6/17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A78F435B-6F10-4082-985C-D988053CEF4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5907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8F435B-6F10-4082-985C-D988053CEF4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0630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8F435B-6F10-4082-985C-D988053CEF4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84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8F435B-6F10-4082-985C-D988053CEF4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187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8F435B-6F10-4082-985C-D988053CEF4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202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77B96-07ED-E34C-99C6-440E0BCE3122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592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8F435B-6F10-4082-985C-D988053CEF4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304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8F435B-6F10-4082-985C-D988053CEF4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0450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8F435B-6F10-4082-985C-D988053CEF4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152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8F435B-6F10-4082-985C-D988053CEF4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4120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8F435B-6F10-4082-985C-D988053CEF4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188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79" y="6356350"/>
            <a:ext cx="7589521" cy="365125"/>
          </a:xfrm>
        </p:spPr>
        <p:txBody>
          <a:bodyPr/>
          <a:lstStyle/>
          <a:p>
            <a:r>
              <a:rPr lang="en-US" smtClean="0"/>
              <a:t>Hans Rudolf Schmidt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17844" y="6356350"/>
            <a:ext cx="668956" cy="365125"/>
          </a:xfrm>
        </p:spPr>
        <p:txBody>
          <a:bodyPr/>
          <a:lstStyle/>
          <a:p>
            <a:fld id="{3011DA1D-7319-4A38-BECC-A2BD080A36D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885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4718" y="0"/>
            <a:ext cx="7236525" cy="783771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88495" y="6356350"/>
            <a:ext cx="7588718" cy="365125"/>
          </a:xfrm>
        </p:spPr>
        <p:txBody>
          <a:bodyPr/>
          <a:lstStyle/>
          <a:p>
            <a:r>
              <a:rPr lang="en-US" smtClean="0"/>
              <a:t>Hans Rudolf Schmidt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046720" y="6356350"/>
            <a:ext cx="640080" cy="365125"/>
          </a:xfrm>
        </p:spPr>
        <p:txBody>
          <a:bodyPr/>
          <a:lstStyle/>
          <a:p>
            <a:fld id="{3011DA1D-7319-4A38-BECC-A2BD080A36D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37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7" y="0"/>
            <a:ext cx="7732107" cy="692150"/>
          </a:xfrm>
        </p:spPr>
        <p:txBody>
          <a:bodyPr/>
          <a:lstStyle>
            <a:lvl1pPr>
              <a:defRPr b="1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34925" y="6597650"/>
            <a:ext cx="3096915" cy="260350"/>
          </a:xfrm>
        </p:spPr>
        <p:txBody>
          <a:bodyPr/>
          <a:lstStyle>
            <a:lvl1pPr>
              <a:defRPr/>
            </a:lvl1pPr>
          </a:lstStyle>
          <a:p>
            <a:fld id="{763A66F2-5144-E44B-AC93-C34F24D1E406}" type="datetime1">
              <a:rPr lang="de-DE" altLang="de-DE" smtClean="0">
                <a:solidFill>
                  <a:srgbClr val="000000"/>
                </a:solidFill>
              </a:rPr>
              <a:t>06.07.17</a:t>
            </a:fld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509497" y="6589053"/>
            <a:ext cx="2125005" cy="260350"/>
          </a:xfrm>
        </p:spPr>
        <p:txBody>
          <a:bodyPr/>
          <a:lstStyle>
            <a:lvl1pPr>
              <a:defRPr/>
            </a:lvl1pPr>
          </a:lstStyle>
          <a:p>
            <a:r>
              <a:rPr lang="de-DE" altLang="de-DE" smtClean="0">
                <a:solidFill>
                  <a:srgbClr val="000000"/>
                </a:solidFill>
              </a:rPr>
              <a:t>Hans Rudolf Schmidt</a:t>
            </a:r>
            <a:endParaRPr lang="de-DE" altLang="de-DE" dirty="0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027988" y="6596063"/>
            <a:ext cx="1008062" cy="21748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A3D1B2B-A9C5-490E-B396-B442927CC454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14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E0BAD-86F0-7E4E-9A90-CC91AB6CD3B8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06.07.17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Hans Rudolf Schmidt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9DC1-50FD-4591-8F7C-07BE6D89939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017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FAIR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Hans Rudolf Schmidt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DA1D-7319-4A38-BECC-A2BD080A36D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804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3219" y="9316"/>
            <a:ext cx="7158129" cy="783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336" y="886769"/>
            <a:ext cx="9003323" cy="53834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3A307-413F-EE43-82D8-7B83124CE6BA}" type="datetime1">
              <a:rPr lang="de-DE" smtClean="0"/>
              <a:t>06.07.17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Hans Rudolf Schmidt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1DA1D-7319-4A38-BECC-A2BD080A36DA}" type="slidenum">
              <a:rPr lang="en-US" smtClean="0"/>
              <a:t>‹Nr.›</a:t>
            </a:fld>
            <a:endParaRPr lang="en-US"/>
          </a:p>
        </p:txBody>
      </p:sp>
      <p:pic>
        <p:nvPicPr>
          <p:cNvPr id="8" name="Bild 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3" y="9624"/>
            <a:ext cx="651478" cy="879495"/>
          </a:xfrm>
          <a:prstGeom prst="rect">
            <a:avLst/>
          </a:prstGeom>
        </p:spPr>
      </p:pic>
      <p:pic>
        <p:nvPicPr>
          <p:cNvPr id="9" name="Picture 13" descr="FAIR_Logo_rgb_frei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256" y="38100"/>
            <a:ext cx="99218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4661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55" r:id="rId3"/>
    <p:sldLayoutId id="2147483656" r:id="rId4"/>
    <p:sldLayoutId id="2147483657" r:id="rId5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2">
            <a:lumMod val="7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>
            <a:lumMod val="75000"/>
          </a:schemeClr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9" Type="http://schemas.openxmlformats.org/officeDocument/2006/relationships/image" Target="../media/image36.tmp"/><Relationship Id="rId10" Type="http://schemas.openxmlformats.org/officeDocument/2006/relationships/customXml" Target="../ink/ink1.xml"/><Relationship Id="rId11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4" Type="http://schemas.openxmlformats.org/officeDocument/2006/relationships/image" Target="../media/image38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44.png"/><Relationship Id="rId8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image" Target="../media/image47.tm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10" Type="http://schemas.openxmlformats.org/officeDocument/2006/relationships/image" Target="../media/image21.png"/><Relationship Id="rId9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4" Type="http://schemas.openxmlformats.org/officeDocument/2006/relationships/image" Target="../media/image23.tiff"/><Relationship Id="rId5" Type="http://schemas.openxmlformats.org/officeDocument/2006/relationships/image" Target="../media/image24.tiff"/><Relationship Id="rId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4" Type="http://schemas.openxmlformats.org/officeDocument/2006/relationships/image" Target="../media/image290.png"/><Relationship Id="rId6" Type="http://schemas.openxmlformats.org/officeDocument/2006/relationships/image" Target="../media/image350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3600" dirty="0" smtClean="0"/>
              <a:t>Status </a:t>
            </a:r>
            <a:r>
              <a:rPr lang="de-DE" sz="3600" dirty="0" err="1" smtClean="0"/>
              <a:t>of</a:t>
            </a:r>
            <a:r>
              <a:rPr lang="de-DE" sz="3600" dirty="0" smtClean="0"/>
              <a:t> </a:t>
            </a:r>
            <a:r>
              <a:rPr lang="de-DE" sz="3600" dirty="0" err="1" smtClean="0"/>
              <a:t>the</a:t>
            </a:r>
            <a:r>
              <a:rPr lang="de-DE" sz="3600" dirty="0" smtClean="0"/>
              <a:t> </a:t>
            </a:r>
            <a:br>
              <a:rPr lang="de-DE" sz="3600" dirty="0" smtClean="0"/>
            </a:br>
            <a:r>
              <a:rPr lang="de-DE" sz="2800" dirty="0" smtClean="0">
                <a:solidFill>
                  <a:srgbClr val="FF0000"/>
                </a:solidFill>
              </a:rPr>
              <a:t>C</a:t>
            </a:r>
            <a:r>
              <a:rPr lang="de-DE" sz="2800" dirty="0" smtClean="0"/>
              <a:t>ompressed </a:t>
            </a:r>
            <a:r>
              <a:rPr lang="de-DE" sz="2800" dirty="0" err="1" smtClean="0">
                <a:solidFill>
                  <a:srgbClr val="FF0000"/>
                </a:solidFill>
              </a:rPr>
              <a:t>B</a:t>
            </a:r>
            <a:r>
              <a:rPr lang="de-DE" sz="2800" dirty="0" err="1" smtClean="0"/>
              <a:t>aryonic</a:t>
            </a:r>
            <a:r>
              <a:rPr lang="de-DE" sz="2800" dirty="0" smtClean="0"/>
              <a:t> </a:t>
            </a:r>
            <a:r>
              <a:rPr lang="de-DE" sz="2800" dirty="0" smtClean="0">
                <a:solidFill>
                  <a:srgbClr val="FF0000"/>
                </a:solidFill>
              </a:rPr>
              <a:t>M</a:t>
            </a:r>
            <a:r>
              <a:rPr lang="de-DE" sz="2800" dirty="0" smtClean="0"/>
              <a:t>atter Experiment at FAIR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Hans Rudolf Schmidt</a:t>
            </a:r>
          </a:p>
          <a:p>
            <a:r>
              <a:rPr lang="en-US" dirty="0" smtClean="0"/>
              <a:t>University of  </a:t>
            </a:r>
            <a:r>
              <a:rPr lang="en-US" dirty="0" err="1" smtClean="0"/>
              <a:t>Tübingen</a:t>
            </a:r>
            <a:r>
              <a:rPr lang="en-US" dirty="0" smtClean="0"/>
              <a:t> &amp; GSI Darmstadt</a:t>
            </a:r>
          </a:p>
          <a:p>
            <a:pPr>
              <a:lnSpc>
                <a:spcPct val="80000"/>
              </a:lnSpc>
            </a:pPr>
            <a:endParaRPr lang="en-GB" i="1" dirty="0"/>
          </a:p>
          <a:p>
            <a:r>
              <a:rPr lang="en-GB" dirty="0"/>
              <a:t>EPS Conference on High Energy Physics </a:t>
            </a:r>
            <a:endParaRPr lang="en-GB" dirty="0" smtClean="0"/>
          </a:p>
          <a:p>
            <a:r>
              <a:rPr lang="en-GB" dirty="0" smtClean="0"/>
              <a:t>Venice</a:t>
            </a:r>
            <a:r>
              <a:rPr lang="en-GB" dirty="0"/>
              <a:t>, Italy 5-12 July 2017 </a:t>
            </a:r>
          </a:p>
          <a:p>
            <a:endParaRPr lang="en-US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362" y="0"/>
            <a:ext cx="3539266" cy="1847100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64" y="11412"/>
            <a:ext cx="3453205" cy="186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06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enger\AppData\Local\Microsoft\Windows\Temporary Internet Files\Content.Outlook\8DJ1LBWP\2016.03.14 CBM Hades SIS 1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2593"/>
            <a:ext cx="9144000" cy="5962224"/>
          </a:xfrm>
          <a:prstGeom prst="rect">
            <a:avLst/>
          </a:prstGeom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grpSp>
        <p:nvGrpSpPr>
          <p:cNvPr id="4111" name="Gruppierung 4110"/>
          <p:cNvGrpSpPr/>
          <p:nvPr/>
        </p:nvGrpSpPr>
        <p:grpSpPr>
          <a:xfrm>
            <a:off x="160426" y="1049891"/>
            <a:ext cx="4227291" cy="2142836"/>
            <a:chOff x="160426" y="1049891"/>
            <a:chExt cx="4227291" cy="2142836"/>
          </a:xfrm>
        </p:grpSpPr>
        <p:sp>
          <p:nvSpPr>
            <p:cNvPr id="9" name="Textfeld 8"/>
            <p:cNvSpPr txBox="1"/>
            <p:nvPr/>
          </p:nvSpPr>
          <p:spPr>
            <a:xfrm>
              <a:off x="160426" y="1049891"/>
              <a:ext cx="1098186" cy="1015663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de-DE" sz="2000" dirty="0" smtClean="0">
                  <a:solidFill>
                    <a:prstClr val="white"/>
                  </a:solidFill>
                </a:rPr>
                <a:t>Micro</a:t>
              </a:r>
            </a:p>
            <a:p>
              <a:r>
                <a:rPr lang="de-DE" sz="2000" dirty="0" smtClean="0">
                  <a:solidFill>
                    <a:prstClr val="white"/>
                  </a:solidFill>
                </a:rPr>
                <a:t>Vertex</a:t>
              </a:r>
            </a:p>
            <a:p>
              <a:r>
                <a:rPr lang="de-DE" sz="2000" dirty="0" err="1" smtClean="0">
                  <a:solidFill>
                    <a:prstClr val="white"/>
                  </a:solidFill>
                </a:rPr>
                <a:t>Detector</a:t>
              </a:r>
              <a:endParaRPr lang="de-DE" sz="2000" dirty="0">
                <a:solidFill>
                  <a:prstClr val="white"/>
                </a:solidFill>
              </a:endParaRPr>
            </a:p>
          </p:txBody>
        </p:sp>
        <p:cxnSp>
          <p:nvCxnSpPr>
            <p:cNvPr id="10" name="Gerade Verbindung 9"/>
            <p:cNvCxnSpPr>
              <a:stCxn id="9" idx="2"/>
            </p:cNvCxnSpPr>
            <p:nvPr/>
          </p:nvCxnSpPr>
          <p:spPr>
            <a:xfrm>
              <a:off x="709519" y="2065554"/>
              <a:ext cx="3678198" cy="1127173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12" name="Gruppierung 4111"/>
          <p:cNvGrpSpPr/>
          <p:nvPr/>
        </p:nvGrpSpPr>
        <p:grpSpPr>
          <a:xfrm>
            <a:off x="1385020" y="1058142"/>
            <a:ext cx="3002697" cy="2107101"/>
            <a:chOff x="1385020" y="1058142"/>
            <a:chExt cx="3002697" cy="2107101"/>
          </a:xfrm>
        </p:grpSpPr>
        <p:cxnSp>
          <p:nvCxnSpPr>
            <p:cNvPr id="8" name="Gerade Verbindung 7"/>
            <p:cNvCxnSpPr>
              <a:stCxn id="12" idx="2"/>
            </p:cNvCxnSpPr>
            <p:nvPr/>
          </p:nvCxnSpPr>
          <p:spPr>
            <a:xfrm>
              <a:off x="1905996" y="2073805"/>
              <a:ext cx="2481721" cy="1091438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feld 11"/>
            <p:cNvSpPr txBox="1"/>
            <p:nvPr/>
          </p:nvSpPr>
          <p:spPr>
            <a:xfrm>
              <a:off x="1385020" y="1058142"/>
              <a:ext cx="1041952" cy="1015663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de-DE" sz="2000" dirty="0" smtClean="0">
                  <a:solidFill>
                    <a:prstClr val="white"/>
                  </a:solidFill>
                </a:rPr>
                <a:t>Silicon</a:t>
              </a:r>
            </a:p>
            <a:p>
              <a:r>
                <a:rPr lang="de-DE" sz="2000" dirty="0" smtClean="0">
                  <a:solidFill>
                    <a:prstClr val="white"/>
                  </a:solidFill>
                </a:rPr>
                <a:t>Tracking</a:t>
              </a:r>
            </a:p>
            <a:p>
              <a:r>
                <a:rPr lang="de-DE" sz="2000" dirty="0" smtClean="0">
                  <a:solidFill>
                    <a:prstClr val="white"/>
                  </a:solidFill>
                </a:rPr>
                <a:t>System</a:t>
              </a:r>
              <a:endParaRPr lang="de-DE" sz="20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113" name="Gruppierung 4112"/>
          <p:cNvGrpSpPr/>
          <p:nvPr/>
        </p:nvGrpSpPr>
        <p:grpSpPr>
          <a:xfrm>
            <a:off x="2553380" y="1046476"/>
            <a:ext cx="1954713" cy="1688238"/>
            <a:chOff x="2553380" y="1046476"/>
            <a:chExt cx="1954713" cy="1688238"/>
          </a:xfrm>
        </p:grpSpPr>
        <p:sp>
          <p:nvSpPr>
            <p:cNvPr id="7" name="Textfeld 6"/>
            <p:cNvSpPr txBox="1"/>
            <p:nvPr/>
          </p:nvSpPr>
          <p:spPr>
            <a:xfrm>
              <a:off x="2553380" y="1046476"/>
              <a:ext cx="996042" cy="707886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de-DE" sz="2000" dirty="0" smtClean="0">
                  <a:solidFill>
                    <a:prstClr val="white"/>
                  </a:solidFill>
                </a:rPr>
                <a:t>Dipol</a:t>
              </a:r>
            </a:p>
            <a:p>
              <a:r>
                <a:rPr lang="de-DE" sz="2000" dirty="0" smtClean="0">
                  <a:solidFill>
                    <a:prstClr val="white"/>
                  </a:solidFill>
                </a:rPr>
                <a:t>Magnet</a:t>
              </a:r>
            </a:p>
          </p:txBody>
        </p:sp>
        <p:cxnSp>
          <p:nvCxnSpPr>
            <p:cNvPr id="13" name="Gerade Verbindung 12"/>
            <p:cNvCxnSpPr>
              <a:stCxn id="7" idx="2"/>
            </p:cNvCxnSpPr>
            <p:nvPr/>
          </p:nvCxnSpPr>
          <p:spPr>
            <a:xfrm>
              <a:off x="3051401" y="1754362"/>
              <a:ext cx="1456692" cy="98035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14" name="Gruppierung 4113"/>
          <p:cNvGrpSpPr/>
          <p:nvPr/>
        </p:nvGrpSpPr>
        <p:grpSpPr>
          <a:xfrm>
            <a:off x="3675829" y="1034103"/>
            <a:ext cx="1365694" cy="1475256"/>
            <a:chOff x="3675829" y="1034103"/>
            <a:chExt cx="1365694" cy="1475256"/>
          </a:xfrm>
        </p:grpSpPr>
        <p:sp>
          <p:nvSpPr>
            <p:cNvPr id="16" name="Textfeld 15"/>
            <p:cNvSpPr txBox="1"/>
            <p:nvPr/>
          </p:nvSpPr>
          <p:spPr>
            <a:xfrm>
              <a:off x="3675829" y="1034103"/>
              <a:ext cx="1290353" cy="1015663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de-DE" sz="2000" dirty="0" smtClean="0">
                  <a:solidFill>
                    <a:prstClr val="white"/>
                  </a:solidFill>
                </a:rPr>
                <a:t>Ring</a:t>
              </a:r>
            </a:p>
            <a:p>
              <a:r>
                <a:rPr lang="de-DE" sz="2000" dirty="0" smtClean="0">
                  <a:solidFill>
                    <a:prstClr val="white"/>
                  </a:solidFill>
                </a:rPr>
                <a:t>Imaging</a:t>
              </a:r>
            </a:p>
            <a:p>
              <a:r>
                <a:rPr lang="de-DE" sz="2000" dirty="0" smtClean="0">
                  <a:solidFill>
                    <a:prstClr val="white"/>
                  </a:solidFill>
                </a:rPr>
                <a:t>Cherenkov</a:t>
              </a:r>
            </a:p>
          </p:txBody>
        </p:sp>
        <p:cxnSp>
          <p:nvCxnSpPr>
            <p:cNvPr id="19" name="Gerade Verbindung 18"/>
            <p:cNvCxnSpPr>
              <a:stCxn id="16" idx="2"/>
            </p:cNvCxnSpPr>
            <p:nvPr/>
          </p:nvCxnSpPr>
          <p:spPr>
            <a:xfrm>
              <a:off x="4321006" y="2049766"/>
              <a:ext cx="720517" cy="459593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07" name="Gruppierung 4106"/>
          <p:cNvGrpSpPr/>
          <p:nvPr/>
        </p:nvGrpSpPr>
        <p:grpSpPr>
          <a:xfrm>
            <a:off x="4172731" y="2538330"/>
            <a:ext cx="2444593" cy="4183145"/>
            <a:chOff x="4172731" y="2538330"/>
            <a:chExt cx="2444593" cy="4183145"/>
          </a:xfrm>
        </p:grpSpPr>
        <p:cxnSp>
          <p:nvCxnSpPr>
            <p:cNvPr id="23" name="Gerade Verbindung 22"/>
            <p:cNvCxnSpPr>
              <a:endCxn id="25" idx="0"/>
            </p:cNvCxnSpPr>
            <p:nvPr/>
          </p:nvCxnSpPr>
          <p:spPr>
            <a:xfrm flipH="1">
              <a:off x="4752706" y="2538330"/>
              <a:ext cx="1864618" cy="316748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feld 24"/>
            <p:cNvSpPr txBox="1"/>
            <p:nvPr/>
          </p:nvSpPr>
          <p:spPr>
            <a:xfrm>
              <a:off x="4172731" y="5705812"/>
              <a:ext cx="1159950" cy="1015663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de-DE" sz="2000" dirty="0" smtClean="0">
                  <a:solidFill>
                    <a:prstClr val="white"/>
                  </a:solidFill>
                </a:rPr>
                <a:t>Time </a:t>
              </a:r>
              <a:r>
                <a:rPr lang="de-DE" sz="2000" dirty="0" err="1" smtClean="0">
                  <a:solidFill>
                    <a:prstClr val="white"/>
                  </a:solidFill>
                </a:rPr>
                <a:t>of</a:t>
              </a:r>
              <a:r>
                <a:rPr lang="de-DE" sz="2000" dirty="0" smtClean="0">
                  <a:solidFill>
                    <a:prstClr val="white"/>
                  </a:solidFill>
                </a:rPr>
                <a:t> Flight</a:t>
              </a:r>
            </a:p>
            <a:p>
              <a:r>
                <a:rPr lang="de-DE" sz="2000" dirty="0" err="1">
                  <a:solidFill>
                    <a:prstClr val="white"/>
                  </a:solidFill>
                </a:rPr>
                <a:t>D</a:t>
              </a:r>
              <a:r>
                <a:rPr lang="de-DE" sz="2000" dirty="0" err="1" smtClean="0">
                  <a:solidFill>
                    <a:prstClr val="white"/>
                  </a:solidFill>
                </a:rPr>
                <a:t>etector</a:t>
              </a:r>
              <a:endParaRPr lang="de-DE" sz="20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108" name="Gruppierung 4107"/>
          <p:cNvGrpSpPr/>
          <p:nvPr/>
        </p:nvGrpSpPr>
        <p:grpSpPr>
          <a:xfrm>
            <a:off x="5504898" y="2538330"/>
            <a:ext cx="1595481" cy="4183145"/>
            <a:chOff x="5504898" y="2538330"/>
            <a:chExt cx="1595481" cy="4183145"/>
          </a:xfrm>
        </p:grpSpPr>
        <p:sp>
          <p:nvSpPr>
            <p:cNvPr id="22" name="Textfeld 21"/>
            <p:cNvSpPr txBox="1"/>
            <p:nvPr/>
          </p:nvSpPr>
          <p:spPr>
            <a:xfrm>
              <a:off x="5504898" y="5705812"/>
              <a:ext cx="1211870" cy="1015663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de-DE" sz="2000" dirty="0" smtClean="0">
                  <a:solidFill>
                    <a:prstClr val="white"/>
                  </a:solidFill>
                </a:rPr>
                <a:t>Transition</a:t>
              </a:r>
            </a:p>
            <a:p>
              <a:r>
                <a:rPr lang="de-DE" sz="2000" dirty="0" smtClean="0">
                  <a:solidFill>
                    <a:prstClr val="white"/>
                  </a:solidFill>
                </a:rPr>
                <a:t>Radiation</a:t>
              </a:r>
            </a:p>
            <a:p>
              <a:r>
                <a:rPr lang="de-DE" sz="2000" dirty="0" err="1" smtClean="0">
                  <a:solidFill>
                    <a:prstClr val="white"/>
                  </a:solidFill>
                </a:rPr>
                <a:t>Detector</a:t>
              </a:r>
              <a:endParaRPr lang="de-DE" sz="2000" dirty="0" smtClean="0">
                <a:solidFill>
                  <a:prstClr val="white"/>
                </a:solidFill>
              </a:endParaRPr>
            </a:p>
          </p:txBody>
        </p:sp>
        <p:cxnSp>
          <p:nvCxnSpPr>
            <p:cNvPr id="26" name="Gerade Verbindung 25"/>
            <p:cNvCxnSpPr>
              <a:endCxn id="22" idx="0"/>
            </p:cNvCxnSpPr>
            <p:nvPr/>
          </p:nvCxnSpPr>
          <p:spPr>
            <a:xfrm flipH="1">
              <a:off x="6110833" y="2538330"/>
              <a:ext cx="989546" cy="316748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10" name="Gruppierung 4109"/>
          <p:cNvGrpSpPr/>
          <p:nvPr/>
        </p:nvGrpSpPr>
        <p:grpSpPr>
          <a:xfrm>
            <a:off x="7981067" y="2538330"/>
            <a:ext cx="1188146" cy="4183145"/>
            <a:chOff x="7981067" y="2538330"/>
            <a:chExt cx="1188146" cy="4183145"/>
          </a:xfrm>
        </p:grpSpPr>
        <p:sp>
          <p:nvSpPr>
            <p:cNvPr id="27" name="Textfeld 26"/>
            <p:cNvSpPr txBox="1"/>
            <p:nvPr/>
          </p:nvSpPr>
          <p:spPr>
            <a:xfrm>
              <a:off x="7981067" y="5705812"/>
              <a:ext cx="1188146" cy="1015663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de-DE" sz="2000" dirty="0" err="1" smtClean="0">
                  <a:solidFill>
                    <a:prstClr val="white"/>
                  </a:solidFill>
                </a:rPr>
                <a:t>Projectile</a:t>
              </a:r>
              <a:endParaRPr lang="de-DE" sz="2000" dirty="0" smtClean="0">
                <a:solidFill>
                  <a:prstClr val="white"/>
                </a:solidFill>
              </a:endParaRPr>
            </a:p>
            <a:p>
              <a:r>
                <a:rPr lang="de-DE" sz="2000" dirty="0" err="1" smtClean="0">
                  <a:solidFill>
                    <a:prstClr val="white"/>
                  </a:solidFill>
                </a:rPr>
                <a:t>Spectator</a:t>
              </a:r>
              <a:endParaRPr lang="de-DE" sz="2000" dirty="0" smtClean="0">
                <a:solidFill>
                  <a:prstClr val="white"/>
                </a:solidFill>
              </a:endParaRPr>
            </a:p>
            <a:p>
              <a:r>
                <a:rPr lang="de-DE" sz="2000" dirty="0" err="1" smtClean="0">
                  <a:solidFill>
                    <a:prstClr val="white"/>
                  </a:solidFill>
                </a:rPr>
                <a:t>Detector</a:t>
              </a:r>
              <a:endParaRPr lang="de-DE" sz="2000" dirty="0">
                <a:solidFill>
                  <a:prstClr val="white"/>
                </a:solidFill>
              </a:endParaRPr>
            </a:p>
          </p:txBody>
        </p:sp>
        <p:cxnSp>
          <p:nvCxnSpPr>
            <p:cNvPr id="28" name="Gerade Verbindung 27"/>
            <p:cNvCxnSpPr>
              <a:endCxn id="27" idx="0"/>
            </p:cNvCxnSpPr>
            <p:nvPr/>
          </p:nvCxnSpPr>
          <p:spPr>
            <a:xfrm>
              <a:off x="8305377" y="2538330"/>
              <a:ext cx="269763" cy="316748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06" name="Gruppierung 4105"/>
          <p:cNvGrpSpPr/>
          <p:nvPr/>
        </p:nvGrpSpPr>
        <p:grpSpPr>
          <a:xfrm>
            <a:off x="2902328" y="3467615"/>
            <a:ext cx="2748967" cy="3253860"/>
            <a:chOff x="2902328" y="3467615"/>
            <a:chExt cx="2748967" cy="3253860"/>
          </a:xfrm>
        </p:grpSpPr>
        <p:sp>
          <p:nvSpPr>
            <p:cNvPr id="30" name="Textfeld 29"/>
            <p:cNvSpPr txBox="1"/>
            <p:nvPr/>
          </p:nvSpPr>
          <p:spPr>
            <a:xfrm>
              <a:off x="2902328" y="6013589"/>
              <a:ext cx="1098186" cy="707886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de-DE" sz="2000" dirty="0" err="1" smtClean="0">
                  <a:solidFill>
                    <a:prstClr val="white"/>
                  </a:solidFill>
                </a:rPr>
                <a:t>Muon</a:t>
              </a:r>
              <a:endParaRPr lang="de-DE" sz="2000" dirty="0" smtClean="0">
                <a:solidFill>
                  <a:prstClr val="white"/>
                </a:solidFill>
              </a:endParaRPr>
            </a:p>
            <a:p>
              <a:r>
                <a:rPr lang="de-DE" sz="2000" dirty="0" err="1" smtClean="0">
                  <a:solidFill>
                    <a:prstClr val="white"/>
                  </a:solidFill>
                </a:rPr>
                <a:t>Detector</a:t>
              </a:r>
              <a:endParaRPr lang="de-DE" sz="2000" dirty="0">
                <a:solidFill>
                  <a:prstClr val="white"/>
                </a:solidFill>
              </a:endParaRPr>
            </a:p>
          </p:txBody>
        </p:sp>
        <p:cxnSp>
          <p:nvCxnSpPr>
            <p:cNvPr id="31" name="Gerade Verbindung 30"/>
            <p:cNvCxnSpPr>
              <a:endCxn id="30" idx="0"/>
            </p:cNvCxnSpPr>
            <p:nvPr/>
          </p:nvCxnSpPr>
          <p:spPr>
            <a:xfrm flipH="1">
              <a:off x="3451421" y="3467615"/>
              <a:ext cx="2199874" cy="254597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feld 33"/>
          <p:cNvSpPr txBox="1"/>
          <p:nvPr/>
        </p:nvSpPr>
        <p:spPr>
          <a:xfrm>
            <a:off x="6535584" y="994489"/>
            <a:ext cx="2546531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prstClr val="white"/>
                </a:solidFill>
                <a:cs typeface="Tahoma" pitchFamily="34" charset="0"/>
              </a:rPr>
              <a:t>DAQ/FLES </a:t>
            </a:r>
            <a:r>
              <a:rPr lang="en-US" sz="2000" dirty="0">
                <a:solidFill>
                  <a:prstClr val="white"/>
                </a:solidFill>
                <a:cs typeface="Tahoma" pitchFamily="34" charset="0"/>
              </a:rPr>
              <a:t>HPC cluster </a:t>
            </a:r>
            <a:endParaRPr lang="en-US" sz="2000" dirty="0" smtClean="0">
              <a:solidFill>
                <a:prstClr val="white"/>
              </a:solidFill>
              <a:cs typeface="Tahoma" pitchFamily="34" charset="0"/>
            </a:endParaRPr>
          </a:p>
        </p:txBody>
      </p:sp>
      <p:sp>
        <p:nvSpPr>
          <p:cNvPr id="4115" name="Titel 41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CBM </a:t>
            </a:r>
            <a:r>
              <a:rPr lang="de-DE" dirty="0" err="1" smtClean="0"/>
              <a:t>Detector</a:t>
            </a:r>
            <a:r>
              <a:rPr lang="de-DE" dirty="0" smtClean="0"/>
              <a:t> System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9DC1-50FD-4591-8F7C-07BE6D899390}" type="slidenum">
              <a:rPr lang="de-DE" smtClean="0"/>
              <a:pPr/>
              <a:t>10</a:t>
            </a:fld>
            <a:endParaRPr lang="de-DE"/>
          </a:p>
        </p:txBody>
      </p:sp>
      <p:grpSp>
        <p:nvGrpSpPr>
          <p:cNvPr id="4109" name="Gruppierung 4108"/>
          <p:cNvGrpSpPr/>
          <p:nvPr/>
        </p:nvGrpSpPr>
        <p:grpSpPr>
          <a:xfrm>
            <a:off x="6888985" y="3046004"/>
            <a:ext cx="919865" cy="3675471"/>
            <a:chOff x="6888985" y="3046004"/>
            <a:chExt cx="919865" cy="3675471"/>
          </a:xfrm>
        </p:grpSpPr>
        <p:sp>
          <p:nvSpPr>
            <p:cNvPr id="35" name="Textfeld 34"/>
            <p:cNvSpPr txBox="1"/>
            <p:nvPr/>
          </p:nvSpPr>
          <p:spPr>
            <a:xfrm>
              <a:off x="6888985" y="5705812"/>
              <a:ext cx="919865" cy="1015663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de-DE" sz="2000" dirty="0" smtClean="0">
                  <a:solidFill>
                    <a:prstClr val="white"/>
                  </a:solidFill>
                </a:rPr>
                <a:t>EM </a:t>
              </a:r>
              <a:r>
                <a:rPr lang="de-DE" sz="2000" dirty="0" err="1" smtClean="0">
                  <a:solidFill>
                    <a:prstClr val="white"/>
                  </a:solidFill>
                </a:rPr>
                <a:t>calori</a:t>
              </a:r>
              <a:r>
                <a:rPr lang="de-DE" sz="2000" dirty="0" smtClean="0">
                  <a:solidFill>
                    <a:prstClr val="white"/>
                  </a:solidFill>
                </a:rPr>
                <a:t>-meter</a:t>
              </a:r>
              <a:endParaRPr lang="de-DE" sz="2000" dirty="0">
                <a:solidFill>
                  <a:prstClr val="white"/>
                </a:solidFill>
              </a:endParaRPr>
            </a:p>
          </p:txBody>
        </p:sp>
        <p:cxnSp>
          <p:nvCxnSpPr>
            <p:cNvPr id="37" name="Gerade Verbindung 36"/>
            <p:cNvCxnSpPr/>
            <p:nvPr/>
          </p:nvCxnSpPr>
          <p:spPr>
            <a:xfrm flipH="1">
              <a:off x="7413500" y="3046004"/>
              <a:ext cx="245410" cy="265980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05" name="Gruppierung 4104"/>
          <p:cNvGrpSpPr/>
          <p:nvPr/>
        </p:nvGrpSpPr>
        <p:grpSpPr>
          <a:xfrm>
            <a:off x="181773" y="4506048"/>
            <a:ext cx="3718273" cy="2215427"/>
            <a:chOff x="181773" y="4506048"/>
            <a:chExt cx="3718273" cy="2215427"/>
          </a:xfrm>
        </p:grpSpPr>
        <p:sp>
          <p:nvSpPr>
            <p:cNvPr id="6" name="Textfeld 5"/>
            <p:cNvSpPr txBox="1"/>
            <p:nvPr/>
          </p:nvSpPr>
          <p:spPr>
            <a:xfrm>
              <a:off x="181773" y="5582702"/>
              <a:ext cx="1992084" cy="1138773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de-DE" sz="2800" dirty="0" smtClean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HADES</a:t>
              </a:r>
            </a:p>
            <a:p>
              <a:r>
                <a:rPr lang="de-DE" sz="2000" dirty="0" err="1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p+p</a:t>
              </a:r>
              <a:r>
                <a:rPr lang="de-DE" sz="2000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lang="de-DE" sz="2000" dirty="0" err="1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p+A</a:t>
              </a:r>
              <a:endParaRPr lang="de-DE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r>
                <a:rPr lang="de-DE" sz="2000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A+A (</a:t>
              </a:r>
              <a:r>
                <a:rPr lang="de-DE" sz="2000" dirty="0" err="1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low</a:t>
              </a:r>
              <a:r>
                <a:rPr lang="de-DE" sz="2000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de-DE" sz="2000" dirty="0" err="1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mult</a:t>
              </a:r>
              <a:r>
                <a:rPr lang="de-DE" sz="2000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.)</a:t>
              </a:r>
              <a:endParaRPr lang="de-D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104" name="Gruppierung 4103"/>
            <p:cNvGrpSpPr/>
            <p:nvPr/>
          </p:nvGrpSpPr>
          <p:grpSpPr>
            <a:xfrm>
              <a:off x="953898" y="4506048"/>
              <a:ext cx="2946148" cy="1076654"/>
              <a:chOff x="953898" y="4506048"/>
              <a:chExt cx="2946148" cy="1076654"/>
            </a:xfrm>
          </p:grpSpPr>
          <p:sp>
            <p:nvSpPr>
              <p:cNvPr id="4099" name="Geschweifte Klammer rechts 4098"/>
              <p:cNvSpPr/>
              <p:nvPr/>
            </p:nvSpPr>
            <p:spPr>
              <a:xfrm rot="4444113">
                <a:off x="2074694" y="3385252"/>
                <a:ext cx="704556" cy="2946148"/>
              </a:xfrm>
              <a:prstGeom prst="rightBrac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69" name="Gerade Verbindung 68"/>
              <p:cNvCxnSpPr>
                <a:stCxn id="4099" idx="1"/>
                <a:endCxn id="6" idx="0"/>
              </p:cNvCxnSpPr>
              <p:nvPr/>
            </p:nvCxnSpPr>
            <p:spPr>
              <a:xfrm flipH="1">
                <a:off x="1177815" y="5197073"/>
                <a:ext cx="1345853" cy="38562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06168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Technical Design Reports 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dirty="0" smtClean="0"/>
              <a:t>Hans Rudolf Schmidt</a:t>
            </a:r>
            <a:endParaRPr lang="de-DE" alt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D1B2B-A9C5-490E-B396-B442927CC454}" type="slidenum">
              <a:rPr lang="de-DE" smtClean="0"/>
              <a:pPr/>
              <a:t>11</a:t>
            </a:fld>
            <a:endParaRPr lang="de-DE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936" y="1199892"/>
            <a:ext cx="1733287" cy="2356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24" y="1181385"/>
            <a:ext cx="1742541" cy="2374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11"/>
          <a:stretch/>
        </p:blipFill>
        <p:spPr bwMode="auto">
          <a:xfrm>
            <a:off x="7345177" y="3802536"/>
            <a:ext cx="1742541" cy="23269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827" y="3763520"/>
            <a:ext cx="1757048" cy="2389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231" y="1204176"/>
            <a:ext cx="1766716" cy="2353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691" y="3815671"/>
            <a:ext cx="1729875" cy="229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181" y="3777808"/>
            <a:ext cx="1714842" cy="2341940"/>
          </a:xfrm>
          <a:prstGeom prst="rect">
            <a:avLst/>
          </a:prstGeom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</p:pic>
      <p:graphicFrame>
        <p:nvGraphicFramePr>
          <p:cNvPr id="14" name="Tabel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806196"/>
              </p:ext>
            </p:extLst>
          </p:nvPr>
        </p:nvGraphicFramePr>
        <p:xfrm>
          <a:off x="57996" y="1496273"/>
          <a:ext cx="3462163" cy="430435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58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724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6380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449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#</a:t>
                      </a:r>
                      <a:endParaRPr kumimoji="0" 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Project</a:t>
                      </a:r>
                      <a:endParaRPr kumimoji="0" 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TDR Status</a:t>
                      </a:r>
                      <a:endParaRPr kumimoji="0" lang="de-DE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9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</a:t>
                      </a:r>
                      <a:endParaRPr kumimoji="0" lang="it-IT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4425D"/>
                        </a:solidFill>
                        <a:effectLst/>
                        <a:uLnTx/>
                        <a:uFillTx/>
                        <a:latin typeface="Tahom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Magnet</a:t>
                      </a:r>
                      <a:endParaRPr kumimoji="0" lang="it-IT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4425D"/>
                        </a:solidFill>
                        <a:effectLst/>
                        <a:uLnTx/>
                        <a:uFillTx/>
                        <a:latin typeface="Tahom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err="1"/>
                        <a:t>approved</a:t>
                      </a:r>
                      <a:endParaRPr lang="de-DE" sz="1400" dirty="0">
                        <a:solidFill>
                          <a:srgbClr val="9F293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49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14425D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STS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14425D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err="1"/>
                        <a:t>approved</a:t>
                      </a:r>
                      <a:r>
                        <a:rPr lang="de-DE" sz="1400" dirty="0"/>
                        <a:t> </a:t>
                      </a:r>
                      <a:endParaRPr lang="de-DE" sz="1400" dirty="0">
                        <a:solidFill>
                          <a:srgbClr val="9F293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49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14425D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RICH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14425D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approved</a:t>
                      </a:r>
                      <a:endParaRPr kumimoji="0" lang="de-D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9F2936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49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14425D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TOF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14425D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approved</a:t>
                      </a:r>
                      <a:r>
                        <a:rPr kumimoji="0" lang="de-DE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</a:t>
                      </a:r>
                      <a:endParaRPr kumimoji="0" lang="de-D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9F2936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49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14425D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MuCh</a:t>
                      </a:r>
                      <a:endParaRPr kumimoji="0" 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14425D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err="1"/>
                        <a:t>approved</a:t>
                      </a:r>
                      <a:endParaRPr lang="de-DE" sz="1400" dirty="0">
                        <a:solidFill>
                          <a:srgbClr val="9F293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03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14425D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HADES ECAL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14425D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approved</a:t>
                      </a:r>
                      <a:endParaRPr kumimoji="0" lang="de-D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9F2936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449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14425D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PSD</a:t>
                      </a:r>
                      <a:endParaRPr kumimoji="0" 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14425D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approved</a:t>
                      </a:r>
                      <a:r>
                        <a:rPr kumimoji="0" lang="de-DE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</a:t>
                      </a:r>
                      <a:endParaRPr kumimoji="0" lang="de-D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9F2936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449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14425D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MVD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14425D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submission</a:t>
                      </a:r>
                      <a:r>
                        <a:rPr kumimoji="0" lang="de-DE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 2017</a:t>
                      </a:r>
                      <a:endParaRPr kumimoji="0" lang="de-D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4425D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449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14425D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DAQ/FLES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14425D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submission</a:t>
                      </a:r>
                      <a:r>
                        <a:rPr kumimoji="0" lang="de-DE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2017</a:t>
                      </a:r>
                      <a:endParaRPr kumimoji="0" lang="de-D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4425D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449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14425D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TRD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14425D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submission</a:t>
                      </a:r>
                      <a:r>
                        <a:rPr kumimoji="0" lang="de-DE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2017</a:t>
                      </a:r>
                      <a:endParaRPr kumimoji="0" lang="de-D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4425D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5291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11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14425D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ECAL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14425D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submission</a:t>
                      </a:r>
                      <a:r>
                        <a:rPr kumimoji="0" lang="de-DE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2017</a:t>
                      </a:r>
                      <a:endParaRPr kumimoji="0" lang="de-D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4425D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Freihand 14"/>
              <p14:cNvContentPartPr/>
              <p14:nvPr/>
            </p14:nvContentPartPr>
            <p14:xfrm>
              <a:off x="1716656" y="2761428"/>
              <a:ext cx="0" cy="0"/>
            </p14:xfrm>
          </p:contentPart>
        </mc:Choice>
        <mc:Fallback xmlns="">
          <p:pic>
            <p:nvPicPr>
              <p:cNvPr id="15" name="Freihand 14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Freihand 15"/>
              <p14:cNvContentPartPr/>
              <p14:nvPr/>
            </p14:nvContentPartPr>
            <p14:xfrm>
              <a:off x="279536" y="1735428"/>
              <a:ext cx="360" cy="0"/>
            </p14:xfrm>
          </p:contentPart>
        </mc:Choice>
        <mc:Fallback xmlns="">
          <p:pic>
            <p:nvPicPr>
              <p:cNvPr id="16" name="Freihand 15"/>
              <p:cNvPicPr/>
              <p:nvPr/>
            </p:nvPicPr>
            <p:blipFill/>
            <p:spPr/>
          </p:pic>
        </mc:Fallback>
      </mc:AlternateContent>
      <p:sp>
        <p:nvSpPr>
          <p:cNvPr id="20" name="Textfeld 19"/>
          <p:cNvSpPr txBox="1"/>
          <p:nvPr/>
        </p:nvSpPr>
        <p:spPr>
          <a:xfrm>
            <a:off x="188495" y="5910146"/>
            <a:ext cx="3331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+mn-lt"/>
              </a:rPr>
              <a:t>⇒	CBM </a:t>
            </a:r>
            <a:r>
              <a:rPr lang="de-DE" dirty="0" err="1" smtClean="0">
                <a:latin typeface="+mn-lt"/>
              </a:rPr>
              <a:t>start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version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is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ready</a:t>
            </a:r>
            <a:r>
              <a:rPr lang="de-DE" dirty="0" smtClean="0">
                <a:latin typeface="+mn-lt"/>
              </a:rPr>
              <a:t> 	</a:t>
            </a:r>
            <a:r>
              <a:rPr lang="de-DE" dirty="0" err="1" smtClean="0">
                <a:latin typeface="+mn-lt"/>
              </a:rPr>
              <a:t>to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be</a:t>
            </a:r>
            <a:r>
              <a:rPr lang="de-DE" dirty="0" smtClean="0">
                <a:latin typeface="+mn-lt"/>
              </a:rPr>
              <a:t> </a:t>
            </a:r>
            <a:r>
              <a:rPr lang="de-DE" smtClean="0">
                <a:latin typeface="+mn-lt"/>
              </a:rPr>
              <a:t>build</a:t>
            </a:r>
            <a:endParaRPr lang="de-DE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396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Central Detection System: a Silicon Tracker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908720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At SIS-energies (and design 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spatial resolution &lt; 25 µm</a:t>
            </a:r>
            <a:r>
              <a:rPr lang="en-US" dirty="0" smtClean="0">
                <a:latin typeface="+mn-lt"/>
              </a:rPr>
              <a:t>) the </a:t>
            </a:r>
            <a:r>
              <a:rPr lang="en-US" dirty="0" smtClean="0">
                <a:solidFill>
                  <a:schemeClr val="accent1"/>
                </a:solidFill>
                <a:latin typeface="+mn-lt"/>
              </a:rPr>
              <a:t>momentum resolution is dominated by multiple scattering</a:t>
            </a:r>
            <a:r>
              <a:rPr lang="en-US" dirty="0" smtClean="0">
                <a:latin typeface="+mn-lt"/>
              </a:rPr>
              <a:t>, i.e., for good momentum resolution the active area has to be practically massless….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70464" y="2278883"/>
            <a:ext cx="3826607" cy="4318469"/>
            <a:chOff x="158343" y="1552678"/>
            <a:chExt cx="3826607" cy="4318469"/>
          </a:xfrm>
        </p:grpSpPr>
        <p:grpSp>
          <p:nvGrpSpPr>
            <p:cNvPr id="7" name="Gruppieren 12"/>
            <p:cNvGrpSpPr/>
            <p:nvPr/>
          </p:nvGrpSpPr>
          <p:grpSpPr>
            <a:xfrm>
              <a:off x="158343" y="1552678"/>
              <a:ext cx="3826607" cy="3639883"/>
              <a:chOff x="395536" y="980726"/>
              <a:chExt cx="6237424" cy="5184577"/>
            </a:xfrm>
          </p:grpSpPr>
          <p:pic>
            <p:nvPicPr>
              <p:cNvPr id="10" name="Picture 4" descr="F:\Work\CBM\STS-TDR\STS-TDR_Final-Full_3Dec2012\integration\system-integration\figs\CBM_STS_pic-overwiew-dimetric.pn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421" r="8724"/>
              <a:stretch/>
            </p:blipFill>
            <p:spPr bwMode="auto">
              <a:xfrm>
                <a:off x="395536" y="980726"/>
                <a:ext cx="5276772" cy="518457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/>
              <a:extLst/>
            </p:spPr>
          </p:pic>
          <p:sp>
            <p:nvSpPr>
              <p:cNvPr id="11" name="Textfeld 14"/>
              <p:cNvSpPr txBox="1"/>
              <p:nvPr/>
            </p:nvSpPr>
            <p:spPr>
              <a:xfrm>
                <a:off x="4716016" y="2157602"/>
                <a:ext cx="824324" cy="5260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STS</a:t>
                </a:r>
                <a:endParaRPr lang="en-US" sz="1800" dirty="0"/>
              </a:p>
            </p:txBody>
          </p:sp>
          <p:cxnSp>
            <p:nvCxnSpPr>
              <p:cNvPr id="12" name="Gerade Verbindung 15"/>
              <p:cNvCxnSpPr/>
              <p:nvPr/>
            </p:nvCxnSpPr>
            <p:spPr>
              <a:xfrm flipV="1">
                <a:off x="5508103" y="3069285"/>
                <a:ext cx="946148" cy="71683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Gerade Verbindung 16"/>
              <p:cNvCxnSpPr/>
              <p:nvPr/>
            </p:nvCxnSpPr>
            <p:spPr>
              <a:xfrm flipV="1">
                <a:off x="4499992" y="3226407"/>
                <a:ext cx="1615944" cy="5742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Gerade Verbindung 17"/>
              <p:cNvCxnSpPr/>
              <p:nvPr/>
            </p:nvCxnSpPr>
            <p:spPr>
              <a:xfrm>
                <a:off x="4268151" y="4363944"/>
                <a:ext cx="1880906" cy="830614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feld 18"/>
              <p:cNvSpPr txBox="1"/>
              <p:nvPr/>
            </p:nvSpPr>
            <p:spPr>
              <a:xfrm>
                <a:off x="4890256" y="3680002"/>
                <a:ext cx="975141" cy="5260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2.5°</a:t>
                </a:r>
                <a:endParaRPr lang="en-US" sz="1800" dirty="0"/>
              </a:p>
            </p:txBody>
          </p:sp>
          <p:sp>
            <p:nvSpPr>
              <p:cNvPr id="16" name="Textfeld 19"/>
              <p:cNvSpPr txBox="1"/>
              <p:nvPr/>
            </p:nvSpPr>
            <p:spPr>
              <a:xfrm>
                <a:off x="5562577" y="4221256"/>
                <a:ext cx="870625" cy="52606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25°</a:t>
                </a:r>
                <a:endParaRPr lang="en-US" sz="1800" dirty="0"/>
              </a:p>
            </p:txBody>
          </p:sp>
          <p:sp>
            <p:nvSpPr>
              <p:cNvPr id="17" name="Textfeld 20"/>
              <p:cNvSpPr txBox="1"/>
              <p:nvPr/>
            </p:nvSpPr>
            <p:spPr>
              <a:xfrm rot="21416690">
                <a:off x="5464463" y="2624428"/>
                <a:ext cx="1168497" cy="5260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  <a:r>
                  <a:rPr lang="en-US" sz="1800" dirty="0" smtClean="0"/>
                  <a:t>eam</a:t>
                </a:r>
                <a:endParaRPr lang="en-US" sz="1800" dirty="0"/>
              </a:p>
            </p:txBody>
          </p:sp>
          <p:sp>
            <p:nvSpPr>
              <p:cNvPr id="18" name="Bogen 21"/>
              <p:cNvSpPr/>
              <p:nvPr/>
            </p:nvSpPr>
            <p:spPr>
              <a:xfrm>
                <a:off x="6048710" y="3092646"/>
                <a:ext cx="59195" cy="288032"/>
              </a:xfrm>
              <a:prstGeom prst="arc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cxnSp>
            <p:nvCxnSpPr>
              <p:cNvPr id="19" name="Gerade Verbindung mit Pfeil 22"/>
              <p:cNvCxnSpPr/>
              <p:nvPr/>
            </p:nvCxnSpPr>
            <p:spPr>
              <a:xfrm flipH="1" flipV="1">
                <a:off x="5266752" y="3247955"/>
                <a:ext cx="2" cy="43204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Bogen 23"/>
              <p:cNvSpPr/>
              <p:nvPr/>
            </p:nvSpPr>
            <p:spPr>
              <a:xfrm>
                <a:off x="5981179" y="3247955"/>
                <a:ext cx="342789" cy="1946603"/>
              </a:xfrm>
              <a:prstGeom prst="arc">
                <a:avLst>
                  <a:gd name="adj1" fmla="val 16200000"/>
                  <a:gd name="adj2" fmla="val 5359714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cxnSp>
          <p:nvCxnSpPr>
            <p:cNvPr id="8" name="Straight Arrow Connector 7"/>
            <p:cNvCxnSpPr/>
            <p:nvPr/>
          </p:nvCxnSpPr>
          <p:spPr>
            <a:xfrm flipH="1" flipV="1">
              <a:off x="1243473" y="3265604"/>
              <a:ext cx="376199" cy="221526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1231911" y="5501815"/>
              <a:ext cx="10875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target</a:t>
              </a:r>
              <a:endParaRPr lang="de-DE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406404" y="1832050"/>
                <a:ext cx="4486075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lvl="0" indent="-285750">
                  <a:buFont typeface="Arial"/>
                  <a:buChar char="•"/>
                </a:pPr>
                <a:r>
                  <a:rPr lang="en-US" dirty="0" smtClean="0">
                    <a:solidFill>
                      <a:prstClr val="black"/>
                    </a:solidFill>
                    <a:latin typeface="Calibri"/>
                  </a:rPr>
                  <a:t>readout electronics outside of active area</a:t>
                </a:r>
              </a:p>
              <a:p>
                <a:pPr marL="742950" lvl="1" indent="-285750">
                  <a:buFont typeface="Lucida Grande"/>
                  <a:buChar char="-"/>
                </a:pPr>
                <a:r>
                  <a:rPr lang="en-US" dirty="0" smtClean="0">
                    <a:solidFill>
                      <a:prstClr val="black"/>
                    </a:solidFill>
                    <a:latin typeface="Calibri"/>
                  </a:rPr>
                  <a:t>ultra-thin (long!) readout cables</a:t>
                </a:r>
              </a:p>
              <a:p>
                <a:pPr marL="285750" lvl="0" indent="-285750">
                  <a:buFont typeface="Arial"/>
                  <a:buChar char="•"/>
                </a:pPr>
                <a:r>
                  <a:rPr lang="en-US" dirty="0" smtClean="0">
                    <a:solidFill>
                      <a:prstClr val="black"/>
                    </a:solidFill>
                    <a:latin typeface="Calibri"/>
                  </a:rPr>
                  <a:t>ultra </a:t>
                </a:r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light  support </a:t>
                </a:r>
                <a:r>
                  <a:rPr lang="en-US" dirty="0" smtClean="0">
                    <a:solidFill>
                      <a:prstClr val="black"/>
                    </a:solidFill>
                    <a:latin typeface="Calibri"/>
                  </a:rPr>
                  <a:t>structure</a:t>
                </a:r>
              </a:p>
              <a:p>
                <a:pPr marL="742950" lvl="1" indent="-285750">
                  <a:buFont typeface="Lucida Grande"/>
                  <a:buChar char="-"/>
                </a:pPr>
                <a:r>
                  <a:rPr lang="en-US" dirty="0" smtClean="0">
                    <a:solidFill>
                      <a:prstClr val="black"/>
                    </a:solidFill>
                    <a:latin typeface="Calibri"/>
                  </a:rPr>
                  <a:t>carbon fiber (-&gt; ALICE)</a:t>
                </a:r>
                <a:endParaRPr lang="en-US" dirty="0">
                  <a:solidFill>
                    <a:prstClr val="black"/>
                  </a:solidFill>
                  <a:latin typeface="Calibri"/>
                </a:endParaRPr>
              </a:p>
              <a:p>
                <a:pPr marL="285750" lvl="0" indent="-285750">
                  <a:buFont typeface="Arial"/>
                  <a:buChar char="•"/>
                </a:pPr>
                <a:r>
                  <a:rPr lang="en-US" dirty="0" smtClean="0">
                    <a:solidFill>
                      <a:prstClr val="black"/>
                    </a:solidFill>
                    <a:latin typeface="Calibri"/>
                  </a:rPr>
                  <a:t>300 </a:t>
                </a:r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µm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prstClr val="black"/>
                        </a:solidFill>
                        <a:latin typeface="Cambria Math" charset="0"/>
                      </a:rPr>
                      <m:t>𝜇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  <a:latin typeface="Calibri"/>
                  </a:rPr>
                  <a:t>strip sensor with double </a:t>
                </a:r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sided </a:t>
                </a:r>
                <a:r>
                  <a:rPr lang="en-US" dirty="0" smtClean="0">
                    <a:solidFill>
                      <a:prstClr val="black"/>
                    </a:solidFill>
                    <a:latin typeface="Calibri"/>
                  </a:rPr>
                  <a:t>stereo readout </a:t>
                </a:r>
              </a:p>
              <a:p>
                <a:pPr lvl="0"/>
                <a:endParaRPr lang="en-US" dirty="0" smtClean="0">
                  <a:solidFill>
                    <a:prstClr val="black"/>
                  </a:solidFill>
                  <a:latin typeface="Calibri"/>
                </a:endParaRPr>
              </a:p>
              <a:p>
                <a:pPr lvl="1"/>
                <a:endParaRPr lang="en-US" dirty="0" smtClean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6404" y="1832050"/>
                <a:ext cx="4486075" cy="2308324"/>
              </a:xfrm>
              <a:prstGeom prst="rect">
                <a:avLst/>
              </a:prstGeom>
              <a:blipFill rotWithShape="0">
                <a:blip r:embed="rId3"/>
                <a:stretch>
                  <a:fillRect l="-951" t="-158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/>
          <p:cNvPicPr preferRelativeResize="0">
            <a:picLocks noGrp="1"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80"/>
          <a:stretch/>
        </p:blipFill>
        <p:spPr bwMode="auto">
          <a:xfrm>
            <a:off x="4835660" y="4198451"/>
            <a:ext cx="1356547" cy="1527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/>
          <p:cNvPicPr preferRelativeResize="0">
            <a:picLocks noGrp="1"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27" r="-1"/>
          <a:stretch/>
        </p:blipFill>
        <p:spPr bwMode="auto">
          <a:xfrm>
            <a:off x="6844763" y="3769512"/>
            <a:ext cx="1335218" cy="1527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/>
          <p:cNvPicPr preferRelativeResize="0">
            <a:picLocks noGrp="1"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18" r="46079"/>
          <a:stretch/>
        </p:blipFill>
        <p:spPr bwMode="auto">
          <a:xfrm>
            <a:off x="6192207" y="4128112"/>
            <a:ext cx="144022" cy="1527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/>
          <p:cNvPicPr preferRelativeResize="0">
            <a:picLocks noGrp="1"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18" r="46079"/>
          <a:stretch/>
        </p:blipFill>
        <p:spPr bwMode="auto">
          <a:xfrm>
            <a:off x="6300192" y="4072414"/>
            <a:ext cx="144022" cy="1527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/>
          <p:cNvPicPr preferRelativeResize="0">
            <a:picLocks noGrp="1"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18" r="46079"/>
          <a:stretch/>
        </p:blipFill>
        <p:spPr bwMode="auto">
          <a:xfrm>
            <a:off x="6444202" y="3997472"/>
            <a:ext cx="144022" cy="1527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/>
          <p:cNvPicPr preferRelativeResize="0">
            <a:picLocks noGrp="1"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18" r="46079"/>
          <a:stretch/>
        </p:blipFill>
        <p:spPr bwMode="auto">
          <a:xfrm>
            <a:off x="6577729" y="3924024"/>
            <a:ext cx="144022" cy="1527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/>
          <p:cNvPicPr preferRelativeResize="0">
            <a:picLocks noGrp="1"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18" r="46079"/>
          <a:stretch/>
        </p:blipFill>
        <p:spPr bwMode="auto">
          <a:xfrm>
            <a:off x="6709139" y="3850552"/>
            <a:ext cx="144022" cy="1527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 preferRelativeResize="0">
            <a:picLocks noGrp="1"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136" y="3645024"/>
            <a:ext cx="2525253" cy="1527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5868144" y="5655434"/>
            <a:ext cx="893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latin typeface="+mn-lt"/>
              </a:rPr>
              <a:t>sensors</a:t>
            </a:r>
            <a:endParaRPr lang="de-DE" dirty="0" smtClean="0"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028127" y="5112168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latin typeface="+mn-lt"/>
              </a:rPr>
              <a:t>cables</a:t>
            </a:r>
            <a:endParaRPr lang="de-DE" dirty="0" smtClean="0">
              <a:latin typeface="+mn-lt"/>
            </a:endParaRPr>
          </a:p>
        </p:txBody>
      </p:sp>
      <p:cxnSp>
        <p:nvCxnSpPr>
          <p:cNvPr id="34" name="Straight Arrow Connector 33"/>
          <p:cNvCxnSpPr>
            <a:stCxn id="31" idx="0"/>
          </p:cNvCxnSpPr>
          <p:nvPr/>
        </p:nvCxnSpPr>
        <p:spPr>
          <a:xfrm flipH="1" flipV="1">
            <a:off x="6300192" y="4923261"/>
            <a:ext cx="14874" cy="732173"/>
          </a:xfrm>
          <a:prstGeom prst="straightConnector1">
            <a:avLst/>
          </a:prstGeom>
          <a:ln w="28575">
            <a:solidFill>
              <a:srgbClr val="AA0507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1" idx="0"/>
          </p:cNvCxnSpPr>
          <p:nvPr/>
        </p:nvCxnSpPr>
        <p:spPr>
          <a:xfrm flipH="1" flipV="1">
            <a:off x="5724128" y="5377874"/>
            <a:ext cx="590938" cy="277560"/>
          </a:xfrm>
          <a:prstGeom prst="straightConnector1">
            <a:avLst/>
          </a:prstGeom>
          <a:ln w="28575">
            <a:solidFill>
              <a:srgbClr val="AA0507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2" idx="0"/>
          </p:cNvCxnSpPr>
          <p:nvPr/>
        </p:nvCxnSpPr>
        <p:spPr>
          <a:xfrm flipH="1" flipV="1">
            <a:off x="6761988" y="4923261"/>
            <a:ext cx="653425" cy="188907"/>
          </a:xfrm>
          <a:prstGeom prst="straightConnector1">
            <a:avLst/>
          </a:prstGeom>
          <a:ln w="28575">
            <a:solidFill>
              <a:srgbClr val="AA0507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2" idx="0"/>
          </p:cNvCxnSpPr>
          <p:nvPr/>
        </p:nvCxnSpPr>
        <p:spPr>
          <a:xfrm flipV="1">
            <a:off x="7415413" y="4365104"/>
            <a:ext cx="0" cy="747064"/>
          </a:xfrm>
          <a:prstGeom prst="straightConnector1">
            <a:avLst/>
          </a:prstGeom>
          <a:ln w="28575">
            <a:solidFill>
              <a:srgbClr val="AA0507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740352" y="4730367"/>
            <a:ext cx="516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n-lt"/>
              </a:rPr>
              <a:t>FEE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 flipH="1" flipV="1">
            <a:off x="7810390" y="4554025"/>
            <a:ext cx="209027" cy="176342"/>
          </a:xfrm>
          <a:prstGeom prst="straightConnector1">
            <a:avLst/>
          </a:prstGeom>
          <a:ln w="28575">
            <a:solidFill>
              <a:srgbClr val="AA0507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8028384" y="4198451"/>
            <a:ext cx="0" cy="531916"/>
          </a:xfrm>
          <a:prstGeom prst="straightConnector1">
            <a:avLst/>
          </a:prstGeom>
          <a:ln w="28575">
            <a:solidFill>
              <a:srgbClr val="AA0507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DA1D-7319-4A38-BECC-A2BD080A36DA}" type="slidenum">
              <a:rPr lang="en-US" smtClean="0"/>
              <a:t>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Hans Rudolf Schmidt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92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CBM-FAIR Phase 0 (&gt;2018) 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Hans Rudolf Schmidt</a:t>
            </a:r>
            <a:endParaRPr lang="de-DE" alt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D1B2B-A9C5-490E-B396-B442927CC454}" type="slidenum">
              <a:rPr lang="de-DE" smtClean="0"/>
              <a:pPr/>
              <a:t>13</a:t>
            </a:fld>
            <a:endParaRPr lang="de-DE"/>
          </a:p>
        </p:txBody>
      </p:sp>
      <p:grpSp>
        <p:nvGrpSpPr>
          <p:cNvPr id="28" name="Gruppierung 27"/>
          <p:cNvGrpSpPr/>
          <p:nvPr/>
        </p:nvGrpSpPr>
        <p:grpSpPr>
          <a:xfrm>
            <a:off x="5288247" y="3931739"/>
            <a:ext cx="3221322" cy="1665922"/>
            <a:chOff x="5819167" y="3720584"/>
            <a:chExt cx="3221322" cy="1665922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4" t="8836" r="4302" b="12579"/>
            <a:stretch/>
          </p:blipFill>
          <p:spPr bwMode="auto">
            <a:xfrm>
              <a:off x="5819167" y="3903033"/>
              <a:ext cx="1321933" cy="13010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Рисунок 12" descr="cbmn.png"/>
            <p:cNvPicPr>
              <a:picLocks noChangeAspect="1"/>
            </p:cNvPicPr>
            <p:nvPr/>
          </p:nvPicPr>
          <p:blipFill rotWithShape="1">
            <a:blip r:embed="rId4" cstate="print"/>
            <a:srcRect t="16973" b="8045"/>
            <a:stretch/>
          </p:blipFill>
          <p:spPr>
            <a:xfrm>
              <a:off x="7054057" y="3720584"/>
              <a:ext cx="1986432" cy="1665922"/>
            </a:xfrm>
            <a:prstGeom prst="rect">
              <a:avLst/>
            </a:prstGeom>
          </p:spPr>
        </p:pic>
        <p:cxnSp>
          <p:nvCxnSpPr>
            <p:cNvPr id="15" name="Gerade Verbindung mit Pfeil 14"/>
            <p:cNvCxnSpPr/>
            <p:nvPr/>
          </p:nvCxnSpPr>
          <p:spPr>
            <a:xfrm flipV="1">
              <a:off x="6824546" y="4266250"/>
              <a:ext cx="952667" cy="352679"/>
            </a:xfrm>
            <a:prstGeom prst="straightConnector1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tailEnd type="arrow"/>
            </a:ln>
            <a:effectLst/>
          </p:spPr>
        </p:cxnSp>
      </p:grpSp>
      <p:grpSp>
        <p:nvGrpSpPr>
          <p:cNvPr id="25" name="Gruppierung 24"/>
          <p:cNvGrpSpPr/>
          <p:nvPr/>
        </p:nvGrpSpPr>
        <p:grpSpPr>
          <a:xfrm>
            <a:off x="5366754" y="2554808"/>
            <a:ext cx="3270046" cy="1520341"/>
            <a:chOff x="5758564" y="2234979"/>
            <a:chExt cx="3270046" cy="1520341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5809" y="2234979"/>
              <a:ext cx="1942801" cy="1520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7" descr="Screen Clipping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1479"/>
            <a:stretch/>
          </p:blipFill>
          <p:spPr>
            <a:xfrm>
              <a:off x="5758564" y="2390258"/>
              <a:ext cx="1154005" cy="1209783"/>
            </a:xfrm>
            <a:prstGeom prst="rect">
              <a:avLst/>
            </a:prstGeom>
          </p:spPr>
        </p:pic>
        <p:cxnSp>
          <p:nvCxnSpPr>
            <p:cNvPr id="16" name="Gerade Verbindung mit Pfeil 15"/>
            <p:cNvCxnSpPr/>
            <p:nvPr/>
          </p:nvCxnSpPr>
          <p:spPr>
            <a:xfrm>
              <a:off x="6511200" y="3286247"/>
              <a:ext cx="1157144" cy="25611"/>
            </a:xfrm>
            <a:prstGeom prst="straightConnector1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tailEnd type="arrow"/>
            </a:ln>
            <a:effectLst/>
          </p:spPr>
        </p:cxnSp>
      </p:grp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990" y="5399272"/>
            <a:ext cx="1656802" cy="1366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ttps://hades-new.gsi.de/sites/default/files/web/media/page/main/HadesFull3_400pix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247" y="984130"/>
            <a:ext cx="1977483" cy="148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uppierung 29"/>
          <p:cNvGrpSpPr/>
          <p:nvPr/>
        </p:nvGrpSpPr>
        <p:grpSpPr>
          <a:xfrm>
            <a:off x="169308" y="986867"/>
            <a:ext cx="5000398" cy="1556836"/>
            <a:chOff x="169308" y="986867"/>
            <a:chExt cx="5000398" cy="1556836"/>
          </a:xfrm>
        </p:grpSpPr>
        <p:sp>
          <p:nvSpPr>
            <p:cNvPr id="6" name="Textfeld 5"/>
            <p:cNvSpPr txBox="1"/>
            <p:nvPr/>
          </p:nvSpPr>
          <p:spPr>
            <a:xfrm>
              <a:off x="169308" y="986867"/>
              <a:ext cx="4402692" cy="1556836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>
                <a:spcBef>
                  <a:spcPts val="320"/>
                </a:spcBef>
                <a:spcAft>
                  <a:spcPts val="600"/>
                </a:spcAft>
              </a:pPr>
              <a:r>
                <a:rPr lang="en-GB" kern="0" dirty="0" smtClean="0">
                  <a:solidFill>
                    <a:srgbClr val="000000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  <a:sym typeface="Calibri"/>
                  <a:rtl val="0"/>
                </a:rPr>
                <a:t>Hades physics programm@SIS18 (</a:t>
              </a:r>
              <a:r>
                <a:rPr lang="en-GB" kern="0" dirty="0" err="1" smtClean="0">
                  <a:solidFill>
                    <a:srgbClr val="000000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  <a:sym typeface="Calibri"/>
                  <a:rtl val="0"/>
                </a:rPr>
                <a:t>p+p</a:t>
              </a:r>
              <a:r>
                <a:rPr lang="en-GB" kern="0" dirty="0" smtClean="0">
                  <a:solidFill>
                    <a:srgbClr val="000000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  <a:sym typeface="Calibri"/>
                  <a:rtl val="0"/>
                </a:rPr>
                <a:t>, </a:t>
              </a:r>
              <a:r>
                <a:rPr lang="en-GB" kern="0" dirty="0" err="1" smtClean="0">
                  <a:solidFill>
                    <a:srgbClr val="000000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  <a:sym typeface="Calibri"/>
                  <a:rtl val="0"/>
                </a:rPr>
                <a:t>p+A</a:t>
              </a:r>
              <a:r>
                <a:rPr lang="en-GB" kern="0" dirty="0" smtClean="0">
                  <a:solidFill>
                    <a:srgbClr val="000000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  <a:sym typeface="Calibri"/>
                  <a:rtl val="0"/>
                </a:rPr>
                <a:t>, </a:t>
              </a:r>
              <a:r>
                <a:rPr lang="en-GB" kern="0" dirty="0" err="1" smtClean="0">
                  <a:solidFill>
                    <a:srgbClr val="000000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  <a:sym typeface="Calibri"/>
                  <a:rtl val="0"/>
                </a:rPr>
                <a:t>Ag+Ag</a:t>
              </a:r>
              <a:r>
                <a:rPr lang="en-GB" kern="0" dirty="0" smtClean="0">
                  <a:solidFill>
                    <a:srgbClr val="000000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  <a:sym typeface="Calibri"/>
                  <a:rtl val="0"/>
                </a:rPr>
                <a:t> 1.65 </a:t>
              </a:r>
              <a:r>
                <a:rPr lang="en-GB" kern="0" dirty="0" err="1" smtClean="0">
                  <a:solidFill>
                    <a:srgbClr val="000000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  <a:sym typeface="Calibri"/>
                  <a:rtl val="0"/>
                </a:rPr>
                <a:t>AGeV</a:t>
              </a:r>
              <a:r>
                <a:rPr lang="en-GB" kern="0" dirty="0" smtClean="0">
                  <a:solidFill>
                    <a:srgbClr val="000000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  <a:sym typeface="Calibri"/>
                  <a:rtl val="0"/>
                </a:rPr>
                <a:t>)</a:t>
              </a:r>
            </a:p>
            <a:p>
              <a:pPr marL="488950" lvl="1" indent="-266700">
                <a:lnSpc>
                  <a:spcPts val="1400"/>
                </a:lnSpc>
                <a:spcBef>
                  <a:spcPts val="320"/>
                </a:spcBef>
                <a:buFont typeface="Arial" charset="0"/>
                <a:buChar char="•"/>
              </a:pPr>
              <a:r>
                <a:rPr lang="en-GB" sz="1600" kern="0" dirty="0" smtClean="0">
                  <a:latin typeface="+mn-lt"/>
                  <a:ea typeface="Tahoma" panose="020B0604030504040204" pitchFamily="34" charset="0"/>
                  <a:cs typeface="Tahoma" panose="020B0604030504040204" pitchFamily="34" charset="0"/>
                </a:rPr>
                <a:t>Multi-strange </a:t>
              </a:r>
              <a:r>
                <a:rPr lang="en-GB" sz="1600" kern="0" dirty="0">
                  <a:latin typeface="+mn-lt"/>
                  <a:ea typeface="Tahoma" panose="020B0604030504040204" pitchFamily="34" charset="0"/>
                  <a:cs typeface="Tahoma" panose="020B0604030504040204" pitchFamily="34" charset="0"/>
                </a:rPr>
                <a:t>baryons</a:t>
              </a:r>
            </a:p>
            <a:p>
              <a:pPr marL="488950" lvl="1" indent="-266700">
                <a:lnSpc>
                  <a:spcPts val="1400"/>
                </a:lnSpc>
                <a:spcBef>
                  <a:spcPts val="320"/>
                </a:spcBef>
                <a:buFont typeface="Arial" charset="0"/>
                <a:buChar char="•"/>
              </a:pPr>
              <a:r>
                <a:rPr lang="en-GB" sz="1600" kern="0" dirty="0" err="1">
                  <a:latin typeface="+mn-lt"/>
                  <a:ea typeface="Tahoma" panose="020B0604030504040204" pitchFamily="34" charset="0"/>
                  <a:cs typeface="Tahoma" panose="020B0604030504040204" pitchFamily="34" charset="0"/>
                </a:rPr>
                <a:t>ϕ</a:t>
              </a:r>
              <a:r>
                <a:rPr lang="en-GB" sz="1600" kern="0" dirty="0">
                  <a:latin typeface="+mn-lt"/>
                  <a:ea typeface="Tahoma" panose="020B0604030504040204" pitchFamily="34" charset="0"/>
                  <a:cs typeface="Tahoma" panose="020B0604030504040204" pitchFamily="34" charset="0"/>
                </a:rPr>
                <a:t> production study via K</a:t>
              </a:r>
              <a:r>
                <a:rPr lang="en-GB" sz="1600" kern="0" baseline="30000" dirty="0">
                  <a:latin typeface="+mn-lt"/>
                  <a:ea typeface="Tahoma" panose="020B0604030504040204" pitchFamily="34" charset="0"/>
                  <a:cs typeface="Tahoma" panose="020B0604030504040204" pitchFamily="34" charset="0"/>
                </a:rPr>
                <a:t>+</a:t>
              </a:r>
              <a:r>
                <a:rPr lang="en-GB" sz="1600" kern="0" dirty="0">
                  <a:latin typeface="+mn-lt"/>
                  <a:ea typeface="Tahoma" panose="020B0604030504040204" pitchFamily="34" charset="0"/>
                  <a:cs typeface="Tahoma" panose="020B0604030504040204" pitchFamily="34" charset="0"/>
                </a:rPr>
                <a:t>K</a:t>
              </a:r>
              <a:r>
                <a:rPr lang="en-GB" sz="1600" kern="0" baseline="30000" dirty="0">
                  <a:latin typeface="+mn-lt"/>
                  <a:ea typeface="Tahoma" panose="020B0604030504040204" pitchFamily="34" charset="0"/>
                  <a:cs typeface="Tahoma" panose="020B0604030504040204" pitchFamily="34" charset="0"/>
                </a:rPr>
                <a:t>– </a:t>
              </a:r>
              <a:r>
                <a:rPr lang="en-GB" sz="1600" kern="0" dirty="0">
                  <a:latin typeface="+mn-lt"/>
                  <a:ea typeface="Tahoma" panose="020B0604030504040204" pitchFamily="34" charset="0"/>
                  <a:cs typeface="Tahoma" panose="020B0604030504040204" pitchFamily="34" charset="0"/>
                </a:rPr>
                <a:t> and </a:t>
              </a:r>
              <a:r>
                <a:rPr lang="en-GB" sz="1600" kern="0" dirty="0" err="1">
                  <a:latin typeface="+mn-lt"/>
                  <a:ea typeface="Tahoma" panose="020B0604030504040204" pitchFamily="34" charset="0"/>
                  <a:cs typeface="Tahoma" panose="020B0604030504040204" pitchFamily="34" charset="0"/>
                </a:rPr>
                <a:t>e</a:t>
              </a:r>
              <a:r>
                <a:rPr lang="en-GB" sz="1600" kern="0" baseline="30000" dirty="0" err="1">
                  <a:latin typeface="+mn-lt"/>
                  <a:ea typeface="Tahoma" panose="020B0604030504040204" pitchFamily="34" charset="0"/>
                  <a:cs typeface="Tahoma" panose="020B0604030504040204" pitchFamily="34" charset="0"/>
                </a:rPr>
                <a:t>+</a:t>
              </a:r>
              <a:r>
                <a:rPr lang="en-GB" sz="1600" kern="0" dirty="0" err="1">
                  <a:latin typeface="+mn-lt"/>
                  <a:ea typeface="Tahoma" panose="020B0604030504040204" pitchFamily="34" charset="0"/>
                  <a:cs typeface="Tahoma" panose="020B0604030504040204" pitchFamily="34" charset="0"/>
                </a:rPr>
                <a:t>e</a:t>
              </a:r>
              <a:r>
                <a:rPr lang="en-GB" sz="1600" kern="0" baseline="30000" dirty="0">
                  <a:latin typeface="+mn-lt"/>
                  <a:ea typeface="Tahoma" panose="020B0604030504040204" pitchFamily="34" charset="0"/>
                  <a:cs typeface="Tahoma" panose="020B0604030504040204" pitchFamily="34" charset="0"/>
                </a:rPr>
                <a:t>–</a:t>
              </a:r>
              <a:r>
                <a:rPr lang="en-GB" sz="1600" kern="0" dirty="0">
                  <a:latin typeface="+mn-lt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  <a:p>
              <a:pPr marL="488950" lvl="1" indent="-266700">
                <a:lnSpc>
                  <a:spcPts val="1400"/>
                </a:lnSpc>
                <a:spcBef>
                  <a:spcPts val="320"/>
                </a:spcBef>
                <a:buFont typeface="Arial" charset="0"/>
                <a:buChar char="•"/>
              </a:pPr>
              <a:r>
                <a:rPr lang="en-GB" sz="1600" kern="0" dirty="0" err="1">
                  <a:latin typeface="+mn-lt"/>
                  <a:ea typeface="Tahoma" panose="020B0604030504040204" pitchFamily="34" charset="0"/>
                  <a:cs typeface="Tahoma" panose="020B0604030504040204" pitchFamily="34" charset="0"/>
                </a:rPr>
                <a:t>Dileptons</a:t>
              </a:r>
              <a:r>
                <a:rPr lang="en-GB" sz="1600" kern="0" dirty="0">
                  <a:latin typeface="+mn-lt"/>
                  <a:ea typeface="Tahoma" panose="020B0604030504040204" pitchFamily="34" charset="0"/>
                  <a:cs typeface="Tahoma" panose="020B0604030504040204" pitchFamily="34" charset="0"/>
                </a:rPr>
                <a:t> around and beyond vector meson mass region </a:t>
              </a:r>
            </a:p>
          </p:txBody>
        </p:sp>
        <p:sp>
          <p:nvSpPr>
            <p:cNvPr id="29" name="Pfeil nach rechts 28"/>
            <p:cNvSpPr/>
            <p:nvPr/>
          </p:nvSpPr>
          <p:spPr>
            <a:xfrm>
              <a:off x="4567540" y="1574634"/>
              <a:ext cx="602166" cy="381301"/>
            </a:xfrm>
            <a:prstGeom prst="rightArrow">
              <a:avLst/>
            </a:prstGeom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4" name="Gruppierung 33"/>
          <p:cNvGrpSpPr/>
          <p:nvPr/>
        </p:nvGrpSpPr>
        <p:grpSpPr>
          <a:xfrm>
            <a:off x="169308" y="3081811"/>
            <a:ext cx="5017496" cy="646331"/>
            <a:chOff x="169308" y="3081811"/>
            <a:chExt cx="5017496" cy="646331"/>
          </a:xfrm>
        </p:grpSpPr>
        <p:sp>
          <p:nvSpPr>
            <p:cNvPr id="8" name="Textfeld 7"/>
            <p:cNvSpPr txBox="1"/>
            <p:nvPr/>
          </p:nvSpPr>
          <p:spPr>
            <a:xfrm>
              <a:off x="169308" y="3081811"/>
              <a:ext cx="4402692" cy="64633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DE" dirty="0" smtClean="0">
                  <a:solidFill>
                    <a:prstClr val="black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r>
                <a:rPr lang="de-DE" dirty="0">
                  <a:solidFill>
                    <a:prstClr val="black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% </a:t>
              </a:r>
              <a:r>
                <a:rPr lang="de-DE" dirty="0" err="1">
                  <a:solidFill>
                    <a:prstClr val="black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of</a:t>
              </a:r>
              <a:r>
                <a:rPr lang="de-DE" dirty="0">
                  <a:solidFill>
                    <a:prstClr val="black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de-DE" dirty="0" err="1">
                  <a:solidFill>
                    <a:prstClr val="black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the</a:t>
              </a:r>
              <a:r>
                <a:rPr lang="de-DE" dirty="0">
                  <a:solidFill>
                    <a:prstClr val="black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 CBM TOF </a:t>
              </a:r>
              <a:r>
                <a:rPr lang="de-DE" dirty="0" err="1" smtClean="0">
                  <a:solidFill>
                    <a:prstClr val="black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modules</a:t>
              </a:r>
              <a:r>
                <a:rPr lang="de-DE" dirty="0">
                  <a:solidFill>
                    <a:prstClr val="black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de-DE" dirty="0" err="1" smtClean="0">
                  <a:solidFill>
                    <a:prstClr val="black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including</a:t>
              </a:r>
              <a:r>
                <a:rPr lang="de-DE" dirty="0" smtClean="0">
                  <a:solidFill>
                    <a:prstClr val="black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de-DE" dirty="0" err="1">
                  <a:solidFill>
                    <a:prstClr val="black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read</a:t>
              </a:r>
              <a:r>
                <a:rPr lang="de-DE" dirty="0">
                  <a:solidFill>
                    <a:prstClr val="black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-out </a:t>
              </a:r>
              <a:r>
                <a:rPr lang="de-DE" dirty="0" err="1" smtClean="0">
                  <a:solidFill>
                    <a:prstClr val="black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chain</a:t>
              </a:r>
              <a:r>
                <a:rPr lang="de-DE" dirty="0">
                  <a:solidFill>
                    <a:prstClr val="black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de-DE" dirty="0" smtClean="0">
                  <a:solidFill>
                    <a:prstClr val="black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at </a:t>
              </a:r>
              <a:r>
                <a:rPr lang="de-DE" dirty="0">
                  <a:solidFill>
                    <a:prstClr val="black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STAR/RHIC </a:t>
              </a:r>
              <a:r>
                <a:rPr lang="en-US" dirty="0">
                  <a:solidFill>
                    <a:srgbClr val="000000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(BES II 2019/2020)</a:t>
              </a:r>
              <a:endParaRPr lang="de-DE" dirty="0">
                <a:solidFill>
                  <a:prstClr val="black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" name="Pfeil nach rechts 30"/>
            <p:cNvSpPr/>
            <p:nvPr/>
          </p:nvSpPr>
          <p:spPr>
            <a:xfrm>
              <a:off x="4584638" y="3228580"/>
              <a:ext cx="602166" cy="381301"/>
            </a:xfrm>
            <a:prstGeom prst="rightArrow">
              <a:avLst/>
            </a:prstGeom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5" name="Gruppierung 34"/>
          <p:cNvGrpSpPr/>
          <p:nvPr/>
        </p:nvGrpSpPr>
        <p:grpSpPr>
          <a:xfrm>
            <a:off x="169308" y="4266250"/>
            <a:ext cx="5022468" cy="923330"/>
            <a:chOff x="169308" y="4266250"/>
            <a:chExt cx="5022468" cy="923330"/>
          </a:xfrm>
        </p:grpSpPr>
        <p:sp>
          <p:nvSpPr>
            <p:cNvPr id="11" name="Rechteck 10"/>
            <p:cNvSpPr/>
            <p:nvPr/>
          </p:nvSpPr>
          <p:spPr>
            <a:xfrm>
              <a:off x="169308" y="4266250"/>
              <a:ext cx="4409601" cy="92333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0"/>
              <a:r>
                <a:rPr lang="de-DE" dirty="0" smtClean="0">
                  <a:solidFill>
                    <a:prstClr val="black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Silicon Tracking </a:t>
              </a:r>
              <a:r>
                <a:rPr lang="de-DE" dirty="0" err="1">
                  <a:solidFill>
                    <a:prstClr val="black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Stations</a:t>
              </a:r>
              <a:r>
                <a:rPr lang="de-DE" dirty="0">
                  <a:solidFill>
                    <a:prstClr val="black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 in </a:t>
              </a:r>
              <a:r>
                <a:rPr lang="de-DE" dirty="0" err="1">
                  <a:solidFill>
                    <a:prstClr val="black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the</a:t>
              </a:r>
              <a:r>
                <a:rPr lang="de-DE" dirty="0">
                  <a:solidFill>
                    <a:prstClr val="black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 BM@N </a:t>
              </a:r>
              <a:r>
                <a:rPr lang="de-DE" dirty="0" err="1">
                  <a:solidFill>
                    <a:prstClr val="black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experiment</a:t>
              </a:r>
              <a:r>
                <a:rPr lang="de-DE" dirty="0">
                  <a:solidFill>
                    <a:prstClr val="black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de-DE" dirty="0" smtClean="0">
                  <a:solidFill>
                    <a:prstClr val="black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 at </a:t>
              </a:r>
              <a:r>
                <a:rPr lang="de-DE" dirty="0" err="1">
                  <a:solidFill>
                    <a:prstClr val="black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the</a:t>
              </a:r>
              <a:r>
                <a:rPr lang="de-DE" dirty="0">
                  <a:solidFill>
                    <a:prstClr val="black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de-DE" dirty="0" err="1">
                  <a:solidFill>
                    <a:prstClr val="black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Nuclotron</a:t>
              </a:r>
              <a:r>
                <a:rPr lang="de-DE" dirty="0">
                  <a:solidFill>
                    <a:prstClr val="black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 in JINR/</a:t>
              </a:r>
              <a:r>
                <a:rPr lang="de-DE" dirty="0" err="1">
                  <a:solidFill>
                    <a:prstClr val="black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Dubna</a:t>
              </a:r>
              <a:r>
                <a:rPr lang="de-DE" dirty="0">
                  <a:solidFill>
                    <a:prstClr val="black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de-DE" dirty="0" smtClean="0">
                  <a:solidFill>
                    <a:prstClr val="black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 (</a:t>
              </a:r>
              <a:r>
                <a:rPr lang="de-DE" dirty="0">
                  <a:solidFill>
                    <a:prstClr val="black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Au-</a:t>
              </a:r>
              <a:r>
                <a:rPr lang="de-DE" dirty="0" err="1">
                  <a:solidFill>
                    <a:prstClr val="black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beams</a:t>
              </a:r>
              <a:r>
                <a:rPr lang="de-DE" dirty="0">
                  <a:solidFill>
                    <a:prstClr val="black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de-DE" dirty="0" err="1">
                  <a:solidFill>
                    <a:prstClr val="black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up</a:t>
              </a:r>
              <a:r>
                <a:rPr lang="de-DE" dirty="0">
                  <a:solidFill>
                    <a:prstClr val="black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de-DE" dirty="0" err="1">
                  <a:solidFill>
                    <a:prstClr val="black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to</a:t>
              </a:r>
              <a:r>
                <a:rPr lang="de-DE" dirty="0">
                  <a:solidFill>
                    <a:prstClr val="black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 4.5 A </a:t>
              </a:r>
              <a:r>
                <a:rPr lang="de-DE" dirty="0" err="1">
                  <a:solidFill>
                    <a:prstClr val="black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GeV</a:t>
              </a:r>
              <a:r>
                <a:rPr lang="de-DE" dirty="0">
                  <a:solidFill>
                    <a:prstClr val="black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 in 2018/19)  </a:t>
              </a:r>
            </a:p>
          </p:txBody>
        </p:sp>
        <p:sp>
          <p:nvSpPr>
            <p:cNvPr id="32" name="Pfeil nach rechts 31"/>
            <p:cNvSpPr/>
            <p:nvPr/>
          </p:nvSpPr>
          <p:spPr>
            <a:xfrm>
              <a:off x="4589610" y="4566959"/>
              <a:ext cx="602166" cy="381301"/>
            </a:xfrm>
            <a:prstGeom prst="rightArrow">
              <a:avLst/>
            </a:prstGeom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6" name="Gruppierung 35"/>
          <p:cNvGrpSpPr/>
          <p:nvPr/>
        </p:nvGrpSpPr>
        <p:grpSpPr>
          <a:xfrm>
            <a:off x="169308" y="5727689"/>
            <a:ext cx="5027440" cy="646331"/>
            <a:chOff x="169308" y="5727689"/>
            <a:chExt cx="5027440" cy="646331"/>
          </a:xfrm>
        </p:grpSpPr>
        <p:sp>
          <p:nvSpPr>
            <p:cNvPr id="12" name="Rechteck 11"/>
            <p:cNvSpPr/>
            <p:nvPr/>
          </p:nvSpPr>
          <p:spPr>
            <a:xfrm>
              <a:off x="169308" y="5727689"/>
              <a:ext cx="4402692" cy="64633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0"/>
              <a:r>
                <a:rPr lang="de-DE" dirty="0" smtClean="0">
                  <a:solidFill>
                    <a:prstClr val="black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CBM Project </a:t>
              </a:r>
              <a:r>
                <a:rPr lang="de-DE" dirty="0" err="1">
                  <a:solidFill>
                    <a:prstClr val="black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Spectator</a:t>
              </a:r>
              <a:r>
                <a:rPr lang="de-DE" dirty="0">
                  <a:solidFill>
                    <a:prstClr val="black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de-DE" dirty="0" err="1">
                  <a:solidFill>
                    <a:prstClr val="black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Detector</a:t>
              </a:r>
              <a:r>
                <a:rPr lang="de-DE" dirty="0">
                  <a:solidFill>
                    <a:prstClr val="black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 at </a:t>
              </a:r>
              <a:r>
                <a:rPr lang="de-DE" dirty="0" err="1">
                  <a:solidFill>
                    <a:prstClr val="black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the</a:t>
              </a:r>
              <a:r>
                <a:rPr lang="de-DE" dirty="0">
                  <a:solidFill>
                    <a:prstClr val="black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de-DE" dirty="0" smtClean="0">
                  <a:solidFill>
                    <a:prstClr val="black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BM@N </a:t>
              </a:r>
              <a:r>
                <a:rPr lang="de-DE" dirty="0" err="1">
                  <a:solidFill>
                    <a:prstClr val="black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experiment</a:t>
              </a:r>
              <a:r>
                <a:rPr lang="de-DE" dirty="0">
                  <a:solidFill>
                    <a:prstClr val="black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</p:txBody>
        </p:sp>
        <p:sp>
          <p:nvSpPr>
            <p:cNvPr id="33" name="Pfeil nach rechts 32"/>
            <p:cNvSpPr/>
            <p:nvPr/>
          </p:nvSpPr>
          <p:spPr>
            <a:xfrm>
              <a:off x="4594582" y="5905338"/>
              <a:ext cx="602166" cy="381301"/>
            </a:xfrm>
            <a:prstGeom prst="rightArrow">
              <a:avLst/>
            </a:prstGeom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54038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mCBM@SIS18 (&gt;2018)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dirty="0" smtClean="0"/>
              <a:t>Hans Rudolf Schmidt</a:t>
            </a:r>
            <a:endParaRPr lang="de-DE" alt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D1B2B-A9C5-490E-B396-B442927CC454}" type="slidenum">
              <a:rPr lang="de-DE" smtClean="0"/>
              <a:pPr/>
              <a:t>14</a:t>
            </a:fld>
            <a:endParaRPr lang="de-DE"/>
          </a:p>
        </p:txBody>
      </p:sp>
      <p:pic>
        <p:nvPicPr>
          <p:cNvPr id="6" name="Grafik 5" descr="Bildschirmausschnitt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47" y="1500934"/>
            <a:ext cx="3046403" cy="43290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feld 6"/>
          <p:cNvSpPr txBox="1"/>
          <p:nvPr/>
        </p:nvSpPr>
        <p:spPr>
          <a:xfrm>
            <a:off x="3414971" y="1402305"/>
            <a:ext cx="3916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Demonstrator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full</a:t>
            </a:r>
            <a:r>
              <a:rPr lang="de-DE" dirty="0"/>
              <a:t> </a:t>
            </a:r>
          </a:p>
          <a:p>
            <a:r>
              <a:rPr lang="de-DE" dirty="0"/>
              <a:t>CBM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taking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analysis</a:t>
            </a:r>
            <a:r>
              <a:rPr lang="de-DE" dirty="0"/>
              <a:t> </a:t>
            </a:r>
            <a:r>
              <a:rPr lang="de-DE" dirty="0" err="1"/>
              <a:t>chain</a:t>
            </a:r>
            <a:r>
              <a:rPr lang="de-DE" dirty="0"/>
              <a:t> </a:t>
            </a:r>
          </a:p>
        </p:txBody>
      </p:sp>
      <p:pic>
        <p:nvPicPr>
          <p:cNvPr id="8" name="Grafik 7" descr="Bildschirmausschnit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862" y="2197348"/>
            <a:ext cx="5133324" cy="1193796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3414971" y="3616169"/>
            <a:ext cx="55302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Test </a:t>
            </a:r>
            <a:r>
              <a:rPr lang="de-DE" dirty="0" err="1" smtClean="0"/>
              <a:t>facility</a:t>
            </a:r>
            <a:endParaRPr lang="de-DE" dirty="0" smtClean="0"/>
          </a:p>
          <a:p>
            <a:endParaRPr lang="de-DE" dirty="0"/>
          </a:p>
          <a:p>
            <a:pPr marL="285750" indent="-285750">
              <a:buFont typeface="Arial" charset="0"/>
              <a:buChar char="•"/>
            </a:pP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/>
              <a:t>high </a:t>
            </a:r>
            <a:r>
              <a:rPr lang="de-DE" dirty="0" err="1"/>
              <a:t>interaction</a:t>
            </a:r>
            <a:r>
              <a:rPr lang="de-DE" dirty="0"/>
              <a:t> rate </a:t>
            </a:r>
            <a:r>
              <a:rPr lang="de-DE" dirty="0" err="1"/>
              <a:t>operation</a:t>
            </a:r>
            <a:r>
              <a:rPr lang="de-DE" dirty="0"/>
              <a:t> </a:t>
            </a:r>
            <a:r>
              <a:rPr lang="de-DE" dirty="0" smtClean="0"/>
              <a:t>(10MHz) </a:t>
            </a:r>
          </a:p>
          <a:p>
            <a:pPr marL="285750" indent="-285750">
              <a:buFont typeface="Arial" charset="0"/>
              <a:buChar char="•"/>
            </a:pPr>
            <a:r>
              <a:rPr lang="de-DE" dirty="0" err="1" smtClean="0"/>
              <a:t>free</a:t>
            </a:r>
            <a:r>
              <a:rPr lang="de-DE" dirty="0" smtClean="0"/>
              <a:t> </a:t>
            </a:r>
            <a:r>
              <a:rPr lang="de-DE" dirty="0" err="1" smtClean="0"/>
              <a:t>streaming</a:t>
            </a:r>
            <a:r>
              <a:rPr lang="de-DE" dirty="0" smtClean="0"/>
              <a:t> </a:t>
            </a:r>
            <a:r>
              <a:rPr lang="de-DE" dirty="0" err="1" smtClean="0"/>
              <a:t>readout</a:t>
            </a:r>
            <a:endParaRPr lang="de-DE" dirty="0" smtClean="0"/>
          </a:p>
          <a:p>
            <a:pPr marL="285750" indent="-285750">
              <a:buFont typeface="Arial" charset="0"/>
              <a:buChar char="•"/>
            </a:pPr>
            <a:r>
              <a:rPr lang="de-DE" dirty="0" smtClean="0"/>
              <a:t>online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compression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3414971" y="5093497"/>
            <a:ext cx="3672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All CBM </a:t>
            </a:r>
            <a:r>
              <a:rPr lang="de-DE" dirty="0" err="1"/>
              <a:t>subsystems</a:t>
            </a:r>
            <a:r>
              <a:rPr lang="de-DE" dirty="0"/>
              <a:t> </a:t>
            </a:r>
            <a:r>
              <a:rPr lang="de-DE" dirty="0" err="1"/>
              <a:t>participating</a:t>
            </a:r>
            <a:r>
              <a:rPr lang="de-DE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1812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Summary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Hans Rudolf Schmidt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DA1D-7319-4A38-BECC-A2BD080A36DA}" type="slidenum">
              <a:rPr lang="en-US" smtClean="0"/>
              <a:t>15</a:t>
            </a:fld>
            <a:endParaRPr lang="en-US"/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1759"/>
            <a:ext cx="9144000" cy="4772142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40972" y="3289610"/>
            <a:ext cx="864582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de-DE" sz="2400" dirty="0" smtClean="0">
                <a:solidFill>
                  <a:schemeClr val="bg1"/>
                </a:solidFill>
                <a:latin typeface="+mn-lt"/>
              </a:rPr>
              <a:t>CBM will </a:t>
            </a:r>
            <a:r>
              <a:rPr lang="de-DE" sz="2400" dirty="0" err="1" smtClean="0">
                <a:solidFill>
                  <a:schemeClr val="bg1"/>
                </a:solidFill>
                <a:latin typeface="+mn-lt"/>
              </a:rPr>
              <a:t>measure</a:t>
            </a:r>
            <a:r>
              <a:rPr lang="de-DE" sz="2400" dirty="0" smtClean="0">
                <a:solidFill>
                  <a:schemeClr val="bg1"/>
                </a:solidFill>
                <a:latin typeface="+mn-lt"/>
              </a:rPr>
              <a:t> rare </a:t>
            </a:r>
            <a:r>
              <a:rPr lang="de-DE" sz="2400" dirty="0" err="1" smtClean="0">
                <a:solidFill>
                  <a:schemeClr val="bg1"/>
                </a:solidFill>
                <a:latin typeface="+mn-lt"/>
              </a:rPr>
              <a:t>probes</a:t>
            </a:r>
            <a:r>
              <a:rPr lang="de-DE" sz="2400" dirty="0" smtClean="0">
                <a:solidFill>
                  <a:schemeClr val="bg1"/>
                </a:solidFill>
                <a:latin typeface="+mn-lt"/>
              </a:rPr>
              <a:t> at </a:t>
            </a:r>
            <a:r>
              <a:rPr lang="de-DE" sz="2400" dirty="0" err="1" smtClean="0">
                <a:solidFill>
                  <a:schemeClr val="bg1"/>
                </a:solidFill>
                <a:latin typeface="+mn-lt"/>
              </a:rPr>
              <a:t>unprecedented</a:t>
            </a:r>
            <a:r>
              <a:rPr lang="de-DE" sz="24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2400" dirty="0" err="1" smtClean="0">
                <a:solidFill>
                  <a:schemeClr val="bg1"/>
                </a:solidFill>
                <a:latin typeface="+mn-lt"/>
              </a:rPr>
              <a:t>interaction</a:t>
            </a:r>
            <a:r>
              <a:rPr lang="de-DE" sz="24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2400" dirty="0" err="1" smtClean="0">
                <a:solidFill>
                  <a:schemeClr val="bg1"/>
                </a:solidFill>
                <a:latin typeface="+mn-lt"/>
              </a:rPr>
              <a:t>rates</a:t>
            </a:r>
            <a:endParaRPr lang="de-DE" sz="2400" dirty="0" smtClean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Arial" charset="0"/>
              <a:buChar char="•"/>
            </a:pPr>
            <a:r>
              <a:rPr lang="de-DE" sz="2400" dirty="0" smtClean="0">
                <a:solidFill>
                  <a:schemeClr val="bg1"/>
                </a:solidFill>
                <a:latin typeface="+mn-lt"/>
              </a:rPr>
              <a:t>CBM (FAIR Phase-0) </a:t>
            </a:r>
            <a:r>
              <a:rPr lang="de-DE" sz="2400" dirty="0" err="1" smtClean="0">
                <a:solidFill>
                  <a:schemeClr val="bg1"/>
                </a:solidFill>
                <a:latin typeface="+mn-lt"/>
              </a:rPr>
              <a:t>program</a:t>
            </a:r>
            <a:r>
              <a:rPr lang="de-DE" sz="24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2400" dirty="0" err="1" smtClean="0">
                <a:solidFill>
                  <a:schemeClr val="bg1"/>
                </a:solidFill>
                <a:latin typeface="+mn-lt"/>
              </a:rPr>
              <a:t>starts</a:t>
            </a:r>
            <a:r>
              <a:rPr lang="de-DE" sz="2400" dirty="0" smtClean="0">
                <a:solidFill>
                  <a:schemeClr val="bg1"/>
                </a:solidFill>
                <a:latin typeface="+mn-lt"/>
              </a:rPr>
              <a:t> 2018</a:t>
            </a:r>
          </a:p>
          <a:p>
            <a:pPr marL="285750" indent="-285750">
              <a:buFont typeface="Arial" charset="0"/>
              <a:buChar char="•"/>
            </a:pPr>
            <a:r>
              <a:rPr lang="de-DE" sz="2400" dirty="0" smtClean="0">
                <a:solidFill>
                  <a:schemeClr val="bg1"/>
                </a:solidFill>
                <a:latin typeface="+mn-lt"/>
              </a:rPr>
              <a:t>CBM (day-1 @ SIS100) </a:t>
            </a:r>
            <a:r>
              <a:rPr lang="de-DE" sz="2400" dirty="0" err="1" smtClean="0">
                <a:solidFill>
                  <a:schemeClr val="bg1"/>
                </a:solidFill>
                <a:latin typeface="+mn-lt"/>
              </a:rPr>
              <a:t>starts</a:t>
            </a:r>
            <a:r>
              <a:rPr lang="de-DE" sz="2400" dirty="0" smtClean="0">
                <a:solidFill>
                  <a:schemeClr val="bg1"/>
                </a:solidFill>
                <a:latin typeface="+mn-lt"/>
              </a:rPr>
              <a:t> 2025</a:t>
            </a:r>
          </a:p>
          <a:p>
            <a:endParaRPr lang="de-DE" dirty="0" smtClean="0">
              <a:solidFill>
                <a:schemeClr val="bg1"/>
              </a:solidFill>
              <a:latin typeface="+mn-lt"/>
            </a:endParaRPr>
          </a:p>
          <a:p>
            <a:r>
              <a:rPr lang="de-DE" dirty="0" smtClean="0">
                <a:solidFill>
                  <a:schemeClr val="bg1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506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Hans Rudolf Schmidt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684C9-4D4A-954E-8DD2-9EED79BF51E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0" y="887413"/>
            <a:ext cx="9004300" cy="538321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Physics: Exploration of Dense Matter  with new, rare probes</a:t>
            </a:r>
          </a:p>
          <a:p>
            <a:pPr lvl="1"/>
            <a:r>
              <a:rPr lang="en-US" dirty="0" smtClean="0"/>
              <a:t>Focus</a:t>
            </a:r>
            <a:r>
              <a:rPr lang="en-US" baseline="30000" dirty="0" smtClean="0"/>
              <a:t>(*)</a:t>
            </a:r>
            <a:r>
              <a:rPr lang="en-US" dirty="0" smtClean="0"/>
              <a:t> on strange matter</a:t>
            </a:r>
          </a:p>
          <a:p>
            <a:pPr lvl="2"/>
            <a:r>
              <a:rPr lang="en-US" dirty="0" smtClean="0"/>
              <a:t>(sub)threshold production of </a:t>
            </a:r>
            <a:br>
              <a:rPr lang="en-US" dirty="0" smtClean="0"/>
            </a:br>
            <a:r>
              <a:rPr lang="en-US" dirty="0" smtClean="0"/>
              <a:t>multi-strange hyperons</a:t>
            </a:r>
          </a:p>
          <a:p>
            <a:pPr lvl="2"/>
            <a:r>
              <a:rPr lang="en-US" dirty="0" smtClean="0"/>
              <a:t>(double)-hyper-nuclei</a:t>
            </a:r>
          </a:p>
          <a:p>
            <a:r>
              <a:rPr lang="en-US" dirty="0" smtClean="0"/>
              <a:t>Status of CBM </a:t>
            </a:r>
          </a:p>
          <a:p>
            <a:pPr lvl="1"/>
            <a:r>
              <a:rPr lang="en-US" dirty="0" smtClean="0"/>
              <a:t>CBM-FAIR Phase 0 program</a:t>
            </a:r>
          </a:p>
          <a:p>
            <a:endParaRPr lang="en-US" dirty="0"/>
          </a:p>
          <a:p>
            <a:pPr lvl="1"/>
            <a:r>
              <a:rPr lang="en-US" baseline="30000" dirty="0" smtClean="0"/>
              <a:t>(*) </a:t>
            </a:r>
            <a:r>
              <a:rPr lang="en-US" dirty="0" smtClean="0"/>
              <a:t>Not covered (because of time constraints)</a:t>
            </a:r>
          </a:p>
          <a:p>
            <a:pPr lvl="2"/>
            <a:r>
              <a:rPr lang="en-US" dirty="0" smtClean="0"/>
              <a:t>bulk observables</a:t>
            </a:r>
          </a:p>
          <a:p>
            <a:pPr lvl="3"/>
            <a:r>
              <a:rPr lang="en-US" dirty="0" smtClean="0"/>
              <a:t>fluctuations, correlations, ….</a:t>
            </a:r>
          </a:p>
          <a:p>
            <a:pPr lvl="2"/>
            <a:r>
              <a:rPr lang="en-US" dirty="0"/>
              <a:t>H</a:t>
            </a:r>
            <a:r>
              <a:rPr lang="en-US" dirty="0" smtClean="0"/>
              <a:t>adrons in Dense Matter</a:t>
            </a:r>
          </a:p>
          <a:p>
            <a:pPr lvl="3"/>
            <a:r>
              <a:rPr lang="en-US" dirty="0" smtClean="0"/>
              <a:t>low mass vector mesons</a:t>
            </a:r>
          </a:p>
          <a:p>
            <a:pPr lvl="3"/>
            <a:r>
              <a:rPr lang="en-US" dirty="0" smtClean="0"/>
              <a:t>charm </a:t>
            </a:r>
            <a:r>
              <a:rPr lang="de-DE" dirty="0" smtClean="0"/>
              <a:t>&amp; </a:t>
            </a:r>
            <a:r>
              <a:rPr lang="en-US" dirty="0" smtClean="0"/>
              <a:t>open charm</a:t>
            </a:r>
          </a:p>
          <a:p>
            <a:pPr lvl="2"/>
            <a:r>
              <a:rPr lang="en-US" dirty="0" err="1" smtClean="0"/>
              <a:t>Dileptons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Geschweifte Klammer rechts 2"/>
          <p:cNvSpPr/>
          <p:nvPr/>
        </p:nvSpPr>
        <p:spPr>
          <a:xfrm>
            <a:off x="4393580" y="1605776"/>
            <a:ext cx="356839" cy="869795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4906538" y="1849758"/>
            <a:ext cx="2317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latin typeface="+mn-lt"/>
              </a:rPr>
              <a:t>unique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feature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of</a:t>
            </a:r>
            <a:r>
              <a:rPr lang="de-DE" dirty="0" smtClean="0">
                <a:latin typeface="+mn-lt"/>
              </a:rPr>
              <a:t> CBM</a:t>
            </a:r>
          </a:p>
        </p:txBody>
      </p:sp>
    </p:spTree>
    <p:extLst>
      <p:ext uri="{BB962C8B-B14F-4D97-AF65-F5344CB8AC3E}">
        <p14:creationId xmlns:p14="http://schemas.microsoft.com/office/powerpoint/2010/main" val="202834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FAIR </a:t>
            </a:r>
            <a:r>
              <a:rPr lang="de-DE" dirty="0" err="1" smtClean="0"/>
              <a:t>Accelerator</a:t>
            </a:r>
            <a:r>
              <a:rPr lang="de-DE" dirty="0" smtClean="0"/>
              <a:t> </a:t>
            </a:r>
            <a:r>
              <a:rPr lang="de-DE" dirty="0" err="1" smtClean="0"/>
              <a:t>Complex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Hans Rudolf Schmidt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9DC1-50FD-4591-8F7C-07BE6D89939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Gruppieren 23"/>
          <p:cNvGrpSpPr/>
          <p:nvPr/>
        </p:nvGrpSpPr>
        <p:grpSpPr>
          <a:xfrm>
            <a:off x="621904" y="1478050"/>
            <a:ext cx="8064896" cy="4680520"/>
            <a:chOff x="971600" y="1412776"/>
            <a:chExt cx="8064896" cy="4392488"/>
          </a:xfrm>
        </p:grpSpPr>
        <p:grpSp>
          <p:nvGrpSpPr>
            <p:cNvPr id="7" name="Gruppieren 31"/>
            <p:cNvGrpSpPr/>
            <p:nvPr/>
          </p:nvGrpSpPr>
          <p:grpSpPr>
            <a:xfrm>
              <a:off x="971600" y="1412776"/>
              <a:ext cx="8064896" cy="4392488"/>
              <a:chOff x="2627784" y="2414871"/>
              <a:chExt cx="6192688" cy="4038465"/>
            </a:xfrm>
          </p:grpSpPr>
          <p:sp>
            <p:nvSpPr>
              <p:cNvPr id="10" name="Rechteck 9"/>
              <p:cNvSpPr/>
              <p:nvPr/>
            </p:nvSpPr>
            <p:spPr>
              <a:xfrm>
                <a:off x="6740624" y="5237584"/>
                <a:ext cx="1143744" cy="4236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27784" y="2414871"/>
                <a:ext cx="6192688" cy="4038465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8" name="Bogen 7"/>
            <p:cNvSpPr/>
            <p:nvPr/>
          </p:nvSpPr>
          <p:spPr>
            <a:xfrm rot="12043767">
              <a:off x="5958000" y="4484727"/>
              <a:ext cx="562624" cy="294390"/>
            </a:xfrm>
            <a:prstGeom prst="arc">
              <a:avLst/>
            </a:prstGeom>
            <a:ln>
              <a:solidFill>
                <a:srgbClr val="CC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Ellipse 30"/>
            <p:cNvSpPr/>
            <p:nvPr/>
          </p:nvSpPr>
          <p:spPr>
            <a:xfrm>
              <a:off x="6156176" y="4751433"/>
              <a:ext cx="72008" cy="45719"/>
            </a:xfrm>
            <a:prstGeom prst="ellipse">
              <a:avLst/>
            </a:prstGeom>
            <a:solidFill>
              <a:srgbClr val="FDBB6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2" name="Group 20"/>
          <p:cNvGrpSpPr>
            <a:grpSpLocks/>
          </p:cNvGrpSpPr>
          <p:nvPr/>
        </p:nvGrpSpPr>
        <p:grpSpPr bwMode="auto">
          <a:xfrm>
            <a:off x="2311400" y="4611688"/>
            <a:ext cx="792163" cy="377825"/>
            <a:chOff x="3974245" y="5958347"/>
            <a:chExt cx="792088" cy="377882"/>
          </a:xfrm>
        </p:grpSpPr>
        <p:cxnSp>
          <p:nvCxnSpPr>
            <p:cNvPr id="13" name="Gerade Verbindung mit Pfeil 3"/>
            <p:cNvCxnSpPr/>
            <p:nvPr/>
          </p:nvCxnSpPr>
          <p:spPr>
            <a:xfrm>
              <a:off x="3974245" y="5958347"/>
              <a:ext cx="792088" cy="0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feld 5"/>
            <p:cNvSpPr txBox="1">
              <a:spLocks noChangeArrowheads="1"/>
            </p:cNvSpPr>
            <p:nvPr/>
          </p:nvSpPr>
          <p:spPr bwMode="auto">
            <a:xfrm>
              <a:off x="4086157" y="6028452"/>
              <a:ext cx="63976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457200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400">
                  <a:solidFill>
                    <a:prstClr val="white"/>
                  </a:solidFill>
                  <a:latin typeface="Arial Black" pitchFamily="34" charset="0"/>
                </a:rPr>
                <a:t>100 m</a:t>
              </a:r>
              <a:endParaRPr lang="en-GB" altLang="de-DE" sz="1400">
                <a:solidFill>
                  <a:prstClr val="white"/>
                </a:solidFill>
                <a:latin typeface="Arial Black" pitchFamily="34" charset="0"/>
              </a:endParaRPr>
            </a:p>
          </p:txBody>
        </p:sp>
      </p:grpSp>
      <p:sp>
        <p:nvSpPr>
          <p:cNvPr id="15" name="Textfeld 14"/>
          <p:cNvSpPr txBox="1"/>
          <p:nvPr/>
        </p:nvSpPr>
        <p:spPr>
          <a:xfrm>
            <a:off x="1656640" y="5187294"/>
            <a:ext cx="707418" cy="46166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defTabSz="457200"/>
            <a:r>
              <a:rPr lang="en-US" sz="2400" b="1" dirty="0" smtClean="0">
                <a:solidFill>
                  <a:srgbClr val="1F497D"/>
                </a:solidFill>
              </a:rPr>
              <a:t>GSI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7715156" y="4573970"/>
            <a:ext cx="1276167" cy="120032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defTabSz="457200"/>
            <a:r>
              <a:rPr lang="en-US" sz="2400" b="1" dirty="0" smtClean="0">
                <a:solidFill>
                  <a:srgbClr val="FF0000"/>
                </a:solidFill>
              </a:rPr>
              <a:t>FAIR:</a:t>
            </a:r>
          </a:p>
          <a:p>
            <a:pPr defTabSz="457200"/>
            <a:r>
              <a:rPr lang="en-US" sz="1600" dirty="0" smtClean="0">
                <a:solidFill>
                  <a:srgbClr val="FF0000"/>
                </a:solidFill>
              </a:rPr>
              <a:t>fully operational 2015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6087374" y="1837886"/>
            <a:ext cx="1704313" cy="923330"/>
          </a:xfrm>
          <a:prstGeom prst="rect">
            <a:avLst/>
          </a:prstGeom>
          <a:solidFill>
            <a:srgbClr val="FABF5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tabLst>
                <a:tab pos="701675" algn="l"/>
              </a:tabLst>
            </a:pPr>
            <a:r>
              <a:rPr lang="de-DE" dirty="0" smtClean="0">
                <a:latin typeface="+mn-lt"/>
              </a:rPr>
              <a:t>SIS100 </a:t>
            </a:r>
            <a:r>
              <a:rPr lang="de-DE" dirty="0" err="1" smtClean="0">
                <a:latin typeface="+mn-lt"/>
              </a:rPr>
              <a:t>beams</a:t>
            </a:r>
            <a:r>
              <a:rPr lang="de-DE" dirty="0" smtClean="0">
                <a:latin typeface="+mn-lt"/>
              </a:rPr>
              <a:t>:</a:t>
            </a:r>
          </a:p>
          <a:p>
            <a:pPr>
              <a:tabLst>
                <a:tab pos="701675" algn="l"/>
              </a:tabLst>
            </a:pPr>
            <a:r>
              <a:rPr lang="de-DE" dirty="0" err="1" smtClean="0">
                <a:latin typeface="+mn-lt"/>
              </a:rPr>
              <a:t>AuAu</a:t>
            </a:r>
            <a:r>
              <a:rPr lang="de-DE" dirty="0" smtClean="0">
                <a:latin typeface="+mn-lt"/>
              </a:rPr>
              <a:t>: 	11 </a:t>
            </a:r>
            <a:r>
              <a:rPr lang="de-DE" dirty="0" err="1" smtClean="0">
                <a:latin typeface="+mn-lt"/>
              </a:rPr>
              <a:t>AGeV</a:t>
            </a:r>
            <a:endParaRPr lang="de-DE" dirty="0" smtClean="0">
              <a:latin typeface="+mn-lt"/>
            </a:endParaRPr>
          </a:p>
          <a:p>
            <a:pPr>
              <a:tabLst>
                <a:tab pos="701675" algn="l"/>
              </a:tabLst>
            </a:pPr>
            <a:r>
              <a:rPr lang="de-DE" dirty="0" err="1" smtClean="0">
                <a:latin typeface="+mn-lt"/>
              </a:rPr>
              <a:t>pA</a:t>
            </a:r>
            <a:r>
              <a:rPr lang="de-DE" dirty="0" smtClean="0">
                <a:latin typeface="+mn-lt"/>
              </a:rPr>
              <a:t>:	30 </a:t>
            </a:r>
            <a:r>
              <a:rPr lang="de-DE" dirty="0" err="1" smtClean="0">
                <a:latin typeface="+mn-lt"/>
              </a:rPr>
              <a:t>GeV</a:t>
            </a:r>
            <a:r>
              <a:rPr lang="de-DE" dirty="0" smtClean="0">
                <a:latin typeface="+mn-lt"/>
              </a:rPr>
              <a:t> </a:t>
            </a:r>
          </a:p>
        </p:txBody>
      </p:sp>
      <p:sp>
        <p:nvSpPr>
          <p:cNvPr id="19" name="Legende mit Pfeil nach links 18"/>
          <p:cNvSpPr/>
          <p:nvPr/>
        </p:nvSpPr>
        <p:spPr>
          <a:xfrm>
            <a:off x="6333892" y="3217128"/>
            <a:ext cx="1133795" cy="424062"/>
          </a:xfrm>
          <a:prstGeom prst="leftArrowCallout">
            <a:avLst/>
          </a:prstGeom>
          <a:solidFill>
            <a:srgbClr val="2323FF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CBM</a:t>
            </a:r>
            <a:endParaRPr lang="de-DE" dirty="0"/>
          </a:p>
        </p:txBody>
      </p:sp>
      <p:sp>
        <p:nvSpPr>
          <p:cNvPr id="20" name="Geschweifte Klammer rechts 19"/>
          <p:cNvSpPr/>
          <p:nvPr/>
        </p:nvSpPr>
        <p:spPr>
          <a:xfrm rot="5400000">
            <a:off x="1758453" y="3475140"/>
            <a:ext cx="472664" cy="2745764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Geschweifte Klammer rechts 21"/>
          <p:cNvSpPr/>
          <p:nvPr/>
        </p:nvSpPr>
        <p:spPr>
          <a:xfrm rot="2369247">
            <a:off x="7172662" y="1962646"/>
            <a:ext cx="530130" cy="5200587"/>
          </a:xfrm>
          <a:prstGeom prst="rightBrace">
            <a:avLst/>
          </a:prstGeom>
          <a:ln w="28575">
            <a:solidFill>
              <a:srgbClr val="AA05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854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Hans Rudolf Schmidt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DA1D-7319-4A38-BECC-A2BD080A36DA}" type="slidenum">
              <a:rPr lang="en-US" smtClean="0"/>
              <a:t>4</a:t>
            </a:fld>
            <a:endParaRPr lang="en-US"/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54" y="1393289"/>
            <a:ext cx="4644179" cy="3435176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350505" y="5085728"/>
            <a:ext cx="48132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de-DE" sz="1600" dirty="0" err="1" smtClean="0">
                <a:latin typeface="+mn-lt"/>
              </a:rPr>
              <a:t>equation</a:t>
            </a:r>
            <a:r>
              <a:rPr lang="de-DE" sz="1600" dirty="0" smtClean="0">
                <a:latin typeface="+mn-lt"/>
              </a:rPr>
              <a:t> </a:t>
            </a:r>
            <a:r>
              <a:rPr lang="de-DE" sz="1600" dirty="0" err="1" smtClean="0">
                <a:latin typeface="+mn-lt"/>
              </a:rPr>
              <a:t>of</a:t>
            </a:r>
            <a:r>
              <a:rPr lang="de-DE" sz="1600" dirty="0" smtClean="0">
                <a:latin typeface="+mn-lt"/>
              </a:rPr>
              <a:t> </a:t>
            </a:r>
            <a:r>
              <a:rPr lang="de-DE" sz="1600" dirty="0" err="1" smtClean="0">
                <a:latin typeface="+mn-lt"/>
              </a:rPr>
              <a:t>state</a:t>
            </a:r>
            <a:r>
              <a:rPr lang="de-DE" sz="1600" dirty="0" smtClean="0">
                <a:latin typeface="+mn-lt"/>
              </a:rPr>
              <a:t> (EOS) at </a:t>
            </a:r>
            <a:r>
              <a:rPr lang="de-DE" sz="1600" dirty="0" err="1" smtClean="0">
                <a:latin typeface="+mn-lt"/>
              </a:rPr>
              <a:t>neutrons</a:t>
            </a:r>
            <a:r>
              <a:rPr lang="de-DE" sz="1600" dirty="0" smtClean="0">
                <a:latin typeface="+mn-lt"/>
              </a:rPr>
              <a:t> </a:t>
            </a:r>
            <a:r>
              <a:rPr lang="de-DE" sz="1600" dirty="0" err="1" smtClean="0">
                <a:latin typeface="+mn-lt"/>
              </a:rPr>
              <a:t>star</a:t>
            </a:r>
            <a:r>
              <a:rPr lang="de-DE" sz="1600" dirty="0" smtClean="0">
                <a:latin typeface="+mn-lt"/>
              </a:rPr>
              <a:t> </a:t>
            </a:r>
            <a:r>
              <a:rPr lang="de-DE" sz="1600" dirty="0" err="1" smtClean="0">
                <a:latin typeface="+mn-lt"/>
              </a:rPr>
              <a:t>densities</a:t>
            </a:r>
            <a:endParaRPr lang="de-DE" sz="1600" dirty="0" smtClean="0">
              <a:latin typeface="+mn-lt"/>
            </a:endParaRPr>
          </a:p>
          <a:p>
            <a:pPr marL="285750" indent="-285750">
              <a:buFont typeface="Arial" charset="0"/>
              <a:buChar char="•"/>
            </a:pPr>
            <a:r>
              <a:rPr lang="de-DE" sz="1600" dirty="0" err="1" smtClean="0">
                <a:latin typeface="+mn-lt"/>
              </a:rPr>
              <a:t>search</a:t>
            </a:r>
            <a:r>
              <a:rPr lang="de-DE" sz="1600" dirty="0" smtClean="0">
                <a:latin typeface="+mn-lt"/>
              </a:rPr>
              <a:t> </a:t>
            </a:r>
            <a:r>
              <a:rPr lang="de-DE" sz="1600" dirty="0" err="1" smtClean="0">
                <a:latin typeface="+mn-lt"/>
              </a:rPr>
              <a:t>for</a:t>
            </a:r>
            <a:r>
              <a:rPr lang="de-DE" sz="1600" dirty="0" smtClean="0">
                <a:latin typeface="+mn-lt"/>
              </a:rPr>
              <a:t> </a:t>
            </a:r>
            <a:r>
              <a:rPr lang="de-DE" sz="1600" dirty="0" err="1" smtClean="0">
                <a:latin typeface="+mn-lt"/>
              </a:rPr>
              <a:t>the</a:t>
            </a:r>
            <a:r>
              <a:rPr lang="de-DE" sz="1600" dirty="0" smtClean="0">
                <a:latin typeface="+mn-lt"/>
              </a:rPr>
              <a:t> </a:t>
            </a:r>
            <a:r>
              <a:rPr lang="de-DE" sz="1600" dirty="0" err="1" smtClean="0">
                <a:latin typeface="+mn-lt"/>
              </a:rPr>
              <a:t>limits</a:t>
            </a:r>
            <a:r>
              <a:rPr lang="de-DE" sz="1600" dirty="0" smtClean="0">
                <a:latin typeface="+mn-lt"/>
              </a:rPr>
              <a:t> </a:t>
            </a:r>
            <a:r>
              <a:rPr lang="de-DE" sz="1600" dirty="0" err="1" smtClean="0">
                <a:latin typeface="+mn-lt"/>
              </a:rPr>
              <a:t>of</a:t>
            </a:r>
            <a:r>
              <a:rPr lang="de-DE" sz="1600" dirty="0" smtClean="0">
                <a:latin typeface="+mn-lt"/>
              </a:rPr>
              <a:t> </a:t>
            </a:r>
            <a:r>
              <a:rPr lang="de-DE" sz="1600" dirty="0" err="1" smtClean="0">
                <a:latin typeface="+mn-lt"/>
              </a:rPr>
              <a:t>hadronic</a:t>
            </a:r>
            <a:r>
              <a:rPr lang="de-DE" sz="1600" dirty="0" smtClean="0">
                <a:latin typeface="+mn-lt"/>
              </a:rPr>
              <a:t> </a:t>
            </a:r>
            <a:r>
              <a:rPr lang="de-DE" sz="1600" dirty="0" err="1" smtClean="0">
                <a:latin typeface="+mn-lt"/>
              </a:rPr>
              <a:t>existence</a:t>
            </a:r>
            <a:r>
              <a:rPr lang="de-DE" sz="1600" dirty="0" smtClean="0">
                <a:latin typeface="+mn-lt"/>
              </a:rPr>
              <a:t> at moderate </a:t>
            </a:r>
            <a:r>
              <a:rPr lang="de-DE" sz="1600" dirty="0" err="1" smtClean="0">
                <a:latin typeface="+mn-lt"/>
              </a:rPr>
              <a:t>temperature</a:t>
            </a:r>
            <a:r>
              <a:rPr lang="de-DE" sz="1600" dirty="0" smtClean="0">
                <a:latin typeface="+mn-lt"/>
              </a:rPr>
              <a:t> </a:t>
            </a:r>
            <a:r>
              <a:rPr lang="de-DE" sz="1600" dirty="0" err="1" smtClean="0">
                <a:latin typeface="+mn-lt"/>
              </a:rPr>
              <a:t>and</a:t>
            </a:r>
            <a:r>
              <a:rPr lang="de-DE" sz="1600" dirty="0" smtClean="0">
                <a:latin typeface="+mn-lt"/>
              </a:rPr>
              <a:t> high </a:t>
            </a:r>
            <a:r>
              <a:rPr lang="de-DE" sz="1600" dirty="0" err="1" smtClean="0">
                <a:latin typeface="+mn-lt"/>
              </a:rPr>
              <a:t>density</a:t>
            </a:r>
            <a:endParaRPr lang="de-DE" sz="1600" dirty="0" smtClean="0">
              <a:latin typeface="+mn-lt"/>
            </a:endParaRPr>
          </a:p>
          <a:p>
            <a:pPr marL="285750" indent="-285750">
              <a:buFont typeface="Arial" charset="0"/>
              <a:buChar char="•"/>
            </a:pPr>
            <a:r>
              <a:rPr lang="de-DE" sz="1600" dirty="0" smtClean="0">
                <a:latin typeface="+mn-lt"/>
              </a:rPr>
              <a:t>QCD  </a:t>
            </a:r>
            <a:r>
              <a:rPr lang="de-DE" sz="1600" dirty="0" err="1" smtClean="0">
                <a:latin typeface="+mn-lt"/>
              </a:rPr>
              <a:t>critical</a:t>
            </a:r>
            <a:r>
              <a:rPr lang="de-DE" sz="1600" dirty="0" smtClean="0">
                <a:latin typeface="+mn-lt"/>
              </a:rPr>
              <a:t> end </a:t>
            </a:r>
            <a:r>
              <a:rPr lang="de-DE" sz="1600" dirty="0" err="1" smtClean="0">
                <a:latin typeface="+mn-lt"/>
              </a:rPr>
              <a:t>point</a:t>
            </a:r>
            <a:endParaRPr lang="de-DE" sz="1600" dirty="0">
              <a:latin typeface="+mn-lt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9434" y="0"/>
            <a:ext cx="7191809" cy="783771"/>
          </a:xfrm>
        </p:spPr>
        <p:txBody>
          <a:bodyPr/>
          <a:lstStyle/>
          <a:p>
            <a:r>
              <a:rPr lang="de-DE" dirty="0" err="1" smtClean="0"/>
              <a:t>Probing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QCD 3D-Phasedigramm</a:t>
            </a:r>
            <a:endParaRPr lang="de-DE" dirty="0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3" y="9624"/>
            <a:ext cx="651478" cy="879495"/>
          </a:xfrm>
          <a:prstGeom prst="rect">
            <a:avLst/>
          </a:prstGeom>
        </p:spPr>
      </p:pic>
      <p:pic>
        <p:nvPicPr>
          <p:cNvPr id="9" name="Picture 2" descr="C:\Users\senger\AppData\Local\Microsoft\Windows\Temporary Internet Files\Content.Outlook\JE4H31NI\InteractionRates_withStarFt_B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500" y="1192964"/>
            <a:ext cx="4053946" cy="395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043884" y="5107636"/>
            <a:ext cx="1224136" cy="288032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hteck 10"/>
              <p:cNvSpPr/>
              <p:nvPr/>
            </p:nvSpPr>
            <p:spPr>
              <a:xfrm>
                <a:off x="6982126" y="5313842"/>
                <a:ext cx="2161874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sz="1400" u="sng" dirty="0" smtClean="0">
                    <a:solidFill>
                      <a:srgbClr val="C00000"/>
                    </a:solidFill>
                    <a:latin typeface="+mn-lt"/>
                  </a:rPr>
                  <a:t>note</a:t>
                </a:r>
                <a:r>
                  <a:rPr lang="de-DE" sz="1400" u="sng" dirty="0">
                    <a:solidFill>
                      <a:srgbClr val="C00000"/>
                    </a:solidFill>
                    <a:latin typeface="+mn-lt"/>
                  </a:rPr>
                  <a:t>: </a:t>
                </a:r>
                <a:r>
                  <a:rPr lang="de-DE" sz="1400" dirty="0">
                    <a:solidFill>
                      <a:srgbClr val="C00000"/>
                    </a:solidFill>
                    <a:latin typeface="+mn-lt"/>
                  </a:rPr>
                  <a:t>at CBM </a:t>
                </a:r>
                <a:r>
                  <a:rPr lang="de-DE" sz="1400" dirty="0" err="1">
                    <a:solidFill>
                      <a:srgbClr val="C00000"/>
                    </a:solidFill>
                    <a:latin typeface="+mn-lt"/>
                  </a:rPr>
                  <a:t>energies</a:t>
                </a:r>
                <a:r>
                  <a:rPr lang="de-DE" sz="1400" dirty="0">
                    <a:solidFill>
                      <a:srgbClr val="C00000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de-DE" sz="1400" i="1" dirty="0">
                        <a:solidFill>
                          <a:srgbClr val="C00000"/>
                        </a:solidFill>
                        <a:latin typeface="Cambria Math" charset="0"/>
                      </a:rPr>
                      <m:t>1</m:t>
                    </m:r>
                    <m:r>
                      <a:rPr lang="de-DE" sz="1400" b="0" i="1" dirty="0" smtClean="0">
                        <a:solidFill>
                          <a:srgbClr val="C00000"/>
                        </a:solidFill>
                        <a:latin typeface="Cambria Math" charset="0"/>
                      </a:rPr>
                      <m:t>𝑚𝑖𝑛</m:t>
                    </m:r>
                    <m:r>
                      <a:rPr lang="de-DE" sz="1400" i="1" dirty="0">
                        <a:solidFill>
                          <a:srgbClr val="C00000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de-DE" sz="1400" dirty="0">
                    <a:solidFill>
                      <a:srgbClr val="C00000"/>
                    </a:solidFill>
                    <a:latin typeface="+mn-lt"/>
                  </a:rPr>
                  <a:t>CBM </a:t>
                </a:r>
                <a14:m>
                  <m:oMath xmlns:m="http://schemas.openxmlformats.org/officeDocument/2006/math">
                    <m:r>
                      <a:rPr lang="de-DE" sz="1400" i="1">
                        <a:solidFill>
                          <a:srgbClr val="C00000"/>
                        </a:solidFill>
                        <a:latin typeface="Cambria Math" charset="0"/>
                        <a:ea typeface="Cambria Math"/>
                      </a:rPr>
                      <m:t>~ 1 </m:t>
                    </m:r>
                    <m:r>
                      <a:rPr lang="de-DE" sz="1400" i="1">
                        <a:solidFill>
                          <a:srgbClr val="C00000"/>
                        </a:solidFill>
                        <a:latin typeface="Cambria Math" charset="0"/>
                        <a:ea typeface="Cambria Math"/>
                      </a:rPr>
                      <m:t>𝑦</m:t>
                    </m:r>
                  </m:oMath>
                </a14:m>
                <a:r>
                  <a:rPr lang="de-DE" sz="1400" dirty="0">
                    <a:solidFill>
                      <a:srgbClr val="C00000"/>
                    </a:solidFill>
                    <a:latin typeface="+mn-lt"/>
                  </a:rPr>
                  <a:t> STAR@RHIC</a:t>
                </a:r>
              </a:p>
            </p:txBody>
          </p:sp>
        </mc:Choice>
        <mc:Fallback xmlns="">
          <p:sp>
            <p:nvSpPr>
              <p:cNvPr id="11" name="Rechteck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2126" y="5313842"/>
                <a:ext cx="2161874" cy="738664"/>
              </a:xfrm>
              <a:prstGeom prst="rect">
                <a:avLst/>
              </a:prstGeom>
              <a:blipFill rotWithShape="0">
                <a:blip r:embed="rId5"/>
                <a:stretch>
                  <a:fillRect l="-845" t="-6612" b="-1487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uppierung 11"/>
          <p:cNvGrpSpPr/>
          <p:nvPr/>
        </p:nvGrpSpPr>
        <p:grpSpPr>
          <a:xfrm>
            <a:off x="5733309" y="1348016"/>
            <a:ext cx="1677655" cy="4629451"/>
            <a:chOff x="5690316" y="1541006"/>
            <a:chExt cx="1384073" cy="4395984"/>
          </a:xfrm>
        </p:grpSpPr>
        <p:sp>
          <p:nvSpPr>
            <p:cNvPr id="13" name="Textfeld 12"/>
            <p:cNvSpPr txBox="1"/>
            <p:nvPr/>
          </p:nvSpPr>
          <p:spPr>
            <a:xfrm>
              <a:off x="5690316" y="5198326"/>
              <a:ext cx="1080120" cy="738664"/>
            </a:xfrm>
            <a:prstGeom prst="rect">
              <a:avLst/>
            </a:prstGeom>
            <a:solidFill>
              <a:srgbClr val="C0504D">
                <a:alpha val="36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u="sng" dirty="0" err="1" smtClean="0">
                  <a:latin typeface="+mn-lt"/>
                </a:rPr>
                <a:t>highest</a:t>
              </a:r>
              <a:endParaRPr lang="de-DE" sz="1400" u="sng" dirty="0" smtClean="0">
                <a:latin typeface="+mn-lt"/>
              </a:endParaRPr>
            </a:p>
            <a:p>
              <a:pPr algn="ctr"/>
              <a:r>
                <a:rPr lang="de-DE" sz="1400" u="sng" dirty="0" smtClean="0">
                  <a:latin typeface="+mn-lt"/>
                </a:rPr>
                <a:t> </a:t>
              </a:r>
              <a:r>
                <a:rPr lang="de-DE" sz="1400" u="sng" dirty="0" err="1">
                  <a:latin typeface="+mn-lt"/>
                </a:rPr>
                <a:t>net</a:t>
              </a:r>
              <a:r>
                <a:rPr lang="de-DE" sz="1400" u="sng" dirty="0">
                  <a:latin typeface="+mn-lt"/>
                </a:rPr>
                <a:t>-baryon </a:t>
              </a:r>
              <a:r>
                <a:rPr lang="de-DE" sz="1400" u="sng" dirty="0" err="1" smtClean="0">
                  <a:latin typeface="+mn-lt"/>
                </a:rPr>
                <a:t>densities</a:t>
              </a:r>
              <a:endParaRPr lang="de-DE" sz="1400" u="sng" dirty="0" smtClean="0">
                <a:latin typeface="+mn-lt"/>
              </a:endParaRPr>
            </a:p>
          </p:txBody>
        </p:sp>
        <p:sp>
          <p:nvSpPr>
            <p:cNvPr id="14" name="Rectangle 3"/>
            <p:cNvSpPr/>
            <p:nvPr/>
          </p:nvSpPr>
          <p:spPr>
            <a:xfrm>
              <a:off x="6259297" y="1541006"/>
              <a:ext cx="815092" cy="3041000"/>
            </a:xfrm>
            <a:prstGeom prst="rect">
              <a:avLst/>
            </a:prstGeom>
            <a:solidFill>
              <a:srgbClr val="C0504D">
                <a:alpha val="30980"/>
              </a:srgbClr>
            </a:solidFill>
            <a:ln w="28575"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u="sng" dirty="0"/>
            </a:p>
          </p:txBody>
        </p:sp>
        <p:cxnSp>
          <p:nvCxnSpPr>
            <p:cNvPr id="15" name="Gerade Verbindung 14"/>
            <p:cNvCxnSpPr/>
            <p:nvPr/>
          </p:nvCxnSpPr>
          <p:spPr>
            <a:xfrm flipH="1">
              <a:off x="6230376" y="4548956"/>
              <a:ext cx="374137" cy="6493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8425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CBM </a:t>
            </a:r>
            <a:r>
              <a:rPr lang="de-DE" dirty="0" err="1"/>
              <a:t>Physics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Hans Rudolf Schmidt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684C9-4D4A-954E-8DD2-9EED79BF51E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1" y="1936629"/>
            <a:ext cx="4841389" cy="295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560" y="2501424"/>
            <a:ext cx="3868377" cy="2853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280214" y="2053174"/>
            <a:ext cx="346934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>
                <a:latin typeface="+mn-lt"/>
              </a:rPr>
              <a:t>M. </a:t>
            </a:r>
            <a:r>
              <a:rPr lang="de-DE" sz="1100" dirty="0" err="1">
                <a:latin typeface="+mn-lt"/>
              </a:rPr>
              <a:t>Orsaria</a:t>
            </a:r>
            <a:r>
              <a:rPr lang="de-DE" sz="1100" dirty="0">
                <a:latin typeface="+mn-lt"/>
              </a:rPr>
              <a:t>, H. Rodrigues, F. Weber, G.A. </a:t>
            </a:r>
            <a:r>
              <a:rPr lang="de-DE" sz="1100" dirty="0" err="1">
                <a:latin typeface="+mn-lt"/>
              </a:rPr>
              <a:t>Contrera</a:t>
            </a:r>
            <a:endParaRPr lang="de-DE" sz="1100" dirty="0">
              <a:latin typeface="+mn-lt"/>
            </a:endParaRPr>
          </a:p>
          <a:p>
            <a:r>
              <a:rPr lang="de-DE" sz="1100" dirty="0">
                <a:latin typeface="+mn-lt"/>
              </a:rPr>
              <a:t>Phys. </a:t>
            </a:r>
            <a:r>
              <a:rPr lang="de-DE" sz="1100" dirty="0" err="1">
                <a:latin typeface="+mn-lt"/>
              </a:rPr>
              <a:t>Rev</a:t>
            </a:r>
            <a:r>
              <a:rPr lang="de-DE" sz="1100" dirty="0">
                <a:latin typeface="+mn-lt"/>
              </a:rPr>
              <a:t>. D 87, 023001 (2013)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5062" y="4997067"/>
                <a:ext cx="8656422" cy="1381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 smtClean="0">
                    <a:latin typeface="+mn-lt"/>
                  </a:rPr>
                  <a:t>recent </a:t>
                </a:r>
                <a:r>
                  <a:rPr lang="de-DE" dirty="0" err="1" smtClean="0">
                    <a:latin typeface="+mn-lt"/>
                  </a:rPr>
                  <a:t>observation</a:t>
                </a:r>
                <a:r>
                  <a:rPr lang="de-DE" dirty="0" smtClean="0">
                    <a:latin typeface="+mn-lt"/>
                  </a:rPr>
                  <a:t> </a:t>
                </a:r>
                <a:r>
                  <a:rPr lang="de-DE" dirty="0" err="1" smtClean="0">
                    <a:latin typeface="+mn-lt"/>
                  </a:rPr>
                  <a:t>of</a:t>
                </a:r>
                <a:r>
                  <a:rPr lang="de-DE" dirty="0" smtClean="0">
                    <a:latin typeface="+mn-lt"/>
                  </a:rPr>
                  <a:t> 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/>
                          </a:rPr>
                          <m:t>𝑀</m:t>
                        </m:r>
                      </m:num>
                      <m:den>
                        <m:sSub>
                          <m:sSubPr>
                            <m:ctrlPr>
                              <a:rPr lang="de-DE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⊙</m:t>
                            </m:r>
                          </m:sub>
                        </m:sSub>
                      </m:den>
                    </m:f>
                    <m:r>
                      <a:rPr lang="de-DE" i="1">
                        <a:latin typeface="Cambria Math"/>
                        <a:ea typeface="Cambria Math"/>
                      </a:rPr>
                      <m:t>≈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2 </m:t>
                    </m:r>
                  </m:oMath>
                </a14:m>
                <a:r>
                  <a:rPr lang="de-DE" dirty="0" smtClean="0">
                    <a:latin typeface="+mn-lt"/>
                  </a:rPr>
                  <a:t>Neutron Star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→</m:t>
                    </m:r>
                  </m:oMath>
                </a14:m>
                <a:r>
                  <a:rPr lang="de-DE" dirty="0" smtClean="0">
                    <a:latin typeface="+mn-lt"/>
                  </a:rPr>
                  <a:t> </a:t>
                </a:r>
                <a:r>
                  <a:rPr lang="de-DE" dirty="0" err="1" smtClean="0">
                    <a:solidFill>
                      <a:srgbClr val="FF0000"/>
                    </a:solidFill>
                    <a:latin typeface="+mn-lt"/>
                  </a:rPr>
                  <a:t>hyperon</a:t>
                </a:r>
                <a:r>
                  <a:rPr lang="de-DE" dirty="0" smtClean="0">
                    <a:solidFill>
                      <a:srgbClr val="FF0000"/>
                    </a:solidFill>
                    <a:latin typeface="+mn-lt"/>
                  </a:rPr>
                  <a:t> puzzle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de-DE" dirty="0" smtClean="0">
                    <a:latin typeface="+mn-lt"/>
                  </a:rPr>
                  <a:t>not </a:t>
                </a:r>
                <a:r>
                  <a:rPr lang="de-DE" dirty="0" err="1" smtClean="0">
                    <a:latin typeface="+mn-lt"/>
                  </a:rPr>
                  <a:t>stable</a:t>
                </a:r>
                <a:r>
                  <a:rPr lang="de-DE" dirty="0" smtClean="0">
                    <a:latin typeface="+mn-lt"/>
                  </a:rPr>
                  <a:t> </a:t>
                </a:r>
                <a:r>
                  <a:rPr lang="de-DE" dirty="0" err="1" smtClean="0">
                    <a:latin typeface="+mn-lt"/>
                  </a:rPr>
                  <a:t>against</a:t>
                </a:r>
                <a:r>
                  <a:rPr lang="de-DE" dirty="0" smtClean="0">
                    <a:latin typeface="+mn-lt"/>
                  </a:rPr>
                  <a:t> </a:t>
                </a:r>
                <a:r>
                  <a:rPr lang="de-DE" dirty="0" err="1" smtClean="0">
                    <a:latin typeface="+mn-lt"/>
                  </a:rPr>
                  <a:t>gravitational</a:t>
                </a:r>
                <a:r>
                  <a:rPr lang="de-DE" dirty="0" smtClean="0">
                    <a:latin typeface="+mn-lt"/>
                  </a:rPr>
                  <a:t> </a:t>
                </a:r>
                <a:r>
                  <a:rPr lang="de-DE" dirty="0" err="1" smtClean="0">
                    <a:latin typeface="+mn-lt"/>
                  </a:rPr>
                  <a:t>collaps</a:t>
                </a:r>
                <a:r>
                  <a:rPr lang="de-DE" dirty="0" smtClean="0">
                    <a:latin typeface="+mn-lt"/>
                  </a:rPr>
                  <a:t>  </a:t>
                </a:r>
                <a:r>
                  <a:rPr lang="de-DE" dirty="0" err="1" smtClean="0">
                    <a:latin typeface="+mn-lt"/>
                  </a:rPr>
                  <a:t>with</a:t>
                </a:r>
                <a:r>
                  <a:rPr lang="de-DE" dirty="0" smtClean="0">
                    <a:latin typeface="+mn-lt"/>
                  </a:rPr>
                  <a:t> soft EOS, i.e., 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  <m:r>
                          <a:rPr lang="de-DE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de-DE" i="1">
                            <a:latin typeface="Cambria Math"/>
                            <a:ea typeface="Cambria Math"/>
                          </a:rPr>
                          <m:t>⊙</m:t>
                        </m:r>
                      </m:sub>
                    </m:sSub>
                  </m:oMath>
                </a14:m>
                <a:r>
                  <a:rPr lang="de-DE" dirty="0" smtClean="0">
                    <a:latin typeface="+mn-lt"/>
                  </a:rPr>
                  <a:t> NS </a:t>
                </a:r>
                <a:r>
                  <a:rPr lang="de-DE" dirty="0" err="1" smtClean="0">
                    <a:latin typeface="+mn-lt"/>
                  </a:rPr>
                  <a:t>should</a:t>
                </a:r>
                <a:r>
                  <a:rPr lang="de-DE" dirty="0" smtClean="0">
                    <a:latin typeface="+mn-lt"/>
                  </a:rPr>
                  <a:t> not </a:t>
                </a:r>
                <a:r>
                  <a:rPr lang="de-DE" dirty="0" err="1" smtClean="0">
                    <a:latin typeface="+mn-lt"/>
                  </a:rPr>
                  <a:t>exist</a:t>
                </a:r>
                <a:r>
                  <a:rPr lang="de-DE" dirty="0" smtClean="0">
                    <a:latin typeface="+mn-lt"/>
                  </a:rPr>
                  <a:t>!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>
                    <a:latin typeface="+mn-lt"/>
                  </a:rPr>
                  <a:t>stable </a:t>
                </a:r>
                <a:r>
                  <a:rPr lang="en-US" dirty="0">
                    <a:latin typeface="+mn-lt"/>
                  </a:rPr>
                  <a:t>Neutron Star with </a:t>
                </a:r>
                <a:r>
                  <a:rPr lang="en-US" dirty="0" smtClean="0">
                    <a:latin typeface="+mn-lt"/>
                  </a:rPr>
                  <a:t>quark-hadron </a:t>
                </a:r>
                <a:r>
                  <a:rPr lang="en-US" dirty="0">
                    <a:latin typeface="+mn-lt"/>
                  </a:rPr>
                  <a:t>mixed phase incl. </a:t>
                </a:r>
                <a:r>
                  <a:rPr lang="en-US" dirty="0" smtClean="0">
                    <a:latin typeface="+mn-lt"/>
                  </a:rPr>
                  <a:t>hyperons possible (?)</a:t>
                </a:r>
              </a:p>
              <a:p>
                <a:pPr marL="742950" lvl="1" indent="-285750">
                  <a:buFont typeface="Arial" pitchFamily="34" charset="0"/>
                  <a:buChar char="•"/>
                </a:pPr>
                <a:r>
                  <a:rPr lang="en-US" dirty="0" err="1" smtClean="0">
                    <a:solidFill>
                      <a:srgbClr val="C00000"/>
                    </a:solidFill>
                    <a:latin typeface="+mn-lt"/>
                  </a:rPr>
                  <a:t>EoS</a:t>
                </a:r>
                <a:r>
                  <a:rPr lang="en-US" dirty="0" smtClean="0">
                    <a:solidFill>
                      <a:srgbClr val="C00000"/>
                    </a:solidFill>
                    <a:latin typeface="+mn-lt"/>
                  </a:rPr>
                  <a:t> of hybrid matter (soft, hard ?)</a:t>
                </a:r>
                <a:endParaRPr lang="en-US" dirty="0">
                  <a:solidFill>
                    <a:srgbClr val="C0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062" y="4997067"/>
                <a:ext cx="8656422" cy="1381276"/>
              </a:xfrm>
              <a:prstGeom prst="rect">
                <a:avLst/>
              </a:prstGeom>
              <a:blipFill rotWithShape="0">
                <a:blip r:embed="rId5"/>
                <a:stretch>
                  <a:fillRect l="-634" t="-21681" b="-663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hteck 6"/>
          <p:cNvSpPr/>
          <p:nvPr/>
        </p:nvSpPr>
        <p:spPr>
          <a:xfrm>
            <a:off x="188495" y="974477"/>
            <a:ext cx="87594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latin typeface="+mn-lt"/>
              </a:rPr>
              <a:t>QCD matter at </a:t>
            </a:r>
            <a:r>
              <a:rPr lang="de-DE" dirty="0">
                <a:solidFill>
                  <a:srgbClr val="FF0000"/>
                </a:solidFill>
                <a:latin typeface="+mn-lt"/>
              </a:rPr>
              <a:t>finite </a:t>
            </a:r>
            <a:r>
              <a:rPr lang="de-DE" dirty="0" err="1">
                <a:solidFill>
                  <a:srgbClr val="FF0000"/>
                </a:solidFill>
                <a:latin typeface="+mn-lt"/>
              </a:rPr>
              <a:t>baryon</a:t>
            </a:r>
            <a:r>
              <a:rPr lang="de-DE" dirty="0">
                <a:solidFill>
                  <a:srgbClr val="FF0000"/>
                </a:solidFill>
                <a:latin typeface="+mn-lt"/>
              </a:rPr>
              <a:t> </a:t>
            </a:r>
            <a:r>
              <a:rPr lang="de-DE" dirty="0" err="1">
                <a:solidFill>
                  <a:srgbClr val="FF0000"/>
                </a:solidFill>
                <a:latin typeface="+mn-lt"/>
              </a:rPr>
              <a:t>densities</a:t>
            </a:r>
            <a:r>
              <a:rPr lang="de-DE" dirty="0">
                <a:solidFill>
                  <a:srgbClr val="FF0000"/>
                </a:solidFill>
                <a:latin typeface="+mn-lt"/>
              </a:rPr>
              <a:t> </a:t>
            </a:r>
            <a:r>
              <a:rPr lang="de-DE" dirty="0" err="1">
                <a:latin typeface="+mn-lt"/>
              </a:rPr>
              <a:t>is</a:t>
            </a:r>
            <a:r>
              <a:rPr lang="de-DE" dirty="0">
                <a:latin typeface="+mn-lt"/>
              </a:rPr>
              <a:t> not </a:t>
            </a:r>
            <a:r>
              <a:rPr lang="de-DE" dirty="0" err="1">
                <a:latin typeface="+mn-lt"/>
              </a:rPr>
              <a:t>understood</a:t>
            </a:r>
            <a:r>
              <a:rPr lang="de-DE" dirty="0">
                <a:latin typeface="+mn-lt"/>
              </a:rPr>
              <a:t>, </a:t>
            </a:r>
            <a:r>
              <a:rPr lang="de-DE" dirty="0" err="1">
                <a:latin typeface="+mn-lt"/>
              </a:rPr>
              <a:t>neither</a:t>
            </a:r>
            <a:r>
              <a:rPr lang="de-DE" dirty="0">
                <a:latin typeface="+mn-lt"/>
              </a:rPr>
              <a:t> </a:t>
            </a:r>
            <a:r>
              <a:rPr lang="de-DE" dirty="0" err="1">
                <a:latin typeface="+mn-lt"/>
              </a:rPr>
              <a:t>experimentally</a:t>
            </a:r>
            <a:r>
              <a:rPr lang="de-DE" dirty="0">
                <a:latin typeface="+mn-lt"/>
              </a:rPr>
              <a:t> not </a:t>
            </a:r>
            <a:r>
              <a:rPr lang="de-DE" dirty="0" err="1">
                <a:latin typeface="+mn-lt"/>
              </a:rPr>
              <a:t>theoretically</a:t>
            </a:r>
            <a:r>
              <a:rPr lang="de-DE" dirty="0" smtClean="0">
                <a:latin typeface="+mn-lt"/>
              </a:rPr>
              <a:t>!</a:t>
            </a:r>
          </a:p>
          <a:p>
            <a:r>
              <a:rPr lang="de-DE" u="sng" dirty="0" err="1" smtClean="0">
                <a:latin typeface="+mn-lt"/>
              </a:rPr>
              <a:t>Example</a:t>
            </a:r>
            <a:r>
              <a:rPr lang="de-DE" u="sng" dirty="0" smtClean="0">
                <a:latin typeface="+mn-lt"/>
              </a:rPr>
              <a:t>:</a:t>
            </a:r>
            <a:endParaRPr lang="de-DE" u="sng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9821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0"/>
          <a:stretch/>
        </p:blipFill>
        <p:spPr bwMode="auto">
          <a:xfrm>
            <a:off x="3103936" y="3995679"/>
            <a:ext cx="2935722" cy="24667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  <a:extLst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CBM </a:t>
            </a:r>
            <a:r>
              <a:rPr lang="de-DE" dirty="0" err="1" smtClean="0">
                <a:solidFill>
                  <a:schemeClr val="bg1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as</a:t>
            </a:r>
            <a:r>
              <a:rPr lang="de-DE" dirty="0" smtClean="0">
                <a:solidFill>
                  <a:schemeClr val="bg1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a „Hyperon Factory“</a:t>
            </a:r>
            <a:endParaRPr lang="de-DE" dirty="0">
              <a:solidFill>
                <a:schemeClr val="bg1">
                  <a:lumMod val="50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9DC1-50FD-4591-8F7C-07BE6D899390}" type="slidenum">
              <a:rPr lang="de-DE" smtClean="0"/>
              <a:t>6</a:t>
            </a:fld>
            <a:endParaRPr lang="de-DE"/>
          </a:p>
        </p:txBody>
      </p:sp>
      <p:cxnSp>
        <p:nvCxnSpPr>
          <p:cNvPr id="6" name="Gerade Verbindung 5"/>
          <p:cNvCxnSpPr/>
          <p:nvPr/>
        </p:nvCxnSpPr>
        <p:spPr>
          <a:xfrm>
            <a:off x="3635896" y="3140968"/>
            <a:ext cx="216024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6040539" y="1643483"/>
                <a:ext cx="2834517" cy="3693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lvl="0" indent="-285750">
                  <a:spcBef>
                    <a:spcPct val="20000"/>
                  </a:spcBef>
                  <a:buFont typeface="Arial" charset="0"/>
                  <a:buChar char="•"/>
                </a:pPr>
                <a:r>
                  <a:rPr lang="en-GB" dirty="0">
                    <a:solidFill>
                      <a:prstClr val="black"/>
                    </a:solidFill>
                    <a:latin typeface="+mn-lt"/>
                  </a:rPr>
                  <a:t>sub-threshold production cross section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e-DE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Ξ</m:t>
                        </m:r>
                      </m:e>
                      <m:sup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de-DE" dirty="0">
                    <a:solidFill>
                      <a:srgbClr val="C00000"/>
                    </a:solidFill>
                    <a:latin typeface="+mn-lt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e-DE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Ω</m:t>
                        </m:r>
                      </m:e>
                      <m:sup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GB" dirty="0">
                    <a:solidFill>
                      <a:prstClr val="black"/>
                    </a:solidFill>
                    <a:latin typeface="+mn-lt"/>
                  </a:rPr>
                  <a:t> probes dense, baryonic matter</a:t>
                </a:r>
                <a:r>
                  <a:rPr lang="en-GB" dirty="0" smtClean="0">
                    <a:solidFill>
                      <a:prstClr val="black"/>
                    </a:solidFill>
                    <a:latin typeface="+mn-lt"/>
                  </a:rPr>
                  <a:t>….</a:t>
                </a:r>
                <a:endParaRPr lang="de-DE" dirty="0" smtClean="0">
                  <a:solidFill>
                    <a:prstClr val="black"/>
                  </a:solidFill>
                  <a:latin typeface="+mn-lt"/>
                </a:endParaRPr>
              </a:p>
              <a:p>
                <a:pPr marL="285750" indent="-285750">
                  <a:spcBef>
                    <a:spcPct val="20000"/>
                  </a:spcBef>
                  <a:buFont typeface="Arial" charset="0"/>
                  <a:buChar char="•"/>
                </a:pPr>
                <a:r>
                  <a:rPr lang="de-DE" dirty="0" err="1" smtClean="0">
                    <a:solidFill>
                      <a:prstClr val="black"/>
                    </a:solidFill>
                    <a:latin typeface="+mn-lt"/>
                  </a:rPr>
                  <a:t>little</a:t>
                </a:r>
                <a:r>
                  <a:rPr lang="de-DE" dirty="0" smtClean="0">
                    <a:solidFill>
                      <a:prstClr val="black"/>
                    </a:solidFill>
                    <a:latin typeface="+mn-lt"/>
                  </a:rPr>
                  <a:t> </a:t>
                </a:r>
                <a:r>
                  <a:rPr lang="de-DE" dirty="0" err="1" smtClean="0">
                    <a:solidFill>
                      <a:prstClr val="black"/>
                    </a:solidFill>
                    <a:latin typeface="+mn-lt"/>
                  </a:rPr>
                  <a:t>data</a:t>
                </a:r>
                <a:r>
                  <a:rPr lang="de-DE" dirty="0" smtClean="0">
                    <a:solidFill>
                      <a:prstClr val="black"/>
                    </a:solidFill>
                    <a:latin typeface="+mn-lt"/>
                  </a:rPr>
                  <a:t> </a:t>
                </a:r>
                <a:r>
                  <a:rPr lang="de-DE" dirty="0">
                    <a:solidFill>
                      <a:prstClr val="black"/>
                    </a:solidFill>
                    <a:latin typeface="+mn-lt"/>
                  </a:rPr>
                  <a:t>in </a:t>
                </a:r>
                <a:r>
                  <a:rPr lang="de-DE" dirty="0" err="1">
                    <a:solidFill>
                      <a:prstClr val="black"/>
                    </a:solidFill>
                    <a:latin typeface="+mn-lt"/>
                  </a:rPr>
                  <a:t>the</a:t>
                </a:r>
                <a:r>
                  <a:rPr lang="de-DE" dirty="0">
                    <a:solidFill>
                      <a:prstClr val="black"/>
                    </a:solidFill>
                    <a:latin typeface="+mn-lt"/>
                  </a:rPr>
                  <a:t> CBM </a:t>
                </a:r>
                <a:r>
                  <a:rPr lang="de-DE" dirty="0" err="1">
                    <a:solidFill>
                      <a:prstClr val="black"/>
                    </a:solidFill>
                    <a:latin typeface="+mn-lt"/>
                  </a:rPr>
                  <a:t>energy</a:t>
                </a:r>
                <a:r>
                  <a:rPr lang="de-DE" dirty="0">
                    <a:solidFill>
                      <a:prstClr val="black"/>
                    </a:solidFill>
                    <a:latin typeface="+mn-lt"/>
                  </a:rPr>
                  <a:t> </a:t>
                </a:r>
                <a:r>
                  <a:rPr lang="de-DE" dirty="0" err="1" smtClean="0">
                    <a:solidFill>
                      <a:prstClr val="black"/>
                    </a:solidFill>
                    <a:latin typeface="+mn-lt"/>
                  </a:rPr>
                  <a:t>range</a:t>
                </a:r>
                <a:endParaRPr lang="de-DE" dirty="0" smtClean="0">
                  <a:solidFill>
                    <a:prstClr val="black"/>
                  </a:solidFill>
                  <a:latin typeface="+mn-lt"/>
                </a:endParaRPr>
              </a:p>
              <a:p>
                <a:pPr marL="285750" indent="-285750">
                  <a:spcBef>
                    <a:spcPct val="20000"/>
                  </a:spcBef>
                  <a:buFont typeface="Arial" charset="0"/>
                  <a:buChar char="•"/>
                </a:pPr>
                <a:r>
                  <a:rPr lang="de-DE" dirty="0" smtClean="0">
                    <a:solidFill>
                      <a:prstClr val="black"/>
                    </a:solidFill>
                    <a:latin typeface="+mn-lt"/>
                  </a:rPr>
                  <a:t>In </a:t>
                </a:r>
                <a:r>
                  <a:rPr lang="de-DE" dirty="0" err="1" smtClean="0">
                    <a:solidFill>
                      <a:prstClr val="black"/>
                    </a:solidFill>
                    <a:latin typeface="+mn-lt"/>
                  </a:rPr>
                  <a:t>addition</a:t>
                </a:r>
                <a:r>
                  <a:rPr lang="de-DE" dirty="0" smtClean="0">
                    <a:solidFill>
                      <a:prstClr val="black"/>
                    </a:solidFill>
                    <a:latin typeface="+mn-lt"/>
                  </a:rPr>
                  <a:t>: </a:t>
                </a:r>
                <a:r>
                  <a:rPr lang="de-DE" dirty="0" err="1" smtClean="0">
                    <a:solidFill>
                      <a:prstClr val="black"/>
                    </a:solidFill>
                    <a:latin typeface="+mn-lt"/>
                  </a:rPr>
                  <a:t>kaons</a:t>
                </a:r>
                <a:r>
                  <a:rPr lang="de-DE" dirty="0" smtClean="0">
                    <a:solidFill>
                      <a:prstClr val="black"/>
                    </a:solidFill>
                    <a:latin typeface="+mn-lt"/>
                  </a:rPr>
                  <a:t>  </a:t>
                </a:r>
                <a:r>
                  <a:rPr lang="de-DE" dirty="0" err="1" smtClean="0">
                    <a:solidFill>
                      <a:prstClr val="black"/>
                    </a:solidFill>
                    <a:latin typeface="+mn-lt"/>
                  </a:rPr>
                  <a:t>and</a:t>
                </a:r>
                <a:r>
                  <a:rPr lang="de-DE" dirty="0" smtClean="0">
                    <a:solidFill>
                      <a:prstClr val="black"/>
                    </a:solidFill>
                    <a:latin typeface="+mn-lt"/>
                  </a:rPr>
                  <a:t> </a:t>
                </a:r>
                <a:r>
                  <a:rPr lang="de-DE" dirty="0" err="1" smtClean="0">
                    <a:solidFill>
                      <a:prstClr val="black"/>
                    </a:solidFill>
                    <a:latin typeface="+mn-lt"/>
                  </a:rPr>
                  <a:t>baryon</a:t>
                </a:r>
                <a:r>
                  <a:rPr lang="de-DE" dirty="0" smtClean="0">
                    <a:solidFill>
                      <a:prstClr val="black"/>
                    </a:solidFill>
                    <a:latin typeface="+mn-lt"/>
                  </a:rPr>
                  <a:t> </a:t>
                </a:r>
                <a:r>
                  <a:rPr lang="de-DE" dirty="0" err="1" smtClean="0">
                    <a:solidFill>
                      <a:prstClr val="black"/>
                    </a:solidFill>
                    <a:latin typeface="+mn-lt"/>
                  </a:rPr>
                  <a:t>resonances</a:t>
                </a:r>
                <a:r>
                  <a:rPr lang="de-DE" dirty="0" smtClean="0">
                    <a:solidFill>
                      <a:prstClr val="black"/>
                    </a:solidFill>
                    <a:latin typeface="+mn-lt"/>
                  </a:rPr>
                  <a:t> (K*,</a:t>
                </a:r>
                <a:r>
                  <a:rPr lang="el-GR" dirty="0" smtClean="0">
                    <a:solidFill>
                      <a:prstClr val="black"/>
                    </a:solidFill>
                    <a:latin typeface="+mn-lt"/>
                  </a:rPr>
                  <a:t>Λ</a:t>
                </a:r>
                <a:r>
                  <a:rPr lang="de-DE" dirty="0" smtClean="0">
                    <a:solidFill>
                      <a:prstClr val="black"/>
                    </a:solidFill>
                    <a:latin typeface="+mn-lt"/>
                  </a:rPr>
                  <a:t>*,</a:t>
                </a:r>
                <a:r>
                  <a:rPr lang="el-GR" dirty="0" smtClean="0">
                    <a:solidFill>
                      <a:prstClr val="black"/>
                    </a:solidFill>
                    <a:latin typeface="+mn-lt"/>
                  </a:rPr>
                  <a:t>Σ</a:t>
                </a:r>
                <a:r>
                  <a:rPr lang="de-DE" dirty="0" smtClean="0">
                    <a:solidFill>
                      <a:prstClr val="black"/>
                    </a:solidFill>
                    <a:latin typeface="+mn-lt"/>
                  </a:rPr>
                  <a:t>*,</a:t>
                </a:r>
                <a:r>
                  <a:rPr lang="el-GR" dirty="0" smtClean="0">
                    <a:solidFill>
                      <a:prstClr val="black"/>
                    </a:solidFill>
                    <a:latin typeface="+mn-lt"/>
                  </a:rPr>
                  <a:t>Ξ</a:t>
                </a:r>
                <a:r>
                  <a:rPr lang="de-DE" dirty="0" smtClean="0">
                    <a:solidFill>
                      <a:prstClr val="black"/>
                    </a:solidFill>
                    <a:latin typeface="+mn-lt"/>
                  </a:rPr>
                  <a:t>*)</a:t>
                </a:r>
              </a:p>
              <a:p>
                <a:pPr>
                  <a:spcBef>
                    <a:spcPct val="20000"/>
                  </a:spcBef>
                </a:pPr>
                <a:endParaRPr lang="de-DE" dirty="0">
                  <a:solidFill>
                    <a:prstClr val="black"/>
                  </a:solidFill>
                  <a:latin typeface="+mn-lt"/>
                </a:endParaRPr>
              </a:p>
              <a:p>
                <a:pPr>
                  <a:spcBef>
                    <a:spcPct val="20000"/>
                  </a:spcBef>
                </a:pPr>
                <a:endParaRPr lang="de-DE" dirty="0">
                  <a:solidFill>
                    <a:prstClr val="black"/>
                  </a:solidFill>
                  <a:latin typeface="+mn-lt"/>
                </a:endParaRPr>
              </a:p>
              <a:p>
                <a:pPr>
                  <a:spcBef>
                    <a:spcPct val="20000"/>
                  </a:spcBef>
                </a:pPr>
                <a:endParaRPr lang="de-DE" dirty="0" smtClean="0">
                  <a:solidFill>
                    <a:prstClr val="black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0539" y="1643483"/>
                <a:ext cx="2834517" cy="3693319"/>
              </a:xfrm>
              <a:prstGeom prst="rect">
                <a:avLst/>
              </a:prstGeom>
              <a:blipFill rotWithShape="0">
                <a:blip r:embed="rId4"/>
                <a:stretch>
                  <a:fillRect l="-1505" t="-992" r="-21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hteck 2"/>
          <p:cNvSpPr/>
          <p:nvPr/>
        </p:nvSpPr>
        <p:spPr>
          <a:xfrm>
            <a:off x="363528" y="877736"/>
            <a:ext cx="8597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err="1" smtClean="0">
                <a:solidFill>
                  <a:srgbClr val="C00000"/>
                </a:solidFill>
                <a:latin typeface="+mn-lt"/>
              </a:rPr>
              <a:t>Simulations</a:t>
            </a:r>
            <a:r>
              <a:rPr lang="de-DE" dirty="0" smtClean="0">
                <a:solidFill>
                  <a:srgbClr val="C00000"/>
                </a:solidFill>
                <a:latin typeface="+mn-lt"/>
              </a:rPr>
              <a:t>: </a:t>
            </a:r>
            <a:r>
              <a:rPr lang="de-DE" dirty="0" err="1" smtClean="0">
                <a:solidFill>
                  <a:srgbClr val="C00000"/>
                </a:solidFill>
                <a:latin typeface="+mn-lt"/>
              </a:rPr>
              <a:t>Au+Au</a:t>
            </a:r>
            <a:r>
              <a:rPr lang="de-DE" dirty="0" smtClean="0">
                <a:solidFill>
                  <a:srgbClr val="C00000"/>
                </a:solidFill>
                <a:latin typeface="+mn-lt"/>
              </a:rPr>
              <a:t> at 8 A </a:t>
            </a:r>
            <a:r>
              <a:rPr lang="de-DE" dirty="0" err="1" smtClean="0">
                <a:solidFill>
                  <a:srgbClr val="C00000"/>
                </a:solidFill>
                <a:latin typeface="+mn-lt"/>
              </a:rPr>
              <a:t>GeV</a:t>
            </a:r>
            <a:r>
              <a:rPr lang="de-DE" dirty="0" smtClean="0">
                <a:solidFill>
                  <a:srgbClr val="C00000"/>
                </a:solidFill>
                <a:latin typeface="+mn-lt"/>
              </a:rPr>
              <a:t>, 10</a:t>
            </a:r>
            <a:r>
              <a:rPr lang="de-DE" baseline="30000" dirty="0" smtClean="0">
                <a:solidFill>
                  <a:srgbClr val="C00000"/>
                </a:solidFill>
                <a:latin typeface="+mn-lt"/>
              </a:rPr>
              <a:t>6</a:t>
            </a:r>
            <a:r>
              <a:rPr lang="de-DE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de-DE" dirty="0" err="1" smtClean="0">
                <a:solidFill>
                  <a:srgbClr val="C00000"/>
                </a:solidFill>
                <a:latin typeface="+mn-lt"/>
              </a:rPr>
              <a:t>central</a:t>
            </a:r>
            <a:r>
              <a:rPr lang="de-DE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de-DE" dirty="0" err="1" smtClean="0">
                <a:solidFill>
                  <a:srgbClr val="C00000"/>
                </a:solidFill>
                <a:latin typeface="+mn-lt"/>
              </a:rPr>
              <a:t>collisions</a:t>
            </a:r>
            <a:r>
              <a:rPr lang="de-DE" dirty="0" smtClean="0">
                <a:solidFill>
                  <a:srgbClr val="C00000"/>
                </a:solidFill>
                <a:latin typeface="+mn-lt"/>
              </a:rPr>
              <a:t> </a:t>
            </a:r>
          </a:p>
          <a:p>
            <a:r>
              <a:rPr lang="de-DE" dirty="0" err="1" smtClean="0">
                <a:solidFill>
                  <a:srgbClr val="C00000"/>
                </a:solidFill>
                <a:latin typeface="+mn-lt"/>
              </a:rPr>
              <a:t>promise</a:t>
            </a:r>
            <a:r>
              <a:rPr lang="de-DE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de-DE" dirty="0" err="1" smtClean="0">
                <a:solidFill>
                  <a:srgbClr val="C00000"/>
                </a:solidFill>
                <a:latin typeface="+mn-lt"/>
              </a:rPr>
              <a:t>and</a:t>
            </a:r>
            <a:r>
              <a:rPr lang="de-DE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de-DE" smtClean="0">
                <a:solidFill>
                  <a:srgbClr val="C00000"/>
                </a:solidFill>
                <a:latin typeface="+mn-lt"/>
              </a:rPr>
              <a:t>challenge</a:t>
            </a:r>
            <a:r>
              <a:rPr lang="de-DE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de-DE" dirty="0" err="1" smtClean="0">
                <a:solidFill>
                  <a:srgbClr val="C00000"/>
                </a:solidFill>
                <a:latin typeface="+mn-lt"/>
              </a:rPr>
              <a:t>of</a:t>
            </a:r>
            <a:r>
              <a:rPr lang="de-DE" dirty="0" smtClean="0">
                <a:solidFill>
                  <a:srgbClr val="C00000"/>
                </a:solidFill>
                <a:latin typeface="+mn-lt"/>
              </a:rPr>
              <a:t> CBM: </a:t>
            </a:r>
            <a:r>
              <a:rPr lang="de-DE" baseline="300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de-DE" dirty="0" err="1" smtClean="0">
                <a:solidFill>
                  <a:srgbClr val="C00000"/>
                </a:solidFill>
                <a:latin typeface="+mn-lt"/>
              </a:rPr>
              <a:t>data</a:t>
            </a:r>
            <a:r>
              <a:rPr lang="de-DE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de-DE" dirty="0" err="1" smtClean="0">
                <a:solidFill>
                  <a:srgbClr val="C00000"/>
                </a:solidFill>
                <a:latin typeface="+mn-lt"/>
              </a:rPr>
              <a:t>taking</a:t>
            </a:r>
            <a:r>
              <a:rPr lang="de-DE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de-DE" dirty="0" err="1" smtClean="0">
                <a:solidFill>
                  <a:srgbClr val="C00000"/>
                </a:solidFill>
                <a:latin typeface="+mn-lt"/>
              </a:rPr>
              <a:t>of</a:t>
            </a:r>
            <a:r>
              <a:rPr lang="de-DE" dirty="0" smtClean="0">
                <a:solidFill>
                  <a:srgbClr val="C00000"/>
                </a:solidFill>
                <a:latin typeface="+mn-lt"/>
              </a:rPr>
              <a:t> a </a:t>
            </a:r>
            <a:r>
              <a:rPr lang="de-DE" dirty="0" err="1" smtClean="0">
                <a:solidFill>
                  <a:srgbClr val="C00000"/>
                </a:solidFill>
                <a:latin typeface="+mn-lt"/>
              </a:rPr>
              <a:t>few</a:t>
            </a:r>
            <a:r>
              <a:rPr lang="de-DE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de-DE" dirty="0" err="1" smtClean="0">
                <a:solidFill>
                  <a:srgbClr val="C00000"/>
                </a:solidFill>
                <a:latin typeface="+mn-lt"/>
              </a:rPr>
              <a:t>seconds</a:t>
            </a:r>
            <a:r>
              <a:rPr lang="de-DE" dirty="0">
                <a:solidFill>
                  <a:srgbClr val="C00000"/>
                </a:solidFill>
                <a:latin typeface="+mn-lt"/>
              </a:rPr>
              <a:t> at 10</a:t>
            </a:r>
            <a:r>
              <a:rPr lang="de-DE" baseline="30000" dirty="0">
                <a:solidFill>
                  <a:srgbClr val="C00000"/>
                </a:solidFill>
                <a:latin typeface="+mn-lt"/>
              </a:rPr>
              <a:t>7</a:t>
            </a:r>
            <a:r>
              <a:rPr lang="de-DE" dirty="0">
                <a:solidFill>
                  <a:srgbClr val="C00000"/>
                </a:solidFill>
                <a:latin typeface="+mn-lt"/>
              </a:rPr>
              <a:t> Hz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8" y="3967387"/>
            <a:ext cx="2926216" cy="25165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26" y="1531811"/>
            <a:ext cx="2898654" cy="24928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936" y="1551902"/>
            <a:ext cx="2844132" cy="24460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  <a:extLst/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Hans Rudolf Schmidt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Multi-Strangeness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Hans Rudolf Schmidt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3A84F-CD1F-4089-B2D6-A78742E4A419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  <p:pic>
        <p:nvPicPr>
          <p:cNvPr id="77829" name="Picture 5" descr="take_chart_S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4C"/>
              </a:clrFrom>
              <a:clrTo>
                <a:srgbClr val="00004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40430" y="1723683"/>
            <a:ext cx="7477125" cy="546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0" name="Picture 6" descr="take_chart_S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4C"/>
              </a:clrFrom>
              <a:clrTo>
                <a:srgbClr val="00004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40430" y="1322024"/>
            <a:ext cx="7477125" cy="546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1" name="Picture 7" descr="take_chart_S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4C"/>
              </a:clrFrom>
              <a:clrTo>
                <a:srgbClr val="00004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3570" y="1251685"/>
            <a:ext cx="7477125" cy="546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2" name="Picture 8" descr="take_chart_S1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4C"/>
              </a:clrFrom>
              <a:clrTo>
                <a:srgbClr val="00004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3356" y="1195099"/>
            <a:ext cx="7477125" cy="546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2763414" y="5205867"/>
            <a:ext cx="1671034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050" dirty="0">
                <a:solidFill>
                  <a:schemeClr val="accent1"/>
                </a:solidFill>
                <a:latin typeface="Tahoma" pitchFamily="34" charset="0"/>
              </a:rPr>
              <a:t>H. Stöcker et al., </a:t>
            </a:r>
            <a:r>
              <a:rPr lang="de-DE" sz="1050" dirty="0" err="1" smtClean="0">
                <a:solidFill>
                  <a:schemeClr val="accent1"/>
                </a:solidFill>
                <a:latin typeface="Tahoma" pitchFamily="34" charset="0"/>
              </a:rPr>
              <a:t>Nucl</a:t>
            </a:r>
            <a:r>
              <a:rPr lang="de-DE" sz="1050" dirty="0">
                <a:solidFill>
                  <a:schemeClr val="accent1"/>
                </a:solidFill>
                <a:latin typeface="Tahoma" pitchFamily="34" charset="0"/>
              </a:rPr>
              <a:t>. Phys. A 827 (2009) 624c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2" r="2712"/>
          <a:stretch/>
        </p:blipFill>
        <p:spPr bwMode="auto">
          <a:xfrm>
            <a:off x="289169" y="1177175"/>
            <a:ext cx="5015524" cy="547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579533" y="976812"/>
                <a:ext cx="3420534" cy="23247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smtClean="0"/>
                  <a:t>search for </a:t>
                </a: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dirty="0" smtClean="0"/>
                  <a:t>hyperon correlations</a:t>
                </a:r>
              </a:p>
              <a:p>
                <a:pPr marL="742950" lvl="1" indent="-285750">
                  <a:buFont typeface="Wingdings" charset="2"/>
                  <a:buChar char="ü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b="0" i="0" smtClean="0">
                        <a:solidFill>
                          <a:schemeClr val="accent1"/>
                        </a:solidFill>
                        <a:latin typeface="Cambria Math" charset="0"/>
                      </a:rPr>
                      <m:t>ΛΛ</m:t>
                    </m:r>
                    <m:r>
                      <a:rPr lang="de-DE" b="0" i="1" smtClean="0">
                        <a:solidFill>
                          <a:schemeClr val="accent1"/>
                        </a:solidFill>
                        <a:latin typeface="Cambria Math" charset="0"/>
                      </a:rPr>
                      <m:t>,</m:t>
                    </m:r>
                    <m:r>
                      <m:rPr>
                        <m:sty m:val="p"/>
                      </m:rPr>
                      <a:rPr lang="de-DE" b="0" i="0" smtClean="0">
                        <a:solidFill>
                          <a:schemeClr val="accent1"/>
                        </a:solidFill>
                        <a:latin typeface="Cambria Math" charset="0"/>
                      </a:rPr>
                      <m:t>ΛΣ</m:t>
                    </m:r>
                    <m:r>
                      <a:rPr lang="de-DE" b="0" i="1" smtClean="0">
                        <a:solidFill>
                          <a:schemeClr val="accent1"/>
                        </a:solidFill>
                        <a:latin typeface="Cambria Math" charset="0"/>
                      </a:rPr>
                      <m:t>, …</m:t>
                    </m:r>
                  </m:oMath>
                </a14:m>
                <a:endParaRPr lang="en-US" dirty="0" smtClean="0">
                  <a:solidFill>
                    <a:schemeClr val="accent1"/>
                  </a:solidFill>
                </a:endParaRP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1800" dirty="0"/>
                  <a:t>double hyper-nuclei</a:t>
                </a:r>
              </a:p>
              <a:p>
                <a:pPr marL="800100" lvl="1" indent="-342900">
                  <a:buFont typeface="Wingdings" pitchFamily="2" charset="2"/>
                  <a:buChar char="ü"/>
                </a:pPr>
                <a14:m>
                  <m:oMath xmlns:m="http://schemas.openxmlformats.org/officeDocument/2006/math">
                    <m:sPre>
                      <m:sPrePr>
                        <m:ctrlPr>
                          <a:rPr lang="de-DE" sz="1800" i="1">
                            <a:solidFill>
                              <a:schemeClr val="accent1"/>
                            </a:solidFill>
                            <a:latin typeface="Cambria Math" charset="0"/>
                            <a:ea typeface="Cambria Math"/>
                          </a:rPr>
                        </m:ctrlPr>
                      </m:sPrePr>
                      <m:sub>
                        <m:r>
                          <m:rPr>
                            <m:sty m:val="p"/>
                          </m:rPr>
                          <a:rPr lang="de-DE" sz="1800">
                            <a:solidFill>
                              <a:schemeClr val="accent1"/>
                            </a:solidFill>
                            <a:latin typeface="Cambria Math"/>
                            <a:ea typeface="Cambria Math"/>
                          </a:rPr>
                          <m:t>ΛΛ</m:t>
                        </m:r>
                      </m:sub>
                      <m:sup>
                        <m:r>
                          <a:rPr lang="de-DE" sz="1800" i="1">
                            <a:solidFill>
                              <a:schemeClr val="accent1"/>
                            </a:solidFill>
                            <a:latin typeface="Cambria Math"/>
                            <a:ea typeface="Cambria Math"/>
                          </a:rPr>
                          <m:t>5</m:t>
                        </m:r>
                      </m:sup>
                      <m:e>
                        <m:r>
                          <a:rPr lang="de-DE" sz="1800" i="1">
                            <a:solidFill>
                              <a:schemeClr val="accent1"/>
                            </a:solidFill>
                            <a:latin typeface="Cambria Math"/>
                            <a:ea typeface="Cambria Math"/>
                          </a:rPr>
                          <m:t>𝐻</m:t>
                        </m:r>
                        <m:r>
                          <a:rPr lang="de-DE" sz="1800" i="1">
                            <a:solidFill>
                              <a:schemeClr val="accent1"/>
                            </a:solidFill>
                            <a:latin typeface="Cambria Math"/>
                            <a:ea typeface="Cambria Math"/>
                          </a:rPr>
                          <m:t>, </m:t>
                        </m:r>
                        <m:sPre>
                          <m:sPrePr>
                            <m:ctrlPr>
                              <a:rPr lang="de-DE" sz="1800" i="1">
                                <a:solidFill>
                                  <a:schemeClr val="accent1"/>
                                </a:solidFill>
                                <a:latin typeface="Cambria Math" charset="0"/>
                                <a:ea typeface="Cambria Math"/>
                              </a:rPr>
                            </m:ctrlPr>
                          </m:sPrePr>
                          <m:sub>
                            <m:r>
                              <m:rPr>
                                <m:sty m:val="p"/>
                              </m:rPr>
                              <a:rPr lang="de-DE" sz="1800">
                                <a:solidFill>
                                  <a:schemeClr val="accent1"/>
                                </a:solidFill>
                                <a:latin typeface="Cambria Math"/>
                                <a:ea typeface="Cambria Math"/>
                              </a:rPr>
                              <m:t>ΛΛ</m:t>
                            </m:r>
                          </m:sub>
                          <m:sup>
                            <m:r>
                              <a:rPr lang="de-DE" sz="1800" i="1">
                                <a:solidFill>
                                  <a:schemeClr val="accent1"/>
                                </a:solidFill>
                                <a:latin typeface="Cambria Math"/>
                                <a:ea typeface="Cambria Math"/>
                              </a:rPr>
                              <m:t>6</m:t>
                            </m:r>
                          </m:sup>
                          <m:e>
                            <m:r>
                              <a:rPr lang="de-DE" sz="1800" i="1">
                                <a:solidFill>
                                  <a:schemeClr val="accent1"/>
                                </a:solidFill>
                                <a:latin typeface="Cambria Math"/>
                                <a:ea typeface="Cambria Math"/>
                              </a:rPr>
                              <m:t>𝐻</m:t>
                            </m:r>
                          </m:e>
                        </m:sPre>
                        <m:r>
                          <a:rPr lang="de-DE" sz="1800" i="1">
                            <a:solidFill>
                              <a:schemeClr val="accent1"/>
                            </a:solidFill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</m:sPre>
                  </m:oMath>
                </a14:m>
                <a:endParaRPr lang="en-US" sz="1800" dirty="0" smtClean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1800" dirty="0" smtClean="0"/>
                  <a:t>MEMOS</a:t>
                </a:r>
                <a:r>
                  <a:rPr lang="en-US" sz="1800" baseline="30000" dirty="0" smtClean="0"/>
                  <a:t>*)</a:t>
                </a:r>
                <a:endParaRPr lang="en-US" sz="1800" dirty="0" smtClean="0"/>
              </a:p>
              <a:p>
                <a:pPr marL="800100" lvl="1" indent="-342900">
                  <a:buFont typeface="Wingdings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1800" b="0" i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de-DE" sz="1800" b="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de-DE" sz="1800" b="0" i="1" smtClean="0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de-DE" sz="18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de-DE" sz="1800" b="0" i="0" smtClean="0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  <m:t>Ξ</m:t>
                                    </m:r>
                                  </m:e>
                                  <m:sup>
                                    <m:r>
                                      <a:rPr lang="de-DE" sz="18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de-DE" sz="18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de-DE" sz="1800" b="0" i="0" smtClean="0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  <m:t>Ξ</m:t>
                                    </m:r>
                                  </m:e>
                                  <m:sup>
                                    <m:r>
                                      <a:rPr lang="de-DE" sz="18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</m:sup>
                                </m:sSup>
                              </m:e>
                            </m:d>
                          </m:e>
                          <m:sub>
                            <m:r>
                              <a:rPr lang="de-DE" sz="1800" b="0" i="1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  <m:r>
                          <a:rPr lang="de-DE" sz="1800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, </m:t>
                        </m:r>
                        <m:d>
                          <m:dPr>
                            <m:ctrlPr>
                              <a:rPr lang="de-DE" sz="1800" b="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de-DE" sz="1800" b="0" i="1" smtClean="0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de-DE" sz="1800" b="0" i="0" smtClean="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Ξ</m:t>
                                </m:r>
                              </m:e>
                              <m:sup>
                                <m:r>
                                  <a:rPr lang="de-DE" sz="1800" b="0" i="1" smtClean="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p>
                            </m:sSup>
                            <m:r>
                              <m:rPr>
                                <m:sty m:val="p"/>
                              </m:rPr>
                              <a:rPr lang="de-DE" sz="1800" b="0" i="0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Λ</m:t>
                            </m:r>
                          </m:e>
                        </m:d>
                      </m:e>
                      <m:sub>
                        <m:r>
                          <a:rPr lang="de-DE" sz="1800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𝑏</m:t>
                        </m:r>
                      </m:sub>
                    </m:sSub>
                    <m:r>
                      <a:rPr lang="de-DE" sz="1800" b="0" i="1" smtClean="0">
                        <a:solidFill>
                          <a:schemeClr val="accent1"/>
                        </a:solidFill>
                        <a:latin typeface="Cambria Math"/>
                      </a:rPr>
                      <m:t>, </m:t>
                    </m:r>
                  </m:oMath>
                </a14:m>
                <a:r>
                  <a:rPr lang="en-US" sz="1800" dirty="0" smtClean="0">
                    <a:solidFill>
                      <a:schemeClr val="accent1"/>
                    </a:solidFill>
                  </a:rPr>
                  <a:t>…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endParaRPr lang="en-US" dirty="0" smtClean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9533" y="976812"/>
                <a:ext cx="3420534" cy="2324739"/>
              </a:xfrm>
              <a:prstGeom prst="rect">
                <a:avLst/>
              </a:prstGeom>
              <a:blipFill rotWithShape="0">
                <a:blip r:embed="rId9"/>
                <a:stretch>
                  <a:fillRect l="-1426" t="-1309" b="-6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2785170" y="4603322"/>
            <a:ext cx="190765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aseline="30000" dirty="0" smtClean="0"/>
              <a:t>*)</a:t>
            </a:r>
            <a:r>
              <a:rPr lang="en-US" sz="1100" dirty="0" smtClean="0"/>
              <a:t> Metastable Exotic </a:t>
            </a:r>
            <a:r>
              <a:rPr lang="en-US" sz="1100" dirty="0" err="1" smtClean="0"/>
              <a:t>Multihypernuclear</a:t>
            </a:r>
            <a:r>
              <a:rPr lang="en-US" sz="1100" dirty="0" smtClean="0"/>
              <a:t> Objects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 flipV="1">
            <a:off x="673249" y="4314804"/>
            <a:ext cx="10688488" cy="47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9" name="Gruppierung 8"/>
          <p:cNvGrpSpPr/>
          <p:nvPr/>
        </p:nvGrpSpPr>
        <p:grpSpPr>
          <a:xfrm>
            <a:off x="4670212" y="3053029"/>
            <a:ext cx="4304164" cy="3372771"/>
            <a:chOff x="4670212" y="3053029"/>
            <a:chExt cx="4304164" cy="3372771"/>
          </a:xfrm>
        </p:grpSpPr>
        <p:pic>
          <p:nvPicPr>
            <p:cNvPr id="2049" name="Picture 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4" t="7246" r="4314" b="6160"/>
            <a:stretch>
              <a:fillRect/>
            </a:stretch>
          </p:blipFill>
          <p:spPr bwMode="auto">
            <a:xfrm>
              <a:off x="4670212" y="3053029"/>
              <a:ext cx="4304164" cy="33727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5394005" y="3393030"/>
              <a:ext cx="3107052" cy="1729154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alpha val="60000"/>
                  </a:srgbClr>
                </a:gs>
                <a:gs pos="50000">
                  <a:srgbClr val="00B050">
                    <a:alpha val="50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2227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Di-Baryons and Hyperons Correlations </a:t>
            </a:r>
            <a:r>
              <a:rPr lang="en-US" dirty="0"/>
              <a:t>at </a:t>
            </a:r>
            <a:r>
              <a:rPr lang="en-US" dirty="0" smtClean="0"/>
              <a:t>FAIR/CBM?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Hans Rudolf Schmidt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DA1D-7319-4A38-BECC-A2BD080A36DA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9366" y="1215134"/>
            <a:ext cx="1346613" cy="18956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1164" y="1286852"/>
            <a:ext cx="1289027" cy="18843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748" y="1152383"/>
            <a:ext cx="4366073" cy="481459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72049" y="6277302"/>
            <a:ext cx="38976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  <a:latin typeface="+mn-lt"/>
              </a:rPr>
              <a:t>J</a:t>
            </a:r>
            <a:r>
              <a:rPr lang="en-US" sz="1400" dirty="0">
                <a:solidFill>
                  <a:schemeClr val="accent1"/>
                </a:solidFill>
                <a:latin typeface="+mn-lt"/>
              </a:rPr>
              <a:t>. </a:t>
            </a:r>
            <a:r>
              <a:rPr lang="en-US" sz="1400" dirty="0" err="1" smtClean="0">
                <a:solidFill>
                  <a:schemeClr val="accent1"/>
                </a:solidFill>
                <a:latin typeface="+mn-lt"/>
              </a:rPr>
              <a:t>Steinheimer</a:t>
            </a:r>
            <a:r>
              <a:rPr lang="en-US" sz="1400" dirty="0" smtClean="0">
                <a:solidFill>
                  <a:schemeClr val="accent1"/>
                </a:solidFill>
                <a:latin typeface="+mn-lt"/>
              </a:rPr>
              <a:t>, </a:t>
            </a:r>
            <a:r>
              <a:rPr lang="en-US" sz="1400" dirty="0">
                <a:solidFill>
                  <a:schemeClr val="accent1"/>
                </a:solidFill>
                <a:latin typeface="+mn-lt"/>
              </a:rPr>
              <a:t>K. </a:t>
            </a:r>
            <a:r>
              <a:rPr lang="en-US" sz="1400" dirty="0" err="1" smtClean="0">
                <a:solidFill>
                  <a:schemeClr val="accent1"/>
                </a:solidFill>
                <a:latin typeface="+mn-lt"/>
              </a:rPr>
              <a:t>Gudima</a:t>
            </a:r>
            <a:r>
              <a:rPr lang="en-US" sz="1400" dirty="0" smtClean="0">
                <a:solidFill>
                  <a:schemeClr val="accent1"/>
                </a:solidFill>
                <a:latin typeface="+mn-lt"/>
              </a:rPr>
              <a:t>, </a:t>
            </a:r>
            <a:r>
              <a:rPr lang="en-US" sz="1400" dirty="0">
                <a:solidFill>
                  <a:schemeClr val="accent1"/>
                </a:solidFill>
                <a:latin typeface="+mn-lt"/>
              </a:rPr>
              <a:t>A. </a:t>
            </a:r>
            <a:r>
              <a:rPr lang="en-US" sz="1400" dirty="0" err="1" smtClean="0">
                <a:solidFill>
                  <a:schemeClr val="accent1"/>
                </a:solidFill>
                <a:latin typeface="+mn-lt"/>
              </a:rPr>
              <a:t>Botvina</a:t>
            </a:r>
            <a:r>
              <a:rPr lang="en-US" sz="600" dirty="0" err="1" smtClean="0">
                <a:solidFill>
                  <a:schemeClr val="accent1"/>
                </a:solidFill>
                <a:latin typeface="+mn-lt"/>
              </a:rPr>
              <a:t>b</a:t>
            </a:r>
            <a:r>
              <a:rPr lang="en-US" sz="1400" dirty="0" smtClean="0">
                <a:solidFill>
                  <a:schemeClr val="accent1"/>
                </a:solidFill>
                <a:latin typeface="+mn-lt"/>
              </a:rPr>
              <a:t>, </a:t>
            </a:r>
            <a:r>
              <a:rPr lang="en-US" sz="1400" dirty="0">
                <a:solidFill>
                  <a:schemeClr val="accent1"/>
                </a:solidFill>
                <a:latin typeface="+mn-lt"/>
              </a:rPr>
              <a:t>I. </a:t>
            </a:r>
            <a:r>
              <a:rPr lang="en-US" sz="1400" dirty="0" err="1" smtClean="0">
                <a:solidFill>
                  <a:schemeClr val="accent1"/>
                </a:solidFill>
                <a:latin typeface="+mn-lt"/>
              </a:rPr>
              <a:t>Mishustin</a:t>
            </a:r>
            <a:r>
              <a:rPr lang="en-US" sz="1400" dirty="0" smtClean="0">
                <a:solidFill>
                  <a:schemeClr val="accent1"/>
                </a:solidFill>
                <a:latin typeface="+mn-lt"/>
              </a:rPr>
              <a:t>, M. </a:t>
            </a:r>
            <a:r>
              <a:rPr lang="en-US" sz="1400" dirty="0" err="1" smtClean="0">
                <a:solidFill>
                  <a:schemeClr val="accent1"/>
                </a:solidFill>
                <a:latin typeface="+mn-lt"/>
              </a:rPr>
              <a:t>Bleicher</a:t>
            </a:r>
            <a:r>
              <a:rPr lang="en-US" sz="1400" dirty="0" smtClean="0">
                <a:solidFill>
                  <a:schemeClr val="accent1"/>
                </a:solidFill>
                <a:latin typeface="+mn-lt"/>
              </a:rPr>
              <a:t>, </a:t>
            </a:r>
            <a:r>
              <a:rPr lang="en-US" sz="1400" dirty="0">
                <a:solidFill>
                  <a:schemeClr val="accent1"/>
                </a:solidFill>
                <a:latin typeface="+mn-lt"/>
              </a:rPr>
              <a:t>H. </a:t>
            </a:r>
            <a:r>
              <a:rPr lang="en-US" sz="1400" dirty="0" smtClean="0">
                <a:solidFill>
                  <a:schemeClr val="accent1"/>
                </a:solidFill>
                <a:latin typeface="+mn-lt"/>
              </a:rPr>
              <a:t>St</a:t>
            </a:r>
            <a:r>
              <a:rPr lang="de-DE" sz="1400" dirty="0" smtClean="0">
                <a:solidFill>
                  <a:schemeClr val="accent1"/>
                </a:solidFill>
                <a:latin typeface="+mn-lt"/>
              </a:rPr>
              <a:t>ö</a:t>
            </a:r>
            <a:r>
              <a:rPr lang="en-US" sz="1400" dirty="0" err="1" smtClean="0">
                <a:solidFill>
                  <a:schemeClr val="accent1"/>
                </a:solidFill>
                <a:latin typeface="+mn-lt"/>
              </a:rPr>
              <a:t>cker</a:t>
            </a:r>
            <a:r>
              <a:rPr lang="en-US" sz="1400" dirty="0" smtClean="0">
                <a:solidFill>
                  <a:schemeClr val="accent1"/>
                </a:solidFill>
                <a:latin typeface="+mn-lt"/>
              </a:rPr>
              <a:t>, Phys. </a:t>
            </a:r>
            <a:r>
              <a:rPr lang="en-US" sz="1400" dirty="0" err="1" smtClean="0">
                <a:solidFill>
                  <a:schemeClr val="accent1"/>
                </a:solidFill>
                <a:latin typeface="+mn-lt"/>
              </a:rPr>
              <a:t>Lett</a:t>
            </a:r>
            <a:r>
              <a:rPr lang="en-US" sz="1400" dirty="0" smtClean="0">
                <a:solidFill>
                  <a:schemeClr val="accent1"/>
                </a:solidFill>
                <a:latin typeface="+mn-lt"/>
              </a:rPr>
              <a:t> B714 (2012) 85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2049" y="5846415"/>
            <a:ext cx="244971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+mn-lt"/>
              </a:rPr>
              <a:t>lines: </a:t>
            </a:r>
            <a:r>
              <a:rPr lang="en-US" sz="1100" dirty="0" err="1" smtClean="0">
                <a:latin typeface="+mn-lt"/>
              </a:rPr>
              <a:t>UrQMD</a:t>
            </a:r>
            <a:r>
              <a:rPr lang="en-US" sz="1100" dirty="0" smtClean="0">
                <a:latin typeface="+mn-lt"/>
              </a:rPr>
              <a:t> + thermal hydrodynamics</a:t>
            </a:r>
          </a:p>
          <a:p>
            <a:r>
              <a:rPr lang="en-US" sz="1100" dirty="0" smtClean="0">
                <a:latin typeface="+mn-lt"/>
              </a:rPr>
              <a:t>symbols: DCM + coalescence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39905" y="2077636"/>
            <a:ext cx="277905" cy="3328082"/>
          </a:xfrm>
          <a:prstGeom prst="rect">
            <a:avLst/>
          </a:prstGeom>
          <a:solidFill>
            <a:srgbClr val="00B05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856153" y="3597976"/>
                <a:ext cx="390467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+mn-lt"/>
                  </a:rPr>
                  <a:t>copious production of hyperons (due to high rate)</a:t>
                </a:r>
                <a:r>
                  <a:rPr lang="en-US" dirty="0">
                    <a:latin typeface="+mn-lt"/>
                  </a:rPr>
                  <a:t> </a:t>
                </a:r>
                <a:r>
                  <a:rPr lang="en-US" dirty="0" smtClean="0">
                    <a:latin typeface="+mn-lt"/>
                  </a:rPr>
                  <a:t>and favorable phase space make CBM@FAIR a:</a:t>
                </a: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dirty="0">
                    <a:latin typeface="+mn-lt"/>
                  </a:rPr>
                  <a:t>d</a:t>
                </a:r>
                <a:r>
                  <a:rPr lang="en-US" dirty="0" smtClean="0">
                    <a:latin typeface="+mn-lt"/>
                  </a:rPr>
                  <a:t>i-baryon factory   😉 </a:t>
                </a:r>
              </a:p>
              <a:p>
                <a:pPr marL="285750" indent="-285750">
                  <a:buFont typeface="Arial" charset="0"/>
                  <a:buChar char="•"/>
                </a:pPr>
                <a:endParaRPr lang="en-US" dirty="0" smtClean="0">
                  <a:latin typeface="+mn-lt"/>
                </a:endParaRPr>
              </a:p>
              <a:p>
                <a:r>
                  <a:rPr lang="is-IS" dirty="0" smtClean="0">
                    <a:solidFill>
                      <a:srgbClr val="FF0000"/>
                    </a:solidFill>
                    <a:latin typeface="+mn-lt"/>
                  </a:rPr>
                  <a:t>…</a:t>
                </a:r>
                <a:r>
                  <a:rPr lang="en-US" dirty="0" smtClean="0">
                    <a:solidFill>
                      <a:srgbClr val="FF0000"/>
                    </a:solidFill>
                    <a:latin typeface="+mn-lt"/>
                  </a:rPr>
                  <a:t>but will  at least provide good stat. correlation data (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→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  <a:latin typeface="+mn-lt"/>
                  </a:rPr>
                  <a:t> hyperon couplings)</a:t>
                </a:r>
                <a:endParaRPr lang="en-US" dirty="0">
                  <a:solidFill>
                    <a:srgbClr val="FF0000"/>
                  </a:solidFill>
                  <a:latin typeface="+mn-lt"/>
                </a:endParaRPr>
              </a:p>
              <a:p>
                <a:r>
                  <a:rPr lang="en-US" dirty="0" smtClean="0">
                    <a:solidFill>
                      <a:srgbClr val="FF0000"/>
                    </a:solidFill>
                    <a:latin typeface="+mn-lt"/>
                  </a:rPr>
                  <a:t>important to under neutron star </a:t>
                </a:r>
                <a:r>
                  <a:rPr lang="en-US" dirty="0" err="1" smtClean="0">
                    <a:solidFill>
                      <a:srgbClr val="FF0000"/>
                    </a:solidFill>
                    <a:latin typeface="+mn-lt"/>
                  </a:rPr>
                  <a:t>EoS</a:t>
                </a:r>
                <a:endParaRPr lang="en-US" dirty="0" smtClean="0">
                  <a:solidFill>
                    <a:srgbClr val="FF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6153" y="3597976"/>
                <a:ext cx="3904670" cy="2308324"/>
              </a:xfrm>
              <a:prstGeom prst="rect">
                <a:avLst/>
              </a:prstGeom>
              <a:blipFill rotWithShape="0">
                <a:blip r:embed="rId6"/>
                <a:stretch>
                  <a:fillRect l="-1406" t="-1319" r="-1562" b="-316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 rot="16200000">
            <a:off x="9363" y="2425323"/>
            <a:ext cx="11253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yield/event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55677" y="62073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42538" y="58380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801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Search </a:t>
            </a:r>
            <a:r>
              <a:rPr lang="de-DE" dirty="0" err="1" smtClean="0"/>
              <a:t>for</a:t>
            </a:r>
            <a:r>
              <a:rPr lang="de-DE" dirty="0" smtClean="0"/>
              <a:t> Double </a:t>
            </a:r>
            <a:r>
              <a:rPr lang="de-DE" dirty="0" err="1" smtClean="0"/>
              <a:t>Hypernuclei</a:t>
            </a:r>
            <a:endParaRPr lang="de-DE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Hans Rudolf Schmidt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1F682B-4A96-45D5-8107-DC6E48DE25CC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94" y="1312477"/>
            <a:ext cx="3437652" cy="326976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3432" y="805862"/>
            <a:ext cx="36102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/>
                </a:solidFill>
              </a:rPr>
              <a:t>conventional production mechanism</a:t>
            </a:r>
            <a:r>
              <a:rPr lang="en-US" sz="1600" baseline="30000" dirty="0" smtClean="0">
                <a:solidFill>
                  <a:schemeClr val="accent1"/>
                </a:solidFill>
              </a:rPr>
              <a:t>*)</a:t>
            </a:r>
            <a:r>
              <a:rPr lang="en-US" sz="1600" dirty="0" smtClean="0">
                <a:solidFill>
                  <a:schemeClr val="accent1"/>
                </a:solidFill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581001"/>
            <a:ext cx="24731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aseline="30000" dirty="0" smtClean="0">
                <a:solidFill>
                  <a:schemeClr val="accent1"/>
                </a:solidFill>
              </a:rPr>
              <a:t>*) </a:t>
            </a:r>
            <a:r>
              <a:rPr lang="en-US" sz="1200" dirty="0" smtClean="0">
                <a:solidFill>
                  <a:schemeClr val="accent1"/>
                </a:solidFill>
              </a:rPr>
              <a:t>Takahashi et al, PRL 87 (2001)  </a:t>
            </a:r>
            <a:endParaRPr lang="en-US" sz="12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658113" y="1568569"/>
                <a:ext cx="2118144" cy="7218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de-DE" b="0" i="0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Ξ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−</m:t>
                          </m:r>
                        </m:sup>
                      </m:sSup>
                      <m:r>
                        <a:rPr lang="de-DE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+</m:t>
                      </m:r>
                      <m:sPre>
                        <m:sPrePr>
                          <m:ctrlPr>
                            <a:rPr lang="de-DE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</m:ctrlPr>
                        </m:sPrePr>
                        <m:sub/>
                        <m:sup>
                          <m:r>
                            <a:rPr lang="de-DE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12</m:t>
                          </m:r>
                        </m:sup>
                        <m:e>
                          <m:r>
                            <a:rPr lang="de-DE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</m:sPre>
                      <m:r>
                        <a:rPr lang="de-DE" b="0" i="1" smtClean="0">
                          <a:solidFill>
                            <a:schemeClr val="accent1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</m:oMath>
                  </m:oMathPara>
                </a14:m>
                <a:endParaRPr lang="de-DE" b="0" i="1" dirty="0" smtClean="0">
                  <a:solidFill>
                    <a:schemeClr val="accent1"/>
                  </a:solidFill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de-DE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  <a:ea typeface="Cambria Math"/>
                            </a:rPr>
                          </m:ctrlPr>
                        </m:sPrePr>
                        <m:sub>
                          <m:r>
                            <m:rPr>
                              <m:sty m:val="p"/>
                            </m:rPr>
                            <a:rPr lang="de-DE">
                              <a:solidFill>
                                <a:schemeClr val="accent1"/>
                              </a:solidFill>
                              <a:latin typeface="Cambria Math"/>
                              <a:ea typeface="Cambria Math"/>
                            </a:rPr>
                            <m:t>ΛΛ</m:t>
                          </m:r>
                        </m:sub>
                        <m:sup>
                          <m:r>
                            <a:rPr lang="de-DE" b="0" i="1" smtClean="0">
                              <a:solidFill>
                                <a:schemeClr val="accent1"/>
                              </a:solidFill>
                              <a:latin typeface="Cambria Math"/>
                              <a:ea typeface="Cambria Math"/>
                            </a:rPr>
                            <m:t>6</m:t>
                          </m:r>
                        </m:sup>
                        <m:e>
                          <m:r>
                            <a:rPr lang="de-DE" b="0" i="1" smtClean="0">
                              <a:solidFill>
                                <a:schemeClr val="accent1"/>
                              </a:solidFill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</m:sPre>
                      <m:r>
                        <a:rPr lang="de-DE" b="0" i="1" smtClean="0">
                          <a:solidFill>
                            <a:schemeClr val="accent1"/>
                          </a:solidFill>
                          <a:latin typeface="Cambria Math"/>
                          <a:ea typeface="Cambria Math"/>
                        </a:rPr>
                        <m:t>𝑒</m:t>
                      </m:r>
                      <m:r>
                        <a:rPr lang="de-DE" b="0" i="1" smtClean="0">
                          <a:solidFill>
                            <a:schemeClr val="accent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Pre>
                        <m:sPrePr>
                          <m:ctrlPr>
                            <a:rPr lang="de-DE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  <a:ea typeface="Cambria Math"/>
                            </a:rPr>
                          </m:ctrlPr>
                        </m:sPrePr>
                        <m:sub/>
                        <m:sup>
                          <m:r>
                            <a:rPr lang="de-DE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4</m:t>
                          </m:r>
                        </m:sup>
                        <m:e>
                          <m:r>
                            <a:rPr lang="de-DE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𝐻𝑒</m:t>
                          </m:r>
                          <m:r>
                            <a:rPr lang="de-DE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de-DE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sPre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/>
                          <a:ea typeface="Cambria Math"/>
                        </a:rPr>
                        <m:t>  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113" y="1568569"/>
                <a:ext cx="2118144" cy="721801"/>
              </a:xfrm>
              <a:prstGeom prst="rect">
                <a:avLst/>
              </a:prstGeom>
              <a:blipFill rotWithShape="1">
                <a:blip r:embed="rId3"/>
                <a:stretch>
                  <a:fillRect b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357809" y="2913572"/>
            <a:ext cx="42740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3347" y="3100990"/>
                <a:ext cx="5435284" cy="2632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u="sng" dirty="0" smtClean="0"/>
                  <a:t>heavy collisions:</a:t>
                </a:r>
              </a:p>
              <a:p>
                <a:r>
                  <a:rPr lang="en-US" sz="1800" dirty="0" smtClean="0"/>
                  <a:t>production via coalescence of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1800" b="0" i="0" smtClean="0">
                        <a:latin typeface="Cambria Math"/>
                      </a:rPr>
                      <m:t>Λ</m:t>
                    </m:r>
                  </m:oMath>
                </a14:m>
                <a:r>
                  <a:rPr lang="en-US" sz="1800" dirty="0" smtClean="0"/>
                  <a:t> with light fragments</a:t>
                </a:r>
              </a:p>
              <a:p>
                <a:endParaRPr lang="en-US" sz="1800" dirty="0"/>
              </a:p>
              <a:p>
                <a:r>
                  <a:rPr lang="en-US" sz="1800" dirty="0" smtClean="0"/>
                  <a:t>40 </a:t>
                </a:r>
                <a:r>
                  <a:rPr lang="en-US" sz="1800" dirty="0" err="1" smtClean="0"/>
                  <a:t>AGeV</a:t>
                </a:r>
                <a:r>
                  <a:rPr lang="en-US" sz="1800" dirty="0" smtClean="0"/>
                  <a:t>:  50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18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e-DE" sz="1800" b="0" i="0" smtClean="0">
                            <a:latin typeface="Cambria Math"/>
                          </a:rPr>
                          <m:t>Λ</m:t>
                        </m:r>
                      </m:e>
                      <m:sup>
                        <m:r>
                          <a:rPr lang="de-DE" sz="18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de-DE" sz="1800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sz="1800" dirty="0" smtClean="0"/>
                  <a:t>/central </a:t>
                </a:r>
                <a:r>
                  <a:rPr lang="en-US" sz="1800" dirty="0" err="1" smtClean="0"/>
                  <a:t>Au+Au</a:t>
                </a:r>
                <a:r>
                  <a:rPr lang="en-US" sz="1800" dirty="0" smtClean="0"/>
                  <a:t> collision</a:t>
                </a:r>
              </a:p>
              <a:p>
                <a:r>
                  <a:rPr lang="en-US" sz="1800" dirty="0" smtClean="0"/>
                  <a:t>10 </a:t>
                </a:r>
                <a:r>
                  <a:rPr lang="en-US" sz="1800" dirty="0" err="1"/>
                  <a:t>AGeV</a:t>
                </a:r>
                <a:r>
                  <a:rPr lang="en-US" sz="1800" dirty="0"/>
                  <a:t>: </a:t>
                </a:r>
                <a:r>
                  <a:rPr lang="en-US" sz="1800" dirty="0" smtClean="0"/>
                  <a:t> 15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1800" i="1"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e-DE" sz="1800">
                            <a:latin typeface="Cambria Math"/>
                          </a:rPr>
                          <m:t>Λ</m:t>
                        </m:r>
                      </m:e>
                      <m:sup>
                        <m:r>
                          <a:rPr lang="de-DE" sz="18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de-DE" sz="1800" i="1">
                        <a:latin typeface="Cambria Math"/>
                      </a:rPr>
                      <m:t>𝑠</m:t>
                    </m:r>
                  </m:oMath>
                </a14:m>
                <a:r>
                  <a:rPr lang="en-US" sz="1800" dirty="0"/>
                  <a:t>/central </a:t>
                </a:r>
                <a:r>
                  <a:rPr lang="en-US" sz="1800" dirty="0" err="1" smtClean="0"/>
                  <a:t>Au+Au</a:t>
                </a:r>
                <a:r>
                  <a:rPr lang="en-US" sz="1800" dirty="0" smtClean="0"/>
                  <a:t> collision</a:t>
                </a:r>
              </a:p>
              <a:p>
                <a:endParaRPr lang="en-US" sz="1800" dirty="0"/>
              </a:p>
              <a:p>
                <a:r>
                  <a:rPr lang="en-US" sz="1800" dirty="0" smtClean="0"/>
                  <a:t>yield: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1800" i="1">
                            <a:solidFill>
                              <a:srgbClr val="C00000"/>
                            </a:solidFill>
                            <a:latin typeface="Cambria Math" charset="0"/>
                            <a:ea typeface="Cambria Math"/>
                          </a:rPr>
                        </m:ctrlPr>
                      </m:sSupPr>
                      <m:e>
                        <m:r>
                          <a:rPr lang="de-DE" sz="18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de-DE" sz="18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de-DE" sz="1800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6</m:t>
                        </m:r>
                      </m:sup>
                    </m:sSup>
                    <m:sPre>
                      <m:sPrePr>
                        <m:ctrlPr>
                          <a:rPr lang="de-DE" sz="1800" i="1" smtClean="0">
                            <a:solidFill>
                              <a:srgbClr val="C00000"/>
                            </a:solidFill>
                            <a:latin typeface="Cambria Math" charset="0"/>
                            <a:ea typeface="Cambria Math"/>
                          </a:rPr>
                        </m:ctrlPr>
                      </m:sPrePr>
                      <m:sub>
                        <m:r>
                          <m:rPr>
                            <m:sty m:val="p"/>
                          </m:rPr>
                          <a:rPr lang="de-DE" sz="180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ΛΛ</m:t>
                        </m:r>
                      </m:sub>
                      <m:sup>
                        <m:r>
                          <a:rPr lang="de-DE" sz="1800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5</m:t>
                        </m:r>
                      </m:sup>
                      <m:e>
                        <m:r>
                          <a:rPr lang="de-DE" sz="18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𝐻</m:t>
                        </m:r>
                        <m:r>
                          <a:rPr lang="de-DE" sz="1800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, </m:t>
                        </m:r>
                        <m:sSup>
                          <m:sSupPr>
                            <m:ctrlPr>
                              <a:rPr lang="de-DE" sz="1800" b="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de-DE" sz="18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3∙10</m:t>
                            </m:r>
                          </m:e>
                          <m:sup>
                            <m:r>
                              <a:rPr lang="de-DE" sz="18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−8</m:t>
                            </m:r>
                          </m:sup>
                        </m:sSup>
                        <m:sPre>
                          <m:sPrePr>
                            <m:ctrlPr>
                              <a:rPr lang="de-DE" sz="180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  <a:ea typeface="Cambria Math"/>
                              </a:rPr>
                            </m:ctrlPr>
                          </m:sPrePr>
                          <m:sub>
                            <m:r>
                              <m:rPr>
                                <m:sty m:val="p"/>
                              </m:rPr>
                              <a:rPr lang="de-DE" sz="180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ΛΛ</m:t>
                            </m:r>
                          </m:sub>
                          <m:sup>
                            <m:r>
                              <a:rPr lang="de-DE" sz="1800" i="1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6</m:t>
                            </m:r>
                          </m:sup>
                          <m:e>
                            <m:r>
                              <a:rPr lang="de-DE" sz="1800" i="1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𝐻</m:t>
                            </m:r>
                          </m:e>
                        </m:sPre>
                        <m:r>
                          <a:rPr lang="de-DE" sz="18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</m:sPre>
                  </m:oMath>
                </a14:m>
                <a:r>
                  <a:rPr lang="en-US" sz="1800" dirty="0" smtClean="0">
                    <a:solidFill>
                      <a:srgbClr val="C00000"/>
                    </a:solidFill>
                  </a:rPr>
                  <a:t> /central collision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347" y="3100990"/>
                <a:ext cx="5435284" cy="2632516"/>
              </a:xfrm>
              <a:prstGeom prst="rect">
                <a:avLst/>
              </a:prstGeom>
              <a:blipFill rotWithShape="1">
                <a:blip r:embed="rId4"/>
                <a:stretch>
                  <a:fillRect l="-897" t="-1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537512" y="4618170"/>
                <a:ext cx="3384985" cy="5911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accent1"/>
                    </a:solidFill>
                  </a:rPr>
                  <a:t>coalecense probability has maximum 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de-DE" sz="1600" b="0" i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de-DE" sz="1600" b="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de-DE" sz="1600" b="0" i="1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de-DE" sz="1600" b="0" i="1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𝑁𝑁</m:t>
                            </m:r>
                          </m:sub>
                        </m:sSub>
                      </m:e>
                    </m:rad>
                    <m:r>
                      <a:rPr lang="de-DE" sz="1600" b="0" i="1" smtClean="0">
                        <a:solidFill>
                          <a:schemeClr val="accent1"/>
                        </a:solidFill>
                        <a:latin typeface="Cambria Math"/>
                      </a:rPr>
                      <m:t>=4−5 </m:t>
                    </m:r>
                    <m:r>
                      <a:rPr lang="de-DE" sz="1600" b="0" i="1" smtClean="0">
                        <a:solidFill>
                          <a:schemeClr val="accent1"/>
                        </a:solidFill>
                        <a:latin typeface="Cambria Math"/>
                      </a:rPr>
                      <m:t>𝐺𝑒𝑉</m:t>
                    </m:r>
                  </m:oMath>
                </a14:m>
                <a:endParaRPr lang="en-US" sz="16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7512" y="4618170"/>
                <a:ext cx="3384985" cy="591187"/>
              </a:xfrm>
              <a:prstGeom prst="rect">
                <a:avLst/>
              </a:prstGeom>
              <a:blipFill rotWithShape="1">
                <a:blip r:embed="rId6"/>
                <a:stretch>
                  <a:fillRect l="-899" t="-3093" b="-11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Up Arrow 11"/>
          <p:cNvSpPr/>
          <p:nvPr/>
        </p:nvSpPr>
        <p:spPr>
          <a:xfrm>
            <a:off x="6094716" y="4347255"/>
            <a:ext cx="56795" cy="268539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Brace 13"/>
          <p:cNvSpPr/>
          <p:nvPr/>
        </p:nvSpPr>
        <p:spPr>
          <a:xfrm rot="5400000">
            <a:off x="1583809" y="5085223"/>
            <a:ext cx="147667" cy="842109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351320" y="5607563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3.6/week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1126887" y="5607563"/>
            <a:ext cx="10615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120/week</a:t>
            </a:r>
            <a:endParaRPr lang="en-US" sz="1600" dirty="0"/>
          </a:p>
        </p:txBody>
      </p:sp>
      <p:sp>
        <p:nvSpPr>
          <p:cNvPr id="36" name="Right Brace 35"/>
          <p:cNvSpPr/>
          <p:nvPr/>
        </p:nvSpPr>
        <p:spPr>
          <a:xfrm rot="5400000">
            <a:off x="2780531" y="4872483"/>
            <a:ext cx="147667" cy="1277056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307793" y="1452254"/>
            <a:ext cx="1973751" cy="951415"/>
            <a:chOff x="749052" y="1291989"/>
            <a:chExt cx="1973751" cy="95141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052" y="1291989"/>
              <a:ext cx="1887841" cy="9514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66"/>
            <a:stretch/>
          </p:blipFill>
          <p:spPr bwMode="auto">
            <a:xfrm>
              <a:off x="2379319" y="1359117"/>
              <a:ext cx="343484" cy="2797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2368359" y="1704014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+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32570" y="926211"/>
            <a:ext cx="3140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 smtClean="0">
                <a:solidFill>
                  <a:schemeClr val="accent1"/>
                </a:solidFill>
              </a:rPr>
              <a:t>A. Andronic</a:t>
            </a:r>
            <a:r>
              <a:rPr lang="de-DE" sz="900" dirty="0">
                <a:solidFill>
                  <a:schemeClr val="accent1"/>
                </a:solidFill>
              </a:rPr>
              <a:t>, P. Braun-</a:t>
            </a:r>
            <a:r>
              <a:rPr lang="de-DE" sz="900" dirty="0" err="1">
                <a:solidFill>
                  <a:schemeClr val="accent1"/>
                </a:solidFill>
              </a:rPr>
              <a:t>Munzinger</a:t>
            </a:r>
            <a:r>
              <a:rPr lang="de-DE" sz="900" dirty="0">
                <a:solidFill>
                  <a:schemeClr val="accent1"/>
                </a:solidFill>
              </a:rPr>
              <a:t>, J. Stachel, H. </a:t>
            </a:r>
            <a:r>
              <a:rPr lang="de-DE" sz="900" dirty="0" smtClean="0">
                <a:solidFill>
                  <a:schemeClr val="accent1"/>
                </a:solidFill>
              </a:rPr>
              <a:t>Stöcker </a:t>
            </a:r>
            <a:r>
              <a:rPr lang="en-US" sz="900" dirty="0" smtClean="0">
                <a:solidFill>
                  <a:schemeClr val="accent1"/>
                </a:solidFill>
              </a:rPr>
              <a:t>, </a:t>
            </a:r>
          </a:p>
          <a:p>
            <a:r>
              <a:rPr lang="en-US" sz="900" dirty="0" smtClean="0">
                <a:solidFill>
                  <a:schemeClr val="accent1"/>
                </a:solidFill>
              </a:rPr>
              <a:t>PL B697 (2011) 204</a:t>
            </a:r>
            <a:endParaRPr lang="en-US" sz="900" dirty="0">
              <a:solidFill>
                <a:schemeClr val="accent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27058" y="1393158"/>
            <a:ext cx="277905" cy="2821382"/>
          </a:xfrm>
          <a:prstGeom prst="rect">
            <a:avLst/>
          </a:prstGeom>
          <a:solidFill>
            <a:srgbClr val="00B05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2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orlesung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2" id="{1BBE11D0-97E7-3046-8D95-9F57AA08A9A7}" vid="{2B06531B-A3FD-2F48-9DDA-D82EB048827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Talk FAIR-CBM</Template>
  <TotalTime>0</TotalTime>
  <Words>746</Words>
  <Application>Microsoft Macintosh PowerPoint</Application>
  <PresentationFormat>Bildschirmpräsentation (4:3)</PresentationFormat>
  <Paragraphs>235</Paragraphs>
  <Slides>15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4" baseType="lpstr">
      <vt:lpstr>Arial Black</vt:lpstr>
      <vt:lpstr>Calibri</vt:lpstr>
      <vt:lpstr>Cambria Math</vt:lpstr>
      <vt:lpstr>Lucida Grande</vt:lpstr>
      <vt:lpstr>Tahoma</vt:lpstr>
      <vt:lpstr>Times New Roman</vt:lpstr>
      <vt:lpstr>Wingdings</vt:lpstr>
      <vt:lpstr>Arial</vt:lpstr>
      <vt:lpstr>Vorlesung Template</vt:lpstr>
      <vt:lpstr>Status of the  Compressed Baryonic Matter Experiment at FAIR</vt:lpstr>
      <vt:lpstr>Outline</vt:lpstr>
      <vt:lpstr>FAIR Accelerator Complex</vt:lpstr>
      <vt:lpstr>Probing the QCD 3D-Phasedigramm</vt:lpstr>
      <vt:lpstr>CBM Physics</vt:lpstr>
      <vt:lpstr>CBM as a „Hyperon Factory“</vt:lpstr>
      <vt:lpstr>Multi-Strangeness</vt:lpstr>
      <vt:lpstr>Di-Baryons and Hyperons Correlations at FAIR/CBM?</vt:lpstr>
      <vt:lpstr>Search for Double Hypernuclei</vt:lpstr>
      <vt:lpstr>The CBM Detector System</vt:lpstr>
      <vt:lpstr>Technical Design Reports </vt:lpstr>
      <vt:lpstr>The Central Detection System: a Silicon Tracker</vt:lpstr>
      <vt:lpstr>CBM-FAIR Phase 0 (&gt;2018) </vt:lpstr>
      <vt:lpstr>mCBM@SIS18 (&gt;2018)</vt:lpstr>
      <vt:lpstr>Summary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CBM -….</dc:title>
  <dc:subject/>
  <dc:creator>h.r.schmidt@gsi.de</dc:creator>
  <cp:keywords/>
  <dc:description/>
  <cp:lastModifiedBy>Microsoft Office-Anwender</cp:lastModifiedBy>
  <cp:revision>131</cp:revision>
  <cp:lastPrinted>2017-07-06T07:39:34Z</cp:lastPrinted>
  <dcterms:created xsi:type="dcterms:W3CDTF">2016-11-13T12:57:35Z</dcterms:created>
  <dcterms:modified xsi:type="dcterms:W3CDTF">2017-07-06T07:43:08Z</dcterms:modified>
  <cp:category/>
</cp:coreProperties>
</file>