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11" r:id="rId1"/>
  </p:sldMasterIdLst>
  <p:notesMasterIdLst>
    <p:notesMasterId r:id="rId39"/>
  </p:notesMasterIdLst>
  <p:handoutMasterIdLst>
    <p:handoutMasterId r:id="rId40"/>
  </p:handoutMasterIdLst>
  <p:sldIdLst>
    <p:sldId id="928" r:id="rId2"/>
    <p:sldId id="938" r:id="rId3"/>
    <p:sldId id="939" r:id="rId4"/>
    <p:sldId id="940" r:id="rId5"/>
    <p:sldId id="941" r:id="rId6"/>
    <p:sldId id="944" r:id="rId7"/>
    <p:sldId id="867" r:id="rId8"/>
    <p:sldId id="946" r:id="rId9"/>
    <p:sldId id="981" r:id="rId10"/>
    <p:sldId id="976" r:id="rId11"/>
    <p:sldId id="958" r:id="rId12"/>
    <p:sldId id="959" r:id="rId13"/>
    <p:sldId id="960" r:id="rId14"/>
    <p:sldId id="980" r:id="rId15"/>
    <p:sldId id="964" r:id="rId16"/>
    <p:sldId id="963" r:id="rId17"/>
    <p:sldId id="966" r:id="rId18"/>
    <p:sldId id="950" r:id="rId19"/>
    <p:sldId id="953" r:id="rId20"/>
    <p:sldId id="954" r:id="rId21"/>
    <p:sldId id="956" r:id="rId22"/>
    <p:sldId id="948" r:id="rId23"/>
    <p:sldId id="952" r:id="rId24"/>
    <p:sldId id="957" r:id="rId25"/>
    <p:sldId id="969" r:id="rId26"/>
    <p:sldId id="970" r:id="rId27"/>
    <p:sldId id="967" r:id="rId28"/>
    <p:sldId id="973" r:id="rId29"/>
    <p:sldId id="971" r:id="rId30"/>
    <p:sldId id="935" r:id="rId31"/>
    <p:sldId id="932" r:id="rId32"/>
    <p:sldId id="942" r:id="rId33"/>
    <p:sldId id="977" r:id="rId34"/>
    <p:sldId id="974" r:id="rId35"/>
    <p:sldId id="975" r:id="rId36"/>
    <p:sldId id="978" r:id="rId37"/>
    <p:sldId id="979" r:id="rId38"/>
  </p:sldIdLst>
  <p:sldSz cx="9906000" cy="6858000" type="A4"/>
  <p:notesSz cx="7099300" cy="10234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72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19">
          <p15:clr>
            <a:srgbClr val="A4A3A4"/>
          </p15:clr>
        </p15:guide>
        <p15:guide id="2" pos="215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CC"/>
    <a:srgbClr val="993366"/>
    <a:srgbClr val="CC66FF"/>
    <a:srgbClr val="FFCCFF"/>
    <a:srgbClr val="99FF99"/>
    <a:srgbClr val="CCFFCC"/>
    <a:srgbClr val="0033CC"/>
    <a:srgbClr val="FFFF99"/>
    <a:srgbClr val="3366CC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2" autoAdjust="0"/>
    <p:restoredTop sz="82593" autoAdjust="0"/>
  </p:normalViewPr>
  <p:slideViewPr>
    <p:cSldViewPr snapToGrid="0" snapToObjects="1">
      <p:cViewPr varScale="1">
        <p:scale>
          <a:sx n="60" d="100"/>
          <a:sy n="60" d="100"/>
        </p:scale>
        <p:origin x="-948" y="-90"/>
      </p:cViewPr>
      <p:guideLst>
        <p:guide orient="horz" pos="1872"/>
        <p:guide pos="3120"/>
      </p:guideLst>
    </p:cSldViewPr>
  </p:slideViewPr>
  <p:outlineViewPr>
    <p:cViewPr>
      <p:scale>
        <a:sx n="33" d="100"/>
        <a:sy n="33" d="100"/>
      </p:scale>
      <p:origin x="0" y="-4392"/>
    </p:cViewPr>
  </p:outlineViewPr>
  <p:notesTextViewPr>
    <p:cViewPr>
      <p:scale>
        <a:sx n="100" d="100"/>
        <a:sy n="100" d="100"/>
      </p:scale>
      <p:origin x="0" y="12"/>
    </p:cViewPr>
  </p:notesTextViewPr>
  <p:sorterViewPr>
    <p:cViewPr varScale="1">
      <p:scale>
        <a:sx n="1" d="1"/>
        <a:sy n="1" d="1"/>
      </p:scale>
      <p:origin x="0" y="-4974"/>
    </p:cViewPr>
  </p:sorterViewPr>
  <p:notesViewPr>
    <p:cSldViewPr snapToGrid="0" snapToObjects="1">
      <p:cViewPr varScale="1">
        <p:scale>
          <a:sx n="58" d="100"/>
          <a:sy n="58" d="100"/>
        </p:scale>
        <p:origin x="-2394" y="-96"/>
      </p:cViewPr>
      <p:guideLst>
        <p:guide orient="horz" pos="3119"/>
        <p:guide pos="215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75" y="-52388"/>
            <a:ext cx="3097213" cy="55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979" tIns="0" rIns="37979" bIns="0" numCol="1" anchor="t" anchorCtr="0" compatLnSpc="1">
            <a:prstTxWarp prst="textNoShape">
              <a:avLst/>
            </a:prstTxWarp>
          </a:bodyPr>
          <a:lstStyle>
            <a:lvl1pPr defTabSz="2460625">
              <a:defRPr sz="2400" b="0" i="1">
                <a:latin typeface="Book Antiqua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7963" y="-52388"/>
            <a:ext cx="3097212" cy="55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979" tIns="0" rIns="37979" bIns="0" numCol="1" anchor="t" anchorCtr="0" compatLnSpc="1">
            <a:prstTxWarp prst="textNoShape">
              <a:avLst/>
            </a:prstTxWarp>
          </a:bodyPr>
          <a:lstStyle>
            <a:lvl1pPr algn="r" defTabSz="2460625">
              <a:defRPr sz="2400" b="0" i="1">
                <a:latin typeface="Book Antiqua" pitchFamily="18" charset="0"/>
              </a:defRPr>
            </a:lvl1pPr>
          </a:lstStyle>
          <a:p>
            <a:pPr>
              <a:defRPr/>
            </a:pPr>
            <a:fld id="{69A2949A-7A31-45C0-AC4A-BEFD253658BF}" type="datetime1">
              <a:rPr lang="en-GB" smtClean="0"/>
              <a:t>13/07/2017</a:t>
            </a:fld>
            <a:endParaRPr lang="en-GB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75" y="9683750"/>
            <a:ext cx="3097213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979" tIns="0" rIns="37979" bIns="0" numCol="1" anchor="b" anchorCtr="0" compatLnSpc="1">
            <a:prstTxWarp prst="textNoShape">
              <a:avLst/>
            </a:prstTxWarp>
          </a:bodyPr>
          <a:lstStyle>
            <a:lvl1pPr defTabSz="2460625">
              <a:defRPr sz="2400" b="0" i="1">
                <a:latin typeface="Book Antiqua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7963" y="9683750"/>
            <a:ext cx="309721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979" tIns="0" rIns="37979" bIns="0" numCol="1" anchor="b" anchorCtr="0" compatLnSpc="1">
            <a:prstTxWarp prst="textNoShape">
              <a:avLst/>
            </a:prstTxWarp>
          </a:bodyPr>
          <a:lstStyle>
            <a:lvl1pPr algn="r" defTabSz="2460625">
              <a:defRPr sz="2400" b="0" i="1">
                <a:latin typeface="Book Antiqua" pitchFamily="18" charset="0"/>
              </a:defRPr>
            </a:lvl1pPr>
          </a:lstStyle>
          <a:p>
            <a:pPr>
              <a:defRPr/>
            </a:pPr>
            <a:fld id="{C6DF5205-082A-4016-A370-5B45FC9905C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000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75" y="-52388"/>
            <a:ext cx="3097213" cy="55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979" tIns="0" rIns="37979" bIns="0" numCol="1" anchor="t" anchorCtr="0" compatLnSpc="1">
            <a:prstTxWarp prst="textNoShape">
              <a:avLst/>
            </a:prstTxWarp>
          </a:bodyPr>
          <a:lstStyle>
            <a:lvl1pPr defTabSz="2460625">
              <a:defRPr sz="2400" b="0" i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9388" y="25400"/>
            <a:ext cx="3100387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979" tIns="0" rIns="37979" bIns="0" numCol="1" anchor="t" anchorCtr="0" compatLnSpc="1">
            <a:prstTxWarp prst="textNoShape">
              <a:avLst/>
            </a:prstTxWarp>
          </a:bodyPr>
          <a:lstStyle>
            <a:lvl1pPr algn="r" defTabSz="2460625">
              <a:defRPr sz="1700" b="0" i="1"/>
            </a:lvl1pPr>
          </a:lstStyle>
          <a:p>
            <a:pPr>
              <a:defRPr/>
            </a:pPr>
            <a:fld id="{1A71250A-E195-43C9-A4ED-D3621BCDB5F0}" type="datetime1">
              <a:rPr lang="en-GB" smtClean="0"/>
              <a:t>13/07/2017</a:t>
            </a:fld>
            <a:endParaRPr lang="en-GB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2750" y="585788"/>
            <a:ext cx="6392863" cy="4425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52400" y="5132388"/>
            <a:ext cx="6853238" cy="407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002" tIns="71210" rIns="144002" bIns="712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75" y="9683750"/>
            <a:ext cx="3097213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979" tIns="0" rIns="37979" bIns="0" numCol="1" anchor="b" anchorCtr="0" compatLnSpc="1">
            <a:prstTxWarp prst="textNoShape">
              <a:avLst/>
            </a:prstTxWarp>
          </a:bodyPr>
          <a:lstStyle>
            <a:lvl1pPr defTabSz="2460625">
              <a:defRPr sz="2400" b="0" i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7963" y="9683750"/>
            <a:ext cx="309721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979" tIns="0" rIns="37979" bIns="0" numCol="1" anchor="b" anchorCtr="0" compatLnSpc="1">
            <a:prstTxWarp prst="textNoShape">
              <a:avLst/>
            </a:prstTxWarp>
          </a:bodyPr>
          <a:lstStyle>
            <a:lvl1pPr algn="r" defTabSz="2460625">
              <a:defRPr sz="2400" b="0" i="1"/>
            </a:lvl1pPr>
          </a:lstStyle>
          <a:p>
            <a:pPr>
              <a:defRPr/>
            </a:pPr>
            <a:fld id="{1B9BB847-C82F-4DF1-A2D5-30EEBC6E6962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90813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2470150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720725" algn="l" defTabSz="2470150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1403350" algn="l" defTabSz="2470150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2124075" algn="l" defTabSz="2470150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2811463" algn="l" defTabSz="2470150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12750" y="585788"/>
            <a:ext cx="6392863" cy="44259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SINAP  </a:t>
            </a:r>
            <a:r>
              <a:rPr lang="en-US" dirty="0" err="1" smtClean="0"/>
              <a:t>colloq</a:t>
            </a:r>
            <a:r>
              <a:rPr lang="en-US" dirty="0" smtClean="0"/>
              <a:t>, Dec.2015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Nicht</a:t>
            </a:r>
            <a:r>
              <a:rPr lang="en-US" baseline="0" dirty="0" smtClean="0"/>
              <a:t> mal </a:t>
            </a:r>
            <a:r>
              <a:rPr lang="en-US" baseline="0" dirty="0" err="1" smtClean="0"/>
              <a:t>klar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Phasenübergang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gibt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offen</a:t>
            </a:r>
            <a:r>
              <a:rPr lang="en-US" baseline="0" dirty="0" smtClean="0"/>
              <a:t> sein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37FD4B2-9454-4289-8E37-407773238F3F}" type="datetime1">
              <a:rPr lang="en-GB" smtClean="0"/>
              <a:t>13/07/2017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9BB847-C82F-4DF1-A2D5-30EEBC6E6962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77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Interessant weil hohe Dichten!!</a:t>
            </a:r>
          </a:p>
          <a:p>
            <a:r>
              <a:rPr lang="de-DE" dirty="0" smtClean="0"/>
              <a:t>Inneres Neutronenstern?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AD6D37C-7846-43DD-ADBD-2A7EA778BB86}" type="datetime1">
              <a:rPr lang="en-GB" smtClean="0"/>
              <a:t>13/07/2017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9BB847-C82F-4DF1-A2D5-30EEBC6E6962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34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Geht alles toll</a:t>
            </a:r>
            <a:r>
              <a:rPr lang="de-DE" baseline="0" dirty="0" smtClean="0"/>
              <a:t> in CBM</a:t>
            </a:r>
          </a:p>
          <a:p>
            <a:r>
              <a:rPr lang="de-DE" baseline="0" dirty="0" smtClean="0"/>
              <a:t>4.8 </a:t>
            </a:r>
            <a:r>
              <a:rPr lang="de-DE" baseline="0" dirty="0" err="1" smtClean="0"/>
              <a:t>sqrt</a:t>
            </a:r>
            <a:r>
              <a:rPr lang="de-DE" baseline="0" dirty="0" smtClean="0"/>
              <a:t> SNN in SIS 100 – einzeichnen</a:t>
            </a:r>
          </a:p>
          <a:p>
            <a:r>
              <a:rPr lang="de-DE" baseline="0" dirty="0" smtClean="0"/>
              <a:t>ansonsten_: Vorhersagen (Stöcker) – aber keiner </a:t>
            </a:r>
            <a:r>
              <a:rPr lang="de-DE" baseline="0" dirty="0" err="1" smtClean="0"/>
              <a:t>weiss</a:t>
            </a:r>
            <a:r>
              <a:rPr lang="de-DE" baseline="0" dirty="0" smtClean="0"/>
              <a:t>….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D99B8C2-C995-45D5-9E7A-611C4F3A3F63}" type="datetime1">
              <a:rPr lang="en-GB" smtClean="0"/>
              <a:t>13/07/2017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9BB847-C82F-4DF1-A2D5-30EEBC6E6962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607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1-2 % </a:t>
            </a:r>
            <a:r>
              <a:rPr lang="de-DE" dirty="0" err="1" smtClean="0"/>
              <a:t>efficiency</a:t>
            </a:r>
            <a:r>
              <a:rPr lang="de-DE" dirty="0" smtClean="0"/>
              <a:t> </a:t>
            </a:r>
            <a:r>
              <a:rPr lang="de-DE" dirty="0" err="1" smtClean="0"/>
              <a:t>losses</a:t>
            </a:r>
            <a:r>
              <a:rPr lang="de-DE" dirty="0" smtClean="0"/>
              <a:t> in </a:t>
            </a:r>
            <a:r>
              <a:rPr lang="de-DE" dirty="0" err="1" smtClean="0"/>
              <a:t>tracking</a:t>
            </a:r>
            <a:r>
              <a:rPr lang="de-DE" dirty="0" smtClean="0"/>
              <a:t>, a </a:t>
            </a:r>
            <a:r>
              <a:rPr lang="de-DE" dirty="0" err="1" smtClean="0"/>
              <a:t>bit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milti</a:t>
            </a:r>
            <a:r>
              <a:rPr lang="de-DE" dirty="0" smtClean="0"/>
              <a:t>-s </a:t>
            </a:r>
            <a:r>
              <a:rPr lang="de-DE" dirty="0" err="1" smtClean="0"/>
              <a:t>particles</a:t>
            </a:r>
            <a:endParaRPr lang="de-DE" dirty="0" smtClean="0"/>
          </a:p>
          <a:p>
            <a:r>
              <a:rPr lang="de-DE" dirty="0" smtClean="0"/>
              <a:t>8 </a:t>
            </a:r>
            <a:r>
              <a:rPr lang="de-DE" dirty="0" err="1" smtClean="0"/>
              <a:t>ms</a:t>
            </a:r>
            <a:r>
              <a:rPr lang="de-DE" dirty="0" smtClean="0"/>
              <a:t>/</a:t>
            </a:r>
            <a:r>
              <a:rPr lang="de-DE" dirty="0" err="1" smtClean="0"/>
              <a:t>ev</a:t>
            </a:r>
            <a:endParaRPr lang="de-DE" dirty="0" smtClean="0"/>
          </a:p>
          <a:p>
            <a:r>
              <a:rPr lang="de-DE" dirty="0" smtClean="0"/>
              <a:t>Event </a:t>
            </a:r>
            <a:r>
              <a:rPr lang="de-DE" dirty="0" err="1" smtClean="0"/>
              <a:t>length</a:t>
            </a:r>
            <a:r>
              <a:rPr lang="de-DE" dirty="0" smtClean="0"/>
              <a:t> ~ 7ns </a:t>
            </a:r>
            <a:r>
              <a:rPr lang="de-DE" dirty="0" smtClean="0">
                <a:sym typeface="Wingdings" panose="05000000000000000000" pitchFamily="2" charset="2"/>
              </a:rPr>
              <a:t> 142 MHz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At 10 MHz: 80% </a:t>
            </a:r>
            <a:r>
              <a:rPr lang="de-DE" dirty="0" err="1" smtClean="0">
                <a:sym typeface="Wingdings" panose="05000000000000000000" pitchFamily="2" charset="2"/>
              </a:rPr>
              <a:t>resolved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events</a:t>
            </a:r>
            <a:r>
              <a:rPr lang="de-DE" dirty="0" smtClean="0">
                <a:sym typeface="Wingdings" panose="05000000000000000000" pitchFamily="2" charset="2"/>
              </a:rPr>
              <a:t>, 14% double </a:t>
            </a:r>
            <a:r>
              <a:rPr lang="de-DE" dirty="0" err="1" smtClean="0">
                <a:sym typeface="Wingdings" panose="05000000000000000000" pitchFamily="2" charset="2"/>
              </a:rPr>
              <a:t>events</a:t>
            </a:r>
            <a:r>
              <a:rPr lang="de-DE" dirty="0" smtClean="0">
                <a:sym typeface="Wingdings" panose="05000000000000000000" pitchFamily="2" charset="2"/>
              </a:rPr>
              <a:t>, 5% </a:t>
            </a:r>
            <a:r>
              <a:rPr lang="de-DE" dirty="0" err="1" smtClean="0">
                <a:sym typeface="Wingdings" panose="05000000000000000000" pitchFamily="2" charset="2"/>
              </a:rPr>
              <a:t>triple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events</a:t>
            </a:r>
            <a:endParaRPr lang="de-DE" dirty="0" smtClean="0">
              <a:sym typeface="Wingdings" panose="05000000000000000000" pitchFamily="2" charset="2"/>
            </a:endParaRPr>
          </a:p>
          <a:p>
            <a:r>
              <a:rPr lang="de-DE" dirty="0" smtClean="0">
                <a:sym typeface="Wingdings" panose="05000000000000000000" pitchFamily="2" charset="2"/>
              </a:rPr>
              <a:t>1 MHz 100% </a:t>
            </a:r>
            <a:r>
              <a:rPr lang="de-DE" dirty="0" err="1" smtClean="0">
                <a:sym typeface="Wingdings" panose="05000000000000000000" pitchFamily="2" charset="2"/>
              </a:rPr>
              <a:t>resolved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smtClean="0">
                <a:sym typeface="Wingdings" panose="05000000000000000000" pitchFamily="2" charset="2"/>
              </a:rPr>
              <a:t>events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A71250A-E195-43C9-A4ED-D3621BCDB5F0}" type="datetime1">
              <a:rPr lang="en-GB" smtClean="0"/>
              <a:t>15/07/2017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9BB847-C82F-4DF1-A2D5-30EEBC6E6962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80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A71250A-E195-43C9-A4ED-D3621BCDB5F0}" type="datetime1">
              <a:rPr lang="en-GB" smtClean="0"/>
              <a:t>13/07/2017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9BB847-C82F-4DF1-A2D5-30EEBC6E6962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562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Event plane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PSD: 30-40 </a:t>
            </a:r>
            <a:r>
              <a:rPr lang="de-DE" dirty="0" err="1" smtClean="0"/>
              <a:t>degrees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A71250A-E195-43C9-A4ED-D3621BCDB5F0}" type="datetime1">
              <a:rPr lang="en-GB" smtClean="0"/>
              <a:t>13/07/2017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9BB847-C82F-4DF1-A2D5-30EEBC6E6962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697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Signale?</a:t>
            </a:r>
          </a:p>
          <a:p>
            <a:r>
              <a:rPr lang="de-DE" dirty="0" err="1" smtClean="0"/>
              <a:t>Hadronen</a:t>
            </a:r>
            <a:r>
              <a:rPr lang="de-DE" dirty="0" smtClean="0"/>
              <a:t> – Endzustand: </a:t>
            </a:r>
            <a:r>
              <a:rPr lang="de-DE" dirty="0" err="1" smtClean="0"/>
              <a:t>thermalisiert</a:t>
            </a:r>
            <a:r>
              <a:rPr lang="de-DE" dirty="0" smtClean="0"/>
              <a:t>? Was sind Argumente dafür</a:t>
            </a:r>
          </a:p>
          <a:p>
            <a:r>
              <a:rPr lang="de-DE" dirty="0" smtClean="0"/>
              <a:t>Manche </a:t>
            </a:r>
            <a:r>
              <a:rPr lang="de-DE" dirty="0" err="1" smtClean="0"/>
              <a:t>Hadronen</a:t>
            </a:r>
            <a:r>
              <a:rPr lang="de-DE" dirty="0" smtClean="0"/>
              <a:t> auch sensitiv auf frühe Phase: „</a:t>
            </a:r>
            <a:r>
              <a:rPr lang="de-DE" dirty="0" err="1" smtClean="0"/>
              <a:t>relicts</a:t>
            </a:r>
            <a:r>
              <a:rPr lang="de-DE" dirty="0" smtClean="0"/>
              <a:t>“: multi-s:</a:t>
            </a:r>
            <a:r>
              <a:rPr lang="de-DE" baseline="0" dirty="0" smtClean="0"/>
              <a:t> die auch sensitiv auf </a:t>
            </a:r>
            <a:r>
              <a:rPr lang="de-DE" baseline="0" dirty="0" err="1" smtClean="0"/>
              <a:t>mu_B</a:t>
            </a:r>
            <a:r>
              <a:rPr lang="de-DE" baseline="0" dirty="0" smtClean="0"/>
              <a:t>; aber: </a:t>
            </a:r>
            <a:r>
              <a:rPr lang="de-DE" baseline="0" dirty="0" err="1" smtClean="0"/>
              <a:t>rescattering</a:t>
            </a:r>
            <a:r>
              <a:rPr lang="de-DE" baseline="0" dirty="0" smtClean="0"/>
              <a:t>?</a:t>
            </a:r>
          </a:p>
          <a:p>
            <a:r>
              <a:rPr lang="de-DE" baseline="0" dirty="0" err="1" smtClean="0"/>
              <a:t>Penetrating</a:t>
            </a:r>
            <a:r>
              <a:rPr lang="de-DE" baseline="0" dirty="0" smtClean="0"/>
              <a:t>! --- 2te Schiene auch in CBM, aber hier nicht Thema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EAA6BBD-5AB2-4884-8B3C-3086A2F29FD6}" type="datetime1">
              <a:rPr lang="en-GB" smtClean="0"/>
              <a:t>14/07/2017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9BB847-C82F-4DF1-A2D5-30EEBC6E6962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773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Was könnte man mit 3H machen?</a:t>
            </a:r>
          </a:p>
          <a:p>
            <a:pPr marL="285750" indent="-285750">
              <a:buFont typeface="Wingdings"/>
              <a:buChar char="à"/>
            </a:pPr>
            <a:r>
              <a:rPr lang="de-DE" dirty="0" smtClean="0">
                <a:sym typeface="Wingdings" panose="05000000000000000000" pitchFamily="2" charset="2"/>
              </a:rPr>
              <a:t>Sensitivität auf </a:t>
            </a:r>
            <a:r>
              <a:rPr lang="de-DE" dirty="0" err="1" smtClean="0">
                <a:sym typeface="Wingdings" panose="05000000000000000000" pitchFamily="2" charset="2"/>
              </a:rPr>
              <a:t>deconfinemtn</a:t>
            </a:r>
            <a:r>
              <a:rPr lang="de-DE" dirty="0" smtClean="0">
                <a:sym typeface="Wingdings" panose="05000000000000000000" pitchFamily="2" charset="2"/>
              </a:rPr>
              <a:t>?</a:t>
            </a:r>
          </a:p>
          <a:p>
            <a:pPr marL="0" indent="0">
              <a:buFont typeface="Wingdings"/>
              <a:buNone/>
            </a:pPr>
            <a:r>
              <a:rPr lang="de-DE" dirty="0" smtClean="0">
                <a:sym typeface="Wingdings" panose="05000000000000000000" pitchFamily="2" charset="2"/>
              </a:rPr>
              <a:t>FOPI wäre bei s. letzte Zeile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C6BCE6D-2385-44FC-AD2F-6EBFB154290B}" type="datetime1">
              <a:rPr lang="en-GB" smtClean="0"/>
              <a:t>14/07/2017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9BB847-C82F-4DF1-A2D5-30EEBC6E6962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50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9135533" y="0"/>
            <a:ext cx="770467" cy="68580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92C6F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1" y="0"/>
            <a:ext cx="770467" cy="6858000"/>
          </a:xfrm>
          <a:prstGeom prst="rect">
            <a:avLst/>
          </a:prstGeom>
          <a:gradFill rotWithShape="0">
            <a:gsLst>
              <a:gs pos="0">
                <a:srgbClr val="92C6F6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 rot="5400000">
            <a:off x="4622800" y="-4622800"/>
            <a:ext cx="660400" cy="9906000"/>
          </a:xfrm>
          <a:prstGeom prst="rect">
            <a:avLst/>
          </a:prstGeom>
          <a:gradFill rotWithShape="0">
            <a:gsLst>
              <a:gs pos="0">
                <a:srgbClr val="92C6F6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 rot="5400000">
            <a:off x="4622800" y="1574800"/>
            <a:ext cx="660400" cy="99060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92C6F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/>
          </a:p>
        </p:txBody>
      </p:sp>
      <p:grpSp>
        <p:nvGrpSpPr>
          <p:cNvPr id="8" name="Group 8"/>
          <p:cNvGrpSpPr>
            <a:grpSpLocks/>
          </p:cNvGrpSpPr>
          <p:nvPr userDrawn="1"/>
        </p:nvGrpSpPr>
        <p:grpSpPr bwMode="auto">
          <a:xfrm>
            <a:off x="0" y="6019800"/>
            <a:ext cx="825500" cy="838200"/>
            <a:chOff x="432" y="384"/>
            <a:chExt cx="1008" cy="1008"/>
          </a:xfrm>
        </p:grpSpPr>
        <p:pic>
          <p:nvPicPr>
            <p:cNvPr id="9" name="Picture 9" descr="QuarksGluons1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84"/>
              <a:ext cx="1008" cy="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432" y="384"/>
              <a:ext cx="1008" cy="1008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85900" y="3886200"/>
            <a:ext cx="6934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/>
            </a:lvl1pPr>
          </a:lstStyle>
          <a:p>
            <a:pPr lvl="0"/>
            <a:r>
              <a:rPr lang="de-DE" noProof="0" smtClean="0"/>
              <a:t>Click to edit Master subtitle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  <a:solidFill>
            <a:srgbClr val="FDFD05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151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843DC-AC79-457C-A955-0A1671AAB9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45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429500" y="3"/>
            <a:ext cx="2476500" cy="61261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3"/>
            <a:ext cx="72644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F3563-2C3F-4C2D-9442-58D0A6FDD70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32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D74D6-E3D1-45B8-963C-A2E315E0B6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64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E9DD0-6ADC-4D8E-A1DF-A854A51232A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10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B5B5C-D959-40D5-A884-AA0278E542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8501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341F9-76E3-4492-94E8-7266B4BAB93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1ACC5-51A8-4BBA-97DC-7DF5D6C3D33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017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00BE9-B22D-4E01-AF28-69C945D3A60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7639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589F8-CE0F-4463-ACFD-C5BCE02D0B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0367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2428C-37C5-4330-B418-BF98EDA0BB3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879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 userDrawn="1"/>
        </p:nvGrpSpPr>
        <p:grpSpPr bwMode="auto">
          <a:xfrm>
            <a:off x="0" y="6019800"/>
            <a:ext cx="825500" cy="838200"/>
            <a:chOff x="432" y="384"/>
            <a:chExt cx="1008" cy="1008"/>
          </a:xfrm>
        </p:grpSpPr>
        <p:pic>
          <p:nvPicPr>
            <p:cNvPr id="1034" name="Picture 3" descr="QuarksGluons14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84"/>
              <a:ext cx="1008" cy="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" name="Rectangle 4"/>
            <p:cNvSpPr>
              <a:spLocks noChangeArrowheads="1"/>
            </p:cNvSpPr>
            <p:nvPr/>
          </p:nvSpPr>
          <p:spPr bwMode="auto">
            <a:xfrm>
              <a:off x="432" y="384"/>
              <a:ext cx="1008" cy="1008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sp>
        <p:nvSpPr>
          <p:cNvPr id="1027" name="Rectangle 5"/>
          <p:cNvSpPr>
            <a:spLocks noChangeArrowheads="1"/>
          </p:cNvSpPr>
          <p:nvPr userDrawn="1"/>
        </p:nvSpPr>
        <p:spPr bwMode="auto">
          <a:xfrm>
            <a:off x="9135533" y="0"/>
            <a:ext cx="770467" cy="68580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92C6F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028" name="Rectangle 6"/>
          <p:cNvSpPr>
            <a:spLocks noChangeArrowheads="1"/>
          </p:cNvSpPr>
          <p:nvPr userDrawn="1"/>
        </p:nvSpPr>
        <p:spPr bwMode="auto">
          <a:xfrm rot="5400000">
            <a:off x="4622800" y="-4622800"/>
            <a:ext cx="660400" cy="9906000"/>
          </a:xfrm>
          <a:prstGeom prst="rect">
            <a:avLst/>
          </a:prstGeom>
          <a:gradFill rotWithShape="0">
            <a:gsLst>
              <a:gs pos="0">
                <a:srgbClr val="92C6F6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46950" y="6553200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ECEE19DA-51FF-454D-8BA8-02E4B1A636D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030" name="Text Box 8"/>
          <p:cNvSpPr txBox="1">
            <a:spLocks noChangeArrowheads="1"/>
          </p:cNvSpPr>
          <p:nvPr userDrawn="1"/>
        </p:nvSpPr>
        <p:spPr bwMode="auto">
          <a:xfrm>
            <a:off x="247651" y="6553200"/>
            <a:ext cx="885692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 smtClean="0">
                <a:latin typeface="+mj-lt"/>
              </a:rPr>
              <a:t>        Claudia</a:t>
            </a:r>
            <a:r>
              <a:rPr lang="en-US" sz="1400" b="0" baseline="0" dirty="0" smtClean="0">
                <a:latin typeface="+mj-lt"/>
              </a:rPr>
              <a:t> Höhne		Strange Quark Matter, Utrecht, July 2017</a:t>
            </a:r>
            <a:endParaRPr lang="de-DE" sz="1400" b="0" dirty="0" smtClean="0">
              <a:latin typeface="+mj-lt"/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90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title style</a:t>
            </a:r>
          </a:p>
        </p:txBody>
      </p:sp>
      <p:sp>
        <p:nvSpPr>
          <p:cNvPr id="1032" name="Line 10"/>
          <p:cNvSpPr>
            <a:spLocks noChangeShapeType="1"/>
          </p:cNvSpPr>
          <p:nvPr userDrawn="1"/>
        </p:nvSpPr>
        <p:spPr bwMode="auto">
          <a:xfrm>
            <a:off x="866775" y="6438900"/>
            <a:ext cx="8351308" cy="0"/>
          </a:xfrm>
          <a:prstGeom prst="line">
            <a:avLst/>
          </a:prstGeom>
          <a:noFill/>
          <a:ln w="38100">
            <a:solidFill>
              <a:srgbClr val="91C4F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3" name="Line 11"/>
          <p:cNvSpPr>
            <a:spLocks noChangeShapeType="1"/>
          </p:cNvSpPr>
          <p:nvPr userDrawn="1"/>
        </p:nvSpPr>
        <p:spPr bwMode="auto">
          <a:xfrm rot="5400000" flipH="1">
            <a:off x="-2299559" y="3246769"/>
            <a:ext cx="5422900" cy="12039"/>
          </a:xfrm>
          <a:prstGeom prst="line">
            <a:avLst/>
          </a:prstGeom>
          <a:noFill/>
          <a:ln w="38100">
            <a:solidFill>
              <a:srgbClr val="91C4F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483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FDFD0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FDFD05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FDFD05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FDFD05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FDFD05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900" b="1">
          <a:solidFill>
            <a:srgbClr val="FDFD05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900" b="1">
          <a:solidFill>
            <a:srgbClr val="FDFD05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900" b="1">
          <a:solidFill>
            <a:srgbClr val="FDFD05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900" b="1">
          <a:solidFill>
            <a:srgbClr val="FDFD05"/>
          </a:solidFill>
          <a:latin typeface="Arial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300" b="1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wmf"/><Relationship Id="rId4" Type="http://schemas.openxmlformats.org/officeDocument/2006/relationships/image" Target="../media/image11.tm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wm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CBM @ FAIR</a:t>
            </a:r>
            <a:endParaRPr lang="de-DE" sz="4800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2000" dirty="0" smtClean="0"/>
              <a:t>Claudia Höhne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CBM </a:t>
            </a:r>
            <a:r>
              <a:rPr lang="de-DE" sz="2000" dirty="0" err="1" smtClean="0"/>
              <a:t>collaboration</a:t>
            </a:r>
            <a:endParaRPr lang="de-DE" sz="2000" dirty="0"/>
          </a:p>
        </p:txBody>
      </p:sp>
      <p:pic>
        <p:nvPicPr>
          <p:cNvPr id="36866" name="Picture 2" descr="Bildergebnis für logo university giess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39" y="5407627"/>
            <a:ext cx="2079078" cy="75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s://encrypted-tbn0.gstatic.com/images?q=tbn:ANd9GcTWBPomgqyJcZUwE3DM9D4LBuuIaIwvV60ZnljHUGqK-OTZzG_djcd-ta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806" y="5594476"/>
            <a:ext cx="1348499" cy="42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Bildergebnis für logo fair darmstad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483" y="5479764"/>
            <a:ext cx="792600" cy="66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91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Dileptons</a:t>
            </a:r>
            <a:r>
              <a:rPr lang="de-DE" dirty="0" smtClean="0"/>
              <a:t> at CBM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69" y="2205350"/>
            <a:ext cx="5864772" cy="420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423320" y="1922061"/>
            <a:ext cx="5596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/>
              <a:t>[T. </a:t>
            </a:r>
            <a:r>
              <a:rPr lang="de-DE" b="0" dirty="0"/>
              <a:t>G</a:t>
            </a:r>
            <a:r>
              <a:rPr lang="de-DE" b="0" dirty="0" smtClean="0"/>
              <a:t>alatyuk et al., EPJA 52 (2016) 131]</a:t>
            </a:r>
            <a:endParaRPr lang="de-DE" b="0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924012"/>
            <a:ext cx="3957143" cy="1477328"/>
          </a:xfrm>
          <a:prstGeom prst="rect">
            <a:avLst/>
          </a:prstGeom>
          <a:solidFill>
            <a:srgbClr val="CCFFCC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CBM</a:t>
            </a:r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yields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and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phase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space</a:t>
            </a:r>
            <a:r>
              <a:rPr lang="de-DE" sz="1800" b="0" dirty="0" smtClean="0"/>
              <a:t> </a:t>
            </a:r>
          </a:p>
          <a:p>
            <a:r>
              <a:rPr lang="de-DE" sz="1800" b="0" dirty="0"/>
              <a:t> </a:t>
            </a:r>
            <a:r>
              <a:rPr lang="de-DE" sz="1800" b="0" dirty="0" smtClean="0"/>
              <a:t>    </a:t>
            </a:r>
            <a:r>
              <a:rPr lang="de-DE" sz="1800" b="0" dirty="0" err="1" smtClean="0"/>
              <a:t>distributions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dileptons</a:t>
            </a:r>
            <a:endParaRPr lang="de-DE" sz="1800" b="0" dirty="0" smtClean="0"/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mass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range</a:t>
            </a:r>
            <a:r>
              <a:rPr lang="de-DE" sz="1800" b="0" dirty="0" smtClean="0"/>
              <a:t> &gt; 1 </a:t>
            </a:r>
            <a:r>
              <a:rPr lang="de-DE" sz="1800" b="0" dirty="0" err="1" smtClean="0"/>
              <a:t>GeV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to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extract</a:t>
            </a:r>
            <a:r>
              <a:rPr lang="de-DE" sz="1800" b="0" dirty="0" smtClean="0"/>
              <a:t> </a:t>
            </a:r>
          </a:p>
          <a:p>
            <a:r>
              <a:rPr lang="de-DE" sz="1800" b="0" dirty="0"/>
              <a:t> </a:t>
            </a:r>
            <a:r>
              <a:rPr lang="de-DE" sz="1800" b="0" dirty="0" smtClean="0"/>
              <a:t>    thermal </a:t>
            </a:r>
            <a:r>
              <a:rPr lang="de-DE" sz="1800" b="0" dirty="0" err="1" smtClean="0"/>
              <a:t>fireball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radiation</a:t>
            </a:r>
            <a:endParaRPr lang="de-DE" sz="1800" b="0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599091" y="783287"/>
            <a:ext cx="4635061" cy="1477328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Physics </a:t>
            </a:r>
            <a:r>
              <a:rPr lang="de-DE" sz="1800" dirty="0" err="1" smtClean="0"/>
              <a:t>Questions</a:t>
            </a:r>
            <a:endParaRPr lang="de-DE" sz="1800" dirty="0" smtClean="0"/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phase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transition</a:t>
            </a:r>
            <a:endParaRPr lang="de-DE" sz="1800" b="0" dirty="0" smtClean="0"/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quarkyonic</a:t>
            </a:r>
            <a:r>
              <a:rPr lang="de-DE" sz="1800" b="0" dirty="0" smtClean="0"/>
              <a:t> matter?</a:t>
            </a:r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lifetime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dense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hadonic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fireball</a:t>
            </a:r>
            <a:endParaRPr lang="de-DE" sz="1800" b="0" dirty="0" smtClean="0"/>
          </a:p>
          <a:p>
            <a:r>
              <a:rPr lang="de-DE" sz="1800" b="0" dirty="0" smtClean="0"/>
              <a:t>→ in-medium </a:t>
            </a:r>
            <a:r>
              <a:rPr lang="de-DE" sz="1800" b="0" dirty="0" err="1" smtClean="0"/>
              <a:t>properties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vector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mesons</a:t>
            </a:r>
            <a:endParaRPr lang="de-DE" sz="1800" b="0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5943984" y="2710636"/>
            <a:ext cx="511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rgbClr val="9900CC"/>
                </a:solidFill>
              </a:rPr>
              <a:t>?</a:t>
            </a:r>
            <a:endParaRPr lang="de-DE" sz="40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33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(Net-) </a:t>
            </a: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/>
              <a:t>f</a:t>
            </a:r>
            <a:r>
              <a:rPr lang="de-DE" dirty="0" err="1" smtClean="0"/>
              <a:t>luctuations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/>
          <a:srcRect l="45979" t="8726" r="5770" b="17603"/>
          <a:stretch/>
        </p:blipFill>
        <p:spPr>
          <a:xfrm>
            <a:off x="4343396" y="1422041"/>
            <a:ext cx="4436867" cy="476198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 rot="5400000">
            <a:off x="7268986" y="3755900"/>
            <a:ext cx="3191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/>
              <a:t>HADES: M. Lorenz, QM 2017</a:t>
            </a:r>
          </a:p>
          <a:p>
            <a:r>
              <a:rPr lang="de-DE" b="0" dirty="0" smtClean="0"/>
              <a:t>STAR: X. Luo et al, CPOD 2014</a:t>
            </a:r>
            <a:endParaRPr lang="de-DE" b="0" dirty="0"/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5502317" y="2238704"/>
            <a:ext cx="375285" cy="3405480"/>
          </a:xfrm>
          <a:prstGeom prst="rect">
            <a:avLst/>
          </a:prstGeom>
          <a:solidFill>
            <a:srgbClr val="CCFFCC">
              <a:alpha val="49000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8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8953" y="2617707"/>
            <a:ext cx="4127752" cy="1200329"/>
          </a:xfrm>
          <a:prstGeom prst="rect">
            <a:avLst/>
          </a:prstGeom>
          <a:solidFill>
            <a:srgbClr val="CCFFCC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CBM</a:t>
            </a:r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net</a:t>
            </a:r>
            <a:r>
              <a:rPr lang="de-DE" sz="1800" b="0" dirty="0" smtClean="0"/>
              <a:t>-proton </a:t>
            </a:r>
            <a:r>
              <a:rPr lang="de-DE" sz="1800" b="0" dirty="0" err="1" smtClean="0"/>
              <a:t>number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fluctuations</a:t>
            </a:r>
            <a:endParaRPr lang="de-DE" sz="1800" b="0" dirty="0" smtClean="0"/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fluctuations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conserved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quantities</a:t>
            </a:r>
            <a:r>
              <a:rPr lang="de-DE" sz="1800" b="0" dirty="0" smtClean="0"/>
              <a:t> </a:t>
            </a:r>
          </a:p>
          <a:p>
            <a:r>
              <a:rPr lang="de-DE" sz="1800" b="0" dirty="0"/>
              <a:t> </a:t>
            </a:r>
            <a:r>
              <a:rPr lang="de-DE" sz="1800" b="0" dirty="0" smtClean="0"/>
              <a:t>    </a:t>
            </a:r>
            <a:r>
              <a:rPr lang="de-DE" sz="1800" b="0" dirty="0" err="1" smtClean="0"/>
              <a:t>including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strangeness</a:t>
            </a:r>
            <a:endParaRPr lang="de-DE" sz="1800" b="0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348952" y="961134"/>
            <a:ext cx="4127752" cy="1200329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Physics </a:t>
            </a:r>
            <a:r>
              <a:rPr lang="de-DE" sz="1800" dirty="0" err="1" smtClean="0"/>
              <a:t>Questions</a:t>
            </a:r>
            <a:endParaRPr lang="de-DE" sz="1800" dirty="0" smtClean="0"/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phase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transition</a:t>
            </a:r>
            <a:r>
              <a:rPr lang="de-DE" sz="1800" b="0" dirty="0" smtClean="0"/>
              <a:t>?</a:t>
            </a:r>
          </a:p>
          <a:p>
            <a:r>
              <a:rPr lang="de-DE" sz="1800" b="0" dirty="0"/>
              <a:t>→ </a:t>
            </a:r>
            <a:r>
              <a:rPr lang="de-DE" sz="1800" b="0" dirty="0" err="1" smtClean="0"/>
              <a:t>order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phase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transition</a:t>
            </a:r>
            <a:r>
              <a:rPr lang="de-DE" sz="1800" b="0" dirty="0" smtClean="0"/>
              <a:t>?</a:t>
            </a:r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mixed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phase</a:t>
            </a:r>
            <a:r>
              <a:rPr lang="de-DE" sz="1800" b="0" dirty="0" smtClean="0"/>
              <a:t>?</a:t>
            </a: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929468"/>
              </p:ext>
            </p:extLst>
          </p:nvPr>
        </p:nvGraphicFramePr>
        <p:xfrm>
          <a:off x="1008993" y="4777155"/>
          <a:ext cx="2995504" cy="135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2" name="Equation" r:id="rId4" imgW="2692400" imgH="1066800" progId="Equation.DSMT4">
                  <p:embed/>
                </p:oleObj>
              </mc:Choice>
              <mc:Fallback>
                <p:oleObj name="Equation" r:id="rId4" imgW="2692400" imgH="1066800" progId="Equation.DSMT4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993" y="4777155"/>
                        <a:ext cx="2995504" cy="135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/>
          <p:cNvSpPr/>
          <p:nvPr/>
        </p:nvSpPr>
        <p:spPr>
          <a:xfrm>
            <a:off x="1008993" y="4777155"/>
            <a:ext cx="2995504" cy="740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reihandform 12"/>
          <p:cNvSpPr/>
          <p:nvPr/>
        </p:nvSpPr>
        <p:spPr>
          <a:xfrm>
            <a:off x="5465563" y="961180"/>
            <a:ext cx="709448" cy="1577068"/>
          </a:xfrm>
          <a:custGeom>
            <a:avLst/>
            <a:gdLst>
              <a:gd name="connsiteX0" fmla="*/ 709448 w 709448"/>
              <a:gd name="connsiteY0" fmla="*/ 1577068 h 1577068"/>
              <a:gd name="connsiteX1" fmla="*/ 362607 w 709448"/>
              <a:gd name="connsiteY1" fmla="*/ 517 h 1577068"/>
              <a:gd name="connsiteX2" fmla="*/ 0 w 709448"/>
              <a:gd name="connsiteY2" fmla="*/ 1387882 h 1577068"/>
              <a:gd name="connsiteX3" fmla="*/ 0 w 709448"/>
              <a:gd name="connsiteY3" fmla="*/ 1387882 h 15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448" h="1577068">
                <a:moveTo>
                  <a:pt x="709448" y="1577068"/>
                </a:moveTo>
                <a:cubicBezTo>
                  <a:pt x="595148" y="804558"/>
                  <a:pt x="480848" y="32048"/>
                  <a:pt x="362607" y="517"/>
                </a:cubicBezTo>
                <a:cubicBezTo>
                  <a:pt x="244366" y="-31014"/>
                  <a:pt x="0" y="1387882"/>
                  <a:pt x="0" y="1387882"/>
                </a:cubicBezTo>
                <a:lnTo>
                  <a:pt x="0" y="1387882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/>
          <p:cNvCxnSpPr/>
          <p:nvPr/>
        </p:nvCxnSpPr>
        <p:spPr>
          <a:xfrm flipH="1">
            <a:off x="5437419" y="2617707"/>
            <a:ext cx="767443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6204862" y="961180"/>
            <a:ext cx="511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rgbClr val="FF0000"/>
                </a:solidFill>
              </a:rPr>
              <a:t>?</a:t>
            </a:r>
            <a:endParaRPr lang="de-DE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Directed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elliptic</a:t>
            </a:r>
            <a:r>
              <a:rPr lang="de-DE" dirty="0" smtClean="0"/>
              <a:t> </a:t>
            </a:r>
            <a:r>
              <a:rPr lang="de-DE" dirty="0" err="1" smtClean="0"/>
              <a:t>flow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4813266" y="946000"/>
            <a:ext cx="4127752" cy="1200329"/>
          </a:xfrm>
          <a:prstGeom prst="rect">
            <a:avLst/>
          </a:prstGeom>
          <a:solidFill>
            <a:srgbClr val="CCFFCC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CBM</a:t>
            </a:r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directed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and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elliptic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flow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all </a:t>
            </a:r>
          </a:p>
          <a:p>
            <a:r>
              <a:rPr lang="de-DE" sz="1800" b="0" dirty="0"/>
              <a:t> </a:t>
            </a:r>
            <a:r>
              <a:rPr lang="de-DE" sz="1800" b="0" dirty="0" smtClean="0"/>
              <a:t>    </a:t>
            </a:r>
            <a:r>
              <a:rPr lang="de-DE" sz="1800" b="0" dirty="0" err="1" smtClean="0"/>
              <a:t>particles</a:t>
            </a:r>
            <a:endParaRPr lang="de-DE" sz="1800" b="0" dirty="0" smtClean="0"/>
          </a:p>
          <a:p>
            <a:r>
              <a:rPr lang="de-DE" sz="1800" b="0" dirty="0" smtClean="0"/>
              <a:t>→ (</a:t>
            </a:r>
            <a:r>
              <a:rPr lang="de-DE" sz="1800" b="0" dirty="0" err="1" smtClean="0"/>
              <a:t>kaon</a:t>
            </a:r>
            <a:r>
              <a:rPr lang="de-DE" sz="1800" b="0" dirty="0" smtClean="0"/>
              <a:t>) </a:t>
            </a:r>
            <a:r>
              <a:rPr lang="de-DE" sz="1800" b="0" dirty="0" err="1" smtClean="0"/>
              <a:t>flow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barometer</a:t>
            </a:r>
            <a:r>
              <a:rPr lang="de-DE" sz="1800" b="0" dirty="0" smtClean="0"/>
              <a:t>?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8952" y="961134"/>
            <a:ext cx="4127752" cy="1200329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Physics </a:t>
            </a:r>
            <a:r>
              <a:rPr lang="de-DE" sz="1800" dirty="0" err="1" smtClean="0"/>
              <a:t>Questions</a:t>
            </a:r>
            <a:endParaRPr lang="de-DE" sz="1800" dirty="0" smtClean="0"/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equation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state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dense</a:t>
            </a:r>
            <a:r>
              <a:rPr lang="de-DE" sz="1800" b="0" dirty="0" smtClean="0"/>
              <a:t> matter?</a:t>
            </a:r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production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mechanism</a:t>
            </a:r>
            <a:r>
              <a:rPr lang="de-DE" sz="1800" b="0" dirty="0" smtClean="0"/>
              <a:t>?</a:t>
            </a:r>
          </a:p>
          <a:p>
            <a:r>
              <a:rPr lang="de-DE" sz="1800" b="0" dirty="0" smtClean="0"/>
              <a:t>→ in-medium </a:t>
            </a:r>
            <a:r>
              <a:rPr lang="de-DE" sz="1800" b="0" dirty="0" err="1" smtClean="0"/>
              <a:t>properties</a:t>
            </a:r>
            <a:r>
              <a:rPr lang="de-DE" sz="1800" b="0" dirty="0" smtClean="0"/>
              <a:t>?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813" y="2617707"/>
            <a:ext cx="4204569" cy="370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502477" y="2337442"/>
            <a:ext cx="32899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0" dirty="0" smtClean="0"/>
              <a:t>[STAR, PRL 110 (2013) 142301]</a:t>
            </a:r>
            <a:endParaRPr lang="de-DE" sz="1200" b="0" dirty="0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6675902" y="2684382"/>
            <a:ext cx="142877" cy="3031240"/>
          </a:xfrm>
          <a:prstGeom prst="rect">
            <a:avLst/>
          </a:prstGeom>
          <a:solidFill>
            <a:srgbClr val="CCFFCC">
              <a:alpha val="49000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800" b="1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9" name="Picture 6" descr="Lam_kaon_fl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8"/>
          <a:stretch>
            <a:fillRect/>
          </a:stretch>
        </p:blipFill>
        <p:spPr bwMode="auto">
          <a:xfrm>
            <a:off x="2813297" y="2860785"/>
            <a:ext cx="2740390" cy="32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036862" y="2459421"/>
            <a:ext cx="30801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200" b="0" dirty="0" smtClean="0">
                <a:solidFill>
                  <a:schemeClr val="tx2"/>
                </a:solidFill>
                <a:latin typeface="Arial" pitchFamily="34" charset="0"/>
              </a:rPr>
              <a:t>P</a:t>
            </a:r>
            <a:r>
              <a:rPr lang="en-US" sz="1200" b="0" dirty="0">
                <a:solidFill>
                  <a:schemeClr val="tx2"/>
                </a:solidFill>
                <a:latin typeface="Arial" pitchFamily="34" charset="0"/>
              </a:rPr>
              <a:t>. Chung et al. (E895), PRL85, 940 (2000</a:t>
            </a:r>
            <a:r>
              <a:rPr lang="en-US" sz="1200" b="0" dirty="0" smtClean="0">
                <a:solidFill>
                  <a:schemeClr val="tx2"/>
                </a:solidFill>
                <a:latin typeface="Arial" pitchFamily="34" charset="0"/>
              </a:rPr>
              <a:t>)</a:t>
            </a:r>
            <a:endParaRPr lang="en-US" sz="1200" b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1" y="2684382"/>
            <a:ext cx="2634098" cy="334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089" y="5883027"/>
            <a:ext cx="883280" cy="29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12037" y="2311165"/>
            <a:ext cx="1800791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sz="1200" b="0" dirty="0" err="1" smtClean="0"/>
              <a:t>V.Zinyuk</a:t>
            </a:r>
            <a:r>
              <a:rPr lang="en-US" sz="1200" b="0" dirty="0"/>
              <a:t> </a:t>
            </a:r>
            <a:r>
              <a:rPr lang="en-US" sz="1200" b="0" dirty="0" smtClean="0"/>
              <a:t>et al. (FOPI)</a:t>
            </a:r>
          </a:p>
          <a:p>
            <a:pPr lvl="0"/>
            <a:r>
              <a:rPr lang="en-US" sz="1200" b="0" dirty="0" smtClean="0"/>
              <a:t>PRC</a:t>
            </a:r>
            <a:r>
              <a:rPr lang="de-DE" sz="1200" b="0" dirty="0">
                <a:latin typeface="Arial" panose="020B0604020202020204" pitchFamily="34" charset="0"/>
              </a:rPr>
              <a:t> </a:t>
            </a:r>
            <a:r>
              <a:rPr lang="de-DE" altLang="de-DE" sz="1200" b="0" dirty="0" smtClean="0">
                <a:latin typeface="Arial" panose="020B0604020202020204" pitchFamily="34" charset="0"/>
              </a:rPr>
              <a:t>90 </a:t>
            </a:r>
            <a:r>
              <a:rPr lang="de-DE" altLang="de-DE" sz="1200" b="0" dirty="0">
                <a:latin typeface="Arial" panose="020B0604020202020204" pitchFamily="34" charset="0"/>
              </a:rPr>
              <a:t>(2014) 025210 </a:t>
            </a:r>
          </a:p>
        </p:txBody>
      </p:sp>
    </p:spTree>
    <p:extLst>
      <p:ext uri="{BB962C8B-B14F-4D97-AF65-F5344CB8AC3E}">
        <p14:creationId xmlns:p14="http://schemas.microsoft.com/office/powerpoint/2010/main" val="340378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67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015" y="2674227"/>
            <a:ext cx="5294985" cy="400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90" y="2991092"/>
            <a:ext cx="3822944" cy="342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42950" y="2674227"/>
            <a:ext cx="42399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200" b="0" dirty="0" smtClean="0">
                <a:latin typeface="+mn-lt"/>
              </a:rPr>
              <a:t>A. Andronic</a:t>
            </a:r>
            <a:r>
              <a:rPr lang="de-DE" sz="1200" b="0" dirty="0">
                <a:latin typeface="+mn-lt"/>
              </a:rPr>
              <a:t>, P. Braun-</a:t>
            </a:r>
            <a:r>
              <a:rPr lang="de-DE" sz="1200" b="0" dirty="0" err="1">
                <a:latin typeface="+mn-lt"/>
              </a:rPr>
              <a:t>Munzinger</a:t>
            </a:r>
            <a:r>
              <a:rPr lang="de-DE" sz="1200" b="0" dirty="0">
                <a:latin typeface="+mn-lt"/>
              </a:rPr>
              <a:t>, J. Stachel, H. Stöcker, </a:t>
            </a:r>
            <a:r>
              <a:rPr lang="de-DE" sz="1200" b="0" dirty="0" smtClean="0">
                <a:latin typeface="+mn-lt"/>
              </a:rPr>
              <a:t>Phys</a:t>
            </a:r>
            <a:r>
              <a:rPr lang="de-DE" sz="1200" b="0" dirty="0">
                <a:latin typeface="+mn-lt"/>
              </a:rPr>
              <a:t>. </a:t>
            </a:r>
            <a:r>
              <a:rPr lang="de-DE" sz="1200" b="0" dirty="0" err="1">
                <a:latin typeface="+mn-lt"/>
              </a:rPr>
              <a:t>Lett</a:t>
            </a:r>
            <a:r>
              <a:rPr lang="de-DE" sz="1200" b="0" dirty="0">
                <a:latin typeface="+mn-lt"/>
              </a:rPr>
              <a:t>. B697 (2011) 203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580063" y="2628834"/>
            <a:ext cx="43259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200" b="0" dirty="0" smtClean="0">
                <a:latin typeface="+mn-lt"/>
              </a:rPr>
              <a:t>H. Stöcker et al., </a:t>
            </a:r>
            <a:r>
              <a:rPr lang="de-DE" sz="1200" b="0" dirty="0" err="1" smtClean="0">
                <a:latin typeface="+mn-lt"/>
              </a:rPr>
              <a:t>Nucl</a:t>
            </a:r>
            <a:r>
              <a:rPr lang="de-DE" sz="1200" b="0" dirty="0" smtClean="0">
                <a:latin typeface="+mn-lt"/>
              </a:rPr>
              <a:t>. Phys. A 827 (2009) 624c</a:t>
            </a:r>
          </a:p>
        </p:txBody>
      </p:sp>
      <p:sp>
        <p:nvSpPr>
          <p:cNvPr id="28679" name="Titel 3"/>
          <p:cNvSpPr>
            <a:spLocks noGrp="1"/>
          </p:cNvSpPr>
          <p:nvPr>
            <p:ph type="title"/>
          </p:nvPr>
        </p:nvSpPr>
        <p:spPr>
          <a:xfrm>
            <a:off x="742950" y="157163"/>
            <a:ext cx="8420100" cy="312737"/>
          </a:xfrm>
        </p:spPr>
        <p:txBody>
          <a:bodyPr/>
          <a:lstStyle/>
          <a:p>
            <a:r>
              <a:rPr lang="en-US" dirty="0" smtClean="0"/>
              <a:t>Strange baryonic bound states</a:t>
            </a:r>
            <a:endParaRPr lang="de-DE" dirty="0" smtClean="0"/>
          </a:p>
        </p:txBody>
      </p:sp>
      <p:sp>
        <p:nvSpPr>
          <p:cNvPr id="28682" name="Foliennummernplatzhalt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0CC44B4-7BD8-4758-8CF7-F59200F0087C}" type="slidenum">
              <a:rPr lang="en-GB" sz="1400" b="0" smtClean="0"/>
              <a:pPr/>
              <a:t>13</a:t>
            </a:fld>
            <a:endParaRPr lang="en-GB" sz="1400" b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4982936" y="815627"/>
            <a:ext cx="4127752" cy="1200329"/>
          </a:xfrm>
          <a:prstGeom prst="rect">
            <a:avLst/>
          </a:prstGeom>
          <a:solidFill>
            <a:srgbClr val="CCFFCC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CBM</a:t>
            </a:r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search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for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and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measure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strange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hypernuclei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and</a:t>
            </a:r>
            <a:r>
              <a:rPr lang="de-DE" sz="1800" b="0" dirty="0" smtClean="0"/>
              <a:t> (all) </a:t>
            </a:r>
            <a:r>
              <a:rPr lang="de-DE" sz="1800" b="0" dirty="0" err="1" smtClean="0"/>
              <a:t>other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kinds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exotic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strange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baryons</a:t>
            </a:r>
            <a:r>
              <a:rPr lang="de-DE" sz="1800" b="0" dirty="0" smtClean="0"/>
              <a:t>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91890" y="816281"/>
            <a:ext cx="4127752" cy="1754326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Physics </a:t>
            </a:r>
            <a:r>
              <a:rPr lang="de-DE" sz="1800" dirty="0" err="1" smtClean="0"/>
              <a:t>Questions</a:t>
            </a:r>
            <a:endParaRPr lang="de-DE" sz="1800" dirty="0" smtClean="0"/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existence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and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yield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(</a:t>
            </a:r>
            <a:r>
              <a:rPr lang="de-DE" sz="1800" b="0" dirty="0" err="1" smtClean="0"/>
              <a:t>exotic</a:t>
            </a:r>
            <a:r>
              <a:rPr lang="de-DE" sz="1800" b="0" dirty="0" smtClean="0"/>
              <a:t>) </a:t>
            </a:r>
          </a:p>
          <a:p>
            <a:r>
              <a:rPr lang="de-DE" sz="1800" b="0" dirty="0"/>
              <a:t> </a:t>
            </a:r>
            <a:r>
              <a:rPr lang="de-DE" sz="1800" b="0" dirty="0" smtClean="0"/>
              <a:t>    </a:t>
            </a:r>
            <a:r>
              <a:rPr lang="de-DE" sz="1800" b="0" dirty="0" err="1" smtClean="0"/>
              <a:t>strange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objects</a:t>
            </a:r>
            <a:r>
              <a:rPr lang="de-DE" sz="1800" b="0" dirty="0" smtClean="0"/>
              <a:t>?</a:t>
            </a:r>
          </a:p>
          <a:p>
            <a:r>
              <a:rPr lang="de-DE" sz="1800" b="0" dirty="0" smtClean="0"/>
              <a:t>→ </a:t>
            </a:r>
            <a:r>
              <a:rPr lang="de-DE" sz="1800" b="0" dirty="0" smtClean="0">
                <a:latin typeface="Symbol" panose="05050102010706020507" pitchFamily="18" charset="2"/>
              </a:rPr>
              <a:t>LL</a:t>
            </a:r>
            <a:r>
              <a:rPr lang="de-DE" sz="1800" b="0" dirty="0" smtClean="0"/>
              <a:t>, N</a:t>
            </a:r>
            <a:r>
              <a:rPr lang="de-DE" sz="1800" b="0" dirty="0" smtClean="0">
                <a:latin typeface="Symbol" panose="05050102010706020507" pitchFamily="18" charset="2"/>
              </a:rPr>
              <a:t>L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interactions</a:t>
            </a:r>
            <a:r>
              <a:rPr lang="de-DE" sz="1800" b="0" dirty="0" smtClean="0"/>
              <a:t>?</a:t>
            </a:r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remnants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dense</a:t>
            </a:r>
            <a:r>
              <a:rPr lang="de-DE" sz="1800" b="0" dirty="0" smtClean="0"/>
              <a:t> (</a:t>
            </a:r>
            <a:r>
              <a:rPr lang="de-DE" sz="1800" b="0" dirty="0" err="1" smtClean="0"/>
              <a:t>chirally</a:t>
            </a:r>
            <a:r>
              <a:rPr lang="de-DE" sz="1800" b="0" dirty="0" smtClean="0"/>
              <a:t> </a:t>
            </a:r>
          </a:p>
          <a:p>
            <a:r>
              <a:rPr lang="de-DE" sz="1800" b="0" dirty="0"/>
              <a:t> </a:t>
            </a:r>
            <a:r>
              <a:rPr lang="de-DE" sz="1800" b="0" dirty="0" smtClean="0"/>
              <a:t>    </a:t>
            </a:r>
            <a:r>
              <a:rPr lang="de-DE" sz="1800" b="0" dirty="0" err="1" smtClean="0"/>
              <a:t>restored</a:t>
            </a:r>
            <a:r>
              <a:rPr lang="de-DE" sz="1800" b="0" dirty="0" smtClean="0"/>
              <a:t>? </a:t>
            </a:r>
            <a:r>
              <a:rPr lang="de-DE" sz="1800" b="0" dirty="0" err="1"/>
              <a:t>s</a:t>
            </a:r>
            <a:r>
              <a:rPr lang="de-DE" sz="1800" b="0" dirty="0" err="1" smtClean="0"/>
              <a:t>trange</a:t>
            </a:r>
            <a:r>
              <a:rPr lang="de-DE" sz="1800" b="0" dirty="0" smtClean="0"/>
              <a:t>?) matter?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 rot="5400000">
            <a:off x="6775263" y="2235841"/>
            <a:ext cx="1234820" cy="3436029"/>
          </a:xfrm>
          <a:prstGeom prst="rect">
            <a:avLst/>
          </a:prstGeom>
          <a:solidFill>
            <a:srgbClr val="CCFFCC">
              <a:alpha val="49000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8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069711" y="3135892"/>
            <a:ext cx="263790" cy="2870744"/>
          </a:xfrm>
          <a:prstGeom prst="rect">
            <a:avLst/>
          </a:prstGeom>
          <a:solidFill>
            <a:srgbClr val="CCFFCC">
              <a:alpha val="49000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800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568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Experimental </a:t>
            </a:r>
            <a:r>
              <a:rPr lang="de-DE" dirty="0" err="1" smtClean="0"/>
              <a:t>challenge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086" y="1655378"/>
            <a:ext cx="5134831" cy="468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91890" y="816281"/>
            <a:ext cx="412775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b="0" dirty="0" smtClean="0"/>
              <a:t>All </a:t>
            </a:r>
            <a:r>
              <a:rPr lang="de-DE" sz="1800" b="0" dirty="0" err="1" smtClean="0"/>
              <a:t>multistrange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particles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are</a:t>
            </a:r>
            <a:r>
              <a:rPr lang="de-DE" sz="1800" b="0" dirty="0" smtClean="0"/>
              <a:t> rare, not </a:t>
            </a:r>
            <a:r>
              <a:rPr lang="de-DE" sz="1800" b="0" dirty="0" err="1" smtClean="0"/>
              <a:t>to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speak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dileptons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charm</a:t>
            </a:r>
            <a:r>
              <a:rPr lang="de-DE" sz="1800" b="0" dirty="0" smtClean="0"/>
              <a:t> …. </a:t>
            </a:r>
            <a:endParaRPr lang="de-DE" sz="1800" b="0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623418" y="5733063"/>
            <a:ext cx="3333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err="1" smtClean="0"/>
              <a:t>Yields</a:t>
            </a:r>
            <a:r>
              <a:rPr lang="de-DE" b="0" dirty="0" smtClean="0"/>
              <a:t>: A. Andronic private </a:t>
            </a:r>
            <a:r>
              <a:rPr lang="de-DE" b="0" dirty="0" err="1" smtClean="0"/>
              <a:t>communication</a:t>
            </a:r>
            <a:r>
              <a:rPr lang="de-DE" b="0" dirty="0" smtClean="0"/>
              <a:t>, </a:t>
            </a:r>
            <a:r>
              <a:rPr lang="de-DE" b="0" dirty="0" err="1" smtClean="0"/>
              <a:t>statistical</a:t>
            </a:r>
            <a:r>
              <a:rPr lang="de-DE" b="0" dirty="0" smtClean="0"/>
              <a:t> </a:t>
            </a:r>
            <a:r>
              <a:rPr lang="de-DE" b="0" dirty="0" err="1" smtClean="0"/>
              <a:t>model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1033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CBM – </a:t>
            </a:r>
            <a:r>
              <a:rPr lang="de-DE" dirty="0" err="1" smtClean="0"/>
              <a:t>interaction</a:t>
            </a:r>
            <a:r>
              <a:rPr lang="de-DE" dirty="0" smtClean="0"/>
              <a:t> </a:t>
            </a:r>
            <a:r>
              <a:rPr lang="de-DE" dirty="0" err="1" smtClean="0"/>
              <a:t>rates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609254" y="863265"/>
            <a:ext cx="3205997" cy="563449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r>
              <a:rPr lang="en-US" sz="1800" dirty="0" smtClean="0"/>
              <a:t>CBM: </a:t>
            </a:r>
          </a:p>
          <a:p>
            <a:r>
              <a:rPr lang="en-US" sz="1800" dirty="0" smtClean="0"/>
              <a:t>high rate experiment!</a:t>
            </a:r>
          </a:p>
          <a:p>
            <a:endParaRPr lang="en-US" sz="1800" b="0" dirty="0"/>
          </a:p>
          <a:p>
            <a:pPr marL="285750" indent="-285750">
              <a:buFont typeface="Wingdings" pitchFamily="2" charset="2"/>
              <a:buChar char="à"/>
            </a:pPr>
            <a:r>
              <a:rPr lang="en-US" sz="1800" b="0" dirty="0" smtClean="0">
                <a:sym typeface="Wingdings" panose="05000000000000000000" pitchFamily="2" charset="2"/>
              </a:rPr>
              <a:t>Opens up new possibilities!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sz="1800" b="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 smtClean="0">
                <a:sym typeface="Wingdings" panose="05000000000000000000" pitchFamily="2" charset="2"/>
              </a:rPr>
              <a:t>High statistics and good systematics on hadronic observables shown before: </a:t>
            </a:r>
          </a:p>
          <a:p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smtClean="0">
                <a:sym typeface="Wingdings" panose="05000000000000000000" pitchFamily="2" charset="2"/>
              </a:rPr>
              <a:t>    multi-s baryons, flow,</a:t>
            </a:r>
          </a:p>
          <a:p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smtClean="0">
                <a:sym typeface="Wingdings" panose="05000000000000000000" pitchFamily="2" charset="2"/>
              </a:rPr>
              <a:t>    fluctuations</a:t>
            </a:r>
          </a:p>
          <a:p>
            <a:endParaRPr lang="en-US" sz="1800" b="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 smtClean="0">
                <a:sym typeface="Wingdings" panose="05000000000000000000" pitchFamily="2" charset="2"/>
              </a:rPr>
              <a:t>Electromagnetic observables, charm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 smtClean="0">
                <a:sym typeface="Wingdings" panose="05000000000000000000" pitchFamily="2" charset="2"/>
              </a:rPr>
              <a:t>New (exotic) observables:</a:t>
            </a:r>
          </a:p>
          <a:p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smtClean="0">
                <a:sym typeface="Wingdings" panose="05000000000000000000" pitchFamily="2" charset="2"/>
              </a:rPr>
              <a:t>    </a:t>
            </a:r>
            <a:r>
              <a:rPr lang="en-US" sz="1800" b="0" dirty="0" err="1" smtClean="0">
                <a:sym typeface="Wingdings" panose="05000000000000000000" pitchFamily="2" charset="2"/>
              </a:rPr>
              <a:t>kaonic</a:t>
            </a:r>
            <a:r>
              <a:rPr lang="en-US" sz="1800" b="0" dirty="0" smtClean="0">
                <a:sym typeface="Wingdings" panose="05000000000000000000" pitchFamily="2" charset="2"/>
              </a:rPr>
              <a:t> clusters,</a:t>
            </a:r>
          </a:p>
          <a:p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smtClean="0">
                <a:sym typeface="Wingdings" panose="05000000000000000000" pitchFamily="2" charset="2"/>
              </a:rPr>
              <a:t>    </a:t>
            </a:r>
            <a:r>
              <a:rPr lang="en-US" sz="1800" b="0" dirty="0" err="1" smtClean="0">
                <a:sym typeface="Wingdings" panose="05000000000000000000" pitchFamily="2" charset="2"/>
              </a:rPr>
              <a:t>hypernuclei</a:t>
            </a:r>
            <a:endParaRPr lang="en-US" sz="1800" b="0" dirty="0" smtClean="0">
              <a:sym typeface="Wingdings" panose="05000000000000000000" pitchFamily="2" charset="2"/>
            </a:endParaRPr>
          </a:p>
          <a:p>
            <a:r>
              <a:rPr lang="en-US" sz="1800" b="0" dirty="0" smtClean="0">
                <a:sym typeface="Wingdings" panose="05000000000000000000" pitchFamily="2" charset="2"/>
              </a:rPr>
              <a:t>     </a:t>
            </a:r>
            <a:endParaRPr lang="en-US" sz="1800" b="0" dirty="0" smtClean="0"/>
          </a:p>
        </p:txBody>
      </p:sp>
      <p:pic>
        <p:nvPicPr>
          <p:cNvPr id="7" name="Picture 1" descr="imag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67" y="886034"/>
            <a:ext cx="4692211" cy="457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279227" y="4051738"/>
            <a:ext cx="999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 smtClean="0">
                <a:solidFill>
                  <a:srgbClr val="FF0000"/>
                </a:solidFill>
              </a:rPr>
              <a:t>!*</a:t>
            </a:r>
            <a:endParaRPr lang="de-DE" sz="6000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738652" y="5795453"/>
            <a:ext cx="33895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0" dirty="0" smtClean="0"/>
              <a:t>* </a:t>
            </a:r>
            <a:r>
              <a:rPr lang="de-DE" b="0" dirty="0" err="1" smtClean="0"/>
              <a:t>Important</a:t>
            </a:r>
            <a:r>
              <a:rPr lang="de-DE" b="0" dirty="0" smtClean="0"/>
              <a:t> </a:t>
            </a:r>
            <a:r>
              <a:rPr lang="de-DE" b="0" dirty="0" err="1" smtClean="0"/>
              <a:t>part</a:t>
            </a:r>
            <a:r>
              <a:rPr lang="de-DE" b="0" dirty="0" smtClean="0"/>
              <a:t> </a:t>
            </a:r>
            <a:r>
              <a:rPr lang="de-DE" b="0" dirty="0" err="1" smtClean="0"/>
              <a:t>of</a:t>
            </a:r>
            <a:r>
              <a:rPr lang="de-DE" b="0" dirty="0" smtClean="0"/>
              <a:t> CBM </a:t>
            </a:r>
            <a:r>
              <a:rPr lang="de-DE" b="0" dirty="0" err="1" smtClean="0"/>
              <a:t>program</a:t>
            </a:r>
            <a:r>
              <a:rPr lang="de-DE" b="0" dirty="0" smtClean="0"/>
              <a:t>, but not </a:t>
            </a:r>
            <a:r>
              <a:rPr lang="de-DE" b="0" dirty="0" err="1" smtClean="0"/>
              <a:t>covered</a:t>
            </a:r>
            <a:r>
              <a:rPr lang="de-DE" b="0" dirty="0" smtClean="0"/>
              <a:t> in </a:t>
            </a:r>
            <a:r>
              <a:rPr lang="de-DE" b="0" dirty="0" err="1" smtClean="0"/>
              <a:t>this</a:t>
            </a:r>
            <a:r>
              <a:rPr lang="de-DE" b="0" dirty="0" smtClean="0"/>
              <a:t> </a:t>
            </a:r>
            <a:r>
              <a:rPr lang="de-DE" b="0" dirty="0" err="1" smtClean="0"/>
              <a:t>talk</a:t>
            </a:r>
            <a:endParaRPr lang="de-DE" b="0" dirty="0"/>
          </a:p>
        </p:txBody>
      </p:sp>
      <p:sp>
        <p:nvSpPr>
          <p:cNvPr id="10" name="Rechteck 9"/>
          <p:cNvSpPr/>
          <p:nvPr/>
        </p:nvSpPr>
        <p:spPr>
          <a:xfrm>
            <a:off x="4959661" y="700743"/>
            <a:ext cx="379019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400" b="0" dirty="0" smtClean="0"/>
              <a:t>CBM, Eur</a:t>
            </a:r>
            <a:r>
              <a:rPr lang="de-DE" sz="1400" b="0" dirty="0"/>
              <a:t>. Phys. J. A (2017) 53: 60. </a:t>
            </a:r>
          </a:p>
        </p:txBody>
      </p:sp>
    </p:spTree>
    <p:extLst>
      <p:ext uri="{BB962C8B-B14F-4D97-AF65-F5344CB8AC3E}">
        <p14:creationId xmlns:p14="http://schemas.microsoft.com/office/powerpoint/2010/main" val="315969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fair-center.eu/fileadmin/fair/experiments/CBM/setup/2016.03.09_Experiment_mit_HADES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6"/>
          <a:stretch/>
        </p:blipFill>
        <p:spPr bwMode="auto">
          <a:xfrm>
            <a:off x="4540469" y="1491751"/>
            <a:ext cx="5220387" cy="469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CBM </a:t>
            </a:r>
            <a:r>
              <a:rPr lang="de-DE" dirty="0" err="1" smtClean="0"/>
              <a:t>experiment</a:t>
            </a:r>
            <a:r>
              <a:rPr lang="de-DE" dirty="0" smtClean="0"/>
              <a:t> at SIS 100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4" name="Textfeld 16"/>
          <p:cNvSpPr txBox="1">
            <a:spLocks noChangeArrowheads="1"/>
          </p:cNvSpPr>
          <p:nvPr/>
        </p:nvSpPr>
        <p:spPr bwMode="auto">
          <a:xfrm>
            <a:off x="579894" y="824090"/>
            <a:ext cx="644525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Tracking, </a:t>
            </a:r>
            <a:r>
              <a:rPr lang="de-DE" altLang="de-DE" sz="1800" b="0" dirty="0" err="1">
                <a:latin typeface="Arial" pitchFamily="34" charset="0"/>
                <a:cs typeface="Arial" pitchFamily="34" charset="0"/>
              </a:rPr>
              <a:t>momentum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, V</a:t>
            </a:r>
            <a:r>
              <a:rPr lang="de-DE" altLang="de-DE" sz="1800" b="0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: </a:t>
            </a:r>
            <a:r>
              <a:rPr lang="de-DE" altLang="de-DE" sz="1800" b="0" dirty="0" err="1">
                <a:latin typeface="Arial" pitchFamily="34" charset="0"/>
                <a:cs typeface="Arial" pitchFamily="34" charset="0"/>
              </a:rPr>
              <a:t>MVD+STS+dipole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>
                <a:latin typeface="Arial" pitchFamily="34" charset="0"/>
                <a:cs typeface="Arial" pitchFamily="34" charset="0"/>
              </a:rPr>
              <a:t>magnet</a:t>
            </a:r>
            <a:endParaRPr lang="de-DE" altLang="de-DE" sz="1800" b="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Event </a:t>
            </a:r>
            <a:r>
              <a:rPr lang="de-DE" altLang="de-DE" sz="1800" b="0" dirty="0" err="1">
                <a:latin typeface="Arial" pitchFamily="34" charset="0"/>
                <a:cs typeface="Arial" pitchFamily="34" charset="0"/>
              </a:rPr>
              <a:t>characterization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: PSD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de-DE" altLang="de-DE" sz="1800" b="0" dirty="0" err="1">
                <a:latin typeface="Arial" pitchFamily="34" charset="0"/>
                <a:cs typeface="Arial" pitchFamily="34" charset="0"/>
              </a:rPr>
              <a:t>Hadron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>
                <a:latin typeface="Arial" pitchFamily="34" charset="0"/>
                <a:cs typeface="Arial" pitchFamily="34" charset="0"/>
              </a:rPr>
              <a:t>id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: 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TOF (+TRD)</a:t>
            </a:r>
            <a:endParaRPr lang="de-DE" altLang="de-DE" sz="1800" b="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de-DE" altLang="de-DE" sz="1800" b="0" dirty="0" err="1">
                <a:latin typeface="Arial" pitchFamily="34" charset="0"/>
                <a:cs typeface="Arial" pitchFamily="34" charset="0"/>
              </a:rPr>
              <a:t>Lepton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>
                <a:latin typeface="Arial" pitchFamily="34" charset="0"/>
                <a:cs typeface="Arial" pitchFamily="34" charset="0"/>
              </a:rPr>
              <a:t>id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: RICH+TRD </a:t>
            </a:r>
            <a:r>
              <a:rPr lang="de-DE" altLang="de-DE" sz="1800" b="0" dirty="0" err="1">
                <a:latin typeface="Arial" pitchFamily="34" charset="0"/>
                <a:cs typeface="Arial" pitchFamily="34" charset="0"/>
              </a:rPr>
              <a:t>or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 MUCH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de-DE" altLang="de-DE" sz="1800" b="0" dirty="0">
                <a:latin typeface="Symbol" pitchFamily="18" charset="2"/>
                <a:cs typeface="Arial" pitchFamily="34" charset="0"/>
              </a:rPr>
              <a:t>g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, </a:t>
            </a:r>
            <a:r>
              <a:rPr lang="de-DE" altLang="de-DE" sz="1800" b="0" dirty="0">
                <a:latin typeface="Symbol" pitchFamily="18" charset="2"/>
                <a:cs typeface="Arial" pitchFamily="34" charset="0"/>
              </a:rPr>
              <a:t>p</a:t>
            </a:r>
            <a:r>
              <a:rPr lang="de-DE" altLang="de-DE" sz="1800" b="0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: 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EMC (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or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RICH)</a:t>
            </a:r>
            <a:endParaRPr lang="de-DE" altLang="de-DE" sz="1800" b="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High </a:t>
            </a:r>
            <a:r>
              <a:rPr lang="de-DE" altLang="de-DE" sz="1800" b="0" dirty="0" err="1">
                <a:latin typeface="Arial" pitchFamily="34" charset="0"/>
                <a:cs typeface="Arial" pitchFamily="34" charset="0"/>
              </a:rPr>
              <a:t>speed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 DAQ </a:t>
            </a:r>
            <a:endParaRPr lang="de-DE" altLang="de-DE" sz="1800" b="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Online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event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selection</a:t>
            </a:r>
            <a:endParaRPr lang="de-DE" altLang="de-DE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r="13556"/>
          <a:stretch/>
        </p:blipFill>
        <p:spPr bwMode="auto">
          <a:xfrm>
            <a:off x="579894" y="4256690"/>
            <a:ext cx="2563582" cy="204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6"/>
          <p:cNvCxnSpPr/>
          <p:nvPr/>
        </p:nvCxnSpPr>
        <p:spPr>
          <a:xfrm flipH="1">
            <a:off x="2892972" y="4256690"/>
            <a:ext cx="2451538" cy="1182413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358056" y="3841191"/>
            <a:ext cx="1529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>
                <a:solidFill>
                  <a:srgbClr val="FF0000"/>
                </a:solidFill>
              </a:rPr>
              <a:t>350 m</a:t>
            </a:r>
          </a:p>
          <a:p>
            <a:r>
              <a:rPr lang="de-DE" b="0" dirty="0" smtClean="0">
                <a:solidFill>
                  <a:srgbClr val="FF0000"/>
                </a:solidFill>
              </a:rPr>
              <a:t>Linear </a:t>
            </a:r>
            <a:r>
              <a:rPr lang="de-DE" b="0" dirty="0" err="1" smtClean="0">
                <a:solidFill>
                  <a:srgbClr val="FF0000"/>
                </a:solidFill>
              </a:rPr>
              <a:t>distance</a:t>
            </a:r>
            <a:endParaRPr lang="de-DE" b="0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40470" y="1655379"/>
            <a:ext cx="1229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/>
              <a:t>STS+MVD</a:t>
            </a:r>
            <a:endParaRPr lang="de-DE" b="0" dirty="0"/>
          </a:p>
        </p:txBody>
      </p:sp>
      <p:sp>
        <p:nvSpPr>
          <p:cNvPr id="10" name="Textfeld 9"/>
          <p:cNvSpPr txBox="1"/>
          <p:nvPr/>
        </p:nvSpPr>
        <p:spPr>
          <a:xfrm>
            <a:off x="4540469" y="2362983"/>
            <a:ext cx="1229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err="1" smtClean="0"/>
              <a:t>magnet</a:t>
            </a:r>
            <a:endParaRPr lang="de-DE" b="0" dirty="0"/>
          </a:p>
        </p:txBody>
      </p:sp>
      <p:sp>
        <p:nvSpPr>
          <p:cNvPr id="11" name="Textfeld 10"/>
          <p:cNvSpPr txBox="1"/>
          <p:nvPr/>
        </p:nvSpPr>
        <p:spPr>
          <a:xfrm>
            <a:off x="5265680" y="2024429"/>
            <a:ext cx="1229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/>
              <a:t>RICH</a:t>
            </a:r>
            <a:endParaRPr lang="de-DE" b="0" dirty="0"/>
          </a:p>
        </p:txBody>
      </p:sp>
      <p:sp>
        <p:nvSpPr>
          <p:cNvPr id="12" name="Textfeld 11"/>
          <p:cNvSpPr txBox="1"/>
          <p:nvPr/>
        </p:nvSpPr>
        <p:spPr>
          <a:xfrm>
            <a:off x="5418080" y="4704907"/>
            <a:ext cx="1229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err="1" smtClean="0"/>
              <a:t>MuCH</a:t>
            </a:r>
            <a:endParaRPr lang="de-DE" b="0" dirty="0"/>
          </a:p>
        </p:txBody>
      </p:sp>
      <p:sp>
        <p:nvSpPr>
          <p:cNvPr id="13" name="Textfeld 12"/>
          <p:cNvSpPr txBox="1"/>
          <p:nvPr/>
        </p:nvSpPr>
        <p:spPr>
          <a:xfrm>
            <a:off x="5952480" y="1824656"/>
            <a:ext cx="1229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/>
              <a:t>TRD</a:t>
            </a:r>
            <a:endParaRPr lang="de-DE" b="0" dirty="0"/>
          </a:p>
        </p:txBody>
      </p:sp>
      <p:sp>
        <p:nvSpPr>
          <p:cNvPr id="14" name="Textfeld 13"/>
          <p:cNvSpPr txBox="1"/>
          <p:nvPr/>
        </p:nvSpPr>
        <p:spPr>
          <a:xfrm>
            <a:off x="6647790" y="1638502"/>
            <a:ext cx="1229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/>
              <a:t>TOF</a:t>
            </a:r>
            <a:endParaRPr lang="de-DE" b="0" dirty="0"/>
          </a:p>
        </p:txBody>
      </p:sp>
      <p:sp>
        <p:nvSpPr>
          <p:cNvPr id="15" name="Textfeld 14"/>
          <p:cNvSpPr txBox="1"/>
          <p:nvPr/>
        </p:nvSpPr>
        <p:spPr>
          <a:xfrm>
            <a:off x="7667293" y="1621625"/>
            <a:ext cx="1229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/>
              <a:t>ECAL</a:t>
            </a:r>
            <a:endParaRPr lang="de-DE" b="0" dirty="0"/>
          </a:p>
        </p:txBody>
      </p:sp>
      <p:sp>
        <p:nvSpPr>
          <p:cNvPr id="16" name="Textfeld 15"/>
          <p:cNvSpPr txBox="1"/>
          <p:nvPr/>
        </p:nvSpPr>
        <p:spPr>
          <a:xfrm>
            <a:off x="8897003" y="2540914"/>
            <a:ext cx="1229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/>
              <a:t>PSD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20353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CBM </a:t>
            </a:r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online </a:t>
            </a:r>
            <a:r>
              <a:rPr lang="de-DE" dirty="0" err="1" smtClean="0"/>
              <a:t>systems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447" y="882869"/>
            <a:ext cx="3474532" cy="270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4181427"/>
            <a:ext cx="9658350" cy="203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13"/>
          <p:cNvSpPr txBox="1">
            <a:spLocks noChangeArrowheads="1"/>
          </p:cNvSpPr>
          <p:nvPr/>
        </p:nvSpPr>
        <p:spPr bwMode="auto">
          <a:xfrm>
            <a:off x="598474" y="902193"/>
            <a:ext cx="477756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/>
            <a:r>
              <a:rPr lang="en-US" altLang="de-DE" sz="1800" dirty="0">
                <a:latin typeface="Arial" pitchFamily="34" charset="0"/>
                <a:cs typeface="Arial" pitchFamily="34" charset="0"/>
              </a:rPr>
              <a:t>Novel readout </a:t>
            </a:r>
            <a:r>
              <a:rPr lang="en-US" altLang="de-DE" sz="1800" dirty="0" smtClean="0">
                <a:latin typeface="Arial" pitchFamily="34" charset="0"/>
                <a:cs typeface="Arial" pitchFamily="34" charset="0"/>
              </a:rPr>
              <a:t>system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no </a:t>
            </a:r>
            <a:r>
              <a:rPr lang="en-US" altLang="de-DE" sz="1800" b="0" dirty="0">
                <a:latin typeface="Arial" pitchFamily="34" charset="0"/>
                <a:cs typeface="Arial" pitchFamily="34" charset="0"/>
              </a:rPr>
              <a:t>hardware trigger on events, </a:t>
            </a: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free streaming </a:t>
            </a:r>
            <a:r>
              <a:rPr lang="en-US" altLang="de-DE" sz="1800" b="0" dirty="0" err="1" smtClean="0">
                <a:latin typeface="Arial" pitchFamily="34" charset="0"/>
                <a:cs typeface="Arial" pitchFamily="34" charset="0"/>
              </a:rPr>
              <a:t>triggerless</a:t>
            </a: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 data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detector </a:t>
            </a:r>
            <a:r>
              <a:rPr lang="en-US" altLang="de-DE" sz="1800" b="0" dirty="0">
                <a:latin typeface="Arial" pitchFamily="34" charset="0"/>
                <a:cs typeface="Arial" pitchFamily="34" charset="0"/>
              </a:rPr>
              <a:t>hits with time stamps</a:t>
            </a: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full </a:t>
            </a:r>
            <a:r>
              <a:rPr lang="en-US" altLang="de-DE" sz="1800" b="0" dirty="0">
                <a:latin typeface="Arial" pitchFamily="34" charset="0"/>
                <a:cs typeface="Arial" pitchFamily="34" charset="0"/>
              </a:rPr>
              <a:t>online 4-D track and event </a:t>
            </a: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reconstruction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Full analysis of 10 MHz event rate implemented, only very moderate losses in efficiency</a:t>
            </a:r>
            <a:endParaRPr lang="en-US" altLang="de-DE" sz="1800" b="0" dirty="0">
              <a:latin typeface="Arial" pitchFamily="34" charset="0"/>
              <a:cs typeface="Arial" pitchFamily="34" charset="0"/>
            </a:endParaRPr>
          </a:p>
          <a:p>
            <a:pPr marL="0" indent="0" eaLnBrk="1" hangingPunct="1"/>
            <a:endParaRPr lang="de-DE" altLang="de-DE" sz="1800" b="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2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Hadron</a:t>
            </a:r>
            <a:r>
              <a:rPr lang="de-DE" dirty="0" smtClean="0"/>
              <a:t> </a:t>
            </a:r>
            <a:r>
              <a:rPr lang="de-DE" dirty="0" err="1" smtClean="0"/>
              <a:t>identification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640" y="2521598"/>
            <a:ext cx="3840094" cy="350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61985" y="961695"/>
            <a:ext cx="821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/>
              <a:t>Hadron</a:t>
            </a:r>
            <a:r>
              <a:rPr lang="de-DE" sz="1800" dirty="0" smtClean="0"/>
              <a:t> </a:t>
            </a:r>
            <a:r>
              <a:rPr lang="de-DE" sz="1800" dirty="0" err="1" smtClean="0"/>
              <a:t>identification</a:t>
            </a:r>
            <a:r>
              <a:rPr lang="de-DE" sz="1800" dirty="0" smtClean="0"/>
              <a:t> in TOF &amp; TRD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Add </a:t>
            </a:r>
            <a:r>
              <a:rPr lang="de-DE" sz="1800" b="0" dirty="0" err="1" smtClean="0"/>
              <a:t>energy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loss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information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from</a:t>
            </a:r>
            <a:r>
              <a:rPr lang="de-DE" sz="1800" b="0" dirty="0" smtClean="0"/>
              <a:t> TRD </a:t>
            </a:r>
            <a:r>
              <a:rPr lang="de-DE" sz="1800" b="0" dirty="0" err="1" smtClean="0"/>
              <a:t>to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identify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heavier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fragments</a:t>
            </a:r>
            <a:r>
              <a:rPr lang="de-DE" sz="1800" b="0" dirty="0" smtClean="0"/>
              <a:t>!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3" y="2521600"/>
            <a:ext cx="5960609" cy="332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585550" y="2175642"/>
            <a:ext cx="1954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TOF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895224" y="2183046"/>
            <a:ext cx="1954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TOF + TRD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049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Hadron</a:t>
            </a:r>
            <a:r>
              <a:rPr lang="de-DE" dirty="0" smtClean="0"/>
              <a:t> </a:t>
            </a:r>
            <a:r>
              <a:rPr lang="de-DE" dirty="0" err="1" smtClean="0"/>
              <a:t>acceptance</a:t>
            </a:r>
            <a:r>
              <a:rPr lang="de-DE" dirty="0" smtClean="0"/>
              <a:t> (STS + TOF)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08"/>
          <a:stretch/>
        </p:blipFill>
        <p:spPr bwMode="auto">
          <a:xfrm>
            <a:off x="3626068" y="3495186"/>
            <a:ext cx="6279931" cy="288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5"/>
          <a:stretch/>
        </p:blipFill>
        <p:spPr bwMode="auto">
          <a:xfrm>
            <a:off x="457214" y="1087820"/>
            <a:ext cx="8540805" cy="227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19626" y="3399507"/>
            <a:ext cx="2898522" cy="1200329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b="0" dirty="0" err="1" smtClean="0"/>
              <a:t>Acceptance</a:t>
            </a:r>
            <a:r>
              <a:rPr lang="de-DE" sz="1800" b="0" dirty="0" smtClean="0"/>
              <a:t> (STS + TOF)</a:t>
            </a:r>
          </a:p>
          <a:p>
            <a:r>
              <a:rPr lang="de-DE" sz="1800" b="0" dirty="0" err="1"/>
              <a:t>f</a:t>
            </a:r>
            <a:r>
              <a:rPr lang="de-DE" sz="1800" b="0" dirty="0" err="1" smtClean="0"/>
              <a:t>or</a:t>
            </a:r>
            <a:endParaRPr lang="de-DE" sz="18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err="1" smtClean="0"/>
              <a:t>protons</a:t>
            </a:r>
            <a:r>
              <a:rPr lang="de-DE" sz="1800" b="0" dirty="0" smtClean="0"/>
              <a:t> in (</a:t>
            </a:r>
            <a:r>
              <a:rPr lang="de-DE" sz="1800" b="0" dirty="0" err="1" smtClean="0"/>
              <a:t>y,pt</a:t>
            </a:r>
            <a:r>
              <a:rPr lang="de-DE" sz="1800" b="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latin typeface="Symbol" panose="05050102010706020507" pitchFamily="18" charset="2"/>
              </a:rPr>
              <a:t>p</a:t>
            </a:r>
            <a:r>
              <a:rPr lang="de-DE" sz="1800" b="0" dirty="0" smtClean="0"/>
              <a:t>, K, p </a:t>
            </a:r>
            <a:r>
              <a:rPr lang="de-DE" sz="1800" b="0" dirty="0" err="1" smtClean="0"/>
              <a:t>projected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onto</a:t>
            </a:r>
            <a:r>
              <a:rPr lang="de-DE" sz="1800" b="0" dirty="0" smtClean="0"/>
              <a:t> y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09652" y="801984"/>
            <a:ext cx="2017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dirty="0" smtClean="0"/>
              <a:t>4 </a:t>
            </a:r>
            <a:r>
              <a:rPr lang="de-DE" sz="1800" b="0" dirty="0" err="1" smtClean="0"/>
              <a:t>AGeV</a:t>
            </a:r>
            <a:endParaRPr lang="de-DE" sz="18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0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3079532" y="801984"/>
            <a:ext cx="2017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dirty="0"/>
              <a:t>6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AGeV</a:t>
            </a:r>
            <a:endParaRPr lang="de-DE" sz="18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0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5270438" y="801984"/>
            <a:ext cx="2017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dirty="0"/>
              <a:t>8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AGeV</a:t>
            </a:r>
            <a:endParaRPr lang="de-DE" sz="18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0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7424552" y="810437"/>
            <a:ext cx="2017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dirty="0" smtClean="0"/>
              <a:t>10 </a:t>
            </a:r>
            <a:r>
              <a:rPr lang="de-DE" sz="1800" b="0" dirty="0" err="1" smtClean="0"/>
              <a:t>AGeV</a:t>
            </a:r>
            <a:endParaRPr lang="de-DE" sz="18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0" dirty="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533989" y="5044965"/>
            <a:ext cx="3202439" cy="1200329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yields</a:t>
            </a:r>
            <a:r>
              <a:rPr lang="de-DE" sz="1800" b="0" dirty="0" smtClean="0"/>
              <a:t>; also </a:t>
            </a:r>
            <a:r>
              <a:rPr lang="de-DE" sz="1800" b="0" dirty="0" err="1" smtClean="0"/>
              <a:t>of</a:t>
            </a:r>
            <a:r>
              <a:rPr lang="de-DE" sz="1800" b="0" dirty="0"/>
              <a:t> </a:t>
            </a:r>
            <a:r>
              <a:rPr lang="de-DE" sz="1800" b="0" dirty="0" err="1" smtClean="0"/>
              <a:t>resonances</a:t>
            </a:r>
            <a:r>
              <a:rPr lang="de-DE" sz="1800" b="0" dirty="0" smtClean="0"/>
              <a:t>     </a:t>
            </a:r>
          </a:p>
          <a:p>
            <a:r>
              <a:rPr lang="de-DE" sz="1800" b="0" dirty="0"/>
              <a:t> </a:t>
            </a:r>
            <a:r>
              <a:rPr lang="de-DE" sz="1800" b="0" dirty="0" smtClean="0"/>
              <a:t>   </a:t>
            </a:r>
            <a:r>
              <a:rPr lang="de-DE" sz="1800" b="0" dirty="0" smtClean="0"/>
              <a:t>(</a:t>
            </a:r>
            <a:r>
              <a:rPr lang="de-DE" sz="1800" b="0" dirty="0" smtClean="0">
                <a:latin typeface="Symbol" panose="05050102010706020507" pitchFamily="18" charset="2"/>
              </a:rPr>
              <a:t>f</a:t>
            </a:r>
            <a:r>
              <a:rPr lang="de-DE" sz="1800" b="0" dirty="0" smtClean="0"/>
              <a:t>-meson!)</a:t>
            </a:r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flow</a:t>
            </a:r>
            <a:endParaRPr lang="de-DE" sz="1800" b="0" dirty="0" smtClean="0"/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fluctuations</a:t>
            </a:r>
            <a:endParaRPr lang="de-DE" sz="1800" b="0" dirty="0"/>
          </a:p>
        </p:txBody>
      </p:sp>
    </p:spTree>
    <p:extLst>
      <p:ext uri="{BB962C8B-B14F-4D97-AF65-F5344CB8AC3E}">
        <p14:creationId xmlns:p14="http://schemas.microsoft.com/office/powerpoint/2010/main" val="248570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FAIR </a:t>
            </a:r>
            <a:r>
              <a:rPr lang="de-DE" dirty="0" err="1" smtClean="0"/>
              <a:t>Groundbreaking</a:t>
            </a:r>
            <a:r>
              <a:rPr lang="de-DE" dirty="0" smtClean="0"/>
              <a:t> </a:t>
            </a:r>
            <a:r>
              <a:rPr lang="de-DE" dirty="0" err="1" smtClean="0"/>
              <a:t>ceremony</a:t>
            </a:r>
            <a:r>
              <a:rPr lang="de-DE" dirty="0" smtClean="0"/>
              <a:t> </a:t>
            </a:r>
            <a:r>
              <a:rPr lang="de-DE" dirty="0" err="1" smtClean="0"/>
              <a:t>July</a:t>
            </a:r>
            <a:r>
              <a:rPr lang="de-DE" dirty="0" smtClean="0"/>
              <a:t> 4th, 2017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00BE9-B22D-4E01-AF28-69C945D3A605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583324" y="914400"/>
            <a:ext cx="8308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err="1" smtClean="0"/>
              <a:t>Civil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construction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SIS 100 </a:t>
            </a:r>
            <a:r>
              <a:rPr lang="de-DE" sz="1800" b="0" dirty="0" err="1" smtClean="0"/>
              <a:t>tunnel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and</a:t>
            </a:r>
            <a:r>
              <a:rPr lang="de-DE" sz="1800" b="0" dirty="0" smtClean="0"/>
              <a:t> CBM cave </a:t>
            </a:r>
            <a:r>
              <a:rPr lang="de-DE" sz="1800" b="0" dirty="0" err="1" smtClean="0"/>
              <a:t>started</a:t>
            </a:r>
            <a:endParaRPr lang="de-DE" sz="18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CBM will </a:t>
            </a:r>
            <a:r>
              <a:rPr lang="de-DE" sz="1800" b="0" dirty="0" err="1" smtClean="0"/>
              <a:t>get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first</a:t>
            </a:r>
            <a:r>
              <a:rPr lang="de-DE" sz="1800" b="0" dirty="0" smtClean="0"/>
              <a:t> SIS100 </a:t>
            </a:r>
            <a:r>
              <a:rPr lang="de-DE" sz="1800" b="0" dirty="0" err="1" smtClean="0"/>
              <a:t>beams</a:t>
            </a:r>
            <a:endParaRPr lang="de-DE" sz="18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err="1"/>
              <a:t>D</a:t>
            </a:r>
            <a:r>
              <a:rPr lang="de-DE" sz="1800" b="0" dirty="0" err="1" smtClean="0"/>
              <a:t>etector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installation</a:t>
            </a:r>
            <a:r>
              <a:rPr lang="de-DE" sz="1800" b="0" dirty="0" smtClean="0"/>
              <a:t>/ </a:t>
            </a:r>
            <a:r>
              <a:rPr lang="de-DE" sz="1800" b="0" dirty="0" err="1" smtClean="0"/>
              <a:t>commissioning</a:t>
            </a:r>
            <a:r>
              <a:rPr lang="de-DE" sz="1800" b="0" dirty="0" smtClean="0"/>
              <a:t> </a:t>
            </a:r>
            <a:r>
              <a:rPr lang="de-DE" sz="1800" b="0" dirty="0" smtClean="0"/>
              <a:t>2021 –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FAIR </a:t>
            </a:r>
            <a:r>
              <a:rPr lang="de-DE" sz="1800" b="0" dirty="0" smtClean="0"/>
              <a:t>MSV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fully</a:t>
            </a:r>
            <a:r>
              <a:rPr lang="de-DE" sz="1800" b="0" dirty="0" smtClean="0"/>
              <a:t> operational </a:t>
            </a:r>
            <a:r>
              <a:rPr lang="de-DE" sz="1800" b="0" dirty="0" smtClean="0"/>
              <a:t>2025 (FAIR </a:t>
            </a:r>
            <a:r>
              <a:rPr lang="de-DE" sz="1800" b="0" dirty="0" err="1" smtClean="0"/>
              <a:t>phase</a:t>
            </a:r>
            <a:r>
              <a:rPr lang="de-DE" sz="1800" b="0" dirty="0" smtClean="0"/>
              <a:t> 0 </a:t>
            </a:r>
            <a:r>
              <a:rPr lang="de-DE" sz="1800" b="0" dirty="0" err="1" smtClean="0"/>
              <a:t>from</a:t>
            </a:r>
            <a:r>
              <a:rPr lang="de-DE" sz="1800" b="0" dirty="0" smtClean="0"/>
              <a:t> 2018 on)</a:t>
            </a:r>
            <a:endParaRPr lang="de-DE" sz="1800" b="0" dirty="0"/>
          </a:p>
        </p:txBody>
      </p:sp>
      <p:pic>
        <p:nvPicPr>
          <p:cNvPr id="33796" name="Picture 4" descr="https://www.gsi.de/fileadmin/_processed_/8/f/csm_Spatenstich1_d9bf60355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4" b="21537"/>
          <a:stretch/>
        </p:blipFill>
        <p:spPr bwMode="auto">
          <a:xfrm>
            <a:off x="1" y="2365928"/>
            <a:ext cx="9906000" cy="34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17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Strange </a:t>
            </a:r>
            <a:r>
              <a:rPr lang="de-DE" dirty="0" err="1" smtClean="0"/>
              <a:t>baryons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187" y="1361991"/>
            <a:ext cx="2411148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659825" y="790794"/>
            <a:ext cx="852156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Simulation: </a:t>
            </a:r>
            <a:r>
              <a:rPr lang="de-DE" altLang="de-DE" sz="1800" b="0" dirty="0" err="1">
                <a:latin typeface="Arial" pitchFamily="34" charset="0"/>
                <a:cs typeface="Arial" pitchFamily="34" charset="0"/>
              </a:rPr>
              <a:t>central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 (b=0fm) </a:t>
            </a:r>
            <a:r>
              <a:rPr lang="de-DE" altLang="de-DE" sz="1800" b="0" dirty="0" err="1">
                <a:latin typeface="Arial" pitchFamily="34" charset="0"/>
                <a:cs typeface="Arial" pitchFamily="34" charset="0"/>
              </a:rPr>
              <a:t>Au+Au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>
                <a:latin typeface="Arial" pitchFamily="34" charset="0"/>
                <a:cs typeface="Arial" pitchFamily="34" charset="0"/>
              </a:rPr>
              <a:t>collisions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 at 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10 </a:t>
            </a:r>
            <a:r>
              <a:rPr lang="de-DE" altLang="de-DE" sz="1800" b="0" dirty="0" err="1">
                <a:latin typeface="Arial" pitchFamily="34" charset="0"/>
                <a:cs typeface="Arial" pitchFamily="34" charset="0"/>
              </a:rPr>
              <a:t>AGeV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, 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3.5M </a:t>
            </a:r>
            <a:r>
              <a:rPr lang="de-DE" altLang="de-DE" sz="1800" b="0" dirty="0" err="1">
                <a:latin typeface="Arial" pitchFamily="34" charset="0"/>
                <a:cs typeface="Arial" pitchFamily="34" charset="0"/>
              </a:rPr>
              <a:t>events</a:t>
            </a:r>
            <a:endParaRPr lang="de-DE" altLang="de-DE" sz="1800" b="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de-DE" sz="1800" b="0" dirty="0" err="1">
                <a:latin typeface="+mn-lt"/>
              </a:rPr>
              <a:t>Massively</a:t>
            </a:r>
            <a:r>
              <a:rPr lang="de-DE" sz="1800" b="0" dirty="0">
                <a:latin typeface="+mn-lt"/>
              </a:rPr>
              <a:t> parallel </a:t>
            </a:r>
            <a:r>
              <a:rPr lang="de-DE" sz="1800" b="0" dirty="0" err="1">
                <a:latin typeface="+mn-lt"/>
              </a:rPr>
              <a:t>data</a:t>
            </a:r>
            <a:r>
              <a:rPr lang="de-DE" sz="1800" b="0" dirty="0">
                <a:latin typeface="+mn-lt"/>
              </a:rPr>
              <a:t> </a:t>
            </a:r>
            <a:r>
              <a:rPr lang="de-DE" sz="1800" b="0" dirty="0" err="1">
                <a:latin typeface="+mn-lt"/>
              </a:rPr>
              <a:t>reconstruction</a:t>
            </a:r>
            <a:r>
              <a:rPr lang="de-DE" sz="1800" b="0" dirty="0">
                <a:latin typeface="+mn-lt"/>
              </a:rPr>
              <a:t> </a:t>
            </a:r>
            <a:r>
              <a:rPr lang="de-DE" sz="1800" b="0" dirty="0" err="1">
                <a:latin typeface="+mn-lt"/>
              </a:rPr>
              <a:t>and</a:t>
            </a:r>
            <a:r>
              <a:rPr lang="de-DE" sz="1800" b="0" dirty="0">
                <a:latin typeface="+mn-lt"/>
              </a:rPr>
              <a:t> </a:t>
            </a:r>
            <a:r>
              <a:rPr lang="de-DE" sz="1800" b="0" dirty="0" err="1">
                <a:latin typeface="+mn-lt"/>
              </a:rPr>
              <a:t>selection</a:t>
            </a:r>
            <a:r>
              <a:rPr lang="de-DE" sz="1800" b="0" dirty="0">
                <a:latin typeface="+mn-lt"/>
              </a:rPr>
              <a:t> in </a:t>
            </a:r>
            <a:r>
              <a:rPr lang="de-DE" sz="1800" b="0" dirty="0" smtClean="0">
                <a:latin typeface="+mn-lt"/>
              </a:rPr>
              <a:t>real-time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de-DE" sz="1800" b="0" dirty="0" smtClean="0">
                <a:latin typeface="+mn-lt"/>
              </a:rPr>
              <a:t>1MHz </a:t>
            </a:r>
            <a:r>
              <a:rPr lang="de-DE" sz="1800" b="0" dirty="0" err="1" smtClean="0">
                <a:latin typeface="+mn-lt"/>
              </a:rPr>
              <a:t>interaction</a:t>
            </a:r>
            <a:r>
              <a:rPr lang="de-DE" sz="1800" b="0" dirty="0" smtClean="0">
                <a:latin typeface="+mn-lt"/>
              </a:rPr>
              <a:t> rate, 10% </a:t>
            </a:r>
            <a:r>
              <a:rPr lang="de-DE" sz="1800" b="0" dirty="0" err="1" smtClean="0">
                <a:latin typeface="+mn-lt"/>
              </a:rPr>
              <a:t>central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err="1" smtClean="0">
                <a:latin typeface="+mn-lt"/>
              </a:rPr>
              <a:t>Au+Au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err="1" smtClean="0">
                <a:latin typeface="+mn-lt"/>
              </a:rPr>
              <a:t>collisions</a:t>
            </a:r>
            <a:r>
              <a:rPr lang="de-DE" sz="1800" b="0" dirty="0" smtClean="0">
                <a:latin typeface="+mn-lt"/>
              </a:rPr>
              <a:t>, </a:t>
            </a:r>
          </a:p>
          <a:p>
            <a:pPr marL="0" indent="0" eaLnBrk="1" hangingPunct="1"/>
            <a:r>
              <a:rPr lang="de-DE" sz="1800" b="0" dirty="0" smtClean="0">
                <a:latin typeface="+mn-lt"/>
              </a:rPr>
              <a:t>    10 </a:t>
            </a:r>
            <a:r>
              <a:rPr lang="de-DE" sz="1800" b="0" dirty="0" err="1" smtClean="0">
                <a:latin typeface="+mn-lt"/>
              </a:rPr>
              <a:t>weeks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err="1" smtClean="0">
                <a:latin typeface="+mn-lt"/>
              </a:rPr>
              <a:t>beamtime</a:t>
            </a:r>
            <a:endParaRPr lang="de-DE" sz="1800" b="0" dirty="0" smtClean="0">
              <a:latin typeface="+mn-lt"/>
            </a:endParaRPr>
          </a:p>
          <a:p>
            <a:pPr marL="0" indent="0" eaLnBrk="1" hangingPunct="1"/>
            <a:r>
              <a:rPr lang="de-DE" sz="1800" b="0" dirty="0">
                <a:latin typeface="+mn-lt"/>
              </a:rPr>
              <a:t>	</a:t>
            </a:r>
            <a:r>
              <a:rPr lang="de-DE" sz="1800" b="0" dirty="0" smtClean="0">
                <a:latin typeface="+mn-lt"/>
              </a:rPr>
              <a:t>→ 10</a:t>
            </a:r>
            <a:r>
              <a:rPr lang="de-DE" sz="1800" b="0" baseline="30000" dirty="0" smtClean="0">
                <a:latin typeface="+mn-lt"/>
              </a:rPr>
              <a:t>7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smtClean="0"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r>
              <a:rPr lang="de-DE" sz="1800" b="0" dirty="0" smtClean="0">
                <a:latin typeface="+mn-lt"/>
              </a:rPr>
              <a:t> at 6 </a:t>
            </a:r>
            <a:r>
              <a:rPr lang="de-DE" sz="1800" b="0" dirty="0" err="1" smtClean="0">
                <a:latin typeface="+mn-lt"/>
              </a:rPr>
              <a:t>AGeV</a:t>
            </a:r>
            <a:endParaRPr lang="de-DE" sz="1800" b="0" dirty="0" smtClean="0">
              <a:latin typeface="+mn-lt"/>
            </a:endParaRPr>
          </a:p>
          <a:p>
            <a:pPr marL="0" indent="0" eaLnBrk="1" hangingPunct="1"/>
            <a:r>
              <a:rPr lang="de-DE" sz="1800" b="0" dirty="0">
                <a:latin typeface="+mn-lt"/>
              </a:rPr>
              <a:t>	</a:t>
            </a:r>
            <a:r>
              <a:rPr lang="de-DE" sz="1800" b="0" dirty="0" smtClean="0"/>
              <a:t>→</a:t>
            </a:r>
            <a:r>
              <a:rPr lang="de-DE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de-DE" sz="1800" b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de-DE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0" dirty="0" smtClean="0"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r>
              <a:rPr lang="de-DE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at 10 </a:t>
            </a:r>
            <a:r>
              <a:rPr lang="de-DE" sz="18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AGeV</a:t>
            </a:r>
            <a:endParaRPr lang="de-DE" sz="18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305797" y="2974097"/>
            <a:ext cx="1334558" cy="350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6" y="2676471"/>
            <a:ext cx="6655594" cy="369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582187" y="5549462"/>
            <a:ext cx="1205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/>
              <a:t>5% </a:t>
            </a:r>
            <a:r>
              <a:rPr lang="de-DE" b="0" dirty="0" err="1" smtClean="0"/>
              <a:t>eff</a:t>
            </a:r>
            <a:r>
              <a:rPr lang="de-DE" b="0" dirty="0" smtClean="0"/>
              <a:t>.</a:t>
            </a:r>
            <a:endParaRPr lang="de-DE" b="0" dirty="0"/>
          </a:p>
        </p:txBody>
      </p:sp>
      <p:sp>
        <p:nvSpPr>
          <p:cNvPr id="9" name="Textfeld 8"/>
          <p:cNvSpPr txBox="1"/>
          <p:nvPr/>
        </p:nvSpPr>
        <p:spPr>
          <a:xfrm>
            <a:off x="4317822" y="3589282"/>
            <a:ext cx="1205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/>
              <a:t>18% </a:t>
            </a:r>
            <a:r>
              <a:rPr lang="de-DE" b="0" dirty="0" err="1" smtClean="0"/>
              <a:t>eff</a:t>
            </a:r>
            <a:r>
              <a:rPr lang="de-DE" b="0" dirty="0" smtClean="0"/>
              <a:t>.</a:t>
            </a:r>
            <a:endParaRPr lang="de-DE" b="0" dirty="0"/>
          </a:p>
        </p:txBody>
      </p:sp>
      <p:sp>
        <p:nvSpPr>
          <p:cNvPr id="10" name="Textfeld 9"/>
          <p:cNvSpPr txBox="1"/>
          <p:nvPr/>
        </p:nvSpPr>
        <p:spPr>
          <a:xfrm>
            <a:off x="2026567" y="5416970"/>
            <a:ext cx="1205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/>
              <a:t>6</a:t>
            </a:r>
            <a:r>
              <a:rPr lang="de-DE" b="0" dirty="0" smtClean="0"/>
              <a:t>% </a:t>
            </a:r>
            <a:r>
              <a:rPr lang="de-DE" b="0" dirty="0" err="1" smtClean="0"/>
              <a:t>eff</a:t>
            </a:r>
            <a:r>
              <a:rPr lang="de-DE" b="0" dirty="0" smtClean="0"/>
              <a:t>.</a:t>
            </a:r>
            <a:endParaRPr lang="de-DE" b="0" dirty="0"/>
          </a:p>
        </p:txBody>
      </p:sp>
      <p:sp>
        <p:nvSpPr>
          <p:cNvPr id="11" name="Textfeld 10"/>
          <p:cNvSpPr txBox="1"/>
          <p:nvPr/>
        </p:nvSpPr>
        <p:spPr>
          <a:xfrm>
            <a:off x="4317822" y="5432735"/>
            <a:ext cx="1205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/>
              <a:t>3% </a:t>
            </a:r>
            <a:r>
              <a:rPr lang="de-DE" b="0" dirty="0" err="1" smtClean="0"/>
              <a:t>eff</a:t>
            </a:r>
            <a:r>
              <a:rPr lang="de-DE" b="0" dirty="0" smtClean="0"/>
              <a:t>.</a:t>
            </a:r>
            <a:endParaRPr lang="de-DE" b="0" dirty="0"/>
          </a:p>
        </p:txBody>
      </p:sp>
      <p:sp>
        <p:nvSpPr>
          <p:cNvPr id="12" name="Textfeld 11"/>
          <p:cNvSpPr txBox="1"/>
          <p:nvPr/>
        </p:nvSpPr>
        <p:spPr>
          <a:xfrm>
            <a:off x="6582187" y="3573516"/>
            <a:ext cx="1205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/>
              <a:t>11% </a:t>
            </a:r>
            <a:r>
              <a:rPr lang="de-DE" b="0" dirty="0" err="1" smtClean="0"/>
              <a:t>eff</a:t>
            </a:r>
            <a:r>
              <a:rPr lang="de-DE" b="0" dirty="0" smtClean="0"/>
              <a:t>.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47098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279" y="1286511"/>
            <a:ext cx="2743653" cy="196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Elliptic</a:t>
            </a:r>
            <a:r>
              <a:rPr lang="de-DE" dirty="0" smtClean="0"/>
              <a:t> </a:t>
            </a:r>
            <a:r>
              <a:rPr lang="de-DE" dirty="0" err="1" smtClean="0"/>
              <a:t>flow</a:t>
            </a:r>
            <a:r>
              <a:rPr lang="de-DE" dirty="0" smtClean="0"/>
              <a:t> v</a:t>
            </a:r>
            <a:r>
              <a:rPr lang="de-DE" baseline="-25000" dirty="0" smtClean="0"/>
              <a:t>2</a:t>
            </a:r>
            <a:endParaRPr lang="de-DE" baseline="-25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3313133"/>
            <a:ext cx="7520152" cy="307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531933" y="790794"/>
            <a:ext cx="864359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Reaction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plane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resolution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(PSD) ~30-40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degrees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mid-central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Au+Au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coll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UrQMD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simulation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: 1M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mid-central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eaLnBrk="1" hangingPunct="1"/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    (b=6-8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fm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Au+Au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collisions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marL="0" indent="0" eaLnBrk="1" hangingPunct="1"/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succesfully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reconstruct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input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proton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flow</a:t>
            </a:r>
            <a:endParaRPr lang="de-DE" altLang="de-DE" sz="1800" b="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Use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this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yields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/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event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estimate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eaLnBrk="1" hangingPunct="1"/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    relative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statistical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errors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p, </a:t>
            </a:r>
            <a:r>
              <a:rPr lang="de-DE" altLang="de-DE" sz="1800" b="0" dirty="0" smtClean="0">
                <a:latin typeface="Symbol" panose="05050102010706020507" pitchFamily="18" charset="2"/>
                <a:cs typeface="Arial" pitchFamily="34" charset="0"/>
              </a:rPr>
              <a:t>L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altLang="de-DE" sz="1800" b="0" dirty="0" smtClean="0">
                <a:latin typeface="Symbol" panose="05050102010706020507" pitchFamily="18" charset="2"/>
                <a:cs typeface="Arial" pitchFamily="34" charset="0"/>
              </a:rPr>
              <a:t>W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flow</a:t>
            </a:r>
            <a:endParaRPr lang="de-DE" altLang="de-DE" sz="1800" b="0" dirty="0">
              <a:latin typeface="Arial" pitchFamily="34" charset="0"/>
              <a:cs typeface="Arial" pitchFamily="34" charset="0"/>
            </a:endParaRPr>
          </a:p>
          <a:p>
            <a:pPr marL="0" indent="0" eaLnBrk="1" hangingPunct="1"/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    in 10</a:t>
            </a:r>
            <a:r>
              <a:rPr lang="de-DE" altLang="de-DE" sz="1800" b="0" baseline="300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(10</a:t>
            </a:r>
            <a:r>
              <a:rPr lang="de-DE" altLang="de-DE" sz="1800" b="0" baseline="30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minbias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Au+Au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events</a:t>
            </a:r>
            <a:endParaRPr lang="de-DE" altLang="de-DE" sz="1800" b="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250 kHz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minbias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</a:rPr>
              <a:t>Au+Au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2·10</a:t>
            </a:r>
            <a:r>
              <a:rPr lang="de-DE" altLang="de-DE" sz="1800" b="0" baseline="300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10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ev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/</a:t>
            </a:r>
            <a:r>
              <a:rPr lang="de-DE" altLang="de-DE" sz="1800" b="0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day</a:t>
            </a:r>
            <a:endParaRPr lang="de-DE" altLang="de-DE" sz="1800" b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92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Strange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: </a:t>
            </a:r>
            <a:r>
              <a:rPr lang="de-DE" dirty="0" smtClean="0">
                <a:latin typeface="Symbol" panose="05050102010706020507" pitchFamily="18" charset="2"/>
              </a:rPr>
              <a:t>S</a:t>
            </a:r>
            <a:r>
              <a:rPr lang="de-DE" baseline="30000" dirty="0" smtClean="0"/>
              <a:t>+</a:t>
            </a:r>
            <a:r>
              <a:rPr lang="de-DE" dirty="0" smtClean="0"/>
              <a:t> &amp; </a:t>
            </a:r>
            <a:r>
              <a:rPr lang="de-DE" dirty="0" smtClean="0">
                <a:latin typeface="Symbol" panose="05050102010706020507" pitchFamily="18" charset="2"/>
              </a:rPr>
              <a:t>S</a:t>
            </a:r>
            <a:r>
              <a:rPr lang="de-DE" baseline="30000" dirty="0" smtClean="0"/>
              <a:t>-</a:t>
            </a:r>
            <a:endParaRPr lang="de-DE" baseline="30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71" y="1381905"/>
            <a:ext cx="4648528" cy="87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" y="4147126"/>
            <a:ext cx="8797323" cy="213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61985" y="961695"/>
            <a:ext cx="8213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rgbClr val="FF0000"/>
                </a:solidFill>
              </a:rPr>
              <a:t>NEW: </a:t>
            </a:r>
            <a:r>
              <a:rPr lang="de-DE" sz="1800" dirty="0" err="1" smtClean="0"/>
              <a:t>Identification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smtClean="0">
                <a:latin typeface="Symbol" panose="05050102010706020507" pitchFamily="18" charset="2"/>
              </a:rPr>
              <a:t>S</a:t>
            </a:r>
            <a:r>
              <a:rPr lang="de-DE" sz="1800" baseline="30000" dirty="0" smtClean="0"/>
              <a:t>+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smtClean="0">
                <a:latin typeface="Symbol" panose="05050102010706020507" pitchFamily="18" charset="2"/>
              </a:rPr>
              <a:t>S</a:t>
            </a:r>
            <a:r>
              <a:rPr lang="de-DE" sz="1800" baseline="30000" dirty="0" smtClean="0"/>
              <a:t>-</a:t>
            </a:r>
            <a:r>
              <a:rPr lang="de-DE" sz="1800" dirty="0" smtClean="0"/>
              <a:t> via </a:t>
            </a:r>
            <a:r>
              <a:rPr lang="de-DE" sz="1800" dirty="0" err="1" smtClean="0"/>
              <a:t>their</a:t>
            </a:r>
            <a:r>
              <a:rPr lang="de-DE" sz="1800" dirty="0" smtClean="0"/>
              <a:t> </a:t>
            </a:r>
            <a:r>
              <a:rPr lang="de-DE" sz="1800" dirty="0" err="1" smtClean="0"/>
              <a:t>decay</a:t>
            </a:r>
            <a:r>
              <a:rPr lang="de-DE" sz="1800" dirty="0" smtClean="0"/>
              <a:t> </a:t>
            </a:r>
            <a:r>
              <a:rPr lang="de-DE" sz="1800" dirty="0" err="1" smtClean="0"/>
              <a:t>topology</a:t>
            </a:r>
            <a:endParaRPr lang="de-DE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err="1" smtClean="0"/>
              <a:t>Method</a:t>
            </a:r>
            <a:r>
              <a:rPr lang="de-DE" sz="1800" b="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Find all </a:t>
            </a:r>
            <a:r>
              <a:rPr lang="de-DE" sz="1800" b="0" dirty="0" err="1" smtClean="0"/>
              <a:t>primary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and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secondary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tracks</a:t>
            </a:r>
            <a:r>
              <a:rPr lang="de-DE" sz="1800" b="0" dirty="0" smtClean="0"/>
              <a:t>, </a:t>
            </a:r>
            <a:r>
              <a:rPr lang="de-DE" sz="1800" b="0" dirty="0" err="1" smtClean="0"/>
              <a:t>use</a:t>
            </a:r>
            <a:r>
              <a:rPr lang="de-DE" sz="1800" b="0" dirty="0" smtClean="0"/>
              <a:t> TOF PID </a:t>
            </a:r>
            <a:r>
              <a:rPr lang="de-DE" sz="1800" b="0" dirty="0" err="1" smtClean="0"/>
              <a:t>for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secondary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track</a:t>
            </a:r>
            <a:endParaRPr lang="de-DE" sz="1800" b="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Search </a:t>
            </a:r>
            <a:r>
              <a:rPr lang="de-DE" sz="1800" b="0" dirty="0" err="1" smtClean="0"/>
              <a:t>whether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two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would</a:t>
            </a:r>
            <a:r>
              <a:rPr lang="de-DE" sz="1800" b="0" dirty="0" smtClean="0"/>
              <a:t> fit </a:t>
            </a:r>
            <a:r>
              <a:rPr lang="de-DE" sz="1800" b="0" dirty="0" err="1" smtClean="0"/>
              <a:t>together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with</a:t>
            </a:r>
            <a:r>
              <a:rPr lang="de-DE" sz="1800" b="0" dirty="0" smtClean="0"/>
              <a:t> a </a:t>
            </a:r>
            <a:r>
              <a:rPr lang="de-DE" sz="1800" b="0" dirty="0" err="1" smtClean="0"/>
              <a:t>kink</a:t>
            </a:r>
            <a:endParaRPr lang="de-DE" sz="1800" b="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b="0" dirty="0" err="1" smtClean="0"/>
              <a:t>From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momentum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conservation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get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momentum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neutral </a:t>
            </a:r>
            <a:r>
              <a:rPr lang="de-DE" sz="1800" b="0" dirty="0" err="1" smtClean="0"/>
              <a:t>particle</a:t>
            </a:r>
            <a:endParaRPr lang="de-DE" sz="1800" b="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b="0" dirty="0" err="1" smtClean="0"/>
              <a:t>Assume</a:t>
            </a:r>
            <a:r>
              <a:rPr lang="de-DE" sz="1800" b="0" dirty="0" smtClean="0"/>
              <a:t> e.g. </a:t>
            </a:r>
            <a:r>
              <a:rPr lang="de-DE" sz="1800" b="0" dirty="0" smtClean="0">
                <a:latin typeface="Symbol" panose="05050102010706020507" pitchFamily="18" charset="2"/>
              </a:rPr>
              <a:t>S</a:t>
            </a:r>
            <a:r>
              <a:rPr lang="de-DE" sz="1800" b="0" baseline="30000" dirty="0" smtClean="0"/>
              <a:t>-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decay</a:t>
            </a:r>
            <a:r>
              <a:rPr lang="de-DE" sz="1800" b="0" dirty="0" smtClean="0"/>
              <a:t>, </a:t>
            </a:r>
            <a:r>
              <a:rPr lang="de-DE" sz="1800" b="0" dirty="0" err="1" smtClean="0"/>
              <a:t>calculate</a:t>
            </a:r>
            <a:r>
              <a:rPr lang="de-DE" sz="1800" b="0" dirty="0" smtClean="0"/>
              <a:t> (</a:t>
            </a:r>
            <a:r>
              <a:rPr lang="de-DE" sz="1800" b="0" dirty="0" err="1" smtClean="0"/>
              <a:t>missing</a:t>
            </a:r>
            <a:r>
              <a:rPr lang="de-DE" sz="1800" b="0" dirty="0" smtClean="0"/>
              <a:t>) </a:t>
            </a:r>
            <a:r>
              <a:rPr lang="de-DE" sz="1800" b="0" dirty="0" err="1" smtClean="0"/>
              <a:t>mass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neutral </a:t>
            </a:r>
            <a:r>
              <a:rPr lang="de-DE" sz="1800" b="0" dirty="0" err="1" smtClean="0"/>
              <a:t>particle</a:t>
            </a:r>
            <a:endParaRPr lang="de-DE" sz="1800" b="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Select </a:t>
            </a:r>
            <a:r>
              <a:rPr lang="de-DE" sz="1800" b="0" dirty="0" err="1" smtClean="0"/>
              <a:t>neutron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candidates</a:t>
            </a:r>
            <a:r>
              <a:rPr lang="de-DE" sz="1800" b="0" dirty="0" smtClean="0"/>
              <a:t>, </a:t>
            </a:r>
            <a:r>
              <a:rPr lang="de-DE" sz="1800" b="0" dirty="0" err="1" smtClean="0"/>
              <a:t>recalculate</a:t>
            </a:r>
            <a:r>
              <a:rPr lang="de-DE" sz="1800" b="0" dirty="0" smtClean="0"/>
              <a:t> </a:t>
            </a:r>
            <a:r>
              <a:rPr lang="de-DE" sz="1800" b="0" dirty="0" smtClean="0">
                <a:latin typeface="Symbol" panose="05050102010706020507" pitchFamily="18" charset="2"/>
              </a:rPr>
              <a:t>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mass</a:t>
            </a:r>
            <a:endParaRPr lang="de-DE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388329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Strange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lang="de-DE" dirty="0"/>
              <a:t>: </a:t>
            </a:r>
            <a:r>
              <a:rPr lang="de-DE" dirty="0">
                <a:latin typeface="Symbol" panose="05050102010706020507" pitchFamily="18" charset="2"/>
              </a:rPr>
              <a:t>S</a:t>
            </a:r>
            <a:r>
              <a:rPr lang="de-DE" baseline="30000" dirty="0"/>
              <a:t>+</a:t>
            </a:r>
            <a:r>
              <a:rPr lang="de-DE" dirty="0"/>
              <a:t> &amp; </a:t>
            </a:r>
            <a:r>
              <a:rPr lang="de-DE" dirty="0">
                <a:latin typeface="Symbol" panose="05050102010706020507" pitchFamily="18" charset="2"/>
              </a:rPr>
              <a:t>S</a:t>
            </a:r>
            <a:r>
              <a:rPr lang="de-DE" baseline="30000" dirty="0"/>
              <a:t>-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4" y="3291129"/>
            <a:ext cx="9390335" cy="276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61985" y="961695"/>
            <a:ext cx="8213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err="1" smtClean="0"/>
              <a:t>Simulations</a:t>
            </a:r>
            <a:r>
              <a:rPr lang="de-DE" sz="1800" b="0" dirty="0" smtClean="0"/>
              <a:t>: </a:t>
            </a:r>
            <a:r>
              <a:rPr lang="de-DE" sz="1800" b="0" dirty="0" err="1" smtClean="0"/>
              <a:t>UrQMD</a:t>
            </a:r>
            <a:r>
              <a:rPr lang="de-DE" sz="1800" b="0" dirty="0" smtClean="0"/>
              <a:t>, 5M </a:t>
            </a:r>
            <a:r>
              <a:rPr lang="de-DE" sz="1800" b="0" dirty="0" err="1" smtClean="0"/>
              <a:t>central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collisions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Au+Au</a:t>
            </a:r>
            <a:r>
              <a:rPr lang="de-DE" sz="1800" b="0" dirty="0" smtClean="0"/>
              <a:t>, 10 </a:t>
            </a:r>
            <a:r>
              <a:rPr lang="de-DE" sz="1800" b="0" dirty="0" err="1" smtClean="0"/>
              <a:t>AGeV</a:t>
            </a:r>
            <a:r>
              <a:rPr lang="de-DE" sz="1800" b="0" dirty="0" smtClean="0"/>
              <a:t> beam </a:t>
            </a:r>
            <a:r>
              <a:rPr lang="de-DE" sz="1800" b="0" dirty="0" err="1" smtClean="0"/>
              <a:t>energy</a:t>
            </a:r>
            <a:endParaRPr lang="de-DE" sz="18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err="1" smtClean="0"/>
              <a:t>Method</a:t>
            </a:r>
            <a:r>
              <a:rPr lang="de-DE" sz="1800" b="0" dirty="0" smtClean="0"/>
              <a:t> also </a:t>
            </a:r>
            <a:r>
              <a:rPr lang="de-DE" sz="1800" b="0" dirty="0" err="1" smtClean="0"/>
              <a:t>applicable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for</a:t>
            </a:r>
            <a:r>
              <a:rPr lang="de-DE" sz="1800" b="0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Anti-</a:t>
            </a:r>
            <a:r>
              <a:rPr lang="de-DE" sz="1800" b="0" dirty="0" smtClean="0">
                <a:latin typeface="Symbol" panose="05050102010706020507" pitchFamily="18" charset="2"/>
              </a:rPr>
              <a:t>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K</a:t>
            </a:r>
            <a:r>
              <a:rPr lang="de-DE" sz="1800" b="0" baseline="30000" dirty="0" smtClean="0">
                <a:latin typeface="Arial"/>
                <a:cs typeface="Arial"/>
              </a:rPr>
              <a:t>±</a:t>
            </a:r>
            <a:r>
              <a:rPr lang="de-DE" sz="1800" b="0" dirty="0" smtClean="0">
                <a:latin typeface="Arial"/>
                <a:cs typeface="Arial"/>
              </a:rPr>
              <a:t> → </a:t>
            </a:r>
            <a:r>
              <a:rPr lang="de-DE" sz="1800" b="0" dirty="0" smtClean="0">
                <a:latin typeface="Symbol" panose="05050102010706020507" pitchFamily="18" charset="2"/>
                <a:cs typeface="Arial"/>
              </a:rPr>
              <a:t>p</a:t>
            </a:r>
            <a:r>
              <a:rPr lang="de-DE" sz="1800" b="0" baseline="30000" dirty="0" smtClean="0">
                <a:latin typeface="Arial"/>
                <a:cs typeface="Arial"/>
              </a:rPr>
              <a:t>0</a:t>
            </a:r>
            <a:r>
              <a:rPr lang="de-DE" sz="1800" b="0" dirty="0" smtClean="0">
                <a:latin typeface="Arial"/>
                <a:cs typeface="Arial"/>
              </a:rPr>
              <a:t> + </a:t>
            </a:r>
            <a:r>
              <a:rPr lang="de-DE" sz="1800" b="0" dirty="0" smtClean="0">
                <a:latin typeface="Symbol" panose="05050102010706020507" pitchFamily="18" charset="2"/>
                <a:cs typeface="Arial"/>
              </a:rPr>
              <a:t>p</a:t>
            </a:r>
            <a:r>
              <a:rPr lang="de-DE" sz="1800" b="0" baseline="30000" dirty="0" smtClean="0">
                <a:latin typeface="Arial"/>
                <a:cs typeface="Arial"/>
              </a:rPr>
              <a:t>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>
                <a:latin typeface="Arial"/>
                <a:cs typeface="Arial"/>
              </a:rPr>
              <a:t>Total (4</a:t>
            </a:r>
            <a:r>
              <a:rPr lang="de-DE" sz="1800" b="0" dirty="0" smtClean="0">
                <a:latin typeface="Symbol" panose="05050102010706020507" pitchFamily="18" charset="2"/>
                <a:cs typeface="Arial"/>
              </a:rPr>
              <a:t>p</a:t>
            </a:r>
            <a:r>
              <a:rPr lang="de-DE" sz="1800" b="0" dirty="0" smtClean="0">
                <a:latin typeface="Arial"/>
                <a:cs typeface="Arial"/>
              </a:rPr>
              <a:t>) </a:t>
            </a:r>
            <a:r>
              <a:rPr lang="de-DE" sz="1800" b="0" dirty="0" err="1" smtClean="0">
                <a:latin typeface="Arial"/>
                <a:cs typeface="Arial"/>
              </a:rPr>
              <a:t>efficiency</a:t>
            </a:r>
            <a:r>
              <a:rPr lang="de-DE" sz="1800" b="0" dirty="0" smtClean="0">
                <a:latin typeface="Arial"/>
                <a:cs typeface="Arial"/>
              </a:rPr>
              <a:t> ~(1-3)%</a:t>
            </a:r>
            <a:endParaRPr lang="de-DE" sz="1800" b="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18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0" dirty="0"/>
          </a:p>
        </p:txBody>
      </p:sp>
      <p:sp>
        <p:nvSpPr>
          <p:cNvPr id="4" name="Textfeld 3"/>
          <p:cNvSpPr txBox="1"/>
          <p:nvPr/>
        </p:nvSpPr>
        <p:spPr>
          <a:xfrm>
            <a:off x="5108028" y="1813034"/>
            <a:ext cx="4193627" cy="92333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err="1" smtClean="0"/>
              <a:t>Remark</a:t>
            </a:r>
            <a:r>
              <a:rPr lang="de-DE" sz="1800" dirty="0" smtClean="0"/>
              <a:t>:</a:t>
            </a:r>
          </a:p>
          <a:p>
            <a:r>
              <a:rPr lang="de-DE" sz="1800" b="0" dirty="0" err="1" smtClean="0"/>
              <a:t>Che</a:t>
            </a:r>
            <a:r>
              <a:rPr lang="de-DE" sz="1800" b="0" dirty="0"/>
              <a:t>-</a:t>
            </a:r>
            <a:r>
              <a:rPr lang="de-DE" sz="1800" b="0" dirty="0" smtClean="0"/>
              <a:t>Ming Ko (</a:t>
            </a:r>
            <a:r>
              <a:rPr lang="de-DE" sz="1800" b="0" dirty="0" err="1" smtClean="0"/>
              <a:t>Tuesday</a:t>
            </a:r>
            <a:r>
              <a:rPr lang="de-DE" sz="1800" b="0" dirty="0" smtClean="0"/>
              <a:t>):</a:t>
            </a:r>
          </a:p>
          <a:p>
            <a:r>
              <a:rPr lang="de-DE" sz="1800" b="0" dirty="0" err="1" smtClean="0"/>
              <a:t>Symmetry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energy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effect</a:t>
            </a:r>
            <a:r>
              <a:rPr lang="de-DE" sz="1800" b="0" dirty="0" smtClean="0"/>
              <a:t> on </a:t>
            </a:r>
            <a:r>
              <a:rPr lang="de-DE" sz="1800" b="0" dirty="0" smtClean="0">
                <a:latin typeface="Symbol" panose="05050102010706020507" pitchFamily="18" charset="2"/>
              </a:rPr>
              <a:t>S</a:t>
            </a:r>
            <a:r>
              <a:rPr lang="de-DE" sz="1800" b="0" baseline="30000" dirty="0" smtClean="0"/>
              <a:t>-</a:t>
            </a:r>
            <a:r>
              <a:rPr lang="de-DE" sz="1800" b="0" dirty="0" smtClean="0"/>
              <a:t>/</a:t>
            </a:r>
            <a:r>
              <a:rPr lang="de-DE" sz="1800" b="0" dirty="0" smtClean="0">
                <a:latin typeface="Symbol" panose="05050102010706020507" pitchFamily="18" charset="2"/>
              </a:rPr>
              <a:t>S</a:t>
            </a:r>
            <a:r>
              <a:rPr lang="de-DE" sz="1800" b="0" baseline="30000" dirty="0" smtClean="0"/>
              <a:t>+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ratio</a:t>
            </a:r>
            <a:endParaRPr lang="de-DE" sz="1800" b="0" dirty="0"/>
          </a:p>
        </p:txBody>
      </p:sp>
    </p:spTree>
    <p:extLst>
      <p:ext uri="{BB962C8B-B14F-4D97-AF65-F5344CB8AC3E}">
        <p14:creationId xmlns:p14="http://schemas.microsoft.com/office/powerpoint/2010/main" val="359851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Hypernuclei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457217" y="2640699"/>
            <a:ext cx="5143500" cy="3772853"/>
            <a:chOff x="661985" y="1549486"/>
            <a:chExt cx="5143500" cy="3772853"/>
          </a:xfrm>
        </p:grpSpPr>
        <p:pic>
          <p:nvPicPr>
            <p:cNvPr id="522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1985" y="1721889"/>
              <a:ext cx="5143500" cy="360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hteck 3"/>
            <p:cNvSpPr/>
            <p:nvPr/>
          </p:nvSpPr>
          <p:spPr>
            <a:xfrm>
              <a:off x="2278028" y="1549486"/>
              <a:ext cx="2364828" cy="346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767" y="2782587"/>
            <a:ext cx="4047403" cy="341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005544" y="1832981"/>
            <a:ext cx="38216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0" dirty="0" err="1" smtClean="0"/>
              <a:t>Simulations</a:t>
            </a:r>
            <a:r>
              <a:rPr lang="de-DE" sz="1800" b="0" dirty="0" smtClean="0"/>
              <a:t>: </a:t>
            </a:r>
            <a:r>
              <a:rPr lang="de-DE" sz="1800" b="0" dirty="0" err="1" smtClean="0"/>
              <a:t>UrQMD</a:t>
            </a:r>
            <a:r>
              <a:rPr lang="de-DE" sz="1800" b="0" dirty="0" smtClean="0"/>
              <a:t>, 10</a:t>
            </a:r>
            <a:r>
              <a:rPr lang="de-DE" sz="1800" b="0" baseline="30000" dirty="0" smtClean="0"/>
              <a:t>12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events</a:t>
            </a:r>
            <a:r>
              <a:rPr lang="de-DE" sz="1800" b="0" dirty="0" smtClean="0"/>
              <a:t>, </a:t>
            </a:r>
            <a:r>
              <a:rPr lang="de-DE" sz="1800" b="0" dirty="0" err="1" smtClean="0"/>
              <a:t>central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collisions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Au+Au</a:t>
            </a:r>
            <a:r>
              <a:rPr lang="de-DE" sz="1800" b="0" dirty="0" smtClean="0"/>
              <a:t>, 10 </a:t>
            </a:r>
            <a:r>
              <a:rPr lang="de-DE" sz="1800" b="0" dirty="0" err="1" smtClean="0"/>
              <a:t>AGeV</a:t>
            </a:r>
            <a:r>
              <a:rPr lang="de-DE" sz="1800" b="0" dirty="0" smtClean="0"/>
              <a:t> beam </a:t>
            </a:r>
            <a:r>
              <a:rPr lang="de-DE" sz="1800" b="0" dirty="0" err="1" smtClean="0"/>
              <a:t>energy</a:t>
            </a:r>
            <a:endParaRPr lang="de-DE" sz="1800" b="0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460783" y="1354369"/>
            <a:ext cx="22115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dirty="0" err="1" smtClean="0"/>
              <a:t>Simulations</a:t>
            </a:r>
            <a:r>
              <a:rPr lang="de-DE" sz="1800" b="0" dirty="0" smtClean="0"/>
              <a:t>: </a:t>
            </a:r>
            <a:r>
              <a:rPr lang="de-DE" sz="1800" b="0" dirty="0" err="1" smtClean="0"/>
              <a:t>UrQMD</a:t>
            </a:r>
            <a:r>
              <a:rPr lang="de-DE" sz="1800" b="0" dirty="0" smtClean="0"/>
              <a:t>, 5M </a:t>
            </a:r>
            <a:r>
              <a:rPr lang="de-DE" sz="1800" b="0" dirty="0" err="1" smtClean="0"/>
              <a:t>central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collisions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Au+Au</a:t>
            </a:r>
            <a:r>
              <a:rPr lang="de-DE" sz="1800" b="0" dirty="0" smtClean="0"/>
              <a:t>, 10 </a:t>
            </a:r>
            <a:r>
              <a:rPr lang="de-DE" sz="1800" b="0" dirty="0" err="1" smtClean="0"/>
              <a:t>AGeV</a:t>
            </a:r>
            <a:r>
              <a:rPr lang="de-DE" sz="1800" b="0" dirty="0" smtClean="0"/>
              <a:t> beam </a:t>
            </a:r>
            <a:r>
              <a:rPr lang="de-DE" sz="1800" b="0" dirty="0" err="1" smtClean="0"/>
              <a:t>energy</a:t>
            </a:r>
            <a:endParaRPr lang="de-DE" sz="1800" b="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18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0" dirty="0"/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433" y="846227"/>
            <a:ext cx="3438111" cy="166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71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hteck 5"/>
          <p:cNvSpPr>
            <a:spLocks noChangeArrowheads="1"/>
          </p:cNvSpPr>
          <p:nvPr/>
        </p:nvSpPr>
        <p:spPr bwMode="auto">
          <a:xfrm>
            <a:off x="2517775" y="549275"/>
            <a:ext cx="2746508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Micro-Vertex Detector:</a:t>
            </a:r>
          </a:p>
          <a:p>
            <a:pPr eaLnBrk="1" hangingPunct="1"/>
            <a:r>
              <a:rPr lang="de-DE" altLang="de-DE" sz="14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Frankfurt, Strasbourg</a:t>
            </a:r>
          </a:p>
        </p:txBody>
      </p:sp>
      <p:sp>
        <p:nvSpPr>
          <p:cNvPr id="23555" name="Rechteck 6"/>
          <p:cNvSpPr>
            <a:spLocks noChangeArrowheads="1"/>
          </p:cNvSpPr>
          <p:nvPr/>
        </p:nvSpPr>
        <p:spPr bwMode="auto">
          <a:xfrm>
            <a:off x="20638" y="549276"/>
            <a:ext cx="241802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 Magnet: </a:t>
            </a:r>
            <a:r>
              <a:rPr lang="de-DE" altLang="de-DE" sz="14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JINR Dubna</a:t>
            </a:r>
          </a:p>
        </p:txBody>
      </p:sp>
      <p:sp>
        <p:nvSpPr>
          <p:cNvPr id="23556" name="Rechteck 5"/>
          <p:cNvSpPr>
            <a:spLocks noChangeArrowheads="1"/>
          </p:cNvSpPr>
          <p:nvPr/>
        </p:nvSpPr>
        <p:spPr bwMode="auto">
          <a:xfrm>
            <a:off x="5130140" y="565151"/>
            <a:ext cx="485153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Silicon Tracking System: </a:t>
            </a:r>
            <a:r>
              <a:rPr lang="de-DE" altLang="de-DE" sz="14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Darmstadt, Dubna, Krakow, Kiev, Kharkov, Moscow, St. Petersburg, Tübingen</a:t>
            </a:r>
          </a:p>
        </p:txBody>
      </p:sp>
      <p:sp>
        <p:nvSpPr>
          <p:cNvPr id="23557" name="Rechteck 5"/>
          <p:cNvSpPr>
            <a:spLocks noChangeArrowheads="1"/>
          </p:cNvSpPr>
          <p:nvPr/>
        </p:nvSpPr>
        <p:spPr bwMode="auto">
          <a:xfrm>
            <a:off x="3599524" y="2565400"/>
            <a:ext cx="272243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RICH </a:t>
            </a:r>
            <a:r>
              <a:rPr lang="de-DE" altLang="de-DE" sz="1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Detector</a:t>
            </a:r>
            <a:r>
              <a:rPr lang="de-DE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eaLnBrk="1" hangingPunct="1"/>
            <a:r>
              <a:rPr lang="en-US" altLang="de-DE" sz="1400" dirty="0">
                <a:solidFill>
                  <a:srgbClr val="0033CC"/>
                </a:solidFill>
                <a:latin typeface="Arial" pitchFamily="34" charset="0"/>
                <a:ea typeface="DejaVu Sans"/>
                <a:cs typeface="Arial" pitchFamily="34" charset="0"/>
              </a:rPr>
              <a:t>Darmstadt, Giessen</a:t>
            </a:r>
            <a:r>
              <a:rPr lang="en-US" altLang="de-DE" sz="1400">
                <a:solidFill>
                  <a:srgbClr val="0033CC"/>
                </a:solidFill>
                <a:latin typeface="Arial" pitchFamily="34" charset="0"/>
                <a:ea typeface="DejaVu Sans"/>
                <a:cs typeface="Arial" pitchFamily="34" charset="0"/>
              </a:rPr>
              <a:t>, </a:t>
            </a:r>
            <a:r>
              <a:rPr lang="en-US" altLang="de-DE" sz="1400" smtClean="0">
                <a:solidFill>
                  <a:srgbClr val="0033CC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endParaRPr lang="en-US" altLang="de-DE" sz="1400">
              <a:solidFill>
                <a:srgbClr val="0033CC"/>
              </a:solidFill>
              <a:latin typeface="Arial" pitchFamily="34" charset="0"/>
              <a:ea typeface="DejaVu Sans"/>
              <a:cs typeface="Arial" pitchFamily="34" charset="0"/>
            </a:endParaRPr>
          </a:p>
          <a:p>
            <a:pPr eaLnBrk="1" hangingPunct="1"/>
            <a:r>
              <a:rPr lang="en-US" altLang="de-DE" sz="1400" dirty="0">
                <a:solidFill>
                  <a:srgbClr val="0033CC"/>
                </a:solidFill>
                <a:latin typeface="Arial" pitchFamily="34" charset="0"/>
                <a:ea typeface="DejaVu Sans"/>
                <a:cs typeface="Arial" pitchFamily="34" charset="0"/>
              </a:rPr>
              <a:t>St. Petersburg, Wuppertal </a:t>
            </a:r>
            <a:endParaRPr lang="de-DE" altLang="de-DE" sz="14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8" name="Rechteck 5"/>
          <p:cNvSpPr>
            <a:spLocks noChangeArrowheads="1"/>
          </p:cNvSpPr>
          <p:nvPr/>
        </p:nvSpPr>
        <p:spPr bwMode="auto">
          <a:xfrm>
            <a:off x="20638" y="2565400"/>
            <a:ext cx="3687233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MRPC ToF Wall: </a:t>
            </a:r>
            <a:r>
              <a:rPr lang="de-DE" altLang="de-DE" sz="14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Beijing, Bucharest, Darmstadt, </a:t>
            </a:r>
            <a:r>
              <a:rPr lang="en-US" altLang="de-DE" sz="14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Frankfurt, </a:t>
            </a:r>
            <a:r>
              <a:rPr lang="de-DE" altLang="de-DE" sz="14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Hefei, Heidelberg, Moscow, Rossendorf, </a:t>
            </a:r>
            <a:r>
              <a:rPr lang="en-US" altLang="de-DE" sz="14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Wuhan,</a:t>
            </a:r>
            <a:r>
              <a:rPr lang="de-DE" altLang="de-DE" sz="14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Zagreb</a:t>
            </a:r>
          </a:p>
        </p:txBody>
      </p:sp>
      <p:sp>
        <p:nvSpPr>
          <p:cNvPr id="23559" name="Rechteck 15"/>
          <p:cNvSpPr>
            <a:spLocks noChangeArrowheads="1"/>
          </p:cNvSpPr>
          <p:nvPr/>
        </p:nvSpPr>
        <p:spPr bwMode="auto">
          <a:xfrm>
            <a:off x="6189531" y="2690814"/>
            <a:ext cx="4122340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Muon detector:  </a:t>
            </a:r>
          </a:p>
          <a:p>
            <a:pPr eaLnBrk="1" hangingPunct="1"/>
            <a:r>
              <a:rPr lang="de-DE" altLang="de-DE" sz="14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Kolkata + 13 Indian Inst., Gatchina, Dubna</a:t>
            </a:r>
          </a:p>
        </p:txBody>
      </p:sp>
      <p:sp>
        <p:nvSpPr>
          <p:cNvPr id="23560" name="Rechteck 17"/>
          <p:cNvSpPr>
            <a:spLocks noChangeArrowheads="1"/>
          </p:cNvSpPr>
          <p:nvPr/>
        </p:nvSpPr>
        <p:spPr bwMode="auto">
          <a:xfrm>
            <a:off x="3584046" y="4778375"/>
            <a:ext cx="2404269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Forward calorimeter:</a:t>
            </a:r>
          </a:p>
          <a:p>
            <a:pPr eaLnBrk="1" hangingPunct="1"/>
            <a:r>
              <a:rPr lang="de-DE" altLang="de-DE" sz="14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Moscow, Prague, Rez</a:t>
            </a:r>
          </a:p>
        </p:txBody>
      </p:sp>
      <p:sp>
        <p:nvSpPr>
          <p:cNvPr id="23561" name="Rechteck 19"/>
          <p:cNvSpPr>
            <a:spLocks noChangeArrowheads="1"/>
          </p:cNvSpPr>
          <p:nvPr/>
        </p:nvSpPr>
        <p:spPr bwMode="auto">
          <a:xfrm>
            <a:off x="6201569" y="4797425"/>
            <a:ext cx="3231489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DAQ and online event selection:</a:t>
            </a:r>
          </a:p>
          <a:p>
            <a:pPr eaLnBrk="1" hangingPunct="1"/>
            <a:r>
              <a:rPr lang="de-DE" altLang="de-DE" sz="14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Darmstadt, Frankfurt, Kharagpur, Warsaw</a:t>
            </a:r>
          </a:p>
        </p:txBody>
      </p:sp>
      <p:sp>
        <p:nvSpPr>
          <p:cNvPr id="23562" name="Rechteck 21"/>
          <p:cNvSpPr>
            <a:spLocks noChangeArrowheads="1"/>
          </p:cNvSpPr>
          <p:nvPr/>
        </p:nvSpPr>
        <p:spPr bwMode="auto">
          <a:xfrm>
            <a:off x="214974" y="4797425"/>
            <a:ext cx="3178175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Transition Radiation </a:t>
            </a:r>
            <a:r>
              <a:rPr lang="de-DE" altLang="de-DE" sz="1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Detector</a:t>
            </a:r>
            <a:r>
              <a:rPr lang="de-DE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eaLnBrk="1" hangingPunct="1"/>
            <a:r>
              <a:rPr lang="de-DE" altLang="de-DE" sz="14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Bucharest</a:t>
            </a:r>
            <a:r>
              <a:rPr lang="de-DE" altLang="de-DE" sz="1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altLang="de-DE" sz="14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Frankfurt, Heidelberg, Münster</a:t>
            </a:r>
          </a:p>
        </p:txBody>
      </p:sp>
      <p:sp>
        <p:nvSpPr>
          <p:cNvPr id="23563" name="Titel 1"/>
          <p:cNvSpPr>
            <a:spLocks noGrp="1"/>
          </p:cNvSpPr>
          <p:nvPr>
            <p:ph type="title"/>
          </p:nvPr>
        </p:nvSpPr>
        <p:spPr>
          <a:xfrm>
            <a:off x="0" y="-101598"/>
            <a:ext cx="9906000" cy="762000"/>
          </a:xfrm>
        </p:spPr>
        <p:txBody>
          <a:bodyPr/>
          <a:lstStyle/>
          <a:p>
            <a:r>
              <a:rPr lang="de-DE" altLang="de-DE" dirty="0" smtClean="0"/>
              <a:t>CBM Technical </a:t>
            </a:r>
            <a:r>
              <a:rPr lang="de-DE" altLang="de-DE" dirty="0" err="1" smtClean="0"/>
              <a:t>Developments</a:t>
            </a:r>
            <a:endParaRPr lang="de-DE" altLang="de-DE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E98D84-C961-427A-82D6-B89309B581EE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pic>
        <p:nvPicPr>
          <p:cNvPr id="23565" name="Picture 6" descr="C:\Users\mkoziel\Desktop\Prototype_pictures\Neuer Ordner\P10201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364" y="1052514"/>
            <a:ext cx="2419746" cy="1423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Grafik 5" descr="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6" t="44609" b="4816"/>
          <a:stretch>
            <a:fillRect/>
          </a:stretch>
        </p:blipFill>
        <p:spPr bwMode="auto">
          <a:xfrm>
            <a:off x="545175" y="809626"/>
            <a:ext cx="148246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2" descr="F:\Work\CBM\STS-Note\demonstrators\figs\beamSetup20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83" y="1125538"/>
            <a:ext cx="2161779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921" y="1052514"/>
            <a:ext cx="1513417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149" y="3244850"/>
            <a:ext cx="2137701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0" name="Picture 6" descr="BEAMTIME_AUG2012_SET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4" y="3305175"/>
            <a:ext cx="2103305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Content Placeholder 6" descr="IMG_432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r="983"/>
          <a:stretch>
            <a:fillRect/>
          </a:stretch>
        </p:blipFill>
        <p:spPr bwMode="auto">
          <a:xfrm>
            <a:off x="6399346" y="3213100"/>
            <a:ext cx="214286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3506656" y="5383213"/>
            <a:ext cx="231484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58"/>
          <a:stretch>
            <a:fillRect/>
          </a:stretch>
        </p:blipFill>
        <p:spPr bwMode="auto">
          <a:xfrm>
            <a:off x="6354631" y="5521326"/>
            <a:ext cx="3045751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7" y="5535614"/>
            <a:ext cx="2333758" cy="127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82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FAIR </a:t>
            </a:r>
            <a:r>
              <a:rPr lang="de-DE" dirty="0" err="1" smtClean="0"/>
              <a:t>phase</a:t>
            </a:r>
            <a:r>
              <a:rPr lang="de-DE" dirty="0" smtClean="0"/>
              <a:t> 0 </a:t>
            </a:r>
            <a:r>
              <a:rPr lang="de-DE" dirty="0" err="1" smtClean="0"/>
              <a:t>experiments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546732" y="1745878"/>
            <a:ext cx="3647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800" b="0" dirty="0" smtClean="0">
                <a:latin typeface="+mn-lt"/>
              </a:rPr>
              <a:t>4 STS </a:t>
            </a:r>
            <a:r>
              <a:rPr lang="de-DE" sz="1800" b="0" dirty="0" err="1" smtClean="0">
                <a:latin typeface="+mn-lt"/>
              </a:rPr>
              <a:t>stations</a:t>
            </a:r>
            <a:r>
              <a:rPr lang="de-DE" sz="1800" b="0" dirty="0" smtClean="0">
                <a:latin typeface="+mn-lt"/>
              </a:rPr>
              <a:t>  in BM@N </a:t>
            </a:r>
            <a:r>
              <a:rPr lang="de-DE" sz="1800" b="0" dirty="0" err="1" smtClean="0">
                <a:latin typeface="+mn-lt"/>
              </a:rPr>
              <a:t>experiment</a:t>
            </a:r>
            <a:r>
              <a:rPr lang="de-DE" sz="1800" b="0" dirty="0" smtClean="0">
                <a:latin typeface="+mn-lt"/>
              </a:rPr>
              <a:t> at </a:t>
            </a:r>
            <a:r>
              <a:rPr lang="de-DE" sz="1800" b="0" dirty="0" err="1" smtClean="0">
                <a:latin typeface="+mn-lt"/>
              </a:rPr>
              <a:t>Dubna</a:t>
            </a:r>
            <a:endParaRPr lang="de-DE" sz="1800" b="0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8836" r="4302" b="12579"/>
          <a:stretch/>
        </p:blipFill>
        <p:spPr bwMode="auto">
          <a:xfrm>
            <a:off x="4204600" y="1416465"/>
            <a:ext cx="2330222" cy="211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12" descr="cbmn.png"/>
          <p:cNvPicPr>
            <a:picLocks noChangeAspect="1"/>
          </p:cNvPicPr>
          <p:nvPr/>
        </p:nvPicPr>
        <p:blipFill rotWithShape="1">
          <a:blip r:embed="rId3" cstate="print"/>
          <a:srcRect t="16973" b="8045"/>
          <a:stretch/>
        </p:blipFill>
        <p:spPr>
          <a:xfrm>
            <a:off x="7067975" y="1359959"/>
            <a:ext cx="2590375" cy="2005310"/>
          </a:xfrm>
          <a:prstGeom prst="rect">
            <a:avLst/>
          </a:prstGeom>
        </p:spPr>
      </p:pic>
      <p:sp>
        <p:nvSpPr>
          <p:cNvPr id="7" name="Oval 1"/>
          <p:cNvSpPr/>
          <p:nvPr/>
        </p:nvSpPr>
        <p:spPr>
          <a:xfrm>
            <a:off x="7675504" y="1737044"/>
            <a:ext cx="574884" cy="5334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2"/>
          <p:cNvSpPr/>
          <p:nvPr/>
        </p:nvSpPr>
        <p:spPr>
          <a:xfrm rot="414285">
            <a:off x="6531398" y="1808604"/>
            <a:ext cx="1073150" cy="491285"/>
          </a:xfrm>
          <a:prstGeom prst="rightArrow">
            <a:avLst>
              <a:gd name="adj1" fmla="val 50000"/>
              <a:gd name="adj2" fmla="val 99342"/>
            </a:avLst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530966" y="836015"/>
            <a:ext cx="8540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800" dirty="0" err="1" smtClean="0">
                <a:latin typeface="+mn-lt"/>
              </a:rPr>
              <a:t>Install</a:t>
            </a:r>
            <a:r>
              <a:rPr lang="de-DE" sz="1800" dirty="0" smtClean="0">
                <a:latin typeface="+mn-lt"/>
              </a:rPr>
              <a:t>, </a:t>
            </a:r>
            <a:r>
              <a:rPr lang="de-DE" sz="1800" dirty="0" err="1" smtClean="0">
                <a:latin typeface="+mn-lt"/>
              </a:rPr>
              <a:t>commission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and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use</a:t>
            </a:r>
            <a:r>
              <a:rPr lang="de-DE" sz="1800" dirty="0" smtClean="0">
                <a:latin typeface="+mn-lt"/>
              </a:rPr>
              <a:t> CBM </a:t>
            </a:r>
            <a:r>
              <a:rPr lang="de-DE" sz="1800" dirty="0" err="1" smtClean="0">
                <a:latin typeface="+mn-lt"/>
              </a:rPr>
              <a:t>detector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components</a:t>
            </a:r>
            <a:r>
              <a:rPr lang="de-DE" sz="1800" dirty="0" smtClean="0">
                <a:latin typeface="+mn-lt"/>
              </a:rPr>
              <a:t> in </a:t>
            </a:r>
            <a:r>
              <a:rPr lang="de-DE" sz="1800" dirty="0" err="1" smtClean="0">
                <a:latin typeface="+mn-lt"/>
              </a:rPr>
              <a:t>ongoing</a:t>
            </a:r>
            <a:r>
              <a:rPr lang="de-DE" sz="1800" dirty="0" smtClean="0">
                <a:latin typeface="+mn-lt"/>
              </a:rPr>
              <a:t> (</a:t>
            </a:r>
            <a:r>
              <a:rPr lang="de-DE" sz="1800" dirty="0" err="1" smtClean="0">
                <a:latin typeface="+mn-lt"/>
              </a:rPr>
              <a:t>starting</a:t>
            </a:r>
            <a:r>
              <a:rPr lang="de-DE" sz="1800" dirty="0" smtClean="0">
                <a:latin typeface="+mn-lt"/>
              </a:rPr>
              <a:t>) physics </a:t>
            </a:r>
            <a:r>
              <a:rPr lang="de-DE" sz="1800" dirty="0" err="1" smtClean="0">
                <a:latin typeface="+mn-lt"/>
              </a:rPr>
              <a:t>campaigns</a:t>
            </a:r>
            <a:endParaRPr lang="de-DE" sz="1800" dirty="0" smtClean="0"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504153" y="3617245"/>
            <a:ext cx="4513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800" b="0" dirty="0" smtClean="0">
                <a:latin typeface="+mn-lt"/>
              </a:rPr>
              <a:t>40% </a:t>
            </a:r>
            <a:r>
              <a:rPr lang="de-DE" sz="1800" b="0" dirty="0" err="1" smtClean="0">
                <a:latin typeface="+mn-lt"/>
              </a:rPr>
              <a:t>of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err="1" smtClean="0">
                <a:latin typeface="+mn-lt"/>
              </a:rPr>
              <a:t>the</a:t>
            </a:r>
            <a:r>
              <a:rPr lang="de-DE" sz="1800" b="0" dirty="0" smtClean="0">
                <a:latin typeface="+mn-lt"/>
              </a:rPr>
              <a:t> RICH MAPMTs </a:t>
            </a:r>
            <a:r>
              <a:rPr lang="de-DE" sz="1800" b="0" dirty="0" err="1" smtClean="0">
                <a:latin typeface="+mn-lt"/>
              </a:rPr>
              <a:t>and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err="1" smtClean="0">
                <a:latin typeface="+mn-lt"/>
              </a:rPr>
              <a:t>electronics</a:t>
            </a:r>
            <a:r>
              <a:rPr lang="de-DE" sz="1800" b="0" dirty="0" smtClean="0">
                <a:latin typeface="+mn-lt"/>
              </a:rPr>
              <a:t> in HADES RICH </a:t>
            </a:r>
            <a:r>
              <a:rPr lang="de-DE" sz="1800" b="0" dirty="0" err="1" smtClean="0">
                <a:latin typeface="+mn-lt"/>
              </a:rPr>
              <a:t>for</a:t>
            </a:r>
            <a:r>
              <a:rPr lang="de-DE" sz="1800" b="0" dirty="0" smtClean="0">
                <a:latin typeface="+mn-lt"/>
              </a:rPr>
              <a:t> SIS 18</a:t>
            </a:r>
            <a:endParaRPr lang="de-DE" sz="1800" b="0" dirty="0">
              <a:latin typeface="+mn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52101" y="5046652"/>
            <a:ext cx="45137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800" b="0" dirty="0" smtClean="0">
                <a:latin typeface="+mn-lt"/>
              </a:rPr>
              <a:t>10% </a:t>
            </a:r>
            <a:r>
              <a:rPr lang="de-DE" sz="1800" b="0" dirty="0" err="1" smtClean="0">
                <a:latin typeface="+mn-lt"/>
              </a:rPr>
              <a:t>of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err="1" smtClean="0">
                <a:latin typeface="+mn-lt"/>
              </a:rPr>
              <a:t>the</a:t>
            </a:r>
            <a:r>
              <a:rPr lang="de-DE" sz="1800" b="0" dirty="0" smtClean="0">
                <a:latin typeface="+mn-lt"/>
              </a:rPr>
              <a:t> TOF </a:t>
            </a:r>
            <a:r>
              <a:rPr lang="de-DE" sz="1800" b="0" dirty="0" err="1" smtClean="0">
                <a:latin typeface="+mn-lt"/>
              </a:rPr>
              <a:t>detector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err="1" smtClean="0">
                <a:latin typeface="+mn-lt"/>
              </a:rPr>
              <a:t>moduls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err="1" smtClean="0">
                <a:latin typeface="+mn-lt"/>
              </a:rPr>
              <a:t>including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err="1" smtClean="0">
                <a:latin typeface="+mn-lt"/>
              </a:rPr>
              <a:t>readout</a:t>
            </a:r>
            <a:r>
              <a:rPr lang="de-DE" sz="1800" b="0" dirty="0" smtClean="0">
                <a:latin typeface="+mn-lt"/>
              </a:rPr>
              <a:t> in STAR at RHIC </a:t>
            </a:r>
            <a:r>
              <a:rPr lang="de-DE" sz="1800" b="0" dirty="0" err="1" smtClean="0">
                <a:latin typeface="+mn-lt"/>
              </a:rPr>
              <a:t>for</a:t>
            </a:r>
            <a:r>
              <a:rPr lang="de-DE" sz="1800" b="0" dirty="0" smtClean="0">
                <a:latin typeface="+mn-lt"/>
              </a:rPr>
              <a:t> BESII</a:t>
            </a:r>
            <a:endParaRPr lang="de-DE" sz="1800" b="0" dirty="0">
              <a:latin typeface="+mn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975" y="4472420"/>
            <a:ext cx="2687258" cy="210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004261" y="4472420"/>
            <a:ext cx="1624732" cy="1993515"/>
          </a:xfrm>
          <a:prstGeom prst="rect">
            <a:avLst/>
          </a:prstGeom>
        </p:spPr>
      </p:pic>
      <p:cxnSp>
        <p:nvCxnSpPr>
          <p:cNvPr id="15" name="Straight Arrow Connector 9"/>
          <p:cNvCxnSpPr/>
          <p:nvPr/>
        </p:nvCxnSpPr>
        <p:spPr bwMode="auto">
          <a:xfrm flipV="1">
            <a:off x="6628993" y="5493833"/>
            <a:ext cx="877964" cy="3954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451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8" r="12440"/>
          <a:stretch/>
        </p:blipFill>
        <p:spPr bwMode="auto">
          <a:xfrm>
            <a:off x="548174" y="2567942"/>
            <a:ext cx="3701983" cy="247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/>
        </p:nvSpPr>
        <p:spPr>
          <a:xfrm>
            <a:off x="1797269" y="4776952"/>
            <a:ext cx="2706884" cy="26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59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mCBM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546732" y="878775"/>
            <a:ext cx="490813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800" b="0" dirty="0" err="1" smtClean="0">
                <a:latin typeface="+mn-lt"/>
              </a:rPr>
              <a:t>Beamtime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err="1" smtClean="0">
                <a:latin typeface="+mn-lt"/>
              </a:rPr>
              <a:t>p</a:t>
            </a:r>
            <a:r>
              <a:rPr lang="de-DE" sz="1800" b="0" dirty="0" err="1" smtClean="0">
                <a:latin typeface="+mn-lt"/>
              </a:rPr>
              <a:t>roposal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err="1" smtClean="0">
                <a:latin typeface="+mn-lt"/>
              </a:rPr>
              <a:t>for</a:t>
            </a:r>
            <a:r>
              <a:rPr lang="de-DE" sz="1800" b="0" dirty="0" smtClean="0">
                <a:latin typeface="+mn-lt"/>
              </a:rPr>
              <a:t> „</a:t>
            </a:r>
            <a:r>
              <a:rPr lang="de-DE" sz="1800" b="0" dirty="0" err="1" smtClean="0">
                <a:latin typeface="+mn-lt"/>
              </a:rPr>
              <a:t>miniCBM</a:t>
            </a:r>
            <a:r>
              <a:rPr lang="de-DE" sz="1800" b="0" dirty="0" smtClean="0">
                <a:latin typeface="+mn-lt"/>
              </a:rPr>
              <a:t>“ at </a:t>
            </a:r>
            <a:r>
              <a:rPr lang="de-DE" sz="1800" b="0" dirty="0" smtClean="0">
                <a:latin typeface="+mn-lt"/>
              </a:rPr>
              <a:t>GSI </a:t>
            </a:r>
            <a:r>
              <a:rPr lang="de-DE" sz="1800" b="0" dirty="0" err="1" smtClean="0">
                <a:latin typeface="+mn-lt"/>
              </a:rPr>
              <a:t>handed</a:t>
            </a:r>
            <a:r>
              <a:rPr lang="de-DE" sz="1800" b="0" dirty="0" smtClean="0">
                <a:latin typeface="+mn-lt"/>
              </a:rPr>
              <a:t> in:</a:t>
            </a:r>
            <a:endParaRPr lang="de-DE" sz="1800" b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800" b="0" dirty="0" err="1" smtClean="0">
                <a:latin typeface="+mn-lt"/>
              </a:rPr>
              <a:t>using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smtClean="0">
                <a:latin typeface="+mn-lt"/>
              </a:rPr>
              <a:t>prototype </a:t>
            </a:r>
            <a:r>
              <a:rPr lang="de-DE" sz="1800" b="0" dirty="0" err="1" smtClean="0">
                <a:latin typeface="+mn-lt"/>
              </a:rPr>
              <a:t>detectors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err="1" smtClean="0">
                <a:latin typeface="+mn-lt"/>
              </a:rPr>
              <a:t>of</a:t>
            </a:r>
            <a:r>
              <a:rPr lang="de-DE" sz="1800" b="0" dirty="0" smtClean="0">
                <a:latin typeface="+mn-lt"/>
              </a:rPr>
              <a:t> CBM in </a:t>
            </a:r>
            <a:r>
              <a:rPr lang="de-DE" sz="1800" b="0" dirty="0" err="1" smtClean="0">
                <a:latin typeface="+mn-lt"/>
              </a:rPr>
              <a:t>order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smtClean="0">
                <a:latin typeface="+mn-lt"/>
              </a:rPr>
              <a:t>   </a:t>
            </a:r>
          </a:p>
          <a:p>
            <a:pPr>
              <a:defRPr/>
            </a:pPr>
            <a:r>
              <a:rPr lang="de-DE" sz="1800" b="0" dirty="0">
                <a:latin typeface="+mn-lt"/>
              </a:rPr>
              <a:t> </a:t>
            </a:r>
            <a:r>
              <a:rPr lang="de-DE" sz="1800" b="0" dirty="0" smtClean="0">
                <a:latin typeface="+mn-lt"/>
              </a:rPr>
              <a:t>    </a:t>
            </a:r>
            <a:r>
              <a:rPr lang="de-DE" sz="1800" b="0" dirty="0" err="1" smtClean="0">
                <a:latin typeface="+mn-lt"/>
              </a:rPr>
              <a:t>t</a:t>
            </a:r>
            <a:r>
              <a:rPr lang="de-DE" sz="1800" b="0" dirty="0" err="1" smtClean="0">
                <a:latin typeface="+mn-lt"/>
              </a:rPr>
              <a:t>o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err="1" smtClean="0">
                <a:latin typeface="+mn-lt"/>
              </a:rPr>
              <a:t>test</a:t>
            </a:r>
            <a:r>
              <a:rPr lang="de-DE" sz="1800" b="0" dirty="0" smtClean="0">
                <a:latin typeface="+mn-lt"/>
              </a:rPr>
              <a:t>/ </a:t>
            </a:r>
            <a:r>
              <a:rPr lang="de-DE" sz="1800" b="0" dirty="0" err="1" smtClean="0">
                <a:latin typeface="+mn-lt"/>
              </a:rPr>
              <a:t>establish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err="1" smtClean="0">
                <a:latin typeface="+mn-lt"/>
              </a:rPr>
              <a:t>self-triggered</a:t>
            </a:r>
            <a:r>
              <a:rPr lang="de-DE" sz="1800" b="0" dirty="0">
                <a:latin typeface="+mn-lt"/>
              </a:rPr>
              <a:t> </a:t>
            </a:r>
            <a:r>
              <a:rPr lang="de-DE" sz="1800" b="0" dirty="0" err="1" smtClean="0">
                <a:latin typeface="+mn-lt"/>
              </a:rPr>
              <a:t>read</a:t>
            </a:r>
            <a:r>
              <a:rPr lang="de-DE" sz="1800" b="0" dirty="0" smtClean="0">
                <a:latin typeface="+mn-lt"/>
              </a:rPr>
              <a:t>-out</a:t>
            </a:r>
            <a:r>
              <a:rPr lang="de-DE" sz="1800" b="0" dirty="0" smtClean="0">
                <a:latin typeface="+mn-lt"/>
              </a:rPr>
              <a:t>, </a:t>
            </a:r>
            <a:endParaRPr lang="de-DE" sz="1800" b="0" dirty="0" smtClean="0">
              <a:latin typeface="+mn-lt"/>
            </a:endParaRPr>
          </a:p>
          <a:p>
            <a:pPr>
              <a:defRPr/>
            </a:pPr>
            <a:r>
              <a:rPr lang="de-DE" sz="1800" b="0" dirty="0">
                <a:latin typeface="+mn-lt"/>
              </a:rPr>
              <a:t> </a:t>
            </a:r>
            <a:r>
              <a:rPr lang="de-DE" sz="1800" b="0" dirty="0" smtClean="0">
                <a:latin typeface="+mn-lt"/>
              </a:rPr>
              <a:t>    </a:t>
            </a:r>
            <a:r>
              <a:rPr lang="de-DE" sz="1800" b="0" dirty="0" err="1" smtClean="0">
                <a:latin typeface="+mn-lt"/>
              </a:rPr>
              <a:t>data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err="1" smtClean="0">
                <a:latin typeface="+mn-lt"/>
              </a:rPr>
              <a:t>transfer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err="1" smtClean="0">
                <a:latin typeface="+mn-lt"/>
              </a:rPr>
              <a:t>to</a:t>
            </a:r>
            <a:r>
              <a:rPr lang="de-DE" sz="1800" b="0" dirty="0" smtClean="0">
                <a:latin typeface="+mn-lt"/>
              </a:rPr>
              <a:t> FLES, </a:t>
            </a:r>
            <a:r>
              <a:rPr lang="de-DE" sz="1800" b="0" dirty="0" err="1" smtClean="0">
                <a:latin typeface="+mn-lt"/>
              </a:rPr>
              <a:t>event</a:t>
            </a:r>
            <a:r>
              <a:rPr lang="de-DE" sz="1800" b="0" dirty="0" smtClean="0">
                <a:latin typeface="+mn-lt"/>
              </a:rPr>
              <a:t> </a:t>
            </a:r>
            <a:r>
              <a:rPr lang="de-DE" sz="1800" b="0" dirty="0" err="1" smtClean="0">
                <a:latin typeface="+mn-lt"/>
              </a:rPr>
              <a:t>building</a:t>
            </a:r>
            <a:r>
              <a:rPr lang="de-DE" sz="1800" b="0" dirty="0" smtClean="0">
                <a:latin typeface="+mn-lt"/>
              </a:rPr>
              <a:t>, </a:t>
            </a:r>
            <a:endParaRPr lang="de-DE" sz="1800" b="0" dirty="0" smtClean="0">
              <a:latin typeface="+mn-lt"/>
            </a:endParaRPr>
          </a:p>
          <a:p>
            <a:pPr>
              <a:defRPr/>
            </a:pPr>
            <a:r>
              <a:rPr lang="de-DE" sz="1800" b="0" dirty="0">
                <a:latin typeface="+mn-lt"/>
              </a:rPr>
              <a:t> </a:t>
            </a:r>
            <a:r>
              <a:rPr lang="de-DE" sz="1800" b="0" dirty="0" smtClean="0">
                <a:latin typeface="+mn-lt"/>
              </a:rPr>
              <a:t>    </a:t>
            </a:r>
            <a:r>
              <a:rPr lang="de-DE" sz="1800" b="0" dirty="0" smtClean="0">
                <a:latin typeface="+mn-lt"/>
              </a:rPr>
              <a:t>online </a:t>
            </a:r>
            <a:r>
              <a:rPr lang="de-DE" sz="1800" b="0" dirty="0" err="1" smtClean="0">
                <a:latin typeface="+mn-lt"/>
              </a:rPr>
              <a:t>analysis</a:t>
            </a:r>
            <a:r>
              <a:rPr lang="de-DE" sz="1800" b="0" dirty="0" smtClean="0">
                <a:latin typeface="+mn-lt"/>
              </a:rPr>
              <a:t> </a:t>
            </a:r>
            <a:endParaRPr lang="de-DE" sz="1800" b="0" dirty="0" smtClean="0">
              <a:latin typeface="+mn-lt"/>
            </a:endParaRPr>
          </a:p>
          <a:p>
            <a:pPr>
              <a:defRPr/>
            </a:pPr>
            <a:endParaRPr lang="de-DE" sz="1800" b="0" dirty="0">
              <a:latin typeface="+mn-lt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370" y="931396"/>
            <a:ext cx="3298074" cy="53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82" y="2735175"/>
            <a:ext cx="4814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9" y="4141754"/>
            <a:ext cx="2199257" cy="228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39982" y="3834732"/>
            <a:ext cx="4814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/>
              <a:t>CBM </a:t>
            </a:r>
            <a:r>
              <a:rPr lang="de-DE" b="0" dirty="0" err="1" smtClean="0"/>
              <a:t>readout</a:t>
            </a:r>
            <a:r>
              <a:rPr lang="de-DE" b="0" dirty="0" smtClean="0"/>
              <a:t> </a:t>
            </a:r>
            <a:r>
              <a:rPr lang="de-DE" b="0" dirty="0" err="1" smtClean="0"/>
              <a:t>chain</a:t>
            </a:r>
            <a:r>
              <a:rPr lang="de-DE" b="0" dirty="0" smtClean="0"/>
              <a:t>, </a:t>
            </a:r>
            <a:r>
              <a:rPr lang="de-DE" b="0" dirty="0" err="1" smtClean="0"/>
              <a:t>start-up</a:t>
            </a:r>
            <a:r>
              <a:rPr lang="de-DE" b="0" dirty="0" smtClean="0"/>
              <a:t> </a:t>
            </a:r>
            <a:r>
              <a:rPr lang="de-DE" b="0" dirty="0" err="1" smtClean="0"/>
              <a:t>phase</a:t>
            </a:r>
            <a:r>
              <a:rPr lang="de-DE" b="0" dirty="0" smtClean="0"/>
              <a:t> </a:t>
            </a:r>
            <a:endParaRPr lang="de-DE" b="0" dirty="0"/>
          </a:p>
        </p:txBody>
      </p:sp>
      <p:sp>
        <p:nvSpPr>
          <p:cNvPr id="11" name="Textfeld 10"/>
          <p:cNvSpPr txBox="1"/>
          <p:nvPr/>
        </p:nvSpPr>
        <p:spPr>
          <a:xfrm>
            <a:off x="2920676" y="4853154"/>
            <a:ext cx="2711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/>
              <a:t>10</a:t>
            </a:r>
            <a:r>
              <a:rPr lang="de-DE" b="0" baseline="30000" dirty="0" smtClean="0"/>
              <a:t>8</a:t>
            </a:r>
            <a:r>
              <a:rPr lang="de-DE" b="0" dirty="0" smtClean="0"/>
              <a:t> </a:t>
            </a:r>
            <a:r>
              <a:rPr lang="de-DE" b="0" dirty="0" err="1" smtClean="0"/>
              <a:t>minbias</a:t>
            </a:r>
            <a:r>
              <a:rPr lang="de-DE" b="0" dirty="0" smtClean="0"/>
              <a:t> </a:t>
            </a:r>
            <a:r>
              <a:rPr lang="de-DE" b="0" dirty="0" err="1" smtClean="0"/>
              <a:t>UrQMD</a:t>
            </a:r>
            <a:r>
              <a:rPr lang="de-DE" b="0" dirty="0" smtClean="0"/>
              <a:t> </a:t>
            </a:r>
            <a:r>
              <a:rPr lang="de-DE" b="0" dirty="0" err="1" smtClean="0"/>
              <a:t>collisions</a:t>
            </a:r>
            <a:r>
              <a:rPr lang="de-DE" b="0" dirty="0" smtClean="0"/>
              <a:t>, 1,93 </a:t>
            </a:r>
            <a:r>
              <a:rPr lang="de-DE" b="0" dirty="0" err="1" smtClean="0"/>
              <a:t>AGeV</a:t>
            </a:r>
            <a:r>
              <a:rPr lang="de-DE" b="0" dirty="0" smtClean="0"/>
              <a:t> </a:t>
            </a:r>
            <a:r>
              <a:rPr lang="de-DE" b="0" dirty="0" err="1" smtClean="0"/>
              <a:t>Ni+Ni</a:t>
            </a:r>
            <a:endParaRPr lang="de-DE" b="0" dirty="0" smtClean="0"/>
          </a:p>
          <a:p>
            <a:r>
              <a:rPr lang="de-DE" b="0" dirty="0" smtClean="0"/>
              <a:t>Technical </a:t>
            </a:r>
            <a:r>
              <a:rPr lang="de-DE" b="0" dirty="0" err="1" smtClean="0"/>
              <a:t>goal</a:t>
            </a:r>
            <a:r>
              <a:rPr lang="de-DE" b="0" dirty="0" smtClean="0"/>
              <a:t>: 10 s </a:t>
            </a:r>
            <a:r>
              <a:rPr lang="de-DE" b="0" dirty="0" err="1" smtClean="0"/>
              <a:t>data</a:t>
            </a:r>
            <a:r>
              <a:rPr lang="de-DE" b="0" dirty="0" smtClean="0"/>
              <a:t> </a:t>
            </a:r>
            <a:r>
              <a:rPr lang="de-DE" b="0" dirty="0" err="1" smtClean="0"/>
              <a:t>taking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29702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HADES RICH upgrade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285" y="2802996"/>
            <a:ext cx="3865836" cy="356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55" y="3426759"/>
            <a:ext cx="2313428" cy="294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61" y="1794809"/>
            <a:ext cx="30575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4"/>
          <p:cNvSpPr txBox="1">
            <a:spLocks noChangeArrowheads="1"/>
          </p:cNvSpPr>
          <p:nvPr/>
        </p:nvSpPr>
        <p:spPr bwMode="auto">
          <a:xfrm>
            <a:off x="5196596" y="1934711"/>
            <a:ext cx="40735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de-DE" altLang="de-DE" sz="1800" b="0" dirty="0" smtClean="0"/>
              <a:t>HADES </a:t>
            </a:r>
            <a:r>
              <a:rPr lang="de-DE" altLang="de-DE" sz="1800" b="0" dirty="0" err="1" smtClean="0"/>
              <a:t>beamtime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proposal</a:t>
            </a:r>
            <a:r>
              <a:rPr lang="de-DE" altLang="de-DE" sz="1800" b="0" dirty="0" smtClean="0"/>
              <a:t>:</a:t>
            </a:r>
          </a:p>
          <a:p>
            <a:pPr marL="0" indent="0" eaLnBrk="1" hangingPunct="1">
              <a:defRPr/>
            </a:pPr>
            <a:r>
              <a:rPr lang="de-DE" altLang="de-DE" sz="1800" b="0" dirty="0" smtClean="0"/>
              <a:t>CB </a:t>
            </a:r>
            <a:r>
              <a:rPr lang="de-DE" altLang="de-DE" sz="1800" b="0" dirty="0" err="1" smtClean="0"/>
              <a:t>subtracted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e</a:t>
            </a:r>
            <a:r>
              <a:rPr lang="de-DE" altLang="de-DE" sz="1800" b="0" baseline="30000" dirty="0" err="1" smtClean="0"/>
              <a:t>+</a:t>
            </a:r>
            <a:r>
              <a:rPr lang="de-DE" altLang="de-DE" sz="1800" b="0" dirty="0" err="1" smtClean="0"/>
              <a:t>e</a:t>
            </a:r>
            <a:r>
              <a:rPr lang="de-DE" altLang="de-DE" sz="1800" b="0" baseline="30000" dirty="0" smtClean="0"/>
              <a:t>-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mass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spectrum</a:t>
            </a:r>
            <a:r>
              <a:rPr lang="de-DE" altLang="de-DE" sz="1800" b="0" dirty="0" smtClean="0"/>
              <a:t> </a:t>
            </a:r>
          </a:p>
          <a:p>
            <a:pPr marL="0" indent="0" eaLnBrk="1" hangingPunct="1">
              <a:defRPr/>
            </a:pPr>
            <a:r>
              <a:rPr lang="de-DE" altLang="de-DE" sz="1800" b="0" dirty="0" err="1" smtClean="0"/>
              <a:t>for</a:t>
            </a:r>
            <a:r>
              <a:rPr lang="de-DE" altLang="de-DE" sz="1800" b="0" dirty="0" smtClean="0"/>
              <a:t>  5·10</a:t>
            </a:r>
            <a:r>
              <a:rPr lang="de-DE" altLang="de-DE" sz="1800" b="0" baseline="30000" dirty="0" smtClean="0"/>
              <a:t>9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events</a:t>
            </a:r>
            <a:r>
              <a:rPr lang="de-DE" altLang="de-DE" sz="1800" b="0" dirty="0"/>
              <a:t> </a:t>
            </a:r>
            <a:r>
              <a:rPr lang="de-DE" altLang="de-DE" sz="1800" b="0" dirty="0" smtClean="0"/>
              <a:t>(4 </a:t>
            </a:r>
            <a:r>
              <a:rPr lang="de-DE" altLang="de-DE" sz="1800" b="0" dirty="0" err="1" smtClean="0"/>
              <a:t>weeks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beamtime</a:t>
            </a:r>
            <a:r>
              <a:rPr lang="de-DE" altLang="de-DE" sz="1800" b="0" dirty="0" smtClean="0"/>
              <a:t>)</a:t>
            </a:r>
            <a:endParaRPr lang="de-DE" altLang="de-DE" sz="1800" b="0" dirty="0" smtClean="0"/>
          </a:p>
          <a:p>
            <a:pPr marL="0" indent="0" eaLnBrk="1" hangingPunct="1">
              <a:defRPr/>
            </a:pPr>
            <a:endParaRPr lang="de-DE" altLang="de-DE" sz="1800" b="0" dirty="0" smtClean="0"/>
          </a:p>
        </p:txBody>
      </p:sp>
      <p:sp>
        <p:nvSpPr>
          <p:cNvPr id="9" name="Textfeld 3"/>
          <p:cNvSpPr txBox="1">
            <a:spLocks noChangeArrowheads="1"/>
          </p:cNvSpPr>
          <p:nvPr/>
        </p:nvSpPr>
        <p:spPr bwMode="auto">
          <a:xfrm>
            <a:off x="586555" y="820163"/>
            <a:ext cx="83994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de-DE" altLang="de-DE" sz="1800" b="0" dirty="0">
                <a:cs typeface="Arial" charset="0"/>
              </a:rPr>
              <a:t>HADES RICH </a:t>
            </a:r>
            <a:r>
              <a:rPr lang="de-DE" altLang="de-DE" sz="1800" b="0" dirty="0" err="1">
                <a:cs typeface="Arial" charset="0"/>
              </a:rPr>
              <a:t>detector</a:t>
            </a:r>
            <a:r>
              <a:rPr lang="de-DE" altLang="de-DE" sz="1800" b="0" dirty="0">
                <a:cs typeface="Arial" charset="0"/>
              </a:rPr>
              <a:t> in </a:t>
            </a:r>
            <a:r>
              <a:rPr lang="de-DE" altLang="de-DE" sz="1800" b="0" dirty="0" err="1">
                <a:cs typeface="Arial" charset="0"/>
              </a:rPr>
              <a:t>operation</a:t>
            </a:r>
            <a:r>
              <a:rPr lang="de-DE" altLang="de-DE" sz="1800" b="0" dirty="0">
                <a:cs typeface="Arial" charset="0"/>
              </a:rPr>
              <a:t> </a:t>
            </a:r>
            <a:r>
              <a:rPr lang="de-DE" altLang="de-DE" sz="1800" b="0" dirty="0" err="1">
                <a:cs typeface="Arial" charset="0"/>
              </a:rPr>
              <a:t>since</a:t>
            </a:r>
            <a:r>
              <a:rPr lang="de-DE" altLang="de-DE" sz="1800" b="0" dirty="0">
                <a:cs typeface="Arial" charset="0"/>
              </a:rPr>
              <a:t> </a:t>
            </a:r>
            <a:r>
              <a:rPr lang="de-DE" altLang="de-DE" sz="1800" b="0" dirty="0" err="1">
                <a:cs typeface="Arial" charset="0"/>
              </a:rPr>
              <a:t>more</a:t>
            </a:r>
            <a:r>
              <a:rPr lang="de-DE" altLang="de-DE" sz="1800" b="0" dirty="0">
                <a:cs typeface="Arial" charset="0"/>
              </a:rPr>
              <a:t> </a:t>
            </a:r>
            <a:r>
              <a:rPr lang="de-DE" altLang="de-DE" sz="1800" b="0" dirty="0" err="1">
                <a:cs typeface="Arial" charset="0"/>
              </a:rPr>
              <a:t>than</a:t>
            </a:r>
            <a:r>
              <a:rPr lang="de-DE" altLang="de-DE" sz="1800" b="0" dirty="0">
                <a:cs typeface="Arial" charset="0"/>
              </a:rPr>
              <a:t> 10 </a:t>
            </a:r>
            <a:r>
              <a:rPr lang="de-DE" altLang="de-DE" sz="1800" b="0" dirty="0" err="1">
                <a:cs typeface="Arial" charset="0"/>
              </a:rPr>
              <a:t>years</a:t>
            </a:r>
            <a:endParaRPr lang="de-DE" altLang="de-DE" sz="1800" b="0" dirty="0"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de-DE" altLang="de-DE" sz="1800" b="0" dirty="0" err="1">
                <a:cs typeface="Arial" charset="0"/>
              </a:rPr>
              <a:t>Reduced</a:t>
            </a:r>
            <a:r>
              <a:rPr lang="de-DE" altLang="de-DE" sz="1800" b="0" dirty="0">
                <a:cs typeface="Arial" charset="0"/>
              </a:rPr>
              <a:t> </a:t>
            </a:r>
            <a:r>
              <a:rPr lang="de-DE" altLang="de-DE" sz="1800" b="0" dirty="0" err="1">
                <a:cs typeface="Arial" charset="0"/>
              </a:rPr>
              <a:t>performance</a:t>
            </a:r>
            <a:r>
              <a:rPr lang="de-DE" altLang="de-DE" sz="1800" b="0" dirty="0">
                <a:cs typeface="Arial" charset="0"/>
              </a:rPr>
              <a:t> </a:t>
            </a:r>
            <a:r>
              <a:rPr lang="de-DE" altLang="de-DE" sz="1800" b="0" dirty="0" err="1">
                <a:cs typeface="Arial" charset="0"/>
              </a:rPr>
              <a:t>over</a:t>
            </a:r>
            <a:r>
              <a:rPr lang="de-DE" altLang="de-DE" sz="1800" b="0" dirty="0">
                <a:cs typeface="Arial" charset="0"/>
              </a:rPr>
              <a:t> </a:t>
            </a:r>
            <a:r>
              <a:rPr lang="de-DE" altLang="de-DE" sz="1800" b="0" dirty="0" err="1" smtClean="0">
                <a:cs typeface="Arial" charset="0"/>
              </a:rPr>
              <a:t>years</a:t>
            </a:r>
            <a:r>
              <a:rPr lang="de-DE" altLang="de-DE" sz="1800" b="0" dirty="0">
                <a:cs typeface="Arial" charset="0"/>
              </a:rPr>
              <a:t> </a:t>
            </a:r>
            <a:endParaRPr lang="de-DE" altLang="de-DE" sz="1800" b="0" dirty="0" smtClean="0">
              <a:cs typeface="Arial" charset="0"/>
            </a:endParaRPr>
          </a:p>
          <a:p>
            <a:pPr marL="0" indent="0" eaLnBrk="1" hangingPunct="1"/>
            <a:r>
              <a:rPr lang="de-DE" altLang="de-DE" sz="1800" b="0" dirty="0" smtClean="0">
                <a:cs typeface="Arial" charset="0"/>
                <a:sym typeface="Wingdings" panose="05000000000000000000" pitchFamily="2" charset="2"/>
              </a:rPr>
              <a:t> </a:t>
            </a:r>
            <a:r>
              <a:rPr lang="de-DE" altLang="de-DE" sz="1800" b="0" dirty="0" err="1" smtClean="0">
                <a:cs typeface="Arial" charset="0"/>
                <a:sym typeface="Wingdings" panose="05000000000000000000" pitchFamily="2" charset="2"/>
              </a:rPr>
              <a:t>replace</a:t>
            </a:r>
            <a:r>
              <a:rPr lang="de-DE" altLang="de-DE" sz="1800" b="0" dirty="0" smtClean="0"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1800" b="0" dirty="0" err="1" smtClean="0">
                <a:cs typeface="Arial" charset="0"/>
                <a:sym typeface="Wingdings" panose="05000000000000000000" pitchFamily="2" charset="2"/>
              </a:rPr>
              <a:t>by</a:t>
            </a:r>
            <a:r>
              <a:rPr lang="de-DE" altLang="de-DE" sz="1800" b="0" dirty="0" smtClean="0">
                <a:cs typeface="Arial" charset="0"/>
                <a:sym typeface="Wingdings" panose="05000000000000000000" pitchFamily="2" charset="2"/>
              </a:rPr>
              <a:t> CBM-RICH MAPMTs </a:t>
            </a:r>
            <a:r>
              <a:rPr lang="de-DE" altLang="de-DE" sz="1800" b="0" dirty="0" err="1" smtClean="0">
                <a:cs typeface="Arial" charset="0"/>
                <a:sym typeface="Wingdings" panose="05000000000000000000" pitchFamily="2" charset="2"/>
              </a:rPr>
              <a:t>and</a:t>
            </a:r>
            <a:r>
              <a:rPr lang="de-DE" altLang="de-DE" sz="1800" b="0" dirty="0" smtClean="0"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1800" b="0" dirty="0" err="1" smtClean="0">
                <a:cs typeface="Arial" charset="0"/>
                <a:sym typeface="Wingdings" panose="05000000000000000000" pitchFamily="2" charset="2"/>
              </a:rPr>
              <a:t>gain</a:t>
            </a:r>
            <a:r>
              <a:rPr lang="de-DE" altLang="de-DE" sz="1800" b="0" dirty="0" smtClean="0">
                <a:cs typeface="Arial" charset="0"/>
                <a:sym typeface="Wingdings" panose="05000000000000000000" pitchFamily="2" charset="2"/>
              </a:rPr>
              <a:t> a </a:t>
            </a:r>
            <a:r>
              <a:rPr lang="de-DE" altLang="de-DE" sz="1800" b="0" dirty="0" err="1" smtClean="0">
                <a:cs typeface="Arial" charset="0"/>
                <a:sym typeface="Wingdings" panose="05000000000000000000" pitchFamily="2" charset="2"/>
              </a:rPr>
              <a:t>huge</a:t>
            </a:r>
            <a:r>
              <a:rPr lang="de-DE" altLang="de-DE" sz="1800" b="0" dirty="0" smtClean="0"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1800" b="0" dirty="0" err="1" smtClean="0">
                <a:cs typeface="Arial" charset="0"/>
                <a:sym typeface="Wingdings" panose="05000000000000000000" pitchFamily="2" charset="2"/>
              </a:rPr>
              <a:t>factor</a:t>
            </a:r>
            <a:r>
              <a:rPr lang="de-DE" altLang="de-DE" sz="1800" b="0" dirty="0" smtClean="0">
                <a:cs typeface="Arial" charset="0"/>
                <a:sym typeface="Wingdings" panose="05000000000000000000" pitchFamily="2" charset="2"/>
              </a:rPr>
              <a:t> in e-PID</a:t>
            </a:r>
            <a:endParaRPr lang="de-DE" altLang="de-DE" sz="1800" b="0" dirty="0">
              <a:cs typeface="Arial" charset="0"/>
            </a:endParaRPr>
          </a:p>
        </p:txBody>
      </p:sp>
      <p:sp>
        <p:nvSpPr>
          <p:cNvPr id="10" name="Textfeld 4"/>
          <p:cNvSpPr txBox="1">
            <a:spLocks noChangeArrowheads="1"/>
          </p:cNvSpPr>
          <p:nvPr/>
        </p:nvSpPr>
        <p:spPr bwMode="auto">
          <a:xfrm>
            <a:off x="2941992" y="5716281"/>
            <a:ext cx="23492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de-DE" altLang="de-DE" sz="1800" b="0" dirty="0" err="1" smtClean="0"/>
              <a:t>Preparation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of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new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photondetector</a:t>
            </a:r>
            <a:r>
              <a:rPr lang="de-DE" altLang="de-DE" sz="1800" b="0" dirty="0" smtClean="0"/>
              <a:t> plane</a:t>
            </a:r>
            <a:endParaRPr lang="de-DE" altLang="de-DE" sz="1800" b="0" dirty="0" smtClean="0"/>
          </a:p>
        </p:txBody>
      </p:sp>
      <p:sp>
        <p:nvSpPr>
          <p:cNvPr id="11" name="Textfeld 4"/>
          <p:cNvSpPr txBox="1">
            <a:spLocks noChangeArrowheads="1"/>
          </p:cNvSpPr>
          <p:nvPr/>
        </p:nvSpPr>
        <p:spPr bwMode="auto">
          <a:xfrm>
            <a:off x="2941992" y="3424277"/>
            <a:ext cx="244404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de-DE" altLang="de-DE" sz="1800" b="0" dirty="0" smtClean="0"/>
              <a:t>Simulation </a:t>
            </a:r>
            <a:r>
              <a:rPr lang="de-DE" altLang="de-DE" sz="1800" b="0" dirty="0" err="1" smtClean="0"/>
              <a:t>and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reconstruction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of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single</a:t>
            </a:r>
            <a:r>
              <a:rPr lang="de-DE" altLang="de-DE" sz="1800" b="0" dirty="0" smtClean="0"/>
              <a:t>/ double rings</a:t>
            </a:r>
            <a:endParaRPr lang="de-DE" altLang="de-DE" sz="1800" b="0" dirty="0" smtClean="0"/>
          </a:p>
        </p:txBody>
      </p:sp>
      <p:sp>
        <p:nvSpPr>
          <p:cNvPr id="12" name="Ellipse 11"/>
          <p:cNvSpPr/>
          <p:nvPr/>
        </p:nvSpPr>
        <p:spPr>
          <a:xfrm rot="19091385">
            <a:off x="7800050" y="4382887"/>
            <a:ext cx="724995" cy="20006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698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</a:t>
            </a:r>
            <a:r>
              <a:rPr lang="de-DE" dirty="0" smtClean="0"/>
              <a:t>/ Summary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0" y="1358065"/>
            <a:ext cx="5938450" cy="264071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46386" y="930164"/>
            <a:ext cx="835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0033CC"/>
                </a:solidFill>
              </a:rPr>
              <a:t>Daniel </a:t>
            </a:r>
            <a:r>
              <a:rPr lang="de-DE" sz="1800" dirty="0" err="1" smtClean="0">
                <a:solidFill>
                  <a:srgbClr val="0033CC"/>
                </a:solidFill>
              </a:rPr>
              <a:t>Cebra</a:t>
            </a:r>
            <a:r>
              <a:rPr lang="de-DE" sz="1800" dirty="0" smtClean="0">
                <a:solidFill>
                  <a:srgbClr val="0033CC"/>
                </a:solidFill>
              </a:rPr>
              <a:t>, </a:t>
            </a:r>
            <a:r>
              <a:rPr lang="de-DE" sz="1800" dirty="0" err="1" smtClean="0">
                <a:solidFill>
                  <a:srgbClr val="0033CC"/>
                </a:solidFill>
              </a:rPr>
              <a:t>Tuesday</a:t>
            </a:r>
            <a:r>
              <a:rPr lang="de-DE" sz="1800" dirty="0" smtClean="0">
                <a:solidFill>
                  <a:srgbClr val="0033CC"/>
                </a:solidFill>
              </a:rPr>
              <a:t> </a:t>
            </a:r>
            <a:r>
              <a:rPr lang="de-DE" sz="1800" dirty="0" err="1" smtClean="0">
                <a:solidFill>
                  <a:srgbClr val="0033CC"/>
                </a:solidFill>
              </a:rPr>
              <a:t>morning</a:t>
            </a:r>
            <a:r>
              <a:rPr lang="de-DE" sz="1800" dirty="0">
                <a:solidFill>
                  <a:srgbClr val="0033CC"/>
                </a:solidFill>
              </a:rPr>
              <a:t>: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813367" y="1608081"/>
            <a:ext cx="693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 smtClean="0">
                <a:solidFill>
                  <a:srgbClr val="92D050"/>
                </a:solidFill>
                <a:sym typeface="Wingdings"/>
              </a:rPr>
              <a:t></a:t>
            </a:r>
            <a:endParaRPr lang="de-DE" sz="5400" dirty="0">
              <a:solidFill>
                <a:srgbClr val="92D05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776575" y="2186163"/>
            <a:ext cx="693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 smtClean="0">
                <a:solidFill>
                  <a:srgbClr val="92D050"/>
                </a:solidFill>
                <a:sym typeface="Wingdings"/>
              </a:rPr>
              <a:t></a:t>
            </a:r>
            <a:endParaRPr lang="de-DE" sz="5400" dirty="0">
              <a:solidFill>
                <a:srgbClr val="92D05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02847" y="2780011"/>
            <a:ext cx="693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 smtClean="0">
                <a:solidFill>
                  <a:srgbClr val="92D050"/>
                </a:solidFill>
                <a:sym typeface="Wingdings"/>
              </a:rPr>
              <a:t></a:t>
            </a:r>
            <a:endParaRPr lang="de-DE" sz="5400" dirty="0">
              <a:solidFill>
                <a:srgbClr val="92D05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13353" y="3279263"/>
            <a:ext cx="693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 smtClean="0">
                <a:solidFill>
                  <a:srgbClr val="92D050"/>
                </a:solidFill>
                <a:sym typeface="Wingdings"/>
              </a:rPr>
              <a:t></a:t>
            </a:r>
            <a:endParaRPr lang="de-DE" sz="5400" dirty="0">
              <a:solidFill>
                <a:srgbClr val="92D05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52188" y="4231866"/>
            <a:ext cx="8378354" cy="2031325"/>
          </a:xfrm>
          <a:prstGeom prst="rect">
            <a:avLst/>
          </a:prstGeom>
          <a:solidFill>
            <a:srgbClr val="CCFFCC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CBM</a:t>
            </a:r>
          </a:p>
          <a:p>
            <a:r>
              <a:rPr lang="de-DE" sz="1800" b="0" dirty="0" smtClean="0"/>
              <a:t>→ </a:t>
            </a:r>
            <a:r>
              <a:rPr lang="de-DE" sz="1800" b="0" dirty="0" err="1" smtClean="0">
                <a:sym typeface="Wingdings" panose="05000000000000000000" pitchFamily="2" charset="2"/>
              </a:rPr>
              <a:t>phase</a:t>
            </a:r>
            <a:r>
              <a:rPr lang="de-DE" sz="1800" b="0" dirty="0" smtClean="0">
                <a:sym typeface="Wingdings" panose="05000000000000000000" pitchFamily="2" charset="2"/>
              </a:rPr>
              <a:t> </a:t>
            </a:r>
            <a:r>
              <a:rPr lang="de-DE" sz="1800" b="0" dirty="0" err="1" smtClean="0">
                <a:sym typeface="Wingdings" panose="05000000000000000000" pitchFamily="2" charset="2"/>
              </a:rPr>
              <a:t>structure</a:t>
            </a:r>
            <a:r>
              <a:rPr lang="de-DE" sz="1800" b="0" dirty="0" smtClean="0">
                <a:sym typeface="Wingdings" panose="05000000000000000000" pitchFamily="2" charset="2"/>
              </a:rPr>
              <a:t> will not </a:t>
            </a:r>
            <a:r>
              <a:rPr lang="de-DE" sz="1800" b="0" dirty="0" err="1" smtClean="0">
                <a:sym typeface="Wingdings" panose="05000000000000000000" pitchFamily="2" charset="2"/>
              </a:rPr>
              <a:t>be</a:t>
            </a:r>
            <a:r>
              <a:rPr lang="de-DE" sz="1800" b="0" dirty="0" smtClean="0">
                <a:sym typeface="Wingdings" panose="05000000000000000000" pitchFamily="2" charset="2"/>
              </a:rPr>
              <a:t> </a:t>
            </a:r>
            <a:r>
              <a:rPr lang="de-DE" sz="1800" b="0" dirty="0" err="1" smtClean="0">
                <a:sym typeface="Wingdings" panose="05000000000000000000" pitchFamily="2" charset="2"/>
              </a:rPr>
              <a:t>revealed</a:t>
            </a:r>
            <a:r>
              <a:rPr lang="de-DE" sz="1800" b="0" dirty="0" smtClean="0">
                <a:sym typeface="Wingdings" panose="05000000000000000000" pitchFamily="2" charset="2"/>
              </a:rPr>
              <a:t> </a:t>
            </a:r>
            <a:r>
              <a:rPr lang="de-DE" sz="1800" b="0" dirty="0" err="1" smtClean="0">
                <a:sym typeface="Wingdings" panose="05000000000000000000" pitchFamily="2" charset="2"/>
              </a:rPr>
              <a:t>by</a:t>
            </a:r>
            <a:r>
              <a:rPr lang="de-DE" sz="1800" b="0" dirty="0" smtClean="0">
                <a:sym typeface="Wingdings" panose="05000000000000000000" pitchFamily="2" charset="2"/>
              </a:rPr>
              <a:t> a </a:t>
            </a:r>
            <a:r>
              <a:rPr lang="de-DE" sz="1800" b="0" dirty="0" err="1" smtClean="0">
                <a:sym typeface="Wingdings" panose="05000000000000000000" pitchFamily="2" charset="2"/>
              </a:rPr>
              <a:t>single</a:t>
            </a:r>
            <a:r>
              <a:rPr lang="de-DE" sz="1800" b="0" dirty="0" smtClean="0">
                <a:sym typeface="Wingdings" panose="05000000000000000000" pitchFamily="2" charset="2"/>
              </a:rPr>
              <a:t> </a:t>
            </a:r>
            <a:r>
              <a:rPr lang="de-DE" sz="1800" b="0" dirty="0" err="1" smtClean="0">
                <a:sym typeface="Wingdings" panose="05000000000000000000" pitchFamily="2" charset="2"/>
              </a:rPr>
              <a:t>measurement</a:t>
            </a:r>
            <a:r>
              <a:rPr lang="de-DE" sz="1800" b="0" dirty="0" smtClean="0">
                <a:sym typeface="Wingdings" panose="05000000000000000000" pitchFamily="2" charset="2"/>
              </a:rPr>
              <a:t> – </a:t>
            </a:r>
            <a:r>
              <a:rPr lang="de-DE" sz="1800" b="0" dirty="0" err="1" smtClean="0">
                <a:sym typeface="Wingdings" panose="05000000000000000000" pitchFamily="2" charset="2"/>
              </a:rPr>
              <a:t>need</a:t>
            </a:r>
            <a:r>
              <a:rPr lang="de-DE" sz="1800" b="0" dirty="0" smtClean="0">
                <a:sym typeface="Wingdings" panose="05000000000000000000" pitchFamily="2" charset="2"/>
              </a:rPr>
              <a:t>     </a:t>
            </a:r>
          </a:p>
          <a:p>
            <a:r>
              <a:rPr lang="de-DE" sz="1800" b="0" dirty="0">
                <a:sym typeface="Wingdings" panose="05000000000000000000" pitchFamily="2" charset="2"/>
              </a:rPr>
              <a:t> </a:t>
            </a:r>
            <a:r>
              <a:rPr lang="de-DE" sz="1800" b="0" dirty="0" smtClean="0">
                <a:sym typeface="Wingdings" panose="05000000000000000000" pitchFamily="2" charset="2"/>
              </a:rPr>
              <a:t>    </a:t>
            </a:r>
            <a:r>
              <a:rPr lang="de-DE" sz="1800" b="0" dirty="0" err="1" smtClean="0">
                <a:sym typeface="Wingdings" panose="05000000000000000000" pitchFamily="2" charset="2"/>
              </a:rPr>
              <a:t>systematic</a:t>
            </a:r>
            <a:r>
              <a:rPr lang="de-DE" sz="1800" b="0" dirty="0" smtClean="0">
                <a:sym typeface="Wingdings" panose="05000000000000000000" pitchFamily="2" charset="2"/>
              </a:rPr>
              <a:t> </a:t>
            </a:r>
            <a:r>
              <a:rPr lang="de-DE" sz="1800" b="0" dirty="0" err="1" smtClean="0">
                <a:sym typeface="Wingdings" panose="05000000000000000000" pitchFamily="2" charset="2"/>
              </a:rPr>
              <a:t>studies</a:t>
            </a:r>
            <a:r>
              <a:rPr lang="de-DE" sz="1800" b="0" dirty="0" smtClean="0">
                <a:sym typeface="Wingdings" panose="05000000000000000000" pitchFamily="2" charset="2"/>
              </a:rPr>
              <a:t>!</a:t>
            </a:r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systematic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studies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with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sufficient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statistics</a:t>
            </a:r>
            <a:r>
              <a:rPr lang="de-DE" sz="1800" b="0" dirty="0" smtClean="0"/>
              <a:t>: </a:t>
            </a:r>
            <a:r>
              <a:rPr lang="de-DE" sz="1800" b="0" dirty="0" err="1" smtClean="0"/>
              <a:t>strangeness</a:t>
            </a:r>
            <a:r>
              <a:rPr lang="de-DE" sz="1800" b="0" dirty="0" smtClean="0"/>
              <a:t>, </a:t>
            </a:r>
            <a:r>
              <a:rPr lang="de-DE" sz="1800" b="0" dirty="0" err="1" smtClean="0"/>
              <a:t>em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probes</a:t>
            </a:r>
            <a:r>
              <a:rPr lang="de-DE" sz="1800" b="0" dirty="0" smtClean="0"/>
              <a:t>, </a:t>
            </a:r>
            <a:r>
              <a:rPr lang="de-DE" sz="1800" b="0" dirty="0" err="1" smtClean="0"/>
              <a:t>charm</a:t>
            </a:r>
            <a:endParaRPr lang="de-DE" sz="1800" b="0" dirty="0" smtClean="0"/>
          </a:p>
          <a:p>
            <a:r>
              <a:rPr lang="de-DE" sz="1800" b="0" dirty="0" smtClean="0"/>
              <a:t>→ CBM </a:t>
            </a:r>
            <a:r>
              <a:rPr lang="de-DE" sz="1800" b="0" dirty="0" err="1" smtClean="0"/>
              <a:t>well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advanced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with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respect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to</a:t>
            </a:r>
            <a:r>
              <a:rPr lang="de-DE" sz="1800" b="0" dirty="0" smtClean="0"/>
              <a:t> FAIR </a:t>
            </a:r>
            <a:r>
              <a:rPr lang="de-DE" sz="1800" b="0" dirty="0" err="1" smtClean="0"/>
              <a:t>timeline</a:t>
            </a:r>
            <a:r>
              <a:rPr lang="de-DE" sz="1800" b="0" dirty="0" smtClean="0"/>
              <a:t>, 7 out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11 TDRs </a:t>
            </a:r>
            <a:r>
              <a:rPr lang="de-DE" sz="1800" b="0" dirty="0" err="1" smtClean="0"/>
              <a:t>accepted</a:t>
            </a:r>
            <a:r>
              <a:rPr lang="de-DE" sz="1800" b="0" dirty="0" smtClean="0"/>
              <a:t>,</a:t>
            </a:r>
          </a:p>
          <a:p>
            <a:r>
              <a:rPr lang="de-DE" sz="1800" b="0" dirty="0"/>
              <a:t> </a:t>
            </a:r>
            <a:r>
              <a:rPr lang="de-DE" sz="1800" b="0" dirty="0" smtClean="0"/>
              <a:t>   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start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version</a:t>
            </a:r>
            <a:r>
              <a:rPr lang="de-DE" sz="1800" b="0" dirty="0" smtClean="0"/>
              <a:t> 90% </a:t>
            </a:r>
            <a:r>
              <a:rPr lang="de-DE" sz="1800" b="0" dirty="0" err="1" smtClean="0"/>
              <a:t>financed</a:t>
            </a:r>
            <a:endParaRPr lang="de-DE" sz="1800" b="0" dirty="0" smtClean="0"/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exciting</a:t>
            </a:r>
            <a:r>
              <a:rPr lang="de-DE" sz="1800" b="0" dirty="0" smtClean="0"/>
              <a:t> FAIR phase-0 </a:t>
            </a:r>
            <a:r>
              <a:rPr lang="de-DE" sz="1800" b="0" dirty="0" err="1" smtClean="0"/>
              <a:t>activities</a:t>
            </a:r>
            <a:r>
              <a:rPr lang="de-DE" sz="1800" b="0" dirty="0" smtClean="0"/>
              <a:t>!</a:t>
            </a:r>
            <a:endParaRPr lang="en-US" sz="1800" b="0" dirty="0"/>
          </a:p>
        </p:txBody>
      </p:sp>
      <p:pic>
        <p:nvPicPr>
          <p:cNvPr id="12" name="Bild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839" y="1081441"/>
            <a:ext cx="1807122" cy="2365963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7797456" y="3447786"/>
            <a:ext cx="179621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400" b="0" dirty="0" smtClean="0"/>
              <a:t>CBM, Eur</a:t>
            </a:r>
            <a:r>
              <a:rPr lang="de-DE" sz="1400" b="0" dirty="0"/>
              <a:t>. Phys. J. A (2017) 53: 60. </a:t>
            </a:r>
          </a:p>
        </p:txBody>
      </p:sp>
    </p:spTree>
    <p:extLst>
      <p:ext uri="{BB962C8B-B14F-4D97-AF65-F5344CB8AC3E}">
        <p14:creationId xmlns:p14="http://schemas.microsoft.com/office/powerpoint/2010/main" val="323100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www.gsi.de/fileadmin/_processed_/0/e/csm_FAIR-Baufeld_6a7e43b9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r="4663"/>
          <a:stretch/>
        </p:blipFill>
        <p:spPr bwMode="auto">
          <a:xfrm>
            <a:off x="-10" y="-31115"/>
            <a:ext cx="9906009" cy="688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2017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91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94" y="4005064"/>
            <a:ext cx="4638893" cy="3479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8922" y="672928"/>
            <a:ext cx="2497139" cy="3482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Croatia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r>
              <a:rPr lang="de-DE" sz="14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Split Univ.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China: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CCNU Wuhan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Tsinghua</a:t>
            </a: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USTC Hefei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CTGU Yichang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Czech Republic:</a:t>
            </a:r>
            <a:endParaRPr lang="en-GB" sz="1400" u="sng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CAS,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Rez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Techn.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Univ.Prague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France: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IPHC Strasbourg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Hungary: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KFKI Budapest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Budapest Univ.</a:t>
            </a:r>
          </a:p>
        </p:txBody>
      </p:sp>
      <p:sp>
        <p:nvSpPr>
          <p:cNvPr id="6" name="Rechteck 5"/>
          <p:cNvSpPr/>
          <p:nvPr/>
        </p:nvSpPr>
        <p:spPr>
          <a:xfrm>
            <a:off x="1932158" y="655788"/>
            <a:ext cx="218617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Germany:</a:t>
            </a:r>
            <a:r>
              <a:rPr lang="de-DE" sz="16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IKF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FIAS </a:t>
            </a:r>
            <a:r>
              <a:rPr lang="de-DE" sz="1200" dirty="0">
                <a:solidFill>
                  <a:srgbClr val="002060"/>
                </a:solidFill>
              </a:rPr>
              <a:t>Frankfurt Univ. ICS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GSI Darmstadt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Giessen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P.I.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ZITI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HZ Dresden-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Rossendorf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KIT Karlsruhe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Münster Univ.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Tübingen Univ. 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Wuppertal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ZIB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Berlin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endParaRPr lang="en-GB" sz="16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938323" y="788190"/>
            <a:ext cx="1867694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600" u="sng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India: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Aligarh Muslim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Bose Inst.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Panjab</a:t>
            </a: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Rajasthan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Jammu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Kashmir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Calcutta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B.H. Univ. 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Varanasi</a:t>
            </a:r>
            <a:endParaRPr lang="en-US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VECC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IOP Bhubaneswar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</a:t>
            </a: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Kharagpur</a:t>
            </a:r>
            <a:endParaRPr lang="en-GB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Indore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Gauhati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</a:t>
            </a:r>
          </a:p>
        </p:txBody>
      </p:sp>
      <p:sp>
        <p:nvSpPr>
          <p:cNvPr id="7" name="Rechteck 6"/>
          <p:cNvSpPr/>
          <p:nvPr/>
        </p:nvSpPr>
        <p:spPr>
          <a:xfrm>
            <a:off x="5686777" y="788190"/>
            <a:ext cx="185278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Korea: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Pusan Nat.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u="sng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Poland:</a:t>
            </a:r>
            <a:endParaRPr lang="de-DE" sz="16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AGH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Jag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Silesia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 Katowice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002060"/>
                </a:solidFill>
                <a:latin typeface="Tahoma" pitchFamily="34" charset="0"/>
              </a:rPr>
              <a:t>Romania</a:t>
            </a:r>
            <a:r>
              <a:rPr lang="de-DE" sz="1600" dirty="0">
                <a:solidFill>
                  <a:srgbClr val="00206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NIPNE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Univ.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567084" y="659996"/>
            <a:ext cx="2456479" cy="3376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Russia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de-DE" sz="1600" u="sng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IHEP </a:t>
            </a: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Protvino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INR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Troitzk</a:t>
            </a:r>
            <a:endParaRPr lang="en-GB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ITEP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Kurchatov</a:t>
            </a: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Inst.,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LHEP,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LIT,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MEPHI </a:t>
            </a:r>
            <a:r>
              <a:rPr lang="de-DE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Moscow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PNPI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Gatchina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SINP MSU, Moscow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St. Petersburg P. Univ.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</a:rPr>
              <a:t>Ioffe</a:t>
            </a:r>
            <a:r>
              <a:rPr lang="de-DE" sz="1200" dirty="0">
                <a:solidFill>
                  <a:srgbClr val="002060"/>
                </a:solidFill>
              </a:rPr>
              <a:t> Phys.-Tech. </a:t>
            </a:r>
            <a:r>
              <a:rPr lang="de-DE" sz="1200" dirty="0" err="1">
                <a:solidFill>
                  <a:srgbClr val="002060"/>
                </a:solidFill>
              </a:rPr>
              <a:t>Inst</a:t>
            </a:r>
            <a:r>
              <a:rPr lang="de-DE" sz="1200" dirty="0">
                <a:solidFill>
                  <a:srgbClr val="002060"/>
                </a:solidFill>
              </a:rPr>
              <a:t>. St. </a:t>
            </a:r>
            <a:r>
              <a:rPr lang="de-DE" sz="1200" dirty="0" err="1">
                <a:solidFill>
                  <a:srgbClr val="002060"/>
                </a:solidFill>
              </a:rPr>
              <a:t>Pb</a:t>
            </a:r>
            <a:r>
              <a:rPr lang="de-DE" sz="1200" dirty="0">
                <a:solidFill>
                  <a:srgbClr val="002060"/>
                </a:solidFill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Ukraine:</a:t>
            </a:r>
            <a:r>
              <a:rPr lang="it-IT" sz="16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T. Shevchenko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Kiev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Kiev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Inst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Nucl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Research</a:t>
            </a:r>
            <a:endParaRPr lang="it-IT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76" y="4022208"/>
            <a:ext cx="5622442" cy="343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51137" y="4006806"/>
            <a:ext cx="4727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26</a:t>
            </a:r>
            <a:r>
              <a:rPr lang="de-DE" baseline="30000" dirty="0">
                <a:solidFill>
                  <a:srgbClr val="000000"/>
                </a:solidFill>
              </a:rPr>
              <a:t>th</a:t>
            </a:r>
            <a:r>
              <a:rPr lang="de-DE" dirty="0">
                <a:solidFill>
                  <a:srgbClr val="000000"/>
                </a:solidFill>
              </a:rPr>
              <a:t> CBM </a:t>
            </a:r>
            <a:r>
              <a:rPr lang="de-DE" dirty="0" err="1">
                <a:solidFill>
                  <a:srgbClr val="000000"/>
                </a:solidFill>
              </a:rPr>
              <a:t>Collaboration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meeting</a:t>
            </a:r>
            <a:r>
              <a:rPr lang="de-DE" dirty="0">
                <a:solidFill>
                  <a:srgbClr val="000000"/>
                </a:solidFill>
              </a:rPr>
              <a:t> in </a:t>
            </a:r>
            <a:r>
              <a:rPr lang="de-DE" dirty="0" err="1">
                <a:solidFill>
                  <a:srgbClr val="000000"/>
                </a:solidFill>
              </a:rPr>
              <a:t>Prague</a:t>
            </a:r>
            <a:r>
              <a:rPr lang="de-DE" dirty="0">
                <a:solidFill>
                  <a:srgbClr val="000000"/>
                </a:solidFill>
              </a:rPr>
              <a:t>, CZ 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14 -18 Sept. 2015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7083882" y="6525344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6615830" y="645333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6669191" y="6448722"/>
            <a:ext cx="7800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CBM </a:t>
            </a:r>
            <a:r>
              <a:rPr lang="de-DE" dirty="0" err="1" smtClean="0"/>
              <a:t>collaboration</a:t>
            </a:r>
            <a:endParaRPr lang="de-DE" dirty="0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0" y="6520763"/>
            <a:ext cx="3634015" cy="36933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60 </a:t>
            </a:r>
            <a:r>
              <a:rPr lang="de-DE" altLang="de-DE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institutions</a:t>
            </a:r>
            <a:r>
              <a:rPr lang="de-DE" altLang="de-DE" sz="1800" dirty="0">
                <a:solidFill>
                  <a:srgbClr val="000000"/>
                </a:solidFill>
                <a:latin typeface="Arial" panose="020B0604020202020204" pitchFamily="34" charset="0"/>
              </a:rPr>
              <a:t>, &gt; </a:t>
            </a:r>
            <a:r>
              <a:rPr lang="de-DE" altLang="de-DE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500 </a:t>
            </a:r>
            <a:r>
              <a:rPr lang="de-DE" altLang="de-DE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members</a:t>
            </a:r>
            <a:endParaRPr lang="de-DE" altLang="de-DE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71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00BE9-B22D-4E01-AF28-69C945D3A605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81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49733"/>
              </p:ext>
            </p:extLst>
          </p:nvPr>
        </p:nvGraphicFramePr>
        <p:xfrm>
          <a:off x="1052571" y="1021204"/>
          <a:ext cx="7268644" cy="3882390"/>
        </p:xfrm>
        <a:graphic>
          <a:graphicData uri="http://schemas.openxmlformats.org/drawingml/2006/table">
            <a:tbl>
              <a:tblPr/>
              <a:tblGrid>
                <a:gridCol w="897659"/>
                <a:gridCol w="724400"/>
                <a:gridCol w="740829"/>
                <a:gridCol w="529485"/>
                <a:gridCol w="634784"/>
                <a:gridCol w="425679"/>
                <a:gridCol w="635530"/>
                <a:gridCol w="740829"/>
                <a:gridCol w="740829"/>
                <a:gridCol w="740829"/>
                <a:gridCol w="457791"/>
              </a:tblGrid>
              <a:tr h="447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Particle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(mass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MeV/c</a:t>
                      </a:r>
                      <a:r>
                        <a:rPr lang="en-GB" sz="1200" baseline="30000" dirty="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Multi-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  <a:latin typeface="Arial"/>
                          <a:ea typeface="Times New Roman"/>
                        </a:rPr>
                        <a:t>plicity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6 A GeV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Multi-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  <a:latin typeface="Arial"/>
                          <a:ea typeface="Times New Roman"/>
                        </a:rPr>
                        <a:t>plicity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10 A GeV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decay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mode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BR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ε</a:t>
                      </a: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 (%)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yield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(s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6 A 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yield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(s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 A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yield 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 weeks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6 A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yield 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 weeks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 A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IR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MHz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K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 (494)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12.5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3.9·10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6.2·10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2.4·10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3.7·10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K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 (494)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1.4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3.8·10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8.1·10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2.3·10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4.8·10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ρ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 (770)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4.7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4.6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2.0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6.5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ω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(782)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3.3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7.1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5.2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1.2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2.2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7.4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1.3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φ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(1020)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0.07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6.0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1.3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2.2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7.6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1.3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Λ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(1115)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10.4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17.4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pπ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0.64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2.0·10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7.2·10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1.2·10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͞Λ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(1115)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4.6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0.034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͞pπ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0.64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81.3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6.6·10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2.2·10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Ξ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(1321)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0.054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0.222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Λπ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3.2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1.3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1.9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7.8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Ξ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(1321)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3.0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5.4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Λπ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3.3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9.9·10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17.8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5.9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Ω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(1672)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5.8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5.6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Λ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K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0.68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164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1.0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9.6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Ω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(1672)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7·10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Λ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K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0.68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0.86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5.2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J/</a:t>
                      </a: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ψ</a:t>
                      </a: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 (3097)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1.74·10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0.06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5.2·10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3100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3 </a:t>
                      </a:r>
                      <a:r>
                        <a:rPr lang="el-GR" sz="1200" baseline="-25000">
                          <a:effectLst/>
                          <a:latin typeface="Arial"/>
                          <a:ea typeface="Times New Roman"/>
                        </a:rPr>
                        <a:t>Λ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H (2993)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4.2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3.8·10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He</a:t>
                      </a: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0.25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19.2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1.8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aseline="30000" dirty="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r>
                        <a:rPr lang="el-GR" sz="1200" baseline="-25000" dirty="0">
                          <a:effectLst/>
                          <a:latin typeface="Arial"/>
                          <a:ea typeface="Times New Roman"/>
                        </a:rPr>
                        <a:t>Λ</a:t>
                      </a: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He (3930)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2.4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1.9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Hep</a:t>
                      </a: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0.32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14.7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87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6.6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5.2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309263"/>
              </p:ext>
            </p:extLst>
          </p:nvPr>
        </p:nvGraphicFramePr>
        <p:xfrm>
          <a:off x="1052567" y="5478354"/>
          <a:ext cx="7239490" cy="1263015"/>
        </p:xfrm>
        <a:graphic>
          <a:graphicData uri="http://schemas.openxmlformats.org/drawingml/2006/table">
            <a:tbl>
              <a:tblPr firstRow="1" firstCol="1" bandRow="1"/>
              <a:tblGrid>
                <a:gridCol w="825211"/>
                <a:gridCol w="622701"/>
                <a:gridCol w="752055"/>
                <a:gridCol w="670082"/>
                <a:gridCol w="464769"/>
                <a:gridCol w="398590"/>
                <a:gridCol w="676849"/>
                <a:gridCol w="676849"/>
                <a:gridCol w="811469"/>
                <a:gridCol w="751303"/>
                <a:gridCol w="589612"/>
              </a:tblGrid>
              <a:tr h="447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Particle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(mass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MeV/c</a:t>
                      </a:r>
                      <a:r>
                        <a:rPr lang="en-GB" sz="1200" baseline="30000" dirty="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Multi-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  <a:latin typeface="Arial"/>
                          <a:ea typeface="Times New Roman"/>
                        </a:rPr>
                        <a:t>plicity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20 GeV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Multi-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plicity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30 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decay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mode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BR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  <a:latin typeface="Arial"/>
                          <a:ea typeface="Times New Roman"/>
                        </a:rPr>
                        <a:t>ε</a:t>
                      </a: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 (%)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yield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(s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20 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yield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(s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30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yield 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 weeks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20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yield 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 weeks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30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IR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MHz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D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± 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(1869)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3.4·10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1.3·10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K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0.09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4.0·10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1.5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2.4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9.2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D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0 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(1865)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5.1·10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2.0·10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K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el-GR" sz="1200" dirty="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0.08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8.2·10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3.2·10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4.9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1.9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J/</a:t>
                      </a: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ψ</a:t>
                      </a: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 (3097)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7.5·10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2.9·10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0.06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2.3·10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8.7·10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1.4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5.2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974558" y="692696"/>
            <a:ext cx="7109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10%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6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A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74558" y="5117122"/>
            <a:ext cx="443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 + A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20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yields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HSD </a:t>
            </a:r>
            <a:r>
              <a:rPr lang="de-DE" dirty="0" err="1" smtClean="0"/>
              <a:t>calculations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107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Online </a:t>
            </a:r>
            <a:r>
              <a:rPr lang="de-DE" dirty="0" err="1"/>
              <a:t>p</a:t>
            </a:r>
            <a:r>
              <a:rPr lang="de-DE" dirty="0" err="1" smtClean="0"/>
              <a:t>article</a:t>
            </a:r>
            <a:r>
              <a:rPr lang="de-DE" dirty="0" smtClean="0"/>
              <a:t> </a:t>
            </a:r>
            <a:r>
              <a:rPr lang="de-DE" dirty="0" err="1" smtClean="0"/>
              <a:t>identification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pic>
        <p:nvPicPr>
          <p:cNvPr id="4" name="Picture 49" descr="KFParticleFinderBlockDiagr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" y="1508291"/>
            <a:ext cx="9144000" cy="490031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03855" y="782572"/>
            <a:ext cx="846671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800" b="0" dirty="0" smtClean="0"/>
              <a:t>Fast (online) </a:t>
            </a:r>
            <a:r>
              <a:rPr lang="de-DE" sz="1800" b="0" dirty="0" err="1" smtClean="0"/>
              <a:t>reconstruction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all </a:t>
            </a:r>
            <a:r>
              <a:rPr lang="de-DE" sz="1800" b="0" dirty="0" err="1" smtClean="0"/>
              <a:t>resonances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available</a:t>
            </a:r>
            <a:endParaRPr lang="de-DE" sz="18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err="1" smtClean="0"/>
              <a:t>use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excellent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tracking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STS + MVD: </a:t>
            </a:r>
            <a:r>
              <a:rPr lang="de-DE" sz="1800" b="0" dirty="0" err="1" smtClean="0"/>
              <a:t>secondary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vertex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finding</a:t>
            </a:r>
            <a:endParaRPr lang="de-DE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288810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– Ion Collisions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54637-F98C-4DB9-854F-3028C670F549}" type="slidenum">
              <a:rPr lang="en-GB" smtClean="0"/>
              <a:pPr>
                <a:defRPr/>
              </a:pPr>
              <a:t>34</a:t>
            </a:fld>
            <a:endParaRPr lang="en-GB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586" y="1972437"/>
            <a:ext cx="6475105" cy="318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1"/>
          <p:cNvSpPr txBox="1"/>
          <p:nvPr/>
        </p:nvSpPr>
        <p:spPr>
          <a:xfrm>
            <a:off x="542925" y="5157849"/>
            <a:ext cx="1544012" cy="64633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Hard probes</a:t>
            </a:r>
          </a:p>
          <a:p>
            <a:r>
              <a:rPr lang="en-US" sz="1800" b="0" dirty="0" smtClean="0"/>
              <a:t>(initial state) </a:t>
            </a:r>
            <a:endParaRPr lang="de-DE" sz="1800" b="0" dirty="0"/>
          </a:p>
        </p:txBody>
      </p:sp>
      <p:sp>
        <p:nvSpPr>
          <p:cNvPr id="8" name="Textfeld 2"/>
          <p:cNvSpPr txBox="1"/>
          <p:nvPr/>
        </p:nvSpPr>
        <p:spPr>
          <a:xfrm>
            <a:off x="2546937" y="5132990"/>
            <a:ext cx="3377848" cy="1200329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Penetrating probes </a:t>
            </a:r>
          </a:p>
          <a:p>
            <a:r>
              <a:rPr lang="en-US" sz="1800" b="0" dirty="0"/>
              <a:t>(integrate over collision history</a:t>
            </a:r>
            <a:r>
              <a:rPr lang="en-US" sz="1800" b="0" dirty="0" smtClean="0"/>
              <a:t>)</a:t>
            </a:r>
          </a:p>
          <a:p>
            <a:r>
              <a:rPr lang="en-US" sz="1800" dirty="0" smtClean="0">
                <a:solidFill>
                  <a:srgbClr val="009900"/>
                </a:solidFill>
              </a:rPr>
              <a:t>“Relicts” </a:t>
            </a:r>
          </a:p>
          <a:p>
            <a:r>
              <a:rPr lang="en-US" sz="1800" b="0" dirty="0" smtClean="0"/>
              <a:t>(produced in dense phase)</a:t>
            </a:r>
          </a:p>
        </p:txBody>
      </p:sp>
      <p:sp>
        <p:nvSpPr>
          <p:cNvPr id="9" name="Textfeld 5"/>
          <p:cNvSpPr txBox="1"/>
          <p:nvPr/>
        </p:nvSpPr>
        <p:spPr>
          <a:xfrm>
            <a:off x="6833781" y="5119854"/>
            <a:ext cx="2864887" cy="1200329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33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Freeze-out</a:t>
            </a:r>
          </a:p>
          <a:p>
            <a:r>
              <a:rPr lang="en-US" sz="1800" b="0" dirty="0" smtClean="0"/>
              <a:t>(final state particles)</a:t>
            </a:r>
          </a:p>
          <a:p>
            <a:endParaRPr lang="en-US" sz="1800" dirty="0"/>
          </a:p>
          <a:p>
            <a:r>
              <a:rPr lang="en-US" sz="1800" dirty="0" smtClean="0"/>
              <a:t>Thermalized (?) hadrons</a:t>
            </a:r>
            <a:endParaRPr lang="de-DE" sz="1800" dirty="0"/>
          </a:p>
        </p:txBody>
      </p:sp>
      <p:sp>
        <p:nvSpPr>
          <p:cNvPr id="12" name="Textfeld 11"/>
          <p:cNvSpPr txBox="1"/>
          <p:nvPr/>
        </p:nvSpPr>
        <p:spPr>
          <a:xfrm>
            <a:off x="542925" y="692688"/>
            <a:ext cx="85153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/>
              <a:t>Hadrons</a:t>
            </a:r>
            <a:r>
              <a:rPr lang="de-DE" sz="1800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 smtClean="0"/>
              <a:t>In final </a:t>
            </a:r>
            <a:r>
              <a:rPr lang="de-DE" sz="1800" b="0" dirty="0" err="1" smtClean="0"/>
              <a:t>state</a:t>
            </a:r>
            <a:r>
              <a:rPr lang="de-DE" sz="1800" b="0" dirty="0" smtClean="0"/>
              <a:t>: </a:t>
            </a:r>
            <a:r>
              <a:rPr lang="de-DE" sz="1800" b="0" dirty="0" err="1" smtClean="0"/>
              <a:t>thermalized</a:t>
            </a:r>
            <a:r>
              <a:rPr lang="de-DE" sz="1800" b="0" dirty="0" smtClean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 err="1" smtClean="0"/>
              <a:t>From</a:t>
            </a:r>
            <a:r>
              <a:rPr lang="de-DE" sz="1800" b="0" dirty="0" smtClean="0"/>
              <a:t> „</a:t>
            </a:r>
            <a:r>
              <a:rPr lang="de-DE" sz="1800" b="0" dirty="0" err="1" smtClean="0"/>
              <a:t>before</a:t>
            </a:r>
            <a:r>
              <a:rPr lang="de-DE" sz="1800" b="0" dirty="0" smtClean="0"/>
              <a:t>“: </a:t>
            </a:r>
            <a:endParaRPr lang="de-DE" sz="1800" b="0" dirty="0" smtClean="0"/>
          </a:p>
          <a:p>
            <a:r>
              <a:rPr lang="de-DE" sz="1800" b="0" dirty="0" smtClean="0"/>
              <a:t>      </a:t>
            </a:r>
            <a:r>
              <a:rPr lang="de-DE" sz="1800" b="0" dirty="0" err="1" smtClean="0"/>
              <a:t>relicts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from</a:t>
            </a:r>
            <a:r>
              <a:rPr lang="de-DE" sz="1800" b="0" dirty="0" smtClean="0"/>
              <a:t> high </a:t>
            </a:r>
            <a:r>
              <a:rPr lang="de-DE" sz="1800" b="0" dirty="0" err="1" smtClean="0"/>
              <a:t>density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phase</a:t>
            </a:r>
            <a:r>
              <a:rPr lang="de-DE" sz="1800" b="0" dirty="0" smtClean="0"/>
              <a:t> still </a:t>
            </a:r>
            <a:r>
              <a:rPr lang="de-DE" sz="1800" b="0" dirty="0" err="1" smtClean="0"/>
              <a:t>carrying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information</a:t>
            </a:r>
            <a:r>
              <a:rPr lang="de-DE" sz="1800" b="0" dirty="0" smtClean="0"/>
              <a:t> on </a:t>
            </a:r>
            <a:r>
              <a:rPr lang="de-DE" sz="1800" b="0" dirty="0" err="1" smtClean="0"/>
              <a:t>this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phase</a:t>
            </a:r>
            <a:r>
              <a:rPr lang="de-DE" sz="1800" b="0" dirty="0" smtClean="0"/>
              <a:t>?</a:t>
            </a:r>
            <a:endParaRPr lang="de-DE" sz="1800" b="0" dirty="0" smtClean="0"/>
          </a:p>
          <a:p>
            <a:r>
              <a:rPr lang="de-DE" sz="1800" dirty="0" err="1" smtClean="0"/>
              <a:t>Penetrating</a:t>
            </a:r>
            <a:r>
              <a:rPr lang="de-DE" sz="1800" dirty="0" smtClean="0"/>
              <a:t> </a:t>
            </a:r>
            <a:r>
              <a:rPr lang="de-DE" sz="1800" dirty="0" err="1" smtClean="0"/>
              <a:t>probes</a:t>
            </a:r>
            <a:r>
              <a:rPr lang="de-DE" sz="1800" dirty="0" smtClean="0"/>
              <a:t>:</a:t>
            </a:r>
            <a:r>
              <a:rPr lang="de-DE" sz="1800" b="0" dirty="0" smtClean="0"/>
              <a:t>  </a:t>
            </a:r>
            <a:r>
              <a:rPr lang="de-DE" sz="1800" b="0" i="1" dirty="0" smtClean="0"/>
              <a:t>… not </a:t>
            </a:r>
            <a:r>
              <a:rPr lang="de-DE" sz="1800" b="0" i="1" dirty="0" err="1" smtClean="0"/>
              <a:t>this</a:t>
            </a:r>
            <a:r>
              <a:rPr lang="de-DE" sz="1800" b="0" i="1" dirty="0" smtClean="0"/>
              <a:t> </a:t>
            </a:r>
            <a:r>
              <a:rPr lang="de-DE" sz="1800" b="0" i="1" dirty="0" err="1" smtClean="0"/>
              <a:t>talk</a:t>
            </a:r>
            <a:r>
              <a:rPr lang="de-DE" sz="1800" b="0" i="1" dirty="0" smtClean="0"/>
              <a:t> … </a:t>
            </a:r>
            <a:endParaRPr lang="de-DE" sz="1800" b="0" i="1" dirty="0"/>
          </a:p>
        </p:txBody>
      </p:sp>
    </p:spTree>
    <p:extLst>
      <p:ext uri="{BB962C8B-B14F-4D97-AF65-F5344CB8AC3E}">
        <p14:creationId xmlns:p14="http://schemas.microsoft.com/office/powerpoint/2010/main" val="145094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0" y="114076"/>
            <a:ext cx="8420100" cy="312737"/>
          </a:xfrm>
        </p:spPr>
        <p:txBody>
          <a:bodyPr/>
          <a:lstStyle/>
          <a:p>
            <a:r>
              <a:rPr lang="en-US" dirty="0" smtClean="0"/>
              <a:t>Baryon – Strangeness – Correlation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54637-F98C-4DB9-854F-3028C670F549}" type="slidenum">
              <a:rPr lang="en-GB" smtClean="0"/>
              <a:pPr>
                <a:defRPr/>
              </a:pPr>
              <a:t>35</a:t>
            </a:fld>
            <a:endParaRPr lang="en-GB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3720663" y="2102999"/>
            <a:ext cx="5359672" cy="4307647"/>
            <a:chOff x="156790" y="2270957"/>
            <a:chExt cx="5325219" cy="4254483"/>
          </a:xfrm>
        </p:grpSpPr>
        <p:pic>
          <p:nvPicPr>
            <p:cNvPr id="7" name="Grafik 6" descr="Bildschirmausschnitt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90" y="2295749"/>
              <a:ext cx="5325219" cy="4229691"/>
            </a:xfrm>
            <a:prstGeom prst="rect">
              <a:avLst/>
            </a:prstGeom>
          </p:spPr>
        </p:pic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2013857" y="2270957"/>
              <a:ext cx="3270447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S. Zhang</a:t>
              </a:r>
              <a:r>
                <a:rPr kumimoji="0" lang="de-DE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et al., </a:t>
              </a:r>
              <a:r>
                <a:rPr kumimoji="0" lang="de-DE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Phys.Lett</a:t>
              </a:r>
              <a:r>
                <a:rPr kumimoji="0" lang="de-DE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. B684, 224 (2010) </a:t>
              </a: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537156" y="871138"/>
            <a:ext cx="8378354" cy="1200329"/>
          </a:xfrm>
          <a:prstGeom prst="rect">
            <a:avLst/>
          </a:prstGeom>
          <a:solidFill>
            <a:srgbClr val="CCFFCC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CBM</a:t>
            </a:r>
          </a:p>
          <a:p>
            <a:r>
              <a:rPr lang="de-DE" sz="1800" b="0" dirty="0" smtClean="0"/>
              <a:t>→ </a:t>
            </a:r>
            <a:r>
              <a:rPr lang="en-US" sz="1800" b="0" dirty="0">
                <a:sym typeface="Wingdings" panose="05000000000000000000" pitchFamily="2" charset="2"/>
              </a:rPr>
              <a:t>Compare </a:t>
            </a:r>
            <a:r>
              <a:rPr lang="en-US" sz="1800" b="0" baseline="-25000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sz="1800" b="0" dirty="0">
                <a:sym typeface="Wingdings" panose="05000000000000000000" pitchFamily="2" charset="2"/>
              </a:rPr>
              <a:t>t/</a:t>
            </a:r>
            <a:r>
              <a:rPr lang="en-US" sz="1800" b="0" baseline="30000" dirty="0">
                <a:sym typeface="Wingdings" panose="05000000000000000000" pitchFamily="2" charset="2"/>
              </a:rPr>
              <a:t>3</a:t>
            </a:r>
            <a:r>
              <a:rPr lang="en-US" sz="1800" b="0" dirty="0">
                <a:sym typeface="Wingdings" panose="05000000000000000000" pitchFamily="2" charset="2"/>
              </a:rPr>
              <a:t>He production to </a:t>
            </a:r>
            <a:r>
              <a:rPr lang="en-US" sz="1800" b="0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sz="1800" b="0" dirty="0">
                <a:sym typeface="Wingdings" panose="05000000000000000000" pitchFamily="2" charset="2"/>
              </a:rPr>
              <a:t>/p:</a:t>
            </a:r>
          </a:p>
          <a:p>
            <a:r>
              <a:rPr lang="en-US" sz="1800" b="0" dirty="0" smtClean="0">
                <a:sym typeface="Wingdings" panose="05000000000000000000" pitchFamily="2" charset="2"/>
              </a:rPr>
              <a:t>     Local </a:t>
            </a:r>
            <a:r>
              <a:rPr lang="en-US" sz="1800" b="0" dirty="0">
                <a:sym typeface="Wingdings" panose="05000000000000000000" pitchFamily="2" charset="2"/>
              </a:rPr>
              <a:t>correlation between baryon number and strangeness </a:t>
            </a:r>
            <a:endParaRPr lang="de-DE" sz="1800" b="0" dirty="0">
              <a:sym typeface="Wingdings" panose="05000000000000000000" pitchFamily="2" charset="2"/>
            </a:endParaRPr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sensitivity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to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deconfinement</a:t>
            </a:r>
            <a:r>
              <a:rPr lang="de-DE" sz="1800" b="0" dirty="0" smtClean="0"/>
              <a:t>!</a:t>
            </a:r>
            <a:endParaRPr lang="en-US" sz="1800" b="0" dirty="0"/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5271641" y="2383459"/>
            <a:ext cx="505272" cy="3197508"/>
          </a:xfrm>
          <a:prstGeom prst="rect">
            <a:avLst/>
          </a:prstGeom>
          <a:solidFill>
            <a:srgbClr val="CCFFCC">
              <a:alpha val="49000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800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58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cbm_cocktail_auau25gev_epem_cro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121" y="1340359"/>
            <a:ext cx="5331793" cy="42983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Dileptons</a:t>
            </a:r>
            <a:r>
              <a:rPr lang="de-DE" dirty="0" smtClean="0"/>
              <a:t> at CBM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762663" y="931863"/>
            <a:ext cx="3887787" cy="5355312"/>
          </a:xfrm>
          <a:prstGeom prst="rect">
            <a:avLst/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Photons: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access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to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early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temperatures</a:t>
            </a:r>
            <a:endParaRPr lang="de-DE" sz="1800" b="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defRPr/>
            </a:pPr>
            <a:r>
              <a:rPr lang="de-DE" sz="1800" b="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    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excitation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function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? </a:t>
            </a:r>
          </a:p>
          <a:p>
            <a:pPr>
              <a:defRPr/>
            </a:pPr>
            <a:endParaRPr lang="de-DE" sz="1800" b="0" dirty="0">
              <a:solidFill>
                <a:srgbClr val="000000"/>
              </a:solidFill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Low-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mass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vector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mesons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: in-medium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properties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of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>
                <a:solidFill>
                  <a:srgbClr val="000000"/>
                </a:solidFill>
                <a:latin typeface="Symbol" pitchFamily="18" charset="2"/>
              </a:rPr>
              <a:t>r</a:t>
            </a:r>
          </a:p>
          <a:p>
            <a:pPr marL="285750" indent="-285750">
              <a:buFont typeface="Symbol" pitchFamily="18" charset="2"/>
              <a:buChar char=" "/>
              <a:defRPr/>
            </a:pPr>
            <a:r>
              <a:rPr lang="de-DE" sz="18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strength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due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coupling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baryons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see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HADES)</a:t>
            </a:r>
          </a:p>
          <a:p>
            <a:pPr marL="285750" indent="-285750">
              <a:buFont typeface="Symbol" pitchFamily="18" charset="2"/>
              <a:buChar char=" "/>
              <a:defRPr/>
            </a:pPr>
            <a:r>
              <a:rPr lang="de-DE" sz="18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go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to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real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dense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matter!</a:t>
            </a:r>
          </a:p>
          <a:p>
            <a:pPr marL="285750" indent="-285750">
              <a:buFont typeface="Symbol" pitchFamily="18" charset="2"/>
              <a:buChar char=" "/>
              <a:defRPr/>
            </a:pPr>
            <a:endParaRPr lang="de-DE" sz="1800" b="0" dirty="0">
              <a:solidFill>
                <a:srgbClr val="000000"/>
              </a:solidFill>
              <a:latin typeface="Symbol" pitchFamily="18" charset="2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Intermediate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range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de-DE" sz="1800" b="0" dirty="0" err="1" smtClean="0">
                <a:solidFill>
                  <a:srgbClr val="000000"/>
                </a:solidFill>
                <a:latin typeface="Arial" pitchFamily="34" charset="0"/>
              </a:rPr>
              <a:t>access</a:t>
            </a:r>
            <a:r>
              <a:rPr lang="de-DE" sz="1800" b="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to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smtClean="0">
                <a:solidFill>
                  <a:srgbClr val="000000"/>
                </a:solidFill>
                <a:latin typeface="Arial" pitchFamily="34" charset="0"/>
              </a:rPr>
              <a:t>thermal </a:t>
            </a:r>
            <a:r>
              <a:rPr lang="de-DE" sz="1800" b="0" dirty="0" err="1" smtClean="0">
                <a:solidFill>
                  <a:srgbClr val="000000"/>
                </a:solidFill>
                <a:latin typeface="Arial" pitchFamily="34" charset="0"/>
              </a:rPr>
              <a:t>fireball</a:t>
            </a:r>
            <a:r>
              <a:rPr lang="de-DE" sz="1800" b="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 smtClean="0">
                <a:solidFill>
                  <a:srgbClr val="000000"/>
                </a:solidFill>
                <a:latin typeface="Arial" pitchFamily="34" charset="0"/>
              </a:rPr>
              <a:t>radiation</a:t>
            </a:r>
            <a:r>
              <a:rPr lang="de-DE" sz="1800" b="0" dirty="0" smtClean="0">
                <a:solidFill>
                  <a:srgbClr val="000000"/>
                </a:solidFill>
                <a:latin typeface="Arial" pitchFamily="34" charset="0"/>
              </a:rPr>
              <a:t>: </a:t>
            </a:r>
          </a:p>
          <a:p>
            <a:pPr>
              <a:defRPr/>
            </a:pPr>
            <a:r>
              <a:rPr lang="de-DE" sz="1800" b="0" dirty="0" smtClean="0">
                <a:solidFill>
                  <a:srgbClr val="000000"/>
                </a:solidFill>
                <a:latin typeface="Arial" pitchFamily="34" charset="0"/>
              </a:rPr>
              <a:t>     QGP, 4</a:t>
            </a:r>
            <a:r>
              <a:rPr lang="de-DE" sz="1800" b="0" dirty="0" smtClean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de-DE" sz="1800" b="0" dirty="0" smtClean="0">
                <a:solidFill>
                  <a:srgbClr val="000000"/>
                </a:solidFill>
                <a:latin typeface="Arial" pitchFamily="34" charset="0"/>
              </a:rPr>
              <a:t>- </a:t>
            </a:r>
            <a:r>
              <a:rPr lang="de-DE" sz="1800" b="0" dirty="0" err="1" smtClean="0">
                <a:solidFill>
                  <a:srgbClr val="000000"/>
                </a:solidFill>
                <a:latin typeface="Arial" pitchFamily="34" charset="0"/>
              </a:rPr>
              <a:t>or</a:t>
            </a:r>
            <a:r>
              <a:rPr lang="de-DE" sz="1800" b="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smtClean="0">
                <a:solidFill>
                  <a:srgbClr val="000000"/>
                </a:solidFill>
                <a:latin typeface="Symbol" panose="05050102010706020507" pitchFamily="18" charset="2"/>
              </a:rPr>
              <a:t>r</a:t>
            </a:r>
            <a:r>
              <a:rPr lang="de-DE" sz="1800" b="0" dirty="0" smtClean="0">
                <a:solidFill>
                  <a:srgbClr val="000000"/>
                </a:solidFill>
                <a:latin typeface="Arial" pitchFamily="34" charset="0"/>
              </a:rPr>
              <a:t>-a</a:t>
            </a:r>
            <a:r>
              <a:rPr lang="de-DE" sz="1800" b="0" baseline="-25000" dirty="0" smtClean="0">
                <a:solidFill>
                  <a:srgbClr val="000000"/>
                </a:solidFill>
                <a:latin typeface="Arial" pitchFamily="34" charset="0"/>
              </a:rPr>
              <a:t>1</a:t>
            </a:r>
            <a:r>
              <a:rPr lang="de-DE" sz="1800" b="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 smtClean="0">
                <a:solidFill>
                  <a:srgbClr val="000000"/>
                </a:solidFill>
                <a:latin typeface="Arial" pitchFamily="34" charset="0"/>
              </a:rPr>
              <a:t>chiral</a:t>
            </a:r>
            <a:r>
              <a:rPr lang="de-DE" sz="1800" b="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 smtClean="0">
                <a:solidFill>
                  <a:srgbClr val="000000"/>
                </a:solidFill>
                <a:latin typeface="Arial" pitchFamily="34" charset="0"/>
              </a:rPr>
              <a:t>mixing</a:t>
            </a:r>
            <a:endParaRPr lang="de-DE" sz="1800" b="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defRPr/>
            </a:pP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    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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quarkyonic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phase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?</a:t>
            </a:r>
            <a:endParaRPr lang="de-DE" sz="1800" b="0" dirty="0">
              <a:solidFill>
                <a:srgbClr val="FF0000"/>
              </a:solidFill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de-DE" sz="1800" b="0" dirty="0">
              <a:solidFill>
                <a:srgbClr val="000000"/>
              </a:solidFill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J/</a:t>
            </a:r>
            <a:r>
              <a:rPr lang="de-DE" sz="1800" b="0" dirty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charm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as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a probe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for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dense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baryonic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/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partonic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matter</a:t>
            </a:r>
          </a:p>
          <a:p>
            <a:pPr>
              <a:defRPr/>
            </a:pPr>
            <a:r>
              <a:rPr lang="de-DE" sz="1800" b="0" dirty="0">
                <a:solidFill>
                  <a:srgbClr val="FF0000"/>
                </a:solidFill>
                <a:latin typeface="Arial" pitchFamily="34" charset="0"/>
              </a:rPr>
              <a:t>     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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propagation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of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charm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?       </a:t>
            </a:r>
          </a:p>
          <a:p>
            <a:pPr>
              <a:defRPr/>
            </a:pP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     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distribution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amongst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hadrons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?</a:t>
            </a:r>
            <a:endParaRPr lang="de-DE" sz="1800" b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931767" y="1470003"/>
            <a:ext cx="346075" cy="120650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Ellipse 7"/>
          <p:cNvSpPr/>
          <p:nvPr/>
        </p:nvSpPr>
        <p:spPr>
          <a:xfrm rot="7262724">
            <a:off x="1201634" y="2223824"/>
            <a:ext cx="1033463" cy="120650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2361308" y="2721526"/>
            <a:ext cx="597170" cy="339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 rot="7262724">
            <a:off x="4011259" y="3382417"/>
            <a:ext cx="1031875" cy="1204913"/>
          </a:xfrm>
          <a:prstGeom prst="ellipse">
            <a:avLst/>
          </a:prstGeom>
          <a:noFill/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Ellipse 8"/>
          <p:cNvSpPr/>
          <p:nvPr/>
        </p:nvSpPr>
        <p:spPr>
          <a:xfrm rot="7683368">
            <a:off x="2811364" y="2891113"/>
            <a:ext cx="517525" cy="158432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661182" y="6119446"/>
            <a:ext cx="4946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/>
              <a:t>Central </a:t>
            </a:r>
            <a:r>
              <a:rPr lang="de-DE" b="0" dirty="0" err="1" smtClean="0"/>
              <a:t>Au+Au</a:t>
            </a:r>
            <a:r>
              <a:rPr lang="de-DE" b="0" dirty="0" smtClean="0"/>
              <a:t> </a:t>
            </a:r>
            <a:r>
              <a:rPr lang="de-DE" b="0" dirty="0" err="1" smtClean="0"/>
              <a:t>collisions</a:t>
            </a:r>
            <a:r>
              <a:rPr lang="de-DE" b="0" dirty="0" smtClean="0"/>
              <a:t>, 25 </a:t>
            </a:r>
            <a:r>
              <a:rPr lang="de-DE" b="0" dirty="0" err="1" smtClean="0"/>
              <a:t>AGeV</a:t>
            </a:r>
            <a:endParaRPr lang="de-DE" b="0" dirty="0"/>
          </a:p>
        </p:txBody>
      </p:sp>
      <p:sp>
        <p:nvSpPr>
          <p:cNvPr id="15" name="Textfeld 14"/>
          <p:cNvSpPr txBox="1"/>
          <p:nvPr/>
        </p:nvSpPr>
        <p:spPr>
          <a:xfrm>
            <a:off x="2574383" y="2236758"/>
            <a:ext cx="4360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dirty="0" smtClean="0">
                <a:solidFill>
                  <a:srgbClr val="FFC000"/>
                </a:solidFill>
              </a:rPr>
              <a:t>!</a:t>
            </a:r>
            <a:endParaRPr lang="de-DE" sz="6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4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9" grpId="0" animBg="1"/>
      <p:bldP spid="9" grpId="1" animBg="1"/>
      <p:bldP spid="15" grpId="0"/>
      <p:bldP spid="1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Dileptons</a:t>
            </a:r>
            <a:r>
              <a:rPr lang="de-DE" dirty="0" smtClean="0"/>
              <a:t> at CBM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256213" y="931863"/>
            <a:ext cx="3887787" cy="5355312"/>
          </a:xfrm>
          <a:prstGeom prst="rect">
            <a:avLst/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Photons: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access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to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early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temperatures</a:t>
            </a:r>
            <a:endParaRPr lang="de-DE" sz="1800" b="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defRPr/>
            </a:pPr>
            <a:r>
              <a:rPr lang="de-DE" sz="1800" b="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    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excitation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function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? </a:t>
            </a:r>
          </a:p>
          <a:p>
            <a:pPr>
              <a:defRPr/>
            </a:pPr>
            <a:endParaRPr lang="de-DE" sz="1800" b="0" dirty="0">
              <a:solidFill>
                <a:srgbClr val="000000"/>
              </a:solidFill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Low-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mass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vector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mesons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: in-medium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properties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of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>
                <a:solidFill>
                  <a:srgbClr val="000000"/>
                </a:solidFill>
                <a:latin typeface="Symbol" pitchFamily="18" charset="2"/>
              </a:rPr>
              <a:t>r</a:t>
            </a:r>
          </a:p>
          <a:p>
            <a:pPr marL="285750" indent="-285750">
              <a:buFont typeface="Symbol" pitchFamily="18" charset="2"/>
              <a:buChar char=" "/>
              <a:defRPr/>
            </a:pPr>
            <a:r>
              <a:rPr lang="de-DE" sz="18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strength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due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coupling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baryons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see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HADES)</a:t>
            </a:r>
          </a:p>
          <a:p>
            <a:pPr marL="285750" indent="-285750">
              <a:buFont typeface="Symbol" pitchFamily="18" charset="2"/>
              <a:buChar char=" "/>
              <a:defRPr/>
            </a:pPr>
            <a:r>
              <a:rPr lang="de-DE" sz="18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go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to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real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dense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matter!</a:t>
            </a:r>
          </a:p>
          <a:p>
            <a:pPr marL="285750" indent="-285750">
              <a:buFont typeface="Symbol" pitchFamily="18" charset="2"/>
              <a:buChar char=" "/>
              <a:defRPr/>
            </a:pPr>
            <a:endParaRPr lang="de-DE" sz="1800" b="0" dirty="0">
              <a:solidFill>
                <a:srgbClr val="000000"/>
              </a:solidFill>
              <a:latin typeface="Symbol" pitchFamily="18" charset="2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Intermediate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range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acces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to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fireball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radiation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(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see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NA60</a:t>
            </a:r>
            <a:r>
              <a:rPr lang="de-DE" sz="1800" b="0" dirty="0" smtClean="0">
                <a:solidFill>
                  <a:srgbClr val="000000"/>
                </a:solidFill>
                <a:latin typeface="Arial" pitchFamily="34" charset="0"/>
              </a:rPr>
              <a:t>): QGP, 4</a:t>
            </a:r>
            <a:r>
              <a:rPr lang="de-DE" sz="1800" b="0" dirty="0" smtClean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de-DE" sz="1800" b="0" dirty="0" smtClean="0">
                <a:solidFill>
                  <a:srgbClr val="000000"/>
                </a:solidFill>
                <a:latin typeface="Arial" pitchFamily="34" charset="0"/>
              </a:rPr>
              <a:t>- </a:t>
            </a:r>
            <a:r>
              <a:rPr lang="de-DE" sz="1800" b="0" dirty="0" err="1" smtClean="0">
                <a:solidFill>
                  <a:srgbClr val="000000"/>
                </a:solidFill>
                <a:latin typeface="Arial" pitchFamily="34" charset="0"/>
              </a:rPr>
              <a:t>or</a:t>
            </a:r>
            <a:r>
              <a:rPr lang="de-DE" sz="1800" b="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smtClean="0">
                <a:solidFill>
                  <a:srgbClr val="000000"/>
                </a:solidFill>
                <a:latin typeface="Symbol" panose="05050102010706020507" pitchFamily="18" charset="2"/>
              </a:rPr>
              <a:t>r</a:t>
            </a:r>
            <a:r>
              <a:rPr lang="de-DE" sz="1800" b="0" dirty="0" smtClean="0">
                <a:solidFill>
                  <a:srgbClr val="000000"/>
                </a:solidFill>
                <a:latin typeface="Arial" pitchFamily="34" charset="0"/>
              </a:rPr>
              <a:t>-a</a:t>
            </a:r>
            <a:r>
              <a:rPr lang="de-DE" sz="1800" b="0" baseline="-25000" dirty="0" smtClean="0">
                <a:solidFill>
                  <a:srgbClr val="000000"/>
                </a:solidFill>
                <a:latin typeface="Arial" pitchFamily="34" charset="0"/>
              </a:rPr>
              <a:t>1</a:t>
            </a:r>
            <a:r>
              <a:rPr lang="de-DE" sz="1800" b="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 smtClean="0">
                <a:solidFill>
                  <a:srgbClr val="000000"/>
                </a:solidFill>
                <a:latin typeface="Arial" pitchFamily="34" charset="0"/>
              </a:rPr>
              <a:t>chiral</a:t>
            </a:r>
            <a:r>
              <a:rPr lang="de-DE" sz="1800" b="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 smtClean="0">
                <a:solidFill>
                  <a:srgbClr val="000000"/>
                </a:solidFill>
                <a:latin typeface="Arial" pitchFamily="34" charset="0"/>
              </a:rPr>
              <a:t>mixing</a:t>
            </a:r>
            <a:endParaRPr lang="de-DE" sz="1800" b="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defRPr/>
            </a:pP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    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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quarkyonic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phase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?</a:t>
            </a:r>
            <a:endParaRPr lang="de-DE" sz="1800" b="0" dirty="0">
              <a:solidFill>
                <a:srgbClr val="FF0000"/>
              </a:solidFill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de-DE" sz="1800" b="0" dirty="0">
              <a:solidFill>
                <a:srgbClr val="000000"/>
              </a:solidFill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J/</a:t>
            </a:r>
            <a:r>
              <a:rPr lang="de-DE" sz="1800" b="0" dirty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charm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as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a probe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for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dense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baryonic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/ </a:t>
            </a:r>
            <a:r>
              <a:rPr lang="de-DE" sz="1800" b="0" dirty="0" err="1">
                <a:solidFill>
                  <a:srgbClr val="000000"/>
                </a:solidFill>
                <a:latin typeface="Arial" pitchFamily="34" charset="0"/>
              </a:rPr>
              <a:t>partonic</a:t>
            </a:r>
            <a:r>
              <a:rPr lang="de-DE" sz="1800" b="0" dirty="0">
                <a:solidFill>
                  <a:srgbClr val="000000"/>
                </a:solidFill>
                <a:latin typeface="Arial" pitchFamily="34" charset="0"/>
              </a:rPr>
              <a:t> matter</a:t>
            </a:r>
          </a:p>
          <a:p>
            <a:pPr>
              <a:defRPr/>
            </a:pPr>
            <a:r>
              <a:rPr lang="de-DE" sz="1800" b="0" dirty="0">
                <a:solidFill>
                  <a:srgbClr val="FF0000"/>
                </a:solidFill>
                <a:latin typeface="Arial" pitchFamily="34" charset="0"/>
              </a:rPr>
              <a:t>     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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propagation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of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charm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?       </a:t>
            </a:r>
          </a:p>
          <a:p>
            <a:pPr>
              <a:defRPr/>
            </a:pP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     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distribution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amongst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de-DE" sz="1800" b="0" dirty="0" err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hadrons</a:t>
            </a:r>
            <a:r>
              <a:rPr lang="de-DE" sz="1800" b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?</a:t>
            </a:r>
            <a:endParaRPr lang="de-DE" sz="1800" b="0" dirty="0">
              <a:solidFill>
                <a:srgbClr val="FF0000"/>
              </a:solidFill>
              <a:latin typeface="Arial" pitchFamily="34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08944" y="1891507"/>
            <a:ext cx="4905375" cy="3695700"/>
            <a:chOff x="2500313" y="1581150"/>
            <a:chExt cx="4905375" cy="3695700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13" y="1581150"/>
              <a:ext cx="4905375" cy="369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feld 12"/>
            <p:cNvSpPr txBox="1"/>
            <p:nvPr/>
          </p:nvSpPr>
          <p:spPr>
            <a:xfrm>
              <a:off x="3156577" y="1709758"/>
              <a:ext cx="36618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0" dirty="0" smtClean="0"/>
                <a:t>[Rapp, </a:t>
              </a:r>
              <a:r>
                <a:rPr lang="de-DE" sz="1200" b="0" dirty="0" err="1" smtClean="0"/>
                <a:t>Hees</a:t>
              </a:r>
              <a:r>
                <a:rPr lang="de-DE" sz="1200" b="0" dirty="0" smtClean="0"/>
                <a:t>, PLB 753 </a:t>
              </a:r>
              <a:r>
                <a:rPr lang="de-DE" sz="1200" b="0" dirty="0"/>
                <a:t>(2016) </a:t>
              </a:r>
              <a:r>
                <a:rPr lang="de-DE" sz="1200" b="0" dirty="0" smtClean="0"/>
                <a:t>586]</a:t>
              </a:r>
              <a:endParaRPr lang="de-DE" sz="1200" b="0" dirty="0"/>
            </a:p>
          </p:txBody>
        </p:sp>
      </p:grpSp>
      <p:sp>
        <p:nvSpPr>
          <p:cNvPr id="16" name="Ellipse 15"/>
          <p:cNvSpPr/>
          <p:nvPr/>
        </p:nvSpPr>
        <p:spPr>
          <a:xfrm>
            <a:off x="5114318" y="3451863"/>
            <a:ext cx="4029681" cy="16088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1" name="Gruppieren 20"/>
          <p:cNvGrpSpPr/>
          <p:nvPr/>
        </p:nvGrpSpPr>
        <p:grpSpPr>
          <a:xfrm>
            <a:off x="1087821" y="3818187"/>
            <a:ext cx="630620" cy="438109"/>
            <a:chOff x="1087821" y="3818187"/>
            <a:chExt cx="630620" cy="438109"/>
          </a:xfrm>
        </p:grpSpPr>
        <p:cxnSp>
          <p:nvCxnSpPr>
            <p:cNvPr id="18" name="Gerade Verbindung 17"/>
            <p:cNvCxnSpPr/>
            <p:nvPr/>
          </p:nvCxnSpPr>
          <p:spPr>
            <a:xfrm flipH="1">
              <a:off x="1403131" y="3818187"/>
              <a:ext cx="31531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flipH="1">
              <a:off x="1087821" y="3818187"/>
              <a:ext cx="315310" cy="438109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feld 11"/>
          <p:cNvSpPr txBox="1"/>
          <p:nvPr/>
        </p:nvSpPr>
        <p:spPr>
          <a:xfrm>
            <a:off x="1156526" y="2743977"/>
            <a:ext cx="511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rgbClr val="FF0000"/>
                </a:solidFill>
              </a:rPr>
              <a:t>?</a:t>
            </a:r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65208" y="5587207"/>
            <a:ext cx="332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srgbClr val="FF0000"/>
                </a:solidFill>
              </a:rPr>
              <a:t>Caloric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curve</a:t>
            </a:r>
            <a:r>
              <a:rPr lang="de-DE" sz="1800" dirty="0" smtClean="0">
                <a:solidFill>
                  <a:srgbClr val="FF0000"/>
                </a:solidFill>
              </a:rPr>
              <a:t>?</a:t>
            </a:r>
            <a:endParaRPr lang="de-DE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9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www.gsi.de/fileadmin/_processed_/1/a/csm_FAIR_Fotomontage2016_7972469ad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1171"/>
          <a:stretch/>
        </p:blipFill>
        <p:spPr bwMode="auto">
          <a:xfrm>
            <a:off x="-9" y="-29759"/>
            <a:ext cx="9906010" cy="688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≤ 2025 !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2" b="3214"/>
          <a:stretch/>
        </p:blipFill>
        <p:spPr bwMode="auto">
          <a:xfrm>
            <a:off x="-49030" y="819789"/>
            <a:ext cx="10023563" cy="400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7655" y="4839046"/>
            <a:ext cx="9622220" cy="18928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174625" indent="-1746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CBM &amp; HADES at SIS 100: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de-DE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Systematic exploration of baryon dominated, high density matter in A+A collisions from 2-11 </a:t>
            </a:r>
            <a:r>
              <a:rPr lang="en-US" altLang="de-DE" sz="1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AGeV</a:t>
            </a:r>
            <a:r>
              <a:rPr lang="en-US" altLang="de-DE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altLang="de-DE" sz="1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Au+Au</a:t>
            </a:r>
            <a:r>
              <a:rPr lang="en-US" altLang="de-DE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beam energy with </a:t>
            </a:r>
            <a:r>
              <a:rPr lang="en-US" altLang="de-DE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next</a:t>
            </a:r>
            <a:r>
              <a:rPr lang="en-US" altLang="de-DE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generation experiments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de-DE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HADES</a:t>
            </a:r>
            <a:r>
              <a:rPr lang="en-US" altLang="de-DE" sz="18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de-DE" sz="18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mainly </a:t>
            </a:r>
            <a:r>
              <a:rPr lang="en-US" altLang="de-DE" sz="1800" b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p+p</a:t>
            </a:r>
            <a:r>
              <a:rPr lang="en-US" altLang="de-DE" sz="18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de-DE" sz="1800" b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p+A</a:t>
            </a:r>
            <a:r>
              <a:rPr lang="en-US" altLang="de-DE" sz="18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de-DE" sz="18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 material budget, 20°-85° polar angle, 20 kHz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de-DE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CBM</a:t>
            </a:r>
            <a:r>
              <a:rPr lang="en-US" altLang="de-DE" sz="18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de-DE" sz="1800" b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p+A</a:t>
            </a:r>
            <a:r>
              <a:rPr lang="en-US" altLang="de-DE" sz="18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A+A, </a:t>
            </a:r>
            <a:r>
              <a:rPr lang="en-US" altLang="de-DE" sz="18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larger material budget, 2.5°-25° polar angle, max. 10 MHz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r="13556"/>
          <a:stretch/>
        </p:blipFill>
        <p:spPr bwMode="auto">
          <a:xfrm>
            <a:off x="6798655" y="127895"/>
            <a:ext cx="2996986" cy="239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50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 bwMode="auto">
          <a:xfrm>
            <a:off x="1" y="0"/>
            <a:ext cx="914401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406" y="3695610"/>
            <a:ext cx="4735210" cy="2704071"/>
          </a:xfrm>
          <a:prstGeom prst="rect">
            <a:avLst/>
          </a:prstGeom>
        </p:spPr>
      </p:pic>
      <p:pic>
        <p:nvPicPr>
          <p:cNvPr id="5" name="Grafik 4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2" y="3609950"/>
            <a:ext cx="4821716" cy="2808252"/>
          </a:xfrm>
          <a:prstGeom prst="rect">
            <a:avLst/>
          </a:prstGeom>
        </p:spPr>
      </p:pic>
      <p:sp>
        <p:nvSpPr>
          <p:cNvPr id="1433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density range of QCD phase diagram</a:t>
            </a:r>
            <a:endParaRPr lang="de-DE" dirty="0" smtClean="0">
              <a:solidFill>
                <a:schemeClr val="hlink"/>
              </a:solidFill>
            </a:endParaRPr>
          </a:p>
        </p:txBody>
      </p:sp>
      <p:sp>
        <p:nvSpPr>
          <p:cNvPr id="14341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AF7D88F-B8BF-42CA-B17B-01833C5E28FA}" type="slidenum">
              <a:rPr lang="en-GB" sz="1400" b="0" smtClean="0"/>
              <a:pPr/>
              <a:t>5</a:t>
            </a:fld>
            <a:endParaRPr lang="en-GB" sz="1400" b="0" dirty="0" smtClean="0"/>
          </a:p>
        </p:txBody>
      </p:sp>
      <p:sp>
        <p:nvSpPr>
          <p:cNvPr id="14345" name="Text Box 4"/>
          <p:cNvSpPr txBox="1">
            <a:spLocks noChangeArrowheads="1"/>
          </p:cNvSpPr>
          <p:nvPr/>
        </p:nvSpPr>
        <p:spPr bwMode="auto">
          <a:xfrm>
            <a:off x="457201" y="3444707"/>
            <a:ext cx="6572251" cy="26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200" b="0" i="1" dirty="0" smtClean="0">
                <a:cs typeface="Arial" charset="0"/>
              </a:rPr>
              <a:t>(K. Fukushima, T</a:t>
            </a:r>
            <a:r>
              <a:rPr lang="de-DE" sz="1200" b="0" i="1" dirty="0">
                <a:cs typeface="Arial" charset="0"/>
              </a:rPr>
              <a:t>. </a:t>
            </a:r>
            <a:r>
              <a:rPr lang="de-DE" sz="1200" b="0" i="1" dirty="0" smtClean="0">
                <a:cs typeface="Arial" charset="0"/>
              </a:rPr>
              <a:t>Hatsuda</a:t>
            </a:r>
            <a:r>
              <a:rPr lang="de-DE" sz="1200" b="0" i="1" dirty="0">
                <a:cs typeface="Arial" charset="0"/>
              </a:rPr>
              <a:t>, Rept.Prog.Phys.74:014001,2011)</a:t>
            </a:r>
          </a:p>
        </p:txBody>
      </p:sp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4965410" y="12701"/>
            <a:ext cx="184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de-DE" sz="2800">
              <a:solidFill>
                <a:schemeClr val="hlink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5700697" y="4207983"/>
            <a:ext cx="1743075" cy="1685925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766571" y="4203215"/>
            <a:ext cx="1743075" cy="1685925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411932" y="4471237"/>
            <a:ext cx="11286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800" dirty="0" smtClean="0">
                <a:solidFill>
                  <a:srgbClr val="0000FF"/>
                </a:solidFill>
              </a:rPr>
              <a:t>?</a:t>
            </a:r>
            <a:endParaRPr lang="de-DE" sz="8800" dirty="0">
              <a:solidFill>
                <a:srgbClr val="0000FF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700697" y="1163223"/>
            <a:ext cx="3903663" cy="7848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800" b="1" dirty="0">
                <a:solidFill>
                  <a:srgbClr val="CC0000"/>
                </a:solidFill>
                <a:latin typeface="Arial" pitchFamily="34" charset="0"/>
              </a:rPr>
              <a:t>Field driven by experimental data!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de-DE" sz="1800" b="1" dirty="0">
                <a:solidFill>
                  <a:srgbClr val="CC0000"/>
                </a:solidFill>
                <a:latin typeface="Arial" pitchFamily="34" charset="0"/>
              </a:rPr>
              <a:t>Need: ~ 2-40 </a:t>
            </a:r>
            <a:r>
              <a:rPr lang="en-US" altLang="de-DE" sz="1800" b="1" dirty="0" err="1">
                <a:solidFill>
                  <a:srgbClr val="CC0000"/>
                </a:solidFill>
                <a:latin typeface="Arial" pitchFamily="34" charset="0"/>
              </a:rPr>
              <a:t>AGeV</a:t>
            </a:r>
            <a:r>
              <a:rPr lang="en-US" altLang="de-DE" sz="1800" b="1" dirty="0">
                <a:solidFill>
                  <a:srgbClr val="CC0000"/>
                </a:solidFill>
                <a:latin typeface="Arial" pitchFamily="34" charset="0"/>
              </a:rPr>
              <a:t> beam energies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48930" y="747522"/>
            <a:ext cx="8340848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800" dirty="0" smtClean="0"/>
              <a:t>At large µ</a:t>
            </a:r>
            <a:r>
              <a:rPr lang="de-DE" altLang="de-DE" sz="1800" baseline="-25000" dirty="0" smtClean="0"/>
              <a:t>b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phase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structure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is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uncharted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territory</a:t>
            </a:r>
            <a:endParaRPr lang="de-DE" altLang="de-DE" sz="1800" dirty="0" smtClean="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de-DE" altLang="de-DE" sz="1800" b="0" dirty="0" smtClean="0"/>
              <a:t> </a:t>
            </a:r>
            <a:r>
              <a:rPr lang="de-DE" altLang="de-DE" sz="1800" b="0" dirty="0" err="1"/>
              <a:t>first</a:t>
            </a:r>
            <a:r>
              <a:rPr lang="de-DE" altLang="de-DE" sz="1800" b="0" dirty="0"/>
              <a:t> </a:t>
            </a:r>
            <a:r>
              <a:rPr lang="de-DE" altLang="de-DE" sz="1800" b="0" dirty="0" err="1"/>
              <a:t>order</a:t>
            </a:r>
            <a:r>
              <a:rPr lang="de-DE" altLang="de-DE" sz="1800" b="0" dirty="0"/>
              <a:t> </a:t>
            </a:r>
            <a:r>
              <a:rPr lang="de-DE" altLang="de-DE" sz="1800" b="0" dirty="0" err="1"/>
              <a:t>phase</a:t>
            </a:r>
            <a:r>
              <a:rPr lang="de-DE" altLang="de-DE" sz="1800" b="0" dirty="0"/>
              <a:t> </a:t>
            </a:r>
            <a:r>
              <a:rPr lang="de-DE" altLang="de-DE" sz="1800" b="0" dirty="0" err="1"/>
              <a:t>transition</a:t>
            </a:r>
            <a:r>
              <a:rPr lang="de-DE" altLang="de-DE" sz="1800" b="0" dirty="0"/>
              <a:t> at large </a:t>
            </a:r>
            <a:r>
              <a:rPr lang="de-DE" altLang="de-DE" sz="1800" b="0" dirty="0" err="1" smtClean="0">
                <a:latin typeface="Symbol" pitchFamily="18" charset="2"/>
              </a:rPr>
              <a:t>m</a:t>
            </a:r>
            <a:r>
              <a:rPr lang="de-DE" altLang="de-DE" sz="1800" b="0" baseline="-25000" dirty="0" err="1" smtClean="0"/>
              <a:t>b</a:t>
            </a:r>
            <a:r>
              <a:rPr lang="de-DE" altLang="de-DE" sz="1800" b="0" dirty="0" smtClean="0"/>
              <a:t> ?</a:t>
            </a:r>
            <a:endParaRPr lang="de-DE" altLang="de-DE" sz="1800" b="0" dirty="0"/>
          </a:p>
          <a:p>
            <a:pPr eaLnBrk="1" hangingPunct="1">
              <a:spcBef>
                <a:spcPct val="50000"/>
              </a:spcBef>
            </a:pPr>
            <a:r>
              <a:rPr lang="de-DE" altLang="de-DE" sz="1800" b="0" dirty="0">
                <a:cs typeface="Arial" pitchFamily="34" charset="0"/>
              </a:rPr>
              <a:t>→ e.g. latent </a:t>
            </a:r>
            <a:r>
              <a:rPr lang="de-DE" altLang="de-DE" sz="1800" b="0" dirty="0" err="1" smtClean="0">
                <a:cs typeface="Arial" pitchFamily="34" charset="0"/>
              </a:rPr>
              <a:t>heat</a:t>
            </a:r>
            <a:r>
              <a:rPr lang="de-DE" altLang="de-DE" sz="1800" b="0" dirty="0" smtClean="0">
                <a:cs typeface="Arial" pitchFamily="34" charset="0"/>
              </a:rPr>
              <a:t> </a:t>
            </a:r>
            <a:r>
              <a:rPr lang="de-DE" altLang="de-DE" sz="1800" b="0" dirty="0" err="1">
                <a:cs typeface="Arial" pitchFamily="34" charset="0"/>
              </a:rPr>
              <a:t>phase</a:t>
            </a:r>
            <a:r>
              <a:rPr lang="de-DE" altLang="de-DE" sz="1800" b="0" dirty="0">
                <a:cs typeface="Arial" pitchFamily="34" charset="0"/>
              </a:rPr>
              <a:t> </a:t>
            </a:r>
            <a:r>
              <a:rPr lang="de-DE" altLang="de-DE" sz="1800" b="0" dirty="0" err="1">
                <a:cs typeface="Arial" pitchFamily="34" charset="0"/>
              </a:rPr>
              <a:t>coexistence</a:t>
            </a:r>
            <a:r>
              <a:rPr lang="de-DE" altLang="de-DE" sz="1800" b="0" dirty="0">
                <a:cs typeface="Arial" pitchFamily="34" charset="0"/>
              </a:rPr>
              <a:t> </a:t>
            </a:r>
            <a:r>
              <a:rPr lang="de-DE" altLang="de-DE" sz="1800" b="0" dirty="0" err="1" smtClean="0">
                <a:cs typeface="Arial" pitchFamily="34" charset="0"/>
              </a:rPr>
              <a:t>region</a:t>
            </a:r>
            <a:r>
              <a:rPr lang="de-DE" altLang="de-DE" sz="1800" b="0" dirty="0" smtClean="0">
                <a:cs typeface="Arial" pitchFamily="34" charset="0"/>
              </a:rPr>
              <a:t> ?</a:t>
            </a:r>
            <a:endParaRPr lang="de-DE" altLang="de-DE" sz="1800" b="0" dirty="0"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de-DE" altLang="de-DE" sz="1800" b="0" dirty="0">
                <a:cs typeface="Arial" pitchFamily="34" charset="0"/>
              </a:rPr>
              <a:t> </a:t>
            </a:r>
            <a:r>
              <a:rPr lang="de-DE" altLang="de-DE" sz="1800" b="0" dirty="0" err="1">
                <a:cs typeface="Arial" pitchFamily="34" charset="0"/>
              </a:rPr>
              <a:t>critical</a:t>
            </a:r>
            <a:r>
              <a:rPr lang="de-DE" altLang="de-DE" sz="1800" b="0" dirty="0">
                <a:cs typeface="Arial" pitchFamily="34" charset="0"/>
              </a:rPr>
              <a:t> </a:t>
            </a:r>
            <a:r>
              <a:rPr lang="de-DE" altLang="de-DE" sz="1800" b="0" dirty="0" err="1" smtClean="0">
                <a:cs typeface="Arial" pitchFamily="34" charset="0"/>
              </a:rPr>
              <a:t>point</a:t>
            </a:r>
            <a:r>
              <a:rPr lang="de-DE" altLang="de-DE" sz="1800" b="0" dirty="0">
                <a:cs typeface="Arial" pitchFamily="34" charset="0"/>
              </a:rPr>
              <a:t> </a:t>
            </a:r>
            <a:r>
              <a:rPr lang="de-DE" altLang="de-DE" sz="1800" b="0" dirty="0" smtClean="0">
                <a:cs typeface="Arial" pitchFamily="34" charset="0"/>
              </a:rPr>
              <a:t>?</a:t>
            </a:r>
            <a:endParaRPr lang="de-DE" altLang="de-DE" sz="1800" b="0" dirty="0"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de-DE" altLang="de-DE" sz="1800" b="0" dirty="0">
                <a:cs typeface="Arial" pitchFamily="34" charset="0"/>
              </a:rPr>
              <a:t> </a:t>
            </a:r>
            <a:r>
              <a:rPr lang="de-DE" altLang="de-DE" sz="1800" b="0" dirty="0" err="1" smtClean="0">
                <a:cs typeface="Arial" pitchFamily="34" charset="0"/>
              </a:rPr>
              <a:t>Deconfinement</a:t>
            </a:r>
            <a:r>
              <a:rPr lang="de-DE" altLang="de-DE" sz="1800" b="0" dirty="0" smtClean="0">
                <a:cs typeface="Arial" pitchFamily="34" charset="0"/>
              </a:rPr>
              <a:t>, </a:t>
            </a:r>
            <a:r>
              <a:rPr lang="de-DE" altLang="de-DE" sz="1800" b="0" dirty="0" err="1" smtClean="0">
                <a:cs typeface="Arial" pitchFamily="34" charset="0"/>
              </a:rPr>
              <a:t>chiral</a:t>
            </a:r>
            <a:r>
              <a:rPr lang="de-DE" altLang="de-DE" sz="1800" b="0" dirty="0" smtClean="0">
                <a:cs typeface="Arial" pitchFamily="34" charset="0"/>
              </a:rPr>
              <a:t> </a:t>
            </a:r>
            <a:r>
              <a:rPr lang="de-DE" altLang="de-DE" sz="1800" b="0" dirty="0" err="1">
                <a:cs typeface="Arial" pitchFamily="34" charset="0"/>
              </a:rPr>
              <a:t>symmetry</a:t>
            </a:r>
            <a:r>
              <a:rPr lang="de-DE" altLang="de-DE" sz="1800" b="0" dirty="0">
                <a:cs typeface="Arial" pitchFamily="34" charset="0"/>
              </a:rPr>
              <a:t> </a:t>
            </a:r>
            <a:r>
              <a:rPr lang="de-DE" altLang="de-DE" sz="1800" b="0" dirty="0" err="1">
                <a:cs typeface="Arial" pitchFamily="34" charset="0"/>
              </a:rPr>
              <a:t>restoration</a:t>
            </a:r>
            <a:r>
              <a:rPr lang="de-DE" altLang="de-DE" sz="1800" b="0" dirty="0">
                <a:cs typeface="Arial" pitchFamily="34" charset="0"/>
              </a:rPr>
              <a:t> </a:t>
            </a:r>
            <a:endParaRPr lang="de-DE" altLang="de-DE" sz="1800" b="0" dirty="0" smtClean="0"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de-DE" altLang="de-DE" sz="1800" b="0" dirty="0" smtClean="0">
                <a:cs typeface="Arial" pitchFamily="34" charset="0"/>
              </a:rPr>
              <a:t> different </a:t>
            </a:r>
            <a:r>
              <a:rPr lang="de-DE" altLang="de-DE" sz="1800" b="0" dirty="0" err="1" smtClean="0">
                <a:cs typeface="Arial" pitchFamily="34" charset="0"/>
              </a:rPr>
              <a:t>forms</a:t>
            </a:r>
            <a:r>
              <a:rPr lang="de-DE" altLang="de-DE" sz="1800" b="0" dirty="0" smtClean="0">
                <a:cs typeface="Arial" pitchFamily="34" charset="0"/>
              </a:rPr>
              <a:t> </a:t>
            </a:r>
            <a:r>
              <a:rPr lang="de-DE" altLang="de-DE" sz="1800" b="0" dirty="0" err="1" smtClean="0">
                <a:cs typeface="Arial" pitchFamily="34" charset="0"/>
              </a:rPr>
              <a:t>of</a:t>
            </a:r>
            <a:r>
              <a:rPr lang="de-DE" altLang="de-DE" sz="1800" b="0" dirty="0" smtClean="0">
                <a:cs typeface="Arial" pitchFamily="34" charset="0"/>
              </a:rPr>
              <a:t> matter? </a:t>
            </a:r>
            <a:r>
              <a:rPr lang="de-DE" altLang="de-DE" sz="1800" b="0" dirty="0" err="1" smtClean="0">
                <a:cs typeface="Arial" pitchFamily="34" charset="0"/>
              </a:rPr>
              <a:t>Quarkyonic</a:t>
            </a:r>
            <a:r>
              <a:rPr lang="de-DE" altLang="de-DE" sz="1800" b="0" dirty="0" smtClean="0">
                <a:cs typeface="Arial" pitchFamily="34" charset="0"/>
              </a:rPr>
              <a:t> </a:t>
            </a:r>
            <a:r>
              <a:rPr lang="de-DE" altLang="de-DE" sz="1800" b="0" dirty="0" err="1" smtClean="0">
                <a:cs typeface="Arial" pitchFamily="34" charset="0"/>
              </a:rPr>
              <a:t>phase</a:t>
            </a:r>
            <a:r>
              <a:rPr lang="de-DE" altLang="de-DE" sz="1800" b="0" dirty="0" smtClean="0">
                <a:cs typeface="Arial" pitchFamily="34" charset="0"/>
              </a:rPr>
              <a:t>?</a:t>
            </a:r>
            <a:endParaRPr lang="de-DE" altLang="de-DE" sz="1800" b="0" dirty="0">
              <a:cs typeface="Arial" pitchFamily="34" charset="0"/>
            </a:endParaRPr>
          </a:p>
        </p:txBody>
      </p:sp>
      <p:grpSp>
        <p:nvGrpSpPr>
          <p:cNvPr id="16" name="Group 7"/>
          <p:cNvGrpSpPr>
            <a:grpSpLocks/>
          </p:cNvGrpSpPr>
          <p:nvPr/>
        </p:nvGrpSpPr>
        <p:grpSpPr bwMode="auto">
          <a:xfrm flipH="1" flipV="1">
            <a:off x="1969615" y="2030560"/>
            <a:ext cx="6967673" cy="3120372"/>
            <a:chOff x="-316" y="3144"/>
            <a:chExt cx="3937" cy="1801"/>
          </a:xfrm>
        </p:grpSpPr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6" y="4008"/>
              <a:ext cx="1217" cy="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Line 9"/>
            <p:cNvSpPr>
              <a:spLocks noChangeShapeType="1"/>
            </p:cNvSpPr>
            <p:nvPr/>
          </p:nvSpPr>
          <p:spPr bwMode="auto">
            <a:xfrm flipH="1">
              <a:off x="1020" y="3144"/>
              <a:ext cx="2601" cy="985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0623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7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1166648" y="1355826"/>
            <a:ext cx="6952593" cy="4247317"/>
          </a:xfrm>
          <a:prstGeom prst="rect">
            <a:avLst/>
          </a:prstGeom>
          <a:solidFill>
            <a:srgbClr val="CCFFCC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800" dirty="0" err="1" smtClean="0"/>
              <a:t>Introduction</a:t>
            </a:r>
            <a:r>
              <a:rPr lang="de-DE" sz="1800" dirty="0" smtClean="0"/>
              <a:t>/ Motivation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0" dirty="0" err="1" smtClean="0"/>
              <a:t>Energy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and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baryon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density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reach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CBM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0" dirty="0" smtClean="0"/>
              <a:t>Physics </a:t>
            </a:r>
            <a:r>
              <a:rPr lang="de-DE" sz="1800" b="0" dirty="0" err="1" smtClean="0"/>
              <a:t>questions</a:t>
            </a:r>
            <a:r>
              <a:rPr lang="de-DE" sz="1800" b="0" dirty="0" smtClean="0"/>
              <a:t> &amp; </a:t>
            </a:r>
            <a:r>
              <a:rPr lang="de-DE" sz="1800" b="0" dirty="0" smtClean="0"/>
              <a:t>observables </a:t>
            </a:r>
            <a:r>
              <a:rPr lang="de-DE" sz="1800" b="0" dirty="0" smtClean="0"/>
              <a:t>in CBM </a:t>
            </a:r>
            <a:r>
              <a:rPr lang="de-DE" sz="1800" b="0" dirty="0" err="1" smtClean="0"/>
              <a:t>energy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range</a:t>
            </a:r>
            <a:endParaRPr lang="de-DE" sz="1800" b="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800" b="0" dirty="0" smtClean="0"/>
          </a:p>
          <a:p>
            <a:pPr>
              <a:lnSpc>
                <a:spcPct val="150000"/>
              </a:lnSpc>
            </a:pPr>
            <a:r>
              <a:rPr lang="de-DE" sz="1800" dirty="0" smtClean="0"/>
              <a:t>The CBM </a:t>
            </a:r>
            <a:r>
              <a:rPr lang="de-DE" sz="1800" dirty="0" err="1" smtClean="0"/>
              <a:t>detector</a:t>
            </a:r>
            <a:endParaRPr lang="de-DE" sz="18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0" dirty="0" err="1" smtClean="0"/>
              <a:t>Novel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readout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and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data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taking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concept</a:t>
            </a:r>
            <a:endParaRPr lang="de-DE" sz="1800" b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0" dirty="0" smtClean="0"/>
              <a:t>Simulation </a:t>
            </a:r>
            <a:r>
              <a:rPr lang="de-DE" sz="1800" b="0" dirty="0" err="1" smtClean="0"/>
              <a:t>results</a:t>
            </a:r>
            <a:endParaRPr lang="de-DE" sz="1800" b="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>
              <a:lnSpc>
                <a:spcPct val="150000"/>
              </a:lnSpc>
            </a:pPr>
            <a:r>
              <a:rPr lang="de-DE" sz="1800" dirty="0" smtClean="0"/>
              <a:t>FAIR </a:t>
            </a:r>
            <a:r>
              <a:rPr lang="de-DE" sz="1800" dirty="0" err="1" smtClean="0"/>
              <a:t>phase</a:t>
            </a:r>
            <a:r>
              <a:rPr lang="de-DE" sz="1800" dirty="0" smtClean="0"/>
              <a:t> 0 </a:t>
            </a:r>
            <a:r>
              <a:rPr lang="de-DE" sz="1800" dirty="0" err="1" smtClean="0"/>
              <a:t>activities</a:t>
            </a:r>
            <a:endParaRPr lang="de-DE" sz="18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0" dirty="0"/>
              <a:t>E</a:t>
            </a:r>
            <a:r>
              <a:rPr lang="de-DE" sz="1800" b="0" dirty="0" smtClean="0"/>
              <a:t>xperimental </a:t>
            </a:r>
            <a:r>
              <a:rPr lang="de-DE" sz="1800" b="0" dirty="0" err="1" smtClean="0"/>
              <a:t>preparations</a:t>
            </a:r>
            <a:endParaRPr lang="de-DE" sz="1800" b="0" dirty="0"/>
          </a:p>
        </p:txBody>
      </p:sp>
    </p:spTree>
    <p:extLst>
      <p:ext uri="{BB962C8B-B14F-4D97-AF65-F5344CB8AC3E}">
        <p14:creationId xmlns:p14="http://schemas.microsoft.com/office/powerpoint/2010/main" val="303669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Baryon density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54637-F98C-4DB9-854F-3028C670F549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998" y="2619143"/>
            <a:ext cx="5209595" cy="377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Gerade Verbindung 13"/>
          <p:cNvCxnSpPr/>
          <p:nvPr/>
        </p:nvCxnSpPr>
        <p:spPr>
          <a:xfrm>
            <a:off x="4658719" y="4628185"/>
            <a:ext cx="4600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5143951" y="4084837"/>
            <a:ext cx="666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de-DE" altLang="de-DE" sz="2000" dirty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r</a:t>
            </a:r>
            <a:r>
              <a:rPr lang="de-DE" altLang="de-DE" sz="20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777985" y="6106402"/>
            <a:ext cx="348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400" b="0" i="1" dirty="0">
                <a:latin typeface="Arial" pitchFamily="34" charset="0"/>
              </a:rPr>
              <a:t>[CBM Physics Book]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90150" y="978448"/>
            <a:ext cx="8172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SIS 100 beam </a:t>
            </a:r>
            <a:r>
              <a:rPr lang="de-DE" sz="1800" b="0" dirty="0" err="1" smtClean="0"/>
              <a:t>energy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range</a:t>
            </a:r>
            <a:endParaRPr lang="de-DE" sz="18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High </a:t>
            </a:r>
            <a:r>
              <a:rPr lang="de-DE" sz="1800" b="0" dirty="0" err="1" smtClean="0"/>
              <a:t>net</a:t>
            </a:r>
            <a:r>
              <a:rPr lang="de-DE" sz="1800" b="0" dirty="0" smtClean="0"/>
              <a:t>-baryon </a:t>
            </a:r>
            <a:r>
              <a:rPr lang="de-DE" sz="1800" b="0" dirty="0" err="1" smtClean="0"/>
              <a:t>densities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to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be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probed</a:t>
            </a:r>
            <a:endParaRPr lang="de-DE" sz="18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err="1" smtClean="0"/>
              <a:t>Expected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to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persist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for</a:t>
            </a:r>
            <a:r>
              <a:rPr lang="de-DE" sz="1800" b="0" dirty="0" smtClean="0"/>
              <a:t> a </a:t>
            </a:r>
            <a:r>
              <a:rPr lang="de-DE" sz="1800" b="0" dirty="0" err="1" smtClean="0"/>
              <a:t>few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fm</a:t>
            </a:r>
            <a:r>
              <a:rPr lang="de-DE" sz="1800" b="0" dirty="0" smtClean="0"/>
              <a:t>/c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err="1" smtClean="0"/>
              <a:t>Characteristics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matter </a:t>
            </a:r>
            <a:r>
              <a:rPr lang="de-DE" sz="1800" b="0" dirty="0" err="1" smtClean="0"/>
              <a:t>created</a:t>
            </a:r>
            <a:r>
              <a:rPr lang="de-DE" sz="1800" b="0" dirty="0" smtClean="0"/>
              <a:t>?</a:t>
            </a:r>
            <a:endParaRPr lang="de-DE" sz="1800" b="0" dirty="0"/>
          </a:p>
        </p:txBody>
      </p:sp>
      <p:graphicFrame>
        <p:nvGraphicFramePr>
          <p:cNvPr id="10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488450"/>
              </p:ext>
            </p:extLst>
          </p:nvPr>
        </p:nvGraphicFramePr>
        <p:xfrm>
          <a:off x="4942518" y="978448"/>
          <a:ext cx="4353225" cy="1387238"/>
        </p:xfrm>
        <a:graphic>
          <a:graphicData uri="http://schemas.openxmlformats.org/drawingml/2006/table">
            <a:tbl>
              <a:tblPr/>
              <a:tblGrid>
                <a:gridCol w="2080537"/>
                <a:gridCol w="1115429"/>
                <a:gridCol w="1157259"/>
              </a:tblGrid>
              <a:tr h="38153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Beam</a:t>
                      </a: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  <a:r>
                        <a:rPr kumimoji="0" lang="de-DE" sz="16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lab</a:t>
                      </a:r>
                      <a:r>
                        <a:rPr kumimoji="0" lang="de-DE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</a:t>
                      </a:r>
                      <a:r>
                        <a:rPr kumimoji="0" lang="de-DE" sz="16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max</a:t>
                      </a: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√s</a:t>
                      </a:r>
                      <a:r>
                        <a:rPr kumimoji="0" lang="de-DE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NN, max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9409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heavy ions (Au)</a:t>
                      </a: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11A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GeV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4.7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GeV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</a:tr>
              <a:tr h="29858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light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ions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(Z/A = 0.5)</a:t>
                      </a: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14A GeV</a:t>
                      </a: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5.3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GeV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E8"/>
                    </a:solidFill>
                  </a:tcPr>
                </a:tc>
              </a:tr>
              <a:tr h="33048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protons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29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GeV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7.5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GeV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</a:tr>
            </a:tbl>
          </a:graphicData>
        </a:graphic>
      </p:graphicFrame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98" y="2890384"/>
            <a:ext cx="3497604" cy="35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 rot="19208350">
            <a:off x="2296400" y="4507590"/>
            <a:ext cx="509862" cy="663500"/>
          </a:xfrm>
          <a:prstGeom prst="ellipse">
            <a:avLst/>
          </a:prstGeom>
          <a:noFill/>
          <a:ln w="28575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 rot="19208350">
            <a:off x="2642722" y="4993693"/>
            <a:ext cx="420397" cy="529921"/>
          </a:xfrm>
          <a:prstGeom prst="ellipse">
            <a:avLst/>
          </a:prstGeom>
          <a:noFill/>
          <a:ln w="28575">
            <a:solidFill>
              <a:srgbClr val="33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874280" y="3643539"/>
            <a:ext cx="1243602" cy="93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15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596" y="995286"/>
            <a:ext cx="4153295" cy="523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dependence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strangeness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1ACC5-51A8-4BBA-97DC-7DF5D6C3D333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220726" y="3184914"/>
            <a:ext cx="5297236" cy="2031325"/>
          </a:xfrm>
          <a:prstGeom prst="rect">
            <a:avLst/>
          </a:prstGeom>
          <a:solidFill>
            <a:srgbClr val="CCFFCC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CBM</a:t>
            </a:r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yields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and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phase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space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distributions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strange</a:t>
            </a:r>
            <a:r>
              <a:rPr lang="de-DE" sz="1800" b="0" dirty="0" smtClean="0"/>
              <a:t> </a:t>
            </a:r>
          </a:p>
          <a:p>
            <a:r>
              <a:rPr lang="de-DE" sz="1800" b="0" dirty="0"/>
              <a:t> </a:t>
            </a:r>
            <a:r>
              <a:rPr lang="de-DE" sz="1800" b="0" dirty="0" smtClean="0"/>
              <a:t>    </a:t>
            </a:r>
            <a:r>
              <a:rPr lang="de-DE" sz="1800" b="0" dirty="0" err="1" smtClean="0"/>
              <a:t>particles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including</a:t>
            </a:r>
            <a:r>
              <a:rPr lang="de-DE" sz="1800" b="0" dirty="0" smtClean="0"/>
              <a:t> </a:t>
            </a:r>
            <a:r>
              <a:rPr lang="de-DE" sz="1800" b="0" dirty="0" smtClean="0">
                <a:latin typeface="Symbol" panose="05050102010706020507" pitchFamily="18" charset="2"/>
              </a:rPr>
              <a:t>W</a:t>
            </a:r>
            <a:r>
              <a:rPr lang="de-DE" sz="1800" b="0" dirty="0" smtClean="0"/>
              <a:t>, </a:t>
            </a:r>
            <a:r>
              <a:rPr lang="de-DE" sz="1800" b="0" dirty="0" smtClean="0">
                <a:latin typeface="Symbol" panose="05050102010706020507" pitchFamily="18" charset="2"/>
              </a:rPr>
              <a:t>X</a:t>
            </a:r>
            <a:r>
              <a:rPr lang="de-DE" sz="1800" b="0" dirty="0" smtClean="0"/>
              <a:t>, </a:t>
            </a:r>
            <a:r>
              <a:rPr lang="de-DE" sz="1800" b="0" dirty="0" smtClean="0">
                <a:latin typeface="Symbol" panose="05050102010706020507" pitchFamily="18" charset="2"/>
              </a:rPr>
              <a:t>f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and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antiparticles</a:t>
            </a:r>
            <a:endParaRPr lang="de-DE" sz="1800" b="0" dirty="0" smtClean="0"/>
          </a:p>
          <a:p>
            <a:r>
              <a:rPr lang="de-DE" sz="1800" b="0" dirty="0"/>
              <a:t>→ </a:t>
            </a:r>
            <a:r>
              <a:rPr lang="de-DE" sz="1800" b="0" dirty="0" err="1" smtClean="0"/>
              <a:t>flow</a:t>
            </a:r>
            <a:r>
              <a:rPr lang="de-DE" sz="1800" b="0" dirty="0" smtClean="0"/>
              <a:t>, </a:t>
            </a:r>
            <a:r>
              <a:rPr lang="de-DE" sz="1800" b="0" dirty="0" err="1" smtClean="0"/>
              <a:t>fluctuations</a:t>
            </a:r>
            <a:endParaRPr lang="de-DE" sz="1800" b="0" dirty="0" smtClean="0"/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systematic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scan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energies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and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system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size</a:t>
            </a:r>
            <a:endParaRPr lang="de-DE" sz="1800" b="0" dirty="0" smtClean="0"/>
          </a:p>
          <a:p>
            <a:r>
              <a:rPr lang="de-DE" sz="1800" b="0" dirty="0" smtClean="0"/>
              <a:t>→ (</a:t>
            </a:r>
            <a:r>
              <a:rPr lang="de-DE" sz="1800" b="0" dirty="0" err="1" smtClean="0"/>
              <a:t>sub</a:t>
            </a:r>
            <a:r>
              <a:rPr lang="de-DE" sz="1800" b="0" dirty="0" smtClean="0"/>
              <a:t>)</a:t>
            </a:r>
            <a:r>
              <a:rPr lang="de-DE" sz="1800" b="0" dirty="0" err="1" smtClean="0"/>
              <a:t>threshold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production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multi-s </a:t>
            </a:r>
            <a:r>
              <a:rPr lang="de-DE" sz="1800" b="0" dirty="0" err="1" smtClean="0"/>
              <a:t>hadrons</a:t>
            </a:r>
            <a:r>
              <a:rPr lang="de-DE" sz="1800" b="0" dirty="0" smtClean="0"/>
              <a:t>: </a:t>
            </a:r>
          </a:p>
          <a:p>
            <a:r>
              <a:rPr lang="de-DE" sz="1800" b="0" dirty="0"/>
              <a:t> </a:t>
            </a:r>
            <a:r>
              <a:rPr lang="de-DE" sz="1800" b="0" dirty="0" smtClean="0"/>
              <a:t>    </a:t>
            </a:r>
            <a:r>
              <a:rPr lang="de-DE" sz="1800" b="0" dirty="0" err="1" smtClean="0"/>
              <a:t>sensitivity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to</a:t>
            </a:r>
            <a:r>
              <a:rPr lang="de-DE" sz="1800" b="0" dirty="0" smtClean="0"/>
              <a:t> EOS, µ</a:t>
            </a:r>
            <a:r>
              <a:rPr lang="de-DE" sz="1800" b="0" baseline="-25000" dirty="0" smtClean="0"/>
              <a:t>B</a:t>
            </a:r>
            <a:r>
              <a:rPr lang="de-DE" sz="1800" b="0" dirty="0" smtClean="0"/>
              <a:t>?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20726" y="1140632"/>
            <a:ext cx="5029200" cy="1754326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Physics </a:t>
            </a:r>
            <a:r>
              <a:rPr lang="de-DE" sz="1800" dirty="0" err="1" smtClean="0"/>
              <a:t>Questions</a:t>
            </a:r>
            <a:endParaRPr lang="de-DE" sz="1800" dirty="0" smtClean="0"/>
          </a:p>
          <a:p>
            <a:r>
              <a:rPr lang="de-DE" sz="1800" b="0" dirty="0" smtClean="0"/>
              <a:t>→ thermal </a:t>
            </a:r>
            <a:r>
              <a:rPr lang="de-DE" sz="1800" b="0" dirty="0" err="1" smtClean="0"/>
              <a:t>equilibrium</a:t>
            </a:r>
            <a:r>
              <a:rPr lang="de-DE" sz="1800" b="0" dirty="0" smtClean="0"/>
              <a:t> also </a:t>
            </a:r>
            <a:r>
              <a:rPr lang="de-DE" sz="1800" b="0" dirty="0" err="1" smtClean="0"/>
              <a:t>for</a:t>
            </a:r>
            <a:r>
              <a:rPr lang="de-DE" sz="1800" b="0" dirty="0" smtClean="0"/>
              <a:t> multi-s </a:t>
            </a:r>
            <a:r>
              <a:rPr lang="de-DE" sz="1800" b="0" dirty="0" err="1" smtClean="0"/>
              <a:t>hadrons</a:t>
            </a:r>
            <a:r>
              <a:rPr lang="de-DE" sz="1800" b="0" dirty="0" smtClean="0"/>
              <a:t>?</a:t>
            </a:r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equilibrium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signature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for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phase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transition</a:t>
            </a:r>
            <a:r>
              <a:rPr lang="de-DE" sz="1800" b="0" dirty="0" smtClean="0"/>
              <a:t>?</a:t>
            </a:r>
          </a:p>
          <a:p>
            <a:r>
              <a:rPr lang="de-DE" sz="1800" b="0" dirty="0" smtClean="0"/>
              <a:t>→ EOS?</a:t>
            </a:r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production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mechanism</a:t>
            </a:r>
            <a:r>
              <a:rPr lang="de-DE" sz="1800" b="0" dirty="0" smtClean="0"/>
              <a:t>, in </a:t>
            </a:r>
            <a:r>
              <a:rPr lang="de-DE" sz="1800" b="0" dirty="0" err="1" smtClean="0"/>
              <a:t>particular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for</a:t>
            </a:r>
            <a:r>
              <a:rPr lang="de-DE" sz="1800" b="0" dirty="0" smtClean="0"/>
              <a:t>     </a:t>
            </a:r>
          </a:p>
          <a:p>
            <a:r>
              <a:rPr lang="de-DE" sz="1800" b="0" dirty="0"/>
              <a:t> </a:t>
            </a:r>
            <a:r>
              <a:rPr lang="de-DE" sz="1800" b="0" dirty="0" smtClean="0"/>
              <a:t>    multi-s </a:t>
            </a:r>
            <a:r>
              <a:rPr lang="de-DE" sz="1800" b="0" dirty="0" err="1" smtClean="0"/>
              <a:t>hadrons</a:t>
            </a:r>
            <a:r>
              <a:rPr lang="de-DE" sz="1800" b="0" dirty="0" smtClean="0"/>
              <a:t>?? 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6595238" y="3611334"/>
            <a:ext cx="424685" cy="1954019"/>
          </a:xfrm>
          <a:prstGeom prst="rect">
            <a:avLst/>
          </a:prstGeom>
          <a:solidFill>
            <a:srgbClr val="CCFFCC">
              <a:alpha val="49000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altLang="de-DE" sz="18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48551" y="793532"/>
            <a:ext cx="4729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 smtClean="0"/>
              <a:t>[C. Blume, JP 31 (2005) S57]</a:t>
            </a:r>
            <a:endParaRPr lang="de-DE" sz="1400" b="0" dirty="0"/>
          </a:p>
        </p:txBody>
      </p:sp>
      <p:sp>
        <p:nvSpPr>
          <p:cNvPr id="10" name="Ellipse 9"/>
          <p:cNvSpPr/>
          <p:nvPr/>
        </p:nvSpPr>
        <p:spPr>
          <a:xfrm>
            <a:off x="7583207" y="3694653"/>
            <a:ext cx="709447" cy="144490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7659406" y="2790764"/>
            <a:ext cx="557047" cy="495062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59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20" y="2516844"/>
            <a:ext cx="5930456" cy="38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581581" y="5613790"/>
            <a:ext cx="2915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0" dirty="0">
                <a:solidFill>
                  <a:srgbClr val="000000"/>
                </a:solidFill>
              </a:rPr>
              <a:t>J. </a:t>
            </a:r>
            <a:r>
              <a:rPr lang="de-DE" sz="1400" b="0" dirty="0" err="1" smtClean="0">
                <a:solidFill>
                  <a:srgbClr val="000000"/>
                </a:solidFill>
              </a:rPr>
              <a:t>Steinheimer</a:t>
            </a:r>
            <a:r>
              <a:rPr lang="de-DE" sz="1400" b="0" dirty="0" smtClean="0">
                <a:solidFill>
                  <a:srgbClr val="000000"/>
                </a:solidFill>
              </a:rPr>
              <a:t>, </a:t>
            </a:r>
            <a:r>
              <a:rPr lang="de-DE" sz="1400" b="0" dirty="0">
                <a:solidFill>
                  <a:srgbClr val="000000"/>
                </a:solidFill>
              </a:rPr>
              <a:t>A. </a:t>
            </a:r>
            <a:r>
              <a:rPr lang="de-DE" sz="1400" b="0" dirty="0" err="1" smtClean="0">
                <a:solidFill>
                  <a:srgbClr val="000000"/>
                </a:solidFill>
              </a:rPr>
              <a:t>Botvina</a:t>
            </a:r>
            <a:r>
              <a:rPr lang="de-DE" sz="1400" b="0" dirty="0" smtClean="0">
                <a:solidFill>
                  <a:srgbClr val="000000"/>
                </a:solidFill>
              </a:rPr>
              <a:t>, M</a:t>
            </a:r>
            <a:r>
              <a:rPr lang="de-DE" sz="1400" b="0" dirty="0">
                <a:solidFill>
                  <a:srgbClr val="000000"/>
                </a:solidFill>
              </a:rPr>
              <a:t>. </a:t>
            </a:r>
            <a:r>
              <a:rPr lang="de-DE" sz="1400" b="0" dirty="0" smtClean="0">
                <a:solidFill>
                  <a:srgbClr val="000000"/>
                </a:solidFill>
              </a:rPr>
              <a:t>Bleicher</a:t>
            </a:r>
            <a:r>
              <a:rPr lang="en-US" sz="1400" b="0" dirty="0" smtClean="0">
                <a:solidFill>
                  <a:srgbClr val="000000"/>
                </a:solidFill>
              </a:rPr>
              <a:t>, </a:t>
            </a:r>
            <a:r>
              <a:rPr lang="de-DE" sz="1400" b="0" dirty="0"/>
              <a:t>Phys. </a:t>
            </a:r>
            <a:r>
              <a:rPr lang="de-DE" sz="1400" b="0" dirty="0" err="1"/>
              <a:t>Rev</a:t>
            </a:r>
            <a:r>
              <a:rPr lang="de-DE" sz="1400" b="0" dirty="0"/>
              <a:t>. C 95, 014911 (2017)</a:t>
            </a:r>
            <a:endParaRPr lang="de-DE" sz="1400" b="0" dirty="0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81581" y="1870513"/>
            <a:ext cx="7974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dirty="0" err="1" smtClean="0">
                <a:solidFill>
                  <a:srgbClr val="000000"/>
                </a:solidFill>
              </a:rPr>
              <a:t>UrQMD</a:t>
            </a:r>
            <a:r>
              <a:rPr lang="de-DE" sz="1800" b="0" dirty="0" smtClean="0">
                <a:solidFill>
                  <a:srgbClr val="000000"/>
                </a:solidFill>
              </a:rPr>
              <a:t> </a:t>
            </a:r>
            <a:r>
              <a:rPr lang="de-DE" sz="1800" b="0" dirty="0" err="1" smtClean="0">
                <a:solidFill>
                  <a:srgbClr val="000000"/>
                </a:solidFill>
              </a:rPr>
              <a:t>prediction</a:t>
            </a:r>
            <a:r>
              <a:rPr lang="de-DE" sz="1800" b="0" dirty="0" smtClean="0">
                <a:solidFill>
                  <a:srgbClr val="000000"/>
                </a:solidFill>
              </a:rPr>
              <a:t> </a:t>
            </a:r>
            <a:r>
              <a:rPr lang="de-DE" sz="1800" b="0" dirty="0" err="1" smtClean="0">
                <a:solidFill>
                  <a:srgbClr val="000000"/>
                </a:solidFill>
              </a:rPr>
              <a:t>of</a:t>
            </a:r>
            <a:r>
              <a:rPr lang="de-DE" sz="1800" b="0" dirty="0" smtClean="0">
                <a:solidFill>
                  <a:srgbClr val="000000"/>
                </a:solidFill>
              </a:rPr>
              <a:t> </a:t>
            </a:r>
            <a:r>
              <a:rPr lang="de-DE" sz="1800" b="0" dirty="0" err="1" smtClean="0">
                <a:solidFill>
                  <a:srgbClr val="000000"/>
                </a:solidFill>
              </a:rPr>
              <a:t>subthreshold</a:t>
            </a:r>
            <a:r>
              <a:rPr lang="de-DE" sz="1800" b="0" dirty="0" smtClean="0">
                <a:solidFill>
                  <a:srgbClr val="000000"/>
                </a:solidFill>
              </a:rPr>
              <a:t> </a:t>
            </a:r>
            <a:r>
              <a:rPr lang="de-DE" sz="1800" b="0" dirty="0" err="1" smtClean="0">
                <a:solidFill>
                  <a:srgbClr val="000000"/>
                </a:solidFill>
              </a:rPr>
              <a:t>charm</a:t>
            </a:r>
            <a:r>
              <a:rPr lang="de-DE" sz="1800" b="0" dirty="0" smtClean="0">
                <a:solidFill>
                  <a:srgbClr val="000000"/>
                </a:solidFill>
              </a:rPr>
              <a:t> </a:t>
            </a:r>
            <a:r>
              <a:rPr lang="de-DE" sz="1800" b="0" dirty="0" err="1" smtClean="0">
                <a:solidFill>
                  <a:srgbClr val="000000"/>
                </a:solidFill>
              </a:rPr>
              <a:t>production</a:t>
            </a:r>
            <a:r>
              <a:rPr lang="de-DE" sz="1800" b="0" dirty="0" smtClean="0">
                <a:solidFill>
                  <a:srgbClr val="000000"/>
                </a:solidFill>
              </a:rPr>
              <a:t> via</a:t>
            </a:r>
          </a:p>
          <a:p>
            <a:r>
              <a:rPr lang="en-US" sz="1800" b="0" dirty="0">
                <a:solidFill>
                  <a:srgbClr val="000000"/>
                </a:solidFill>
              </a:rPr>
              <a:t>N* → </a:t>
            </a:r>
            <a:r>
              <a:rPr lang="el-GR" sz="1800" b="0" dirty="0">
                <a:solidFill>
                  <a:srgbClr val="000000"/>
                </a:solidFill>
              </a:rPr>
              <a:t>Λ</a:t>
            </a:r>
            <a:r>
              <a:rPr lang="en-US" sz="1800" b="0" baseline="-25000" dirty="0">
                <a:solidFill>
                  <a:srgbClr val="000000"/>
                </a:solidFill>
              </a:rPr>
              <a:t>c</a:t>
            </a:r>
            <a:r>
              <a:rPr lang="en-US" sz="1800" b="0" dirty="0">
                <a:solidFill>
                  <a:srgbClr val="000000"/>
                </a:solidFill>
              </a:rPr>
              <a:t> + </a:t>
            </a:r>
            <a:r>
              <a:rPr lang="en-US" sz="1800" b="0" dirty="0" smtClean="0">
                <a:solidFill>
                  <a:srgbClr val="000000"/>
                </a:solidFill>
              </a:rPr>
              <a:t>D  and   N</a:t>
            </a:r>
            <a:r>
              <a:rPr lang="en-US" sz="1800" b="0" dirty="0">
                <a:solidFill>
                  <a:srgbClr val="000000"/>
                </a:solidFill>
              </a:rPr>
              <a:t>* → N +J/</a:t>
            </a:r>
            <a:r>
              <a:rPr lang="el-GR" sz="1800" b="0" dirty="0" smtClean="0">
                <a:solidFill>
                  <a:srgbClr val="000000"/>
                </a:solidFill>
              </a:rPr>
              <a:t>ψ</a:t>
            </a:r>
            <a:endParaRPr lang="de-DE" sz="1800" b="0" dirty="0" smtClean="0">
              <a:solidFill>
                <a:srgbClr val="000000"/>
              </a:solidFill>
            </a:endParaRPr>
          </a:p>
        </p:txBody>
      </p:sp>
      <p:sp>
        <p:nvSpPr>
          <p:cNvPr id="15" name="Foliennummernplatzhalter 7"/>
          <p:cNvSpPr txBox="1">
            <a:spLocks/>
          </p:cNvSpPr>
          <p:nvPr/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9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Charm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844832" y="756361"/>
            <a:ext cx="4127752" cy="923330"/>
          </a:xfrm>
          <a:prstGeom prst="rect">
            <a:avLst/>
          </a:prstGeom>
          <a:solidFill>
            <a:srgbClr val="CCFFCC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CBM</a:t>
            </a:r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excitation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function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open-</a:t>
            </a:r>
            <a:r>
              <a:rPr lang="de-DE" sz="1800" b="0" dirty="0" err="1" smtClean="0"/>
              <a:t>charm</a:t>
            </a:r>
            <a:r>
              <a:rPr lang="de-DE" sz="1800" b="0" dirty="0" smtClean="0"/>
              <a:t> </a:t>
            </a:r>
          </a:p>
          <a:p>
            <a:r>
              <a:rPr lang="de-DE" sz="1800" b="0" dirty="0"/>
              <a:t> </a:t>
            </a:r>
            <a:r>
              <a:rPr lang="de-DE" sz="1800" b="0" dirty="0" smtClean="0"/>
              <a:t>    </a:t>
            </a:r>
            <a:r>
              <a:rPr lang="de-DE" sz="1800" b="0" dirty="0" err="1" smtClean="0"/>
              <a:t>and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charmonium</a:t>
            </a:r>
            <a:endParaRPr lang="de-DE" sz="1800" b="0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581581" y="756361"/>
            <a:ext cx="4127752" cy="923330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Physics </a:t>
            </a:r>
            <a:r>
              <a:rPr lang="de-DE" sz="1800" dirty="0" err="1" smtClean="0"/>
              <a:t>Questions</a:t>
            </a:r>
            <a:endParaRPr lang="de-DE" sz="1800" dirty="0" smtClean="0"/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subthreshold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production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charm</a:t>
            </a:r>
            <a:r>
              <a:rPr lang="de-DE" sz="1800" b="0" dirty="0" smtClean="0"/>
              <a:t>?</a:t>
            </a:r>
          </a:p>
          <a:p>
            <a:r>
              <a:rPr lang="de-DE" sz="1800" b="0" dirty="0" smtClean="0"/>
              <a:t>→ </a:t>
            </a:r>
            <a:r>
              <a:rPr lang="de-DE" sz="1800" b="0" dirty="0" err="1" smtClean="0"/>
              <a:t>production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mechanism</a:t>
            </a:r>
            <a:r>
              <a:rPr lang="de-DE" sz="1800" b="0" dirty="0" smtClean="0"/>
              <a:t>?</a:t>
            </a:r>
            <a:endParaRPr lang="de-DE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85635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E:\Program Files\Microsoft Office\Templates\Presentation Designs\Contemporary Portrait.pot</Template>
  <TotalTime>0</TotalTime>
  <Words>2919</Words>
  <Application>Microsoft Office PowerPoint</Application>
  <PresentationFormat>A4-Papier (210x297 mm)</PresentationFormat>
  <Paragraphs>746</Paragraphs>
  <Slides>37</Slides>
  <Notes>8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39" baseType="lpstr">
      <vt:lpstr>1_Custom Design</vt:lpstr>
      <vt:lpstr>Equation</vt:lpstr>
      <vt:lpstr>CBM @ FAIR</vt:lpstr>
      <vt:lpstr>FAIR Groundbreaking ceremony July 4th, 2017</vt:lpstr>
      <vt:lpstr>2017</vt:lpstr>
      <vt:lpstr> ≤ 2025 !</vt:lpstr>
      <vt:lpstr>High density range of QCD phase diagram</vt:lpstr>
      <vt:lpstr>Outline</vt:lpstr>
      <vt:lpstr>Baryon density</vt:lpstr>
      <vt:lpstr>Energy dependence of strangeness production</vt:lpstr>
      <vt:lpstr>Charm production</vt:lpstr>
      <vt:lpstr>Dileptons at CBM</vt:lpstr>
      <vt:lpstr>(Net-) proton number fluctuations</vt:lpstr>
      <vt:lpstr>Directed and elliptic flow</vt:lpstr>
      <vt:lpstr>Strange baryonic bound states</vt:lpstr>
      <vt:lpstr>Experimental challenge</vt:lpstr>
      <vt:lpstr>CBM – interaction rates</vt:lpstr>
      <vt:lpstr>The CBM experiment at SIS 100</vt:lpstr>
      <vt:lpstr>CBM readout and online systems</vt:lpstr>
      <vt:lpstr>Hadron identification</vt:lpstr>
      <vt:lpstr>Hadron acceptance (STS + TOF)</vt:lpstr>
      <vt:lpstr>Strange baryons</vt:lpstr>
      <vt:lpstr>Elliptic flow v2</vt:lpstr>
      <vt:lpstr>Strange particle production: S+ &amp; S-</vt:lpstr>
      <vt:lpstr>Strange particle production: S+ &amp; S-</vt:lpstr>
      <vt:lpstr>Hypernuclei</vt:lpstr>
      <vt:lpstr>CBM Technical Developments</vt:lpstr>
      <vt:lpstr>FAIR phase 0 experiments</vt:lpstr>
      <vt:lpstr>mCBM</vt:lpstr>
      <vt:lpstr>HADES RICH upgrade</vt:lpstr>
      <vt:lpstr>Conclusion/ Summary</vt:lpstr>
      <vt:lpstr>The CBM collaboration</vt:lpstr>
      <vt:lpstr>PowerPoint-Präsentation</vt:lpstr>
      <vt:lpstr>Particle yields based on HSD calculations</vt:lpstr>
      <vt:lpstr>Online particle identification</vt:lpstr>
      <vt:lpstr>Heavy – Ion Collisions</vt:lpstr>
      <vt:lpstr>Baryon – Strangeness – Correlation</vt:lpstr>
      <vt:lpstr>Dileptons at CBM</vt:lpstr>
      <vt:lpstr>Dileptons at CBM</vt:lpstr>
    </vt:vector>
  </TitlesOfParts>
  <Company>Uni-HD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Reporting Status or Progress</dc:title>
  <dc:subject>FOPI  talk</dc:subject>
  <dc:creator>N.Herrmann</dc:creator>
  <cp:lastModifiedBy>Claudia Höhne</cp:lastModifiedBy>
  <cp:revision>1785</cp:revision>
  <cp:lastPrinted>2017-07-14T19:20:31Z</cp:lastPrinted>
  <dcterms:created xsi:type="dcterms:W3CDTF">1995-06-02T21:43:34Z</dcterms:created>
  <dcterms:modified xsi:type="dcterms:W3CDTF">2017-07-15T10:03:03Z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3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false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2</vt:i4>
  </property>
  <property fmtid="{D5CDD505-2E9C-101B-9397-08002B2CF9AE}" pid="21" name="OutputDir">
    <vt:lpwstr>G:\PP</vt:lpwstr>
  </property>
</Properties>
</file>