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422" r:id="rId3"/>
    <p:sldId id="424" r:id="rId4"/>
    <p:sldId id="399" r:id="rId5"/>
    <p:sldId id="400" r:id="rId6"/>
    <p:sldId id="392" r:id="rId7"/>
    <p:sldId id="430" r:id="rId8"/>
    <p:sldId id="428" r:id="rId9"/>
    <p:sldId id="431" r:id="rId10"/>
    <p:sldId id="425" r:id="rId11"/>
    <p:sldId id="401" r:id="rId12"/>
    <p:sldId id="419" r:id="rId13"/>
    <p:sldId id="402" r:id="rId14"/>
    <p:sldId id="404" r:id="rId15"/>
    <p:sldId id="405" r:id="rId16"/>
    <p:sldId id="406" r:id="rId17"/>
    <p:sldId id="407" r:id="rId18"/>
    <p:sldId id="417" r:id="rId19"/>
    <p:sldId id="421" r:id="rId20"/>
    <p:sldId id="410" r:id="rId21"/>
    <p:sldId id="411" r:id="rId22"/>
    <p:sldId id="434" r:id="rId23"/>
    <p:sldId id="432" r:id="rId24"/>
    <p:sldId id="433" r:id="rId25"/>
    <p:sldId id="426" r:id="rId26"/>
    <p:sldId id="397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01" autoAdjust="0"/>
  </p:normalViewPr>
  <p:slideViewPr>
    <p:cSldViewPr>
      <p:cViewPr>
        <p:scale>
          <a:sx n="100" d="100"/>
          <a:sy n="100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6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8544B-149C-428E-A717-3D0DA526F371}" type="doc">
      <dgm:prSet loTypeId="urn:microsoft.com/office/officeart/2005/8/layout/chevron2" loCatId="process" qsTypeId="urn:microsoft.com/office/officeart/2005/8/quickstyle/simple4" qsCatId="simple" csTypeId="urn:microsoft.com/office/officeart/2005/8/colors/accent4_4" csCatId="accent4" phldr="1"/>
      <dgm:spPr/>
      <dgm:t>
        <a:bodyPr/>
        <a:lstStyle/>
        <a:p>
          <a:endParaRPr lang="zh-CN" altLang="en-US"/>
        </a:p>
      </dgm:t>
    </dgm:pt>
    <dgm:pt modelId="{B709B1E1-1E29-40E7-A93A-DA9E170EE4F6}">
      <dgm:prSet phldrT="[文本]" custT="1"/>
      <dgm:spPr/>
      <dgm:t>
        <a:bodyPr/>
        <a:lstStyle/>
        <a:p>
          <a:r>
            <a:rPr lang="en-US" altLang="zh-CN" sz="3600" dirty="0" smtClean="0"/>
            <a:t>1</a:t>
          </a:r>
          <a:endParaRPr lang="zh-CN" altLang="en-US" sz="3600" dirty="0"/>
        </a:p>
      </dgm:t>
    </dgm:pt>
    <dgm:pt modelId="{C235F65F-45C9-428D-A333-D37F4EA7AF5F}" type="parTrans" cxnId="{92BB56F0-CFF2-4F16-B7ED-4F6CE0137ECB}">
      <dgm:prSet/>
      <dgm:spPr/>
      <dgm:t>
        <a:bodyPr/>
        <a:lstStyle/>
        <a:p>
          <a:endParaRPr lang="zh-CN" altLang="en-US"/>
        </a:p>
      </dgm:t>
    </dgm:pt>
    <dgm:pt modelId="{6DF07C57-4DCF-4732-A9C4-F4244CB03C9C}" type="sibTrans" cxnId="{92BB56F0-CFF2-4F16-B7ED-4F6CE0137ECB}">
      <dgm:prSet/>
      <dgm:spPr/>
      <dgm:t>
        <a:bodyPr/>
        <a:lstStyle/>
        <a:p>
          <a:endParaRPr lang="zh-CN" altLang="en-US"/>
        </a:p>
      </dgm:t>
    </dgm:pt>
    <dgm:pt modelId="{646373C0-81FD-4B1C-AFFA-ED43527B0DD9}">
      <dgm:prSet phldrT="[文本]"/>
      <dgm:spPr/>
      <dgm:t>
        <a:bodyPr/>
        <a:lstStyle/>
        <a:p>
          <a:r>
            <a:rPr lang="en-US" altLang="zh-CN" dirty="0" smtClean="0"/>
            <a:t>Unpacking</a:t>
          </a:r>
          <a:endParaRPr lang="zh-CN" altLang="en-US" dirty="0"/>
        </a:p>
      </dgm:t>
    </dgm:pt>
    <dgm:pt modelId="{671DEDDD-85FC-49BA-BA0C-CF6552860AA4}" type="parTrans" cxnId="{D22D2F69-8CC4-48BD-A8E9-55F7B062DD68}">
      <dgm:prSet/>
      <dgm:spPr/>
      <dgm:t>
        <a:bodyPr/>
        <a:lstStyle/>
        <a:p>
          <a:endParaRPr lang="zh-CN" altLang="en-US"/>
        </a:p>
      </dgm:t>
    </dgm:pt>
    <dgm:pt modelId="{0166C6DE-6302-4E4B-B664-CA92188A8E7A}" type="sibTrans" cxnId="{D22D2F69-8CC4-48BD-A8E9-55F7B062DD68}">
      <dgm:prSet/>
      <dgm:spPr/>
      <dgm:t>
        <a:bodyPr/>
        <a:lstStyle/>
        <a:p>
          <a:endParaRPr lang="zh-CN" altLang="en-US"/>
        </a:p>
      </dgm:t>
    </dgm:pt>
    <dgm:pt modelId="{C9170526-EAEF-49CC-9086-053BD413E501}">
      <dgm:prSet phldrT="[文本]" custT="1"/>
      <dgm:spPr/>
      <dgm:t>
        <a:bodyPr/>
        <a:lstStyle/>
        <a:p>
          <a:r>
            <a:rPr lang="en-US" altLang="zh-CN" sz="3600" dirty="0" smtClean="0"/>
            <a:t>2</a:t>
          </a:r>
          <a:endParaRPr lang="zh-CN" altLang="en-US" sz="3600" dirty="0"/>
        </a:p>
      </dgm:t>
    </dgm:pt>
    <dgm:pt modelId="{4190BA95-BC67-4D9B-843D-EF47F38B58FB}" type="parTrans" cxnId="{72EBA8E9-8D6B-4AEF-8365-FCF3E914E767}">
      <dgm:prSet/>
      <dgm:spPr/>
      <dgm:t>
        <a:bodyPr/>
        <a:lstStyle/>
        <a:p>
          <a:endParaRPr lang="zh-CN" altLang="en-US"/>
        </a:p>
      </dgm:t>
    </dgm:pt>
    <dgm:pt modelId="{EFAE0690-E495-4FB2-ADA2-9411F04BFC6A}" type="sibTrans" cxnId="{72EBA8E9-8D6B-4AEF-8365-FCF3E914E767}">
      <dgm:prSet/>
      <dgm:spPr/>
      <dgm:t>
        <a:bodyPr/>
        <a:lstStyle/>
        <a:p>
          <a:endParaRPr lang="zh-CN" altLang="en-US"/>
        </a:p>
      </dgm:t>
    </dgm:pt>
    <dgm:pt modelId="{8BA8678F-F1B7-42DF-80E9-DEB32859F521}">
      <dgm:prSet phldrT="[文本]"/>
      <dgm:spPr/>
      <dgm:t>
        <a:bodyPr/>
        <a:lstStyle/>
        <a:p>
          <a:r>
            <a:rPr lang="en-US" altLang="en-US" dirty="0" smtClean="0"/>
            <a:t>Cluster Building</a:t>
          </a:r>
          <a:endParaRPr lang="zh-CN" altLang="en-US" dirty="0"/>
        </a:p>
      </dgm:t>
    </dgm:pt>
    <dgm:pt modelId="{58A86FD6-3DE5-40ED-9A2E-08D8935EB8C5}" type="parTrans" cxnId="{97703E29-5027-46F0-8F6F-9EAA2863D675}">
      <dgm:prSet/>
      <dgm:spPr/>
      <dgm:t>
        <a:bodyPr/>
        <a:lstStyle/>
        <a:p>
          <a:endParaRPr lang="zh-CN" altLang="en-US"/>
        </a:p>
      </dgm:t>
    </dgm:pt>
    <dgm:pt modelId="{3F095ED6-E4D1-40A5-B54F-9FA810BE406B}" type="sibTrans" cxnId="{97703E29-5027-46F0-8F6F-9EAA2863D675}">
      <dgm:prSet/>
      <dgm:spPr/>
      <dgm:t>
        <a:bodyPr/>
        <a:lstStyle/>
        <a:p>
          <a:endParaRPr lang="zh-CN" altLang="en-US"/>
        </a:p>
      </dgm:t>
    </dgm:pt>
    <dgm:pt modelId="{77D4F723-4F42-42B1-8178-7E37163F577D}">
      <dgm:prSet phldrT="[文本]" custT="1"/>
      <dgm:spPr/>
      <dgm:t>
        <a:bodyPr/>
        <a:lstStyle/>
        <a:p>
          <a:r>
            <a:rPr lang="en-US" altLang="zh-CN" sz="3600" dirty="0" smtClean="0"/>
            <a:t>3</a:t>
          </a:r>
          <a:endParaRPr lang="zh-CN" altLang="en-US" sz="3600" dirty="0"/>
        </a:p>
      </dgm:t>
    </dgm:pt>
    <dgm:pt modelId="{52D9DCEA-9F0E-46D5-AACD-514333FC3C51}" type="parTrans" cxnId="{D5851460-0B81-429B-B08B-17076F89F22D}">
      <dgm:prSet/>
      <dgm:spPr/>
      <dgm:t>
        <a:bodyPr/>
        <a:lstStyle/>
        <a:p>
          <a:endParaRPr lang="zh-CN" altLang="en-US"/>
        </a:p>
      </dgm:t>
    </dgm:pt>
    <dgm:pt modelId="{C53EA40C-90ED-409A-BCF6-2759A79C372A}" type="sibTrans" cxnId="{D5851460-0B81-429B-B08B-17076F89F22D}">
      <dgm:prSet/>
      <dgm:spPr/>
      <dgm:t>
        <a:bodyPr/>
        <a:lstStyle/>
        <a:p>
          <a:endParaRPr lang="zh-CN" altLang="en-US"/>
        </a:p>
      </dgm:t>
    </dgm:pt>
    <dgm:pt modelId="{496254C6-8A0D-41E5-B149-967BAFC98698}">
      <dgm:prSet phldrT="[文本]"/>
      <dgm:spPr/>
      <dgm:t>
        <a:bodyPr/>
        <a:lstStyle/>
        <a:p>
          <a:r>
            <a:rPr lang="en-US" altLang="zh-CN" dirty="0" smtClean="0"/>
            <a:t>Analysis</a:t>
          </a:r>
          <a:endParaRPr lang="zh-CN" altLang="en-US" dirty="0"/>
        </a:p>
      </dgm:t>
    </dgm:pt>
    <dgm:pt modelId="{EEF32844-A092-4E9B-B262-47A69F3DFADE}" type="parTrans" cxnId="{4585DF93-8B3D-4992-8DEF-15CB1DF528CC}">
      <dgm:prSet/>
      <dgm:spPr/>
      <dgm:t>
        <a:bodyPr/>
        <a:lstStyle/>
        <a:p>
          <a:endParaRPr lang="zh-CN" altLang="en-US"/>
        </a:p>
      </dgm:t>
    </dgm:pt>
    <dgm:pt modelId="{084B3640-46EA-474D-BAE9-AFAB48D02A0A}" type="sibTrans" cxnId="{4585DF93-8B3D-4992-8DEF-15CB1DF528CC}">
      <dgm:prSet/>
      <dgm:spPr/>
      <dgm:t>
        <a:bodyPr/>
        <a:lstStyle/>
        <a:p>
          <a:endParaRPr lang="zh-CN" altLang="en-US"/>
        </a:p>
      </dgm:t>
    </dgm:pt>
    <dgm:pt modelId="{EED2AA12-DDD6-42CF-BD23-0DD6B573E8F4}" type="pres">
      <dgm:prSet presAssocID="{1A88544B-149C-428E-A717-3D0DA526F3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ABC1FE0-F223-4296-9BD0-EB14BF2425B6}" type="pres">
      <dgm:prSet presAssocID="{B709B1E1-1E29-40E7-A93A-DA9E170EE4F6}" presName="composite" presStyleCnt="0"/>
      <dgm:spPr/>
    </dgm:pt>
    <dgm:pt modelId="{A1E9ABB7-8280-4FC0-9BD7-575D32A51D8C}" type="pres">
      <dgm:prSet presAssocID="{B709B1E1-1E29-40E7-A93A-DA9E170EE4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6E075E-2F5B-4F32-8E93-1D0F516AA00C}" type="pres">
      <dgm:prSet presAssocID="{B709B1E1-1E29-40E7-A93A-DA9E170EE4F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D17FCD-22A6-4C09-9DFC-D306379AD8A0}" type="pres">
      <dgm:prSet presAssocID="{6DF07C57-4DCF-4732-A9C4-F4244CB03C9C}" presName="sp" presStyleCnt="0"/>
      <dgm:spPr/>
    </dgm:pt>
    <dgm:pt modelId="{7E8196C7-BA3E-4054-8155-152120FA417B}" type="pres">
      <dgm:prSet presAssocID="{C9170526-EAEF-49CC-9086-053BD413E501}" presName="composite" presStyleCnt="0"/>
      <dgm:spPr/>
    </dgm:pt>
    <dgm:pt modelId="{BB5BAB14-F2A0-437A-A3F6-D5B71C45E382}" type="pres">
      <dgm:prSet presAssocID="{C9170526-EAEF-49CC-9086-053BD413E50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08C6DE-4AAE-440B-8DBF-D48745D38CD2}" type="pres">
      <dgm:prSet presAssocID="{C9170526-EAEF-49CC-9086-053BD413E50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D7A75A-6418-4915-A420-3932E163589F}" type="pres">
      <dgm:prSet presAssocID="{EFAE0690-E495-4FB2-ADA2-9411F04BFC6A}" presName="sp" presStyleCnt="0"/>
      <dgm:spPr/>
    </dgm:pt>
    <dgm:pt modelId="{BB222C1E-B02C-43AC-9669-141D776CDC33}" type="pres">
      <dgm:prSet presAssocID="{77D4F723-4F42-42B1-8178-7E37163F577D}" presName="composite" presStyleCnt="0"/>
      <dgm:spPr/>
    </dgm:pt>
    <dgm:pt modelId="{EB096DBD-BBB9-4926-8C86-3C0C8DB16F5D}" type="pres">
      <dgm:prSet presAssocID="{77D4F723-4F42-42B1-8178-7E37163F577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09C04-AFCC-424B-A5C2-F604733606E1}" type="pres">
      <dgm:prSet presAssocID="{77D4F723-4F42-42B1-8178-7E37163F577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5D92DD-9F3A-40EA-A67E-627FF7258C1A}" type="presOf" srcId="{8BA8678F-F1B7-42DF-80E9-DEB32859F521}" destId="{F808C6DE-4AAE-440B-8DBF-D48745D38CD2}" srcOrd="0" destOrd="0" presId="urn:microsoft.com/office/officeart/2005/8/layout/chevron2"/>
    <dgm:cxn modelId="{FFCB4AB2-E1BE-4D31-A72C-24DC07142DD0}" type="presOf" srcId="{646373C0-81FD-4B1C-AFFA-ED43527B0DD9}" destId="{FF6E075E-2F5B-4F32-8E93-1D0F516AA00C}" srcOrd="0" destOrd="0" presId="urn:microsoft.com/office/officeart/2005/8/layout/chevron2"/>
    <dgm:cxn modelId="{92BB56F0-CFF2-4F16-B7ED-4F6CE0137ECB}" srcId="{1A88544B-149C-428E-A717-3D0DA526F371}" destId="{B709B1E1-1E29-40E7-A93A-DA9E170EE4F6}" srcOrd="0" destOrd="0" parTransId="{C235F65F-45C9-428D-A333-D37F4EA7AF5F}" sibTransId="{6DF07C57-4DCF-4732-A9C4-F4244CB03C9C}"/>
    <dgm:cxn modelId="{62E449B0-7686-4551-9ECC-5D9D9CF2980B}" type="presOf" srcId="{496254C6-8A0D-41E5-B149-967BAFC98698}" destId="{63E09C04-AFCC-424B-A5C2-F604733606E1}" srcOrd="0" destOrd="0" presId="urn:microsoft.com/office/officeart/2005/8/layout/chevron2"/>
    <dgm:cxn modelId="{4585DF93-8B3D-4992-8DEF-15CB1DF528CC}" srcId="{77D4F723-4F42-42B1-8178-7E37163F577D}" destId="{496254C6-8A0D-41E5-B149-967BAFC98698}" srcOrd="0" destOrd="0" parTransId="{EEF32844-A092-4E9B-B262-47A69F3DFADE}" sibTransId="{084B3640-46EA-474D-BAE9-AFAB48D02A0A}"/>
    <dgm:cxn modelId="{AD644F5F-896A-49E1-A42F-3B0BFF95010C}" type="presOf" srcId="{B709B1E1-1E29-40E7-A93A-DA9E170EE4F6}" destId="{A1E9ABB7-8280-4FC0-9BD7-575D32A51D8C}" srcOrd="0" destOrd="0" presId="urn:microsoft.com/office/officeart/2005/8/layout/chevron2"/>
    <dgm:cxn modelId="{D22D2F69-8CC4-48BD-A8E9-55F7B062DD68}" srcId="{B709B1E1-1E29-40E7-A93A-DA9E170EE4F6}" destId="{646373C0-81FD-4B1C-AFFA-ED43527B0DD9}" srcOrd="0" destOrd="0" parTransId="{671DEDDD-85FC-49BA-BA0C-CF6552860AA4}" sibTransId="{0166C6DE-6302-4E4B-B664-CA92188A8E7A}"/>
    <dgm:cxn modelId="{72EBA8E9-8D6B-4AEF-8365-FCF3E914E767}" srcId="{1A88544B-149C-428E-A717-3D0DA526F371}" destId="{C9170526-EAEF-49CC-9086-053BD413E501}" srcOrd="1" destOrd="0" parTransId="{4190BA95-BC67-4D9B-843D-EF47F38B58FB}" sibTransId="{EFAE0690-E495-4FB2-ADA2-9411F04BFC6A}"/>
    <dgm:cxn modelId="{E0B4E2FD-E879-4A27-BB9E-67014B042C01}" type="presOf" srcId="{C9170526-EAEF-49CC-9086-053BD413E501}" destId="{BB5BAB14-F2A0-437A-A3F6-D5B71C45E382}" srcOrd="0" destOrd="0" presId="urn:microsoft.com/office/officeart/2005/8/layout/chevron2"/>
    <dgm:cxn modelId="{D5851460-0B81-429B-B08B-17076F89F22D}" srcId="{1A88544B-149C-428E-A717-3D0DA526F371}" destId="{77D4F723-4F42-42B1-8178-7E37163F577D}" srcOrd="2" destOrd="0" parTransId="{52D9DCEA-9F0E-46D5-AACD-514333FC3C51}" sibTransId="{C53EA40C-90ED-409A-BCF6-2759A79C372A}"/>
    <dgm:cxn modelId="{58A86AE6-EBA9-4F54-A9B4-DBC7A5754072}" type="presOf" srcId="{1A88544B-149C-428E-A717-3D0DA526F371}" destId="{EED2AA12-DDD6-42CF-BD23-0DD6B573E8F4}" srcOrd="0" destOrd="0" presId="urn:microsoft.com/office/officeart/2005/8/layout/chevron2"/>
    <dgm:cxn modelId="{69E62261-C71A-4118-A259-4371D58AB26F}" type="presOf" srcId="{77D4F723-4F42-42B1-8178-7E37163F577D}" destId="{EB096DBD-BBB9-4926-8C86-3C0C8DB16F5D}" srcOrd="0" destOrd="0" presId="urn:microsoft.com/office/officeart/2005/8/layout/chevron2"/>
    <dgm:cxn modelId="{97703E29-5027-46F0-8F6F-9EAA2863D675}" srcId="{C9170526-EAEF-49CC-9086-053BD413E501}" destId="{8BA8678F-F1B7-42DF-80E9-DEB32859F521}" srcOrd="0" destOrd="0" parTransId="{58A86FD6-3DE5-40ED-9A2E-08D8935EB8C5}" sibTransId="{3F095ED6-E4D1-40A5-B54F-9FA810BE406B}"/>
    <dgm:cxn modelId="{1F45F277-B0F1-4088-9E78-20B663244010}" type="presParOf" srcId="{EED2AA12-DDD6-42CF-BD23-0DD6B573E8F4}" destId="{EABC1FE0-F223-4296-9BD0-EB14BF2425B6}" srcOrd="0" destOrd="0" presId="urn:microsoft.com/office/officeart/2005/8/layout/chevron2"/>
    <dgm:cxn modelId="{FC19D793-6330-468E-9E04-2A2785EEDC42}" type="presParOf" srcId="{EABC1FE0-F223-4296-9BD0-EB14BF2425B6}" destId="{A1E9ABB7-8280-4FC0-9BD7-575D32A51D8C}" srcOrd="0" destOrd="0" presId="urn:microsoft.com/office/officeart/2005/8/layout/chevron2"/>
    <dgm:cxn modelId="{75F11B24-94EB-41C0-847D-199DEC6E806A}" type="presParOf" srcId="{EABC1FE0-F223-4296-9BD0-EB14BF2425B6}" destId="{FF6E075E-2F5B-4F32-8E93-1D0F516AA00C}" srcOrd="1" destOrd="0" presId="urn:microsoft.com/office/officeart/2005/8/layout/chevron2"/>
    <dgm:cxn modelId="{0BAC5A7C-4053-4A91-B2E3-0B00641275B1}" type="presParOf" srcId="{EED2AA12-DDD6-42CF-BD23-0DD6B573E8F4}" destId="{8ED17FCD-22A6-4C09-9DFC-D306379AD8A0}" srcOrd="1" destOrd="0" presId="urn:microsoft.com/office/officeart/2005/8/layout/chevron2"/>
    <dgm:cxn modelId="{999B3585-B2E9-43AE-8B0C-11DCFEFA1EC7}" type="presParOf" srcId="{EED2AA12-DDD6-42CF-BD23-0DD6B573E8F4}" destId="{7E8196C7-BA3E-4054-8155-152120FA417B}" srcOrd="2" destOrd="0" presId="urn:microsoft.com/office/officeart/2005/8/layout/chevron2"/>
    <dgm:cxn modelId="{0C4BE2AA-32D3-4491-9040-B8C744C2855A}" type="presParOf" srcId="{7E8196C7-BA3E-4054-8155-152120FA417B}" destId="{BB5BAB14-F2A0-437A-A3F6-D5B71C45E382}" srcOrd="0" destOrd="0" presId="urn:microsoft.com/office/officeart/2005/8/layout/chevron2"/>
    <dgm:cxn modelId="{00A9FAF0-C4CF-4AC3-9D42-460665D80891}" type="presParOf" srcId="{7E8196C7-BA3E-4054-8155-152120FA417B}" destId="{F808C6DE-4AAE-440B-8DBF-D48745D38CD2}" srcOrd="1" destOrd="0" presId="urn:microsoft.com/office/officeart/2005/8/layout/chevron2"/>
    <dgm:cxn modelId="{4FF38703-98F8-41AF-A407-D5F3D41649DE}" type="presParOf" srcId="{EED2AA12-DDD6-42CF-BD23-0DD6B573E8F4}" destId="{2ED7A75A-6418-4915-A420-3932E163589F}" srcOrd="3" destOrd="0" presId="urn:microsoft.com/office/officeart/2005/8/layout/chevron2"/>
    <dgm:cxn modelId="{CE77A75D-8275-4848-ADFC-3C4EC523C62D}" type="presParOf" srcId="{EED2AA12-DDD6-42CF-BD23-0DD6B573E8F4}" destId="{BB222C1E-B02C-43AC-9669-141D776CDC33}" srcOrd="4" destOrd="0" presId="urn:microsoft.com/office/officeart/2005/8/layout/chevron2"/>
    <dgm:cxn modelId="{C72D9C82-4ED6-4B8B-A19C-633DFCAD8FB1}" type="presParOf" srcId="{BB222C1E-B02C-43AC-9669-141D776CDC33}" destId="{EB096DBD-BBB9-4926-8C86-3C0C8DB16F5D}" srcOrd="0" destOrd="0" presId="urn:microsoft.com/office/officeart/2005/8/layout/chevron2"/>
    <dgm:cxn modelId="{242390E8-5D50-463B-B9BE-A29C968FB894}" type="presParOf" srcId="{BB222C1E-B02C-43AC-9669-141D776CDC33}" destId="{63E09C04-AFCC-424B-A5C2-F604733606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9ABB7-8280-4FC0-9BD7-575D32A51D8C}">
      <dsp:nvSpPr>
        <dsp:cNvPr id="0" name=""/>
        <dsp:cNvSpPr/>
      </dsp:nvSpPr>
      <dsp:spPr>
        <a:xfrm rot="5400000">
          <a:off x="-301131" y="315150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1</a:t>
          </a:r>
          <a:endParaRPr lang="zh-CN" altLang="en-US" sz="3600" kern="1200" dirty="0"/>
        </a:p>
      </dsp:txBody>
      <dsp:txXfrm rot="-5400000">
        <a:off x="11894" y="481971"/>
        <a:ext cx="959689" cy="626048"/>
      </dsp:txXfrm>
    </dsp:sp>
    <dsp:sp modelId="{FF6E075E-2F5B-4F32-8E93-1D0F516AA00C}">
      <dsp:nvSpPr>
        <dsp:cNvPr id="0" name=""/>
        <dsp:cNvSpPr/>
      </dsp:nvSpPr>
      <dsp:spPr>
        <a:xfrm rot="5400000">
          <a:off x="1132456" y="-158748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Unpacking</a:t>
          </a:r>
          <a:endParaRPr lang="zh-CN" altLang="en-US" sz="1900" kern="1200" dirty="0"/>
        </a:p>
      </dsp:txBody>
      <dsp:txXfrm rot="-5400000">
        <a:off x="971582" y="55531"/>
        <a:ext cx="1362344" cy="987189"/>
      </dsp:txXfrm>
    </dsp:sp>
    <dsp:sp modelId="{BB5BAB14-F2A0-437A-A3F6-D5B71C45E382}">
      <dsp:nvSpPr>
        <dsp:cNvPr id="0" name=""/>
        <dsp:cNvSpPr/>
      </dsp:nvSpPr>
      <dsp:spPr>
        <a:xfrm rot="5400000">
          <a:off x="-301131" y="1605844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2</a:t>
          </a:r>
          <a:endParaRPr lang="zh-CN" altLang="en-US" sz="3600" kern="1200" dirty="0"/>
        </a:p>
      </dsp:txBody>
      <dsp:txXfrm rot="-5400000">
        <a:off x="11894" y="1772665"/>
        <a:ext cx="959689" cy="626048"/>
      </dsp:txXfrm>
    </dsp:sp>
    <dsp:sp modelId="{F808C6DE-4AAE-440B-8DBF-D48745D38CD2}">
      <dsp:nvSpPr>
        <dsp:cNvPr id="0" name=""/>
        <dsp:cNvSpPr/>
      </dsp:nvSpPr>
      <dsp:spPr>
        <a:xfrm rot="5400000">
          <a:off x="1132456" y="1131946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900" kern="1200" dirty="0" smtClean="0"/>
            <a:t>Cluster Building</a:t>
          </a:r>
          <a:endParaRPr lang="zh-CN" altLang="en-US" sz="1900" kern="1200" dirty="0"/>
        </a:p>
      </dsp:txBody>
      <dsp:txXfrm rot="-5400000">
        <a:off x="971582" y="1346226"/>
        <a:ext cx="1362344" cy="987189"/>
      </dsp:txXfrm>
    </dsp:sp>
    <dsp:sp modelId="{EB096DBD-BBB9-4926-8C86-3C0C8DB16F5D}">
      <dsp:nvSpPr>
        <dsp:cNvPr id="0" name=""/>
        <dsp:cNvSpPr/>
      </dsp:nvSpPr>
      <dsp:spPr>
        <a:xfrm rot="5400000">
          <a:off x="-301131" y="2896539"/>
          <a:ext cx="1585737" cy="959689"/>
        </a:xfrm>
        <a:prstGeom prst="chevron">
          <a:avLst/>
        </a:prstGeom>
        <a:gradFill rotWithShape="0">
          <a:gsLst>
            <a:gs pos="0">
              <a:schemeClr val="accent4">
                <a:shade val="50000"/>
                <a:hueOff val="-139623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3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3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3</a:t>
          </a:r>
          <a:endParaRPr lang="zh-CN" altLang="en-US" sz="3600" kern="1200" dirty="0"/>
        </a:p>
      </dsp:txBody>
      <dsp:txXfrm rot="-5400000">
        <a:off x="11894" y="3063360"/>
        <a:ext cx="959689" cy="626048"/>
      </dsp:txXfrm>
    </dsp:sp>
    <dsp:sp modelId="{63E09C04-AFCC-424B-A5C2-F604733606E1}">
      <dsp:nvSpPr>
        <dsp:cNvPr id="0" name=""/>
        <dsp:cNvSpPr/>
      </dsp:nvSpPr>
      <dsp:spPr>
        <a:xfrm rot="5400000">
          <a:off x="1132456" y="2422640"/>
          <a:ext cx="1093999" cy="14157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3"/>
              <a:satOff val="-4225"/>
              <a:lumOff val="277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900" kern="1200" dirty="0" smtClean="0"/>
            <a:t>Analysis</a:t>
          </a:r>
          <a:endParaRPr lang="zh-CN" altLang="en-US" sz="1900" kern="1200" dirty="0"/>
        </a:p>
      </dsp:txBody>
      <dsp:txXfrm rot="-5400000">
        <a:off x="971582" y="2636920"/>
        <a:ext cx="1362344" cy="987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2017-5-22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MTD Review @BNL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2017-5-22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3000364" y="6429396"/>
            <a:ext cx="3786214" cy="428604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0" i="0" dirty="0" smtClean="0">
                <a:solidFill>
                  <a:srgbClr val="0000FF"/>
                </a:solidFill>
                <a:latin typeface="+mn-lt"/>
                <a:ea typeface="+mn-ea"/>
              </a:rPr>
              <a:t>TIPP 2017, May 21-26,</a:t>
            </a:r>
            <a:r>
              <a:rPr lang="en-US" altLang="zh-CN" sz="12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Beijing, China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00392" y="72306"/>
            <a:ext cx="749300" cy="102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jpe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5786" y="0"/>
            <a:ext cx="7786741" cy="1041896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High rate time of flight system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for FAIR-CBM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142976" y="4714884"/>
            <a:ext cx="7358114" cy="10715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</a:t>
            </a:r>
            <a:r>
              <a:rPr lang="en-US" altLang="zh-CN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International conference on technology and instrumentation in particle physics, May 22-26, </a:t>
            </a:r>
          </a:p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Beijing </a:t>
            </a:r>
            <a:endParaRPr lang="en-US" altLang="zh-CN" sz="2400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00" y="2214554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Wang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Yi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for CBM-TOF group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graphicFrame>
        <p:nvGraphicFramePr>
          <p:cNvPr id="3" name="_x0000_i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6250283"/>
              </p:ext>
            </p:extLst>
          </p:nvPr>
        </p:nvGraphicFramePr>
        <p:xfrm>
          <a:off x="856514" y="2016759"/>
          <a:ext cx="4243387" cy="642938"/>
        </p:xfrm>
        <a:graphic>
          <a:graphicData uri="http://schemas.openxmlformats.org/presentationml/2006/ole">
            <p:oleObj spid="_x0000_s148482" r:id="rId3" imgW="587699" imgH="82775" progId="Equation.DSMT4">
              <p:embed/>
            </p:oleObj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34" y="1214422"/>
            <a:ext cx="4979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The voltage drop in the gas gap: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7886" y="3374081"/>
            <a:ext cx="748240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Two </a:t>
            </a:r>
            <a:r>
              <a:rPr lang="en-US" altLang="zh-CN" sz="2000" dirty="0" smtClean="0">
                <a:solidFill>
                  <a:srgbClr val="FF0000"/>
                </a:solidFill>
              </a:rPr>
              <a:t>main ways </a:t>
            </a:r>
            <a:r>
              <a:rPr lang="en-US" altLang="zh-CN" sz="2000" dirty="0">
                <a:solidFill>
                  <a:srgbClr val="FF0000"/>
                </a:solidFill>
              </a:rPr>
              <a:t>to improve rate capability</a:t>
            </a:r>
            <a:r>
              <a:rPr lang="en-US" altLang="zh-CN" sz="2000" dirty="0" smtClean="0">
                <a:solidFill>
                  <a:srgbClr val="FF0000"/>
                </a:solidFill>
              </a:rPr>
              <a:t>: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Reducing </a:t>
            </a:r>
            <a:r>
              <a:rPr lang="en-US" altLang="zh-CN" sz="2000" dirty="0">
                <a:solidFill>
                  <a:schemeClr val="tx1"/>
                </a:solidFill>
              </a:rPr>
              <a:t>bulky resistivity of electrode </a:t>
            </a:r>
            <a:r>
              <a:rPr lang="en-US" altLang="zh-CN" sz="2000" dirty="0" smtClean="0">
                <a:solidFill>
                  <a:schemeClr val="tx1"/>
                </a:solidFill>
              </a:rPr>
              <a:t>glass   (CBM)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 Reducing the </a:t>
            </a:r>
            <a:r>
              <a:rPr lang="en-US" altLang="zh-CN" sz="2000" dirty="0" smtClean="0"/>
              <a:t>avalanche charge   (ATLAS)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en-US" altLang="zh-CN" sz="2000" dirty="0" smtClean="0"/>
          </a:p>
          <a:p>
            <a:pPr>
              <a:lnSpc>
                <a:spcPct val="13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Other methods: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Reducing the thickness of  glass   </a:t>
            </a:r>
            <a:endParaRPr lang="en-US" altLang="zh-CN" sz="2000" dirty="0"/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Warming the detector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0788" y="2874015"/>
            <a:ext cx="754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The smaller the voltage drop, the higher efficiency and higher rate capability!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928662" y="285728"/>
            <a:ext cx="7000924" cy="642942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How to increase rate of MRPC</a:t>
            </a:r>
            <a:endParaRPr lang="zh-CN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pic>
        <p:nvPicPr>
          <p:cNvPr id="112642" name="Picture 2" descr="F:\工作\CBM合作\玻璃测试\玻璃批量生产\IMG_3130.JPG"/>
          <p:cNvPicPr>
            <a:picLocks noChangeAspect="1" noChangeArrowheads="1"/>
          </p:cNvPicPr>
          <p:nvPr/>
        </p:nvPicPr>
        <p:blipFill>
          <a:blip r:embed="rId2"/>
          <a:srcRect t="5789"/>
          <a:stretch>
            <a:fillRect/>
          </a:stretch>
        </p:blipFill>
        <p:spPr bwMode="auto">
          <a:xfrm>
            <a:off x="4929190" y="1214423"/>
            <a:ext cx="3357586" cy="2347694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Development of low resistive glass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214810" cy="20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00100" y="121442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Performance of the glass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357187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Glass mass production</a:t>
            </a:r>
          </a:p>
          <a:p>
            <a:r>
              <a:rPr lang="en-US" altLang="zh-CN" dirty="0" smtClean="0"/>
              <a:t> Yield &gt;100m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/month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714348" y="3714752"/>
            <a:ext cx="2500330" cy="2286016"/>
            <a:chOff x="571472" y="3929066"/>
            <a:chExt cx="2500330" cy="2286016"/>
          </a:xfrm>
        </p:grpSpPr>
        <p:pic>
          <p:nvPicPr>
            <p:cNvPr id="8" name="图片 7" descr="D:\王杰\Aging test\素材\PPT做图\QQ截图20151111104642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071942"/>
              <a:ext cx="2500330" cy="200026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直接箭头连接符 9"/>
            <p:cNvCxnSpPr/>
            <p:nvPr/>
          </p:nvCxnSpPr>
          <p:spPr>
            <a:xfrm rot="16200000" flipH="1">
              <a:off x="285720" y="4857760"/>
              <a:ext cx="2286016" cy="42862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00034" y="6000768"/>
            <a:ext cx="273985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Aging test with X-ray source</a:t>
            </a:r>
            <a:endParaRPr lang="zh-CN" altLang="en-US" sz="1600" dirty="0"/>
          </a:p>
        </p:txBody>
      </p:sp>
      <p:pic>
        <p:nvPicPr>
          <p:cNvPr id="13" name="Picture 3" descr="两个时间分辨 (2)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14818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643702" y="4286256"/>
            <a:ext cx="2357422" cy="216277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Online test system. The efficiency and time resolution can be obtained by cosmic ray while irradiated by X-rays. 0.1C/cm</a:t>
            </a:r>
            <a:r>
              <a:rPr lang="en-US" altLang="zh-CN" sz="1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is accumulated in 35 days.</a:t>
            </a:r>
            <a:endParaRPr lang="en-US" altLang="zh-CN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3" name="Picture 16" descr="C:\Users\wjb\Desktop\eff-20th-cbm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96" y="1125536"/>
            <a:ext cx="27209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C:\Users\wjb\Desktop\res-20th-cbm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258" y="3763961"/>
            <a:ext cx="27273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3232583" y="3457573"/>
            <a:ext cx="2218886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Rate: 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70kHz/cm</a:t>
            </a:r>
            <a:r>
              <a:rPr kumimoji="0" lang="en-US" altLang="zh-CN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2</a:t>
            </a:r>
            <a:endParaRPr kumimoji="0" lang="en-US" altLang="zh-CN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Time resolution: 40 </a:t>
            </a:r>
            <a:r>
              <a:rPr kumimoji="0" lang="en-US" altLang="zh-CN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ps</a:t>
            </a:r>
            <a:endParaRPr kumimoji="0" lang="zh-CN" altLang="en-US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  <p:cxnSp>
        <p:nvCxnSpPr>
          <p:cNvPr id="6" name="直接箭头连接符 15"/>
          <p:cNvCxnSpPr>
            <a:cxnSpLocks noChangeShapeType="1"/>
          </p:cNvCxnSpPr>
          <p:nvPr/>
        </p:nvCxnSpPr>
        <p:spPr bwMode="auto">
          <a:xfrm flipH="1">
            <a:off x="1284722" y="4041773"/>
            <a:ext cx="2135150" cy="15462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" name="直接箭头连接符 13"/>
          <p:cNvCxnSpPr>
            <a:cxnSpLocks noChangeShapeType="1"/>
          </p:cNvCxnSpPr>
          <p:nvPr/>
        </p:nvCxnSpPr>
        <p:spPr bwMode="auto">
          <a:xfrm flipH="1" flipV="1">
            <a:off x="2484871" y="1835149"/>
            <a:ext cx="804347" cy="173786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600" y="281622"/>
            <a:ext cx="7072362" cy="699106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Rate capability of high rate MRPC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9" name="图片 3" descr="High_Rate_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3" t="6949" b="5498"/>
          <a:stretch>
            <a:fillRect/>
          </a:stretch>
        </p:blipFill>
        <p:spPr bwMode="auto">
          <a:xfrm>
            <a:off x="5451469" y="1988840"/>
            <a:ext cx="3682054" cy="267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628262" y="4855364"/>
            <a:ext cx="5328592" cy="830997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altLang="zh-CN" sz="1600" b="1" i="1">
                <a:solidFill>
                  <a:srgbClr val="002060"/>
                </a:solidFill>
              </a:rPr>
              <a:t>Even though the rate is </a:t>
            </a:r>
            <a:r>
              <a:rPr lang="en-US" altLang="zh-CN" sz="1600" b="1" i="1">
                <a:solidFill>
                  <a:srgbClr val="FF0000"/>
                </a:solidFill>
              </a:rPr>
              <a:t>70kHz/cm</a:t>
            </a:r>
            <a:r>
              <a:rPr lang="en-US" altLang="zh-CN" sz="1600" b="1" i="1" baseline="30000">
                <a:solidFill>
                  <a:srgbClr val="FF0000"/>
                </a:solidFill>
              </a:rPr>
              <a:t>2</a:t>
            </a:r>
            <a:r>
              <a:rPr lang="en-US" altLang="zh-CN" sz="1600" b="1" i="1">
                <a:solidFill>
                  <a:srgbClr val="002060"/>
                </a:solidFill>
              </a:rPr>
              <a:t>, the efficiency is still higher than </a:t>
            </a:r>
            <a:r>
              <a:rPr lang="en-US" altLang="zh-CN" sz="1600" b="1" i="1">
                <a:solidFill>
                  <a:srgbClr val="FF0000"/>
                </a:solidFill>
              </a:rPr>
              <a:t>90%</a:t>
            </a:r>
            <a:r>
              <a:rPr lang="en-US" altLang="zh-CN" sz="1600" b="1" i="1">
                <a:solidFill>
                  <a:srgbClr val="002060"/>
                </a:solidFill>
              </a:rPr>
              <a:t> and the time resolution  is about </a:t>
            </a:r>
            <a:r>
              <a:rPr lang="en-US" altLang="zh-CN" sz="1600" b="1" i="1">
                <a:solidFill>
                  <a:srgbClr val="FF0000"/>
                </a:solidFill>
              </a:rPr>
              <a:t>80ps</a:t>
            </a:r>
            <a:r>
              <a:rPr lang="en-US" altLang="zh-CN" sz="1600" b="1" i="1">
                <a:solidFill>
                  <a:srgbClr val="002060"/>
                </a:solidFill>
              </a:rPr>
              <a:t>.</a:t>
            </a:r>
            <a:endParaRPr lang="zh-CN" altLang="en-US" sz="1600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20072" y="1290049"/>
            <a:ext cx="3143272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Test results at 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Nuclotron</a:t>
            </a: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, </a:t>
            </a:r>
            <a:r>
              <a:rPr kumimoji="0" lang="en-US" altLang="zh-CN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Dubna</a:t>
            </a:r>
            <a:endParaRPr kumimoji="0" lang="zh-CN" altLang="en-US" sz="1600" b="0" i="0" u="none" strike="noStrike" kern="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3214678" cy="216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832076" y="1538964"/>
            <a:ext cx="5258767" cy="3772308"/>
            <a:chOff x="4230266" y="1965784"/>
            <a:chExt cx="5258767" cy="37723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266" y="1965784"/>
              <a:ext cx="5258767" cy="37723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5456585" y="2315908"/>
              <a:ext cx="2808312" cy="936104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456585" y="4404140"/>
              <a:ext cx="2808312" cy="936104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725445" y="3252012"/>
              <a:ext cx="539452" cy="1152128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456585" y="3262926"/>
              <a:ext cx="539452" cy="1141214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871939" y="3468036"/>
              <a:ext cx="584646" cy="720080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264897" y="3468036"/>
              <a:ext cx="584646" cy="720080"/>
            </a:xfrm>
            <a:prstGeom prst="rect">
              <a:avLst/>
            </a:prstGeom>
            <a:solidFill>
              <a:schemeClr val="accent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箭头连接符 11"/>
          <p:cNvCxnSpPr/>
          <p:nvPr/>
        </p:nvCxnSpPr>
        <p:spPr>
          <a:xfrm>
            <a:off x="3347864" y="3140968"/>
            <a:ext cx="1224136" cy="2841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071802" y="3857628"/>
            <a:ext cx="2714644" cy="14287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Prototype design for CBM-TOF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335756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Strip-MRPC</a:t>
            </a:r>
            <a:endParaRPr lang="zh-CN" altLang="en-US" dirty="0"/>
          </a:p>
        </p:txBody>
      </p:sp>
      <p:pic>
        <p:nvPicPr>
          <p:cNvPr id="18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786190"/>
            <a:ext cx="2643174" cy="29230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4348" y="3714752"/>
            <a:ext cx="20954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Inner zone-MRPC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DA465CED-025E-4E1D-B92B-76F3308A82AD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429000"/>
            <a:ext cx="4929222" cy="1829055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14810" y="1285860"/>
            <a:ext cx="4792616" cy="1756508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Glass: low resistive glass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0.7mm thick, 27cm x 25cm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Strip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27cm x 0.7cm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0.3cm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interval, 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strips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 gap: 8</a:t>
            </a: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 0.25mm, two stacks</a:t>
            </a:r>
          </a:p>
          <a:p>
            <a:pPr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 box: 600mm x 500mm x 72mm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69876"/>
            <a:ext cx="8075240" cy="70609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strip-MRPC for high rate region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429264"/>
            <a:ext cx="4418838" cy="41498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 smtClean="0"/>
              <a:t>Differential strip: 7mm wide+3mm interval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357818" y="3714752"/>
            <a:ext cx="3500462" cy="1296305"/>
            <a:chOff x="4214810" y="3786190"/>
            <a:chExt cx="3500462" cy="1296305"/>
          </a:xfrm>
        </p:grpSpPr>
        <p:sp>
          <p:nvSpPr>
            <p:cNvPr id="10" name="矩形 9"/>
            <p:cNvSpPr/>
            <p:nvPr/>
          </p:nvSpPr>
          <p:spPr>
            <a:xfrm>
              <a:off x="5072066" y="4286256"/>
              <a:ext cx="2143140" cy="5000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072066" y="4786322"/>
              <a:ext cx="2143140" cy="714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7884" y="4143380"/>
              <a:ext cx="642942" cy="14287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7255823" y="4286256"/>
              <a:ext cx="459449" cy="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286644" y="4786322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rot="5400000">
              <a:off x="7286644" y="414338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rot="5400000" flipH="1" flipV="1">
              <a:off x="7307572" y="4938825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86644" y="435769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h</a:t>
              </a:r>
              <a:endParaRPr lang="zh-CN" altLang="en-US" sz="1600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 rot="5400000" flipH="1" flipV="1">
              <a:off x="5786446" y="400050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 flipH="1" flipV="1">
              <a:off x="6430182" y="3999710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5572132" y="4000504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rot="10800000">
              <a:off x="6500826" y="4000504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00760" y="378619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w</a:t>
              </a:r>
              <a:endParaRPr lang="zh-CN" altLang="en-US" sz="1600" dirty="0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572000" y="4286256"/>
              <a:ext cx="42862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0800000">
              <a:off x="4548249" y="4143566"/>
              <a:ext cx="128588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rot="5400000">
              <a:off x="4536281" y="3964785"/>
              <a:ext cx="35719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rot="5400000" flipH="1" flipV="1">
              <a:off x="4607719" y="4393413"/>
              <a:ext cx="2143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572000" y="4429132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t</a:t>
              </a:r>
              <a:endParaRPr lang="zh-CN" alt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14810" y="4714884"/>
              <a:ext cx="82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ground</a:t>
              </a:r>
              <a:endParaRPr lang="zh-CN" altLang="en-US" sz="1600" dirty="0"/>
            </a:p>
          </p:txBody>
        </p:sp>
      </p:grp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5572132" y="5143512"/>
          <a:ext cx="2994604" cy="785818"/>
        </p:xfrm>
        <a:graphic>
          <a:graphicData uri="http://schemas.openxmlformats.org/presentationml/2006/ole">
            <p:oleObj spid="_x0000_s113697" name="Equation" r:id="rId4" imgW="1790700" imgH="4699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29256" y="6000768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Feed trough: Micro-strip, 50</a:t>
            </a:r>
            <a:r>
              <a:rPr lang="el-GR" altLang="zh-CN" dirty="0" smtClean="0">
                <a:latin typeface="Times New Roman"/>
                <a:cs typeface="Times New Roman"/>
              </a:rPr>
              <a:t>Ω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 rot="16200000" flipV="1">
            <a:off x="4822033" y="5322107"/>
            <a:ext cx="785818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0" descr="F:\工作\CBM合作\CBM 973\文章和报告\5.2-2.JPG"/>
          <p:cNvPicPr>
            <a:picLocks noChangeAspect="1" noChangeArrowheads="1"/>
          </p:cNvPicPr>
          <p:nvPr/>
        </p:nvPicPr>
        <p:blipFill>
          <a:blip r:embed="rId5"/>
          <a:srcRect l="17391" t="46193" r="18670" b="13198"/>
          <a:stretch>
            <a:fillRect/>
          </a:stretch>
        </p:blipFill>
        <p:spPr bwMode="auto">
          <a:xfrm>
            <a:off x="0" y="1428736"/>
            <a:ext cx="4000528" cy="128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265067" y="6186633"/>
            <a:ext cx="2133600" cy="365125"/>
          </a:xfrm>
        </p:spPr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265067" y="61866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0385" y="1492072"/>
            <a:ext cx="4870862" cy="5464870"/>
          </a:xfrm>
          <a:prstGeom prst="rect">
            <a:avLst/>
          </a:prstGeom>
        </p:spPr>
      </p:pic>
      <p:sp>
        <p:nvSpPr>
          <p:cNvPr id="5" name="灯片编号占位符 1"/>
          <p:cNvSpPr txBox="1">
            <a:spLocks/>
          </p:cNvSpPr>
          <p:nvPr/>
        </p:nvSpPr>
        <p:spPr>
          <a:xfrm>
            <a:off x="6265067" y="61866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95751" y="1237822"/>
            <a:ext cx="26898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132364" y="2095689"/>
            <a:ext cx="3459892" cy="1153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338310" y="4262240"/>
            <a:ext cx="3476368" cy="81554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文本框 21"/>
          <p:cNvSpPr txBox="1"/>
          <p:nvPr/>
        </p:nvSpPr>
        <p:spPr>
          <a:xfrm>
            <a:off x="7373999" y="2311245"/>
            <a:ext cx="183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2"/>
                </a:solidFill>
              </a:rPr>
              <a:t>Particle trajectory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43739" y="1671969"/>
            <a:ext cx="1500491" cy="738664"/>
            <a:chOff x="4493685" y="1955232"/>
            <a:chExt cx="1389394" cy="738664"/>
          </a:xfrm>
        </p:grpSpPr>
        <p:sp>
          <p:nvSpPr>
            <p:cNvPr id="12" name="文本框 22"/>
            <p:cNvSpPr txBox="1"/>
            <p:nvPr/>
          </p:nvSpPr>
          <p:spPr>
            <a:xfrm>
              <a:off x="4661780" y="1955232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Buc-2013</a:t>
              </a:r>
              <a:endParaRPr lang="zh-CN" altLang="en-US" dirty="0"/>
            </a:p>
          </p:txBody>
        </p:sp>
        <p:sp>
          <p:nvSpPr>
            <p:cNvPr id="13" name="文本框 30"/>
            <p:cNvSpPr txBox="1"/>
            <p:nvPr/>
          </p:nvSpPr>
          <p:spPr>
            <a:xfrm>
              <a:off x="4661780" y="2324564"/>
              <a:ext cx="1005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THU-Pad</a:t>
              </a:r>
              <a:endParaRPr lang="zh-CN" altLang="en-US" dirty="0"/>
            </a:p>
          </p:txBody>
        </p:sp>
        <p:sp>
          <p:nvSpPr>
            <p:cNvPr id="14" name="左弧形箭头 13"/>
            <p:cNvSpPr/>
            <p:nvPr/>
          </p:nvSpPr>
          <p:spPr>
            <a:xfrm>
              <a:off x="4493685" y="210888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左弧形箭头 14"/>
            <p:cNvSpPr/>
            <p:nvPr/>
          </p:nvSpPr>
          <p:spPr>
            <a:xfrm rot="10800000">
              <a:off x="5667055" y="210888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33"/>
          <p:cNvSpPr txBox="1"/>
          <p:nvPr/>
        </p:nvSpPr>
        <p:spPr>
          <a:xfrm>
            <a:off x="3525275" y="2601919"/>
            <a:ext cx="90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Buc-Ref</a:t>
            </a:r>
            <a:endParaRPr lang="zh-CN" altLang="en-US" dirty="0"/>
          </a:p>
        </p:txBody>
      </p:sp>
      <p:sp>
        <p:nvSpPr>
          <p:cNvPr id="17" name="文本框 34"/>
          <p:cNvSpPr txBox="1"/>
          <p:nvPr/>
        </p:nvSpPr>
        <p:spPr>
          <a:xfrm>
            <a:off x="3750097" y="3063504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PMT</a:t>
            </a:r>
            <a:endParaRPr lang="zh-CN" altLang="en-US" dirty="0"/>
          </a:p>
        </p:txBody>
      </p:sp>
      <p:sp>
        <p:nvSpPr>
          <p:cNvPr id="18" name="文本框 35"/>
          <p:cNvSpPr txBox="1"/>
          <p:nvPr/>
        </p:nvSpPr>
        <p:spPr>
          <a:xfrm>
            <a:off x="3643683" y="4661390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19" name="TextBox 23"/>
          <p:cNvSpPr txBox="1"/>
          <p:nvPr/>
        </p:nvSpPr>
        <p:spPr>
          <a:xfrm>
            <a:off x="157232" y="5103036"/>
            <a:ext cx="37912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time in October 2014 at GSI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On 0.3mm/4mm/5mm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rate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several hundreds Hz/cm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40" y="1795011"/>
            <a:ext cx="2548265" cy="310565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264029" y="3500792"/>
            <a:ext cx="1580202" cy="738664"/>
            <a:chOff x="4361360" y="4131679"/>
            <a:chExt cx="1438867" cy="738664"/>
          </a:xfrm>
        </p:grpSpPr>
        <p:sp>
          <p:nvSpPr>
            <p:cNvPr id="22" name="文本框 36"/>
            <p:cNvSpPr txBox="1"/>
            <p:nvPr/>
          </p:nvSpPr>
          <p:spPr>
            <a:xfrm>
              <a:off x="4544997" y="4131679"/>
              <a:ext cx="109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THU-Strip</a:t>
              </a:r>
              <a:endParaRPr lang="zh-CN" altLang="en-US" dirty="0"/>
            </a:p>
          </p:txBody>
        </p:sp>
        <p:sp>
          <p:nvSpPr>
            <p:cNvPr id="23" name="文本框 37"/>
            <p:cNvSpPr txBox="1"/>
            <p:nvPr/>
          </p:nvSpPr>
          <p:spPr>
            <a:xfrm>
              <a:off x="4669871" y="4501011"/>
              <a:ext cx="777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HD-P2</a:t>
              </a:r>
              <a:endParaRPr lang="zh-CN" altLang="en-US" dirty="0"/>
            </a:p>
          </p:txBody>
        </p:sp>
        <p:sp>
          <p:nvSpPr>
            <p:cNvPr id="24" name="左弧形箭头 23"/>
            <p:cNvSpPr/>
            <p:nvPr/>
          </p:nvSpPr>
          <p:spPr>
            <a:xfrm>
              <a:off x="4361360" y="4285475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左弧形箭头 24"/>
            <p:cNvSpPr/>
            <p:nvPr/>
          </p:nvSpPr>
          <p:spPr>
            <a:xfrm rot="10800000">
              <a:off x="5584203" y="4269527"/>
              <a:ext cx="216024" cy="456017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6" name="直接箭头连接符 25"/>
          <p:cNvCxnSpPr/>
          <p:nvPr/>
        </p:nvCxnSpPr>
        <p:spPr>
          <a:xfrm flipH="1">
            <a:off x="2052846" y="2844007"/>
            <a:ext cx="476406" cy="2027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文本框 59"/>
          <p:cNvSpPr txBox="1"/>
          <p:nvPr/>
        </p:nvSpPr>
        <p:spPr>
          <a:xfrm>
            <a:off x="2435997" y="2649799"/>
            <a:ext cx="7496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rot="801154">
            <a:off x="688906" y="2296684"/>
            <a:ext cx="1672924" cy="1101515"/>
          </a:xfrm>
          <a:prstGeom prst="ellipse">
            <a:avLst/>
          </a:prstGeom>
          <a:noFill/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rot="20400907">
            <a:off x="2044261" y="2095854"/>
            <a:ext cx="1296144" cy="247879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rot="10432286">
            <a:off x="4835037" y="1830102"/>
            <a:ext cx="662192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右箭头 31"/>
          <p:cNvSpPr/>
          <p:nvPr/>
        </p:nvSpPr>
        <p:spPr>
          <a:xfrm rot="10800000">
            <a:off x="4506187" y="2398302"/>
            <a:ext cx="2209856" cy="552105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 rot="10432286">
            <a:off x="4853619" y="3651340"/>
            <a:ext cx="1371879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 rot="21030768">
            <a:off x="2492854" y="3846389"/>
            <a:ext cx="755797" cy="249310"/>
          </a:xfrm>
          <a:prstGeom prst="rightArrow">
            <a:avLst>
              <a:gd name="adj1" fmla="val 50000"/>
              <a:gd name="adj2" fmla="val 898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下弧形箭头 34"/>
          <p:cNvSpPr/>
          <p:nvPr/>
        </p:nvSpPr>
        <p:spPr>
          <a:xfrm rot="166649" flipH="1">
            <a:off x="4155432" y="5072511"/>
            <a:ext cx="3527369" cy="728594"/>
          </a:xfrm>
          <a:prstGeom prst="curved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785813" y="214313"/>
            <a:ext cx="728662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Beam test @GSI, Oct.2014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37" name="文本框 21"/>
          <p:cNvSpPr txBox="1"/>
          <p:nvPr/>
        </p:nvSpPr>
        <p:spPr>
          <a:xfrm>
            <a:off x="7480207" y="5267531"/>
            <a:ext cx="183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accent2"/>
                </a:solidFill>
              </a:rPr>
              <a:t>Particle trajectory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031" y="1484784"/>
            <a:ext cx="5050228" cy="4584603"/>
          </a:xfrm>
          <a:prstGeom prst="rect">
            <a:avLst/>
          </a:prstGeom>
        </p:spPr>
      </p:pic>
      <p:sp>
        <p:nvSpPr>
          <p:cNvPr id="5" name="TextBox 23"/>
          <p:cNvSpPr txBox="1"/>
          <p:nvPr/>
        </p:nvSpPr>
        <p:spPr>
          <a:xfrm>
            <a:off x="152509" y="5494142"/>
            <a:ext cx="439248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rate test in February 2015 at SPS CERN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GeV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beam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rate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1kHz/cm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5287971" y="606241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Buc-2013</a:t>
            </a:r>
            <a:endParaRPr lang="zh-CN" altLang="en-US" dirty="0"/>
          </a:p>
        </p:txBody>
      </p:sp>
      <p:sp>
        <p:nvSpPr>
          <p:cNvPr id="7" name="文本框 12"/>
          <p:cNvSpPr txBox="1"/>
          <p:nvPr/>
        </p:nvSpPr>
        <p:spPr>
          <a:xfrm>
            <a:off x="6619145" y="5927686"/>
            <a:ext cx="100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THU-Pad</a:t>
            </a:r>
            <a:endParaRPr lang="zh-CN" altLang="en-US" dirty="0"/>
          </a:p>
        </p:txBody>
      </p:sp>
      <p:sp>
        <p:nvSpPr>
          <p:cNvPr id="8" name="文本框 15"/>
          <p:cNvSpPr txBox="1"/>
          <p:nvPr/>
        </p:nvSpPr>
        <p:spPr>
          <a:xfrm>
            <a:off x="7771721" y="5711662"/>
            <a:ext cx="90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Buc-Ref</a:t>
            </a:r>
            <a:endParaRPr lang="zh-CN" altLang="en-US" dirty="0"/>
          </a:p>
        </p:txBody>
      </p:sp>
      <p:sp>
        <p:nvSpPr>
          <p:cNvPr id="9" name="文本框 16"/>
          <p:cNvSpPr txBox="1"/>
          <p:nvPr/>
        </p:nvSpPr>
        <p:spPr>
          <a:xfrm>
            <a:off x="7848043" y="377959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PMT</a:t>
            </a:r>
            <a:endParaRPr lang="zh-CN" altLang="en-US" dirty="0"/>
          </a:p>
        </p:txBody>
      </p:sp>
      <p:sp>
        <p:nvSpPr>
          <p:cNvPr id="10" name="文本框 17"/>
          <p:cNvSpPr txBox="1"/>
          <p:nvPr/>
        </p:nvSpPr>
        <p:spPr>
          <a:xfrm>
            <a:off x="7653073" y="1308952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11" name="文本框 19"/>
          <p:cNvSpPr txBox="1"/>
          <p:nvPr/>
        </p:nvSpPr>
        <p:spPr>
          <a:xfrm>
            <a:off x="5004048" y="142893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THU-Strip</a:t>
            </a:r>
            <a:endParaRPr lang="zh-CN" altLang="en-US" dirty="0"/>
          </a:p>
        </p:txBody>
      </p:sp>
      <p:sp>
        <p:nvSpPr>
          <p:cNvPr id="12" name="文本框 20"/>
          <p:cNvSpPr txBox="1"/>
          <p:nvPr/>
        </p:nvSpPr>
        <p:spPr>
          <a:xfrm>
            <a:off x="3923928" y="178801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HD-P2</a:t>
            </a:r>
            <a:endParaRPr lang="zh-CN" altLang="en-US" dirty="0"/>
          </a:p>
        </p:txBody>
      </p:sp>
      <p:sp>
        <p:nvSpPr>
          <p:cNvPr id="13" name="TextBox 23"/>
          <p:cNvSpPr txBox="1"/>
          <p:nvPr/>
        </p:nvSpPr>
        <p:spPr>
          <a:xfrm>
            <a:off x="783884" y="1097913"/>
            <a:ext cx="22039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4402934" y="2296668"/>
            <a:ext cx="4561554" cy="1678218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4769708" y="4834601"/>
            <a:ext cx="4242487" cy="667263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文本框 48"/>
          <p:cNvSpPr txBox="1"/>
          <p:nvPr/>
        </p:nvSpPr>
        <p:spPr>
          <a:xfrm>
            <a:off x="6307670" y="1175158"/>
            <a:ext cx="66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USTC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4572000" y="2079347"/>
            <a:ext cx="197709" cy="217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 flipV="1">
            <a:off x="5628844" y="1750099"/>
            <a:ext cx="75896" cy="16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6771503" y="1543888"/>
            <a:ext cx="105445" cy="2179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8138984" y="1675693"/>
            <a:ext cx="30787" cy="3376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8203538" y="2657352"/>
            <a:ext cx="472918" cy="1101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9" idx="2"/>
          </p:cNvCxnSpPr>
          <p:nvPr/>
        </p:nvCxnSpPr>
        <p:spPr>
          <a:xfrm>
            <a:off x="8154377" y="4148929"/>
            <a:ext cx="345723" cy="5116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>
            <a:off x="5821932" y="5901704"/>
            <a:ext cx="68122" cy="1904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936259" y="5852277"/>
            <a:ext cx="25033" cy="1497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8015416" y="5563952"/>
            <a:ext cx="140043" cy="2388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8" name="图片 2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22" y="1706613"/>
            <a:ext cx="1762371" cy="3486637"/>
          </a:xfrm>
          <a:prstGeom prst="rect">
            <a:avLst/>
          </a:prstGeom>
        </p:spPr>
      </p:pic>
      <p:cxnSp>
        <p:nvCxnSpPr>
          <p:cNvPr id="29" name="直接箭头连接符 28"/>
          <p:cNvCxnSpPr/>
          <p:nvPr/>
        </p:nvCxnSpPr>
        <p:spPr>
          <a:xfrm>
            <a:off x="1660629" y="3951221"/>
            <a:ext cx="1121967" cy="680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4544997" y="4660558"/>
            <a:ext cx="827148" cy="339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4187536" y="2969228"/>
            <a:ext cx="483318" cy="671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774301" y="3088621"/>
            <a:ext cx="1013273" cy="475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3"/>
          <p:cNvSpPr txBox="1"/>
          <p:nvPr/>
        </p:nvSpPr>
        <p:spPr>
          <a:xfrm>
            <a:off x="2927942" y="2869458"/>
            <a:ext cx="12147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setting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2916402" y="4451059"/>
            <a:ext cx="148653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setting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Beam test @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SPS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Feb 2015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783884" y="1407539"/>
            <a:ext cx="75762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analysis is based on CBM ROOT, macro developed by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 Group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Procedure: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Main Steps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1757167043"/>
              </p:ext>
            </p:extLst>
          </p:nvPr>
        </p:nvGraphicFramePr>
        <p:xfrm>
          <a:off x="251520" y="2425973"/>
          <a:ext cx="2399224" cy="417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4"/>
          <p:cNvSpPr txBox="1"/>
          <p:nvPr/>
        </p:nvSpPr>
        <p:spPr>
          <a:xfrm>
            <a:off x="2872641" y="2356053"/>
            <a:ext cx="551578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LMD files into unpacked ROOT file, containing timing, TOT, super module type, super module, RPC, strip, side information of each hit.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3059832" y="3501008"/>
            <a:ext cx="388843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calibration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Align center of each strip in Detector Under Test and Reference Detector.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3059832" y="4582869"/>
            <a:ext cx="38884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calibration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Calibrate data in time-walk, gain and velocity correction.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699792" y="3887760"/>
            <a:ext cx="288032" cy="936104"/>
          </a:xfrm>
          <a:prstGeom prst="leftBrace">
            <a:avLst>
              <a:gd name="adj1" fmla="val 442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 rot="10800000">
            <a:off x="7092281" y="3887760"/>
            <a:ext cx="292034" cy="936104"/>
          </a:xfrm>
          <a:prstGeom prst="leftBrace">
            <a:avLst>
              <a:gd name="adj1" fmla="val 4428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28"/>
          <p:cNvSpPr txBox="1"/>
          <p:nvPr/>
        </p:nvSpPr>
        <p:spPr>
          <a:xfrm>
            <a:off x="7503645" y="3755647"/>
            <a:ext cx="1172811" cy="1200329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 calibrated hits into clusters.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2641" y="5446965"/>
            <a:ext cx="55157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observables from fully calibrated hits include cluster size, time resolution and efficiency.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analysis method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kumimoji="0" lang="en-US" altLang="zh-CN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alibration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method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510" y="1385462"/>
            <a:ext cx="3042231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Time-walk correction</a:t>
            </a:r>
            <a:endParaRPr lang="zh-CN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4673" y="2581352"/>
            <a:ext cx="3042231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Gain correction</a:t>
            </a:r>
            <a:endParaRPr lang="zh-CN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4" y="3784516"/>
            <a:ext cx="3235273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Strip alignment correction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8151" y="5002723"/>
            <a:ext cx="3235273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Velocity correction</a:t>
            </a:r>
            <a:endParaRPr lang="zh-CN" altLang="en-US" sz="2000" dirty="0"/>
          </a:p>
        </p:txBody>
      </p:sp>
      <p:sp>
        <p:nvSpPr>
          <p:cNvPr id="13" name="TextBox 24"/>
          <p:cNvSpPr txBox="1"/>
          <p:nvPr/>
        </p:nvSpPr>
        <p:spPr>
          <a:xfrm>
            <a:off x="3995936" y="1301944"/>
            <a:ext cx="475252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signals arrive at discriminator threshold faster, leading to a dependence of measured time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analogue signal.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3995936" y="2519797"/>
            <a:ext cx="48245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Amplification gain of PADI varies between each channel, which should be corrected out to get initial amplitude for time-walk correction.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3964044" y="3659186"/>
            <a:ext cx="489654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cable length and electronic delay lead to the shifting of calculated center of different strip, influencing the position of hits.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3920596" y="4941168"/>
            <a:ext cx="49190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Slower particles need a longer time to cross the distance between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Mref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widen the time difference distribution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1619672" y="1785572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1619672" y="2988736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1619672" y="4184626"/>
            <a:ext cx="576064" cy="79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48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192" y="4596050"/>
            <a:ext cx="3558996" cy="2040962"/>
          </a:xfrm>
          <a:prstGeom prst="rect">
            <a:avLst/>
          </a:prstGeom>
        </p:spPr>
      </p:pic>
      <p:sp>
        <p:nvSpPr>
          <p:cNvPr id="5" name="灯片编号占位符 1"/>
          <p:cNvSpPr txBox="1">
            <a:spLocks/>
          </p:cNvSpPr>
          <p:nvPr/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011" y="-3388"/>
            <a:ext cx="9134989" cy="1200140"/>
            <a:chOff x="9011" y="-3388"/>
            <a:chExt cx="9134989" cy="1200140"/>
          </a:xfrm>
        </p:grpSpPr>
        <p:grpSp>
          <p:nvGrpSpPr>
            <p:cNvPr id="7" name="组合 6"/>
            <p:cNvGrpSpPr/>
            <p:nvPr/>
          </p:nvGrpSpPr>
          <p:grpSpPr>
            <a:xfrm>
              <a:off x="755576" y="0"/>
              <a:ext cx="8388424" cy="1196752"/>
              <a:chOff x="755576" y="0"/>
              <a:chExt cx="8388424" cy="1196752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65588" y="0"/>
                <a:ext cx="1078412" cy="1080000"/>
              </a:xfrm>
              <a:prstGeom prst="rect">
                <a:avLst/>
              </a:prstGeom>
            </p:spPr>
          </p:pic>
          <p:cxnSp>
            <p:nvCxnSpPr>
              <p:cNvPr id="10" name="直接连接符 9"/>
              <p:cNvCxnSpPr/>
              <p:nvPr/>
            </p:nvCxnSpPr>
            <p:spPr>
              <a:xfrm>
                <a:off x="755576" y="1196752"/>
                <a:ext cx="7632848" cy="0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 descr="屏幕剪辑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11" y="-3388"/>
              <a:ext cx="907362" cy="1141764"/>
            </a:xfrm>
            <a:prstGeom prst="rect">
              <a:avLst/>
            </a:prstGeom>
          </p:spPr>
        </p:pic>
      </p:grpSp>
      <p:sp>
        <p:nvSpPr>
          <p:cNvPr id="11" name="TextBox 23"/>
          <p:cNvSpPr txBox="1"/>
          <p:nvPr/>
        </p:nvSpPr>
        <p:spPr>
          <a:xfrm>
            <a:off x="783884" y="1407539"/>
            <a:ext cx="220393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Setting: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5212" y="3382268"/>
            <a:ext cx="4202752" cy="1592680"/>
            <a:chOff x="369248" y="2988448"/>
            <a:chExt cx="4202752" cy="1592680"/>
          </a:xfrm>
        </p:grpSpPr>
        <p:sp>
          <p:nvSpPr>
            <p:cNvPr id="13" name="矩形 12"/>
            <p:cNvSpPr/>
            <p:nvPr/>
          </p:nvSpPr>
          <p:spPr>
            <a:xfrm>
              <a:off x="813108" y="3429206"/>
              <a:ext cx="144016" cy="28428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884963" y="2988448"/>
              <a:ext cx="506712" cy="15926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73076" y="3412207"/>
              <a:ext cx="297175" cy="93406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369248" y="3524911"/>
              <a:ext cx="4202752" cy="395449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1619819" y="324454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/>
                  </a:solidFill>
                </a:rPr>
                <a:t>Particle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8" name="TextBox 28"/>
          <p:cNvSpPr txBox="1"/>
          <p:nvPr/>
        </p:nvSpPr>
        <p:spPr>
          <a:xfrm>
            <a:off x="783884" y="1991088"/>
            <a:ext cx="180831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part of setup: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21"/>
          <p:cNvSpPr txBox="1"/>
          <p:nvPr/>
        </p:nvSpPr>
        <p:spPr>
          <a:xfrm>
            <a:off x="466106" y="2871996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Diamond</a:t>
            </a:r>
            <a:endParaRPr lang="zh-CN" altLang="en-US" dirty="0"/>
          </a:p>
        </p:txBody>
      </p:sp>
      <p:sp>
        <p:nvSpPr>
          <p:cNvPr id="20" name="文本框 22"/>
          <p:cNvSpPr txBox="1"/>
          <p:nvPr/>
        </p:nvSpPr>
        <p:spPr>
          <a:xfrm>
            <a:off x="2491026" y="2791437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THU-Strip</a:t>
            </a:r>
            <a:endParaRPr lang="zh-CN" altLang="en-US" dirty="0"/>
          </a:p>
        </p:txBody>
      </p:sp>
      <p:sp>
        <p:nvSpPr>
          <p:cNvPr id="21" name="文本框 23"/>
          <p:cNvSpPr txBox="1"/>
          <p:nvPr/>
        </p:nvSpPr>
        <p:spPr>
          <a:xfrm>
            <a:off x="3674561" y="2768232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HD-Ref</a:t>
            </a:r>
            <a:endParaRPr lang="zh-CN" altLang="en-US" dirty="0"/>
          </a:p>
        </p:txBody>
      </p:sp>
      <p:sp>
        <p:nvSpPr>
          <p:cNvPr id="22" name="TextBox 23"/>
          <p:cNvSpPr txBox="1"/>
          <p:nvPr/>
        </p:nvSpPr>
        <p:spPr>
          <a:xfrm>
            <a:off x="175184" y="5530006"/>
            <a:ext cx="18070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BRef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counter for events.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16211" y="5530006"/>
            <a:ext cx="115964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Counter under test.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09847" y="5530006"/>
            <a:ext cx="173871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MRef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measure for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下箭头 24"/>
          <p:cNvSpPr/>
          <p:nvPr/>
        </p:nvSpPr>
        <p:spPr>
          <a:xfrm rot="10800000">
            <a:off x="664485" y="4831778"/>
            <a:ext cx="322394" cy="556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 rot="10800000">
            <a:off x="2878216" y="5045119"/>
            <a:ext cx="322394" cy="37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 rot="10800000">
            <a:off x="3556744" y="4941168"/>
            <a:ext cx="322394" cy="472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3"/>
          <p:cNvSpPr txBox="1"/>
          <p:nvPr/>
        </p:nvSpPr>
        <p:spPr>
          <a:xfrm>
            <a:off x="4257779" y="1286208"/>
            <a:ext cx="427968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Procedure: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Init_calib.sh (Initial calibration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Iter_calib.sh (Iterative calibration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procedure: 1-6-8-2-10-2-10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Iter_hits.sh (Analysis)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correction procedure: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1-2-3-4-1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4937061" y="2838141"/>
            <a:ext cx="3600400" cy="1600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 Selection: </a:t>
            </a:r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1</a:t>
            </a:r>
          </a:p>
          <a:p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-&gt;SetMul4Max(1.);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&gt;SetCh4Sel(8.); 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&gt;SetDCh4Sel(7.);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&gt;SetPosY4Sel(0.5); </a:t>
            </a: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SetMulDMax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(1.);  </a:t>
            </a:r>
            <a:r>
              <a:rPr lang="en-US" altLang="zh-CN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tofAnaTestbeam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SetDTDia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(0.);   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1165994" y="25078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 results: GSI Oct 2014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9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428728" y="1500174"/>
            <a:ext cx="6786589" cy="3071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b="1" dirty="0" smtClean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Introduction on FAIR and CBM-TOF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Structure of CBM-TOF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Development of low resistive glass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Design of strip-MRPC and pad-MRPC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Beam test @GSI and SPS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Conclusions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71538" y="357166"/>
            <a:ext cx="6929486" cy="611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altLang="zh-CN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Outline</a:t>
            </a:r>
            <a:endParaRPr lang="en-GB" altLang="zh-CN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4716016" y="1988840"/>
            <a:ext cx="0" cy="4680520"/>
          </a:xfrm>
          <a:prstGeom prst="line">
            <a:avLst/>
          </a:prstGeom>
          <a:ln w="28575">
            <a:solidFill>
              <a:schemeClr val="accent4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23"/>
          <p:cNvSpPr txBox="1"/>
          <p:nvPr/>
        </p:nvSpPr>
        <p:spPr>
          <a:xfrm>
            <a:off x="729147" y="1319451"/>
            <a:ext cx="360040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Run: Sun1205 – 5500V: Analysis Process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48" y="4576131"/>
            <a:ext cx="3960000" cy="2228840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355" y="4556436"/>
            <a:ext cx="3960000" cy="2248535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348" y="2309604"/>
            <a:ext cx="3960000" cy="2238791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4355" y="2239820"/>
            <a:ext cx="3960000" cy="2308575"/>
          </a:xfrm>
          <a:prstGeom prst="rect">
            <a:avLst/>
          </a:prstGeom>
        </p:spPr>
      </p:pic>
      <p:sp>
        <p:nvSpPr>
          <p:cNvPr id="9" name="TextBox 28"/>
          <p:cNvSpPr txBox="1"/>
          <p:nvPr/>
        </p:nvSpPr>
        <p:spPr>
          <a:xfrm>
            <a:off x="3775319" y="3428999"/>
            <a:ext cx="187220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Calibration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3771639" y="5218505"/>
            <a:ext cx="187220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Calibration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8"/>
          <p:cNvSpPr txBox="1"/>
          <p:nvPr/>
        </p:nvSpPr>
        <p:spPr>
          <a:xfrm>
            <a:off x="1432802" y="1865102"/>
            <a:ext cx="2230443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Time-walk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8"/>
          <p:cNvSpPr txBox="1"/>
          <p:nvPr/>
        </p:nvSpPr>
        <p:spPr>
          <a:xfrm>
            <a:off x="5868745" y="1869941"/>
            <a:ext cx="1991219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2435536" y="4329100"/>
            <a:ext cx="187624" cy="3353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6703158" y="4303654"/>
            <a:ext cx="161197" cy="35504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746960" y="1364551"/>
            <a:ext cx="357209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Run: Sun1205 – 5500V Time Resolution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931998"/>
              </p:ext>
            </p:extLst>
          </p:nvPr>
        </p:nvGraphicFramePr>
        <p:xfrm>
          <a:off x="390684" y="5157192"/>
          <a:ext cx="4397340" cy="1474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9335"/>
                <a:gridCol w="849733"/>
                <a:gridCol w="1348937"/>
                <a:gridCol w="1099335"/>
              </a:tblGrid>
              <a:tr h="294866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Threshold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Efficiency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Time Resolution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 Size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170mV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71.6ps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1.7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180mV</a:t>
                      </a:r>
                      <a:endParaRPr lang="zh-CN" altLang="en-US" sz="1400" dirty="0" smtClean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68.9ps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1.7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190mV</a:t>
                      </a:r>
                      <a:endParaRPr lang="zh-CN" altLang="en-US" sz="1400" dirty="0" smtClean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97.0%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71.0ps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1.6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  <a:tr h="2948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200mV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96.7%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68.9ps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1.6</a:t>
                      </a:r>
                      <a:endParaRPr lang="zh-CN" altLang="en-US" sz="1400" dirty="0"/>
                    </a:p>
                  </a:txBody>
                  <a:tcPr marL="72707" marR="72707" marT="36353" marB="36353"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782" y="1845153"/>
            <a:ext cx="4032448" cy="2746236"/>
          </a:xfrm>
          <a:prstGeom prst="rect">
            <a:avLst/>
          </a:prstGeom>
        </p:spPr>
      </p:pic>
      <p:sp>
        <p:nvSpPr>
          <p:cNvPr id="6" name="TextBox 23"/>
          <p:cNvSpPr txBox="1"/>
          <p:nvPr/>
        </p:nvSpPr>
        <p:spPr>
          <a:xfrm>
            <a:off x="683568" y="4674622"/>
            <a:ext cx="368102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Result under Different Threshold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14261800"/>
              </p:ext>
            </p:extLst>
          </p:nvPr>
        </p:nvGraphicFramePr>
        <p:xfrm>
          <a:off x="4788024" y="1052736"/>
          <a:ext cx="3921125" cy="3000375"/>
        </p:xfrm>
        <a:graphic>
          <a:graphicData uri="http://schemas.openxmlformats.org/presentationml/2006/ole">
            <p:oleObj spid="_x0000_s114752" name="Graph" r:id="rId4" imgW="3924300" imgH="2997200" progId="Origin50.Graph">
              <p:embed/>
            </p:oleObj>
          </a:graphicData>
        </a:graphic>
      </p:graphicFrame>
      <p:sp>
        <p:nvSpPr>
          <p:cNvPr id="8" name="TextBox 28"/>
          <p:cNvSpPr txBox="1"/>
          <p:nvPr/>
        </p:nvSpPr>
        <p:spPr>
          <a:xfrm>
            <a:off x="6228184" y="2306761"/>
            <a:ext cx="1365262" cy="5847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Efficiency: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97%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6444208" y="5478489"/>
            <a:ext cx="1728192" cy="5847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resolution:</a:t>
            </a: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70ps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46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9758067"/>
              </p:ext>
            </p:extLst>
          </p:nvPr>
        </p:nvGraphicFramePr>
        <p:xfrm>
          <a:off x="4860032" y="3645024"/>
          <a:ext cx="3911600" cy="2997200"/>
        </p:xfrm>
        <a:graphic>
          <a:graphicData uri="http://schemas.openxmlformats.org/presentationml/2006/ole">
            <p:oleObj spid="_x0000_s114753" name="Graph" r:id="rId5" imgW="3924300" imgH="2997200" progId="Origin50.Graph">
              <p:embed/>
            </p:oleObj>
          </a:graphicData>
        </a:graphic>
      </p:graphicFrame>
      <p:sp>
        <p:nvSpPr>
          <p:cNvPr id="11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Results of strip-MRPC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pic>
        <p:nvPicPr>
          <p:cNvPr id="3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071546"/>
            <a:ext cx="7072362" cy="5597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of Inner zone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-MRPC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graphicFrame>
        <p:nvGraphicFramePr>
          <p:cNvPr id="3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901648"/>
              </p:ext>
            </p:extLst>
          </p:nvPr>
        </p:nvGraphicFramePr>
        <p:xfrm>
          <a:off x="142844" y="1214422"/>
          <a:ext cx="8784975" cy="425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008112"/>
                <a:gridCol w="1152128"/>
                <a:gridCol w="1152128"/>
                <a:gridCol w="1080119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de-DE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CBM </a:t>
                      </a:r>
                      <a:r>
                        <a:rPr lang="de-DE" sz="2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components</a:t>
                      </a:r>
                      <a:endParaRPr lang="de-DE" sz="24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b"/>
                      <a:endParaRPr lang="de-DE" sz="8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TDR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approved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Start </a:t>
                      </a:r>
                    </a:p>
                    <a:p>
                      <a:pPr algn="ctr" fontAlgn="b"/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production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Ready</a:t>
                      </a:r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endParaRPr lang="de-DE" sz="18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b"/>
                      <a:r>
                        <a:rPr lang="de-DE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installation</a:t>
                      </a:r>
                      <a:endParaRPr lang="de-DE" sz="18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Ready</a:t>
                      </a:r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endParaRPr lang="de-DE" sz="18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b"/>
                      <a:r>
                        <a:rPr lang="de-DE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de-DE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r>
                        <a:rPr lang="de-DE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beam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 Vertex </a:t>
                      </a:r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Detector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(MVD)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01.04.17</a:t>
                      </a:r>
                      <a:endParaRPr lang="de-DE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30.04.18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30.06.20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Silicon Tracking System (STS)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05.07.13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31.03.17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31.03.20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31.12.20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Ring Imaging Cherenkov Detector (RICH)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07.01.14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31.12.16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31.12.20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Muon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Detector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(MUCH</a:t>
                      </a:r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28.02.15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31.12.16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31.12.20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Transition Radiation </a:t>
                      </a:r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Detector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(TRD</a:t>
                      </a:r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01.04.17</a:t>
                      </a:r>
                      <a:endParaRPr lang="de-DE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31.12.17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31.12.20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31.12.21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of Flight System (TOF)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30.04.15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01.01.17</a:t>
                      </a:r>
                      <a:endParaRPr lang="de-DE" sz="18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31.12.19</a:t>
                      </a:r>
                      <a:endParaRPr lang="de-DE" sz="18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31.12.20</a:t>
                      </a:r>
                      <a:endParaRPr lang="de-DE" sz="1800" b="0" i="0" u="none" strike="noStrike" dirty="0">
                        <a:solidFill>
                          <a:srgbClr val="0000FF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Electromagnetic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Calorimeter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(ECAL</a:t>
                      </a:r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31.12.16</a:t>
                      </a:r>
                      <a:endParaRPr lang="de-DE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30.06.18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31.12.20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Projectile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Spectator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Detector</a:t>
                      </a:r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(PSD)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28.02.15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31.12.19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Dipol Magnet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01.10.13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30.06.17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31.12.19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30.06.20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 Systems (DAQ and FLES</a:t>
                      </a:r>
                      <a:r>
                        <a:rPr lang="en-US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31.12.17</a:t>
                      </a:r>
                      <a:endParaRPr lang="de-DE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30.06.18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30.06.19</a:t>
                      </a:r>
                      <a:endParaRPr lang="de-DE" sz="1800" b="0" i="0" u="none" strike="noStrike" dirty="0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31.12.19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000100" y="214290"/>
            <a:ext cx="685804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sz="3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CBM mile stones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35" y="214290"/>
            <a:ext cx="893226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165994" y="189599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Summary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71546"/>
            <a:ext cx="6858048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The rate of CBM-TOF reach 25kHz/cm2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                             Time resolution ~60ps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                              Free running mode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                              120 square meters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 It will first used in STAR-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eTOF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 Mini CBM will be set up soon!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FF"/>
                </a:solidFill>
              </a:rPr>
              <a:t>  Participate FAIR Phase 0 </a:t>
            </a: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       experiments…</a:t>
            </a:r>
          </a:p>
          <a:p>
            <a:endParaRPr lang="en-US" altLang="zh-CN" sz="2400" dirty="0" smtClean="0"/>
          </a:p>
          <a:p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571876"/>
            <a:ext cx="4001098" cy="246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7884" y="60007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Structure of Mini CBM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2852936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8853535" cy="512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2238" y="357166"/>
            <a:ext cx="9021762" cy="579438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zh-CN" sz="3200" dirty="0">
                <a:solidFill>
                  <a:srgbClr val="FF0000"/>
                </a:solidFill>
              </a:rPr>
              <a:t>The phase diagram of strongly interacting matter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83F60B2C-D9C5-48F3-96B4-2019EB1D1ED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250" y="392655"/>
            <a:ext cx="9192250" cy="65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Box 28"/>
          <p:cNvSpPr txBox="1"/>
          <p:nvPr/>
        </p:nvSpPr>
        <p:spPr>
          <a:xfrm>
            <a:off x="6228184" y="1542270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SIS100</a:t>
            </a: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/300</a:t>
            </a:r>
            <a:endParaRPr lang="en-GB" sz="1200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3" name="TextBox 27"/>
          <p:cNvSpPr txBox="1"/>
          <p:nvPr/>
        </p:nvSpPr>
        <p:spPr>
          <a:xfrm>
            <a:off x="3409463" y="155458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1B587C"/>
                </a:solidFill>
                <a:latin typeface="Verdana"/>
                <a:cs typeface="Arial" charset="0"/>
              </a:rPr>
              <a:t>SIS18</a:t>
            </a:r>
            <a:endParaRPr lang="en-GB" sz="1200" b="1" kern="0" dirty="0">
              <a:solidFill>
                <a:srgbClr val="1B587C"/>
              </a:solidFill>
              <a:latin typeface="Verdana"/>
              <a:cs typeface="Arial" charset="0"/>
            </a:endParaRPr>
          </a:p>
        </p:txBody>
      </p:sp>
      <p:sp>
        <p:nvSpPr>
          <p:cNvPr id="94" name="TextBox 30"/>
          <p:cNvSpPr txBox="1"/>
          <p:nvPr/>
        </p:nvSpPr>
        <p:spPr>
          <a:xfrm>
            <a:off x="3909552" y="333093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HESR</a:t>
            </a:r>
            <a:endParaRPr lang="en-GB" sz="1200" b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5" name="TextBox 31"/>
          <p:cNvSpPr txBox="1"/>
          <p:nvPr/>
        </p:nvSpPr>
        <p:spPr>
          <a:xfrm>
            <a:off x="4067944" y="5289766"/>
            <a:ext cx="62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CR</a:t>
            </a:r>
            <a:r>
              <a:rPr lang="en-GB" sz="1200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 </a:t>
            </a:r>
            <a:endParaRPr lang="en-GB" sz="1200" i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sp>
        <p:nvSpPr>
          <p:cNvPr id="96" name="TextBox 36"/>
          <p:cNvSpPr txBox="1"/>
          <p:nvPr/>
        </p:nvSpPr>
        <p:spPr>
          <a:xfrm>
            <a:off x="6464451" y="2819367"/>
            <a:ext cx="17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Compressed Baryonic Matter</a:t>
            </a:r>
          </a:p>
        </p:txBody>
      </p:sp>
      <p:sp>
        <p:nvSpPr>
          <p:cNvPr id="97" name="TextBox 36"/>
          <p:cNvSpPr txBox="1"/>
          <p:nvPr/>
        </p:nvSpPr>
        <p:spPr>
          <a:xfrm>
            <a:off x="6052614" y="3879757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Super Fragment-Separator: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Nuclear Structure and Astrophysics</a:t>
            </a:r>
          </a:p>
        </p:txBody>
      </p:sp>
      <p:sp>
        <p:nvSpPr>
          <p:cNvPr id="98" name="TextBox 36"/>
          <p:cNvSpPr txBox="1"/>
          <p:nvPr/>
        </p:nvSpPr>
        <p:spPr>
          <a:xfrm>
            <a:off x="3232254" y="3903439"/>
            <a:ext cx="1755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Anti-Proton Physics</a:t>
            </a:r>
            <a:endParaRPr lang="en-GB" sz="1200" b="1" kern="0" dirty="0">
              <a:solidFill>
                <a:srgbClr val="FF0000"/>
              </a:solidFill>
              <a:latin typeface="Verdana"/>
              <a:cs typeface="Arial" charset="0"/>
            </a:endParaRPr>
          </a:p>
        </p:txBody>
      </p:sp>
      <p:sp>
        <p:nvSpPr>
          <p:cNvPr id="99" name="TextBox 29"/>
          <p:cNvSpPr txBox="1"/>
          <p:nvPr/>
        </p:nvSpPr>
        <p:spPr>
          <a:xfrm>
            <a:off x="2555768" y="1700050"/>
            <a:ext cx="817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9F2936"/>
                </a:solidFill>
                <a:latin typeface="Verdana"/>
                <a:cs typeface="Arial" charset="0"/>
              </a:rPr>
              <a:t>p-Linac</a:t>
            </a:r>
            <a:endParaRPr lang="en-GB" sz="1200" b="1" kern="0" dirty="0">
              <a:solidFill>
                <a:srgbClr val="9F2936"/>
              </a:solidFill>
              <a:latin typeface="Verdana"/>
              <a:cs typeface="Arial" charset="0"/>
            </a:endParaRPr>
          </a:p>
        </p:txBody>
      </p:sp>
      <p:cxnSp>
        <p:nvCxnSpPr>
          <p:cNvPr id="100" name="Gerade Verbindung mit Pfeil 19"/>
          <p:cNvCxnSpPr/>
          <p:nvPr/>
        </p:nvCxnSpPr>
        <p:spPr>
          <a:xfrm>
            <a:off x="3851920" y="6237167"/>
            <a:ext cx="729081" cy="145"/>
          </a:xfrm>
          <a:prstGeom prst="straightConnector1">
            <a:avLst/>
          </a:prstGeom>
          <a:noFill/>
          <a:ln w="425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</p:cxnSp>
      <p:sp>
        <p:nvSpPr>
          <p:cNvPr id="101" name="Textfeld 20"/>
          <p:cNvSpPr txBox="1"/>
          <p:nvPr/>
        </p:nvSpPr>
        <p:spPr>
          <a:xfrm>
            <a:off x="3923928" y="6320353"/>
            <a:ext cx="729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kern="0" dirty="0" smtClean="0">
                <a:solidFill>
                  <a:prstClr val="black"/>
                </a:solidFill>
                <a:latin typeface="Verdana"/>
                <a:cs typeface="Arial" charset="0"/>
              </a:rPr>
              <a:t>100 m</a:t>
            </a:r>
            <a:endParaRPr lang="en-GB" sz="1200" kern="0" dirty="0">
              <a:solidFill>
                <a:prstClr val="black"/>
              </a:solidFill>
              <a:latin typeface="Verdana"/>
              <a:cs typeface="Arial" charset="0"/>
            </a:endParaRPr>
          </a:p>
        </p:txBody>
      </p:sp>
      <p:sp>
        <p:nvSpPr>
          <p:cNvPr id="102" name="Textfeld 21"/>
          <p:cNvSpPr txBox="1"/>
          <p:nvPr/>
        </p:nvSpPr>
        <p:spPr>
          <a:xfrm>
            <a:off x="6763666" y="5828017"/>
            <a:ext cx="2081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lang="de-DE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  <a:p>
            <a:r>
              <a:rPr lang="de-DE" sz="2400" dirty="0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 </a:t>
            </a:r>
            <a:r>
              <a:rPr lang="de-DE" sz="2400" dirty="0" err="1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</a:t>
            </a:r>
            <a:r>
              <a:rPr lang="de-DE" sz="2400" dirty="0" smtClean="0">
                <a:solidFill>
                  <a:srgbClr val="D1C9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</a:p>
        </p:txBody>
      </p:sp>
      <p:sp>
        <p:nvSpPr>
          <p:cNvPr id="103" name="TextBox 36"/>
          <p:cNvSpPr txBox="1"/>
          <p:nvPr/>
        </p:nvSpPr>
        <p:spPr>
          <a:xfrm>
            <a:off x="3719442" y="2476926"/>
            <a:ext cx="221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kern="0" dirty="0" smtClean="0">
                <a:solidFill>
                  <a:srgbClr val="FF0000"/>
                </a:solidFill>
                <a:latin typeface="Verdana"/>
                <a:cs typeface="Arial" charset="0"/>
              </a:rPr>
              <a:t>Atomic, Plasma, Applied Physics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0" y="-26988"/>
            <a:ext cx="9144000" cy="611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en-US" altLang="zh-CN" sz="32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Facility for Antiproton and Ion Research</a:t>
            </a:r>
            <a:endParaRPr lang="en-GB" altLang="zh-CN" sz="32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4" name="Picture 11" descr="CBM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14686"/>
            <a:ext cx="500066" cy="67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4325" y="3929483"/>
            <a:ext cx="1744663" cy="409575"/>
          </a:xfrm>
          <a:prstGeom prst="roundRect">
            <a:avLst>
              <a:gd name="adj" fmla="val 16667"/>
            </a:avLst>
          </a:prstGeom>
          <a:solidFill>
            <a:srgbClr val="FFFFFF">
              <a:alpha val="6196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zh-CN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Primary Beams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0332" y="4402588"/>
            <a:ext cx="3095625" cy="896937"/>
          </a:xfrm>
          <a:prstGeom prst="rect">
            <a:avLst/>
          </a:prstGeom>
          <a:solidFill>
            <a:srgbClr val="FFFF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12</a:t>
            </a:r>
            <a:r>
              <a:rPr lang="en-GB" altLang="zh-CN" sz="1600" dirty="0">
                <a:solidFill>
                  <a:srgbClr val="000000"/>
                </a:solidFill>
              </a:rPr>
              <a:t>/s; 1.5 GeV/u; 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238</a:t>
            </a:r>
            <a:r>
              <a:rPr lang="en-GB" altLang="zh-CN" sz="1600" dirty="0">
                <a:solidFill>
                  <a:srgbClr val="000000"/>
                </a:solidFill>
              </a:rPr>
              <a:t>U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28+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10</a:t>
            </a:r>
            <a:r>
              <a:rPr lang="en-GB" altLang="zh-CN" sz="1600" dirty="0">
                <a:solidFill>
                  <a:srgbClr val="000000"/>
                </a:solidFill>
              </a:rPr>
              <a:t>/s </a:t>
            </a:r>
            <a:r>
              <a:rPr lang="en-GB" altLang="zh-CN" sz="1600" baseline="30000" dirty="0">
                <a:solidFill>
                  <a:srgbClr val="000000"/>
                </a:solidFill>
              </a:rPr>
              <a:t>238</a:t>
            </a:r>
            <a:r>
              <a:rPr lang="en-GB" altLang="zh-CN" sz="1600" dirty="0">
                <a:solidFill>
                  <a:srgbClr val="000000"/>
                </a:solidFill>
              </a:rPr>
              <a:t>U</a:t>
            </a:r>
            <a:r>
              <a:rPr lang="en-GB" altLang="zh-CN" sz="1600" baseline="30000" dirty="0">
                <a:solidFill>
                  <a:srgbClr val="000000"/>
                </a:solidFill>
              </a:rPr>
              <a:t>73+</a:t>
            </a:r>
            <a:r>
              <a:rPr lang="en-GB" altLang="zh-CN" sz="1600" dirty="0">
                <a:solidFill>
                  <a:srgbClr val="000000"/>
                </a:solidFill>
              </a:rPr>
              <a:t> up to 35 GeV/u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3x10</a:t>
            </a:r>
            <a:r>
              <a:rPr lang="en-GB" altLang="zh-CN" sz="1600" baseline="30000" dirty="0">
                <a:solidFill>
                  <a:srgbClr val="000000"/>
                </a:solidFill>
              </a:rPr>
              <a:t>13</a:t>
            </a:r>
            <a:r>
              <a:rPr lang="en-GB" altLang="zh-CN" sz="1600" dirty="0">
                <a:solidFill>
                  <a:srgbClr val="000000"/>
                </a:solidFill>
              </a:rPr>
              <a:t>/s 30 GeV protons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324325" y="5369710"/>
            <a:ext cx="2032000" cy="407987"/>
          </a:xfrm>
          <a:prstGeom prst="roundRect">
            <a:avLst>
              <a:gd name="adj" fmla="val 16667"/>
            </a:avLst>
          </a:prstGeom>
          <a:solidFill>
            <a:srgbClr val="FFFFFF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altLang="zh-CN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Secondary Beams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43437" y="5734565"/>
            <a:ext cx="3660775" cy="1171575"/>
          </a:xfrm>
          <a:prstGeom prst="rect">
            <a:avLst/>
          </a:prstGeom>
          <a:solidFill>
            <a:srgbClr val="FFFF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range of radioactive beams up to</a:t>
            </a:r>
            <a:br>
              <a:rPr lang="en-GB" altLang="zh-CN" sz="1600" dirty="0">
                <a:solidFill>
                  <a:srgbClr val="000000"/>
                </a:solidFill>
              </a:rPr>
            </a:br>
            <a:r>
              <a:rPr lang="en-GB" altLang="zh-CN" sz="1600" dirty="0">
                <a:solidFill>
                  <a:srgbClr val="000000"/>
                </a:solidFill>
              </a:rPr>
              <a:t>  1.5 - 2 GeV/u; up to factor 10 000          higher in intensity than presently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GB" altLang="zh-CN" sz="1600" dirty="0">
                <a:solidFill>
                  <a:srgbClr val="000000"/>
                </a:solidFill>
              </a:rPr>
              <a:t> antiprotons 3 - 30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pic>
        <p:nvPicPr>
          <p:cNvPr id="39" name="Picture 2" descr="C:\Users\senger\AppData\Local\Microsoft\Windows\Temporary Internet Files\Content.Outlook\JE4H31NI\CBM_Detektor_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37412"/>
            <a:ext cx="13609512" cy="68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9"/>
          <p:cNvSpPr txBox="1"/>
          <p:nvPr/>
        </p:nvSpPr>
        <p:spPr>
          <a:xfrm>
            <a:off x="6876256" y="620688"/>
            <a:ext cx="2267744" cy="461665"/>
          </a:xfrm>
          <a:prstGeom prst="rect">
            <a:avLst/>
          </a:prstGeom>
          <a:solidFill>
            <a:sysClr val="window" lastClr="FFFFFF">
              <a:alpha val="34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Time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of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Flight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1" name="Textfeld 11"/>
          <p:cNvSpPr txBox="1"/>
          <p:nvPr/>
        </p:nvSpPr>
        <p:spPr>
          <a:xfrm>
            <a:off x="7259613" y="4965848"/>
            <a:ext cx="1383649" cy="1200329"/>
          </a:xfrm>
          <a:prstGeom prst="rect">
            <a:avLst/>
          </a:prstGeom>
          <a:solidFill>
            <a:sysClr val="window" lastClr="FFFFFF">
              <a:alpha val="37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Projectile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Spectator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2" name="Textfeld 12"/>
          <p:cNvSpPr txBox="1"/>
          <p:nvPr/>
        </p:nvSpPr>
        <p:spPr>
          <a:xfrm>
            <a:off x="1350175" y="4581128"/>
            <a:ext cx="3223959" cy="830997"/>
          </a:xfrm>
          <a:prstGeom prst="rect">
            <a:avLst/>
          </a:prstGeom>
          <a:solidFill>
            <a:sysClr val="window" lastClr="FFFFFF">
              <a:alpha val="51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DAQ/FLES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HPC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cluster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ahoma" pitchFamily="34" charset="0"/>
              </a:rPr>
              <a:t>(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ahoma" pitchFamily="34" charset="0"/>
              </a:rPr>
              <a:t>SIS100)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ahoma" pitchFamily="34" charset="0"/>
            </a:endParaRPr>
          </a:p>
        </p:txBody>
      </p:sp>
      <p:cxnSp>
        <p:nvCxnSpPr>
          <p:cNvPr id="43" name="Gerade Verbindung 3"/>
          <p:cNvCxnSpPr/>
          <p:nvPr/>
        </p:nvCxnSpPr>
        <p:spPr>
          <a:xfrm>
            <a:off x="2699792" y="1844824"/>
            <a:ext cx="1186181" cy="103752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4" name="Gerade Verbindung 18"/>
          <p:cNvCxnSpPr/>
          <p:nvPr/>
        </p:nvCxnSpPr>
        <p:spPr>
          <a:xfrm>
            <a:off x="3521238" y="2060847"/>
            <a:ext cx="474698" cy="72008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5" name="Gerade Verbindung 33"/>
          <p:cNvCxnSpPr/>
          <p:nvPr/>
        </p:nvCxnSpPr>
        <p:spPr>
          <a:xfrm>
            <a:off x="7740352" y="1124744"/>
            <a:ext cx="326894" cy="93610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6" name="Gerade Verbindung 37"/>
          <p:cNvCxnSpPr/>
          <p:nvPr/>
        </p:nvCxnSpPr>
        <p:spPr>
          <a:xfrm flipH="1">
            <a:off x="8460432" y="3140968"/>
            <a:ext cx="182830" cy="18248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47" name="Textfeld 41"/>
          <p:cNvSpPr txBox="1"/>
          <p:nvPr/>
        </p:nvSpPr>
        <p:spPr>
          <a:xfrm>
            <a:off x="1615778" y="1196752"/>
            <a:ext cx="1156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Dipol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Magnet</a:t>
            </a:r>
          </a:p>
        </p:txBody>
      </p:sp>
      <p:sp>
        <p:nvSpPr>
          <p:cNvPr id="48" name="Textfeld 42"/>
          <p:cNvSpPr txBox="1"/>
          <p:nvPr/>
        </p:nvSpPr>
        <p:spPr>
          <a:xfrm>
            <a:off x="2915816" y="980728"/>
            <a:ext cx="1210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Silicon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Tracking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System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9" name="Textfeld 14"/>
          <p:cNvSpPr txBox="1"/>
          <p:nvPr/>
        </p:nvSpPr>
        <p:spPr>
          <a:xfrm>
            <a:off x="1853926" y="2180763"/>
            <a:ext cx="1277914" cy="1200329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Micro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Vertex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50" name="Gerade Verbindung 15"/>
          <p:cNvCxnSpPr/>
          <p:nvPr/>
        </p:nvCxnSpPr>
        <p:spPr>
          <a:xfrm>
            <a:off x="2915816" y="2905323"/>
            <a:ext cx="910204" cy="34041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1" name="Textfeld 16"/>
          <p:cNvSpPr txBox="1"/>
          <p:nvPr/>
        </p:nvSpPr>
        <p:spPr>
          <a:xfrm>
            <a:off x="4067944" y="538609"/>
            <a:ext cx="15122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Imaging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Cherenkov</a:t>
            </a:r>
          </a:p>
        </p:txBody>
      </p:sp>
      <p:cxnSp>
        <p:nvCxnSpPr>
          <p:cNvPr id="52" name="Gerade Verbindung 20"/>
          <p:cNvCxnSpPr/>
          <p:nvPr/>
        </p:nvCxnSpPr>
        <p:spPr>
          <a:xfrm>
            <a:off x="4670315" y="1738938"/>
            <a:ext cx="38462" cy="101226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3" name="Textfeld 22"/>
          <p:cNvSpPr txBox="1"/>
          <p:nvPr/>
        </p:nvSpPr>
        <p:spPr>
          <a:xfrm>
            <a:off x="6156347" y="1738938"/>
            <a:ext cx="1414426" cy="1569660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Transition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Radiation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(SIS100)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4" name="Textfeld 23"/>
          <p:cNvSpPr txBox="1"/>
          <p:nvPr/>
        </p:nvSpPr>
        <p:spPr>
          <a:xfrm>
            <a:off x="4881639" y="5375338"/>
            <a:ext cx="1277914" cy="1200329"/>
          </a:xfrm>
          <a:prstGeom prst="rect">
            <a:avLst/>
          </a:prstGeom>
          <a:solidFill>
            <a:sysClr val="window" lastClr="FFFFFF">
              <a:alpha val="70000"/>
            </a:sys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Muon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Detector</a:t>
            </a: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(SIS100)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55" name="Gerade Verbindung 24"/>
          <p:cNvCxnSpPr/>
          <p:nvPr/>
        </p:nvCxnSpPr>
        <p:spPr>
          <a:xfrm flipH="1">
            <a:off x="5148064" y="3707638"/>
            <a:ext cx="336736" cy="16677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56" name="Textfeld 21"/>
          <p:cNvSpPr txBox="1"/>
          <p:nvPr/>
        </p:nvSpPr>
        <p:spPr>
          <a:xfrm>
            <a:off x="22201" y="-27995"/>
            <a:ext cx="9121800" cy="584775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Layout of CBM detector</a:t>
            </a:r>
            <a:endParaRPr kumimoji="0" lang="de-DE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428992" cy="384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7143773" cy="571481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The structure of CBM-TOF wall 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9" name="Text Box 2085"/>
          <p:cNvSpPr txBox="1">
            <a:spLocks noChangeArrowheads="1"/>
          </p:cNvSpPr>
          <p:nvPr/>
        </p:nvSpPr>
        <p:spPr bwMode="auto">
          <a:xfrm>
            <a:off x="4214810" y="1214422"/>
            <a:ext cx="492919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1600" dirty="0">
                <a:latin typeface="Arial" pitchFamily="34" charset="0"/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</a:rPr>
              <a:t>CBM-</a:t>
            </a:r>
            <a:r>
              <a:rPr lang="en-US" altLang="en-US" sz="2400" b="1" u="sng" dirty="0" err="1">
                <a:solidFill>
                  <a:srgbClr val="FF0000"/>
                </a:solidFill>
                <a:latin typeface="Arial" pitchFamily="34" charset="0"/>
              </a:rPr>
              <a:t>ToF</a:t>
            </a:r>
            <a:r>
              <a:rPr lang="en-US" altLang="en-US" sz="2400" b="1" u="sng" dirty="0">
                <a:solidFill>
                  <a:srgbClr val="FF0000"/>
                </a:solidFill>
                <a:latin typeface="Arial" pitchFamily="34" charset="0"/>
              </a:rPr>
              <a:t> Requirements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Full system time resolution </a:t>
            </a:r>
            <a:r>
              <a:rPr lang="en-US" altLang="en-US" b="1" dirty="0" err="1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altLang="en-US" b="1" baseline="-25000" dirty="0" err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~ 80 </a:t>
            </a:r>
            <a:r>
              <a:rPr lang="en-US" altLang="en-US" b="1" dirty="0" err="1">
                <a:solidFill>
                  <a:srgbClr val="0000FF"/>
                </a:solidFill>
                <a:latin typeface="Arial" pitchFamily="34" charset="0"/>
              </a:rPr>
              <a:t>ps</a:t>
            </a:r>
            <a:endParaRPr lang="en-US" altLang="en-US" b="1" dirty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Efficiency &gt; 95 %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Rate capability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 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  <a:sym typeface="Symbol" pitchFamily="18" charset="2"/>
              </a:rPr>
              <a:t>30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kHz/cm</a:t>
            </a:r>
            <a:r>
              <a:rPr lang="en-US" altLang="en-US" b="1" baseline="30000" dirty="0">
                <a:solidFill>
                  <a:srgbClr val="0000FF"/>
                </a:solidFill>
                <a:latin typeface="Arial" pitchFamily="34" charset="0"/>
              </a:rPr>
              <a:t>2</a:t>
            </a:r>
            <a:endParaRPr lang="en-US" altLang="en-US" b="1" dirty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Polar angular range </a:t>
            </a: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2.5°– 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25°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Occupancy &lt; 5 % </a:t>
            </a:r>
            <a:endParaRPr lang="en-US" altLang="en-US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Low power electronics </a:t>
            </a:r>
          </a:p>
          <a:p>
            <a:pPr algn="l"/>
            <a:r>
              <a:rPr lang="en-US" altLang="en-US" b="1" dirty="0" smtClean="0">
                <a:solidFill>
                  <a:srgbClr val="0000FF"/>
                </a:solidFill>
                <a:latin typeface="Arial" pitchFamily="34" charset="0"/>
              </a:rPr>
              <a:t>    (~</a:t>
            </a: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100.000 channels)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itchFamily="34" charset="0"/>
              </a:rPr>
              <a:t> Free streaming data acquisition </a:t>
            </a: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/>
          <a:srcRect l="29911" t="33571" r="41964" b="18571"/>
          <a:stretch>
            <a:fillRect/>
          </a:stretch>
        </p:blipFill>
        <p:spPr bwMode="auto">
          <a:xfrm>
            <a:off x="4429124" y="3895024"/>
            <a:ext cx="2786082" cy="29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7072330" y="5000636"/>
            <a:ext cx="1785950" cy="13111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 err="1" smtClean="0"/>
              <a:t>Au+Au</a:t>
            </a:r>
            <a:r>
              <a:rPr lang="en-US" altLang="zh-CN" dirty="0" smtClean="0"/>
              <a:t>, Center, 10AGeV</a:t>
            </a:r>
          </a:p>
          <a:p>
            <a:r>
              <a:rPr lang="en-US" altLang="zh-CN" dirty="0" smtClean="0"/>
              <a:t>Simulated with CBM ROOT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131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0262" y="4722797"/>
            <a:ext cx="660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</p:pic>
      <p:sp>
        <p:nvSpPr>
          <p:cNvPr id="4" name="Rectangle 4"/>
          <p:cNvSpPr/>
          <p:nvPr/>
        </p:nvSpPr>
        <p:spPr bwMode="auto">
          <a:xfrm>
            <a:off x="121108" y="1232907"/>
            <a:ext cx="4180730" cy="198022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Arial" charset="0"/>
                <a:cs typeface="Arial" charset="0"/>
              </a:rPr>
              <a:t>MRPC      </a:t>
            </a:r>
          </a:p>
        </p:txBody>
      </p:sp>
      <p:cxnSp>
        <p:nvCxnSpPr>
          <p:cNvPr id="5" name="Elbow Connector 5129"/>
          <p:cNvCxnSpPr/>
          <p:nvPr/>
        </p:nvCxnSpPr>
        <p:spPr bwMode="auto">
          <a:xfrm rot="16200000" flipV="1">
            <a:off x="4157639" y="3830685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6" name="TextBox 5"/>
          <p:cNvSpPr txBox="1"/>
          <p:nvPr/>
        </p:nvSpPr>
        <p:spPr>
          <a:xfrm>
            <a:off x="3859752" y="1382439"/>
            <a:ext cx="26962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5076" y="1387956"/>
            <a:ext cx="26962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8" name="TextBox 36"/>
          <p:cNvSpPr txBox="1">
            <a:spLocks noChangeArrowheads="1"/>
          </p:cNvSpPr>
          <p:nvPr/>
        </p:nvSpPr>
        <p:spPr bwMode="auto">
          <a:xfrm>
            <a:off x="3970337" y="5989622"/>
            <a:ext cx="1077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/>
              <a:t>Optic (~50m)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5667" y="3941610"/>
            <a:ext cx="1499128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CBM CLK (40MHz)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8747" y="4861374"/>
            <a:ext cx="1499706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ToF CLK (160MHz)</a:t>
            </a:r>
          </a:p>
        </p:txBody>
      </p:sp>
      <p:pic>
        <p:nvPicPr>
          <p:cNvPr id="11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4950" y="2741597"/>
            <a:ext cx="15144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250934"/>
            <a:ext cx="15144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150" y="1214422"/>
            <a:ext cx="774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2375" y="5616559"/>
            <a:ext cx="12128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325" y="1514459"/>
            <a:ext cx="774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325" y="1825609"/>
            <a:ext cx="774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0" y="2127234"/>
            <a:ext cx="774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325" y="2438384"/>
            <a:ext cx="7747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\\WinfileSvH\DVEE$Root\fruehauf\Eigene Dateien\My Pictures\GET4_PADI_X_Packed\3_23031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0" y="2738422"/>
            <a:ext cx="7747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2562" y="2741597"/>
            <a:ext cx="15160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9387" y="1250934"/>
            <a:ext cx="15160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" y="2740009"/>
            <a:ext cx="151606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 descr="\\WinfileSvH\DVEE$Root\fruehauf\Eigene Dateien\My Pictures\GET4_PADI_X_Packed\1_23031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525" y="1250934"/>
            <a:ext cx="15160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50825" y="1571609"/>
            <a:ext cx="1296987" cy="1282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MRPC</a:t>
            </a: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1547812" y="1571609"/>
            <a:ext cx="1325563" cy="12827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MRPC</a:t>
            </a: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2879725" y="1577959"/>
            <a:ext cx="1331912" cy="1284288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/>
              <a:t>MRPC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16487" y="4810109"/>
            <a:ext cx="657225" cy="3540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6012" y="5241909"/>
            <a:ext cx="657225" cy="355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cxnSp>
        <p:nvCxnSpPr>
          <p:cNvPr id="29" name="Elbow Connector 63"/>
          <p:cNvCxnSpPr/>
          <p:nvPr/>
        </p:nvCxnSpPr>
        <p:spPr bwMode="auto">
          <a:xfrm rot="16200000" flipV="1">
            <a:off x="4157639" y="3533152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0" name="Elbow Connector 64"/>
          <p:cNvCxnSpPr/>
          <p:nvPr/>
        </p:nvCxnSpPr>
        <p:spPr bwMode="auto">
          <a:xfrm rot="16200000" flipV="1">
            <a:off x="4157639" y="3239646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1" name="Elbow Connector 65"/>
          <p:cNvCxnSpPr/>
          <p:nvPr/>
        </p:nvCxnSpPr>
        <p:spPr bwMode="auto">
          <a:xfrm rot="16200000" flipV="1">
            <a:off x="4157639" y="2913622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2" name="Elbow Connector 66"/>
          <p:cNvCxnSpPr/>
          <p:nvPr/>
        </p:nvCxnSpPr>
        <p:spPr bwMode="auto">
          <a:xfrm rot="16200000" flipV="1">
            <a:off x="4157327" y="2610765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3" name="Elbow Connector 67"/>
          <p:cNvCxnSpPr/>
          <p:nvPr/>
        </p:nvCxnSpPr>
        <p:spPr bwMode="auto">
          <a:xfrm rot="16200000" flipV="1">
            <a:off x="4157535" y="2301462"/>
            <a:ext cx="1836000" cy="216000"/>
          </a:xfrm>
          <a:prstGeom prst="bentConnector2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4" name="Elbow Connector 68"/>
          <p:cNvCxnSpPr/>
          <p:nvPr/>
        </p:nvCxnSpPr>
        <p:spPr bwMode="auto">
          <a:xfrm rot="16200000" flipV="1">
            <a:off x="4229847" y="3794689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5" name="Elbow Connector 69"/>
          <p:cNvCxnSpPr/>
          <p:nvPr/>
        </p:nvCxnSpPr>
        <p:spPr bwMode="auto">
          <a:xfrm rot="16200000" flipV="1">
            <a:off x="4229847" y="3497156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6" name="Elbow Connector 70"/>
          <p:cNvCxnSpPr/>
          <p:nvPr/>
        </p:nvCxnSpPr>
        <p:spPr bwMode="auto">
          <a:xfrm rot="16200000" flipV="1">
            <a:off x="4229847" y="3203650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7" name="Elbow Connector 71"/>
          <p:cNvCxnSpPr/>
          <p:nvPr/>
        </p:nvCxnSpPr>
        <p:spPr bwMode="auto">
          <a:xfrm rot="16200000" flipV="1">
            <a:off x="4229847" y="2877626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8" name="Elbow Connector 72"/>
          <p:cNvCxnSpPr/>
          <p:nvPr/>
        </p:nvCxnSpPr>
        <p:spPr bwMode="auto">
          <a:xfrm rot="16200000" flipV="1">
            <a:off x="4229535" y="2574769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39" name="Elbow Connector 73"/>
          <p:cNvCxnSpPr/>
          <p:nvPr/>
        </p:nvCxnSpPr>
        <p:spPr bwMode="auto">
          <a:xfrm rot="16200000" flipV="1">
            <a:off x="4229743" y="2265466"/>
            <a:ext cx="1836000" cy="360000"/>
          </a:xfrm>
          <a:prstGeom prst="bentConnector2">
            <a:avLst/>
          </a:prstGeom>
          <a:noFill/>
          <a:ln w="158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40" name="Straight Connector 23"/>
          <p:cNvCxnSpPr>
            <a:cxnSpLocks noChangeShapeType="1"/>
          </p:cNvCxnSpPr>
          <p:nvPr/>
        </p:nvCxnSpPr>
        <p:spPr bwMode="auto">
          <a:xfrm flipH="1">
            <a:off x="5183187" y="4773597"/>
            <a:ext cx="1588" cy="57150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Straight Arrow Connector 28"/>
          <p:cNvCxnSpPr>
            <a:cxnSpLocks noChangeShapeType="1"/>
          </p:cNvCxnSpPr>
          <p:nvPr/>
        </p:nvCxnSpPr>
        <p:spPr bwMode="auto">
          <a:xfrm flipH="1">
            <a:off x="5327650" y="5419709"/>
            <a:ext cx="936625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2" name="Straight Arrow Connector 85"/>
          <p:cNvCxnSpPr>
            <a:cxnSpLocks noChangeShapeType="1"/>
          </p:cNvCxnSpPr>
          <p:nvPr/>
        </p:nvCxnSpPr>
        <p:spPr bwMode="auto">
          <a:xfrm flipH="1" flipV="1">
            <a:off x="5295900" y="4987909"/>
            <a:ext cx="1165225" cy="71438"/>
          </a:xfrm>
          <a:prstGeom prst="straightConnector1">
            <a:avLst/>
          </a:prstGeom>
          <a:noFill/>
          <a:ln w="158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3" name="Straight Arrow Connector 90"/>
          <p:cNvCxnSpPr>
            <a:cxnSpLocks noChangeShapeType="1"/>
          </p:cNvCxnSpPr>
          <p:nvPr/>
        </p:nvCxnSpPr>
        <p:spPr bwMode="auto">
          <a:xfrm>
            <a:off x="5327650" y="2300272"/>
            <a:ext cx="1133475" cy="0"/>
          </a:xfrm>
          <a:prstGeom prst="straightConnector1">
            <a:avLst/>
          </a:prstGeom>
          <a:noFill/>
          <a:ln w="15875" algn="ctr">
            <a:solidFill>
              <a:srgbClr val="FF3300"/>
            </a:solidFill>
            <a:round/>
            <a:headEnd/>
            <a:tailEnd type="arrow" w="med" len="med"/>
          </a:ln>
        </p:spPr>
      </p:cxnSp>
      <p:cxnSp>
        <p:nvCxnSpPr>
          <p:cNvPr id="44" name="Straight Arrow Connector 93"/>
          <p:cNvCxnSpPr>
            <a:cxnSpLocks noChangeShapeType="1"/>
          </p:cNvCxnSpPr>
          <p:nvPr/>
        </p:nvCxnSpPr>
        <p:spPr bwMode="auto">
          <a:xfrm>
            <a:off x="5183187" y="2212959"/>
            <a:ext cx="1277938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5" name="Elbow Connector 43020"/>
          <p:cNvCxnSpPr>
            <a:cxnSpLocks noChangeShapeType="1"/>
          </p:cNvCxnSpPr>
          <p:nvPr/>
        </p:nvCxnSpPr>
        <p:spPr bwMode="auto">
          <a:xfrm>
            <a:off x="4651375" y="1449372"/>
            <a:ext cx="1809750" cy="77787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6" name="Elbow Connector 103"/>
          <p:cNvCxnSpPr>
            <a:cxnSpLocks noChangeShapeType="1"/>
          </p:cNvCxnSpPr>
          <p:nvPr/>
        </p:nvCxnSpPr>
        <p:spPr bwMode="auto">
          <a:xfrm flipV="1">
            <a:off x="4668837" y="1636697"/>
            <a:ext cx="1792288" cy="115887"/>
          </a:xfrm>
          <a:prstGeom prst="bentConnector3">
            <a:avLst>
              <a:gd name="adj1" fmla="val 44949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" name="Elbow Connector 105"/>
          <p:cNvCxnSpPr>
            <a:cxnSpLocks noChangeShapeType="1"/>
          </p:cNvCxnSpPr>
          <p:nvPr/>
        </p:nvCxnSpPr>
        <p:spPr bwMode="auto">
          <a:xfrm flipV="1">
            <a:off x="4668837" y="1752584"/>
            <a:ext cx="1792288" cy="280988"/>
          </a:xfrm>
          <a:prstGeom prst="bentConnector3">
            <a:avLst>
              <a:gd name="adj1" fmla="val 50000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8" name="Elbow Connector 112"/>
          <p:cNvCxnSpPr>
            <a:cxnSpLocks noChangeShapeType="1"/>
          </p:cNvCxnSpPr>
          <p:nvPr/>
        </p:nvCxnSpPr>
        <p:spPr bwMode="auto">
          <a:xfrm flipV="1">
            <a:off x="4679950" y="1892284"/>
            <a:ext cx="1781175" cy="465138"/>
          </a:xfrm>
          <a:prstGeom prst="bentConnector3">
            <a:avLst>
              <a:gd name="adj1" fmla="val 57486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9" name="Elbow Connector 113"/>
          <p:cNvCxnSpPr>
            <a:cxnSpLocks noChangeShapeType="1"/>
          </p:cNvCxnSpPr>
          <p:nvPr/>
        </p:nvCxnSpPr>
        <p:spPr bwMode="auto">
          <a:xfrm flipV="1">
            <a:off x="4697412" y="1989122"/>
            <a:ext cx="1763713" cy="671512"/>
          </a:xfrm>
          <a:prstGeom prst="bentConnector3">
            <a:avLst>
              <a:gd name="adj1" fmla="val 64583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0" name="Elbow Connector 114"/>
          <p:cNvCxnSpPr>
            <a:cxnSpLocks noChangeShapeType="1"/>
          </p:cNvCxnSpPr>
          <p:nvPr/>
        </p:nvCxnSpPr>
        <p:spPr bwMode="auto">
          <a:xfrm flipV="1">
            <a:off x="4697412" y="2103422"/>
            <a:ext cx="1763713" cy="838200"/>
          </a:xfrm>
          <a:prstGeom prst="bentConnector3">
            <a:avLst>
              <a:gd name="adj1" fmla="val 69718"/>
            </a:avLst>
          </a:prstGeom>
          <a:noFill/>
          <a:ln w="22225" algn="ctr">
            <a:solidFill>
              <a:srgbClr val="3399FF"/>
            </a:solidFill>
            <a:round/>
            <a:headEnd type="arrow" w="med" len="med"/>
            <a:tailEnd type="arrow" w="med" len="med"/>
          </a:ln>
        </p:spPr>
      </p:cxnSp>
      <p:sp>
        <p:nvSpPr>
          <p:cNvPr id="51" name="TextBox 50"/>
          <p:cNvSpPr txBox="1"/>
          <p:nvPr/>
        </p:nvSpPr>
        <p:spPr>
          <a:xfrm>
            <a:off x="3417234" y="5281116"/>
            <a:ext cx="1379480" cy="276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Arial" charset="0"/>
                <a:cs typeface="Arial" charset="0"/>
              </a:rPr>
              <a:t>ToF SYNC Signal</a:t>
            </a:r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45237" y="2427272"/>
            <a:ext cx="15557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132"/>
          <p:cNvCxnSpPr>
            <a:cxnSpLocks noChangeShapeType="1"/>
          </p:cNvCxnSpPr>
          <p:nvPr/>
        </p:nvCxnSpPr>
        <p:spPr bwMode="auto">
          <a:xfrm>
            <a:off x="5346700" y="3325797"/>
            <a:ext cx="1133475" cy="0"/>
          </a:xfrm>
          <a:prstGeom prst="straightConnector1">
            <a:avLst/>
          </a:prstGeom>
          <a:noFill/>
          <a:ln w="15875" algn="ctr">
            <a:solidFill>
              <a:srgbClr val="FF3300"/>
            </a:solidFill>
            <a:round/>
            <a:headEnd/>
            <a:tailEnd type="arrow" w="med" len="med"/>
          </a:ln>
        </p:spPr>
      </p:cxn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78512" y="4197334"/>
            <a:ext cx="657225" cy="355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  <p:cxnSp>
        <p:nvCxnSpPr>
          <p:cNvPr id="55" name="Straight Arrow Connector 5168"/>
          <p:cNvCxnSpPr>
            <a:cxnSpLocks noChangeShapeType="1"/>
          </p:cNvCxnSpPr>
          <p:nvPr/>
        </p:nvCxnSpPr>
        <p:spPr bwMode="auto">
          <a:xfrm flipV="1">
            <a:off x="6142037" y="4375134"/>
            <a:ext cx="122238" cy="923925"/>
          </a:xfrm>
          <a:prstGeom prst="straightConnector1">
            <a:avLst/>
          </a:prstGeom>
          <a:noFill/>
          <a:ln w="1587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6" name="Straight Arrow Connector 138"/>
          <p:cNvCxnSpPr>
            <a:cxnSpLocks noChangeShapeType="1"/>
          </p:cNvCxnSpPr>
          <p:nvPr/>
        </p:nvCxnSpPr>
        <p:spPr bwMode="auto">
          <a:xfrm>
            <a:off x="6108700" y="3436922"/>
            <a:ext cx="368300" cy="0"/>
          </a:xfrm>
          <a:prstGeom prst="straightConnector1">
            <a:avLst/>
          </a:prstGeom>
          <a:noFill/>
          <a:ln w="15875" algn="ctr">
            <a:solidFill>
              <a:srgbClr val="00B050"/>
            </a:solidFill>
            <a:round/>
            <a:headEnd/>
            <a:tailEnd type="arrow" w="med" len="med"/>
          </a:ln>
        </p:spPr>
      </p:cxnSp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35712" y="1349359"/>
            <a:ext cx="15557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Arrow Connector 141"/>
          <p:cNvCxnSpPr>
            <a:cxnSpLocks noChangeShapeType="1"/>
          </p:cNvCxnSpPr>
          <p:nvPr/>
        </p:nvCxnSpPr>
        <p:spPr bwMode="auto">
          <a:xfrm>
            <a:off x="6111875" y="2409809"/>
            <a:ext cx="368300" cy="0"/>
          </a:xfrm>
          <a:prstGeom prst="straightConnector1">
            <a:avLst/>
          </a:prstGeom>
          <a:noFill/>
          <a:ln w="15875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59" name="Straight Connector 5172"/>
          <p:cNvCxnSpPr>
            <a:cxnSpLocks noChangeShapeType="1"/>
          </p:cNvCxnSpPr>
          <p:nvPr/>
        </p:nvCxnSpPr>
        <p:spPr bwMode="auto">
          <a:xfrm>
            <a:off x="6111875" y="2409809"/>
            <a:ext cx="0" cy="189230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60" name="Elbow Connector 75"/>
          <p:cNvCxnSpPr>
            <a:cxnSpLocks noChangeShapeType="1"/>
          </p:cNvCxnSpPr>
          <p:nvPr/>
        </p:nvCxnSpPr>
        <p:spPr bwMode="auto">
          <a:xfrm flipH="1">
            <a:off x="2435225" y="1906572"/>
            <a:ext cx="5456237" cy="4073525"/>
          </a:xfrm>
          <a:prstGeom prst="bentConnector3">
            <a:avLst>
              <a:gd name="adj1" fmla="val -20042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61" name="Elbow Connector 162"/>
          <p:cNvCxnSpPr>
            <a:cxnSpLocks noChangeShapeType="1"/>
          </p:cNvCxnSpPr>
          <p:nvPr/>
        </p:nvCxnSpPr>
        <p:spPr bwMode="auto">
          <a:xfrm flipH="1">
            <a:off x="2435225" y="2984484"/>
            <a:ext cx="5465762" cy="2827338"/>
          </a:xfrm>
          <a:prstGeom prst="bentConnector3">
            <a:avLst>
              <a:gd name="adj1" fmla="val -15546"/>
            </a:avLst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62" name="TextBox 36"/>
          <p:cNvSpPr txBox="1">
            <a:spLocks noChangeArrowheads="1"/>
          </p:cNvSpPr>
          <p:nvPr/>
        </p:nvSpPr>
        <p:spPr bwMode="auto">
          <a:xfrm>
            <a:off x="1085850" y="5103797"/>
            <a:ext cx="13493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i="1"/>
              <a:t>Counting-Room</a:t>
            </a: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0" y="5051409"/>
            <a:ext cx="2987675" cy="1285875"/>
          </a:xfrm>
          <a:prstGeom prst="rect">
            <a:avLst/>
          </a:prstGeom>
          <a:noFill/>
          <a:ln w="25400" algn="ctr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en-US" sz="1600" b="1"/>
          </a:p>
        </p:txBody>
      </p:sp>
      <p:sp>
        <p:nvSpPr>
          <p:cNvPr id="64" name="TextBox 36"/>
          <p:cNvSpPr txBox="1">
            <a:spLocks noChangeArrowheads="1"/>
          </p:cNvSpPr>
          <p:nvPr/>
        </p:nvSpPr>
        <p:spPr bwMode="auto">
          <a:xfrm>
            <a:off x="1609725" y="3575034"/>
            <a:ext cx="600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200" b="1" i="1"/>
              <a:t>CAVE</a:t>
            </a:r>
          </a:p>
        </p:txBody>
      </p:sp>
      <p:pic>
        <p:nvPicPr>
          <p:cNvPr id="65" name="Picture 5" descr="desktop%20clipar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" y="5276834"/>
            <a:ext cx="646113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36"/>
          <p:cNvSpPr txBox="1">
            <a:spLocks noChangeArrowheads="1"/>
          </p:cNvSpPr>
          <p:nvPr/>
        </p:nvSpPr>
        <p:spPr bwMode="auto">
          <a:xfrm>
            <a:off x="446087" y="4097322"/>
            <a:ext cx="2992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800" b="1" i="1"/>
              <a:t>Example for  192 Channel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71538" y="285728"/>
            <a:ext cx="6858048" cy="71438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Electronics &amp; Readout chain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6710" y="1122443"/>
            <a:ext cx="6103937" cy="22453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3" y="3594155"/>
            <a:ext cx="4009292" cy="25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495" y="3714752"/>
            <a:ext cx="4449505" cy="22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85976" y="1229895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Padi8</a:t>
            </a:r>
            <a:endParaRPr lang="de-D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1040" y="359415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GET4</a:t>
            </a:r>
            <a:endParaRPr lang="de-D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3571876"/>
            <a:ext cx="1933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FPGA - TDC</a:t>
            </a:r>
            <a:endParaRPr lang="de-DE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4414" y="285728"/>
            <a:ext cx="6286544" cy="57150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TOF electronics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24025"/>
            <a:ext cx="67087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149600" y="1243013"/>
            <a:ext cx="255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b="1"/>
              <a:t>Precision between two channels</a:t>
            </a:r>
          </a:p>
          <a:p>
            <a:pPr algn="ctr"/>
            <a:r>
              <a:rPr lang="en-US" altLang="en-US" sz="1200" b="1"/>
              <a:t>PADI X &amp; GET4 V1.23</a:t>
            </a:r>
          </a:p>
        </p:txBody>
      </p:sp>
      <p:cxnSp>
        <p:nvCxnSpPr>
          <p:cNvPr id="5" name="Straight Arrow Connector 10"/>
          <p:cNvCxnSpPr>
            <a:cxnSpLocks noChangeShapeType="1"/>
          </p:cNvCxnSpPr>
          <p:nvPr/>
        </p:nvCxnSpPr>
        <p:spPr bwMode="auto">
          <a:xfrm>
            <a:off x="576263" y="5337175"/>
            <a:ext cx="97155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54038" y="5095875"/>
            <a:ext cx="958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below 30ps</a:t>
            </a:r>
          </a:p>
        </p:txBody>
      </p:sp>
      <p:cxnSp>
        <p:nvCxnSpPr>
          <p:cNvPr id="7" name="Straight Arrow Connector 15"/>
          <p:cNvCxnSpPr>
            <a:cxnSpLocks noChangeShapeType="1"/>
          </p:cNvCxnSpPr>
          <p:nvPr/>
        </p:nvCxnSpPr>
        <p:spPr bwMode="auto">
          <a:xfrm flipV="1">
            <a:off x="7596188" y="3321050"/>
            <a:ext cx="0" cy="8286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596188" y="3694113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below 30ps</a:t>
            </a:r>
          </a:p>
        </p:txBody>
      </p:sp>
      <p:cxnSp>
        <p:nvCxnSpPr>
          <p:cNvPr id="9" name="Straight Arrow Connector 19"/>
          <p:cNvCxnSpPr>
            <a:cxnSpLocks noChangeShapeType="1"/>
          </p:cNvCxnSpPr>
          <p:nvPr/>
        </p:nvCxnSpPr>
        <p:spPr bwMode="auto">
          <a:xfrm>
            <a:off x="3851275" y="6273800"/>
            <a:ext cx="26654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4297363" y="6273800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below 30ps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4414" y="285728"/>
            <a:ext cx="6286544" cy="57150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Pulser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test of PADIX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&amp; GET4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43865</TotalTime>
  <Words>1199</Words>
  <Application>Microsoft Office PowerPoint</Application>
  <PresentationFormat>全屏显示(4:3)</PresentationFormat>
  <Paragraphs>347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Office 主题</vt:lpstr>
      <vt:lpstr>MathType 6.0 Equation</vt:lpstr>
      <vt:lpstr>Equation</vt:lpstr>
      <vt:lpstr>Graph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Company>Tsinghua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Wang Yi</cp:lastModifiedBy>
  <cp:revision>1057</cp:revision>
  <dcterms:created xsi:type="dcterms:W3CDTF">2010-09-03T00:52:09Z</dcterms:created>
  <dcterms:modified xsi:type="dcterms:W3CDTF">2017-05-22T00:36:09Z</dcterms:modified>
</cp:coreProperties>
</file>