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4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3" r:id="rId3"/>
    <p:sldId id="274" r:id="rId4"/>
    <p:sldId id="267" r:id="rId5"/>
    <p:sldId id="268" r:id="rId6"/>
    <p:sldId id="269" r:id="rId7"/>
    <p:sldId id="270" r:id="rId8"/>
    <p:sldId id="271" r:id="rId9"/>
    <p:sldId id="272" r:id="rId10"/>
    <p:sldId id="276" r:id="rId11"/>
    <p:sldId id="259" r:id="rId12"/>
    <p:sldId id="260" r:id="rId13"/>
    <p:sldId id="264" r:id="rId14"/>
    <p:sldId id="278" r:id="rId15"/>
    <p:sldId id="265" r:id="rId16"/>
    <p:sldId id="257" r:id="rId17"/>
    <p:sldId id="266" r:id="rId18"/>
    <p:sldId id="262" r:id="rId19"/>
    <p:sldId id="263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7EA7"/>
    <a:srgbClr val="178BB7"/>
    <a:srgbClr val="2635FF"/>
    <a:srgbClr val="FF7900"/>
    <a:srgbClr val="1342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12"/>
  </p:normalViewPr>
  <p:slideViewPr>
    <p:cSldViewPr snapToGrid="0" snapToObjects="1">
      <p:cViewPr>
        <p:scale>
          <a:sx n="77" d="100"/>
          <a:sy n="77" d="100"/>
        </p:scale>
        <p:origin x="1376" y="7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3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A63FD-D30C-C347-9FA3-4DF43A61839C}" type="datetimeFigureOut">
              <a:rPr lang="en-GB" smtClean="0"/>
              <a:t>29/03/2017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668E2-286E-2E4F-83AC-52EAE8C0F9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248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5E41E-70FF-2C48-B154-82AE2ED9768D}" type="datetimeFigureOut">
              <a:rPr lang="en-GB" smtClean="0"/>
              <a:t>29/03/2017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AD314-71C6-3943-BBB8-14B5C6A2F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3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AD314-71C6-3943-BBB8-14B5C6A2FA7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974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AD314-71C6-3943-BBB8-14B5C6A2FA7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451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AD314-71C6-3943-BBB8-14B5C6A2FA7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829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AD314-71C6-3943-BBB8-14B5C6A2FA7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30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 Mar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 Klaus  -  CBM-MVD Geometry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 Mar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 Klaus  -  CBM-MVD Geometry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 Mar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 Klaus  -  CBM-MVD Geometry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 Mar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 Klaus  -  CBM-MVD Geometry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 Mar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 Klaus  -  CBM-MVD Geometry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 Mar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 Klaus  -  CBM-MVD Geometry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 Mar 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 Klaus  -  CBM-MVD Geometry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 Mar 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 Klaus  -  CBM-MVD Geometry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 Mar 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Philipp Klaus  -  CBM-MVD Geometry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 smtClean="0"/>
              <a:t>30 Mar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Philipp Klaus  -  CBM-MVD Geometry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 Mar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 Klaus  -  CBM-MVD Geometry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30 Mar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Philipp Klaus  -  CBM-MVD Geometry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801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klaus@physik.uni-frankfurt.de" TargetMode="External"/><Relationship Id="rId4" Type="http://schemas.openxmlformats.org/officeDocument/2006/relationships/image" Target="../media/image1.emf"/><Relationship Id="rId5" Type="http://schemas.openxmlformats.org/officeDocument/2006/relationships/image" Target="../media/image2.tiff"/><Relationship Id="rId6" Type="http://schemas.openxmlformats.org/officeDocument/2006/relationships/image" Target="../media/image3.tiff"/><Relationship Id="rId7" Type="http://schemas.openxmlformats.org/officeDocument/2006/relationships/image" Target="../media/image4.tiff"/><Relationship Id="rId8" Type="http://schemas.openxmlformats.org/officeDocument/2006/relationships/image" Target="../media/image5.gif"/><Relationship Id="rId9" Type="http://schemas.openxmlformats.org/officeDocument/2006/relationships/image" Target="../media/image6.png"/><Relationship Id="rId10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hyperlink" Target="https://panda-wiki.gsi.de/foswiki/bin/view/Computing/CadConverter" TargetMode="External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opscience.iop.org/article/10.1088/1742-6596/513/2/022003" TargetMode="External"/><Relationship Id="rId4" Type="http://schemas.openxmlformats.org/officeDocument/2006/relationships/hyperlink" Target="https://doi.org/10.1088/1742-6596/523/1/012017" TargetMode="External"/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doi.org/10.1088/1742-6596/396/2/022050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oot.cern.ch/root/htmldoc/guides/users-guide/Geometry.html#the-geometry-package" TargetMode="External"/><Relationship Id="rId4" Type="http://schemas.openxmlformats.org/officeDocument/2006/relationships/hyperlink" Target="https://fairroot.gsi.de/?q=node/30" TargetMode="External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Relationship Id="rId3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emf"/><Relationship Id="rId3" Type="http://schemas.openxmlformats.org/officeDocument/2006/relationships/image" Target="../media/image27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emf"/><Relationship Id="rId3" Type="http://schemas.openxmlformats.org/officeDocument/2006/relationships/image" Target="../media/image2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mailto:klaus@physik.uni-frankfurt.d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000" b="1" dirty="0"/>
              <a:t>Finalizing </a:t>
            </a:r>
            <a:r>
              <a:rPr lang="en-US" sz="5000" b="1" dirty="0" smtClean="0"/>
              <a:t>the CBM-MVD Geometry:</a:t>
            </a:r>
            <a:br>
              <a:rPr lang="en-US" sz="5000" b="1" dirty="0" smtClean="0"/>
            </a:br>
            <a:r>
              <a:rPr lang="en-US" sz="5000" b="1" dirty="0" smtClean="0"/>
              <a:t>CAD </a:t>
            </a:r>
            <a:r>
              <a:rPr lang="en-US" sz="5000" b="1" dirty="0"/>
              <a:t>and Simulation</a:t>
            </a:r>
            <a:endParaRPr lang="en-GB" sz="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386379"/>
          </a:xfrm>
        </p:spPr>
        <p:txBody>
          <a:bodyPr>
            <a:normAutofit/>
          </a:bodyPr>
          <a:lstStyle/>
          <a:p>
            <a:r>
              <a:rPr lang="en-US" b="1" dirty="0">
                <a:effectLst/>
              </a:rPr>
              <a:t>Philipp </a:t>
            </a:r>
            <a:r>
              <a:rPr lang="en-US" b="1" dirty="0" smtClean="0">
                <a:effectLst/>
              </a:rPr>
              <a:t>Klaus</a:t>
            </a:r>
            <a:br>
              <a:rPr lang="en-US" b="1" dirty="0" smtClean="0">
                <a:effectLst/>
              </a:rPr>
            </a:br>
            <a:r>
              <a:rPr lang="en-US" b="1" dirty="0" smtClean="0">
                <a:effectLst/>
              </a:rPr>
              <a:t>on </a:t>
            </a:r>
            <a:r>
              <a:rPr lang="en-US" b="1" dirty="0">
                <a:effectLst/>
              </a:rPr>
              <a:t>behalf of the CBM-MVD </a:t>
            </a:r>
            <a:r>
              <a:rPr lang="en-US" b="1" dirty="0" smtClean="0">
                <a:effectLst/>
              </a:rPr>
              <a:t>Collaboration</a:t>
            </a:r>
          </a:p>
          <a:p>
            <a:r>
              <a:rPr lang="en-US" b="1" dirty="0" smtClean="0">
                <a:hlinkClick r:id="rId3"/>
              </a:rPr>
              <a:t>klaus@physik.uni-frankfurt.de</a:t>
            </a:r>
            <a:r>
              <a:rPr lang="en-US" b="1" dirty="0" smtClean="0"/>
              <a:t> </a:t>
            </a:r>
            <a:endParaRPr lang="en-GB" dirty="0"/>
          </a:p>
          <a:p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5203284" y="1842535"/>
            <a:ext cx="66162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81. </a:t>
            </a:r>
            <a:r>
              <a:rPr lang="en-US" sz="2000" dirty="0" err="1"/>
              <a:t>Jahrestagung</a:t>
            </a:r>
            <a:r>
              <a:rPr lang="en-US" sz="2000" dirty="0"/>
              <a:t> der DPG und </a:t>
            </a:r>
            <a:r>
              <a:rPr lang="en-US" sz="2000" dirty="0" smtClean="0"/>
              <a:t>DPG-</a:t>
            </a:r>
            <a:r>
              <a:rPr lang="en-US" sz="2000" dirty="0" err="1" smtClean="0"/>
              <a:t>Frühjahrstagung</a:t>
            </a:r>
            <a:r>
              <a:rPr lang="en-US" sz="2000" dirty="0" smtClean="0"/>
              <a:t>, </a:t>
            </a:r>
            <a:r>
              <a:rPr lang="en-US" sz="2000" dirty="0" err="1" smtClean="0"/>
              <a:t>Münster</a:t>
            </a:r>
            <a:endParaRPr lang="en-US" sz="2000" dirty="0" smtClean="0"/>
          </a:p>
          <a:p>
            <a:pPr algn="r"/>
            <a:r>
              <a:rPr lang="de-DE" sz="2000" dirty="0" smtClean="0"/>
              <a:t>30</a:t>
            </a:r>
            <a:r>
              <a:rPr lang="de-DE" sz="2000" dirty="0"/>
              <a:t>. März </a:t>
            </a:r>
            <a:r>
              <a:rPr lang="de-DE" sz="2000" dirty="0" smtClean="0"/>
              <a:t>2017, </a:t>
            </a:r>
            <a:r>
              <a:rPr lang="hr-HR" sz="2000" dirty="0"/>
              <a:t>HK </a:t>
            </a:r>
            <a:r>
              <a:rPr lang="hr-HR" sz="2000" dirty="0" smtClean="0"/>
              <a:t>53.7, </a:t>
            </a:r>
            <a:r>
              <a:rPr lang="de-DE" sz="2000" dirty="0" smtClean="0"/>
              <a:t>18:30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91" t="52918" r="10625" b="15351"/>
          <a:stretch/>
        </p:blipFill>
        <p:spPr>
          <a:xfrm>
            <a:off x="1645641" y="212822"/>
            <a:ext cx="3461219" cy="16061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718" y="196196"/>
            <a:ext cx="1074749" cy="14509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2717" y="1068341"/>
            <a:ext cx="1229413" cy="562864"/>
          </a:xfrm>
          <a:prstGeom prst="rect">
            <a:avLst/>
          </a:prstGeom>
          <a:solidFill>
            <a:schemeClr val="lt1"/>
          </a:solidFill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8431" y="1068341"/>
            <a:ext cx="1429886" cy="562864"/>
          </a:xfrm>
          <a:prstGeom prst="rect">
            <a:avLst/>
          </a:prstGeom>
        </p:spPr>
      </p:pic>
      <p:pic>
        <p:nvPicPr>
          <p:cNvPr id="14" name="Picture 2" descr="ttp://hgs-hire.de/pictures/icons/logo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809" y="192990"/>
            <a:ext cx="2331609" cy="58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905" y="1027882"/>
            <a:ext cx="1122542" cy="648682"/>
          </a:xfrm>
          <a:prstGeom prst="rect">
            <a:avLst/>
          </a:prstGeom>
        </p:spPr>
      </p:pic>
      <p:pic>
        <p:nvPicPr>
          <p:cNvPr id="16" name="Picture 8" descr="ttp://fias.uni-frankfurt.de/helmholtz/pictures/Helmholtz-Research-School2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62"/>
          <a:stretch/>
        </p:blipFill>
        <p:spPr bwMode="auto">
          <a:xfrm>
            <a:off x="9377207" y="196196"/>
            <a:ext cx="2371298" cy="58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ICforFAI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277" y="243641"/>
            <a:ext cx="1138294" cy="495157"/>
          </a:xfrm>
          <a:prstGeom prst="rect">
            <a:avLst/>
          </a:prstGeom>
          <a:solidFill>
            <a:schemeClr val="lt1"/>
          </a:solidFill>
        </p:spPr>
      </p:pic>
      <p:pic>
        <p:nvPicPr>
          <p:cNvPr id="25" name="Picture 2" descr="ttps://upload.wikimedia.org/wikipedia/de/thumb/f/f0/Goethe-Logo.svg/800px-Goethe-Logo.svg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6291" y="997504"/>
            <a:ext cx="1080756" cy="58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tp://www.fpa2.org/files/images/logo_IPHC_10cm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003" y="1015729"/>
            <a:ext cx="955309" cy="71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1208116" y="5969867"/>
            <a:ext cx="98367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/>
              <a:t>This work has been supported by BMBF (05P15RFFC1), GSI and HIC for FAIR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4293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19"/>
    </mc:Choice>
    <mc:Fallback xmlns="">
      <p:transition spd="slow" advTm="551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 of Updated Sensor Dimensions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1700" y="2660260"/>
            <a:ext cx="8221980" cy="3107233"/>
          </a:xfrm>
        </p:spPr>
        <p:txBody>
          <a:bodyPr>
            <a:normAutofit/>
          </a:bodyPr>
          <a:lstStyle/>
          <a:p>
            <a:pPr lvl="1"/>
            <a:r>
              <a:rPr lang="en-GB" sz="2600" dirty="0" smtClean="0"/>
              <a:t>For some stations, the new sensor dimensions</a:t>
            </a:r>
            <a:br>
              <a:rPr lang="en-GB" sz="2600" dirty="0" smtClean="0"/>
            </a:br>
            <a:r>
              <a:rPr lang="en-GB" sz="2600" dirty="0" smtClean="0"/>
              <a:t>allow to reduce the integration complexity by</a:t>
            </a:r>
            <a:br>
              <a:rPr lang="en-GB" sz="2600" dirty="0" smtClean="0"/>
            </a:br>
            <a:r>
              <a:rPr lang="en-GB" sz="2600" dirty="0" smtClean="0"/>
              <a:t>removing some rows of sensors.</a:t>
            </a:r>
          </a:p>
          <a:p>
            <a:pPr lvl="1"/>
            <a:endParaRPr lang="en-GB" sz="2600" dirty="0" smtClean="0"/>
          </a:p>
          <a:p>
            <a:pPr lvl="1"/>
            <a:r>
              <a:rPr lang="en-GB" sz="2600" dirty="0" smtClean="0"/>
              <a:t>The MVD geometries for engineering and</a:t>
            </a:r>
            <a:br>
              <a:rPr lang="en-GB" sz="2600" dirty="0" smtClean="0"/>
            </a:br>
            <a:r>
              <a:rPr lang="en-GB" sz="2600" dirty="0" smtClean="0"/>
              <a:t>simulation need to be updated.</a:t>
            </a:r>
          </a:p>
          <a:p>
            <a:pPr marL="566928" lvl="3" indent="0">
              <a:buNone/>
            </a:pPr>
            <a:r>
              <a:rPr lang="en-GB" sz="2000" dirty="0" smtClean="0"/>
              <a:t>This is where the problems started</a:t>
            </a:r>
            <a:r>
              <a:rPr lang="mr-IN" sz="2000" dirty="0" smtClean="0"/>
              <a:t>…</a:t>
            </a:r>
            <a:endParaRPr lang="en-GB" sz="2000" dirty="0"/>
          </a:p>
        </p:txBody>
      </p:sp>
      <p:sp>
        <p:nvSpPr>
          <p:cNvPr id="4" name="Smiley Face 3"/>
          <p:cNvSpPr/>
          <p:nvPr/>
        </p:nvSpPr>
        <p:spPr>
          <a:xfrm>
            <a:off x="9118600" y="2857500"/>
            <a:ext cx="787400" cy="787400"/>
          </a:xfrm>
          <a:prstGeom prst="smileyFace">
            <a:avLst/>
          </a:prstGeom>
          <a:solidFill>
            <a:srgbClr val="00B050"/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miley Face 4"/>
          <p:cNvSpPr/>
          <p:nvPr/>
        </p:nvSpPr>
        <p:spPr>
          <a:xfrm>
            <a:off x="9118600" y="4188476"/>
            <a:ext cx="787400" cy="787400"/>
          </a:xfrm>
          <a:prstGeom prst="smileyFace">
            <a:avLst/>
          </a:prstGeom>
          <a:solidFill>
            <a:srgbClr val="C00000"/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 Mar 2017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 Klaus  -  CBM-MVD Geometry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362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84"/>
    </mc:Choice>
    <mc:Fallback xmlns="">
      <p:transition spd="slow" advTm="47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99" y="2933501"/>
            <a:ext cx="3698240" cy="33799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14" y="3030669"/>
            <a:ext cx="3307215" cy="31546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Geometry Status of the MVD up to now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→ Geometry for Engineering / Mechanics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367820" y="1845735"/>
            <a:ext cx="4937760" cy="4023360"/>
          </a:xfrm>
        </p:spPr>
        <p:txBody>
          <a:bodyPr/>
          <a:lstStyle/>
          <a:p>
            <a:r>
              <a:rPr lang="en-GB" dirty="0" smtClean="0"/>
              <a:t>→ Geometry for </a:t>
            </a:r>
            <a:r>
              <a:rPr lang="en-GB" dirty="0" err="1" smtClean="0"/>
              <a:t>CbmRoot</a:t>
            </a:r>
            <a:r>
              <a:rPr lang="en-GB" dirty="0" smtClean="0"/>
              <a:t> Simulations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29147" y="3107506"/>
            <a:ext cx="28667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←software: same→</a:t>
            </a:r>
          </a:p>
          <a:p>
            <a:pPr algn="ctr"/>
            <a:r>
              <a:rPr lang="en-GB" dirty="0" smtClean="0"/>
              <a:t>← look: similar →</a:t>
            </a:r>
          </a:p>
          <a:p>
            <a:pPr algn="ctr"/>
            <a:r>
              <a:rPr lang="en-GB" dirty="0" smtClean="0"/>
              <a:t>← still: quite different →</a:t>
            </a:r>
            <a:endParaRPr lang="en-GB" dirty="0"/>
          </a:p>
          <a:p>
            <a:pPr algn="ctr"/>
            <a:r>
              <a:rPr lang="en-GB" dirty="0"/>
              <a:t>← </a:t>
            </a:r>
            <a:r>
              <a:rPr lang="en-GB" dirty="0" smtClean="0"/>
              <a:t>required: consistency →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49823" y="4436227"/>
            <a:ext cx="25248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/>
              <a:t>Where they differ, there should be a justified</a:t>
            </a:r>
            <a:br>
              <a:rPr lang="en-GB" i="1" dirty="0"/>
            </a:br>
            <a:r>
              <a:rPr lang="en-GB" i="1" dirty="0"/>
              <a:t>reason such as: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Simulation Speed</a:t>
            </a:r>
            <a:endParaRPr lang="en-GB" dirty="0" smtClean="0"/>
          </a:p>
          <a:p>
            <a:pPr marL="285750" indent="-285750">
              <a:buFontTx/>
              <a:buChar char="-"/>
            </a:pPr>
            <a:r>
              <a:rPr lang="en-GB" dirty="0" smtClean="0"/>
              <a:t>Simplicity</a:t>
            </a: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 smtClean="0"/>
              <a:t>Particle distributions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087" y="3013022"/>
            <a:ext cx="3374741" cy="3183605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 Mar 2017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11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363593" y="2372022"/>
            <a:ext cx="7083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Parametric feature based modelling (“CAD</a:t>
            </a:r>
            <a:r>
              <a:rPr lang="en-GB" dirty="0" smtClean="0"/>
              <a:t>”) with </a:t>
            </a:r>
            <a:r>
              <a:rPr lang="en-GB" dirty="0"/>
              <a:t>Autodesk Inventor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 Klaus  -  CBM-MVD Geometry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148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856"/>
    </mc:Choice>
    <mc:Fallback xmlns="">
      <p:transition spd="slow" advTm="1838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Workflow of the “Cad2Root </a:t>
            </a:r>
            <a:r>
              <a:rPr lang="en-GB" dirty="0"/>
              <a:t>”</a:t>
            </a:r>
            <a:r>
              <a:rPr lang="en-GB" dirty="0" smtClean="0"/>
              <a:t> Conversion Approach For </a:t>
            </a:r>
            <a:r>
              <a:rPr lang="en-GB" dirty="0" err="1"/>
              <a:t>CbmRoot</a:t>
            </a:r>
            <a:r>
              <a:rPr lang="en-GB" dirty="0"/>
              <a:t> </a:t>
            </a:r>
            <a:r>
              <a:rPr lang="en-GB" dirty="0" smtClean="0"/>
              <a:t>Geometries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13" y="2808156"/>
            <a:ext cx="3062246" cy="28888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91228" y="4428528"/>
            <a:ext cx="1808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 smtClean="0"/>
              <a:t>Export to STEP </a:t>
            </a:r>
            <a:r>
              <a:rPr lang="en-GB" dirty="0"/>
              <a:t>→</a:t>
            </a:r>
          </a:p>
        </p:txBody>
      </p:sp>
      <p:sp>
        <p:nvSpPr>
          <p:cNvPr id="6" name="Rectangle 5"/>
          <p:cNvSpPr/>
          <p:nvPr/>
        </p:nvSpPr>
        <p:spPr>
          <a:xfrm>
            <a:off x="7874332" y="5876323"/>
            <a:ext cx="4058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 smtClean="0"/>
              <a:t>[</a:t>
            </a:r>
            <a:r>
              <a:rPr lang="en-US" dirty="0" err="1" smtClean="0"/>
              <a:t>Autor</a:t>
            </a:r>
            <a:r>
              <a:rPr lang="en-US" dirty="0" smtClean="0"/>
              <a:t>: Dr</a:t>
            </a:r>
            <a:r>
              <a:rPr lang="en-US" dirty="0"/>
              <a:t>. Tobias </a:t>
            </a:r>
            <a:r>
              <a:rPr lang="en-US" dirty="0" err="1" smtClean="0"/>
              <a:t>Stockmanns</a:t>
            </a:r>
            <a:r>
              <a:rPr lang="en-US" dirty="0" smtClean="0"/>
              <a:t>, FZ </a:t>
            </a:r>
            <a:r>
              <a:rPr lang="en-US" dirty="0" err="1" smtClean="0"/>
              <a:t>Jülich</a:t>
            </a:r>
            <a:r>
              <a:rPr lang="en-US" dirty="0"/>
              <a:t>]</a:t>
            </a:r>
            <a:endParaRPr lang="en-GB" dirty="0"/>
          </a:p>
        </p:txBody>
      </p:sp>
      <p:sp>
        <p:nvSpPr>
          <p:cNvPr id="7" name="Can 6"/>
          <p:cNvSpPr/>
          <p:nvPr/>
        </p:nvSpPr>
        <p:spPr>
          <a:xfrm>
            <a:off x="4721376" y="2387209"/>
            <a:ext cx="940040" cy="1050324"/>
          </a:xfrm>
          <a:prstGeom prst="ca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Material Map</a:t>
            </a:r>
            <a:endParaRPr lang="en-GB" sz="1600" dirty="0"/>
          </a:p>
        </p:txBody>
      </p:sp>
      <p:sp>
        <p:nvSpPr>
          <p:cNvPr id="8" name="Cube 7"/>
          <p:cNvSpPr/>
          <p:nvPr/>
        </p:nvSpPr>
        <p:spPr>
          <a:xfrm>
            <a:off x="5041556" y="4068581"/>
            <a:ext cx="1519881" cy="1034761"/>
          </a:xfrm>
          <a:prstGeom prst="cub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Cad2Root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91396" y="3568098"/>
            <a:ext cx="393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mtClean="0"/>
              <a:t>↓</a:t>
            </a:r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4721376" y="5532306"/>
            <a:ext cx="71549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4"/>
              </a:rPr>
              <a:t>https://panda-wiki.gsi.de/foswiki/bin/view/Computing/CadConverter</a:t>
            </a:r>
            <a:endParaRPr lang="en-GB" dirty="0"/>
          </a:p>
        </p:txBody>
      </p:sp>
      <p:sp>
        <p:nvSpPr>
          <p:cNvPr id="14" name="Plaque 13"/>
          <p:cNvSpPr/>
          <p:nvPr/>
        </p:nvSpPr>
        <p:spPr>
          <a:xfrm>
            <a:off x="7284195" y="4226056"/>
            <a:ext cx="2029273" cy="806353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ROOT </a:t>
            </a:r>
            <a:r>
              <a:rPr lang="en-GB" dirty="0"/>
              <a:t>File with </a:t>
            </a:r>
            <a:r>
              <a:rPr lang="en-GB" dirty="0" smtClean="0"/>
              <a:t>Geometry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6786736" y="4428528"/>
            <a:ext cx="445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→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530938" y="4428528"/>
            <a:ext cx="445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→ </a:t>
            </a:r>
          </a:p>
        </p:txBody>
      </p:sp>
      <p:sp>
        <p:nvSpPr>
          <p:cNvPr id="18" name="Cube 17"/>
          <p:cNvSpPr/>
          <p:nvPr/>
        </p:nvSpPr>
        <p:spPr>
          <a:xfrm>
            <a:off x="10231944" y="4068580"/>
            <a:ext cx="1644345" cy="1034761"/>
          </a:xfrm>
          <a:prstGeom prst="cub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Simulation w/ </a:t>
            </a:r>
            <a:r>
              <a:rPr lang="en-GB" dirty="0" err="1" smtClean="0">
                <a:solidFill>
                  <a:schemeClr val="bg1"/>
                </a:solidFill>
              </a:rPr>
              <a:t>CbmRoot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9" name="Cube 18"/>
          <p:cNvSpPr/>
          <p:nvPr/>
        </p:nvSpPr>
        <p:spPr>
          <a:xfrm>
            <a:off x="5975925" y="2402772"/>
            <a:ext cx="1992416" cy="1034761"/>
          </a:xfrm>
          <a:prstGeom prst="cub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Dependencies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</a:rPr>
              <a:t>(</a:t>
            </a:r>
            <a:r>
              <a:rPr lang="en-GB" dirty="0" err="1" smtClean="0">
                <a:solidFill>
                  <a:schemeClr val="bg1"/>
                </a:solidFill>
              </a:rPr>
              <a:t>OpenCascade</a:t>
            </a:r>
            <a:r>
              <a:rPr lang="en-GB" dirty="0" smtClean="0">
                <a:solidFill>
                  <a:schemeClr val="bg1"/>
                </a:solidFill>
              </a:rPr>
              <a:t>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78467" y="3577219"/>
            <a:ext cx="393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mtClean="0"/>
              <a:t>↓</a:t>
            </a:r>
            <a:endParaRPr lang="en-GB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 Mar 2017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 Klaus  -  CBM-MVD Geometry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185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471"/>
    </mc:Choice>
    <mc:Fallback xmlns="">
      <p:transition spd="slow" advTm="704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11" grpId="0"/>
      <p:bldP spid="13" grpId="0"/>
      <p:bldP spid="14" grpId="0" animBg="1"/>
      <p:bldP spid="15" grpId="0"/>
      <p:bldP spid="17" grpId="0"/>
      <p:bldP spid="18" grpId="0" animBg="1"/>
      <p:bldP spid="19" grpId="0" animBg="1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556028" y="5486400"/>
            <a:ext cx="4749185" cy="64633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/>
              <a:t>New geometry will be scripted in a ROOT macro</a:t>
            </a:r>
            <a:br>
              <a:rPr lang="en-GB" b="1" dirty="0" smtClean="0"/>
            </a:br>
            <a:r>
              <a:rPr lang="en-GB" b="1" dirty="0" smtClean="0"/>
              <a:t>instead of being created with Cad2Root.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Cad2Root  Conversion Aspects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724106" y="1737360"/>
            <a:ext cx="108047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600" smtClean="0"/>
              <a:t>Using Parametric </a:t>
            </a:r>
            <a:r>
              <a:rPr lang="en-GB" sz="2600" dirty="0"/>
              <a:t>feature based modelling (“</a:t>
            </a:r>
            <a:r>
              <a:rPr lang="en-GB" sz="2600"/>
              <a:t>CAD</a:t>
            </a:r>
            <a:r>
              <a:rPr lang="en-GB" sz="2600" smtClean="0"/>
              <a:t>”) with </a:t>
            </a:r>
            <a:r>
              <a:rPr lang="en-GB" sz="2600" dirty="0"/>
              <a:t>Autodesk Inventor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64185" y="2379620"/>
            <a:ext cx="391214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Why good / </a:t>
            </a:r>
            <a:r>
              <a:rPr lang="en-US" dirty="0" smtClean="0">
                <a:solidFill>
                  <a:schemeClr val="accent2"/>
                </a:solidFill>
              </a:rPr>
              <a:t>Pros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Creating the geometry can be done very quickly if experienced with CAD software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Work can be offloaded if you have an engineering department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Component </a:t>
            </a:r>
            <a:r>
              <a:rPr lang="en-GB" dirty="0" smtClean="0"/>
              <a:t>interferences can be checked and visually inspected nicely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Interferences with other detectors can be checked well, if also created with CAD software.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Better UI than ROOT.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6944497" y="2365607"/>
            <a:ext cx="45843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Why bad / </a:t>
            </a:r>
            <a:r>
              <a:rPr lang="en-GB" dirty="0" smtClean="0">
                <a:solidFill>
                  <a:srgbClr val="C00000"/>
                </a:solidFill>
              </a:rPr>
              <a:t>Cons</a:t>
            </a:r>
            <a:r>
              <a:rPr lang="en-GB" dirty="0" smtClean="0"/>
              <a:t>:</a:t>
            </a:r>
          </a:p>
          <a:p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 smtClean="0"/>
              <a:t>Many dependencies for the conversion:</a:t>
            </a:r>
          </a:p>
          <a:p>
            <a:pPr marL="742950" lvl="1" indent="-285750">
              <a:buFontTx/>
              <a:buChar char="-"/>
            </a:pPr>
            <a:r>
              <a:rPr lang="en-GB" dirty="0" smtClean="0"/>
              <a:t>Cad2Root, </a:t>
            </a:r>
            <a:r>
              <a:rPr lang="en-GB" dirty="0" err="1" smtClean="0"/>
              <a:t>FairROOT</a:t>
            </a:r>
            <a:r>
              <a:rPr lang="en-GB" dirty="0" smtClean="0"/>
              <a:t>, </a:t>
            </a:r>
            <a:r>
              <a:rPr lang="en-GB" dirty="0" err="1" smtClean="0"/>
              <a:t>OpenCascade</a:t>
            </a:r>
            <a:endParaRPr lang="en-GB" dirty="0" smtClean="0"/>
          </a:p>
          <a:p>
            <a:pPr marL="285750" indent="-285750">
              <a:buFontTx/>
              <a:buChar char="-"/>
            </a:pPr>
            <a:r>
              <a:rPr lang="en-GB" dirty="0" smtClean="0"/>
              <a:t>More difficult to track changes to the geometry (no text file in version control)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Bigger workflow for changes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Small </a:t>
            </a:r>
            <a:r>
              <a:rPr lang="en-GB" dirty="0" err="1" smtClean="0"/>
              <a:t>userbase</a:t>
            </a:r>
            <a:r>
              <a:rPr lang="en-GB" dirty="0" smtClean="0"/>
              <a:t> of Cad2Root / maintenance needed to keep up to date</a:t>
            </a:r>
          </a:p>
        </p:txBody>
      </p:sp>
      <p:sp>
        <p:nvSpPr>
          <p:cNvPr id="14" name="Down Arrow 13"/>
          <p:cNvSpPr/>
          <p:nvPr/>
        </p:nvSpPr>
        <p:spPr>
          <a:xfrm>
            <a:off x="8694295" y="5161000"/>
            <a:ext cx="194872" cy="3703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 Mar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 Klaus  -  CBM-MVD Geometry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43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193"/>
    </mc:Choice>
    <mc:Fallback xmlns="">
      <p:transition spd="slow" advTm="1951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Previous Approaches to</a:t>
            </a:r>
            <a:br>
              <a:rPr lang="en-GB" dirty="0" smtClean="0"/>
            </a:br>
            <a:r>
              <a:rPr lang="en-GB" dirty="0" smtClean="0"/>
              <a:t>CAD ↔ ROOT Conversion (for completeness)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 Mar 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 Klaus  -  CBM-MVD Geometry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12799" y="2290002"/>
            <a:ext cx="750146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/>
              <a:t>STEP-to-ROOT – from CAD to Monte Carlo Simulation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Tobias </a:t>
            </a:r>
            <a:r>
              <a:rPr lang="en-US" dirty="0" err="1"/>
              <a:t>Stockmanns</a:t>
            </a:r>
            <a:r>
              <a:rPr lang="en-US" dirty="0"/>
              <a:t> 2012 J. Phys.: Conf. Ser. 396 022050</a:t>
            </a:r>
            <a:br>
              <a:rPr lang="en-US" dirty="0"/>
            </a:br>
            <a:r>
              <a:rPr lang="en-US" dirty="0"/>
              <a:t>DOI: </a:t>
            </a:r>
            <a:r>
              <a:rPr lang="en-US" dirty="0">
                <a:hlinkClick r:id="rId2"/>
              </a:rPr>
              <a:t>https://doi.org/10.1088/1742-6596/396/2/022050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812800" y="3636907"/>
            <a:ext cx="87376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/>
              <a:t>Development and application of CATIA-GDML geometry builder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 </a:t>
            </a:r>
            <a:r>
              <a:rPr lang="en-US" dirty="0" err="1"/>
              <a:t>Belogurov</a:t>
            </a:r>
            <a:r>
              <a:rPr lang="en-US" dirty="0"/>
              <a:t> et al 2014 J. Phys.: Conf. Ser. 513 022003</a:t>
            </a:r>
            <a:br>
              <a:rPr lang="en-US" dirty="0"/>
            </a:br>
            <a:r>
              <a:rPr lang="en-US" dirty="0" smtClean="0"/>
              <a:t>DOI: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://iopscience.iop.org/article/10.1088/1742-6596/513/2/022003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812799" y="5048469"/>
            <a:ext cx="7812823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err="1"/>
              <a:t>TGeoCad</a:t>
            </a:r>
            <a:r>
              <a:rPr lang="en-US" sz="2600" dirty="0"/>
              <a:t>: an Interface between ROOT and CAD Systems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 </a:t>
            </a:r>
            <a:r>
              <a:rPr lang="en-US" dirty="0" err="1"/>
              <a:t>Luzzi</a:t>
            </a:r>
            <a:r>
              <a:rPr lang="en-US" dirty="0"/>
              <a:t> and F Carminati 2014 J. Phys.: Conf. Ser. 523 012017</a:t>
            </a:r>
            <a:br>
              <a:rPr lang="en-US" dirty="0"/>
            </a:br>
            <a:r>
              <a:rPr lang="en-US" dirty="0" smtClean="0"/>
              <a:t>DOI: </a:t>
            </a: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://doi.org/10.1088/1742-6596/523/1/012017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9621605" y="2290002"/>
            <a:ext cx="205934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dirty="0" smtClean="0"/>
              <a:t>“Cad2Root”</a:t>
            </a:r>
          </a:p>
          <a:p>
            <a:r>
              <a:rPr lang="en-GB" sz="2600" dirty="0" smtClean="0"/>
              <a:t>STEP → ROOT</a:t>
            </a:r>
            <a:endParaRPr lang="en-GB" sz="2600" dirty="0"/>
          </a:p>
        </p:txBody>
      </p:sp>
      <p:sp>
        <p:nvSpPr>
          <p:cNvPr id="12" name="Rectangle 11"/>
          <p:cNvSpPr/>
          <p:nvPr/>
        </p:nvSpPr>
        <p:spPr>
          <a:xfrm>
            <a:off x="9621605" y="3602128"/>
            <a:ext cx="232063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dirty="0" smtClean="0">
                <a:solidFill>
                  <a:prstClr val="black"/>
                </a:solidFill>
              </a:rPr>
              <a:t>CATIA ↔ ROOT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9621605" y="5048469"/>
            <a:ext cx="205934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dirty="0" smtClean="0">
                <a:solidFill>
                  <a:prstClr val="black"/>
                </a:solidFill>
              </a:rPr>
              <a:t>ROOT → STEP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5573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Scripting a new Geometry in Root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2"/>
            <a:ext cx="10058400" cy="4611051"/>
          </a:xfrm>
        </p:spPr>
        <p:txBody>
          <a:bodyPr>
            <a:normAutofit/>
          </a:bodyPr>
          <a:lstStyle/>
          <a:p>
            <a:r>
              <a:rPr lang="en-GB" sz="2800" dirty="0" smtClean="0"/>
              <a:t>Documentation</a:t>
            </a:r>
          </a:p>
          <a:p>
            <a:r>
              <a:rPr lang="en-GB" dirty="0" smtClean="0"/>
              <a:t>Root User Guide (v5.34) chapter ”The Geometry Package”:</a:t>
            </a:r>
            <a:br>
              <a:rPr lang="en-GB" dirty="0" smtClean="0"/>
            </a:br>
            <a:r>
              <a:rPr lang="en-GB" dirty="0" smtClean="0">
                <a:hlinkClick r:id="rId3"/>
              </a:rPr>
              <a:t>https://root.cern.ch → Documentation </a:t>
            </a:r>
            <a:r>
              <a:rPr lang="de-DE" dirty="0" smtClean="0">
                <a:hlinkClick r:id="rId3"/>
              </a:rPr>
              <a:t>→</a:t>
            </a:r>
            <a:r>
              <a:rPr lang="en-GB" dirty="0" smtClean="0">
                <a:hlinkClick r:id="rId3"/>
              </a:rPr>
              <a:t> User’s Guides → User’s Guides (all formats and series) →  HTML </a:t>
            </a:r>
            <a:r>
              <a:rPr lang="mr-IN" dirty="0" smtClean="0">
                <a:hlinkClick r:id="rId3"/>
              </a:rPr>
              <a:t>–</a:t>
            </a:r>
            <a:r>
              <a:rPr lang="en-GB" dirty="0" smtClean="0">
                <a:hlinkClick r:id="rId3"/>
              </a:rPr>
              <a:t> Geometry</a:t>
            </a:r>
            <a:endParaRPr lang="en-GB" dirty="0" smtClean="0"/>
          </a:p>
          <a:p>
            <a:r>
              <a:rPr lang="en-GB" dirty="0" err="1"/>
              <a:t>FairRoot</a:t>
            </a:r>
            <a:r>
              <a:rPr lang="en-GB" dirty="0"/>
              <a:t> </a:t>
            </a:r>
            <a:r>
              <a:rPr lang="en-GB" dirty="0" err="1"/>
              <a:t>HowTo</a:t>
            </a:r>
            <a:r>
              <a:rPr lang="en-GB" dirty="0"/>
              <a:t> “Detector Geometry and Media”:</a:t>
            </a:r>
            <a:br>
              <a:rPr lang="en-GB" dirty="0"/>
            </a:br>
            <a:r>
              <a:rPr lang="en-GB" dirty="0">
                <a:hlinkClick r:id="rId4"/>
              </a:rPr>
              <a:t>https://fairroot.gsi.de → HowTo → Detector Geometry and </a:t>
            </a:r>
            <a:r>
              <a:rPr lang="en-GB" dirty="0" smtClean="0">
                <a:hlinkClick r:id="rId4"/>
              </a:rPr>
              <a:t>Media</a:t>
            </a:r>
            <a:endParaRPr lang="en-GB" dirty="0" smtClean="0"/>
          </a:p>
          <a:p>
            <a:r>
              <a:rPr lang="en-GB" sz="2800" dirty="0" smtClean="0"/>
              <a:t>In </a:t>
            </a:r>
            <a:r>
              <a:rPr lang="en-GB" sz="2800" dirty="0" smtClean="0"/>
              <a:t>short:</a:t>
            </a:r>
          </a:p>
          <a:p>
            <a:r>
              <a:rPr lang="en-GB" dirty="0" smtClean="0"/>
              <a:t>Define Materials, Media, Shapes,</a:t>
            </a:r>
            <a:br>
              <a:rPr lang="en-GB" dirty="0" smtClean="0"/>
            </a:br>
            <a:r>
              <a:rPr lang="en-GB" dirty="0" smtClean="0"/>
              <a:t>Volumes, Volume Assemblies,</a:t>
            </a:r>
            <a:br>
              <a:rPr lang="en-GB" dirty="0" smtClean="0"/>
            </a:br>
            <a:r>
              <a:rPr lang="en-GB" dirty="0" smtClean="0"/>
              <a:t>and instances of the Volumes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positioned in a mother volume</a:t>
            </a:r>
            <a:br>
              <a:rPr lang="en-GB" dirty="0" smtClean="0"/>
            </a:br>
            <a:r>
              <a:rPr lang="en-GB" dirty="0" smtClean="0"/>
              <a:t>using a transformation Matrix.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393554" y="4038912"/>
            <a:ext cx="5993436" cy="2040165"/>
            <a:chOff x="5393554" y="3840553"/>
            <a:chExt cx="5993436" cy="2040165"/>
          </a:xfrm>
        </p:grpSpPr>
        <p:sp>
          <p:nvSpPr>
            <p:cNvPr id="4" name="Rectangle 3"/>
            <p:cNvSpPr/>
            <p:nvPr/>
          </p:nvSpPr>
          <p:spPr>
            <a:xfrm rot="20107272">
              <a:off x="5393554" y="4308634"/>
              <a:ext cx="14658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err="1" smtClean="0">
                  <a:solidFill>
                    <a:schemeClr val="accent1"/>
                  </a:solidFill>
                </a:rPr>
                <a:t>TGeo</a:t>
              </a:r>
              <a:r>
                <a:rPr lang="en-GB" dirty="0" err="1" smtClean="0"/>
                <a:t>Material</a:t>
              </a:r>
              <a:endParaRPr lang="en-GB" dirty="0"/>
            </a:p>
          </p:txBody>
        </p:sp>
        <p:sp>
          <p:nvSpPr>
            <p:cNvPr id="5" name="Rectangle 4"/>
            <p:cNvSpPr/>
            <p:nvPr/>
          </p:nvSpPr>
          <p:spPr>
            <a:xfrm rot="708867">
              <a:off x="6148750" y="4907338"/>
              <a:ext cx="14670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mtClean="0">
                  <a:solidFill>
                    <a:schemeClr val="accent1"/>
                  </a:solidFill>
                </a:rPr>
                <a:t>TGeo</a:t>
              </a:r>
              <a:r>
                <a:rPr lang="en-GB" smtClean="0"/>
                <a:t>Medium</a:t>
              </a:r>
              <a:endParaRPr lang="en-GB" dirty="0"/>
            </a:p>
          </p:txBody>
        </p:sp>
        <p:sp>
          <p:nvSpPr>
            <p:cNvPr id="6" name="Rectangle 5"/>
            <p:cNvSpPr/>
            <p:nvPr/>
          </p:nvSpPr>
          <p:spPr>
            <a:xfrm rot="21088866">
              <a:off x="6987178" y="4357062"/>
              <a:ext cx="1248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mtClean="0">
                  <a:solidFill>
                    <a:schemeClr val="accent1"/>
                  </a:solidFill>
                </a:rPr>
                <a:t>TGeo</a:t>
              </a:r>
              <a:r>
                <a:rPr lang="en-GB" smtClean="0"/>
                <a:t>Shape</a:t>
              </a:r>
              <a:endParaRPr lang="en-GB" dirty="0"/>
            </a:p>
          </p:txBody>
        </p:sp>
        <p:sp>
          <p:nvSpPr>
            <p:cNvPr id="7" name="Rectangle 6"/>
            <p:cNvSpPr/>
            <p:nvPr/>
          </p:nvSpPr>
          <p:spPr>
            <a:xfrm rot="19701944">
              <a:off x="8049890" y="4566341"/>
              <a:ext cx="13917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err="1" smtClean="0">
                  <a:solidFill>
                    <a:schemeClr val="accent1"/>
                  </a:solidFill>
                </a:rPr>
                <a:t>TGeo</a:t>
              </a:r>
              <a:r>
                <a:rPr lang="en-GB" dirty="0" err="1" smtClean="0"/>
                <a:t>Volume</a:t>
              </a:r>
              <a:endParaRPr lang="en-GB" dirty="0"/>
            </a:p>
          </p:txBody>
        </p:sp>
        <p:sp>
          <p:nvSpPr>
            <p:cNvPr id="8" name="Rectangle 7"/>
            <p:cNvSpPr/>
            <p:nvPr/>
          </p:nvSpPr>
          <p:spPr>
            <a:xfrm rot="708867">
              <a:off x="9694467" y="4481320"/>
              <a:ext cx="11404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err="1" smtClean="0">
                  <a:solidFill>
                    <a:schemeClr val="accent1"/>
                  </a:solidFill>
                </a:rPr>
                <a:t>TGeo</a:t>
              </a:r>
              <a:r>
                <a:rPr lang="en-GB" dirty="0" err="1" smtClean="0"/>
                <a:t>BBox</a:t>
              </a:r>
              <a:endParaRPr lang="en-GB" dirty="0"/>
            </a:p>
          </p:txBody>
        </p:sp>
        <p:sp>
          <p:nvSpPr>
            <p:cNvPr id="9" name="Rectangle 8"/>
            <p:cNvSpPr/>
            <p:nvPr/>
          </p:nvSpPr>
          <p:spPr>
            <a:xfrm rot="21121894">
              <a:off x="7652603" y="5376986"/>
              <a:ext cx="228306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mtClean="0">
                  <a:solidFill>
                    <a:schemeClr val="accent1"/>
                  </a:solidFill>
                </a:rPr>
                <a:t>TGeo</a:t>
              </a:r>
              <a:r>
                <a:rPr lang="en-GB" smtClean="0"/>
                <a:t>VolumeAssembly</a:t>
              </a:r>
              <a:endParaRPr lang="en-GB" dirty="0"/>
            </a:p>
          </p:txBody>
        </p:sp>
        <p:sp>
          <p:nvSpPr>
            <p:cNvPr id="10" name="Rectangle 9"/>
            <p:cNvSpPr/>
            <p:nvPr/>
          </p:nvSpPr>
          <p:spPr>
            <a:xfrm rot="21121894">
              <a:off x="5941755" y="5511386"/>
              <a:ext cx="118167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mtClean="0">
                  <a:solidFill>
                    <a:schemeClr val="accent1"/>
                  </a:solidFill>
                </a:rPr>
                <a:t>TGeo</a:t>
              </a:r>
              <a:r>
                <a:rPr lang="en-GB" smtClean="0"/>
                <a:t>Node</a:t>
              </a:r>
              <a:endParaRPr lang="en-GB" dirty="0"/>
            </a:p>
          </p:txBody>
        </p:sp>
        <p:sp>
          <p:nvSpPr>
            <p:cNvPr id="11" name="Rectangle 10"/>
            <p:cNvSpPr/>
            <p:nvPr/>
          </p:nvSpPr>
          <p:spPr>
            <a:xfrm rot="367961">
              <a:off x="10098367" y="5499039"/>
              <a:ext cx="12886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err="1" smtClean="0">
                  <a:solidFill>
                    <a:schemeClr val="accent1"/>
                  </a:solidFill>
                </a:rPr>
                <a:t>TGeo</a:t>
              </a:r>
              <a:r>
                <a:rPr lang="en-GB" dirty="0" err="1" smtClean="0"/>
                <a:t>Matrix</a:t>
              </a:r>
              <a:endParaRPr lang="en-GB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904918" y="3840553"/>
              <a:ext cx="24799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Relevant classes in Root:</a:t>
              </a:r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 Mar 2017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 Klaus  -  CBM-MVD Geometry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780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37"/>
    </mc:Choice>
    <mc:Fallback xmlns="">
      <p:transition spd="slow" advTm="300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Structure of the New, Scripted</a:t>
            </a:r>
            <a:br>
              <a:rPr lang="en-GB" dirty="0" smtClean="0"/>
            </a:br>
            <a:r>
              <a:rPr lang="en-GB" dirty="0" smtClean="0"/>
              <a:t>CBM-MVD Geometry</a:t>
            </a:r>
            <a:endParaRPr lang="en-GB" dirty="0"/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29" y="1853514"/>
            <a:ext cx="11406042" cy="3958796"/>
          </a:xfrm>
        </p:spPr>
      </p:pic>
      <p:sp>
        <p:nvSpPr>
          <p:cNvPr id="20" name="Rectangle 19"/>
          <p:cNvSpPr/>
          <p:nvPr/>
        </p:nvSpPr>
        <p:spPr>
          <a:xfrm rot="1927850">
            <a:off x="9778380" y="748776"/>
            <a:ext cx="1533753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Preliminary</a:t>
            </a:r>
            <a:endParaRPr lang="en-GB" dirty="0">
              <a:solidFill>
                <a:srgbClr val="FF0000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11929" y="4285305"/>
            <a:ext cx="2730034" cy="1882828"/>
            <a:chOff x="351824" y="4146927"/>
            <a:chExt cx="2730034" cy="1882828"/>
          </a:xfrm>
        </p:grpSpPr>
        <p:sp>
          <p:nvSpPr>
            <p:cNvPr id="19" name="TextBox 18"/>
            <p:cNvSpPr txBox="1"/>
            <p:nvPr/>
          </p:nvSpPr>
          <p:spPr>
            <a:xfrm>
              <a:off x="573771" y="4146927"/>
              <a:ext cx="22861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mtClean="0"/>
                <a:t>Legend (Root Classes):</a:t>
              </a:r>
              <a:endParaRPr lang="en-GB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24" y="4275438"/>
              <a:ext cx="2730034" cy="1754317"/>
            </a:xfrm>
            <a:prstGeom prst="rect">
              <a:avLst/>
            </a:prstGeom>
          </p:spPr>
        </p:pic>
      </p:grp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 Mar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 Klaus  -  CBM-MVD Geometry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7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045"/>
    </mc:Choice>
    <mc:Fallback xmlns="">
      <p:transition spd="slow" advTm="108045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Status - Scripted Geometry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 rot="1927850">
            <a:off x="9778380" y="748776"/>
            <a:ext cx="1533753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Preliminary</a:t>
            </a:r>
            <a:endParaRPr lang="en-GB" dirty="0">
              <a:solidFill>
                <a:srgbClr val="FF0000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357" y="1497691"/>
            <a:ext cx="5967412" cy="4022725"/>
          </a:xfrm>
        </p:spPr>
      </p:pic>
      <p:sp>
        <p:nvSpPr>
          <p:cNvPr id="4" name="TextBox 3"/>
          <p:cNvSpPr txBox="1"/>
          <p:nvPr/>
        </p:nvSpPr>
        <p:spPr>
          <a:xfrm>
            <a:off x="620736" y="4304242"/>
            <a:ext cx="255766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/>
              <a:t>An impression in 3D</a:t>
            </a:r>
          </a:p>
          <a:p>
            <a:r>
              <a:rPr lang="en-GB" dirty="0" smtClean="0"/>
              <a:t>(station position in</a:t>
            </a:r>
            <a:br>
              <a:rPr lang="en-GB" dirty="0" smtClean="0"/>
            </a:br>
            <a:r>
              <a:rPr lang="en-GB" dirty="0" smtClean="0"/>
              <a:t>z-direction </a:t>
            </a:r>
            <a:r>
              <a:rPr lang="en-GB" dirty="0" err="1" smtClean="0"/>
              <a:t>streched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7665849" y="3750243"/>
            <a:ext cx="426354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2600" dirty="0" smtClean="0"/>
              <a:t>A success so far.</a:t>
            </a:r>
          </a:p>
          <a:p>
            <a:pPr lvl="1"/>
            <a:endParaRPr lang="en-GB" sz="2600" dirty="0" smtClean="0"/>
          </a:p>
          <a:p>
            <a:pPr lvl="1"/>
            <a:r>
              <a:rPr lang="en-GB" sz="2600" u="sng" dirty="0" smtClean="0"/>
              <a:t>Up next:</a:t>
            </a:r>
            <a:r>
              <a:rPr lang="en-GB" sz="2600" dirty="0" smtClean="0"/>
              <a:t> MVD </a:t>
            </a:r>
            <a:r>
              <a:rPr lang="en-GB" sz="2600" dirty="0"/>
              <a:t>Digitizer </a:t>
            </a:r>
            <a:r>
              <a:rPr lang="en-GB" sz="2600" dirty="0" smtClean="0"/>
              <a:t>to </a:t>
            </a:r>
            <a:r>
              <a:rPr lang="en-GB" sz="2600" dirty="0"/>
              <a:t>be adapted to work with the new </a:t>
            </a:r>
            <a:r>
              <a:rPr lang="en-GB" sz="2600" dirty="0" smtClean="0"/>
              <a:t>geometry.</a:t>
            </a:r>
            <a:endParaRPr lang="en-GB" sz="2600" dirty="0"/>
          </a:p>
        </p:txBody>
      </p:sp>
      <p:sp>
        <p:nvSpPr>
          <p:cNvPr id="9" name="Smiley Face 8"/>
          <p:cNvSpPr/>
          <p:nvPr/>
        </p:nvSpPr>
        <p:spPr>
          <a:xfrm>
            <a:off x="10550336" y="3687240"/>
            <a:ext cx="605344" cy="605344"/>
          </a:xfrm>
          <a:prstGeom prst="smileyFace">
            <a:avLst/>
          </a:prstGeom>
          <a:solidFill>
            <a:schemeClr val="accent5"/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 Mar 2017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 Klaus  -  CBM-MVD Geometry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288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48"/>
    </mc:Choice>
    <mc:Fallback xmlns="">
      <p:transition spd="slow" advTm="50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9" r="24400"/>
          <a:stretch/>
        </p:blipFill>
        <p:spPr>
          <a:xfrm>
            <a:off x="6855403" y="2415711"/>
            <a:ext cx="3095914" cy="343326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Current Status - Scripted Geometry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Stations 0 and 1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124468" y="2533140"/>
            <a:ext cx="0" cy="317980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84205" y="2533140"/>
            <a:ext cx="940313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84205" y="5712945"/>
            <a:ext cx="940313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 rot="18169560">
            <a:off x="65170" y="3776982"/>
            <a:ext cx="1818676" cy="7049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Height: identical</a:t>
            </a:r>
            <a:b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all 4 stations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50039" y="2169988"/>
            <a:ext cx="45717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200" dirty="0" smtClean="0"/>
              <a:t>S0</a:t>
            </a:r>
            <a:endParaRPr lang="en-GB" sz="2200" dirty="0"/>
          </a:p>
        </p:txBody>
      </p:sp>
      <p:sp>
        <p:nvSpPr>
          <p:cNvPr id="14" name="Rectangle 13"/>
          <p:cNvSpPr/>
          <p:nvPr/>
        </p:nvSpPr>
        <p:spPr>
          <a:xfrm>
            <a:off x="8177814" y="2163807"/>
            <a:ext cx="45717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200" dirty="0" smtClean="0"/>
              <a:t>S1</a:t>
            </a:r>
            <a:endParaRPr lang="en-GB" sz="2200" dirty="0"/>
          </a:p>
        </p:txBody>
      </p:sp>
      <p:grpSp>
        <p:nvGrpSpPr>
          <p:cNvPr id="42" name="Group 41"/>
          <p:cNvGrpSpPr/>
          <p:nvPr/>
        </p:nvGrpSpPr>
        <p:grpSpPr>
          <a:xfrm>
            <a:off x="10744165" y="3721439"/>
            <a:ext cx="1161057" cy="1100974"/>
            <a:chOff x="10744165" y="3721439"/>
            <a:chExt cx="1161057" cy="1100974"/>
          </a:xfrm>
        </p:grpSpPr>
        <p:cxnSp>
          <p:nvCxnSpPr>
            <p:cNvPr id="19" name="Straight Arrow Connector 18"/>
            <p:cNvCxnSpPr/>
            <p:nvPr/>
          </p:nvCxnSpPr>
          <p:spPr>
            <a:xfrm flipV="1">
              <a:off x="11467122" y="3842951"/>
              <a:ext cx="0" cy="741406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10775092" y="4584357"/>
              <a:ext cx="692031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1467122" y="3721439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mtClean="0">
                  <a:solidFill>
                    <a:srgbClr val="00B050"/>
                  </a:solidFill>
                </a:rPr>
                <a:t>y</a:t>
              </a:r>
              <a:endParaRPr lang="en-GB">
                <a:solidFill>
                  <a:srgbClr val="00B05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744165" y="4216395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x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629184" y="4453081"/>
              <a:ext cx="2760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smtClean="0">
                  <a:solidFill>
                    <a:srgbClr val="0070C0"/>
                  </a:solidFill>
                </a:rPr>
                <a:t>z</a:t>
              </a:r>
              <a:endParaRPr lang="en-GB" dirty="0">
                <a:solidFill>
                  <a:srgbClr val="0070C0"/>
                </a:solidFill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11443104" y="4546226"/>
              <a:ext cx="241065" cy="241065"/>
              <a:chOff x="11155680" y="5084699"/>
              <a:chExt cx="241065" cy="241065"/>
            </a:xfrm>
          </p:grpSpPr>
          <p:sp>
            <p:nvSpPr>
              <p:cNvPr id="30" name="Donut 29"/>
              <p:cNvSpPr/>
              <p:nvPr/>
            </p:nvSpPr>
            <p:spPr>
              <a:xfrm>
                <a:off x="11155680" y="5084699"/>
                <a:ext cx="241065" cy="241065"/>
              </a:xfrm>
              <a:prstGeom prst="donut">
                <a:avLst>
                  <a:gd name="adj" fmla="val 4968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3" name="Straight Connector 32"/>
              <p:cNvCxnSpPr>
                <a:stCxn id="30" idx="7"/>
                <a:endCxn id="30" idx="3"/>
              </p:cNvCxnSpPr>
              <p:nvPr/>
            </p:nvCxnSpPr>
            <p:spPr>
              <a:xfrm flipH="1">
                <a:off x="11190983" y="5120002"/>
                <a:ext cx="170459" cy="170459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>
                <a:stCxn id="30" idx="5"/>
                <a:endCxn id="30" idx="1"/>
              </p:cNvCxnSpPr>
              <p:nvPr/>
            </p:nvCxnSpPr>
            <p:spPr>
              <a:xfrm flipH="1" flipV="1">
                <a:off x="11190983" y="5120002"/>
                <a:ext cx="170459" cy="170459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3" name="Rectangle 42"/>
          <p:cNvSpPr/>
          <p:nvPr/>
        </p:nvSpPr>
        <p:spPr>
          <a:xfrm rot="1927850">
            <a:off x="9778380" y="748776"/>
            <a:ext cx="1533753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Preliminary</a:t>
            </a:r>
            <a:endParaRPr lang="en-GB" dirty="0">
              <a:solidFill>
                <a:srgbClr val="FF0000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3" r="29260"/>
          <a:stretch/>
        </p:blipFill>
        <p:spPr>
          <a:xfrm>
            <a:off x="2725199" y="2554354"/>
            <a:ext cx="2331621" cy="3145339"/>
          </a:xfrm>
          <a:prstGeom prst="rect">
            <a:avLst/>
          </a:prstGeom>
        </p:spPr>
      </p:pic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 Mar 2017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 Klaus  -  CBM-MVD Geometry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2937367" y="5851542"/>
            <a:ext cx="2031472" cy="1380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505806" y="5860258"/>
            <a:ext cx="92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/>
              <a:t>23.1 cm</a:t>
            </a:r>
            <a:endParaRPr lang="en-GB" dirty="0"/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7153770" y="5883956"/>
            <a:ext cx="2611284" cy="1774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7976204" y="5896612"/>
            <a:ext cx="92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/>
              <a:t>31.1</a:t>
            </a:r>
            <a:r>
              <a:rPr lang="hr-HR" dirty="0" smtClean="0"/>
              <a:t> cm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682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78"/>
    </mc:Choice>
    <mc:Fallback xmlns="">
      <p:transition spd="slow" advTm="6578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8" r="17318"/>
          <a:stretch/>
        </p:blipFill>
        <p:spPr>
          <a:xfrm>
            <a:off x="6090899" y="2240323"/>
            <a:ext cx="4252555" cy="37761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0" r="22233"/>
          <a:stretch/>
        </p:blipFill>
        <p:spPr>
          <a:xfrm>
            <a:off x="2173738" y="2315986"/>
            <a:ext cx="3493137" cy="363481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Current Status - Scripted Geometry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Stations 2 and 3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84205" y="2533139"/>
            <a:ext cx="9513417" cy="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84205" y="5712945"/>
            <a:ext cx="951341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0102314" y="1966398"/>
            <a:ext cx="1752325" cy="8526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Last station:</a:t>
            </a:r>
          </a:p>
          <a:p>
            <a:pPr algn="ctr"/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Heatsink fully quadratic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6" name="Straight Arrow Connector 15"/>
          <p:cNvCxnSpPr>
            <a:stCxn id="14" idx="1"/>
          </p:cNvCxnSpPr>
          <p:nvPr/>
        </p:nvCxnSpPr>
        <p:spPr>
          <a:xfrm flipH="1">
            <a:off x="9769679" y="2392707"/>
            <a:ext cx="332635" cy="1536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124468" y="2533140"/>
            <a:ext cx="0" cy="317980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 rot="18169560">
            <a:off x="65170" y="3776982"/>
            <a:ext cx="1818676" cy="7049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Height: identical</a:t>
            </a:r>
            <a:b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all 4 stations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48346" y="2163807"/>
            <a:ext cx="45717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200" dirty="0" smtClean="0"/>
              <a:t>S2</a:t>
            </a:r>
            <a:endParaRPr lang="en-GB" sz="2200" dirty="0"/>
          </a:p>
        </p:txBody>
      </p:sp>
      <p:sp>
        <p:nvSpPr>
          <p:cNvPr id="29" name="Rectangle 28"/>
          <p:cNvSpPr/>
          <p:nvPr/>
        </p:nvSpPr>
        <p:spPr>
          <a:xfrm>
            <a:off x="8178691" y="2163807"/>
            <a:ext cx="45717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200" dirty="0" smtClean="0"/>
              <a:t>S3</a:t>
            </a:r>
            <a:endParaRPr lang="en-GB" sz="22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10744165" y="3721439"/>
            <a:ext cx="1161057" cy="1100974"/>
            <a:chOff x="10744165" y="3721439"/>
            <a:chExt cx="1161057" cy="1100974"/>
          </a:xfrm>
        </p:grpSpPr>
        <p:cxnSp>
          <p:nvCxnSpPr>
            <p:cNvPr id="31" name="Straight Arrow Connector 30"/>
            <p:cNvCxnSpPr/>
            <p:nvPr/>
          </p:nvCxnSpPr>
          <p:spPr>
            <a:xfrm flipV="1">
              <a:off x="11467122" y="3842951"/>
              <a:ext cx="0" cy="741406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>
              <a:off x="10775092" y="4584357"/>
              <a:ext cx="692031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11467122" y="3721439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mtClean="0">
                  <a:solidFill>
                    <a:srgbClr val="00B050"/>
                  </a:solidFill>
                </a:rPr>
                <a:t>y</a:t>
              </a:r>
              <a:endParaRPr lang="en-GB">
                <a:solidFill>
                  <a:srgbClr val="00B05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0744165" y="4216395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x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1629184" y="4453081"/>
              <a:ext cx="2760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smtClean="0">
                  <a:solidFill>
                    <a:srgbClr val="0070C0"/>
                  </a:solidFill>
                </a:rPr>
                <a:t>z</a:t>
              </a:r>
              <a:endParaRPr lang="en-GB" dirty="0">
                <a:solidFill>
                  <a:srgbClr val="0070C0"/>
                </a:solidFill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11443104" y="4546226"/>
              <a:ext cx="241065" cy="241065"/>
              <a:chOff x="11155680" y="5084699"/>
              <a:chExt cx="241065" cy="241065"/>
            </a:xfrm>
          </p:grpSpPr>
          <p:sp>
            <p:nvSpPr>
              <p:cNvPr id="37" name="Donut 36"/>
              <p:cNvSpPr/>
              <p:nvPr/>
            </p:nvSpPr>
            <p:spPr>
              <a:xfrm>
                <a:off x="11155680" y="5084699"/>
                <a:ext cx="241065" cy="241065"/>
              </a:xfrm>
              <a:prstGeom prst="donut">
                <a:avLst>
                  <a:gd name="adj" fmla="val 4968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 flipH="1">
                <a:off x="11190983" y="5120002"/>
                <a:ext cx="170459" cy="170459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 flipV="1">
                <a:off x="11190983" y="5120002"/>
                <a:ext cx="170459" cy="170459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2" name="Rectangle 41"/>
          <p:cNvSpPr/>
          <p:nvPr/>
        </p:nvSpPr>
        <p:spPr>
          <a:xfrm rot="1927850">
            <a:off x="9778380" y="748776"/>
            <a:ext cx="1533753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Preliminary</a:t>
            </a:r>
            <a:endParaRPr lang="en-GB" dirty="0">
              <a:solidFill>
                <a:srgbClr val="FF0000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 Mar 2017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19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 Klaus  -  CBM-MVD Geometry</a:t>
            </a:r>
            <a:endParaRPr lang="en-US" dirty="0"/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2463236" y="5845955"/>
            <a:ext cx="2853831" cy="1939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3505806" y="5860258"/>
            <a:ext cx="1045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/>
              <a:t>34.34 cm</a:t>
            </a:r>
            <a:endParaRPr lang="en-GB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6626884" y="5880345"/>
            <a:ext cx="3142795" cy="213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7976204" y="5896612"/>
            <a:ext cx="92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/>
              <a:t>37.7 cm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944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6"/>
    </mc:Choice>
    <mc:Fallback xmlns="">
      <p:transition spd="slow" advTm="53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Outline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97280" y="2332652"/>
            <a:ext cx="10058400" cy="3536441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GB" sz="2600" dirty="0"/>
              <a:t>Updated sensor </a:t>
            </a:r>
            <a:r>
              <a:rPr lang="en-GB" sz="2600" dirty="0" smtClean="0"/>
              <a:t>dimensions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GB" sz="2600" dirty="0" smtClean="0"/>
              <a:t>Geometries of the MVD: Mechanics &amp; Simulation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GB" sz="2600" dirty="0" smtClean="0"/>
              <a:t>Comparison Cad2Root ⇿ Scripting in Root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GB" sz="2600" dirty="0" smtClean="0"/>
              <a:t>New </a:t>
            </a:r>
            <a:r>
              <a:rPr lang="en-GB" sz="2600" dirty="0"/>
              <a:t>MVD </a:t>
            </a:r>
            <a:r>
              <a:rPr lang="en-GB" sz="2600" dirty="0" smtClean="0"/>
              <a:t>Geometry via Scripting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GB" sz="2600" dirty="0" smtClean="0"/>
              <a:t>Summary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 Mar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 Klaus  -  CBM-MVD Geometry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26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112"/>
    </mc:Choice>
    <mc:Fallback xmlns="">
      <p:transition spd="slow" advTm="52112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61634"/>
            <a:ext cx="10058400" cy="4326466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GB" sz="2600" dirty="0" smtClean="0"/>
              <a:t>Changed </a:t>
            </a:r>
            <a:r>
              <a:rPr lang="en-GB" sz="2600" dirty="0"/>
              <a:t>sensor </a:t>
            </a:r>
            <a:r>
              <a:rPr lang="en-GB" sz="2600" dirty="0" smtClean="0"/>
              <a:t>dimensions require an update of the MVD geometry</a:t>
            </a:r>
          </a:p>
          <a:p>
            <a:pPr lvl="1"/>
            <a:r>
              <a:rPr lang="en-GB" sz="2600" dirty="0" smtClean="0"/>
              <a:t>Move away from Cad2Root   →   geometry scripted in Root</a:t>
            </a:r>
          </a:p>
          <a:p>
            <a:pPr lvl="1"/>
            <a:endParaRPr lang="en-GB" sz="2600" dirty="0" smtClean="0"/>
          </a:p>
          <a:p>
            <a:pPr lvl="1"/>
            <a:r>
              <a:rPr lang="en-GB" sz="2600" dirty="0" smtClean="0"/>
              <a:t>Goals for the scripted geometry:</a:t>
            </a:r>
          </a:p>
          <a:p>
            <a:pPr lvl="2"/>
            <a:r>
              <a:rPr lang="en-GB" sz="2400" dirty="0"/>
              <a:t>First step: reproduce current v15a MVD geometry</a:t>
            </a:r>
          </a:p>
          <a:p>
            <a:pPr lvl="2"/>
            <a:r>
              <a:rPr lang="en-GB" sz="2400" dirty="0"/>
              <a:t>Next step: </a:t>
            </a:r>
            <a:r>
              <a:rPr lang="en-GB" sz="2400" dirty="0" smtClean="0"/>
              <a:t>update for the changed sensor dimensions</a:t>
            </a:r>
          </a:p>
          <a:p>
            <a:pPr lvl="2"/>
            <a:r>
              <a:rPr lang="en-GB" sz="2400" dirty="0" smtClean="0"/>
              <a:t>Next next step: evaluate additional station configurations of the MVD to cover more physics cases</a:t>
            </a:r>
          </a:p>
          <a:p>
            <a:pPr lvl="2"/>
            <a:endParaRPr lang="en-GB" sz="2400" dirty="0" smtClean="0"/>
          </a:p>
          <a:p>
            <a:pPr marL="384048" lvl="2" indent="0" algn="ctr">
              <a:buNone/>
            </a:pPr>
            <a:r>
              <a:rPr lang="en-GB" sz="2400" dirty="0" smtClean="0"/>
              <a:t>Thank you for your </a:t>
            </a:r>
            <a:r>
              <a:rPr lang="en-GB" sz="2400" dirty="0" smtClean="0"/>
              <a:t>attention!</a:t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If you are interested in the slides, write to:</a:t>
            </a:r>
            <a:br>
              <a:rPr lang="en-GB" sz="2400" dirty="0" smtClean="0"/>
            </a:br>
            <a:r>
              <a:rPr lang="en-US" sz="2400" b="1" dirty="0" smtClean="0">
                <a:hlinkClick r:id="rId3"/>
              </a:rPr>
              <a:t>klaus@physik.uni-frankfurt.de</a:t>
            </a:r>
            <a:endParaRPr lang="en-GB" sz="2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 Mar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828915" y="3828906"/>
            <a:ext cx="202234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/>
              <a:t>→ </a:t>
            </a:r>
            <a:r>
              <a:rPr lang="en-GB" sz="2200"/>
              <a:t>simulation →</a:t>
            </a:r>
            <a:endParaRPr lang="en-GB" sz="22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9900462" y="2149415"/>
            <a:ext cx="1603254" cy="1950516"/>
            <a:chOff x="10464796" y="2161424"/>
            <a:chExt cx="1887455" cy="2296276"/>
          </a:xfrm>
        </p:grpSpPr>
        <p:grpSp>
          <p:nvGrpSpPr>
            <p:cNvPr id="13" name="Group 12"/>
            <p:cNvGrpSpPr/>
            <p:nvPr/>
          </p:nvGrpSpPr>
          <p:grpSpPr>
            <a:xfrm>
              <a:off x="10464796" y="2161424"/>
              <a:ext cx="1130301" cy="2296276"/>
              <a:chOff x="10210800" y="2161424"/>
              <a:chExt cx="1130301" cy="2296276"/>
            </a:xfrm>
          </p:grpSpPr>
          <p:sp>
            <p:nvSpPr>
              <p:cNvPr id="11" name="Curved Left Arrow 10"/>
              <p:cNvSpPr/>
              <p:nvPr/>
            </p:nvSpPr>
            <p:spPr>
              <a:xfrm flipV="1">
                <a:off x="10731356" y="2161424"/>
                <a:ext cx="609745" cy="2296276"/>
              </a:xfrm>
              <a:prstGeom prst="curved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0210800" y="4305300"/>
                <a:ext cx="533400" cy="152400"/>
              </a:xfrm>
              <a:prstGeom prst="rect">
                <a:avLst/>
              </a:prstGeom>
              <a:solidFill>
                <a:srgbClr val="178BB7"/>
              </a:solidFill>
              <a:ln>
                <a:solidFill>
                  <a:srgbClr val="117E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 rot="17653240">
              <a:off x="11274117" y="3495665"/>
              <a:ext cx="10367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mtClean="0"/>
                <a:t>feedback</a:t>
              </a:r>
              <a:endParaRPr lang="en-GB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532795" y="2255450"/>
              <a:ext cx="8194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s</a:t>
              </a:r>
              <a:r>
                <a:rPr lang="en-GB" dirty="0" smtClean="0"/>
                <a:t>ensor</a:t>
              </a:r>
            </a:p>
            <a:p>
              <a:r>
                <a:rPr lang="en-GB" dirty="0" smtClean="0"/>
                <a:t>design</a:t>
              </a:r>
              <a:endParaRPr lang="en-GB" dirty="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 Klaus  -  CBM-MVD Geometry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65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38"/>
    </mc:Choice>
    <mc:Fallback xmlns="">
      <p:transition spd="slow" advTm="53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Need for Geometry Change due to</a:t>
            </a:r>
            <a:br>
              <a:rPr lang="en-GB" dirty="0" smtClean="0"/>
            </a:br>
            <a:r>
              <a:rPr lang="en-GB" dirty="0" smtClean="0"/>
              <a:t>Update of Sensor Dimensions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 rot="1927850">
            <a:off x="9778380" y="748776"/>
            <a:ext cx="1533753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Preliminary</a:t>
            </a:r>
            <a:endParaRPr lang="en-GB" dirty="0">
              <a:solidFill>
                <a:srgbClr val="FF0000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4360" y="2061370"/>
            <a:ext cx="2747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Previous (assumed) sensor:</a:t>
            </a:r>
          </a:p>
          <a:p>
            <a:r>
              <a:rPr lang="en-GB" dirty="0" smtClean="0"/>
              <a:t>“3x FSBB”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6952676" y="2061370"/>
            <a:ext cx="24279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New (assumed) sensor:</a:t>
            </a:r>
          </a:p>
          <a:p>
            <a:r>
              <a:rPr lang="en-GB" dirty="0" smtClean="0"/>
              <a:t>“MIMOSIS-1”</a:t>
            </a:r>
            <a:endParaRPr lang="en-GB" dirty="0"/>
          </a:p>
        </p:txBody>
      </p:sp>
      <p:sp>
        <p:nvSpPr>
          <p:cNvPr id="17" name="Right Arrow 16"/>
          <p:cNvSpPr/>
          <p:nvPr/>
        </p:nvSpPr>
        <p:spPr>
          <a:xfrm>
            <a:off x="5473505" y="3696688"/>
            <a:ext cx="854838" cy="5134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1" name="Group 40"/>
          <p:cNvGrpSpPr/>
          <p:nvPr/>
        </p:nvGrpSpPr>
        <p:grpSpPr>
          <a:xfrm>
            <a:off x="235135" y="3063861"/>
            <a:ext cx="5592874" cy="2407275"/>
            <a:chOff x="338951" y="3214036"/>
            <a:chExt cx="5592874" cy="2407275"/>
          </a:xfrm>
        </p:grpSpPr>
        <p:grpSp>
          <p:nvGrpSpPr>
            <p:cNvPr id="10" name="Group 9"/>
            <p:cNvGrpSpPr/>
            <p:nvPr/>
          </p:nvGrpSpPr>
          <p:grpSpPr>
            <a:xfrm>
              <a:off x="1097280" y="3214036"/>
              <a:ext cx="3912433" cy="1712876"/>
              <a:chOff x="2173575" y="2561208"/>
              <a:chExt cx="1109272" cy="485643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2173575" y="2561208"/>
                <a:ext cx="1109272" cy="365722"/>
              </a:xfrm>
              <a:prstGeom prst="rect">
                <a:avLst/>
              </a:prstGeom>
              <a:solidFill>
                <a:srgbClr val="134263">
                  <a:alpha val="62745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173575" y="2926930"/>
                <a:ext cx="1109272" cy="119921"/>
              </a:xfrm>
              <a:prstGeom prst="rect">
                <a:avLst/>
              </a:prstGeom>
              <a:solidFill>
                <a:schemeClr val="accent1">
                  <a:alpha val="53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19" name="Straight Arrow Connector 18"/>
            <p:cNvCxnSpPr/>
            <p:nvPr/>
          </p:nvCxnSpPr>
          <p:spPr>
            <a:xfrm>
              <a:off x="1097280" y="5606321"/>
              <a:ext cx="3912433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474272" y="5251979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mtClean="0"/>
                <a:t>30mm</a:t>
              </a:r>
              <a:endParaRPr lang="en-GB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389745" y="3214036"/>
              <a:ext cx="0" cy="171287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38951" y="3839881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13mm</a:t>
              </a:r>
              <a:endParaRPr lang="en-GB" dirty="0"/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>
              <a:off x="5156353" y="3221220"/>
              <a:ext cx="0" cy="1258553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5144430" y="3379175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mtClean="0"/>
                <a:t>10mm</a:t>
              </a:r>
              <a:endParaRPr lang="en-GB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93935" y="3071045"/>
            <a:ext cx="6149457" cy="2854358"/>
            <a:chOff x="6017072" y="2951619"/>
            <a:chExt cx="6149457" cy="2854358"/>
          </a:xfrm>
        </p:grpSpPr>
        <p:grpSp>
          <p:nvGrpSpPr>
            <p:cNvPr id="11" name="Group 10"/>
            <p:cNvGrpSpPr/>
            <p:nvPr/>
          </p:nvGrpSpPr>
          <p:grpSpPr>
            <a:xfrm>
              <a:off x="6952676" y="2951619"/>
              <a:ext cx="4255081" cy="2250635"/>
              <a:chOff x="2173575" y="2561208"/>
              <a:chExt cx="1109272" cy="586726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2173575" y="2561208"/>
                <a:ext cx="1109272" cy="466805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173575" y="3028013"/>
                <a:ext cx="1109272" cy="11992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" name="Textfeld 5"/>
            <p:cNvSpPr txBox="1"/>
            <p:nvPr/>
          </p:nvSpPr>
          <p:spPr>
            <a:xfrm>
              <a:off x="7931758" y="3563841"/>
              <a:ext cx="22969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mtClean="0">
                  <a:solidFill>
                    <a:schemeClr val="bg1"/>
                  </a:solidFill>
                </a:rPr>
                <a:t>Pixel Matrix (sensitive)</a:t>
              </a:r>
              <a:br>
                <a:rPr lang="en-US" smtClean="0">
                  <a:solidFill>
                    <a:schemeClr val="bg1"/>
                  </a:solidFill>
                </a:rPr>
              </a:br>
              <a:r>
                <a:rPr lang="en-US" smtClean="0">
                  <a:solidFill>
                    <a:schemeClr val="bg1"/>
                  </a:solidFill>
                </a:rPr>
                <a:t>1024x504 </a:t>
              </a:r>
              <a:r>
                <a:rPr lang="en-US" dirty="0" smtClean="0">
                  <a:solidFill>
                    <a:schemeClr val="bg1"/>
                  </a:solidFill>
                </a:rPr>
                <a:t>pixel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6" name="Textfeld 5"/>
            <p:cNvSpPr txBox="1"/>
            <p:nvPr/>
          </p:nvSpPr>
          <p:spPr>
            <a:xfrm>
              <a:off x="7783032" y="4742246"/>
              <a:ext cx="25943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chemeClr val="bg1"/>
                  </a:solidFill>
                </a:rPr>
                <a:t>Readout Part (insensitive)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6952676" y="5765791"/>
              <a:ext cx="4255081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8638137" y="5436645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31mm</a:t>
              </a:r>
              <a:endParaRPr lang="en-GB" dirty="0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11381799" y="2963413"/>
              <a:ext cx="0" cy="223884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11379134" y="3898167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16mm</a:t>
              </a:r>
              <a:endParaRPr lang="en-GB" dirty="0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6767010" y="2951619"/>
              <a:ext cx="0" cy="176381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6017072" y="4267499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13mm</a:t>
              </a:r>
              <a:endParaRPr lang="en-GB" dirty="0"/>
            </a:p>
          </p:txBody>
        </p:sp>
      </p:grp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 Mar 2017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 Klaus  -  CBM-MVD Geometry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21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63"/>
    </mc:Choice>
    <mc:Fallback xmlns="">
      <p:transition spd="slow" advTm="8863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5" t="8519" r="24779" b="2867"/>
          <a:stretch/>
        </p:blipFill>
        <p:spPr>
          <a:xfrm>
            <a:off x="1295400" y="2073786"/>
            <a:ext cx="4394200" cy="409196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 Legend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7124700" y="1934859"/>
            <a:ext cx="1041400" cy="635000"/>
          </a:xfrm>
          <a:prstGeom prst="rect">
            <a:avLst/>
          </a:prstGeom>
          <a:solidFill>
            <a:srgbClr val="70CCDF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Gerade Verbindung mit Pfeil 10"/>
          <p:cNvCxnSpPr>
            <a:cxnSpLocks/>
            <a:stCxn id="3" idx="1"/>
          </p:cNvCxnSpPr>
          <p:nvPr/>
        </p:nvCxnSpPr>
        <p:spPr>
          <a:xfrm flipH="1">
            <a:off x="4559300" y="2252359"/>
            <a:ext cx="2565400" cy="1595312"/>
          </a:xfrm>
          <a:prstGeom prst="straightConnector1">
            <a:avLst/>
          </a:prstGeom>
          <a:ln w="254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8356600" y="1807859"/>
            <a:ext cx="40137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Quadrant acceptance of </a:t>
            </a:r>
            <a:r>
              <a:rPr lang="en-US" dirty="0" smtClean="0"/>
              <a:t>previously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assumed 3xFSBB </a:t>
            </a:r>
            <a:r>
              <a:rPr lang="en-US" dirty="0"/>
              <a:t>quadrant composition</a:t>
            </a:r>
          </a:p>
          <a:p>
            <a:r>
              <a:rPr lang="en-US" dirty="0"/>
              <a:t>(PhD Thesis of Tobias </a:t>
            </a:r>
            <a:r>
              <a:rPr lang="en-US" dirty="0" err="1"/>
              <a:t>Tischler</a:t>
            </a:r>
            <a:r>
              <a:rPr lang="en-US" dirty="0"/>
              <a:t>)</a:t>
            </a:r>
          </a:p>
        </p:txBody>
      </p:sp>
      <p:sp>
        <p:nvSpPr>
          <p:cNvPr id="13" name="Rechteck 12"/>
          <p:cNvSpPr/>
          <p:nvPr/>
        </p:nvSpPr>
        <p:spPr>
          <a:xfrm>
            <a:off x="7124700" y="3098794"/>
            <a:ext cx="1041400" cy="635000"/>
          </a:xfrm>
          <a:prstGeom prst="rect">
            <a:avLst/>
          </a:prstGeom>
          <a:solidFill>
            <a:srgbClr val="99CCFD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feld 13"/>
          <p:cNvSpPr txBox="1"/>
          <p:nvPr/>
        </p:nvSpPr>
        <p:spPr>
          <a:xfrm>
            <a:off x="8356600" y="2971794"/>
            <a:ext cx="338746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Quadrant acceptance with </a:t>
            </a:r>
            <a:r>
              <a:rPr lang="en-US" dirty="0" smtClean="0"/>
              <a:t>new</a:t>
            </a:r>
            <a:br>
              <a:rPr lang="en-US" dirty="0" smtClean="0"/>
            </a:br>
            <a:r>
              <a:rPr lang="en-US" dirty="0" smtClean="0"/>
              <a:t>(assumed) MIMOSIS-1</a:t>
            </a:r>
            <a:endParaRPr lang="en-US" dirty="0"/>
          </a:p>
          <a:p>
            <a:r>
              <a:rPr lang="en-US" dirty="0"/>
              <a:t>sensor </a:t>
            </a:r>
            <a:r>
              <a:rPr lang="en-US" dirty="0" smtClean="0"/>
              <a:t>dimensions, </a:t>
            </a:r>
            <a:r>
              <a:rPr lang="en-US" dirty="0"/>
              <a:t>if </a:t>
            </a:r>
            <a:r>
              <a:rPr lang="en-US" dirty="0" smtClean="0"/>
              <a:t>same sensor</a:t>
            </a:r>
            <a:br>
              <a:rPr lang="en-US" dirty="0" smtClean="0"/>
            </a:br>
            <a:r>
              <a:rPr lang="en-US" dirty="0" smtClean="0"/>
              <a:t>arrangement to </a:t>
            </a:r>
            <a:r>
              <a:rPr lang="en-US" dirty="0"/>
              <a:t>be used as in</a:t>
            </a:r>
          </a:p>
          <a:p>
            <a:r>
              <a:rPr lang="en-US" dirty="0"/>
              <a:t>PhD Thesis of Tobias </a:t>
            </a:r>
            <a:r>
              <a:rPr lang="en-US" dirty="0" err="1"/>
              <a:t>Tischler</a:t>
            </a:r>
            <a:endParaRPr lang="en-US" dirty="0"/>
          </a:p>
        </p:txBody>
      </p:sp>
      <p:cxnSp>
        <p:nvCxnSpPr>
          <p:cNvPr id="15" name="Gerade Verbindung mit Pfeil 14"/>
          <p:cNvCxnSpPr>
            <a:cxnSpLocks/>
            <a:stCxn id="13" idx="1"/>
          </p:cNvCxnSpPr>
          <p:nvPr/>
        </p:nvCxnSpPr>
        <p:spPr>
          <a:xfrm flipH="1">
            <a:off x="4826000" y="3416294"/>
            <a:ext cx="2298700" cy="533406"/>
          </a:xfrm>
          <a:prstGeom prst="straightConnector1">
            <a:avLst/>
          </a:prstGeom>
          <a:ln w="254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eck 19"/>
          <p:cNvSpPr/>
          <p:nvPr/>
        </p:nvSpPr>
        <p:spPr>
          <a:xfrm>
            <a:off x="7124700" y="4769876"/>
            <a:ext cx="1041400" cy="103305"/>
          </a:xfrm>
          <a:prstGeom prst="rect">
            <a:avLst/>
          </a:prstGeom>
          <a:solidFill>
            <a:srgbClr val="5BADFC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hteck 20"/>
          <p:cNvSpPr/>
          <p:nvPr/>
        </p:nvSpPr>
        <p:spPr>
          <a:xfrm>
            <a:off x="8356600" y="4539548"/>
            <a:ext cx="32580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Overlap area of sensors on</a:t>
            </a:r>
            <a:br>
              <a:rPr lang="en-US" dirty="0"/>
            </a:br>
            <a:r>
              <a:rPr lang="en-US" dirty="0"/>
              <a:t>front and back side of the </a:t>
            </a:r>
            <a:r>
              <a:rPr lang="en-US" dirty="0" smtClean="0"/>
              <a:t>carrier</a:t>
            </a:r>
            <a:br>
              <a:rPr lang="en-US" dirty="0" smtClean="0"/>
            </a:br>
            <a:r>
              <a:rPr lang="en-US" dirty="0" smtClean="0"/>
              <a:t>with new sensor dimensions</a:t>
            </a:r>
          </a:p>
        </p:txBody>
      </p:sp>
      <p:cxnSp>
        <p:nvCxnSpPr>
          <p:cNvPr id="22" name="Gerade Verbindung mit Pfeil 21"/>
          <p:cNvCxnSpPr>
            <a:cxnSpLocks/>
            <a:stCxn id="20" idx="1"/>
          </p:cNvCxnSpPr>
          <p:nvPr/>
        </p:nvCxnSpPr>
        <p:spPr>
          <a:xfrm flipH="1" flipV="1">
            <a:off x="4864100" y="4381500"/>
            <a:ext cx="2260600" cy="440029"/>
          </a:xfrm>
          <a:prstGeom prst="straightConnector1">
            <a:avLst/>
          </a:prstGeom>
          <a:ln w="254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Date Placeholder 3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 Mar 2017</a:t>
            </a:r>
            <a:endParaRPr lang="en-US" dirty="0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 Klaus  -  CBM-MVD Geometry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52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752"/>
    </mc:Choice>
    <mc:Fallback xmlns="">
      <p:transition spd="slow" advTm="57752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9" t="8333" r="24119" b="28625"/>
          <a:stretch/>
        </p:blipFill>
        <p:spPr>
          <a:xfrm>
            <a:off x="5827022" y="3012188"/>
            <a:ext cx="4750375" cy="3223512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Plot </a:t>
            </a:r>
            <a:r>
              <a:rPr lang="en-US" dirty="0" smtClean="0"/>
              <a:t>Legend</a:t>
            </a:r>
            <a:endParaRPr lang="en-GB" dirty="0"/>
          </a:p>
        </p:txBody>
      </p:sp>
      <p:cxnSp>
        <p:nvCxnSpPr>
          <p:cNvPr id="11" name="Gerade Verbindung mit Pfeil 10"/>
          <p:cNvCxnSpPr>
            <a:cxnSpLocks/>
          </p:cNvCxnSpPr>
          <p:nvPr/>
        </p:nvCxnSpPr>
        <p:spPr>
          <a:xfrm>
            <a:off x="4610100" y="3060717"/>
            <a:ext cx="2616035" cy="835400"/>
          </a:xfrm>
          <a:prstGeom prst="straightConnector1">
            <a:avLst/>
          </a:prstGeom>
          <a:ln w="25400">
            <a:solidFill>
              <a:srgbClr val="FF7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>
            <a:cxnSpLocks/>
          </p:cNvCxnSpPr>
          <p:nvPr/>
        </p:nvCxnSpPr>
        <p:spPr>
          <a:xfrm>
            <a:off x="4292600" y="3799758"/>
            <a:ext cx="3464130" cy="204383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2064926" y="2524930"/>
            <a:ext cx="22399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Nominal CBM</a:t>
            </a:r>
          </a:p>
          <a:p>
            <a:r>
              <a:rPr lang="en-US" sz="2200" dirty="0"/>
              <a:t>acceptance limits: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2809690" y="3268180"/>
            <a:ext cx="1273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2.5 </a:t>
            </a:r>
            <a:r>
              <a:rPr lang="en-US" dirty="0" smtClean="0"/>
              <a:t>degrees</a:t>
            </a:r>
            <a:endParaRPr lang="en-US" dirty="0"/>
          </a:p>
        </p:txBody>
      </p:sp>
      <p:sp>
        <p:nvSpPr>
          <p:cNvPr id="31" name="Textfeld 30"/>
          <p:cNvSpPr txBox="1"/>
          <p:nvPr/>
        </p:nvSpPr>
        <p:spPr>
          <a:xfrm>
            <a:off x="2809689" y="3682913"/>
            <a:ext cx="1215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25 </a:t>
            </a:r>
            <a:r>
              <a:rPr lang="en-US" dirty="0" smtClean="0"/>
              <a:t>degrees</a:t>
            </a:r>
            <a:endParaRPr lang="en-US" dirty="0"/>
          </a:p>
        </p:txBody>
      </p:sp>
      <p:cxnSp>
        <p:nvCxnSpPr>
          <p:cNvPr id="32" name="Gerade Verbindung mit Pfeil 31"/>
          <p:cNvCxnSpPr>
            <a:cxnSpLocks/>
          </p:cNvCxnSpPr>
          <p:nvPr/>
        </p:nvCxnSpPr>
        <p:spPr>
          <a:xfrm flipH="1">
            <a:off x="7756731" y="2742812"/>
            <a:ext cx="748640" cy="958308"/>
          </a:xfrm>
          <a:prstGeom prst="straightConnector1">
            <a:avLst/>
          </a:prstGeom>
          <a:ln w="25400">
            <a:solidFill>
              <a:srgbClr val="2635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>
            <a:cxnSpLocks/>
          </p:cNvCxnSpPr>
          <p:nvPr/>
        </p:nvCxnSpPr>
        <p:spPr>
          <a:xfrm flipH="1">
            <a:off x="8011091" y="3035300"/>
            <a:ext cx="764609" cy="712964"/>
          </a:xfrm>
          <a:prstGeom prst="straightConnector1">
            <a:avLst/>
          </a:prstGeom>
          <a:ln w="25400">
            <a:solidFill>
              <a:srgbClr val="2635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hteck 41"/>
          <p:cNvSpPr/>
          <p:nvPr/>
        </p:nvSpPr>
        <p:spPr>
          <a:xfrm>
            <a:off x="8061078" y="1562838"/>
            <a:ext cx="3368922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200" dirty="0" smtClean="0"/>
              <a:t>Actual </a:t>
            </a:r>
            <a:r>
              <a:rPr lang="en-US" sz="2200" dirty="0"/>
              <a:t>inner </a:t>
            </a:r>
            <a:r>
              <a:rPr lang="en-US" sz="2200" dirty="0" smtClean="0"/>
              <a:t>CBM-MVD</a:t>
            </a:r>
            <a:br>
              <a:rPr lang="en-US" sz="2200" dirty="0" smtClean="0"/>
            </a:br>
            <a:r>
              <a:rPr lang="en-US" sz="2200" dirty="0" smtClean="0"/>
              <a:t>acceptance </a:t>
            </a:r>
            <a:r>
              <a:rPr lang="en-US" sz="2200" dirty="0"/>
              <a:t>limit: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8402591" y="2373480"/>
            <a:ext cx="2104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Begin of acceptance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8676827" y="2729864"/>
            <a:ext cx="289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Fully established acceptance</a:t>
            </a:r>
          </a:p>
        </p:txBody>
      </p:sp>
      <p:cxnSp>
        <p:nvCxnSpPr>
          <p:cNvPr id="48" name="Gerade Verbindung mit Pfeil 47"/>
          <p:cNvCxnSpPr>
            <a:cxnSpLocks/>
            <a:stCxn id="50" idx="2"/>
          </p:cNvCxnSpPr>
          <p:nvPr/>
        </p:nvCxnSpPr>
        <p:spPr>
          <a:xfrm>
            <a:off x="6437426" y="2476401"/>
            <a:ext cx="788709" cy="1224719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hteck 49"/>
          <p:cNvSpPr/>
          <p:nvPr/>
        </p:nvSpPr>
        <p:spPr>
          <a:xfrm>
            <a:off x="5283680" y="2076291"/>
            <a:ext cx="23074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Resulting beam hole</a:t>
            </a:r>
          </a:p>
        </p:txBody>
      </p:sp>
      <p:sp>
        <p:nvSpPr>
          <p:cNvPr id="33" name="Date Placeholder 3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 Mar 2017</a:t>
            </a:r>
            <a:endParaRPr lang="en-US" dirty="0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 Klaus  -  CBM-MVD Geometry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77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343"/>
    </mc:Choice>
    <mc:Fallback xmlns="">
      <p:transition spd="slow" advTm="77343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511" y="2247901"/>
            <a:ext cx="4003458" cy="393346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812" y="1910712"/>
            <a:ext cx="4232137" cy="4270059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Acceptance Coverage: Station 0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043241" y="2400301"/>
            <a:ext cx="3914775" cy="1343024"/>
          </a:xfrm>
          <a:prstGeom prst="straightConnector1">
            <a:avLst/>
          </a:prstGeom>
          <a:ln w="38100">
            <a:solidFill>
              <a:srgbClr val="117EA7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043241" y="3743325"/>
            <a:ext cx="1885950" cy="1885950"/>
          </a:xfrm>
          <a:prstGeom prst="rect">
            <a:avLst/>
          </a:prstGeom>
          <a:noFill/>
          <a:ln w="38100">
            <a:solidFill>
              <a:srgbClr val="117E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912888" y="5629275"/>
            <a:ext cx="2359453" cy="0"/>
          </a:xfrm>
          <a:prstGeom prst="straightConnector1">
            <a:avLst/>
          </a:prstGeom>
          <a:ln w="38100">
            <a:solidFill>
              <a:srgbClr val="117EA7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 Mar 2017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 Klaus  -  CBM-MVD Geometry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31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7"/>
    </mc:Choice>
    <mc:Fallback xmlns="">
      <p:transition spd="slow" advTm="1787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154" y="2154619"/>
            <a:ext cx="3902781" cy="38479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872" y="1866900"/>
            <a:ext cx="4355895" cy="438712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Acceptance Coverage: Station </a:t>
            </a:r>
            <a:r>
              <a:rPr lang="en-GB" dirty="0" smtClean="0"/>
              <a:t>1</a:t>
            </a:r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043241" y="2400301"/>
            <a:ext cx="3914775" cy="1343024"/>
          </a:xfrm>
          <a:prstGeom prst="straightConnector1">
            <a:avLst/>
          </a:prstGeom>
          <a:ln w="38100">
            <a:solidFill>
              <a:srgbClr val="117EA7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043241" y="3743325"/>
            <a:ext cx="1885950" cy="1885950"/>
          </a:xfrm>
          <a:prstGeom prst="rect">
            <a:avLst/>
          </a:prstGeom>
          <a:noFill/>
          <a:ln w="38100">
            <a:solidFill>
              <a:srgbClr val="117E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912888" y="5629275"/>
            <a:ext cx="2359453" cy="0"/>
          </a:xfrm>
          <a:prstGeom prst="straightConnector1">
            <a:avLst/>
          </a:prstGeom>
          <a:ln w="38100">
            <a:solidFill>
              <a:srgbClr val="117EA7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 Mar 2017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 Klaus  -  CBM-MVD Geometry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"/>
    </mc:Choice>
    <mc:Fallback xmlns="">
      <p:transition spd="slow" advTm="208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21" y="2070101"/>
            <a:ext cx="3962816" cy="39347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600" y="1796763"/>
            <a:ext cx="4455100" cy="4455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Acceptance Coverage: Station </a:t>
            </a:r>
            <a:r>
              <a:rPr lang="en-GB" dirty="0" smtClean="0"/>
              <a:t>2</a:t>
            </a:r>
            <a:endParaRPr lang="en-GB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043241" y="2300288"/>
            <a:ext cx="3755597" cy="1443037"/>
          </a:xfrm>
          <a:prstGeom prst="straightConnector1">
            <a:avLst/>
          </a:prstGeom>
          <a:ln w="38100">
            <a:solidFill>
              <a:srgbClr val="117EA7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043241" y="3743325"/>
            <a:ext cx="1885950" cy="1885950"/>
          </a:xfrm>
          <a:prstGeom prst="rect">
            <a:avLst/>
          </a:prstGeom>
          <a:noFill/>
          <a:ln w="38100">
            <a:solidFill>
              <a:srgbClr val="117E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912888" y="5629275"/>
            <a:ext cx="1885950" cy="0"/>
          </a:xfrm>
          <a:prstGeom prst="straightConnector1">
            <a:avLst/>
          </a:prstGeom>
          <a:ln w="38100">
            <a:solidFill>
              <a:srgbClr val="117EA7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 Mar 2017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 Klaus  -  CBM-MVD Geometry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78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"/>
    </mc:Choice>
    <mc:Fallback xmlns="">
      <p:transition spd="slow" advTm="17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80" y="2118988"/>
            <a:ext cx="3893820" cy="37602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628" y="1768444"/>
            <a:ext cx="4506052" cy="44901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Acceptance Coverage: Station </a:t>
            </a:r>
            <a:r>
              <a:rPr lang="en-GB" dirty="0" smtClean="0"/>
              <a:t>3</a:t>
            </a:r>
            <a:endParaRPr lang="en-GB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043241" y="2300288"/>
            <a:ext cx="3755597" cy="1443037"/>
          </a:xfrm>
          <a:prstGeom prst="straightConnector1">
            <a:avLst/>
          </a:prstGeom>
          <a:ln w="38100">
            <a:solidFill>
              <a:srgbClr val="117EA7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043241" y="3743325"/>
            <a:ext cx="1885950" cy="1885950"/>
          </a:xfrm>
          <a:prstGeom prst="rect">
            <a:avLst/>
          </a:prstGeom>
          <a:noFill/>
          <a:ln w="38100">
            <a:solidFill>
              <a:srgbClr val="117E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912888" y="5629275"/>
            <a:ext cx="1885950" cy="0"/>
          </a:xfrm>
          <a:prstGeom prst="straightConnector1">
            <a:avLst/>
          </a:prstGeom>
          <a:ln w="38100">
            <a:solidFill>
              <a:srgbClr val="117EA7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 Mar 2017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 Klaus  -  CBM-MVD Geometry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70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9"/>
    </mc:Choice>
    <mc:Fallback xmlns="">
      <p:transition spd="slow" advTm="479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5|0.5|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6|12.5|3.6|5.5|14.4|28.7|13.9|2.6|8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|7.6|4.8|2.6|5.3|5.6|5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3.2|49.4|14.9|107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|7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2834</TotalTime>
  <Words>818</Words>
  <Application>Microsoft Macintosh PowerPoint</Application>
  <PresentationFormat>Widescreen</PresentationFormat>
  <Paragraphs>224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American Typewriter</vt:lpstr>
      <vt:lpstr>Calibri</vt:lpstr>
      <vt:lpstr>Calibri Light</vt:lpstr>
      <vt:lpstr>Mangal</vt:lpstr>
      <vt:lpstr>Arial</vt:lpstr>
      <vt:lpstr>Retrospect</vt:lpstr>
      <vt:lpstr>Finalizing the CBM-MVD Geometry: CAD and Simulation</vt:lpstr>
      <vt:lpstr>Outline</vt:lpstr>
      <vt:lpstr>Need for Geometry Change due to Update of Sensor Dimensions</vt:lpstr>
      <vt:lpstr>Plot Legend</vt:lpstr>
      <vt:lpstr>Plot Legend</vt:lpstr>
      <vt:lpstr>Acceptance Coverage: Station 0</vt:lpstr>
      <vt:lpstr>Acceptance Coverage: Station 1</vt:lpstr>
      <vt:lpstr>Acceptance Coverage: Station 2</vt:lpstr>
      <vt:lpstr>Acceptance Coverage: Station 3</vt:lpstr>
      <vt:lpstr>Result of Updated Sensor Dimensions</vt:lpstr>
      <vt:lpstr>Geometry Status of the MVD up to now</vt:lpstr>
      <vt:lpstr>Workflow of the “Cad2Root ” Conversion Approach For CbmRoot Geometries</vt:lpstr>
      <vt:lpstr>Cad2Root  Conversion Aspects</vt:lpstr>
      <vt:lpstr>Previous Approaches to CAD ↔ ROOT Conversion (for completeness)</vt:lpstr>
      <vt:lpstr>Scripting a new Geometry in Root</vt:lpstr>
      <vt:lpstr>Structure of the New, Scripted CBM-MVD Geometry</vt:lpstr>
      <vt:lpstr>Current Status - Scripted Geometry</vt:lpstr>
      <vt:lpstr>Current Status - Scripted Geometry Stations 0 and 1</vt:lpstr>
      <vt:lpstr>Current Status - Scripted Geometry Stations 2 and 3</vt:lpstr>
      <vt:lpstr>Summary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MVD Detector geometries</dc:title>
  <dc:creator>NZ87glSxKO@goetheuniversitaet.onmicrosoft.com</dc:creator>
  <cp:lastModifiedBy>NZ87glSxKO@goetheuniversitaet.onmicrosoft.com</cp:lastModifiedBy>
  <cp:revision>142</cp:revision>
  <cp:lastPrinted>2017-03-20T07:46:07Z</cp:lastPrinted>
  <dcterms:created xsi:type="dcterms:W3CDTF">2017-03-18T22:33:04Z</dcterms:created>
  <dcterms:modified xsi:type="dcterms:W3CDTF">2017-03-29T20:11:47Z</dcterms:modified>
</cp:coreProperties>
</file>