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363" r:id="rId3"/>
    <p:sldId id="364" r:id="rId4"/>
    <p:sldId id="365" r:id="rId5"/>
    <p:sldId id="346" r:id="rId6"/>
    <p:sldId id="366" r:id="rId7"/>
    <p:sldId id="367" r:id="rId8"/>
    <p:sldId id="331" r:id="rId9"/>
    <p:sldId id="373" r:id="rId10"/>
    <p:sldId id="369" r:id="rId11"/>
    <p:sldId id="370" r:id="rId12"/>
    <p:sldId id="358" r:id="rId13"/>
    <p:sldId id="380" r:id="rId14"/>
    <p:sldId id="385" r:id="rId15"/>
    <p:sldId id="390" r:id="rId16"/>
    <p:sldId id="391" r:id="rId17"/>
    <p:sldId id="377" r:id="rId18"/>
    <p:sldId id="384" r:id="rId19"/>
    <p:sldId id="368" r:id="rId20"/>
    <p:sldId id="381" r:id="rId21"/>
    <p:sldId id="387" r:id="rId22"/>
    <p:sldId id="382" r:id="rId23"/>
    <p:sldId id="383" r:id="rId24"/>
    <p:sldId id="388" r:id="rId25"/>
    <p:sldId id="310" r:id="rId26"/>
    <p:sldId id="386" r:id="rId27"/>
    <p:sldId id="341" r:id="rId28"/>
    <p:sldId id="320" r:id="rId29"/>
    <p:sldId id="359" r:id="rId30"/>
    <p:sldId id="343" r:id="rId31"/>
    <p:sldId id="342" r:id="rId32"/>
    <p:sldId id="345" r:id="rId33"/>
    <p:sldId id="378" r:id="rId34"/>
    <p:sldId id="389" r:id="rId35"/>
    <p:sldId id="374" r:id="rId36"/>
  </p:sldIdLst>
  <p:sldSz cx="9144000" cy="6858000" type="screen4x3"/>
  <p:notesSz cx="7099300" cy="10234613"/>
  <p:defaultTextStyle>
    <a:defPPr>
      <a:defRPr lang="de-DE"/>
    </a:defPPr>
    <a:lvl1pPr algn="ctr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CC"/>
    <a:srgbClr val="CCFF66"/>
    <a:srgbClr val="E00000"/>
    <a:srgbClr val="CC0000"/>
    <a:srgbClr val="00297A"/>
    <a:srgbClr val="002B82"/>
    <a:srgbClr val="00CC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768" autoAdjust="0"/>
    <p:restoredTop sz="94660" autoAdjust="0"/>
  </p:normalViewPr>
  <p:slideViewPr>
    <p:cSldViewPr snapToGrid="0">
      <p:cViewPr>
        <p:scale>
          <a:sx n="95" d="100"/>
          <a:sy n="95" d="100"/>
        </p:scale>
        <p:origin x="-2514" y="-456"/>
      </p:cViewPr>
      <p:guideLst>
        <p:guide orient="horz" pos="2416"/>
        <p:guide pos="2868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9.xml"/><Relationship Id="rId13" Type="http://schemas.openxmlformats.org/officeDocument/2006/relationships/slide" Target="slides/slide14.xml"/><Relationship Id="rId18" Type="http://schemas.openxmlformats.org/officeDocument/2006/relationships/slide" Target="slides/slide19.xml"/><Relationship Id="rId26" Type="http://schemas.openxmlformats.org/officeDocument/2006/relationships/slide" Target="slides/slide27.xml"/><Relationship Id="rId3" Type="http://schemas.openxmlformats.org/officeDocument/2006/relationships/slide" Target="slides/slide4.xml"/><Relationship Id="rId21" Type="http://schemas.openxmlformats.org/officeDocument/2006/relationships/slide" Target="slides/slide22.xml"/><Relationship Id="rId34" Type="http://schemas.openxmlformats.org/officeDocument/2006/relationships/slide" Target="slides/slide35.xml"/><Relationship Id="rId7" Type="http://schemas.openxmlformats.org/officeDocument/2006/relationships/slide" Target="slides/slide8.xml"/><Relationship Id="rId12" Type="http://schemas.openxmlformats.org/officeDocument/2006/relationships/slide" Target="slides/slide13.xml"/><Relationship Id="rId17" Type="http://schemas.openxmlformats.org/officeDocument/2006/relationships/slide" Target="slides/slide18.xml"/><Relationship Id="rId25" Type="http://schemas.openxmlformats.org/officeDocument/2006/relationships/slide" Target="slides/slide26.xml"/><Relationship Id="rId33" Type="http://schemas.openxmlformats.org/officeDocument/2006/relationships/slide" Target="slides/slide34.xml"/><Relationship Id="rId2" Type="http://schemas.openxmlformats.org/officeDocument/2006/relationships/slide" Target="slides/slide3.xml"/><Relationship Id="rId16" Type="http://schemas.openxmlformats.org/officeDocument/2006/relationships/slide" Target="slides/slide17.xml"/><Relationship Id="rId20" Type="http://schemas.openxmlformats.org/officeDocument/2006/relationships/slide" Target="slides/slide21.xml"/><Relationship Id="rId29" Type="http://schemas.openxmlformats.org/officeDocument/2006/relationships/slide" Target="slides/slide30.xml"/><Relationship Id="rId1" Type="http://schemas.openxmlformats.org/officeDocument/2006/relationships/slide" Target="slides/slide2.xml"/><Relationship Id="rId6" Type="http://schemas.openxmlformats.org/officeDocument/2006/relationships/slide" Target="slides/slide7.xml"/><Relationship Id="rId11" Type="http://schemas.openxmlformats.org/officeDocument/2006/relationships/slide" Target="slides/slide12.xml"/><Relationship Id="rId24" Type="http://schemas.openxmlformats.org/officeDocument/2006/relationships/slide" Target="slides/slide25.xml"/><Relationship Id="rId32" Type="http://schemas.openxmlformats.org/officeDocument/2006/relationships/slide" Target="slides/slide33.xml"/><Relationship Id="rId5" Type="http://schemas.openxmlformats.org/officeDocument/2006/relationships/slide" Target="slides/slide6.xml"/><Relationship Id="rId15" Type="http://schemas.openxmlformats.org/officeDocument/2006/relationships/slide" Target="slides/slide16.xml"/><Relationship Id="rId23" Type="http://schemas.openxmlformats.org/officeDocument/2006/relationships/slide" Target="slides/slide24.xml"/><Relationship Id="rId28" Type="http://schemas.openxmlformats.org/officeDocument/2006/relationships/slide" Target="slides/slide29.xml"/><Relationship Id="rId10" Type="http://schemas.openxmlformats.org/officeDocument/2006/relationships/slide" Target="slides/slide11.xml"/><Relationship Id="rId19" Type="http://schemas.openxmlformats.org/officeDocument/2006/relationships/slide" Target="slides/slide20.xml"/><Relationship Id="rId31" Type="http://schemas.openxmlformats.org/officeDocument/2006/relationships/slide" Target="slides/slide32.xml"/><Relationship Id="rId4" Type="http://schemas.openxmlformats.org/officeDocument/2006/relationships/slide" Target="slides/slide5.xml"/><Relationship Id="rId9" Type="http://schemas.openxmlformats.org/officeDocument/2006/relationships/slide" Target="slides/slide10.xml"/><Relationship Id="rId14" Type="http://schemas.openxmlformats.org/officeDocument/2006/relationships/slide" Target="slides/slide15.xml"/><Relationship Id="rId22" Type="http://schemas.openxmlformats.org/officeDocument/2006/relationships/slide" Target="slides/slide23.xml"/><Relationship Id="rId27" Type="http://schemas.openxmlformats.org/officeDocument/2006/relationships/slide" Target="slides/slide28.xml"/><Relationship Id="rId30" Type="http://schemas.openxmlformats.org/officeDocument/2006/relationships/slide" Target="slides/slide3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t" anchorCtr="0" compatLnSpc="1">
            <a:prstTxWarp prst="textNoShape">
              <a:avLst/>
            </a:prstTxWarp>
          </a:bodyPr>
          <a:lstStyle>
            <a:lvl1pPr algn="l" defTabSz="942975">
              <a:spcBef>
                <a:spcPct val="0"/>
              </a:spcBef>
              <a:defRPr sz="1200"/>
            </a:lvl1pPr>
          </a:lstStyle>
          <a:p>
            <a:endParaRPr lang="en-US" altLang="en-US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t" anchorCtr="0" compatLnSpc="1">
            <a:prstTxWarp prst="textNoShape">
              <a:avLst/>
            </a:prstTxWarp>
          </a:bodyPr>
          <a:lstStyle>
            <a:lvl1pPr algn="r" defTabSz="942975">
              <a:spcBef>
                <a:spcPct val="0"/>
              </a:spcBef>
              <a:defRPr sz="1200"/>
            </a:lvl1pPr>
          </a:lstStyle>
          <a:p>
            <a:endParaRPr lang="en-US" altLang="en-US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b" anchorCtr="0" compatLnSpc="1">
            <a:prstTxWarp prst="textNoShape">
              <a:avLst/>
            </a:prstTxWarp>
          </a:bodyPr>
          <a:lstStyle>
            <a:lvl1pPr algn="l" defTabSz="942975">
              <a:spcBef>
                <a:spcPct val="0"/>
              </a:spcBef>
              <a:defRPr sz="1200"/>
            </a:lvl1pPr>
          </a:lstStyle>
          <a:p>
            <a:endParaRPr lang="en-US" altLang="en-US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b" anchorCtr="0" compatLnSpc="1">
            <a:prstTxWarp prst="textNoShape">
              <a:avLst/>
            </a:prstTxWarp>
          </a:bodyPr>
          <a:lstStyle>
            <a:lvl1pPr algn="r" defTabSz="942975">
              <a:spcBef>
                <a:spcPct val="0"/>
              </a:spcBef>
              <a:defRPr sz="1200"/>
            </a:lvl1pPr>
          </a:lstStyle>
          <a:p>
            <a:fld id="{E5D90802-6925-4971-A664-15FE41DAE2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6615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t" anchorCtr="0" compatLnSpc="1">
            <a:prstTxWarp prst="textNoShape">
              <a:avLst/>
            </a:prstTxWarp>
          </a:bodyPr>
          <a:lstStyle>
            <a:lvl1pPr algn="l" defTabSz="942975">
              <a:spcBef>
                <a:spcPct val="0"/>
              </a:spcBef>
              <a:defRPr sz="1200"/>
            </a:lvl1pPr>
          </a:lstStyle>
          <a:p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t" anchorCtr="0" compatLnSpc="1">
            <a:prstTxWarp prst="textNoShape">
              <a:avLst/>
            </a:prstTxWarp>
          </a:bodyPr>
          <a:lstStyle>
            <a:lvl1pPr algn="r" defTabSz="942975">
              <a:spcBef>
                <a:spcPct val="0"/>
              </a:spcBef>
              <a:defRPr sz="1200"/>
            </a:lvl1pPr>
          </a:lstStyle>
          <a:p>
            <a:endParaRPr lang="en-US" alt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Klicken Sie, um die Formate des Vorlagentextes zu bearbeiten</a:t>
            </a:r>
          </a:p>
          <a:p>
            <a:pPr lvl="1"/>
            <a:r>
              <a:rPr lang="de-DE" altLang="en-US" smtClean="0"/>
              <a:t>Zweite Ebene</a:t>
            </a:r>
          </a:p>
          <a:p>
            <a:pPr lvl="2"/>
            <a:r>
              <a:rPr lang="de-DE" altLang="en-US" smtClean="0"/>
              <a:t>Dritte Ebene</a:t>
            </a:r>
          </a:p>
          <a:p>
            <a:pPr lvl="3"/>
            <a:r>
              <a:rPr lang="de-DE" altLang="en-US" smtClean="0"/>
              <a:t>Vierte Ebene</a:t>
            </a:r>
          </a:p>
          <a:p>
            <a:pPr lvl="4"/>
            <a:r>
              <a:rPr lang="de-DE" altLang="en-US" smtClean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b" anchorCtr="0" compatLnSpc="1">
            <a:prstTxWarp prst="textNoShape">
              <a:avLst/>
            </a:prstTxWarp>
          </a:bodyPr>
          <a:lstStyle>
            <a:lvl1pPr algn="l" defTabSz="942975">
              <a:spcBef>
                <a:spcPct val="0"/>
              </a:spcBef>
              <a:defRPr sz="1200"/>
            </a:lvl1pPr>
          </a:lstStyle>
          <a:p>
            <a:endParaRPr lang="en-US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b" anchorCtr="0" compatLnSpc="1">
            <a:prstTxWarp prst="textNoShape">
              <a:avLst/>
            </a:prstTxWarp>
          </a:bodyPr>
          <a:lstStyle>
            <a:lvl1pPr algn="r" defTabSz="942975">
              <a:spcBef>
                <a:spcPct val="0"/>
              </a:spcBef>
              <a:defRPr sz="1200"/>
            </a:lvl1pPr>
          </a:lstStyle>
          <a:p>
            <a:fld id="{BAF60AB8-D509-4588-9F23-B18EF5B6CE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00239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A314F9-877F-4D14-9574-F9F327ED80A6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8C51C6C-DBE5-452A-8875-834C393021D2}" type="slidenum">
              <a:rPr lang="de-DE" altLang="en-US" smtClean="0"/>
              <a:pPr algn="r" eaLnBrk="1" hangingPunct="1">
                <a:spcBef>
                  <a:spcPct val="0"/>
                </a:spcBef>
              </a:pPr>
              <a:t>10</a:t>
            </a:fld>
            <a:endParaRPr lang="de-DE" altLang="en-US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8C51C6C-DBE5-452A-8875-834C393021D2}" type="slidenum">
              <a:rPr lang="de-DE" altLang="en-US" smtClean="0"/>
              <a:pPr algn="r" eaLnBrk="1" hangingPunct="1">
                <a:spcBef>
                  <a:spcPct val="0"/>
                </a:spcBef>
              </a:pPr>
              <a:t>11</a:t>
            </a:fld>
            <a:endParaRPr lang="de-DE" altLang="en-US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8C51C6C-DBE5-452A-8875-834C393021D2}" type="slidenum">
              <a:rPr lang="de-DE" altLang="en-US" smtClean="0"/>
              <a:pPr algn="r" eaLnBrk="1" hangingPunct="1">
                <a:spcBef>
                  <a:spcPct val="0"/>
                </a:spcBef>
              </a:pPr>
              <a:t>12</a:t>
            </a:fld>
            <a:endParaRPr lang="de-DE" altLang="en-US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8C51C6C-DBE5-452A-8875-834C393021D2}" type="slidenum">
              <a:rPr lang="de-DE" altLang="en-US" smtClean="0"/>
              <a:pPr algn="r" eaLnBrk="1" hangingPunct="1">
                <a:spcBef>
                  <a:spcPct val="0"/>
                </a:spcBef>
              </a:pPr>
              <a:t>13</a:t>
            </a:fld>
            <a:endParaRPr lang="de-DE" altLang="en-US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14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15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16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8C51C6C-DBE5-452A-8875-834C393021D2}" type="slidenum">
              <a:rPr lang="de-DE" altLang="en-US" smtClean="0"/>
              <a:pPr algn="r" eaLnBrk="1" hangingPunct="1">
                <a:spcBef>
                  <a:spcPct val="0"/>
                </a:spcBef>
              </a:pPr>
              <a:t>17</a:t>
            </a:fld>
            <a:endParaRPr lang="de-DE" altLang="en-US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18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4D10D3A-47EC-4348-B0C7-61BCD606C07E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19</a:t>
            </a:fld>
            <a:endParaRPr lang="en-US" alt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0036EC-488D-439F-8846-593424CECBB7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28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20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21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22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23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24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67C2AD-9203-4E36-B528-9EB9403A70FB}" type="slidenum">
              <a:rPr lang="en-US" altLang="en-US"/>
              <a:pPr/>
              <a:t>25</a:t>
            </a:fld>
            <a:endParaRPr lang="en-US" altLang="en-US" dirty="0"/>
          </a:p>
        </p:txBody>
      </p:sp>
      <p:sp>
        <p:nvSpPr>
          <p:cNvPr id="29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26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88B1192-1E37-4036-9BB1-363C210B54BC}" type="slidenum">
              <a:rPr lang="de-DE" altLang="en-US" smtClean="0"/>
              <a:pPr algn="r" eaLnBrk="1" hangingPunct="1">
                <a:spcBef>
                  <a:spcPct val="0"/>
                </a:spcBef>
              </a:pPr>
              <a:t>27</a:t>
            </a:fld>
            <a:endParaRPr lang="de-DE" alt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28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562E371-E069-4C17-8658-8CE9541F61FD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29</a:t>
            </a:fld>
            <a:endParaRPr lang="en-US" altLang="en-US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C308761-7ED6-4F6B-AF1C-4B338EEA8240}" type="slidenum">
              <a:rPr lang="de-DE" altLang="en-US" smtClean="0"/>
              <a:pPr algn="r" eaLnBrk="1" hangingPunct="1">
                <a:spcBef>
                  <a:spcPct val="0"/>
                </a:spcBef>
              </a:pPr>
              <a:t>3</a:t>
            </a:fld>
            <a:endParaRPr lang="de-DE" altLang="en-US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E48FF44-3661-4078-B628-6C017C39D83E}" type="slidenum">
              <a:rPr lang="de-DE" altLang="en-US" smtClean="0"/>
              <a:pPr algn="r" eaLnBrk="1" hangingPunct="1">
                <a:spcBef>
                  <a:spcPct val="0"/>
                </a:spcBef>
              </a:pPr>
              <a:t>30</a:t>
            </a:fld>
            <a:endParaRPr lang="de-DE" altLang="en-US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148DD63-3965-48DA-B4B3-41686523F732}" type="slidenum">
              <a:rPr lang="de-DE" altLang="en-US" smtClean="0"/>
              <a:pPr algn="r" eaLnBrk="1" hangingPunct="1">
                <a:spcBef>
                  <a:spcPct val="0"/>
                </a:spcBef>
              </a:pPr>
              <a:t>31</a:t>
            </a:fld>
            <a:endParaRPr lang="de-DE" alt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D685C8C-6021-4110-BC98-D00C5DEA18DC}" type="slidenum">
              <a:rPr lang="de-DE" altLang="en-US" smtClean="0"/>
              <a:pPr algn="r" eaLnBrk="1" hangingPunct="1">
                <a:spcBef>
                  <a:spcPct val="0"/>
                </a:spcBef>
              </a:pPr>
              <a:t>32</a:t>
            </a:fld>
            <a:endParaRPr lang="de-DE" alt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D685C8C-6021-4110-BC98-D00C5DEA18DC}" type="slidenum">
              <a:rPr lang="de-DE" altLang="en-US" smtClean="0"/>
              <a:pPr algn="r" eaLnBrk="1" hangingPunct="1">
                <a:spcBef>
                  <a:spcPct val="0"/>
                </a:spcBef>
              </a:pPr>
              <a:t>33</a:t>
            </a:fld>
            <a:endParaRPr lang="de-DE" alt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34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8C51C6C-DBE5-452A-8875-834C393021D2}" type="slidenum">
              <a:rPr lang="de-DE" altLang="en-US" smtClean="0"/>
              <a:pPr algn="r" eaLnBrk="1" hangingPunct="1">
                <a:spcBef>
                  <a:spcPct val="0"/>
                </a:spcBef>
              </a:pPr>
              <a:t>35</a:t>
            </a:fld>
            <a:endParaRPr lang="de-DE" altLang="en-US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0036EC-488D-439F-8846-593424CECBB7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28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8C51C6C-DBE5-452A-8875-834C393021D2}" type="slidenum">
              <a:rPr lang="de-DE" altLang="en-US" smtClean="0"/>
              <a:pPr algn="r" eaLnBrk="1" hangingPunct="1">
                <a:spcBef>
                  <a:spcPct val="0"/>
                </a:spcBef>
              </a:pPr>
              <a:t>5</a:t>
            </a:fld>
            <a:endParaRPr lang="de-DE" altLang="en-US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8C51C6C-DBE5-452A-8875-834C393021D2}" type="slidenum">
              <a:rPr lang="de-DE" altLang="en-US" smtClean="0"/>
              <a:pPr algn="r" eaLnBrk="1" hangingPunct="1">
                <a:spcBef>
                  <a:spcPct val="0"/>
                </a:spcBef>
              </a:pPr>
              <a:t>6</a:t>
            </a:fld>
            <a:endParaRPr lang="de-DE" altLang="en-US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8C51C6C-DBE5-452A-8875-834C393021D2}" type="slidenum">
              <a:rPr lang="de-DE" altLang="en-US" smtClean="0"/>
              <a:pPr algn="r" eaLnBrk="1" hangingPunct="1">
                <a:spcBef>
                  <a:spcPct val="0"/>
                </a:spcBef>
              </a:pPr>
              <a:t>7</a:t>
            </a:fld>
            <a:endParaRPr lang="de-DE" altLang="en-US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E339767-9D39-4797-8DE6-9B2185C99A02}" type="slidenum">
              <a:rPr lang="de-DE" altLang="en-US" smtClean="0"/>
              <a:pPr algn="r" eaLnBrk="1" hangingPunct="1">
                <a:spcBef>
                  <a:spcPct val="0"/>
                </a:spcBef>
              </a:pPr>
              <a:t>8</a:t>
            </a:fld>
            <a:endParaRPr lang="de-DE" altLang="en-US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8C51C6C-DBE5-452A-8875-834C393021D2}" type="slidenum">
              <a:rPr lang="de-DE" altLang="en-US" smtClean="0"/>
              <a:pPr algn="r" eaLnBrk="1" hangingPunct="1">
                <a:spcBef>
                  <a:spcPct val="0"/>
                </a:spcBef>
              </a:pPr>
              <a:t>9</a:t>
            </a:fld>
            <a:endParaRPr lang="de-DE" altLang="en-US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Ingo Deppner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 smtClean="0"/>
              <a:t>DPG-Frühjahrstagung, Münster,                        27. - 31. März 2017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7EE7C2-7AF0-4AD3-A64A-3A570E1023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011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Ingo Deppner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 smtClean="0"/>
              <a:t>DPG-Frühjahrstagung, Münster,                        27. - 31. März 2017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01F8E4-E83D-4143-84D9-AE3DAD1447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6553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Ingo Deppner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 smtClean="0"/>
              <a:t>DPG-Frühjahrstagung, Münster,                        27. - 31. März 2017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80F726-9A74-44B7-8DD3-DB89CF6AE3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7562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Ingo Deppner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 smtClean="0"/>
              <a:t>DPG-Frühjahrstagung, Münster,                        27. - 31. März 2017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B692E7-8E6F-47C3-807D-2AB63CFAEF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1796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Ingo Deppner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 smtClean="0"/>
              <a:t>DPG-Frühjahrstagung, Münster,                        27. - 31. März 2017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03CF93-153A-475F-9327-F2B034B9BD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1600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Ingo Deppner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 smtClean="0"/>
              <a:t>DPG-Frühjahrstagung, Münster,                        27. - 31. März 2017</a:t>
            </a: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C9CC60-703D-4CCF-B06A-E98E4DBB28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3969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Ingo Deppner</a:t>
            </a: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 smtClean="0"/>
              <a:t>DPG-Frühjahrstagung, Münster,                        27. - 31. März 2017</a:t>
            </a: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D4428D-D591-46AC-B4AF-5694FC62C5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6979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Ingo Deppner</a:t>
            </a: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 smtClean="0"/>
              <a:t>DPG-Frühjahrstagung, Münster,                        27. - 31. März 2017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F94AA0-1492-43D5-B167-EA3BDF144C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2590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Ingo Deppner</a:t>
            </a: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 smtClean="0"/>
              <a:t>DPG-Frühjahrstagung, Münster,                        27. - 31. März 2017</a:t>
            </a: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B7A383-7F2B-41E1-96E9-B960300547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9234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Ingo Deppner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 smtClean="0"/>
              <a:t>DPG-Frühjahrstagung, Münster,                        27. - 31. März 2017</a:t>
            </a: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B237E9-11FD-4915-8B72-50E2E5478D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5786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Ingo Deppner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 smtClean="0"/>
              <a:t>DPG-Frühjahrstagung, Münster,                        27. - 31. März 2017</a:t>
            </a: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139886-6818-4532-BC12-0545FA8C67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8065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Klicken Sie, um das Titelformat zu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Klicken Sie, um die Formate des Vorlagentextes zu bearbeiten</a:t>
            </a:r>
          </a:p>
          <a:p>
            <a:pPr lvl="1"/>
            <a:r>
              <a:rPr lang="de-DE" altLang="en-US" smtClean="0"/>
              <a:t>Zweite Ebene</a:t>
            </a:r>
          </a:p>
          <a:p>
            <a:pPr lvl="2"/>
            <a:r>
              <a:rPr lang="de-DE" altLang="en-US" smtClean="0"/>
              <a:t>Dritte Ebene</a:t>
            </a:r>
          </a:p>
          <a:p>
            <a:pPr lvl="3"/>
            <a:r>
              <a:rPr lang="de-DE" altLang="en-US" smtClean="0"/>
              <a:t>Vierte Ebene</a:t>
            </a:r>
          </a:p>
          <a:p>
            <a:pPr lvl="4"/>
            <a:r>
              <a:rPr lang="de-DE" altLang="en-US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/>
            </a:lvl1pPr>
          </a:lstStyle>
          <a:p>
            <a:r>
              <a:rPr lang="en-US" altLang="en-US" smtClean="0"/>
              <a:t>Ingo Deppner</a:t>
            </a: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r>
              <a:rPr lang="de-DE" altLang="en-US" smtClean="0"/>
              <a:t>DPG-Frühjahrstagung, Münster,                        27. - 31. März 2017</a:t>
            </a: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fld id="{78377B80-CD86-4729-B577-5ABFA2AF09F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36.png"/><Relationship Id="rId5" Type="http://schemas.openxmlformats.org/officeDocument/2006/relationships/image" Target="../media/image5.png"/><Relationship Id="rId10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41.png"/><Relationship Id="rId4" Type="http://schemas.openxmlformats.org/officeDocument/2006/relationships/image" Target="../media/image4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image" Target="../media/image8.png"/><Relationship Id="rId7" Type="http://schemas.openxmlformats.org/officeDocument/2006/relationships/image" Target="../media/image4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46.jpeg"/><Relationship Id="rId5" Type="http://schemas.openxmlformats.org/officeDocument/2006/relationships/image" Target="../media/image5.png"/><Relationship Id="rId10" Type="http://schemas.openxmlformats.org/officeDocument/2006/relationships/image" Target="../media/image45.emf"/><Relationship Id="rId4" Type="http://schemas.openxmlformats.org/officeDocument/2006/relationships/image" Target="../media/image4.png"/><Relationship Id="rId9" Type="http://schemas.openxmlformats.org/officeDocument/2006/relationships/image" Target="../media/image44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54.png"/><Relationship Id="rId4" Type="http://schemas.openxmlformats.org/officeDocument/2006/relationships/image" Target="../media/image4.png"/><Relationship Id="rId9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3.png"/><Relationship Id="rId4" Type="http://schemas.openxmlformats.org/officeDocument/2006/relationships/image" Target="../media/image4.png"/><Relationship Id="rId9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wm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.jpe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3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4.png"/><Relationship Id="rId4" Type="http://schemas.openxmlformats.org/officeDocument/2006/relationships/image" Target="../media/image70.png"/><Relationship Id="rId9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8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10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8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20.png"/><Relationship Id="rId5" Type="http://schemas.openxmlformats.org/officeDocument/2006/relationships/image" Target="../media/image5.png"/><Relationship Id="rId10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5.png"/><Relationship Id="rId10" Type="http://schemas.openxmlformats.org/officeDocument/2006/relationships/image" Target="../media/image25.png"/><Relationship Id="rId4" Type="http://schemas.openxmlformats.org/officeDocument/2006/relationships/image" Target="../media/image4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8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DPG-Frühjahrstagung, Münster,                        27. - 31. März 2017</a:t>
            </a:r>
            <a:endParaRPr lang="en-US" alt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8059C-0DFD-470F-89EF-896A33D3D56C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530545" y="2897618"/>
            <a:ext cx="7518400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l">
              <a:spcBef>
                <a:spcPct val="0"/>
              </a:spcBef>
              <a:tabLst>
                <a:tab pos="863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>
              <a:spcBef>
                <a:spcPct val="0"/>
              </a:spcBef>
              <a:tabLst>
                <a:tab pos="863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>
              <a:spcBef>
                <a:spcPct val="0"/>
              </a:spcBef>
              <a:tabLst>
                <a:tab pos="863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>
              <a:spcBef>
                <a:spcPct val="0"/>
              </a:spcBef>
              <a:tabLst>
                <a:tab pos="863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>
              <a:spcBef>
                <a:spcPct val="0"/>
              </a:spcBef>
              <a:tabLst>
                <a:tab pos="863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tabLst>
                <a:tab pos="863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tabLst>
                <a:tab pos="863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tabLst>
                <a:tab pos="863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tabLst>
                <a:tab pos="863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dirty="0">
                <a:latin typeface="Arial" pitchFamily="34" charset="0"/>
              </a:rPr>
              <a:t>Outline: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2000" b="1" dirty="0" smtClean="0">
                <a:latin typeface="Arial" pitchFamily="34" charset="0"/>
              </a:rPr>
              <a:t>Introduction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2000" b="1" dirty="0" smtClean="0">
                <a:latin typeface="Arial" pitchFamily="34" charset="0"/>
              </a:rPr>
              <a:t>CBM TOF requirements</a:t>
            </a:r>
            <a:endParaRPr lang="de-DE" altLang="en-US" sz="2000" b="1" dirty="0" smtClean="0">
              <a:latin typeface="Arial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de-DE" altLang="en-US" sz="2000" b="1" dirty="0" smtClean="0">
                <a:latin typeface="Arial" pitchFamily="34" charset="0"/>
              </a:rPr>
              <a:t>Tof wall </a:t>
            </a:r>
            <a:r>
              <a:rPr lang="en-US" altLang="en-US" sz="2000" b="1" dirty="0" smtClean="0">
                <a:latin typeface="Arial" pitchFamily="34" charset="0"/>
              </a:rPr>
              <a:t>arrangements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2000" b="1" dirty="0" smtClean="0">
                <a:latin typeface="Arial" pitchFamily="34" charset="0"/>
              </a:rPr>
              <a:t>Ceramics RPC and the central region of the </a:t>
            </a:r>
            <a:r>
              <a:rPr lang="en-US" altLang="en-US" sz="2000" b="1" dirty="0" err="1" smtClean="0">
                <a:latin typeface="Arial" pitchFamily="34" charset="0"/>
              </a:rPr>
              <a:t>ToF</a:t>
            </a:r>
            <a:r>
              <a:rPr lang="en-US" altLang="en-US" sz="2000" b="1" dirty="0" smtClean="0">
                <a:latin typeface="Arial" pitchFamily="34" charset="0"/>
              </a:rPr>
              <a:t> wall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2000" b="1" dirty="0" smtClean="0">
                <a:latin typeface="Arial" pitchFamily="34" charset="0"/>
              </a:rPr>
              <a:t>Beam-time </a:t>
            </a:r>
            <a:r>
              <a:rPr lang="en-US" altLang="en-US" sz="2000" b="1" dirty="0">
                <a:latin typeface="Arial" pitchFamily="34" charset="0"/>
              </a:rPr>
              <a:t>@ SPS Nov. </a:t>
            </a:r>
            <a:r>
              <a:rPr lang="en-US" altLang="en-US" sz="2000" b="1" dirty="0" smtClean="0">
                <a:latin typeface="Arial" pitchFamily="34" charset="0"/>
              </a:rPr>
              <a:t>2015</a:t>
            </a:r>
            <a:endParaRPr lang="en-US" altLang="en-US" sz="2000" b="1" dirty="0">
              <a:latin typeface="Arial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2000" b="1" dirty="0" smtClean="0">
                <a:latin typeface="Arial" pitchFamily="34" charset="0"/>
              </a:rPr>
              <a:t>Beam-time @ SPS Nov</a:t>
            </a:r>
            <a:r>
              <a:rPr lang="en-US" altLang="en-US" sz="2000" b="1" dirty="0">
                <a:latin typeface="Arial" pitchFamily="34" charset="0"/>
              </a:rPr>
              <a:t>. </a:t>
            </a:r>
            <a:r>
              <a:rPr lang="en-US" altLang="en-US" sz="2000" b="1" dirty="0" smtClean="0">
                <a:latin typeface="Arial" pitchFamily="34" charset="0"/>
              </a:rPr>
              <a:t>2016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2000" b="1" dirty="0" smtClean="0">
                <a:latin typeface="Arial" pitchFamily="34" charset="0"/>
              </a:rPr>
              <a:t>TOF Project timeline</a:t>
            </a:r>
            <a:endParaRPr lang="en-US" altLang="en-US" sz="2000" b="1" dirty="0">
              <a:latin typeface="Arial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2000" b="1" dirty="0" smtClean="0">
                <a:latin typeface="Arial" pitchFamily="34" charset="0"/>
              </a:rPr>
              <a:t>TOF FAIR Phase 0 project</a:t>
            </a:r>
            <a:endParaRPr lang="en-US" altLang="en-US" sz="2000" b="1" dirty="0">
              <a:latin typeface="Arial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2000" b="1" dirty="0" smtClean="0">
                <a:latin typeface="Arial" pitchFamily="34" charset="0"/>
              </a:rPr>
              <a:t>Summary and Outlook</a:t>
            </a:r>
            <a:endParaRPr lang="en-US" altLang="en-US" sz="2000" b="1" dirty="0">
              <a:latin typeface="Arial" pitchFamily="34" charset="0"/>
            </a:endParaRPr>
          </a:p>
        </p:txBody>
      </p:sp>
      <p:pic>
        <p:nvPicPr>
          <p:cNvPr id="2058" name="Picture 10" descr="CBM-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3763" cy="122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2361802" y="2051050"/>
            <a:ext cx="44005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en-US" b="1" dirty="0">
                <a:latin typeface="Arial" pitchFamily="34" charset="0"/>
              </a:rPr>
              <a:t>Ingo Deppner for the CBM-TOF Group</a:t>
            </a:r>
          </a:p>
          <a:p>
            <a:r>
              <a:rPr lang="de-DE" altLang="en-US" sz="1400" b="1" dirty="0">
                <a:latin typeface="Arial" pitchFamily="34" charset="0"/>
              </a:rPr>
              <a:t>Physikalisches Institut</a:t>
            </a:r>
            <a:r>
              <a:rPr lang="en-US" altLang="en-US" sz="1400" b="1" dirty="0">
                <a:latin typeface="Arial" pitchFamily="34" charset="0"/>
              </a:rPr>
              <a:t> </a:t>
            </a:r>
            <a:r>
              <a:rPr lang="en-US" altLang="en-US" sz="1400" b="1" dirty="0" smtClean="0">
                <a:latin typeface="Arial" pitchFamily="34" charset="0"/>
              </a:rPr>
              <a:t>der Uni</a:t>
            </a:r>
            <a:r>
              <a:rPr lang="en-US" altLang="en-US" sz="1400" b="1" dirty="0">
                <a:latin typeface="Arial" pitchFamily="34" charset="0"/>
              </a:rPr>
              <a:t>. Heidelberg</a:t>
            </a:r>
          </a:p>
        </p:txBody>
      </p:sp>
      <p:sp>
        <p:nvSpPr>
          <p:cNvPr id="2063" name="Text Box 15"/>
          <p:cNvSpPr txBox="1">
            <a:spLocks noChangeArrowheads="1"/>
          </p:cNvSpPr>
          <p:nvPr/>
        </p:nvSpPr>
        <p:spPr bwMode="auto">
          <a:xfrm>
            <a:off x="893763" y="228600"/>
            <a:ext cx="619347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altLang="en-US" sz="2800" b="1" dirty="0">
                <a:solidFill>
                  <a:srgbClr val="FF0000"/>
                </a:solidFill>
                <a:latin typeface="Arial" pitchFamily="34" charset="0"/>
              </a:rPr>
              <a:t>DPG – Frühjahrstagung</a:t>
            </a:r>
            <a:r>
              <a:rPr lang="en-US" altLang="en-US" sz="2800" b="1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altLang="en-US" sz="2800" b="1" smtClean="0">
                <a:solidFill>
                  <a:srgbClr val="FF0000"/>
                </a:solidFill>
                <a:latin typeface="Arial" pitchFamily="34" charset="0"/>
              </a:rPr>
              <a:t>2017  </a:t>
            </a:r>
            <a:endParaRPr lang="en-US" altLang="en-US" sz="2800" b="1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46881" y="1285875"/>
            <a:ext cx="82303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schemeClr val="bg1"/>
                </a:solidFill>
                <a:latin typeface="Arial" pitchFamily="34" charset="0"/>
              </a:rPr>
              <a:t>The CBM Time-of-Flight wall</a:t>
            </a:r>
            <a:endParaRPr lang="de-DE" altLang="en-US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241" y="-4762"/>
            <a:ext cx="2056759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/>
              <a:t>Ingo Deppner</a:t>
            </a:r>
            <a:endParaRPr lang="de-DE" altLang="en-US" sz="1400" smtClean="0"/>
          </a:p>
        </p:txBody>
      </p:sp>
      <p:sp>
        <p:nvSpPr>
          <p:cNvPr id="4099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en-US" sz="1400" smtClean="0"/>
              <a:t>DPG-Frühjahrstagung, Münster,                        27. - 31. März 2017</a:t>
            </a: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FC839DD-85D1-41AF-A6DA-9523B4528355}" type="slidenum">
              <a:rPr lang="de-DE" altLang="en-US" sz="1400" smtClean="0"/>
              <a:pPr algn="r"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de-DE" altLang="en-US" sz="1400" smtClean="0"/>
          </a:p>
        </p:txBody>
      </p:sp>
      <p:sp>
        <p:nvSpPr>
          <p:cNvPr id="4101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2" name="Picture 3" descr="CBM-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5" name="Rectangle 77"/>
          <p:cNvSpPr>
            <a:spLocks noChangeArrowheads="1"/>
          </p:cNvSpPr>
          <p:nvPr/>
        </p:nvSpPr>
        <p:spPr bwMode="auto">
          <a:xfrm>
            <a:off x="122238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4106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539875"/>
            <a:ext cx="6200775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sp>
        <p:nvSpPr>
          <p:cNvPr id="32" name="Rectangle 31"/>
          <p:cNvSpPr/>
          <p:nvPr/>
        </p:nvSpPr>
        <p:spPr bwMode="auto">
          <a:xfrm>
            <a:off x="2326481" y="3057525"/>
            <a:ext cx="2016919" cy="1343025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67" name="Straight Connector 66"/>
          <p:cNvCxnSpPr/>
          <p:nvPr/>
        </p:nvCxnSpPr>
        <p:spPr bwMode="auto">
          <a:xfrm>
            <a:off x="2314575" y="4032646"/>
            <a:ext cx="242888" cy="36790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Straight Connector 47"/>
          <p:cNvCxnSpPr/>
          <p:nvPr/>
        </p:nvCxnSpPr>
        <p:spPr bwMode="auto">
          <a:xfrm>
            <a:off x="2314575" y="3532454"/>
            <a:ext cx="596900" cy="86809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" name="Straight Connector 58"/>
          <p:cNvCxnSpPr/>
          <p:nvPr/>
        </p:nvCxnSpPr>
        <p:spPr bwMode="auto">
          <a:xfrm>
            <a:off x="2326481" y="3057525"/>
            <a:ext cx="937419" cy="135255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" name="Straight Connector 59"/>
          <p:cNvCxnSpPr/>
          <p:nvPr/>
        </p:nvCxnSpPr>
        <p:spPr bwMode="auto">
          <a:xfrm>
            <a:off x="2647949" y="3045117"/>
            <a:ext cx="937419" cy="135255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" name="Straight Connector 60"/>
          <p:cNvCxnSpPr/>
          <p:nvPr/>
        </p:nvCxnSpPr>
        <p:spPr bwMode="auto">
          <a:xfrm>
            <a:off x="2993231" y="3057525"/>
            <a:ext cx="937419" cy="135255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2" name="Straight Connector 61"/>
          <p:cNvCxnSpPr/>
          <p:nvPr/>
        </p:nvCxnSpPr>
        <p:spPr bwMode="auto">
          <a:xfrm>
            <a:off x="3340100" y="3052762"/>
            <a:ext cx="937419" cy="135255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3" name="Straight Connector 62"/>
          <p:cNvCxnSpPr/>
          <p:nvPr/>
        </p:nvCxnSpPr>
        <p:spPr bwMode="auto">
          <a:xfrm>
            <a:off x="3664744" y="3052762"/>
            <a:ext cx="678656" cy="98464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4" name="Straight Connector 63"/>
          <p:cNvCxnSpPr/>
          <p:nvPr/>
        </p:nvCxnSpPr>
        <p:spPr bwMode="auto">
          <a:xfrm>
            <a:off x="4023122" y="3067050"/>
            <a:ext cx="320278" cy="46540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6" name="Rectangle 45"/>
          <p:cNvSpPr/>
          <p:nvPr/>
        </p:nvSpPr>
        <p:spPr bwMode="auto">
          <a:xfrm>
            <a:off x="3005138" y="3551371"/>
            <a:ext cx="666750" cy="348987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826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4058003"/>
            <a:ext cx="3335338" cy="2203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5" y="1243013"/>
            <a:ext cx="2487468" cy="2836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hteck 5"/>
          <p:cNvSpPr/>
          <p:nvPr/>
        </p:nvSpPr>
        <p:spPr>
          <a:xfrm>
            <a:off x="771047" y="5885418"/>
            <a:ext cx="4691221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r>
              <a:rPr lang="en-US" dirty="0" smtClean="0"/>
              <a:t>Alternative solution with Pad-MRPCs is available</a:t>
            </a:r>
            <a:endParaRPr lang="en-US" dirty="0"/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749300" y="-74340"/>
            <a:ext cx="6705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chemeClr val="bg1"/>
                </a:solidFill>
                <a:latin typeface="Arial" charset="0"/>
              </a:rPr>
              <a:t>Beam-time @ SPS in </a:t>
            </a:r>
            <a:br>
              <a:rPr lang="en-US" altLang="en-US" sz="3600" b="1" dirty="0" smtClean="0">
                <a:solidFill>
                  <a:schemeClr val="bg1"/>
                </a:solidFill>
                <a:latin typeface="Arial" charset="0"/>
              </a:rPr>
            </a:br>
            <a:r>
              <a:rPr lang="en-US" altLang="en-US" sz="3600" b="1" dirty="0" smtClean="0">
                <a:solidFill>
                  <a:schemeClr val="bg1"/>
                </a:solidFill>
                <a:latin typeface="Arial" charset="0"/>
              </a:rPr>
              <a:t>Nov. 2015</a:t>
            </a:r>
            <a:endParaRPr lang="en-US" altLang="en-US" sz="3600" b="1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24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/>
              <a:t>Ingo Deppner</a:t>
            </a:r>
            <a:endParaRPr lang="de-DE" altLang="en-US" sz="1400" smtClean="0"/>
          </a:p>
        </p:txBody>
      </p:sp>
      <p:sp>
        <p:nvSpPr>
          <p:cNvPr id="4099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en-US" sz="1400" smtClean="0"/>
              <a:t>DPG-Frühjahrstagung, Münster,                        27. - 31. März 2017</a:t>
            </a: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FC839DD-85D1-41AF-A6DA-9523B4528355}" type="slidenum">
              <a:rPr lang="de-DE" altLang="en-US" sz="1400" smtClean="0"/>
              <a:pPr algn="r" eaLnBrk="1" hangingPunct="1">
                <a:spcBef>
                  <a:spcPct val="0"/>
                </a:spcBef>
                <a:buFontTx/>
                <a:buNone/>
              </a:pPr>
              <a:t>11</a:t>
            </a:fld>
            <a:endParaRPr lang="de-DE" altLang="en-US" sz="1400" smtClean="0"/>
          </a:p>
        </p:txBody>
      </p:sp>
      <p:sp>
        <p:nvSpPr>
          <p:cNvPr id="4101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2" name="Picture 3" descr="CBM-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4" name="Text Box 7"/>
          <p:cNvSpPr txBox="1">
            <a:spLocks noChangeArrowheads="1"/>
          </p:cNvSpPr>
          <p:nvPr/>
        </p:nvSpPr>
        <p:spPr bwMode="auto">
          <a:xfrm>
            <a:off x="749300" y="-74340"/>
            <a:ext cx="6705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chemeClr val="bg1"/>
                </a:solidFill>
                <a:latin typeface="Arial" charset="0"/>
              </a:rPr>
              <a:t>Beam-time @ SPS in </a:t>
            </a:r>
            <a:br>
              <a:rPr lang="en-US" altLang="en-US" sz="3600" b="1" dirty="0" smtClean="0">
                <a:solidFill>
                  <a:schemeClr val="bg1"/>
                </a:solidFill>
                <a:latin typeface="Arial" charset="0"/>
              </a:rPr>
            </a:br>
            <a:r>
              <a:rPr lang="en-US" altLang="en-US" sz="3600" b="1" dirty="0" smtClean="0">
                <a:solidFill>
                  <a:schemeClr val="bg1"/>
                </a:solidFill>
                <a:latin typeface="Arial" charset="0"/>
              </a:rPr>
              <a:t>Nov. 2015</a:t>
            </a:r>
            <a:endParaRPr lang="en-US" altLang="en-US" sz="36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105" name="Rectangle 77"/>
          <p:cNvSpPr>
            <a:spLocks noChangeArrowheads="1"/>
          </p:cNvSpPr>
          <p:nvPr/>
        </p:nvSpPr>
        <p:spPr bwMode="auto">
          <a:xfrm>
            <a:off x="122238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4106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9" y="1206500"/>
            <a:ext cx="3979861" cy="4995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hteck 5"/>
          <p:cNvSpPr/>
          <p:nvPr/>
        </p:nvSpPr>
        <p:spPr>
          <a:xfrm>
            <a:off x="4233703" y="5106722"/>
            <a:ext cx="4691221" cy="107721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r>
              <a:rPr lang="en-US" sz="1600" dirty="0" smtClean="0"/>
              <a:t>Counter time resolution about 46 </a:t>
            </a:r>
            <a:r>
              <a:rPr lang="en-US" sz="1600" dirty="0" err="1" smtClean="0"/>
              <a:t>ps</a:t>
            </a:r>
            <a:endParaRPr lang="en-US" sz="1600" dirty="0" smtClean="0"/>
          </a:p>
          <a:p>
            <a:r>
              <a:rPr lang="en-US" sz="1600" dirty="0" smtClean="0"/>
              <a:t>Efficiency about 97 %</a:t>
            </a:r>
          </a:p>
          <a:p>
            <a:r>
              <a:rPr lang="en-US" sz="1600" dirty="0" smtClean="0"/>
              <a:t>Cluster size &gt; 2</a:t>
            </a:r>
          </a:p>
          <a:p>
            <a:r>
              <a:rPr lang="en-US" sz="1600" dirty="0" smtClean="0"/>
              <a:t>Particle flux only a </a:t>
            </a:r>
            <a:r>
              <a:rPr lang="en-US" sz="1600" dirty="0" smtClean="0">
                <a:solidFill>
                  <a:srgbClr val="FF0000"/>
                </a:solidFill>
              </a:rPr>
              <a:t>few hundred Hz/cm</a:t>
            </a:r>
            <a:r>
              <a:rPr lang="en-US" sz="1600" baseline="30000" dirty="0" smtClean="0">
                <a:solidFill>
                  <a:srgbClr val="FF0000"/>
                </a:solidFill>
              </a:rPr>
              <a:t>2</a:t>
            </a:r>
            <a:endParaRPr lang="en-US" sz="1600" baseline="300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22239" y="3733800"/>
            <a:ext cx="3938564" cy="243968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sm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41" y="3994495"/>
            <a:ext cx="3857762" cy="2146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127" y="1222201"/>
            <a:ext cx="2593715" cy="1945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401" y="3127831"/>
            <a:ext cx="2596896" cy="1947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4336937" y="1312362"/>
            <a:ext cx="1959634" cy="1826608"/>
            <a:chOff x="15756909" y="18726341"/>
            <a:chExt cx="3110528" cy="2899378"/>
          </a:xfrm>
        </p:grpSpPr>
        <p:pic>
          <p:nvPicPr>
            <p:cNvPr id="24" name="Picture 2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56909" y="18726341"/>
              <a:ext cx="3034328" cy="2899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Oval 24"/>
            <p:cNvSpPr/>
            <p:nvPr/>
          </p:nvSpPr>
          <p:spPr>
            <a:xfrm>
              <a:off x="18181637" y="19686400"/>
              <a:ext cx="685800" cy="26291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1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00" y="3127831"/>
            <a:ext cx="2520396" cy="1947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462" y="3716269"/>
            <a:ext cx="135827" cy="556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422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/>
              <a:t>Ingo Deppner</a:t>
            </a:r>
            <a:endParaRPr lang="de-DE" altLang="en-US" sz="1400" smtClean="0"/>
          </a:p>
        </p:txBody>
      </p:sp>
      <p:sp>
        <p:nvSpPr>
          <p:cNvPr id="4099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en-US" sz="1400" smtClean="0"/>
              <a:t>DPG-Frühjahrstagung, Münster,                        27. - 31. März 2017</a:t>
            </a: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FC839DD-85D1-41AF-A6DA-9523B4528355}" type="slidenum">
              <a:rPr lang="de-DE" altLang="en-US" sz="1400" smtClean="0"/>
              <a:pPr algn="r"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de-DE" altLang="en-US" sz="1400" smtClean="0"/>
          </a:p>
        </p:txBody>
      </p:sp>
      <p:sp>
        <p:nvSpPr>
          <p:cNvPr id="4101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2" name="Picture 3" descr="CBM-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5" name="Rectangle 77"/>
          <p:cNvSpPr>
            <a:spLocks noChangeArrowheads="1"/>
          </p:cNvSpPr>
          <p:nvPr/>
        </p:nvSpPr>
        <p:spPr bwMode="auto">
          <a:xfrm>
            <a:off x="122238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4106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539875"/>
            <a:ext cx="6200775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pic>
        <p:nvPicPr>
          <p:cNvPr id="43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13" y="1647825"/>
            <a:ext cx="2572960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6612731" y="1285875"/>
            <a:ext cx="2321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Module M5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Freeform 30"/>
          <p:cNvSpPr/>
          <p:nvPr/>
        </p:nvSpPr>
        <p:spPr bwMode="auto">
          <a:xfrm>
            <a:off x="981075" y="2076450"/>
            <a:ext cx="4724400" cy="3305175"/>
          </a:xfrm>
          <a:custGeom>
            <a:avLst/>
            <a:gdLst>
              <a:gd name="connsiteX0" fmla="*/ 0 w 4724400"/>
              <a:gd name="connsiteY0" fmla="*/ 1219200 h 3305175"/>
              <a:gd name="connsiteX1" fmla="*/ 676275 w 4724400"/>
              <a:gd name="connsiteY1" fmla="*/ 1219200 h 3305175"/>
              <a:gd name="connsiteX2" fmla="*/ 676275 w 4724400"/>
              <a:gd name="connsiteY2" fmla="*/ 0 h 3305175"/>
              <a:gd name="connsiteX3" fmla="*/ 4038600 w 4724400"/>
              <a:gd name="connsiteY3" fmla="*/ 0 h 3305175"/>
              <a:gd name="connsiteX4" fmla="*/ 4038600 w 4724400"/>
              <a:gd name="connsiteY4" fmla="*/ 1228725 h 3305175"/>
              <a:gd name="connsiteX5" fmla="*/ 4724400 w 4724400"/>
              <a:gd name="connsiteY5" fmla="*/ 1219200 h 3305175"/>
              <a:gd name="connsiteX6" fmla="*/ 4724400 w 4724400"/>
              <a:gd name="connsiteY6" fmla="*/ 2085975 h 3305175"/>
              <a:gd name="connsiteX7" fmla="*/ 4029075 w 4724400"/>
              <a:gd name="connsiteY7" fmla="*/ 2076450 h 3305175"/>
              <a:gd name="connsiteX8" fmla="*/ 4038600 w 4724400"/>
              <a:gd name="connsiteY8" fmla="*/ 3305175 h 3305175"/>
              <a:gd name="connsiteX9" fmla="*/ 657225 w 4724400"/>
              <a:gd name="connsiteY9" fmla="*/ 3305175 h 3305175"/>
              <a:gd name="connsiteX10" fmla="*/ 666750 w 4724400"/>
              <a:gd name="connsiteY10" fmla="*/ 2085975 h 3305175"/>
              <a:gd name="connsiteX11" fmla="*/ 9525 w 4724400"/>
              <a:gd name="connsiteY11" fmla="*/ 2085975 h 3305175"/>
              <a:gd name="connsiteX12" fmla="*/ 0 w 4724400"/>
              <a:gd name="connsiteY12" fmla="*/ 1219200 h 330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724400" h="3305175">
                <a:moveTo>
                  <a:pt x="0" y="1219200"/>
                </a:moveTo>
                <a:lnTo>
                  <a:pt x="676275" y="1219200"/>
                </a:lnTo>
                <a:lnTo>
                  <a:pt x="676275" y="0"/>
                </a:lnTo>
                <a:lnTo>
                  <a:pt x="4038600" y="0"/>
                </a:lnTo>
                <a:lnTo>
                  <a:pt x="4038600" y="1228725"/>
                </a:lnTo>
                <a:lnTo>
                  <a:pt x="4724400" y="1219200"/>
                </a:lnTo>
                <a:lnTo>
                  <a:pt x="4724400" y="2085975"/>
                </a:lnTo>
                <a:lnTo>
                  <a:pt x="4029075" y="2076450"/>
                </a:lnTo>
                <a:lnTo>
                  <a:pt x="4038600" y="3305175"/>
                </a:lnTo>
                <a:lnTo>
                  <a:pt x="657225" y="3305175"/>
                </a:lnTo>
                <a:lnTo>
                  <a:pt x="666750" y="2085975"/>
                </a:lnTo>
                <a:lnTo>
                  <a:pt x="9525" y="2085975"/>
                </a:lnTo>
                <a:lnTo>
                  <a:pt x="0" y="1219200"/>
                </a:lnTo>
                <a:close/>
              </a:path>
            </a:pathLst>
          </a:cu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2314575" y="3057525"/>
            <a:ext cx="2028825" cy="1343025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34" name="Straight Connector 33"/>
          <p:cNvCxnSpPr>
            <a:stCxn id="31" idx="2"/>
          </p:cNvCxnSpPr>
          <p:nvPr/>
        </p:nvCxnSpPr>
        <p:spPr bwMode="auto">
          <a:xfrm>
            <a:off x="1657350" y="2076450"/>
            <a:ext cx="657225" cy="98107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Straight Connector 49"/>
          <p:cNvCxnSpPr/>
          <p:nvPr/>
        </p:nvCxnSpPr>
        <p:spPr bwMode="auto">
          <a:xfrm>
            <a:off x="2009775" y="2085975"/>
            <a:ext cx="657225" cy="98107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Straight Connector 50"/>
          <p:cNvCxnSpPr/>
          <p:nvPr/>
        </p:nvCxnSpPr>
        <p:spPr bwMode="auto">
          <a:xfrm>
            <a:off x="2343150" y="2076450"/>
            <a:ext cx="657225" cy="98107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Straight Connector 51"/>
          <p:cNvCxnSpPr/>
          <p:nvPr/>
        </p:nvCxnSpPr>
        <p:spPr bwMode="auto">
          <a:xfrm>
            <a:off x="2695575" y="2085975"/>
            <a:ext cx="657225" cy="98107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Straight Connector 52"/>
          <p:cNvCxnSpPr/>
          <p:nvPr/>
        </p:nvCxnSpPr>
        <p:spPr bwMode="auto">
          <a:xfrm>
            <a:off x="3009900" y="2076450"/>
            <a:ext cx="657225" cy="98107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Straight Connector 53"/>
          <p:cNvCxnSpPr/>
          <p:nvPr/>
        </p:nvCxnSpPr>
        <p:spPr bwMode="auto">
          <a:xfrm>
            <a:off x="3362325" y="2085975"/>
            <a:ext cx="657225" cy="98107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Straight Connector 54"/>
          <p:cNvCxnSpPr/>
          <p:nvPr/>
        </p:nvCxnSpPr>
        <p:spPr bwMode="auto">
          <a:xfrm>
            <a:off x="3695700" y="2076450"/>
            <a:ext cx="1376363" cy="2062163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" name="Straight Connector 55"/>
          <p:cNvCxnSpPr/>
          <p:nvPr/>
        </p:nvCxnSpPr>
        <p:spPr bwMode="auto">
          <a:xfrm>
            <a:off x="4048125" y="2085975"/>
            <a:ext cx="1385888" cy="207406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7" name="Straight Connector 56"/>
          <p:cNvCxnSpPr/>
          <p:nvPr/>
        </p:nvCxnSpPr>
        <p:spPr bwMode="auto">
          <a:xfrm>
            <a:off x="4362450" y="2076450"/>
            <a:ext cx="657225" cy="98107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8" name="Straight Connector 57"/>
          <p:cNvCxnSpPr/>
          <p:nvPr/>
        </p:nvCxnSpPr>
        <p:spPr bwMode="auto">
          <a:xfrm>
            <a:off x="4714875" y="2085975"/>
            <a:ext cx="304800" cy="48101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6" name="Straight Connector 65"/>
          <p:cNvCxnSpPr/>
          <p:nvPr/>
        </p:nvCxnSpPr>
        <p:spPr bwMode="auto">
          <a:xfrm>
            <a:off x="1657350" y="2554580"/>
            <a:ext cx="657225" cy="98107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7" name="Straight Connector 66"/>
          <p:cNvCxnSpPr/>
          <p:nvPr/>
        </p:nvCxnSpPr>
        <p:spPr bwMode="auto">
          <a:xfrm>
            <a:off x="1657349" y="3051571"/>
            <a:ext cx="657225" cy="98107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8" name="Straight Connector 67"/>
          <p:cNvCxnSpPr/>
          <p:nvPr/>
        </p:nvCxnSpPr>
        <p:spPr bwMode="auto">
          <a:xfrm>
            <a:off x="1485900" y="3295650"/>
            <a:ext cx="1447800" cy="208597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9" name="Straight Connector 78"/>
          <p:cNvCxnSpPr/>
          <p:nvPr/>
        </p:nvCxnSpPr>
        <p:spPr bwMode="auto">
          <a:xfrm>
            <a:off x="4343400" y="3546870"/>
            <a:ext cx="657225" cy="98107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0" name="Straight Connector 79"/>
          <p:cNvCxnSpPr/>
          <p:nvPr/>
        </p:nvCxnSpPr>
        <p:spPr bwMode="auto">
          <a:xfrm>
            <a:off x="4362450" y="4042170"/>
            <a:ext cx="657225" cy="98107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1" name="Straight Connector 80"/>
          <p:cNvCxnSpPr/>
          <p:nvPr/>
        </p:nvCxnSpPr>
        <p:spPr bwMode="auto">
          <a:xfrm>
            <a:off x="4257675" y="4400550"/>
            <a:ext cx="645319" cy="98107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5" name="Straight Connector 84"/>
          <p:cNvCxnSpPr/>
          <p:nvPr/>
        </p:nvCxnSpPr>
        <p:spPr bwMode="auto">
          <a:xfrm>
            <a:off x="2578100" y="4410075"/>
            <a:ext cx="657225" cy="98107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6" name="Straight Connector 85"/>
          <p:cNvCxnSpPr/>
          <p:nvPr/>
        </p:nvCxnSpPr>
        <p:spPr bwMode="auto">
          <a:xfrm>
            <a:off x="2911475" y="4400550"/>
            <a:ext cx="657225" cy="98107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7" name="Straight Connector 86"/>
          <p:cNvCxnSpPr/>
          <p:nvPr/>
        </p:nvCxnSpPr>
        <p:spPr bwMode="auto">
          <a:xfrm>
            <a:off x="3263900" y="4410075"/>
            <a:ext cx="657225" cy="98107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8" name="Straight Connector 87"/>
          <p:cNvCxnSpPr/>
          <p:nvPr/>
        </p:nvCxnSpPr>
        <p:spPr bwMode="auto">
          <a:xfrm>
            <a:off x="3578225" y="4400550"/>
            <a:ext cx="657225" cy="98107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9" name="Straight Connector 88"/>
          <p:cNvCxnSpPr/>
          <p:nvPr/>
        </p:nvCxnSpPr>
        <p:spPr bwMode="auto">
          <a:xfrm>
            <a:off x="3930650" y="4410075"/>
            <a:ext cx="657225" cy="98107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0" name="Straight Connector 89"/>
          <p:cNvCxnSpPr/>
          <p:nvPr/>
        </p:nvCxnSpPr>
        <p:spPr bwMode="auto">
          <a:xfrm>
            <a:off x="5210175" y="3295650"/>
            <a:ext cx="495300" cy="74006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" name="Straight Connector 91"/>
          <p:cNvCxnSpPr/>
          <p:nvPr/>
        </p:nvCxnSpPr>
        <p:spPr bwMode="auto">
          <a:xfrm>
            <a:off x="1149350" y="3295649"/>
            <a:ext cx="1447800" cy="208597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3" name="Straight Connector 92"/>
          <p:cNvCxnSpPr/>
          <p:nvPr/>
        </p:nvCxnSpPr>
        <p:spPr bwMode="auto">
          <a:xfrm>
            <a:off x="1657350" y="4527945"/>
            <a:ext cx="615950" cy="86320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5" name="Straight Connector 94"/>
          <p:cNvCxnSpPr/>
          <p:nvPr/>
        </p:nvCxnSpPr>
        <p:spPr bwMode="auto">
          <a:xfrm>
            <a:off x="981075" y="3543893"/>
            <a:ext cx="428625" cy="61615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7" name="Straight Connector 96"/>
          <p:cNvCxnSpPr/>
          <p:nvPr/>
        </p:nvCxnSpPr>
        <p:spPr bwMode="auto">
          <a:xfrm>
            <a:off x="1647825" y="5023245"/>
            <a:ext cx="266700" cy="36790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119" name="Group 4118"/>
          <p:cNvGrpSpPr/>
          <p:nvPr/>
        </p:nvGrpSpPr>
        <p:grpSpPr>
          <a:xfrm>
            <a:off x="6445533" y="3670445"/>
            <a:ext cx="2488918" cy="2523980"/>
            <a:chOff x="-23813" y="1047750"/>
            <a:chExt cx="5724525" cy="4781550"/>
          </a:xfrm>
        </p:grpSpPr>
        <p:pic>
          <p:nvPicPr>
            <p:cNvPr id="282628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3836" y="1057275"/>
              <a:ext cx="1666876" cy="4762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629" name="Picture 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813" y="1047750"/>
              <a:ext cx="4076700" cy="4781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6" name="Text Box 7"/>
          <p:cNvSpPr txBox="1">
            <a:spLocks noChangeArrowheads="1"/>
          </p:cNvSpPr>
          <p:nvPr/>
        </p:nvSpPr>
        <p:spPr bwMode="auto">
          <a:xfrm>
            <a:off x="749300" y="-74340"/>
            <a:ext cx="6705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chemeClr val="bg1"/>
                </a:solidFill>
                <a:latin typeface="Arial" charset="0"/>
              </a:rPr>
              <a:t>Beam-time @ SPS in </a:t>
            </a:r>
            <a:br>
              <a:rPr lang="en-US" altLang="en-US" sz="3600" b="1" dirty="0" smtClean="0">
                <a:solidFill>
                  <a:schemeClr val="bg1"/>
                </a:solidFill>
                <a:latin typeface="Arial" charset="0"/>
              </a:rPr>
            </a:br>
            <a:r>
              <a:rPr lang="en-US" altLang="en-US" sz="3600" b="1" dirty="0" smtClean="0">
                <a:solidFill>
                  <a:schemeClr val="bg1"/>
                </a:solidFill>
                <a:latin typeface="Arial" charset="0"/>
              </a:rPr>
              <a:t>Nov. 2015</a:t>
            </a:r>
            <a:endParaRPr lang="en-US" altLang="en-US" sz="3600" b="1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09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/>
              <a:t>Ingo Deppner</a:t>
            </a:r>
            <a:endParaRPr lang="de-DE" altLang="en-US" sz="1400" smtClean="0"/>
          </a:p>
        </p:txBody>
      </p:sp>
      <p:sp>
        <p:nvSpPr>
          <p:cNvPr id="4099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en-US" sz="1400" smtClean="0"/>
              <a:t>DPG-Frühjahrstagung, Münster,                        27. - 31. März 2017</a:t>
            </a: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FC839DD-85D1-41AF-A6DA-9523B4528355}" type="slidenum">
              <a:rPr lang="de-DE" altLang="en-US" sz="1400" smtClean="0"/>
              <a:pPr algn="r"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de-DE" altLang="en-US" sz="1400" smtClean="0"/>
          </a:p>
        </p:txBody>
      </p:sp>
      <p:sp>
        <p:nvSpPr>
          <p:cNvPr id="4101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2" name="Picture 3" descr="CBM-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4" name="Text Box 7"/>
          <p:cNvSpPr txBox="1">
            <a:spLocks noChangeArrowheads="1"/>
          </p:cNvSpPr>
          <p:nvPr/>
        </p:nvSpPr>
        <p:spPr bwMode="auto">
          <a:xfrm>
            <a:off x="749300" y="-74340"/>
            <a:ext cx="6705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chemeClr val="bg1"/>
                </a:solidFill>
                <a:latin typeface="Arial" charset="0"/>
              </a:rPr>
              <a:t>Beam-time @ SPS in </a:t>
            </a:r>
            <a:br>
              <a:rPr lang="en-US" altLang="en-US" sz="3600" b="1" dirty="0" smtClean="0">
                <a:solidFill>
                  <a:schemeClr val="bg1"/>
                </a:solidFill>
                <a:latin typeface="Arial" charset="0"/>
              </a:rPr>
            </a:br>
            <a:r>
              <a:rPr lang="en-US" altLang="en-US" sz="3600" b="1" dirty="0" smtClean="0">
                <a:solidFill>
                  <a:schemeClr val="bg1"/>
                </a:solidFill>
                <a:latin typeface="Arial" charset="0"/>
              </a:rPr>
              <a:t>Nov. 2015</a:t>
            </a:r>
            <a:endParaRPr lang="en-US" altLang="en-US" sz="36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105" name="Rectangle 77"/>
          <p:cNvSpPr>
            <a:spLocks noChangeArrowheads="1"/>
          </p:cNvSpPr>
          <p:nvPr/>
        </p:nvSpPr>
        <p:spPr bwMode="auto">
          <a:xfrm>
            <a:off x="122238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4106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sp>
        <p:nvSpPr>
          <p:cNvPr id="18" name="Rechteck 5"/>
          <p:cNvSpPr/>
          <p:nvPr/>
        </p:nvSpPr>
        <p:spPr>
          <a:xfrm>
            <a:off x="4233702" y="5413667"/>
            <a:ext cx="4691221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r>
              <a:rPr lang="en-US" sz="1600" dirty="0" smtClean="0"/>
              <a:t>Counter time resolution about 60 </a:t>
            </a:r>
            <a:r>
              <a:rPr lang="en-US" sz="1600" dirty="0" err="1" smtClean="0"/>
              <a:t>ps</a:t>
            </a:r>
            <a:endParaRPr lang="en-US" sz="1600" dirty="0" smtClean="0"/>
          </a:p>
          <a:p>
            <a:r>
              <a:rPr lang="en-US" sz="1600" dirty="0" smtClean="0"/>
              <a:t>Efficiency about 97 %</a:t>
            </a:r>
          </a:p>
          <a:p>
            <a:r>
              <a:rPr lang="en-US" sz="1600" dirty="0" smtClean="0"/>
              <a:t>Cluster size about 1.5</a:t>
            </a:r>
          </a:p>
        </p:txBody>
      </p:sp>
      <p:pic>
        <p:nvPicPr>
          <p:cNvPr id="26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0080" y="1147182"/>
            <a:ext cx="2942158" cy="2250434"/>
          </a:xfrm>
          <a:prstGeom prst="rect">
            <a:avLst/>
          </a:prstGeom>
        </p:spPr>
      </p:pic>
      <p:pic>
        <p:nvPicPr>
          <p:cNvPr id="27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5806" y="1370047"/>
            <a:ext cx="2839534" cy="1988652"/>
          </a:xfrm>
          <a:prstGeom prst="rect">
            <a:avLst/>
          </a:prstGeom>
        </p:spPr>
      </p:pic>
      <p:pic>
        <p:nvPicPr>
          <p:cNvPr id="28" name="图片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4889" y="3179432"/>
            <a:ext cx="2969238" cy="2271148"/>
          </a:xfrm>
          <a:prstGeom prst="rect">
            <a:avLst/>
          </a:prstGeom>
        </p:spPr>
      </p:pic>
      <p:pic>
        <p:nvPicPr>
          <p:cNvPr id="29" name="图片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5806" y="3266319"/>
            <a:ext cx="2833696" cy="2167473"/>
          </a:xfrm>
          <a:prstGeom prst="rect">
            <a:avLst/>
          </a:prstGeom>
        </p:spPr>
      </p:pic>
      <p:pic>
        <p:nvPicPr>
          <p:cNvPr id="30" name="图片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97" y="1904617"/>
            <a:ext cx="3399507" cy="25496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697" y="1370047"/>
            <a:ext cx="3250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MRPC3a prototypes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05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DPG-Frühjahrstagung, Münster,                        27. - 31. März 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14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1544" name="Text Box 8"/>
          <p:cNvSpPr txBox="1">
            <a:spLocks noChangeArrowheads="1"/>
          </p:cNvSpPr>
          <p:nvPr/>
        </p:nvSpPr>
        <p:spPr bwMode="auto">
          <a:xfrm>
            <a:off x="0" y="5819775"/>
            <a:ext cx="4429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800" b="1" dirty="0">
                <a:solidFill>
                  <a:schemeClr val="bg1"/>
                </a:solidFill>
              </a:rPr>
              <a:t>80 </a:t>
            </a:r>
            <a:r>
              <a:rPr lang="en-US" altLang="en-US" sz="800" b="1" dirty="0">
                <a:solidFill>
                  <a:schemeClr val="bg1"/>
                </a:solidFill>
                <a:latin typeface="Symbol" pitchFamily="18" charset="2"/>
              </a:rPr>
              <a:t>W</a:t>
            </a:r>
          </a:p>
        </p:txBody>
      </p:sp>
      <p:sp>
        <p:nvSpPr>
          <p:cNvPr id="321545" name="Text Box 9"/>
          <p:cNvSpPr txBox="1">
            <a:spLocks noChangeArrowheads="1"/>
          </p:cNvSpPr>
          <p:nvPr/>
        </p:nvSpPr>
        <p:spPr bwMode="auto">
          <a:xfrm>
            <a:off x="3381375" y="5902325"/>
            <a:ext cx="4429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800" b="1" dirty="0">
                <a:solidFill>
                  <a:schemeClr val="bg1"/>
                </a:solidFill>
              </a:rPr>
              <a:t>1 ns</a:t>
            </a:r>
            <a:endParaRPr lang="en-US" altLang="en-US" sz="800" b="1" dirty="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321546" name="Line 10"/>
          <p:cNvSpPr>
            <a:spLocks noChangeShapeType="1"/>
          </p:cNvSpPr>
          <p:nvPr/>
        </p:nvSpPr>
        <p:spPr bwMode="auto">
          <a:xfrm>
            <a:off x="3371850" y="6076950"/>
            <a:ext cx="5207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321547" name="Line 11"/>
          <p:cNvSpPr>
            <a:spLocks noChangeShapeType="1"/>
          </p:cNvSpPr>
          <p:nvPr/>
        </p:nvSpPr>
        <p:spPr bwMode="auto">
          <a:xfrm flipV="1">
            <a:off x="3371850" y="6022975"/>
            <a:ext cx="0" cy="1016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321548" name="Line 12"/>
          <p:cNvSpPr>
            <a:spLocks noChangeShapeType="1"/>
          </p:cNvSpPr>
          <p:nvPr/>
        </p:nvSpPr>
        <p:spPr bwMode="auto">
          <a:xfrm flipV="1">
            <a:off x="3892550" y="6022975"/>
            <a:ext cx="0" cy="1016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pic>
        <p:nvPicPr>
          <p:cNvPr id="20" name="Picture 19" descr="C:\Users\fruehauf\Desktop\Neuer Ordner\CERN\20161122_14371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" y="1212056"/>
            <a:ext cx="4860925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749300" y="-74340"/>
            <a:ext cx="6705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chemeClr val="bg1"/>
                </a:solidFill>
                <a:latin typeface="Arial" charset="0"/>
              </a:rPr>
              <a:t>Beam-time @ SPS in </a:t>
            </a:r>
            <a:br>
              <a:rPr lang="en-US" altLang="en-US" sz="3600" b="1" dirty="0" smtClean="0">
                <a:solidFill>
                  <a:schemeClr val="bg1"/>
                </a:solidFill>
                <a:latin typeface="Arial" charset="0"/>
              </a:rPr>
            </a:br>
            <a:r>
              <a:rPr lang="en-US" altLang="en-US" sz="3600" b="1" dirty="0" smtClean="0">
                <a:solidFill>
                  <a:schemeClr val="bg1"/>
                </a:solidFill>
                <a:latin typeface="Arial" charset="0"/>
              </a:rPr>
              <a:t>Nov. 2016</a:t>
            </a:r>
            <a:endParaRPr lang="en-US" altLang="en-US" sz="3600" b="1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3892550" y="2295939"/>
            <a:ext cx="1096962" cy="16896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5"/>
          <p:cNvCxnSpPr/>
          <p:nvPr/>
        </p:nvCxnSpPr>
        <p:spPr bwMode="auto">
          <a:xfrm flipH="1" flipV="1">
            <a:off x="944218" y="1808923"/>
            <a:ext cx="2648458" cy="41744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/>
          <p:nvPr/>
        </p:nvCxnSpPr>
        <p:spPr bwMode="auto">
          <a:xfrm flipH="1" flipV="1">
            <a:off x="127000" y="1683638"/>
            <a:ext cx="649388" cy="10144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TextBox 36"/>
          <p:cNvSpPr txBox="1"/>
          <p:nvPr/>
        </p:nvSpPr>
        <p:spPr>
          <a:xfrm rot="627602">
            <a:off x="2772786" y="1815775"/>
            <a:ext cx="900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8908" y="2621839"/>
            <a:ext cx="900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9" name="Straight Arrow Connector 38"/>
          <p:cNvCxnSpPr/>
          <p:nvPr/>
        </p:nvCxnSpPr>
        <p:spPr bwMode="auto">
          <a:xfrm flipH="1" flipV="1">
            <a:off x="221456" y="2017644"/>
            <a:ext cx="290504" cy="58925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" name="Rechteck 5"/>
          <p:cNvSpPr/>
          <p:nvPr/>
        </p:nvSpPr>
        <p:spPr>
          <a:xfrm>
            <a:off x="128587" y="4984534"/>
            <a:ext cx="4838348" cy="120032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r>
              <a:rPr lang="en-US" dirty="0" smtClean="0"/>
              <a:t>Beam-time @ SPS North Area in Nov. 2016</a:t>
            </a:r>
          </a:p>
          <a:p>
            <a:r>
              <a:rPr lang="en-US" dirty="0" smtClean="0"/>
              <a:t>Beam: Lead @ 158A GeV</a:t>
            </a:r>
            <a:br>
              <a:rPr lang="en-US" dirty="0" smtClean="0"/>
            </a:br>
            <a:r>
              <a:rPr lang="en-US" dirty="0" smtClean="0"/>
              <a:t>Target: 4 mm </a:t>
            </a:r>
            <a:r>
              <a:rPr lang="en-US" dirty="0" err="1" smtClean="0"/>
              <a:t>Pb</a:t>
            </a:r>
            <a:r>
              <a:rPr lang="en-US" dirty="0" smtClean="0"/>
              <a:t> (+ 10 cm Fe)</a:t>
            </a:r>
          </a:p>
          <a:p>
            <a:r>
              <a:rPr lang="en-US" dirty="0" smtClean="0"/>
              <a:t>Rates: </a:t>
            </a:r>
            <a:r>
              <a:rPr lang="en-US" dirty="0" smtClean="0">
                <a:solidFill>
                  <a:srgbClr val="FF0000"/>
                </a:solidFill>
              </a:rPr>
              <a:t>few 200 Hz/cm</a:t>
            </a:r>
            <a:r>
              <a:rPr lang="en-US" baseline="30000" dirty="0" smtClean="0">
                <a:solidFill>
                  <a:srgbClr val="FF0000"/>
                </a:solidFill>
              </a:rPr>
              <a:t>2 </a:t>
            </a:r>
            <a:r>
              <a:rPr lang="en-US" dirty="0">
                <a:solidFill>
                  <a:srgbClr val="FF0000"/>
                </a:solidFill>
              </a:rPr>
              <a:t>- </a:t>
            </a:r>
            <a:r>
              <a:rPr lang="en-US" dirty="0" smtClean="0">
                <a:solidFill>
                  <a:srgbClr val="FF0000"/>
                </a:solidFill>
              </a:rPr>
              <a:t>1 kHz/cm</a:t>
            </a:r>
            <a:r>
              <a:rPr lang="en-US" baseline="30000" dirty="0" smtClean="0">
                <a:solidFill>
                  <a:srgbClr val="FF0000"/>
                </a:solidFill>
              </a:rPr>
              <a:t>2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410" y="4437775"/>
            <a:ext cx="3163277" cy="17793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79253" y="4099726"/>
            <a:ext cx="1577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Target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66671" y="4437775"/>
            <a:ext cx="580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287703" y="4487237"/>
            <a:ext cx="580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859416" y="4484454"/>
            <a:ext cx="580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endParaRPr lang="en-US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471219" y="5658079"/>
            <a:ext cx="1106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Diamond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410" y="1321949"/>
            <a:ext cx="3135190" cy="269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65314" y="1261661"/>
            <a:ext cx="1658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Event Display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51755" y="3410634"/>
            <a:ext cx="1943443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two multiplicity 8 tracks found</a:t>
            </a:r>
          </a:p>
        </p:txBody>
      </p:sp>
    </p:spTree>
    <p:extLst>
      <p:ext uri="{BB962C8B-B14F-4D97-AF65-F5344CB8AC3E}">
        <p14:creationId xmlns:p14="http://schemas.microsoft.com/office/powerpoint/2010/main" val="183371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DPG-Frühjahrstagung, Münster,                        27. - 31. März 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15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1544" name="Text Box 8"/>
          <p:cNvSpPr txBox="1">
            <a:spLocks noChangeArrowheads="1"/>
          </p:cNvSpPr>
          <p:nvPr/>
        </p:nvSpPr>
        <p:spPr bwMode="auto">
          <a:xfrm>
            <a:off x="0" y="5819775"/>
            <a:ext cx="4429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800" b="1" dirty="0">
                <a:solidFill>
                  <a:schemeClr val="bg1"/>
                </a:solidFill>
              </a:rPr>
              <a:t>80 </a:t>
            </a:r>
            <a:r>
              <a:rPr lang="en-US" altLang="en-US" sz="800" b="1" dirty="0">
                <a:solidFill>
                  <a:schemeClr val="bg1"/>
                </a:solidFill>
                <a:latin typeface="Symbol" pitchFamily="18" charset="2"/>
              </a:rPr>
              <a:t>W</a:t>
            </a:r>
          </a:p>
        </p:txBody>
      </p:sp>
      <p:sp>
        <p:nvSpPr>
          <p:cNvPr id="321545" name="Text Box 9"/>
          <p:cNvSpPr txBox="1">
            <a:spLocks noChangeArrowheads="1"/>
          </p:cNvSpPr>
          <p:nvPr/>
        </p:nvSpPr>
        <p:spPr bwMode="auto">
          <a:xfrm>
            <a:off x="3381375" y="5902325"/>
            <a:ext cx="4429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800" b="1" dirty="0">
                <a:solidFill>
                  <a:schemeClr val="bg1"/>
                </a:solidFill>
              </a:rPr>
              <a:t>1 ns</a:t>
            </a:r>
            <a:endParaRPr lang="en-US" altLang="en-US" sz="800" b="1" dirty="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321546" name="Line 10"/>
          <p:cNvSpPr>
            <a:spLocks noChangeShapeType="1"/>
          </p:cNvSpPr>
          <p:nvPr/>
        </p:nvSpPr>
        <p:spPr bwMode="auto">
          <a:xfrm>
            <a:off x="3371850" y="6076950"/>
            <a:ext cx="5207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321547" name="Line 11"/>
          <p:cNvSpPr>
            <a:spLocks noChangeShapeType="1"/>
          </p:cNvSpPr>
          <p:nvPr/>
        </p:nvSpPr>
        <p:spPr bwMode="auto">
          <a:xfrm flipV="1">
            <a:off x="3371850" y="6022975"/>
            <a:ext cx="0" cy="1016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321548" name="Line 12"/>
          <p:cNvSpPr>
            <a:spLocks noChangeShapeType="1"/>
          </p:cNvSpPr>
          <p:nvPr/>
        </p:nvSpPr>
        <p:spPr bwMode="auto">
          <a:xfrm flipV="1">
            <a:off x="3892550" y="6022975"/>
            <a:ext cx="0" cy="1016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749300" y="-74340"/>
            <a:ext cx="6705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chemeClr val="bg1"/>
                </a:solidFill>
                <a:latin typeface="Arial" charset="0"/>
              </a:rPr>
              <a:t>Beam-time @ SPS in </a:t>
            </a:r>
            <a:br>
              <a:rPr lang="en-US" altLang="en-US" sz="3600" b="1" dirty="0" smtClean="0">
                <a:solidFill>
                  <a:schemeClr val="bg1"/>
                </a:solidFill>
                <a:latin typeface="Arial" charset="0"/>
              </a:rPr>
            </a:br>
            <a:r>
              <a:rPr lang="en-US" altLang="en-US" sz="3600" b="1" dirty="0" smtClean="0">
                <a:solidFill>
                  <a:schemeClr val="bg1"/>
                </a:solidFill>
                <a:latin typeface="Arial" charset="0"/>
              </a:rPr>
              <a:t>Nov. 2016</a:t>
            </a:r>
            <a:endParaRPr lang="en-US" altLang="en-US" sz="3600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059" y="1359089"/>
            <a:ext cx="7087882" cy="4835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6"/>
          <p:cNvSpPr txBox="1">
            <a:spLocks noChangeArrowheads="1"/>
          </p:cNvSpPr>
          <p:nvPr/>
        </p:nvSpPr>
        <p:spPr bwMode="auto">
          <a:xfrm>
            <a:off x="374650" y="4619446"/>
            <a:ext cx="550373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8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8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8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8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8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8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8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8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/>
            <a:r>
              <a:rPr lang="en-US" altLang="en-US" sz="1800" dirty="0" smtClean="0"/>
              <a:t>~ </a:t>
            </a:r>
            <a:r>
              <a:rPr lang="en-US" altLang="en-US" sz="1800" dirty="0"/>
              <a:t>500 Channels with </a:t>
            </a:r>
            <a:r>
              <a:rPr lang="en-US" altLang="en-US" sz="1800" dirty="0" smtClean="0"/>
              <a:t>the </a:t>
            </a:r>
            <a:r>
              <a:rPr lang="en-US" altLang="en-US" sz="1800" dirty="0"/>
              <a:t>new “CLOSE TO FINAL” </a:t>
            </a:r>
            <a:r>
              <a:rPr lang="en-US" altLang="en-US" sz="1800" dirty="0" smtClean="0"/>
              <a:t>Free-streaming Readout-Chain</a:t>
            </a:r>
            <a:r>
              <a:rPr lang="en-US" altLang="en-US" sz="1800" dirty="0"/>
              <a:t>:</a:t>
            </a:r>
          </a:p>
          <a:p>
            <a:pPr eaLnBrk="1" hangingPunct="1"/>
            <a:r>
              <a:rPr lang="en-US" altLang="en-US" sz="1800" dirty="0"/>
              <a:t>PADI / GET4 / AFCK / FLIB </a:t>
            </a:r>
            <a:r>
              <a:rPr lang="en-US" altLang="en-US" sz="1800" dirty="0" smtClean="0"/>
              <a:t/>
            </a:r>
            <a:br>
              <a:rPr lang="en-US" altLang="en-US" sz="1800" dirty="0" smtClean="0"/>
            </a:br>
            <a:r>
              <a:rPr lang="en-US" altLang="en-US" sz="1800" dirty="0" smtClean="0"/>
              <a:t>=&gt; DAQ </a:t>
            </a:r>
            <a:r>
              <a:rPr lang="en-US" altLang="en-US" sz="1800" dirty="0"/>
              <a:t>was running stable</a:t>
            </a:r>
          </a:p>
        </p:txBody>
      </p:sp>
    </p:spTree>
    <p:extLst>
      <p:ext uri="{BB962C8B-B14F-4D97-AF65-F5344CB8AC3E}">
        <p14:creationId xmlns:p14="http://schemas.microsoft.com/office/powerpoint/2010/main" val="121336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DPG-Frühjahrstagung, Münster,                        27. - 31. März 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16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1544" name="Text Box 8"/>
          <p:cNvSpPr txBox="1">
            <a:spLocks noChangeArrowheads="1"/>
          </p:cNvSpPr>
          <p:nvPr/>
        </p:nvSpPr>
        <p:spPr bwMode="auto">
          <a:xfrm>
            <a:off x="0" y="5819775"/>
            <a:ext cx="4429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800" b="1" dirty="0">
                <a:solidFill>
                  <a:schemeClr val="bg1"/>
                </a:solidFill>
              </a:rPr>
              <a:t>80 </a:t>
            </a:r>
            <a:r>
              <a:rPr lang="en-US" altLang="en-US" sz="800" b="1" dirty="0">
                <a:solidFill>
                  <a:schemeClr val="bg1"/>
                </a:solidFill>
                <a:latin typeface="Symbol" pitchFamily="18" charset="2"/>
              </a:rPr>
              <a:t>W</a:t>
            </a:r>
          </a:p>
        </p:txBody>
      </p:sp>
      <p:sp>
        <p:nvSpPr>
          <p:cNvPr id="321545" name="Text Box 9"/>
          <p:cNvSpPr txBox="1">
            <a:spLocks noChangeArrowheads="1"/>
          </p:cNvSpPr>
          <p:nvPr/>
        </p:nvSpPr>
        <p:spPr bwMode="auto">
          <a:xfrm>
            <a:off x="3381375" y="5902325"/>
            <a:ext cx="4429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800" b="1" dirty="0">
                <a:solidFill>
                  <a:schemeClr val="bg1"/>
                </a:solidFill>
              </a:rPr>
              <a:t>1 ns</a:t>
            </a:r>
            <a:endParaRPr lang="en-US" altLang="en-US" sz="800" b="1" dirty="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321546" name="Line 10"/>
          <p:cNvSpPr>
            <a:spLocks noChangeShapeType="1"/>
          </p:cNvSpPr>
          <p:nvPr/>
        </p:nvSpPr>
        <p:spPr bwMode="auto">
          <a:xfrm>
            <a:off x="3371850" y="6076950"/>
            <a:ext cx="5207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321547" name="Line 11"/>
          <p:cNvSpPr>
            <a:spLocks noChangeShapeType="1"/>
          </p:cNvSpPr>
          <p:nvPr/>
        </p:nvSpPr>
        <p:spPr bwMode="auto">
          <a:xfrm flipV="1">
            <a:off x="3371850" y="6022975"/>
            <a:ext cx="0" cy="1016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321548" name="Line 12"/>
          <p:cNvSpPr>
            <a:spLocks noChangeShapeType="1"/>
          </p:cNvSpPr>
          <p:nvPr/>
        </p:nvSpPr>
        <p:spPr bwMode="auto">
          <a:xfrm flipV="1">
            <a:off x="3892550" y="6022975"/>
            <a:ext cx="0" cy="1016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749300" y="-74340"/>
            <a:ext cx="6705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chemeClr val="bg1"/>
                </a:solidFill>
                <a:latin typeface="Arial" charset="0"/>
              </a:rPr>
              <a:t>Beam-time @ SPS in </a:t>
            </a:r>
            <a:br>
              <a:rPr lang="en-US" altLang="en-US" sz="3600" b="1" dirty="0" smtClean="0">
                <a:solidFill>
                  <a:schemeClr val="bg1"/>
                </a:solidFill>
                <a:latin typeface="Arial" charset="0"/>
              </a:rPr>
            </a:br>
            <a:r>
              <a:rPr lang="en-US" altLang="en-US" sz="3600" b="1" dirty="0" smtClean="0">
                <a:solidFill>
                  <a:schemeClr val="bg1"/>
                </a:solidFill>
                <a:latin typeface="Arial" charset="0"/>
              </a:rPr>
              <a:t>Nov. 2016</a:t>
            </a:r>
            <a:endParaRPr lang="en-US" altLang="en-US" sz="3600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1304925"/>
            <a:ext cx="73342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" y="5490748"/>
            <a:ext cx="69437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455319" y="5883822"/>
            <a:ext cx="2709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Mostly epoch markers! </a:t>
            </a:r>
          </a:p>
        </p:txBody>
      </p:sp>
    </p:spTree>
    <p:extLst>
      <p:ext uri="{BB962C8B-B14F-4D97-AF65-F5344CB8AC3E}">
        <p14:creationId xmlns:p14="http://schemas.microsoft.com/office/powerpoint/2010/main" val="9235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/>
              <a:t>Ingo Deppner</a:t>
            </a:r>
            <a:endParaRPr lang="de-DE" altLang="en-US" sz="1400" smtClean="0"/>
          </a:p>
        </p:txBody>
      </p:sp>
      <p:sp>
        <p:nvSpPr>
          <p:cNvPr id="4099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en-US" sz="1400" smtClean="0"/>
              <a:t>DPG-Frühjahrstagung, Münster,                        27. - 31. März 2017</a:t>
            </a: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FC839DD-85D1-41AF-A6DA-9523B4528355}" type="slidenum">
              <a:rPr lang="de-DE" altLang="en-US" sz="1400" smtClean="0"/>
              <a:pPr algn="r" eaLnBrk="1" hangingPunct="1">
                <a:spcBef>
                  <a:spcPct val="0"/>
                </a:spcBef>
                <a:buFontTx/>
                <a:buNone/>
              </a:pPr>
              <a:t>17</a:t>
            </a:fld>
            <a:endParaRPr lang="de-DE" altLang="en-US" sz="1400" smtClean="0"/>
          </a:p>
        </p:txBody>
      </p:sp>
      <p:sp>
        <p:nvSpPr>
          <p:cNvPr id="4101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2" name="Picture 3" descr="CBM-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5" name="Rectangle 77"/>
          <p:cNvSpPr>
            <a:spLocks noChangeArrowheads="1"/>
          </p:cNvSpPr>
          <p:nvPr/>
        </p:nvSpPr>
        <p:spPr bwMode="auto">
          <a:xfrm>
            <a:off x="122238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4106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539875"/>
            <a:ext cx="6200775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pic>
        <p:nvPicPr>
          <p:cNvPr id="43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13" y="1647825"/>
            <a:ext cx="2572960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6612731" y="1285875"/>
            <a:ext cx="2321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Module M5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1657350" y="1581150"/>
            <a:ext cx="3362325" cy="504825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1666875" y="1590675"/>
            <a:ext cx="328612" cy="50006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Straight Connector 49"/>
          <p:cNvCxnSpPr/>
          <p:nvPr/>
        </p:nvCxnSpPr>
        <p:spPr bwMode="auto">
          <a:xfrm>
            <a:off x="2019300" y="1600200"/>
            <a:ext cx="328612" cy="47863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Straight Connector 50"/>
          <p:cNvCxnSpPr/>
          <p:nvPr/>
        </p:nvCxnSpPr>
        <p:spPr bwMode="auto">
          <a:xfrm>
            <a:off x="2352675" y="1590675"/>
            <a:ext cx="328612" cy="48577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Straight Connector 51"/>
          <p:cNvCxnSpPr/>
          <p:nvPr/>
        </p:nvCxnSpPr>
        <p:spPr bwMode="auto">
          <a:xfrm>
            <a:off x="2705100" y="1600200"/>
            <a:ext cx="314325" cy="48101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Straight Connector 52"/>
          <p:cNvCxnSpPr/>
          <p:nvPr/>
        </p:nvCxnSpPr>
        <p:spPr bwMode="auto">
          <a:xfrm>
            <a:off x="3019425" y="1590675"/>
            <a:ext cx="326231" cy="50006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Straight Connector 53"/>
          <p:cNvCxnSpPr/>
          <p:nvPr/>
        </p:nvCxnSpPr>
        <p:spPr bwMode="auto">
          <a:xfrm>
            <a:off x="3371850" y="1600200"/>
            <a:ext cx="316706" cy="47625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Straight Connector 54"/>
          <p:cNvCxnSpPr/>
          <p:nvPr/>
        </p:nvCxnSpPr>
        <p:spPr bwMode="auto">
          <a:xfrm>
            <a:off x="3705225" y="1590675"/>
            <a:ext cx="328613" cy="4953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" name="Straight Connector 55"/>
          <p:cNvCxnSpPr/>
          <p:nvPr/>
        </p:nvCxnSpPr>
        <p:spPr bwMode="auto">
          <a:xfrm>
            <a:off x="4057650" y="1600200"/>
            <a:ext cx="314325" cy="48101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7" name="Straight Connector 56"/>
          <p:cNvCxnSpPr/>
          <p:nvPr/>
        </p:nvCxnSpPr>
        <p:spPr bwMode="auto">
          <a:xfrm>
            <a:off x="4371975" y="1590675"/>
            <a:ext cx="328612" cy="4953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8" name="Straight Connector 57"/>
          <p:cNvCxnSpPr/>
          <p:nvPr/>
        </p:nvCxnSpPr>
        <p:spPr bwMode="auto">
          <a:xfrm>
            <a:off x="4724400" y="1600200"/>
            <a:ext cx="304800" cy="48101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6" name="Rectangle 145"/>
          <p:cNvSpPr/>
          <p:nvPr/>
        </p:nvSpPr>
        <p:spPr bwMode="auto">
          <a:xfrm>
            <a:off x="1647825" y="5372100"/>
            <a:ext cx="3362325" cy="504825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47" name="Straight Connector 146"/>
          <p:cNvCxnSpPr/>
          <p:nvPr/>
        </p:nvCxnSpPr>
        <p:spPr bwMode="auto">
          <a:xfrm>
            <a:off x="1657350" y="5381625"/>
            <a:ext cx="328612" cy="50006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8" name="Straight Connector 147"/>
          <p:cNvCxnSpPr/>
          <p:nvPr/>
        </p:nvCxnSpPr>
        <p:spPr bwMode="auto">
          <a:xfrm>
            <a:off x="2009775" y="5391150"/>
            <a:ext cx="328612" cy="47863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9" name="Straight Connector 148"/>
          <p:cNvCxnSpPr/>
          <p:nvPr/>
        </p:nvCxnSpPr>
        <p:spPr bwMode="auto">
          <a:xfrm>
            <a:off x="2343150" y="5381625"/>
            <a:ext cx="328612" cy="48577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0" name="Straight Connector 149"/>
          <p:cNvCxnSpPr/>
          <p:nvPr/>
        </p:nvCxnSpPr>
        <p:spPr bwMode="auto">
          <a:xfrm>
            <a:off x="2695575" y="5391150"/>
            <a:ext cx="314325" cy="48101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1" name="Straight Connector 150"/>
          <p:cNvCxnSpPr/>
          <p:nvPr/>
        </p:nvCxnSpPr>
        <p:spPr bwMode="auto">
          <a:xfrm>
            <a:off x="3009900" y="5381625"/>
            <a:ext cx="326231" cy="50006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2" name="Straight Connector 151"/>
          <p:cNvCxnSpPr/>
          <p:nvPr/>
        </p:nvCxnSpPr>
        <p:spPr bwMode="auto">
          <a:xfrm>
            <a:off x="3362325" y="5391150"/>
            <a:ext cx="316706" cy="47625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3" name="Straight Connector 152"/>
          <p:cNvCxnSpPr/>
          <p:nvPr/>
        </p:nvCxnSpPr>
        <p:spPr bwMode="auto">
          <a:xfrm>
            <a:off x="3695700" y="5381625"/>
            <a:ext cx="328613" cy="4953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4" name="Straight Connector 153"/>
          <p:cNvCxnSpPr/>
          <p:nvPr/>
        </p:nvCxnSpPr>
        <p:spPr bwMode="auto">
          <a:xfrm>
            <a:off x="4048125" y="5391150"/>
            <a:ext cx="314325" cy="48101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5" name="Straight Connector 154"/>
          <p:cNvCxnSpPr/>
          <p:nvPr/>
        </p:nvCxnSpPr>
        <p:spPr bwMode="auto">
          <a:xfrm>
            <a:off x="4362450" y="5381625"/>
            <a:ext cx="328612" cy="4953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6" name="Straight Connector 155"/>
          <p:cNvCxnSpPr/>
          <p:nvPr/>
        </p:nvCxnSpPr>
        <p:spPr bwMode="auto">
          <a:xfrm>
            <a:off x="4714875" y="5391150"/>
            <a:ext cx="304800" cy="48101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12" name="Group 111"/>
          <p:cNvGrpSpPr/>
          <p:nvPr/>
        </p:nvGrpSpPr>
        <p:grpSpPr>
          <a:xfrm>
            <a:off x="6464300" y="3667918"/>
            <a:ext cx="2470151" cy="2409031"/>
            <a:chOff x="958453" y="2593181"/>
            <a:chExt cx="3568303" cy="3038475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453" y="2593181"/>
              <a:ext cx="2562225" cy="3038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9006" y="2601912"/>
              <a:ext cx="1047750" cy="300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4" name="Rectangle 113"/>
          <p:cNvSpPr/>
          <p:nvPr/>
        </p:nvSpPr>
        <p:spPr bwMode="auto">
          <a:xfrm>
            <a:off x="8278136" y="5353050"/>
            <a:ext cx="568208" cy="13096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sm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2" name="Rectangle 161"/>
          <p:cNvSpPr/>
          <p:nvPr/>
        </p:nvSpPr>
        <p:spPr bwMode="auto">
          <a:xfrm>
            <a:off x="8299568" y="5532836"/>
            <a:ext cx="568208" cy="13096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sm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3" name="Rectangle 162"/>
          <p:cNvSpPr/>
          <p:nvPr/>
        </p:nvSpPr>
        <p:spPr bwMode="auto">
          <a:xfrm>
            <a:off x="8287695" y="4999673"/>
            <a:ext cx="568208" cy="13096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sm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8340784" y="5295423"/>
            <a:ext cx="485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+mn-lt"/>
                <a:cs typeface="Arial" panose="020B0604020202020204" pitchFamily="34" charset="0"/>
              </a:rPr>
              <a:t>0.28</a:t>
            </a:r>
            <a:endParaRPr lang="en-US" sz="11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8331276" y="5464490"/>
            <a:ext cx="485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+mn-lt"/>
                <a:cs typeface="Arial" panose="020B0604020202020204" pitchFamily="34" charset="0"/>
              </a:rPr>
              <a:t>13</a:t>
            </a:r>
            <a:endParaRPr lang="en-US" sz="11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65" name="Rectangle 164"/>
          <p:cNvSpPr/>
          <p:nvPr/>
        </p:nvSpPr>
        <p:spPr bwMode="auto">
          <a:xfrm>
            <a:off x="8311526" y="4823462"/>
            <a:ext cx="568208" cy="13096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sm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8328911" y="4758141"/>
            <a:ext cx="485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+mn-lt"/>
                <a:cs typeface="Arial" panose="020B0604020202020204" pitchFamily="34" charset="0"/>
              </a:rPr>
              <a:t>12</a:t>
            </a:r>
            <a:endParaRPr lang="en-US" sz="11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8321784" y="4927208"/>
            <a:ext cx="485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+mn-lt"/>
                <a:cs typeface="Arial" panose="020B0604020202020204" pitchFamily="34" charset="0"/>
              </a:rPr>
              <a:t>140</a:t>
            </a:r>
            <a:endParaRPr lang="en-US" sz="11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48" name="Text Box 7"/>
          <p:cNvSpPr txBox="1">
            <a:spLocks noChangeArrowheads="1"/>
          </p:cNvSpPr>
          <p:nvPr/>
        </p:nvSpPr>
        <p:spPr bwMode="auto">
          <a:xfrm>
            <a:off x="749300" y="-74340"/>
            <a:ext cx="6705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chemeClr val="bg1"/>
                </a:solidFill>
                <a:latin typeface="Arial" charset="0"/>
              </a:rPr>
              <a:t>Beam-time @ SPS in </a:t>
            </a:r>
            <a:br>
              <a:rPr lang="en-US" altLang="en-US" sz="3600" b="1" dirty="0" smtClean="0">
                <a:solidFill>
                  <a:schemeClr val="bg1"/>
                </a:solidFill>
                <a:latin typeface="Arial" charset="0"/>
              </a:rPr>
            </a:br>
            <a:r>
              <a:rPr lang="en-US" altLang="en-US" sz="3600" b="1" dirty="0" smtClean="0">
                <a:solidFill>
                  <a:schemeClr val="bg1"/>
                </a:solidFill>
                <a:latin typeface="Arial" charset="0"/>
              </a:rPr>
              <a:t>Nov. 2016</a:t>
            </a:r>
            <a:endParaRPr lang="en-US" altLang="en-US" sz="3600" b="1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14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DPG-Frühjahrstagung, Münster,                        27. - 31. März 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18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1544" name="Text Box 8"/>
          <p:cNvSpPr txBox="1">
            <a:spLocks noChangeArrowheads="1"/>
          </p:cNvSpPr>
          <p:nvPr/>
        </p:nvSpPr>
        <p:spPr bwMode="auto">
          <a:xfrm>
            <a:off x="0" y="5819775"/>
            <a:ext cx="4429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800" b="1" dirty="0">
                <a:solidFill>
                  <a:schemeClr val="bg1"/>
                </a:solidFill>
              </a:rPr>
              <a:t>80 </a:t>
            </a:r>
            <a:r>
              <a:rPr lang="en-US" altLang="en-US" sz="800" b="1" dirty="0">
                <a:solidFill>
                  <a:schemeClr val="bg1"/>
                </a:solidFill>
                <a:latin typeface="Symbol" pitchFamily="18" charset="2"/>
              </a:rPr>
              <a:t>W</a:t>
            </a:r>
          </a:p>
        </p:txBody>
      </p:sp>
      <p:sp>
        <p:nvSpPr>
          <p:cNvPr id="321545" name="Text Box 9"/>
          <p:cNvSpPr txBox="1">
            <a:spLocks noChangeArrowheads="1"/>
          </p:cNvSpPr>
          <p:nvPr/>
        </p:nvSpPr>
        <p:spPr bwMode="auto">
          <a:xfrm>
            <a:off x="3381375" y="5902325"/>
            <a:ext cx="4429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800" b="1" dirty="0">
                <a:solidFill>
                  <a:schemeClr val="bg1"/>
                </a:solidFill>
              </a:rPr>
              <a:t>1 ns</a:t>
            </a:r>
            <a:endParaRPr lang="en-US" altLang="en-US" sz="800" b="1" dirty="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321546" name="Line 10"/>
          <p:cNvSpPr>
            <a:spLocks noChangeShapeType="1"/>
          </p:cNvSpPr>
          <p:nvPr/>
        </p:nvSpPr>
        <p:spPr bwMode="auto">
          <a:xfrm>
            <a:off x="3371850" y="6076950"/>
            <a:ext cx="5207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321547" name="Line 11"/>
          <p:cNvSpPr>
            <a:spLocks noChangeShapeType="1"/>
          </p:cNvSpPr>
          <p:nvPr/>
        </p:nvSpPr>
        <p:spPr bwMode="auto">
          <a:xfrm flipV="1">
            <a:off x="3371850" y="6022975"/>
            <a:ext cx="0" cy="1016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321548" name="Line 12"/>
          <p:cNvSpPr>
            <a:spLocks noChangeShapeType="1"/>
          </p:cNvSpPr>
          <p:nvPr/>
        </p:nvSpPr>
        <p:spPr bwMode="auto">
          <a:xfrm flipV="1">
            <a:off x="3892550" y="6022975"/>
            <a:ext cx="0" cy="1016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321550" name="Text Box 14"/>
          <p:cNvSpPr txBox="1">
            <a:spLocks noChangeArrowheads="1"/>
          </p:cNvSpPr>
          <p:nvPr/>
        </p:nvSpPr>
        <p:spPr bwMode="auto">
          <a:xfrm>
            <a:off x="908050" y="2927350"/>
            <a:ext cx="6934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5400" b="1" dirty="0">
                <a:solidFill>
                  <a:schemeClr val="accent2"/>
                </a:solidFill>
                <a:latin typeface="Arial" pitchFamily="34" charset="0"/>
              </a:rPr>
              <a:t>Backup</a:t>
            </a:r>
            <a:r>
              <a:rPr lang="de-DE" altLang="en-US" sz="5400" b="1">
                <a:solidFill>
                  <a:schemeClr val="accent2"/>
                </a:solidFill>
                <a:latin typeface="Arial" pitchFamily="34" charset="0"/>
              </a:rPr>
              <a:t> Slides</a:t>
            </a:r>
            <a:endParaRPr lang="en-US" altLang="en-US" sz="5400" b="1" dirty="0">
              <a:solidFill>
                <a:schemeClr val="accent2"/>
              </a:solidFill>
              <a:latin typeface="Arial" pitchFamily="34" charset="0"/>
            </a:endParaRPr>
          </a:p>
        </p:txBody>
      </p:sp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1787187"/>
            <a:ext cx="6522270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563305" y="1276350"/>
            <a:ext cx="1429661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 911</a:t>
            </a:r>
          </a:p>
          <a:p>
            <a:pPr algn="l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Mref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 910</a:t>
            </a:r>
          </a:p>
          <a:p>
            <a:pPr algn="l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Bref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 500</a:t>
            </a:r>
          </a:p>
          <a:p>
            <a:pPr algn="l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Sel2: 921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42647" y="5343525"/>
            <a:ext cx="2550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Efficiency about 93%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34575" y="4052564"/>
            <a:ext cx="26614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Cuts: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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Dut-Mref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 = 10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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(Mref-Sel2) = 3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Selected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ref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area 0.5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5631695" y="3173093"/>
            <a:ext cx="1447800" cy="438150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200" y="1520973"/>
            <a:ext cx="3552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System time resolution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94400" y="1296948"/>
            <a:ext cx="1847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MRPC3b</a:t>
            </a: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749300" y="-74340"/>
            <a:ext cx="6705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chemeClr val="bg1"/>
                </a:solidFill>
                <a:latin typeface="Arial" charset="0"/>
              </a:rPr>
              <a:t>Beam-time @ SPS in </a:t>
            </a:r>
            <a:br>
              <a:rPr lang="en-US" altLang="en-US" sz="3600" b="1" dirty="0" smtClean="0">
                <a:solidFill>
                  <a:schemeClr val="bg1"/>
                </a:solidFill>
                <a:latin typeface="Arial" charset="0"/>
              </a:rPr>
            </a:br>
            <a:r>
              <a:rPr lang="en-US" altLang="en-US" sz="3600" b="1" dirty="0" smtClean="0">
                <a:solidFill>
                  <a:schemeClr val="bg1"/>
                </a:solidFill>
                <a:latin typeface="Arial" charset="0"/>
              </a:rPr>
              <a:t>Nov. 2016</a:t>
            </a:r>
            <a:endParaRPr lang="en-US" altLang="en-US" sz="36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7" name="Text Box 142"/>
          <p:cNvSpPr txBox="1">
            <a:spLocks noChangeArrowheads="1"/>
          </p:cNvSpPr>
          <p:nvPr/>
        </p:nvSpPr>
        <p:spPr bwMode="auto">
          <a:xfrm>
            <a:off x="908050" y="5749557"/>
            <a:ext cx="2371019" cy="40011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 smtClean="0">
                <a:solidFill>
                  <a:srgbClr val="FF0000"/>
                </a:solidFill>
              </a:rPr>
              <a:t>Analysis ongoing</a:t>
            </a:r>
            <a:endParaRPr lang="en-US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69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/>
              <a:t>Ingo Deppner</a:t>
            </a:r>
            <a:endParaRPr lang="en-US" altLang="en-US" sz="1400" dirty="0" smtClean="0"/>
          </a:p>
        </p:txBody>
      </p:sp>
      <p:sp>
        <p:nvSpPr>
          <p:cNvPr id="21507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en-US" sz="1400" smtClean="0"/>
              <a:t>DPG-Frühjahrstagung, Münster,                        27. - 31. März 2017</a:t>
            </a:r>
            <a:endParaRPr lang="en-US" altLang="en-US" sz="1400" dirty="0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C37968D-EC22-4E02-A81A-CF3F4B1E660D}" type="slidenum">
              <a:rPr lang="en-US" altLang="en-US" sz="1400" smtClean="0"/>
              <a:pPr algn="r" eaLnBrk="1" hangingPunct="1">
                <a:spcBef>
                  <a:spcPct val="0"/>
                </a:spcBef>
                <a:buFontTx/>
                <a:buNone/>
              </a:pPr>
              <a:t>19</a:t>
            </a:fld>
            <a:endParaRPr lang="en-US" altLang="en-US" sz="1400" dirty="0" smtClean="0"/>
          </a:p>
        </p:txBody>
      </p:sp>
      <p:sp>
        <p:nvSpPr>
          <p:cNvPr id="21509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21510" name="Picture 3" descr="CBM-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4" descr="siegel_uni_hd_gro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825" y="0"/>
            <a:ext cx="1019175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Rectangle 6"/>
          <p:cNvSpPr>
            <a:spLocks noChangeArrowheads="1"/>
          </p:cNvSpPr>
          <p:nvPr/>
        </p:nvSpPr>
        <p:spPr bwMode="auto">
          <a:xfrm>
            <a:off x="158750" y="1181100"/>
            <a:ext cx="8839200" cy="4876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21513" name="Text Box 7"/>
          <p:cNvSpPr txBox="1">
            <a:spLocks noChangeArrowheads="1"/>
          </p:cNvSpPr>
          <p:nvPr/>
        </p:nvSpPr>
        <p:spPr bwMode="auto">
          <a:xfrm>
            <a:off x="3046411" y="3248025"/>
            <a:ext cx="5951539" cy="28777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tabLst>
                <a:tab pos="41910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tabLst>
                <a:tab pos="41910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tabLst>
                <a:tab pos="4191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tabLst>
                <a:tab pos="4191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tabLst>
                <a:tab pos="4191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191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191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191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1910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n-US" altLang="en-US" sz="1800" b="1" u="sng" dirty="0">
                <a:solidFill>
                  <a:srgbClr val="000000"/>
                </a:solidFill>
                <a:latin typeface="Arial" charset="0"/>
              </a:rPr>
              <a:t>Time line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altLang="en-US" sz="1600" b="1" dirty="0" smtClean="0">
                <a:solidFill>
                  <a:srgbClr val="000000"/>
                </a:solidFill>
                <a:latin typeface="Arial" charset="0"/>
              </a:rPr>
              <a:t> Full-size </a:t>
            </a:r>
            <a:r>
              <a:rPr lang="en-US" altLang="en-US" sz="1600" b="1" dirty="0">
                <a:solidFill>
                  <a:srgbClr val="000000"/>
                </a:solidFill>
                <a:latin typeface="Arial" charset="0"/>
              </a:rPr>
              <a:t>demonstrator		end 2012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 typeface="Wingdings" pitchFamily="2" charset="2"/>
              <a:buChar char="ü"/>
            </a:pPr>
            <a:r>
              <a:rPr lang="en-US" altLang="en-US" sz="16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US" sz="1600" b="1" dirty="0">
                <a:latin typeface="Arial" charset="0"/>
              </a:rPr>
              <a:t>TDR </a:t>
            </a:r>
            <a:r>
              <a:rPr lang="en-US" altLang="en-US" sz="1600" b="1" dirty="0" smtClean="0">
                <a:latin typeface="Arial" charset="0"/>
              </a:rPr>
              <a:t>approved  </a:t>
            </a:r>
            <a:r>
              <a:rPr lang="en-US" altLang="en-US" sz="1600" b="1" dirty="0">
                <a:latin typeface="Arial" charset="0"/>
              </a:rPr>
              <a:t>		</a:t>
            </a:r>
            <a:r>
              <a:rPr lang="en-US" altLang="en-US" sz="1600" b="1" dirty="0" smtClean="0">
                <a:latin typeface="Arial" charset="0"/>
              </a:rPr>
              <a:t>mid. 2015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 typeface="Wingdings" pitchFamily="2" charset="2"/>
              <a:buChar char="ü"/>
            </a:pPr>
            <a:r>
              <a:rPr lang="en-US" altLang="en-US" sz="1600" b="1" dirty="0" smtClean="0">
                <a:solidFill>
                  <a:srgbClr val="000000"/>
                </a:solidFill>
                <a:latin typeface="Arial" charset="0"/>
              </a:rPr>
              <a:t> Full-size modules		mid</a:t>
            </a:r>
            <a:r>
              <a:rPr lang="en-US" altLang="en-US" sz="1600" b="1" dirty="0">
                <a:solidFill>
                  <a:srgbClr val="000000"/>
                </a:solidFill>
                <a:latin typeface="Arial" charset="0"/>
              </a:rPr>
              <a:t>. 2015</a:t>
            </a:r>
            <a:endParaRPr lang="en-US" altLang="en-US" sz="1600" b="1" dirty="0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 typeface="Wingdings" pitchFamily="2" charset="2"/>
              <a:buChar char="ü"/>
            </a:pPr>
            <a:r>
              <a:rPr lang="en-US" altLang="en-US" sz="1600" b="1" dirty="0" smtClean="0">
                <a:solidFill>
                  <a:srgbClr val="000000"/>
                </a:solidFill>
                <a:latin typeface="Arial" charset="0"/>
              </a:rPr>
              <a:t> Full-size </a:t>
            </a:r>
            <a:r>
              <a:rPr lang="en-US" altLang="en-US" sz="1600" b="1" dirty="0">
                <a:solidFill>
                  <a:srgbClr val="000000"/>
                </a:solidFill>
                <a:latin typeface="Arial" charset="0"/>
              </a:rPr>
              <a:t>modules with ‘final’ electronics</a:t>
            </a:r>
            <a:r>
              <a:rPr lang="en-US" altLang="en-US" sz="1800" dirty="0"/>
              <a:t>  </a:t>
            </a:r>
            <a:r>
              <a:rPr lang="en-US" altLang="en-US" sz="1600" b="1" dirty="0">
                <a:solidFill>
                  <a:srgbClr val="000000"/>
                </a:solidFill>
                <a:latin typeface="Arial" charset="0"/>
              </a:rPr>
              <a:t>	mid. 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charset="0"/>
              </a:rPr>
              <a:t>2016	</a:t>
            </a:r>
            <a:r>
              <a:rPr lang="en-US" altLang="en-US" sz="1800" dirty="0" smtClean="0"/>
              <a:t> </a:t>
            </a:r>
            <a:r>
              <a:rPr lang="en-US" altLang="en-US" sz="1600" b="1" dirty="0">
                <a:solidFill>
                  <a:srgbClr val="000000"/>
                </a:solidFill>
                <a:latin typeface="Arial" charset="0"/>
              </a:rPr>
              <a:t>	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1600" b="1" dirty="0" smtClean="0">
                <a:solidFill>
                  <a:srgbClr val="000000"/>
                </a:solidFill>
                <a:latin typeface="Arial" charset="0"/>
              </a:rPr>
              <a:t> Construction of the modules</a:t>
            </a:r>
            <a:r>
              <a:rPr lang="en-US" altLang="en-US" sz="1600" b="1" dirty="0">
                <a:solidFill>
                  <a:srgbClr val="000000"/>
                </a:solidFill>
                <a:latin typeface="Arial" charset="0"/>
              </a:rPr>
              <a:t>		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charset="0"/>
              </a:rPr>
              <a:t>2017- 2020</a:t>
            </a:r>
            <a:endParaRPr lang="en-US" altLang="en-US" sz="16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1600" b="1" dirty="0">
                <a:solidFill>
                  <a:srgbClr val="000000"/>
                </a:solidFill>
                <a:latin typeface="Arial" charset="0"/>
              </a:rPr>
              <a:t> Integration 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charset="0"/>
              </a:rPr>
              <a:t>in STAR@RHIC@BNL</a:t>
            </a:r>
            <a:r>
              <a:rPr lang="en-US" altLang="en-US" sz="1600" b="1" dirty="0">
                <a:solidFill>
                  <a:srgbClr val="000000"/>
                </a:solidFill>
                <a:latin typeface="Arial" charset="0"/>
              </a:rPr>
              <a:t>		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charset="0"/>
              </a:rPr>
              <a:t>2017- 2018</a:t>
            </a:r>
            <a:endParaRPr lang="en-US" altLang="en-US" sz="16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16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US" sz="1600" b="1" dirty="0" err="1" smtClean="0">
                <a:solidFill>
                  <a:srgbClr val="000000"/>
                </a:solidFill>
                <a:latin typeface="Arial" charset="0"/>
              </a:rPr>
              <a:t>eTOF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US" sz="1600" b="1" dirty="0">
                <a:solidFill>
                  <a:srgbClr val="000000"/>
                </a:solidFill>
                <a:latin typeface="Arial" charset="0"/>
              </a:rPr>
              <a:t>ready for beam		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charset="0"/>
              </a:rPr>
              <a:t>01.01.2019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1600" b="1" dirty="0" smtClean="0">
                <a:solidFill>
                  <a:srgbClr val="000000"/>
                </a:solidFill>
                <a:latin typeface="Arial" charset="0"/>
              </a:rPr>
              <a:t> Integration </a:t>
            </a:r>
            <a:r>
              <a:rPr lang="en-US" altLang="en-US" sz="1600" b="1" dirty="0">
                <a:solidFill>
                  <a:srgbClr val="000000"/>
                </a:solidFill>
                <a:latin typeface="Arial" charset="0"/>
              </a:rPr>
              <a:t>in 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charset="0"/>
              </a:rPr>
              <a:t>CBM@SIS100@FAIR</a:t>
            </a:r>
            <a:r>
              <a:rPr lang="en-US" altLang="en-US" sz="1600" b="1" dirty="0">
                <a:solidFill>
                  <a:srgbClr val="000000"/>
                </a:solidFill>
                <a:latin typeface="Arial" charset="0"/>
              </a:rPr>
              <a:t>		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charset="0"/>
              </a:rPr>
              <a:t>2019- 2021</a:t>
            </a:r>
            <a:endParaRPr lang="en-US" altLang="en-US" sz="16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16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ial" charset="0"/>
              </a:rPr>
              <a:t>ToF</a:t>
            </a:r>
            <a:r>
              <a:rPr lang="en-US" altLang="en-US" sz="1600" b="1" dirty="0">
                <a:solidFill>
                  <a:srgbClr val="000000"/>
                </a:solidFill>
                <a:latin typeface="Arial" charset="0"/>
              </a:rPr>
              <a:t> ready for beam		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charset="0"/>
              </a:rPr>
              <a:t>01.06.2023</a:t>
            </a:r>
            <a:endParaRPr lang="en-US" altLang="en-US" sz="1600" b="1" dirty="0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354454" name="Group 1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7850038"/>
              </p:ext>
            </p:extLst>
          </p:nvPr>
        </p:nvGraphicFramePr>
        <p:xfrm>
          <a:off x="241300" y="1295400"/>
          <a:ext cx="8680450" cy="1702668"/>
        </p:xfrm>
        <a:graphic>
          <a:graphicData uri="http://schemas.openxmlformats.org/drawingml/2006/table">
            <a:tbl>
              <a:tblPr/>
              <a:tblGrid>
                <a:gridCol w="2054225"/>
                <a:gridCol w="1466850"/>
                <a:gridCol w="1400175"/>
                <a:gridCol w="1619250"/>
                <a:gridCol w="2139950"/>
              </a:tblGrid>
              <a:tr h="355646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RPC type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res. material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efficiency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time resolution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sm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rate capability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sm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2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Ceramic MRPC</a:t>
                      </a:r>
                      <a:endParaRPr kumimoji="0" lang="en-US" altLang="en-US" sz="1600" b="0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E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Ceramic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</a:t>
                      </a: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Arial" pitchFamily="34" charset="0"/>
                        </a:rPr>
                        <a:t> 90 %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</a:t>
                      </a: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Arial" pitchFamily="34" charset="0"/>
                        </a:rPr>
                        <a:t> 100 </a:t>
                      </a:r>
                      <a:r>
                        <a:rPr kumimoji="0" lang="en-US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Arial" pitchFamily="34" charset="0"/>
                        </a:rPr>
                        <a:t>ps</a:t>
                      </a:r>
                      <a:endParaRPr kumimoji="0" lang="en-US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CC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sm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</a:t>
                      </a: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pitchFamily="34" charset="0"/>
                        </a:rPr>
                        <a:t> 150 kHz/cm</a:t>
                      </a:r>
                      <a:r>
                        <a:rPr kumimoji="0" lang="en-US" alt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sm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MRPC1/2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sem. glass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pitchFamily="34" charset="0"/>
                        </a:rPr>
                        <a:t>&gt; 95 %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</a:t>
                      </a: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pitchFamily="34" charset="0"/>
                        </a:rPr>
                        <a:t> 50 </a:t>
                      </a:r>
                      <a:r>
                        <a:rPr kumimoji="0" lang="en-US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pitchFamily="34" charset="0"/>
                        </a:rPr>
                        <a:t>ps</a:t>
                      </a:r>
                      <a:endParaRPr kumimoji="0" lang="en-US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CC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sm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&gt; 30</a:t>
                      </a: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pitchFamily="34" charset="0"/>
                        </a:rPr>
                        <a:t> kHz/cm</a:t>
                      </a:r>
                      <a:r>
                        <a:rPr kumimoji="0" lang="en-US" alt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sm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2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MRPC3a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sm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sem. glass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sm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pitchFamily="34" charset="0"/>
                        </a:rPr>
                        <a:t>&gt; 95 %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sm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</a:t>
                      </a: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pitchFamily="34" charset="0"/>
                        </a:rPr>
                        <a:t> 60 </a:t>
                      </a:r>
                      <a:r>
                        <a:rPr kumimoji="0" lang="en-US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pitchFamily="34" charset="0"/>
                        </a:rPr>
                        <a:t>ps</a:t>
                      </a:r>
                      <a:endParaRPr kumimoji="0" lang="en-US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CC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sm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sm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&gt; 30</a:t>
                      </a: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pitchFamily="34" charset="0"/>
                        </a:rPr>
                        <a:t> kHz/cm</a:t>
                      </a:r>
                      <a:r>
                        <a:rPr kumimoji="0" lang="en-US" alt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sm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sm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105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MRPC3b</a:t>
                      </a:r>
                      <a:endParaRPr kumimoji="0" lang="en-US" altLang="en-US" sz="1400" b="0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E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sm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float glass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sm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&gt; </a:t>
                      </a: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pitchFamily="34" charset="0"/>
                        </a:rPr>
                        <a:t>95 %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sm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</a:t>
                      </a: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pitchFamily="34" charset="0"/>
                        </a:rPr>
                        <a:t> 50 </a:t>
                      </a:r>
                      <a:r>
                        <a:rPr kumimoji="0" lang="en-US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pitchFamily="34" charset="0"/>
                        </a:rPr>
                        <a:t>ps</a:t>
                      </a:r>
                      <a:endParaRPr kumimoji="0" lang="en-US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CC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sm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sm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pitchFamily="34" charset="0"/>
                          <a:sym typeface="Symbol"/>
                        </a:rPr>
                        <a:t> </a:t>
                      </a: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pitchFamily="34" charset="0"/>
                        </a:rPr>
                        <a:t>1.5 kHz/cm</a:t>
                      </a:r>
                      <a:r>
                        <a:rPr kumimoji="0" lang="en-US" alt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sm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sm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1564" name="Text Box 142"/>
          <p:cNvSpPr txBox="1">
            <a:spLocks noChangeArrowheads="1"/>
          </p:cNvSpPr>
          <p:nvPr/>
        </p:nvSpPr>
        <p:spPr bwMode="auto">
          <a:xfrm>
            <a:off x="266700" y="3289875"/>
            <a:ext cx="2560638" cy="83099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>
                <a:solidFill>
                  <a:srgbClr val="FF0000"/>
                </a:solidFill>
              </a:rPr>
              <a:t>The </a:t>
            </a:r>
            <a:r>
              <a:rPr lang="en-US" altLang="en-US" sz="1600" b="1" dirty="0" smtClean="0">
                <a:solidFill>
                  <a:srgbClr val="FF0000"/>
                </a:solidFill>
              </a:rPr>
              <a:t>prototype MRPC counters fulfill the CBM TOF requirements</a:t>
            </a:r>
            <a:endParaRPr lang="en-US" altLang="en-US" sz="1600" b="1" dirty="0">
              <a:solidFill>
                <a:srgbClr val="FF0000"/>
              </a:solidFill>
            </a:endParaRPr>
          </a:p>
        </p:txBody>
      </p:sp>
      <p:sp>
        <p:nvSpPr>
          <p:cNvPr id="21566" name="Text Box 7"/>
          <p:cNvSpPr txBox="1">
            <a:spLocks noChangeArrowheads="1"/>
          </p:cNvSpPr>
          <p:nvPr/>
        </p:nvSpPr>
        <p:spPr bwMode="auto">
          <a:xfrm>
            <a:off x="749300" y="158750"/>
            <a:ext cx="67056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chemeClr val="bg1"/>
                </a:solidFill>
                <a:latin typeface="Arial" charset="0"/>
              </a:rPr>
              <a:t>ToF – Project Timeline</a:t>
            </a:r>
          </a:p>
        </p:txBody>
      </p:sp>
    </p:spTree>
    <p:extLst>
      <p:ext uri="{BB962C8B-B14F-4D97-AF65-F5344CB8AC3E}">
        <p14:creationId xmlns:p14="http://schemas.microsoft.com/office/powerpoint/2010/main" val="65607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/>
          </a:p>
        </p:txBody>
      </p:sp>
      <p:sp>
        <p:nvSpPr>
          <p:cNvPr id="4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DPG-Frühjahrstagung, Münster,                        27. - 31. März 2017</a:t>
            </a:r>
            <a:endParaRPr lang="en-US" altLang="en-US"/>
          </a:p>
        </p:txBody>
      </p:sp>
      <p:sp>
        <p:nvSpPr>
          <p:cNvPr id="4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B2FA7-6ABC-4C94-BCBA-E3BFE70BD03E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280578" name="Line 2050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80579" name="Picture 2051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0581" name="Text Box 2053"/>
          <p:cNvSpPr txBox="1">
            <a:spLocks noChangeArrowheads="1"/>
          </p:cNvSpPr>
          <p:nvPr/>
        </p:nvSpPr>
        <p:spPr bwMode="auto">
          <a:xfrm>
            <a:off x="749300" y="158750"/>
            <a:ext cx="6705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Introduction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80582" name="Rectangle 2054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280583" name="Picture 205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0585" name="Line 2057"/>
          <p:cNvSpPr>
            <a:spLocks noChangeShapeType="1"/>
          </p:cNvSpPr>
          <p:nvPr/>
        </p:nvSpPr>
        <p:spPr bwMode="auto">
          <a:xfrm>
            <a:off x="328613" y="5927725"/>
            <a:ext cx="8405812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0586" name="Line 2058"/>
          <p:cNvSpPr>
            <a:spLocks noChangeShapeType="1"/>
          </p:cNvSpPr>
          <p:nvPr/>
        </p:nvSpPr>
        <p:spPr bwMode="auto">
          <a:xfrm>
            <a:off x="439738" y="5622925"/>
            <a:ext cx="8405812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0588" name="Text Box 2060"/>
          <p:cNvSpPr txBox="1">
            <a:spLocks noChangeArrowheads="1"/>
          </p:cNvSpPr>
          <p:nvPr/>
        </p:nvSpPr>
        <p:spPr bwMode="auto">
          <a:xfrm>
            <a:off x="3381375" y="5902325"/>
            <a:ext cx="4429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800" b="1">
                <a:solidFill>
                  <a:schemeClr val="bg1"/>
                </a:solidFill>
              </a:rPr>
              <a:t>1 ns</a:t>
            </a:r>
            <a:endParaRPr lang="en-US" altLang="en-US" sz="800" b="1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280589" name="Line 2061"/>
          <p:cNvSpPr>
            <a:spLocks noChangeShapeType="1"/>
          </p:cNvSpPr>
          <p:nvPr/>
        </p:nvSpPr>
        <p:spPr bwMode="auto">
          <a:xfrm>
            <a:off x="3371850" y="6076950"/>
            <a:ext cx="5207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0590" name="Line 2062"/>
          <p:cNvSpPr>
            <a:spLocks noChangeShapeType="1"/>
          </p:cNvSpPr>
          <p:nvPr/>
        </p:nvSpPr>
        <p:spPr bwMode="auto">
          <a:xfrm flipV="1">
            <a:off x="3371850" y="6022975"/>
            <a:ext cx="0" cy="1016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0591" name="Line 2063"/>
          <p:cNvSpPr>
            <a:spLocks noChangeShapeType="1"/>
          </p:cNvSpPr>
          <p:nvPr/>
        </p:nvSpPr>
        <p:spPr bwMode="auto">
          <a:xfrm flipV="1">
            <a:off x="3892550" y="6022975"/>
            <a:ext cx="0" cy="1016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44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877020"/>
            <a:ext cx="6191250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85900" y="2017157"/>
            <a:ext cx="1046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TRD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324100" y="1873195"/>
            <a:ext cx="1046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TOF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362325" y="1835556"/>
            <a:ext cx="1169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ECAL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081881" y="2444234"/>
            <a:ext cx="1046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RICH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>
            <a:stCxn id="48" idx="2"/>
          </p:cNvCxnSpPr>
          <p:nvPr/>
        </p:nvCxnSpPr>
        <p:spPr bwMode="auto">
          <a:xfrm>
            <a:off x="1604962" y="2813566"/>
            <a:ext cx="4763" cy="32968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Straight Connector 48"/>
          <p:cNvCxnSpPr/>
          <p:nvPr/>
        </p:nvCxnSpPr>
        <p:spPr bwMode="auto">
          <a:xfrm>
            <a:off x="2004218" y="2339996"/>
            <a:ext cx="123825" cy="28890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" name="TextBox 50"/>
          <p:cNvSpPr txBox="1"/>
          <p:nvPr/>
        </p:nvSpPr>
        <p:spPr>
          <a:xfrm>
            <a:off x="92869" y="1880577"/>
            <a:ext cx="1321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Dipole magnet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683919" y="1880577"/>
            <a:ext cx="1169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PSD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8" name="Straight Connector 57"/>
          <p:cNvCxnSpPr/>
          <p:nvPr/>
        </p:nvCxnSpPr>
        <p:spPr bwMode="auto">
          <a:xfrm flipH="1">
            <a:off x="5178425" y="2261577"/>
            <a:ext cx="90092" cy="881673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Straight Connector 53"/>
          <p:cNvCxnSpPr/>
          <p:nvPr/>
        </p:nvCxnSpPr>
        <p:spPr bwMode="auto">
          <a:xfrm>
            <a:off x="753665" y="2526908"/>
            <a:ext cx="328216" cy="87351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0" name="TextBox 59"/>
          <p:cNvSpPr txBox="1"/>
          <p:nvPr/>
        </p:nvSpPr>
        <p:spPr>
          <a:xfrm>
            <a:off x="717154" y="5471558"/>
            <a:ext cx="15374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MVD &amp; STS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1" name="Straight Connector 60"/>
          <p:cNvCxnSpPr/>
          <p:nvPr/>
        </p:nvCxnSpPr>
        <p:spPr bwMode="auto">
          <a:xfrm>
            <a:off x="1323975" y="4143375"/>
            <a:ext cx="103385" cy="130531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" name="TextBox 63"/>
          <p:cNvSpPr txBox="1"/>
          <p:nvPr/>
        </p:nvSpPr>
        <p:spPr>
          <a:xfrm>
            <a:off x="2698354" y="5439292"/>
            <a:ext cx="102592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5" name="Straight Connector 64"/>
          <p:cNvCxnSpPr/>
          <p:nvPr/>
        </p:nvCxnSpPr>
        <p:spPr bwMode="auto">
          <a:xfrm>
            <a:off x="2971800" y="4575175"/>
            <a:ext cx="239514" cy="86411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Rectangle 13"/>
          <p:cNvSpPr/>
          <p:nvPr/>
        </p:nvSpPr>
        <p:spPr bwMode="auto">
          <a:xfrm>
            <a:off x="6042025" y="1353145"/>
            <a:ext cx="1758950" cy="478612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sm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4851" y="1334690"/>
            <a:ext cx="5713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The Compressed Baryonic </a:t>
            </a:r>
            <a:r>
              <a:rPr lang="en-US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Matter Experiment  </a:t>
            </a:r>
            <a:endParaRPr lang="en-US" sz="2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0653" name="Text Box 2125"/>
          <p:cNvSpPr txBox="1">
            <a:spLocks noChangeArrowheads="1"/>
          </p:cNvSpPr>
          <p:nvPr/>
        </p:nvSpPr>
        <p:spPr bwMode="auto">
          <a:xfrm>
            <a:off x="6195621" y="5209174"/>
            <a:ext cx="277574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CBM overview talk: 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HK30.1</a:t>
            </a:r>
            <a:b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Group reports: 6</a:t>
            </a:r>
            <a:br>
              <a:rPr lang="en-US" alt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Short reports: 41</a:t>
            </a:r>
            <a:br>
              <a:rPr lang="en-US" alt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Poster: 8</a:t>
            </a:r>
            <a:endParaRPr lang="en-US" altLang="en-US" sz="1400" b="1" dirty="0">
              <a:latin typeface="Arial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4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125" y="2555483"/>
            <a:ext cx="2694736" cy="2604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5983883" y="1363325"/>
            <a:ext cx="31325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Tracking acceptance: 2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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&lt; 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</a:t>
            </a:r>
            <a:r>
              <a:rPr lang="en-US" sz="1200" b="1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Lab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&lt; 25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Free streaming DAQ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Software based event selection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R</a:t>
            </a:r>
            <a:r>
              <a:rPr lang="en-US" sz="1200" b="1" baseline="-25000" dirty="0" err="1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int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= 10 MHz (Au + Au)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feld 4"/>
          <p:cNvSpPr txBox="1"/>
          <p:nvPr/>
        </p:nvSpPr>
        <p:spPr>
          <a:xfrm>
            <a:off x="6829425" y="2404246"/>
            <a:ext cx="1448712" cy="2677656"/>
          </a:xfrm>
          <a:prstGeom prst="rect">
            <a:avLst/>
          </a:prstGeom>
          <a:solidFill>
            <a:srgbClr val="FFC000">
              <a:alpha val="36000"/>
            </a:srgbClr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endParaRPr lang="de-DE" sz="1200" dirty="0" smtClean="0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1200" dirty="0" smtClean="0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1200" dirty="0" smtClean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 </a:t>
            </a:r>
            <a:r>
              <a:rPr lang="de-DE" sz="120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net-baryon </a:t>
            </a:r>
            <a:r>
              <a:rPr lang="de-DE" sz="1200" dirty="0" smtClean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densities</a:t>
            </a:r>
            <a:endParaRPr lang="de-DE" sz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120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120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120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50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DPG-Frühjahrstagung, Münster,                        27. - 31. März 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20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" y="1467467"/>
            <a:ext cx="6200776" cy="4649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006" y="1206499"/>
            <a:ext cx="3632994" cy="2600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5172075" y="2019300"/>
            <a:ext cx="400050" cy="20955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sm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789876" y="-88900"/>
            <a:ext cx="662239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The TOF FAIR Phase 0 program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350837" y="4410566"/>
            <a:ext cx="2710194" cy="1758042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sm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672" y="3954299"/>
            <a:ext cx="2333010" cy="2240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hteck 5"/>
          <p:cNvSpPr/>
          <p:nvPr/>
        </p:nvSpPr>
        <p:spPr>
          <a:xfrm>
            <a:off x="3262883" y="6168608"/>
            <a:ext cx="4618484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r>
              <a:rPr lang="en-US" sz="1600" dirty="0" smtClean="0"/>
              <a:t>Particle flux &lt; </a:t>
            </a:r>
            <a:r>
              <a:rPr lang="en-US" sz="1600" dirty="0" smtClean="0">
                <a:solidFill>
                  <a:srgbClr val="FF0000"/>
                </a:solidFill>
              </a:rPr>
              <a:t>45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Hz/cm</a:t>
            </a:r>
            <a:r>
              <a:rPr lang="en-US" sz="1600" baseline="30000" dirty="0" smtClean="0">
                <a:solidFill>
                  <a:srgbClr val="FF0000"/>
                </a:solidFill>
              </a:rPr>
              <a:t>2</a:t>
            </a:r>
            <a:r>
              <a:rPr lang="en-US" sz="1600" dirty="0" smtClean="0"/>
              <a:t>,  Multi-hit probability </a:t>
            </a:r>
            <a:r>
              <a:rPr lang="en-US" sz="1600" dirty="0" smtClean="0">
                <a:solidFill>
                  <a:srgbClr val="FF0000"/>
                </a:solidFill>
              </a:rPr>
              <a:t>&lt; 7.4%</a:t>
            </a:r>
            <a:endParaRPr lang="en-US" sz="1600" baseline="300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5318" y="4751196"/>
            <a:ext cx="2080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Location of CBM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eTOF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modules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3185327" y="5074360"/>
            <a:ext cx="696168" cy="1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Arrow Connector 21"/>
          <p:cNvCxnSpPr>
            <a:stCxn id="4" idx="3"/>
          </p:cNvCxnSpPr>
          <p:nvPr/>
        </p:nvCxnSpPr>
        <p:spPr bwMode="auto">
          <a:xfrm flipV="1">
            <a:off x="3185327" y="4039437"/>
            <a:ext cx="773724" cy="1034925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99405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DPG-Frühjahrstagung, Münster,                        27. - 31. März 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21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3074" y="1428749"/>
            <a:ext cx="8289925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Benefit for STAR: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providing critical TOF coverage for BES II </a:t>
            </a:r>
          </a:p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- PID extension to y = 1.2 in collider mode</a:t>
            </a:r>
          </a:p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- access to energies from 4.5 to 7.7 GeV in the fixed target program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Benefit for CBM: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providing a large-scale integration test of the CBM TOF system, including PID and calibration of the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detectors (hardware and software)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reparation for day one experiment at SIS 100</a:t>
            </a:r>
          </a:p>
          <a:p>
            <a:pPr algn="l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Benefit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for CBM-TOF group members: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participation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the analysis of the physics data provided by the CBM TOF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detectors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including authorship of any publications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data.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789876" y="-88900"/>
            <a:ext cx="662239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The TOF FAIR Phase 0 program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35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DPG-Frühjahrstagung, Münster,                        27. - 31. März 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22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4350" y="1881144"/>
            <a:ext cx="8229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Summer 2016		shipping a real size module to BNL and installing it 			on the east side pole of STAR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Feb. 2017	 	1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system integration test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with one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module by 				participating in the Run17 beam time in STAR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Fall 2017		shipping and installation of one sector 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Feb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 	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system integration test with one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sector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by 				participating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Run18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beam time in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STAR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Summer 2018		shipping all 36 modules including infrastructure 				(gas system, LV-, HV-power supply) to BNL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Fall 2018		Installation and commissioning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Feb 2019		Start of the BES II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campaign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Summer 2021		Decommissioning and shipping of all modules 				including infrastructure to FAIR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92399" y="1209412"/>
            <a:ext cx="3640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Milestones</a:t>
            </a: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789876" y="-88900"/>
            <a:ext cx="662239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The TOF FAIR Phase 0 program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72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DPG-Frühjahrstagung, Münster,                        27. - 31. März 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23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001" y="1955799"/>
            <a:ext cx="3184629" cy="4251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62" y="1955799"/>
            <a:ext cx="2397960" cy="425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2232" y="1650271"/>
            <a:ext cx="2465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Open module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31369" y="1667900"/>
            <a:ext cx="3396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Module fixed at the pole-tip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0062" y="1223352"/>
            <a:ext cx="5931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Module installation in Oct. 2016</a:t>
            </a: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789876" y="-88900"/>
            <a:ext cx="662239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The TOF FAIR Phase 0 program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18126" y="5379139"/>
            <a:ext cx="1503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b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Hz/cm</a:t>
            </a:r>
            <a:r>
              <a:rPr lang="en-US" b="1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035" y="2501573"/>
            <a:ext cx="1953308" cy="287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622690" y="1604104"/>
            <a:ext cx="2394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Running </a:t>
            </a:r>
            <a:b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(Mar. 2017)</a:t>
            </a:r>
          </a:p>
        </p:txBody>
      </p:sp>
    </p:spTree>
    <p:extLst>
      <p:ext uri="{BB962C8B-B14F-4D97-AF65-F5344CB8AC3E}">
        <p14:creationId xmlns:p14="http://schemas.microsoft.com/office/powerpoint/2010/main" val="418226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DPG-Frühjahrstagung, Münster,                        27. - 31. März 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24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1" name="Text Box 5"/>
          <p:cNvSpPr txBox="1">
            <a:spLocks noChangeArrowheads="1"/>
          </p:cNvSpPr>
          <p:nvPr/>
        </p:nvSpPr>
        <p:spPr bwMode="auto">
          <a:xfrm>
            <a:off x="749300" y="158750"/>
            <a:ext cx="666297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Summary and outlook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1544" name="Text Box 8"/>
          <p:cNvSpPr txBox="1">
            <a:spLocks noChangeArrowheads="1"/>
          </p:cNvSpPr>
          <p:nvPr/>
        </p:nvSpPr>
        <p:spPr bwMode="auto">
          <a:xfrm>
            <a:off x="0" y="5819775"/>
            <a:ext cx="4429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800" b="1" dirty="0">
                <a:solidFill>
                  <a:schemeClr val="bg1"/>
                </a:solidFill>
              </a:rPr>
              <a:t>80 </a:t>
            </a:r>
            <a:r>
              <a:rPr lang="en-US" altLang="en-US" sz="800" b="1" dirty="0">
                <a:solidFill>
                  <a:schemeClr val="bg1"/>
                </a:solidFill>
                <a:latin typeface="Symbol" pitchFamily="18" charset="2"/>
              </a:rPr>
              <a:t>W</a:t>
            </a:r>
          </a:p>
        </p:txBody>
      </p:sp>
      <p:sp>
        <p:nvSpPr>
          <p:cNvPr id="321545" name="Text Box 9"/>
          <p:cNvSpPr txBox="1">
            <a:spLocks noChangeArrowheads="1"/>
          </p:cNvSpPr>
          <p:nvPr/>
        </p:nvSpPr>
        <p:spPr bwMode="auto">
          <a:xfrm>
            <a:off x="3381375" y="5902325"/>
            <a:ext cx="4429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800" b="1" dirty="0">
                <a:solidFill>
                  <a:schemeClr val="bg1"/>
                </a:solidFill>
              </a:rPr>
              <a:t>1 ns</a:t>
            </a:r>
            <a:endParaRPr lang="en-US" altLang="en-US" sz="800" b="1" dirty="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321546" name="Line 10"/>
          <p:cNvSpPr>
            <a:spLocks noChangeShapeType="1"/>
          </p:cNvSpPr>
          <p:nvPr/>
        </p:nvSpPr>
        <p:spPr bwMode="auto">
          <a:xfrm>
            <a:off x="3371850" y="6076950"/>
            <a:ext cx="5207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321547" name="Line 11"/>
          <p:cNvSpPr>
            <a:spLocks noChangeShapeType="1"/>
          </p:cNvSpPr>
          <p:nvPr/>
        </p:nvSpPr>
        <p:spPr bwMode="auto">
          <a:xfrm flipV="1">
            <a:off x="3371850" y="6022975"/>
            <a:ext cx="0" cy="1016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321548" name="Line 12"/>
          <p:cNvSpPr>
            <a:spLocks noChangeShapeType="1"/>
          </p:cNvSpPr>
          <p:nvPr/>
        </p:nvSpPr>
        <p:spPr bwMode="auto">
          <a:xfrm flipV="1">
            <a:off x="3892550" y="6022975"/>
            <a:ext cx="0" cy="1016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0836" y="1930484"/>
            <a:ext cx="836350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CBM TOF started system performance tests under realistic load conditions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Counters maintain their performance so far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Preproduction about to start (QC, QA  procedures initiated)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R&amp;D for BFTC ongoing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FAIR phase 0 started - looking forward to physics</a:t>
            </a:r>
          </a:p>
        </p:txBody>
      </p:sp>
    </p:spTree>
    <p:extLst>
      <p:ext uri="{BB962C8B-B14F-4D97-AF65-F5344CB8AC3E}">
        <p14:creationId xmlns:p14="http://schemas.microsoft.com/office/powerpoint/2010/main" val="238955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 dirty="0"/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DPG-Frühjahrstagung, Münster,                        27. - 31. März 2017</a:t>
            </a:r>
            <a:endParaRPr lang="en-US" altLang="en-US" dirty="0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122E-F639-4AA3-A82A-8BCC9D65BB89}" type="slidenum">
              <a:rPr lang="en-US" altLang="en-US"/>
              <a:pPr/>
              <a:t>25</a:t>
            </a:fld>
            <a:endParaRPr lang="en-US" altLang="en-US" dirty="0"/>
          </a:p>
        </p:txBody>
      </p:sp>
      <p:sp>
        <p:nvSpPr>
          <p:cNvPr id="29081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29081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082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altLang="en-US" dirty="0"/>
          </a:p>
        </p:txBody>
      </p:sp>
      <p:pic>
        <p:nvPicPr>
          <p:cNvPr id="29082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0850" name="Text Box 34"/>
          <p:cNvSpPr txBox="1">
            <a:spLocks noChangeArrowheads="1"/>
          </p:cNvSpPr>
          <p:nvPr/>
        </p:nvSpPr>
        <p:spPr bwMode="auto">
          <a:xfrm>
            <a:off x="762000" y="158750"/>
            <a:ext cx="67167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>
                <a:solidFill>
                  <a:schemeClr val="bg1"/>
                </a:solidFill>
                <a:latin typeface="Arial" pitchFamily="34" charset="0"/>
              </a:rPr>
              <a:t>T</a:t>
            </a:r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hank </a:t>
            </a:r>
            <a:r>
              <a:rPr lang="en-US" altLang="en-US" sz="3600" b="1" dirty="0">
                <a:solidFill>
                  <a:schemeClr val="bg1"/>
                </a:solidFill>
                <a:latin typeface="Arial" pitchFamily="34" charset="0"/>
              </a:rPr>
              <a:t>you for your attention</a:t>
            </a:r>
          </a:p>
        </p:txBody>
      </p:sp>
      <p:pic>
        <p:nvPicPr>
          <p:cNvPr id="290854" name="Picture 38" descr="Bmbf_logo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533" y="3063318"/>
            <a:ext cx="295910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0849" name="Text Box 33"/>
          <p:cNvSpPr txBox="1">
            <a:spLocks noChangeArrowheads="1"/>
          </p:cNvSpPr>
          <p:nvPr/>
        </p:nvSpPr>
        <p:spPr bwMode="auto">
          <a:xfrm>
            <a:off x="603250" y="1546225"/>
            <a:ext cx="38100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0"/>
              </a:spcBef>
              <a:tabLst>
                <a:tab pos="10541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>
              <a:spcBef>
                <a:spcPct val="0"/>
              </a:spcBef>
              <a:tabLst>
                <a:tab pos="10541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spcBef>
                <a:spcPct val="0"/>
              </a:spcBef>
              <a:tabLst>
                <a:tab pos="10541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spcBef>
                <a:spcPct val="0"/>
              </a:spcBef>
              <a:tabLst>
                <a:tab pos="10541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spcBef>
                <a:spcPct val="0"/>
              </a:spcBef>
              <a:tabLst>
                <a:tab pos="10541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0541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0541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0541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0541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n-US" sz="2000" b="1" dirty="0">
                <a:solidFill>
                  <a:srgbClr val="00297A"/>
                </a:solidFill>
                <a:latin typeface="Arial" pitchFamily="34" charset="0"/>
              </a:rPr>
              <a:t>Contributing institutions: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dirty="0">
                <a:solidFill>
                  <a:srgbClr val="00297A"/>
                </a:solidFill>
                <a:latin typeface="Arial" pitchFamily="34" charset="0"/>
              </a:rPr>
              <a:t>Tsinghua 	Beijing,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dirty="0">
                <a:solidFill>
                  <a:srgbClr val="00297A"/>
                </a:solidFill>
                <a:latin typeface="Arial" pitchFamily="34" charset="0"/>
              </a:rPr>
              <a:t>NIPNE 	Bucharest,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dirty="0">
                <a:solidFill>
                  <a:srgbClr val="00297A"/>
                </a:solidFill>
                <a:latin typeface="Arial" pitchFamily="34" charset="0"/>
              </a:rPr>
              <a:t>GSI 	Darmstadt,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dirty="0">
                <a:solidFill>
                  <a:srgbClr val="00297A"/>
                </a:solidFill>
                <a:latin typeface="Arial" pitchFamily="34" charset="0"/>
              </a:rPr>
              <a:t>IRI	Frankfurt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dirty="0">
                <a:solidFill>
                  <a:srgbClr val="00297A"/>
                </a:solidFill>
                <a:latin typeface="Arial" pitchFamily="34" charset="0"/>
              </a:rPr>
              <a:t>USTC 	Hefei,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dirty="0">
                <a:solidFill>
                  <a:srgbClr val="00297A"/>
                </a:solidFill>
                <a:latin typeface="Arial" pitchFamily="34" charset="0"/>
              </a:rPr>
              <a:t>PI 	Heidelberg</a:t>
            </a:r>
            <a:r>
              <a:rPr lang="en-US" altLang="en-US" sz="1800" dirty="0" smtClean="0">
                <a:solidFill>
                  <a:srgbClr val="00297A"/>
                </a:solidFill>
                <a:latin typeface="Arial" pitchFamily="34" charset="0"/>
              </a:rPr>
              <a:t>,</a:t>
            </a:r>
            <a:endParaRPr lang="en-US" altLang="en-US" sz="1800" dirty="0">
              <a:solidFill>
                <a:srgbClr val="00297A"/>
              </a:solidFill>
              <a:latin typeface="Arial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dirty="0">
                <a:solidFill>
                  <a:srgbClr val="00297A"/>
                </a:solidFill>
                <a:latin typeface="Arial" pitchFamily="34" charset="0"/>
              </a:rPr>
              <a:t>ITEP 	Moscow,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dirty="0">
                <a:solidFill>
                  <a:srgbClr val="00297A"/>
                </a:solidFill>
                <a:latin typeface="Arial" pitchFamily="34" charset="0"/>
              </a:rPr>
              <a:t>HZDR 	Rossendorf,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dirty="0">
                <a:solidFill>
                  <a:srgbClr val="00297A"/>
                </a:solidFill>
                <a:latin typeface="Arial" pitchFamily="34" charset="0"/>
              </a:rPr>
              <a:t>CCNU	Wuhan</a:t>
            </a:r>
            <a:r>
              <a:rPr lang="de-DE" altLang="en-US" sz="1800" dirty="0" smtClean="0">
                <a:solidFill>
                  <a:srgbClr val="00297A"/>
                </a:solidFill>
                <a:latin typeface="Arial" pitchFamily="34" charset="0"/>
              </a:rPr>
              <a:t>,</a:t>
            </a:r>
            <a:endParaRPr lang="en-US" altLang="en-US" sz="1800" dirty="0">
              <a:solidFill>
                <a:srgbClr val="00297A"/>
              </a:solidFill>
              <a:latin typeface="Arial" pitchFamily="34" charset="0"/>
            </a:endParaRPr>
          </a:p>
        </p:txBody>
      </p:sp>
      <p:sp>
        <p:nvSpPr>
          <p:cNvPr id="290852" name="Text Box 36"/>
          <p:cNvSpPr txBox="1">
            <a:spLocks noChangeArrowheads="1"/>
          </p:cNvSpPr>
          <p:nvPr/>
        </p:nvSpPr>
        <p:spPr bwMode="auto">
          <a:xfrm>
            <a:off x="4864100" y="1520825"/>
            <a:ext cx="308610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en-US" sz="2000" b="1" dirty="0">
                <a:solidFill>
                  <a:srgbClr val="00297A"/>
                </a:solidFill>
                <a:latin typeface="Arial" pitchFamily="34" charset="0"/>
              </a:rPr>
              <a:t>Special thanks </a:t>
            </a:r>
            <a:r>
              <a:rPr lang="en-US" altLang="en-US" sz="2000" b="1" dirty="0" smtClean="0">
                <a:solidFill>
                  <a:srgbClr val="00297A"/>
                </a:solidFill>
                <a:latin typeface="Arial" pitchFamily="34" charset="0"/>
              </a:rPr>
              <a:t>go </a:t>
            </a:r>
            <a:r>
              <a:rPr lang="en-US" altLang="en-US" sz="2000" b="1" dirty="0">
                <a:solidFill>
                  <a:srgbClr val="00297A"/>
                </a:solidFill>
                <a:latin typeface="Arial" pitchFamily="34" charset="0"/>
              </a:rPr>
              <a:t>to:</a:t>
            </a:r>
          </a:p>
          <a:p>
            <a:pPr algn="l"/>
            <a:r>
              <a:rPr lang="en-US" altLang="en-US" sz="2000" dirty="0">
                <a:solidFill>
                  <a:srgbClr val="E00000"/>
                </a:solidFill>
                <a:latin typeface="Arial" pitchFamily="34" charset="0"/>
              </a:rPr>
              <a:t>Norbert </a:t>
            </a:r>
            <a:r>
              <a:rPr lang="en-US" altLang="en-US" sz="2000" dirty="0" smtClean="0">
                <a:solidFill>
                  <a:srgbClr val="E00000"/>
                </a:solidFill>
                <a:latin typeface="Arial" pitchFamily="34" charset="0"/>
              </a:rPr>
              <a:t>Herrmann</a:t>
            </a:r>
            <a:r>
              <a:rPr lang="en-US" altLang="en-US" sz="2000" dirty="0">
                <a:solidFill>
                  <a:srgbClr val="00297A"/>
                </a:solidFill>
                <a:latin typeface="Arial" pitchFamily="34" charset="0"/>
              </a:rPr>
              <a:t/>
            </a:r>
            <a:br>
              <a:rPr lang="en-US" altLang="en-US" sz="2000" dirty="0">
                <a:solidFill>
                  <a:srgbClr val="00297A"/>
                </a:solidFill>
                <a:latin typeface="Arial" pitchFamily="34" charset="0"/>
              </a:rPr>
            </a:br>
            <a:endParaRPr lang="en-US" altLang="en-US" sz="2000" dirty="0">
              <a:solidFill>
                <a:srgbClr val="00297A"/>
              </a:solidFill>
              <a:latin typeface="Arial" pitchFamily="34" charset="0"/>
            </a:endParaRPr>
          </a:p>
        </p:txBody>
      </p:sp>
      <p:pic>
        <p:nvPicPr>
          <p:cNvPr id="14" name="Picture 17" descr="siegel_uni_hd_gro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160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918" y="3072074"/>
            <a:ext cx="1786950" cy="1407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sp>
        <p:nvSpPr>
          <p:cNvPr id="2" name="AutoShape 2" descr="Bildergebnis für CERN LOGO AIDA202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Bildergebnis für CERN LOGO AIDA202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75" y="4721183"/>
            <a:ext cx="8076191" cy="9777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DPG-Frühjahrstagung, Münster,                        27. - 31. März 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26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1" name="Text Box 5"/>
          <p:cNvSpPr txBox="1">
            <a:spLocks noChangeArrowheads="1"/>
          </p:cNvSpPr>
          <p:nvPr/>
        </p:nvSpPr>
        <p:spPr bwMode="auto">
          <a:xfrm>
            <a:off x="1085850" y="158750"/>
            <a:ext cx="6934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600" b="1" dirty="0">
                <a:solidFill>
                  <a:schemeClr val="bg1"/>
                </a:solidFill>
                <a:latin typeface="Arial" pitchFamily="34" charset="0"/>
              </a:rPr>
              <a:t>Backup</a:t>
            </a:r>
          </a:p>
        </p:txBody>
      </p:sp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1544" name="Text Box 8"/>
          <p:cNvSpPr txBox="1">
            <a:spLocks noChangeArrowheads="1"/>
          </p:cNvSpPr>
          <p:nvPr/>
        </p:nvSpPr>
        <p:spPr bwMode="auto">
          <a:xfrm>
            <a:off x="0" y="5819775"/>
            <a:ext cx="4429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800" b="1" dirty="0">
                <a:solidFill>
                  <a:schemeClr val="bg1"/>
                </a:solidFill>
              </a:rPr>
              <a:t>80 </a:t>
            </a:r>
            <a:r>
              <a:rPr lang="en-US" altLang="en-US" sz="800" b="1" dirty="0">
                <a:solidFill>
                  <a:schemeClr val="bg1"/>
                </a:solidFill>
                <a:latin typeface="Symbol" pitchFamily="18" charset="2"/>
              </a:rPr>
              <a:t>W</a:t>
            </a:r>
          </a:p>
        </p:txBody>
      </p:sp>
      <p:sp>
        <p:nvSpPr>
          <p:cNvPr id="321545" name="Text Box 9"/>
          <p:cNvSpPr txBox="1">
            <a:spLocks noChangeArrowheads="1"/>
          </p:cNvSpPr>
          <p:nvPr/>
        </p:nvSpPr>
        <p:spPr bwMode="auto">
          <a:xfrm>
            <a:off x="3381375" y="5902325"/>
            <a:ext cx="4429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800" b="1" dirty="0">
                <a:solidFill>
                  <a:schemeClr val="bg1"/>
                </a:solidFill>
              </a:rPr>
              <a:t>1 ns</a:t>
            </a:r>
            <a:endParaRPr lang="en-US" altLang="en-US" sz="800" b="1" dirty="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321546" name="Line 10"/>
          <p:cNvSpPr>
            <a:spLocks noChangeShapeType="1"/>
          </p:cNvSpPr>
          <p:nvPr/>
        </p:nvSpPr>
        <p:spPr bwMode="auto">
          <a:xfrm>
            <a:off x="3371850" y="6076950"/>
            <a:ext cx="5207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321547" name="Line 11"/>
          <p:cNvSpPr>
            <a:spLocks noChangeShapeType="1"/>
          </p:cNvSpPr>
          <p:nvPr/>
        </p:nvSpPr>
        <p:spPr bwMode="auto">
          <a:xfrm flipV="1">
            <a:off x="3371850" y="6022975"/>
            <a:ext cx="0" cy="1016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321548" name="Line 12"/>
          <p:cNvSpPr>
            <a:spLocks noChangeShapeType="1"/>
          </p:cNvSpPr>
          <p:nvPr/>
        </p:nvSpPr>
        <p:spPr bwMode="auto">
          <a:xfrm flipV="1">
            <a:off x="3892550" y="6022975"/>
            <a:ext cx="0" cy="1016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321550" name="Text Box 14"/>
          <p:cNvSpPr txBox="1">
            <a:spLocks noChangeArrowheads="1"/>
          </p:cNvSpPr>
          <p:nvPr/>
        </p:nvSpPr>
        <p:spPr bwMode="auto">
          <a:xfrm>
            <a:off x="908050" y="2927350"/>
            <a:ext cx="6934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5400" b="1" dirty="0">
                <a:solidFill>
                  <a:schemeClr val="accent2"/>
                </a:solidFill>
                <a:latin typeface="Arial" pitchFamily="34" charset="0"/>
              </a:rPr>
              <a:t>Backup</a:t>
            </a:r>
            <a:r>
              <a:rPr lang="de-DE" altLang="en-US" sz="5400" b="1">
                <a:solidFill>
                  <a:schemeClr val="accent2"/>
                </a:solidFill>
                <a:latin typeface="Arial" pitchFamily="34" charset="0"/>
              </a:rPr>
              <a:t> Slides</a:t>
            </a:r>
            <a:endParaRPr lang="en-US" altLang="en-US" sz="5400" b="1" dirty="0">
              <a:solidFill>
                <a:schemeClr val="accent2"/>
              </a:solidFill>
              <a:latin typeface="Arial" pitchFamily="34" charset="0"/>
            </a:endParaRPr>
          </a:p>
        </p:txBody>
      </p:sp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392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/>
              <a:t>Ingo Deppner</a:t>
            </a:r>
            <a:endParaRPr lang="de-DE" altLang="en-US" sz="1400" dirty="0" smtClean="0"/>
          </a:p>
        </p:txBody>
      </p:sp>
      <p:sp>
        <p:nvSpPr>
          <p:cNvPr id="23555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en-US" sz="1400" smtClean="0"/>
              <a:t>DPG-Frühjahrstagung, Münster,                        27. - 31. März 2017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FB10442-3E34-44DD-8EC0-513ED97E9BA5}" type="slidenum">
              <a:rPr lang="de-DE" altLang="en-US" sz="1400" smtClean="0"/>
              <a:pPr algn="r" eaLnBrk="1" hangingPunct="1">
                <a:spcBef>
                  <a:spcPct val="0"/>
                </a:spcBef>
                <a:buFontTx/>
                <a:buNone/>
              </a:pPr>
              <a:t>27</a:t>
            </a:fld>
            <a:endParaRPr lang="de-DE" altLang="en-US" sz="1400" smtClean="0"/>
          </a:p>
        </p:txBody>
      </p:sp>
      <p:sp>
        <p:nvSpPr>
          <p:cNvPr id="23557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3558" name="Picture 3" descr="CBM-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60" name="Text Box 7"/>
          <p:cNvSpPr txBox="1">
            <a:spLocks noChangeArrowheads="1"/>
          </p:cNvSpPr>
          <p:nvPr/>
        </p:nvSpPr>
        <p:spPr bwMode="auto">
          <a:xfrm>
            <a:off x="749300" y="158750"/>
            <a:ext cx="67056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Arial" pitchFamily="34" charset="0"/>
              </a:rPr>
              <a:t>Backup Slides</a:t>
            </a:r>
          </a:p>
        </p:txBody>
      </p:sp>
      <p:sp>
        <p:nvSpPr>
          <p:cNvPr id="23561" name="Rectangle 77"/>
          <p:cNvSpPr>
            <a:spLocks noChangeArrowheads="1"/>
          </p:cNvSpPr>
          <p:nvPr/>
        </p:nvSpPr>
        <p:spPr bwMode="auto">
          <a:xfrm>
            <a:off x="122238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3562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4" name="Text Box 21"/>
          <p:cNvSpPr txBox="1">
            <a:spLocks noChangeArrowheads="1"/>
          </p:cNvSpPr>
          <p:nvPr/>
        </p:nvSpPr>
        <p:spPr bwMode="auto">
          <a:xfrm>
            <a:off x="127000" y="1219200"/>
            <a:ext cx="4360863" cy="4827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  <a:latin typeface="Arial" pitchFamily="34" charset="0"/>
              </a:rPr>
              <a:t>CBM Physics topics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1600">
                <a:latin typeface="Arial" pitchFamily="34" charset="0"/>
              </a:rPr>
              <a:t> Deconfinement / phase transition </a:t>
            </a:r>
            <a:br>
              <a:rPr lang="en-US" altLang="en-US" sz="1600">
                <a:latin typeface="Arial" pitchFamily="34" charset="0"/>
              </a:rPr>
            </a:br>
            <a:r>
              <a:rPr lang="en-US" altLang="en-US" sz="1600">
                <a:latin typeface="Arial" pitchFamily="34" charset="0"/>
              </a:rPr>
              <a:t>    at high ρ</a:t>
            </a:r>
            <a:r>
              <a:rPr lang="en-US" altLang="en-US" sz="1600" baseline="-25000">
                <a:latin typeface="Arial" pitchFamily="34" charset="0"/>
              </a:rPr>
              <a:t>B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1600">
                <a:latin typeface="Arial" pitchFamily="34" charset="0"/>
              </a:rPr>
              <a:t> QCD critical endpoint</a:t>
            </a:r>
            <a:endParaRPr lang="en-US" altLang="en-US" sz="1600" baseline="-25000">
              <a:latin typeface="Arial" pitchFamily="34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1600">
                <a:latin typeface="Arial" pitchFamily="34" charset="0"/>
              </a:rPr>
              <a:t> The equation-of-state at high ρ</a:t>
            </a:r>
            <a:r>
              <a:rPr lang="en-US" altLang="en-US" sz="1600" baseline="-25000">
                <a:latin typeface="Arial" pitchFamily="34" charset="0"/>
              </a:rPr>
              <a:t>B</a:t>
            </a:r>
            <a:endParaRPr lang="en-US" altLang="en-US" sz="1600">
              <a:latin typeface="Arial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1600">
                <a:latin typeface="Arial" pitchFamily="34" charset="0"/>
              </a:rPr>
              <a:t> chiral symmetry restoration at </a:t>
            </a:r>
            <a:br>
              <a:rPr lang="en-US" altLang="en-US" sz="1600">
                <a:latin typeface="Arial" pitchFamily="34" charset="0"/>
              </a:rPr>
            </a:br>
            <a:r>
              <a:rPr lang="en-US" altLang="en-US" sz="1600">
                <a:latin typeface="Arial" pitchFamily="34" charset="0"/>
              </a:rPr>
              <a:t>    high ρ</a:t>
            </a:r>
            <a:r>
              <a:rPr lang="en-US" altLang="en-US" sz="1600" baseline="-25000">
                <a:latin typeface="Arial" pitchFamily="34" charset="0"/>
              </a:rPr>
              <a:t>B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 typeface="Wingdings" pitchFamily="2" charset="2"/>
              <a:buChar char="Ø"/>
            </a:pPr>
            <a:endParaRPr lang="en-US" altLang="en-US" sz="1600" baseline="-25000">
              <a:latin typeface="Arial" pitchFamily="34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n-US" altLang="en-US" sz="1600">
                <a:solidFill>
                  <a:srgbClr val="FF0000"/>
                </a:solidFill>
                <a:latin typeface="Arial" pitchFamily="34" charset="0"/>
              </a:rPr>
              <a:t>Observables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1600">
                <a:latin typeface="Arial" pitchFamily="34" charset="0"/>
              </a:rPr>
              <a:t> excitation function and flow of strangeness</a:t>
            </a:r>
            <a:br>
              <a:rPr lang="en-US" altLang="en-US" sz="1600">
                <a:latin typeface="Arial" pitchFamily="34" charset="0"/>
              </a:rPr>
            </a:br>
            <a:r>
              <a:rPr lang="en-US" altLang="en-US" sz="1600">
                <a:latin typeface="Arial" pitchFamily="34" charset="0"/>
              </a:rPr>
              <a:t>    and charm 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1600">
                <a:latin typeface="Arial" pitchFamily="34" charset="0"/>
              </a:rPr>
              <a:t> collective flow of hadrons 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1600">
                <a:latin typeface="Arial" pitchFamily="34" charset="0"/>
              </a:rPr>
              <a:t> particle production at threshold energies 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1600">
                <a:latin typeface="Arial" pitchFamily="34" charset="0"/>
              </a:rPr>
              <a:t> excitation function of event-by-event </a:t>
            </a:r>
            <a:br>
              <a:rPr lang="en-US" altLang="en-US" sz="1600">
                <a:latin typeface="Arial" pitchFamily="34" charset="0"/>
              </a:rPr>
            </a:br>
            <a:r>
              <a:rPr lang="en-US" altLang="en-US" sz="1600">
                <a:latin typeface="Arial" pitchFamily="34" charset="0"/>
              </a:rPr>
              <a:t>    fluctuations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1600">
                <a:latin typeface="Arial" pitchFamily="34" charset="0"/>
              </a:rPr>
              <a:t> excitation function of low-mass lepton </a:t>
            </a:r>
            <a:br>
              <a:rPr lang="en-US" altLang="en-US" sz="1600">
                <a:latin typeface="Arial" pitchFamily="34" charset="0"/>
              </a:rPr>
            </a:br>
            <a:r>
              <a:rPr lang="en-US" altLang="en-US" sz="1600">
                <a:latin typeface="Arial" pitchFamily="34" charset="0"/>
              </a:rPr>
              <a:t>    pairs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1600">
                <a:latin typeface="Arial" pitchFamily="34" charset="0"/>
              </a:rPr>
              <a:t> in-medium modifications of hadrons</a:t>
            </a:r>
            <a:br>
              <a:rPr lang="en-US" altLang="en-US" sz="1600">
                <a:latin typeface="Arial" pitchFamily="34" charset="0"/>
              </a:rPr>
            </a:br>
            <a:r>
              <a:rPr lang="en-US" altLang="en-US" sz="1600">
                <a:latin typeface="Arial" pitchFamily="34" charset="0"/>
              </a:rPr>
              <a:t>    (ρ,ω,φ → e+e-(µ+µ-), D)</a:t>
            </a:r>
          </a:p>
        </p:txBody>
      </p:sp>
      <p:grpSp>
        <p:nvGrpSpPr>
          <p:cNvPr id="23565" name="Group 27"/>
          <p:cNvGrpSpPr>
            <a:grpSpLocks/>
          </p:cNvGrpSpPr>
          <p:nvPr/>
        </p:nvGrpSpPr>
        <p:grpSpPr bwMode="auto">
          <a:xfrm>
            <a:off x="4175125" y="3987800"/>
            <a:ext cx="4826000" cy="1892300"/>
            <a:chOff x="2328" y="744"/>
            <a:chExt cx="3040" cy="1192"/>
          </a:xfrm>
        </p:grpSpPr>
        <p:grpSp>
          <p:nvGrpSpPr>
            <p:cNvPr id="23568" name="Group 28"/>
            <p:cNvGrpSpPr>
              <a:grpSpLocks/>
            </p:cNvGrpSpPr>
            <p:nvPr/>
          </p:nvGrpSpPr>
          <p:grpSpPr bwMode="auto">
            <a:xfrm>
              <a:off x="2328" y="744"/>
              <a:ext cx="2966" cy="1192"/>
              <a:chOff x="2712" y="744"/>
              <a:chExt cx="2966" cy="1192"/>
            </a:xfrm>
          </p:grpSpPr>
          <p:sp>
            <p:nvSpPr>
              <p:cNvPr id="23570" name="Text Box 29"/>
              <p:cNvSpPr txBox="1">
                <a:spLocks noChangeArrowheads="1"/>
              </p:cNvSpPr>
              <p:nvPr/>
            </p:nvSpPr>
            <p:spPr bwMode="auto">
              <a:xfrm>
                <a:off x="3202" y="1533"/>
                <a:ext cx="755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CC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200" b="1">
                    <a:solidFill>
                      <a:schemeClr val="bg1"/>
                    </a:solidFill>
                    <a:latin typeface="Arial" pitchFamily="34" charset="0"/>
                  </a:rPr>
                  <a:t>non twisted part</a:t>
                </a:r>
              </a:p>
            </p:txBody>
          </p:sp>
          <p:sp>
            <p:nvSpPr>
              <p:cNvPr id="23571" name="Text Box 30"/>
              <p:cNvSpPr txBox="1">
                <a:spLocks noChangeArrowheads="1"/>
              </p:cNvSpPr>
              <p:nvPr/>
            </p:nvSpPr>
            <p:spPr bwMode="auto">
              <a:xfrm>
                <a:off x="3942" y="1529"/>
                <a:ext cx="611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CC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200" b="1">
                    <a:solidFill>
                      <a:schemeClr val="bg1"/>
                    </a:solidFill>
                    <a:latin typeface="Arial" pitchFamily="34" charset="0"/>
                  </a:rPr>
                  <a:t>connector</a:t>
                </a:r>
              </a:p>
            </p:txBody>
          </p:sp>
          <p:pic>
            <p:nvPicPr>
              <p:cNvPr id="23572" name="Picture 31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37" y="760"/>
                <a:ext cx="2941" cy="11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 type="none" w="sm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573" name="Text Box 32"/>
              <p:cNvSpPr txBox="1">
                <a:spLocks noChangeArrowheads="1"/>
              </p:cNvSpPr>
              <p:nvPr/>
            </p:nvSpPr>
            <p:spPr bwMode="auto">
              <a:xfrm>
                <a:off x="3472" y="920"/>
                <a:ext cx="21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 type="none" w="sm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800" b="1">
                    <a:latin typeface="Symbol" pitchFamily="18" charset="2"/>
                  </a:rPr>
                  <a:t>p</a:t>
                </a:r>
              </a:p>
            </p:txBody>
          </p:sp>
          <p:sp>
            <p:nvSpPr>
              <p:cNvPr id="23574" name="Text Box 33"/>
              <p:cNvSpPr txBox="1">
                <a:spLocks noChangeArrowheads="1"/>
              </p:cNvSpPr>
              <p:nvPr/>
            </p:nvSpPr>
            <p:spPr bwMode="auto">
              <a:xfrm>
                <a:off x="5256" y="936"/>
                <a:ext cx="21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 type="none" w="sm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800" b="1">
                    <a:latin typeface="Arial" pitchFamily="34" charset="0"/>
                  </a:rPr>
                  <a:t>p</a:t>
                </a:r>
              </a:p>
            </p:txBody>
          </p:sp>
          <p:sp>
            <p:nvSpPr>
              <p:cNvPr id="23575" name="Text Box 34"/>
              <p:cNvSpPr txBox="1">
                <a:spLocks noChangeArrowheads="1"/>
              </p:cNvSpPr>
              <p:nvPr/>
            </p:nvSpPr>
            <p:spPr bwMode="auto">
              <a:xfrm>
                <a:off x="4296" y="1080"/>
                <a:ext cx="21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 type="none" w="sm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800" b="1">
                    <a:latin typeface="Arial" pitchFamily="34" charset="0"/>
                  </a:rPr>
                  <a:t>K</a:t>
                </a:r>
              </a:p>
            </p:txBody>
          </p:sp>
          <p:sp>
            <p:nvSpPr>
              <p:cNvPr id="23576" name="Rectangle 35"/>
              <p:cNvSpPr>
                <a:spLocks noChangeArrowheads="1"/>
              </p:cNvSpPr>
              <p:nvPr/>
            </p:nvSpPr>
            <p:spPr bwMode="auto">
              <a:xfrm>
                <a:off x="2712" y="758"/>
                <a:ext cx="2952" cy="1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 type="none" w="sm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3577" name="Text Box 36"/>
              <p:cNvSpPr txBox="1">
                <a:spLocks noChangeArrowheads="1"/>
              </p:cNvSpPr>
              <p:nvPr/>
            </p:nvSpPr>
            <p:spPr bwMode="auto">
              <a:xfrm>
                <a:off x="2808" y="744"/>
                <a:ext cx="1120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 type="none" w="sm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900"/>
                  <a:t>D. Kresan  Au + Au  @ 25GeV</a:t>
                </a:r>
              </a:p>
            </p:txBody>
          </p:sp>
        </p:grpSp>
        <p:sp>
          <p:nvSpPr>
            <p:cNvPr id="23569" name="Rectangle 37"/>
            <p:cNvSpPr>
              <a:spLocks noChangeArrowheads="1"/>
            </p:cNvSpPr>
            <p:nvPr/>
          </p:nvSpPr>
          <p:spPr bwMode="auto">
            <a:xfrm>
              <a:off x="5256" y="760"/>
              <a:ext cx="112" cy="11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 type="none" w="sm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23566" name="Text Box 39"/>
          <p:cNvSpPr txBox="1">
            <a:spLocks noChangeArrowheads="1"/>
          </p:cNvSpPr>
          <p:nvPr/>
        </p:nvSpPr>
        <p:spPr bwMode="auto">
          <a:xfrm>
            <a:off x="4032250" y="5880100"/>
            <a:ext cx="4953000" cy="336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FF0000"/>
                </a:solidFill>
              </a:rPr>
              <a:t>Kaon acceptance depends critically on TOF resolution </a:t>
            </a:r>
          </a:p>
        </p:txBody>
      </p:sp>
      <p:pic>
        <p:nvPicPr>
          <p:cNvPr id="23567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1285875"/>
            <a:ext cx="4338638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994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DPG-Frühjahrstagung, Münster,                        27. - 31. März 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28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1" name="Text Box 5"/>
          <p:cNvSpPr txBox="1">
            <a:spLocks noChangeArrowheads="1"/>
          </p:cNvSpPr>
          <p:nvPr/>
        </p:nvSpPr>
        <p:spPr bwMode="auto">
          <a:xfrm>
            <a:off x="749300" y="158750"/>
            <a:ext cx="666297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PID capability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1544" name="Text Box 8"/>
          <p:cNvSpPr txBox="1">
            <a:spLocks noChangeArrowheads="1"/>
          </p:cNvSpPr>
          <p:nvPr/>
        </p:nvSpPr>
        <p:spPr bwMode="auto">
          <a:xfrm>
            <a:off x="0" y="5819775"/>
            <a:ext cx="4429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800" b="1" dirty="0">
                <a:solidFill>
                  <a:schemeClr val="bg1"/>
                </a:solidFill>
              </a:rPr>
              <a:t>80 </a:t>
            </a:r>
            <a:r>
              <a:rPr lang="en-US" altLang="en-US" sz="800" b="1" dirty="0">
                <a:solidFill>
                  <a:schemeClr val="bg1"/>
                </a:solidFill>
                <a:latin typeface="Symbol" pitchFamily="18" charset="2"/>
              </a:rPr>
              <a:t>W</a:t>
            </a:r>
          </a:p>
        </p:txBody>
      </p:sp>
      <p:sp>
        <p:nvSpPr>
          <p:cNvPr id="321545" name="Text Box 9"/>
          <p:cNvSpPr txBox="1">
            <a:spLocks noChangeArrowheads="1"/>
          </p:cNvSpPr>
          <p:nvPr/>
        </p:nvSpPr>
        <p:spPr bwMode="auto">
          <a:xfrm>
            <a:off x="3381375" y="5902325"/>
            <a:ext cx="4429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800" b="1" dirty="0">
                <a:solidFill>
                  <a:schemeClr val="bg1"/>
                </a:solidFill>
              </a:rPr>
              <a:t>1 ns</a:t>
            </a:r>
            <a:endParaRPr lang="en-US" altLang="en-US" sz="800" b="1" dirty="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321546" name="Line 10"/>
          <p:cNvSpPr>
            <a:spLocks noChangeShapeType="1"/>
          </p:cNvSpPr>
          <p:nvPr/>
        </p:nvSpPr>
        <p:spPr bwMode="auto">
          <a:xfrm>
            <a:off x="3371850" y="6076950"/>
            <a:ext cx="5207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321547" name="Line 11"/>
          <p:cNvSpPr>
            <a:spLocks noChangeShapeType="1"/>
          </p:cNvSpPr>
          <p:nvPr/>
        </p:nvSpPr>
        <p:spPr bwMode="auto">
          <a:xfrm flipV="1">
            <a:off x="3371850" y="6022975"/>
            <a:ext cx="0" cy="1016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321548" name="Line 12"/>
          <p:cNvSpPr>
            <a:spLocks noChangeShapeType="1"/>
          </p:cNvSpPr>
          <p:nvPr/>
        </p:nvSpPr>
        <p:spPr bwMode="auto">
          <a:xfrm flipV="1">
            <a:off x="3892550" y="6022975"/>
            <a:ext cx="0" cy="1016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7" y="1227930"/>
            <a:ext cx="8514249" cy="563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0" y="6076950"/>
            <a:ext cx="533400" cy="78105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sm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8715080" y="6124575"/>
            <a:ext cx="428920" cy="73025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sm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464" y="4547455"/>
            <a:ext cx="23622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/>
              <a:t>Ingo Deppner</a:t>
            </a:r>
          </a:p>
        </p:txBody>
      </p:sp>
      <p:sp>
        <p:nvSpPr>
          <p:cNvPr id="5123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en-US" sz="1400" smtClean="0"/>
              <a:t>DPG-Frühjahrstagung, Münster,                        27. - 31. März 2017</a:t>
            </a:r>
            <a:endParaRPr lang="en-US" altLang="en-US" sz="1400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6C447DE-B3AF-4329-AEBA-C5588D317CBE}" type="slidenum">
              <a:rPr lang="en-US" altLang="en-US" sz="1400" smtClean="0"/>
              <a:pPr algn="r"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en-US" altLang="en-US" sz="1400" smtClean="0"/>
          </a:p>
        </p:txBody>
      </p:sp>
      <p:sp>
        <p:nvSpPr>
          <p:cNvPr id="5125" name="Line 4098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26" name="Picture 4099" descr="CBM-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4100" descr="siegel_uni_hd_gro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163" y="6261100"/>
            <a:ext cx="58737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ext Box 4101"/>
          <p:cNvSpPr txBox="1">
            <a:spLocks noChangeArrowheads="1"/>
          </p:cNvSpPr>
          <p:nvPr/>
        </p:nvSpPr>
        <p:spPr bwMode="auto">
          <a:xfrm>
            <a:off x="749300" y="158750"/>
            <a:ext cx="6661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chemeClr val="bg1"/>
                </a:solidFill>
                <a:latin typeface="Arial" charset="0"/>
              </a:rPr>
              <a:t>Working principle of an RPC</a:t>
            </a:r>
          </a:p>
        </p:txBody>
      </p:sp>
      <p:sp>
        <p:nvSpPr>
          <p:cNvPr id="5129" name="Rectangle 4102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5130" name="Picture 41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219200"/>
            <a:ext cx="4016375" cy="497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sp>
        <p:nvSpPr>
          <p:cNvPr id="5133" name="Text Box 2120"/>
          <p:cNvSpPr txBox="1">
            <a:spLocks noChangeArrowheads="1"/>
          </p:cNvSpPr>
          <p:nvPr/>
        </p:nvSpPr>
        <p:spPr bwMode="auto">
          <a:xfrm>
            <a:off x="1265238" y="6002238"/>
            <a:ext cx="1544637" cy="30777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 dirty="0">
                <a:solidFill>
                  <a:srgbClr val="FF0000"/>
                </a:solidFill>
              </a:rPr>
              <a:t>E</a:t>
            </a:r>
            <a:r>
              <a:rPr lang="en-US" altLang="en-US" sz="1400" b="1" baseline="-25000" dirty="0">
                <a:solidFill>
                  <a:srgbClr val="FF0000"/>
                </a:solidFill>
              </a:rPr>
              <a:t>0</a:t>
            </a:r>
            <a:r>
              <a:rPr lang="en-US" altLang="en-US" sz="1400" b="1" dirty="0">
                <a:solidFill>
                  <a:srgbClr val="FF0000"/>
                </a:solidFill>
              </a:rPr>
              <a:t> = 120 kV/cm</a:t>
            </a:r>
          </a:p>
        </p:txBody>
      </p:sp>
      <p:pic>
        <p:nvPicPr>
          <p:cNvPr id="5134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900" y="0"/>
            <a:ext cx="16891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4283073" y="1570425"/>
            <a:ext cx="45497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 dirty="0"/>
              <a:t>E. </a:t>
            </a:r>
            <a:r>
              <a:rPr lang="en-US" altLang="en-US" sz="1200" dirty="0" err="1"/>
              <a:t>Cerron</a:t>
            </a:r>
            <a:r>
              <a:rPr lang="en-US" altLang="en-US" sz="1200" dirty="0"/>
              <a:t> </a:t>
            </a:r>
            <a:r>
              <a:rPr lang="en-US" altLang="en-US" sz="1200" dirty="0" err="1" smtClean="0"/>
              <a:t>Zeballos</a:t>
            </a:r>
            <a:r>
              <a:rPr lang="en-US" altLang="en-US" sz="1200" dirty="0" smtClean="0"/>
              <a:t> et al., </a:t>
            </a:r>
            <a:r>
              <a:rPr lang="en-US" altLang="en-US" sz="1200" b="1" dirty="0" err="1" smtClean="0"/>
              <a:t>Nucl.Instrum.Meth</a:t>
            </a:r>
            <a:r>
              <a:rPr lang="en-US" altLang="en-US" sz="1200" b="1" dirty="0"/>
              <a:t>. A374 (1996) 132-136</a:t>
            </a:r>
            <a:endParaRPr lang="en-US" altLang="en-US" sz="1200" dirty="0"/>
          </a:p>
        </p:txBody>
      </p:sp>
      <p:grpSp>
        <p:nvGrpSpPr>
          <p:cNvPr id="17" name="Group 4"/>
          <p:cNvGrpSpPr>
            <a:grpSpLocks/>
          </p:cNvGrpSpPr>
          <p:nvPr/>
        </p:nvGrpSpPr>
        <p:grpSpPr bwMode="auto">
          <a:xfrm>
            <a:off x="6170834" y="1887995"/>
            <a:ext cx="2192337" cy="776286"/>
            <a:chOff x="1469496" y="1316746"/>
            <a:chExt cx="3811059" cy="1152875"/>
          </a:xfrm>
        </p:grpSpPr>
        <p:pic>
          <p:nvPicPr>
            <p:cNvPr id="18" name="Picture 1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9496" y="1316746"/>
              <a:ext cx="3811059" cy="1152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 type="none" w="sm" len="lg"/>
                </a14:hiddenLine>
              </a:ext>
            </a:extLst>
          </p:spPr>
        </p:pic>
        <p:sp>
          <p:nvSpPr>
            <p:cNvPr id="19" name="Rectangle 1"/>
            <p:cNvSpPr>
              <a:spLocks noChangeArrowheads="1"/>
            </p:cNvSpPr>
            <p:nvPr/>
          </p:nvSpPr>
          <p:spPr bwMode="auto">
            <a:xfrm>
              <a:off x="5012259" y="2108196"/>
              <a:ext cx="169334" cy="1947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round/>
                  <a:headEnd/>
                  <a:tailEnd type="stealth" w="sm" len="lg"/>
                </a14:hiddenLine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20" name="TextBox 6"/>
          <p:cNvSpPr txBox="1">
            <a:spLocks noChangeArrowheads="1"/>
          </p:cNvSpPr>
          <p:nvPr/>
        </p:nvSpPr>
        <p:spPr bwMode="auto">
          <a:xfrm>
            <a:off x="4319585" y="1937584"/>
            <a:ext cx="17335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/>
              <a:t>Time resolution:</a:t>
            </a:r>
          </a:p>
        </p:txBody>
      </p:sp>
      <p:sp>
        <p:nvSpPr>
          <p:cNvPr id="21" name="TextBox 21"/>
          <p:cNvSpPr txBox="1">
            <a:spLocks noChangeArrowheads="1"/>
          </p:cNvSpPr>
          <p:nvPr/>
        </p:nvSpPr>
        <p:spPr bwMode="auto">
          <a:xfrm>
            <a:off x="4845047" y="2279100"/>
            <a:ext cx="120808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/>
              <a:t>Efficiency:</a:t>
            </a:r>
          </a:p>
        </p:txBody>
      </p:sp>
      <p:sp>
        <p:nvSpPr>
          <p:cNvPr id="22" name="TextBox 7"/>
          <p:cNvSpPr txBox="1">
            <a:spLocks noChangeArrowheads="1"/>
          </p:cNvSpPr>
          <p:nvPr/>
        </p:nvSpPr>
        <p:spPr bwMode="auto">
          <a:xfrm>
            <a:off x="4283072" y="2590800"/>
            <a:ext cx="463232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100" dirty="0">
                <a:sym typeface="Symbol" pitchFamily="18" charset="2"/>
              </a:rPr>
              <a:t></a:t>
            </a:r>
            <a:r>
              <a:rPr lang="en-US" altLang="en-US" sz="1100" dirty="0"/>
              <a:t>: incident </a:t>
            </a:r>
            <a:r>
              <a:rPr lang="en-US" altLang="en-US" sz="1100" dirty="0" err="1"/>
              <a:t>ch.</a:t>
            </a:r>
            <a:r>
              <a:rPr lang="en-US" altLang="en-US" sz="1100" dirty="0"/>
              <a:t> particle </a:t>
            </a:r>
            <a:r>
              <a:rPr lang="en-US" altLang="en-US" sz="1100" dirty="0" smtClean="0"/>
              <a:t>flux, </a:t>
            </a:r>
            <a:r>
              <a:rPr lang="en-US" altLang="en-US" sz="1100" dirty="0" smtClean="0">
                <a:sym typeface="Symbol" pitchFamily="18" charset="2"/>
              </a:rPr>
              <a:t></a:t>
            </a:r>
            <a:r>
              <a:rPr lang="en-US" altLang="en-US" sz="1100" dirty="0">
                <a:sym typeface="Symbol" pitchFamily="18" charset="2"/>
              </a:rPr>
              <a:t>: electrode bulk </a:t>
            </a:r>
            <a:r>
              <a:rPr lang="en-US" altLang="en-US" sz="1100" dirty="0" smtClean="0">
                <a:sym typeface="Symbol" pitchFamily="18" charset="2"/>
              </a:rPr>
              <a:t>resistivity, d</a:t>
            </a:r>
            <a:r>
              <a:rPr lang="en-US" altLang="en-US" sz="1100" dirty="0">
                <a:sym typeface="Symbol" pitchFamily="18" charset="2"/>
              </a:rPr>
              <a:t>: electrode thickness</a:t>
            </a:r>
            <a:r>
              <a:rPr lang="en-US" altLang="en-US" sz="1100" dirty="0"/>
              <a:t> </a:t>
            </a:r>
          </a:p>
        </p:txBody>
      </p:sp>
      <p:sp>
        <p:nvSpPr>
          <p:cNvPr id="24" name="TextBox 8"/>
          <p:cNvSpPr txBox="1">
            <a:spLocks noChangeArrowheads="1"/>
          </p:cNvSpPr>
          <p:nvPr/>
        </p:nvSpPr>
        <p:spPr bwMode="auto">
          <a:xfrm>
            <a:off x="5006972" y="2993698"/>
            <a:ext cx="3619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u="sng" dirty="0"/>
              <a:t>How to increase the rate capability?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4" y="3368774"/>
            <a:ext cx="4187812" cy="2882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sp>
        <p:nvSpPr>
          <p:cNvPr id="16" name="Text Box 2120"/>
          <p:cNvSpPr txBox="1">
            <a:spLocks noChangeArrowheads="1"/>
          </p:cNvSpPr>
          <p:nvPr/>
        </p:nvSpPr>
        <p:spPr bwMode="auto">
          <a:xfrm>
            <a:off x="4283075" y="1306513"/>
            <a:ext cx="4632324" cy="5847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 dirty="0">
                <a:solidFill>
                  <a:srgbClr val="FF0000"/>
                </a:solidFill>
              </a:rPr>
              <a:t>First </a:t>
            </a:r>
            <a:r>
              <a:rPr lang="en-US" altLang="en-US" sz="1400" b="1" dirty="0" smtClean="0">
                <a:solidFill>
                  <a:srgbClr val="FF0000"/>
                </a:solidFill>
              </a:rPr>
              <a:t>Multi-gap RPC 1996</a:t>
            </a:r>
          </a:p>
          <a:p>
            <a:pPr algn="ctr" eaLnBrk="1" hangingPunct="1">
              <a:spcBef>
                <a:spcPct val="50000"/>
              </a:spcBef>
              <a:buNone/>
            </a:pPr>
            <a:r>
              <a:rPr lang="en-US" altLang="en-US" sz="1200" dirty="0"/>
              <a:t>E. </a:t>
            </a:r>
            <a:r>
              <a:rPr lang="en-US" altLang="en-US" sz="1200" dirty="0" err="1"/>
              <a:t>Cerron</a:t>
            </a:r>
            <a:r>
              <a:rPr lang="en-US" altLang="en-US" sz="1200" dirty="0"/>
              <a:t> </a:t>
            </a:r>
            <a:r>
              <a:rPr lang="en-US" altLang="en-US" sz="1200" dirty="0" err="1"/>
              <a:t>Zeballos</a:t>
            </a:r>
            <a:r>
              <a:rPr lang="en-US" altLang="en-US" sz="1200" dirty="0"/>
              <a:t> et al., </a:t>
            </a:r>
            <a:r>
              <a:rPr lang="en-US" altLang="en-US" sz="1200" b="1" dirty="0" err="1"/>
              <a:t>Nucl.Instrum.Meth</a:t>
            </a:r>
            <a:r>
              <a:rPr lang="en-US" altLang="en-US" sz="1200" b="1" dirty="0"/>
              <a:t>. A374 (1996) </a:t>
            </a:r>
            <a:r>
              <a:rPr lang="en-US" altLang="en-US" sz="1200" b="1" dirty="0" smtClean="0"/>
              <a:t>132-13</a:t>
            </a:r>
            <a:endParaRPr lang="en-US" altLang="en-US" sz="1200" dirty="0"/>
          </a:p>
        </p:txBody>
      </p:sp>
      <p:sp>
        <p:nvSpPr>
          <p:cNvPr id="2" name="Rectangle 1"/>
          <p:cNvSpPr/>
          <p:nvPr/>
        </p:nvSpPr>
        <p:spPr bwMode="auto">
          <a:xfrm>
            <a:off x="8058150" y="1937584"/>
            <a:ext cx="238568" cy="338554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7972425" y="2290009"/>
            <a:ext cx="238568" cy="338554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10450" y="4573388"/>
            <a:ext cx="11287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  3x10</a:t>
            </a:r>
            <a:r>
              <a:rPr lang="en-US" sz="1000" b="1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12</a:t>
            </a:r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cm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603552" y="5373488"/>
            <a:ext cx="10387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  10</a:t>
            </a:r>
            <a:r>
              <a:rPr lang="en-US" sz="1000" b="1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10</a:t>
            </a:r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cm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64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/>
              <a:t>Ingo Deppner</a:t>
            </a:r>
            <a:endParaRPr lang="de-DE" altLang="en-US" sz="1400" smtClean="0"/>
          </a:p>
        </p:txBody>
      </p:sp>
      <p:sp>
        <p:nvSpPr>
          <p:cNvPr id="4099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en-US" sz="1400" smtClean="0"/>
              <a:t>DPG-Frühjahrstagung, Münster,                        27. - 31. März 2017</a:t>
            </a: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F4A0869-A50E-40B6-A19A-E4FBBA1FB735}" type="slidenum">
              <a:rPr lang="de-DE" altLang="en-US" sz="1400" smtClean="0"/>
              <a:pPr algn="r" eaLnBrk="1" hangingPunct="1">
                <a:spcBef>
                  <a:spcPct val="0"/>
                </a:spcBef>
                <a:buFontTx/>
                <a:buNone/>
              </a:pPr>
              <a:t>3</a:t>
            </a:fld>
            <a:endParaRPr lang="de-DE" altLang="en-US" sz="1400" smtClean="0"/>
          </a:p>
        </p:txBody>
      </p:sp>
      <p:sp>
        <p:nvSpPr>
          <p:cNvPr id="4101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2" name="Picture 3" descr="CBM-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4" name="Text Box 7"/>
          <p:cNvSpPr txBox="1">
            <a:spLocks noChangeArrowheads="1"/>
          </p:cNvSpPr>
          <p:nvPr/>
        </p:nvSpPr>
        <p:spPr bwMode="auto">
          <a:xfrm>
            <a:off x="749300" y="158750"/>
            <a:ext cx="67056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Arial" charset="0"/>
              </a:rPr>
              <a:t>Incident particle flux</a:t>
            </a:r>
          </a:p>
        </p:txBody>
      </p:sp>
      <p:sp>
        <p:nvSpPr>
          <p:cNvPr id="4105" name="Rectangle 77"/>
          <p:cNvSpPr>
            <a:spLocks noChangeArrowheads="1"/>
          </p:cNvSpPr>
          <p:nvPr/>
        </p:nvSpPr>
        <p:spPr bwMode="auto">
          <a:xfrm>
            <a:off x="122238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4106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900" y="0"/>
            <a:ext cx="16891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sp>
        <p:nvSpPr>
          <p:cNvPr id="4115" name="Text Box 54"/>
          <p:cNvSpPr txBox="1">
            <a:spLocks noChangeArrowheads="1"/>
          </p:cNvSpPr>
          <p:nvPr/>
        </p:nvSpPr>
        <p:spPr bwMode="auto">
          <a:xfrm>
            <a:off x="4711441" y="1515952"/>
            <a:ext cx="4274344" cy="92333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en-US" sz="1800" b="1" dirty="0">
                <a:solidFill>
                  <a:srgbClr val="FF0000"/>
                </a:solidFill>
              </a:rPr>
              <a:t>URQMD simulated charged particle flux </a:t>
            </a:r>
            <a:r>
              <a:rPr lang="de-DE" altLang="en-US" sz="1800" b="1" dirty="0" smtClean="0">
                <a:solidFill>
                  <a:srgbClr val="FF0000"/>
                </a:solidFill>
              </a:rPr>
              <a:t>from </a:t>
            </a:r>
            <a:r>
              <a:rPr lang="de-DE" altLang="en-US" sz="1800" b="1" dirty="0">
                <a:solidFill>
                  <a:srgbClr val="FF0000"/>
                </a:solidFill>
              </a:rPr>
              <a:t>Au + Au </a:t>
            </a:r>
            <a:r>
              <a:rPr lang="de-DE" altLang="en-US" sz="1800" b="1" dirty="0" smtClean="0">
                <a:solidFill>
                  <a:srgbClr val="FF0000"/>
                </a:solidFill>
              </a:rPr>
              <a:t>events for </a:t>
            </a:r>
            <a:r>
              <a:rPr lang="de-DE" altLang="en-US" sz="1800" b="1" dirty="0">
                <a:solidFill>
                  <a:srgbClr val="FF0000"/>
                </a:solidFill>
              </a:rPr>
              <a:t>an </a:t>
            </a:r>
            <a:r>
              <a:rPr lang="de-DE" altLang="en-US" sz="1800" b="1" dirty="0" smtClean="0">
                <a:solidFill>
                  <a:srgbClr val="FF0000"/>
                </a:solidFill>
              </a:rPr>
              <a:t/>
            </a:r>
            <a:br>
              <a:rPr lang="de-DE" altLang="en-US" sz="1800" b="1" dirty="0" smtClean="0">
                <a:solidFill>
                  <a:srgbClr val="FF0000"/>
                </a:solidFill>
              </a:rPr>
            </a:br>
            <a:r>
              <a:rPr lang="en-US" altLang="en-US" sz="1800" b="1" dirty="0" smtClean="0">
                <a:solidFill>
                  <a:srgbClr val="FF0000"/>
                </a:solidFill>
              </a:rPr>
              <a:t>interaction</a:t>
            </a:r>
            <a:r>
              <a:rPr lang="de-DE" altLang="en-US" sz="1800" b="1" dirty="0" smtClean="0">
                <a:solidFill>
                  <a:srgbClr val="FF0000"/>
                </a:solidFill>
              </a:rPr>
              <a:t> </a:t>
            </a:r>
            <a:r>
              <a:rPr lang="de-DE" altLang="en-US" sz="1800" b="1" dirty="0">
                <a:solidFill>
                  <a:srgbClr val="FF0000"/>
                </a:solidFill>
              </a:rPr>
              <a:t>rate of 10 MHz </a:t>
            </a:r>
          </a:p>
        </p:txBody>
      </p:sp>
      <p:sp>
        <p:nvSpPr>
          <p:cNvPr id="4117" name="TextBox 33"/>
          <p:cNvSpPr txBox="1">
            <a:spLocks noChangeArrowheads="1"/>
          </p:cNvSpPr>
          <p:nvPr/>
        </p:nvSpPr>
        <p:spPr bwMode="auto">
          <a:xfrm>
            <a:off x="5236516" y="2818800"/>
            <a:ext cx="3224195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Flux ranging from 0.1 to 100 kHz/cm</a:t>
            </a:r>
            <a:r>
              <a:rPr lang="en-US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At different regions 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Time-of-Flight detectors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with different rate capabilities are needed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95" y="1320879"/>
            <a:ext cx="4024243" cy="4933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6" name="TextBox 1"/>
          <p:cNvSpPr txBox="1">
            <a:spLocks noChangeArrowheads="1"/>
          </p:cNvSpPr>
          <p:nvPr/>
        </p:nvSpPr>
        <p:spPr bwMode="auto">
          <a:xfrm rot="16200000">
            <a:off x="85725" y="1823630"/>
            <a:ext cx="1019175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 dirty="0">
                <a:latin typeface="Arial" charset="0"/>
                <a:cs typeface="Arial" charset="0"/>
              </a:rPr>
              <a:t>kHz/cm</a:t>
            </a:r>
            <a:r>
              <a:rPr lang="en-US" altLang="en-US" sz="1400" baseline="30000" dirty="0"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 rot="16200000">
            <a:off x="96963" y="4370572"/>
            <a:ext cx="1019175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 dirty="0">
                <a:latin typeface="Arial" charset="0"/>
                <a:cs typeface="Arial" charset="0"/>
              </a:rPr>
              <a:t>kHz/cm</a:t>
            </a:r>
            <a:r>
              <a:rPr lang="en-US" altLang="en-US" sz="1400" baseline="30000" dirty="0">
                <a:latin typeface="Arial" charset="0"/>
                <a:cs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129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/>
              <a:t>Ingo Deppner</a:t>
            </a:r>
            <a:endParaRPr lang="de-DE" altLang="en-US" sz="1400" smtClean="0"/>
          </a:p>
        </p:txBody>
      </p:sp>
      <p:sp>
        <p:nvSpPr>
          <p:cNvPr id="4099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en-US" sz="1400" smtClean="0"/>
              <a:t>DPG-Frühjahrstagung, Münster,                        27. - 31. März 2017</a:t>
            </a: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4CAD02E-BA9F-4681-B22E-6435B14E0ED2}" type="slidenum">
              <a:rPr lang="de-DE" altLang="en-US" sz="1400" smtClean="0"/>
              <a:pPr algn="r" eaLnBrk="1" hangingPunct="1">
                <a:spcBef>
                  <a:spcPct val="0"/>
                </a:spcBef>
                <a:buFontTx/>
                <a:buNone/>
              </a:pPr>
              <a:t>30</a:t>
            </a:fld>
            <a:endParaRPr lang="de-DE" altLang="en-US" sz="1400" smtClean="0"/>
          </a:p>
        </p:txBody>
      </p:sp>
      <p:sp>
        <p:nvSpPr>
          <p:cNvPr id="4101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2" name="Picture 3" descr="CBM-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5" name="Rectangle 77"/>
          <p:cNvSpPr>
            <a:spLocks noChangeArrowheads="1"/>
          </p:cNvSpPr>
          <p:nvPr/>
        </p:nvSpPr>
        <p:spPr bwMode="auto">
          <a:xfrm>
            <a:off x="122238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4106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1706563"/>
            <a:ext cx="6894512" cy="451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sp>
        <p:nvSpPr>
          <p:cNvPr id="4109" name="Text Box 54"/>
          <p:cNvSpPr txBox="1">
            <a:spLocks noChangeArrowheads="1"/>
          </p:cNvSpPr>
          <p:nvPr/>
        </p:nvSpPr>
        <p:spPr bwMode="auto">
          <a:xfrm>
            <a:off x="495300" y="1219200"/>
            <a:ext cx="68945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en-US" sz="2400" b="1"/>
              <a:t>Engineering design of the CBM experiment</a:t>
            </a:r>
          </a:p>
        </p:txBody>
      </p:sp>
      <p:sp>
        <p:nvSpPr>
          <p:cNvPr id="4110" name="TextBox 1"/>
          <p:cNvSpPr txBox="1">
            <a:spLocks noChangeArrowheads="1"/>
          </p:cNvSpPr>
          <p:nvPr/>
        </p:nvSpPr>
        <p:spPr bwMode="auto">
          <a:xfrm>
            <a:off x="4138613" y="1760538"/>
            <a:ext cx="1389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latin typeface="Arial" pitchFamily="34" charset="0"/>
                <a:cs typeface="Arial" pitchFamily="34" charset="0"/>
              </a:rPr>
              <a:t>TOF</a:t>
            </a:r>
          </a:p>
        </p:txBody>
      </p:sp>
      <p:sp>
        <p:nvSpPr>
          <p:cNvPr id="4111" name="TextBox 14"/>
          <p:cNvSpPr txBox="1">
            <a:spLocks noChangeArrowheads="1"/>
          </p:cNvSpPr>
          <p:nvPr/>
        </p:nvSpPr>
        <p:spPr bwMode="auto">
          <a:xfrm>
            <a:off x="1655763" y="1833563"/>
            <a:ext cx="1387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latin typeface="Arial" pitchFamily="34" charset="0"/>
                <a:cs typeface="Arial" pitchFamily="34" charset="0"/>
              </a:rPr>
              <a:t>TRD</a:t>
            </a:r>
          </a:p>
        </p:txBody>
      </p:sp>
      <p:sp>
        <p:nvSpPr>
          <p:cNvPr id="4112" name="TextBox 15"/>
          <p:cNvSpPr txBox="1">
            <a:spLocks noChangeArrowheads="1"/>
          </p:cNvSpPr>
          <p:nvPr/>
        </p:nvSpPr>
        <p:spPr bwMode="auto">
          <a:xfrm>
            <a:off x="1066800" y="2506663"/>
            <a:ext cx="1389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latin typeface="Arial" pitchFamily="34" charset="0"/>
                <a:cs typeface="Arial" pitchFamily="34" charset="0"/>
              </a:rPr>
              <a:t>RICH</a:t>
            </a:r>
          </a:p>
        </p:txBody>
      </p:sp>
      <p:sp>
        <p:nvSpPr>
          <p:cNvPr id="4113" name="TextBox 16"/>
          <p:cNvSpPr txBox="1">
            <a:spLocks noChangeArrowheads="1"/>
          </p:cNvSpPr>
          <p:nvPr/>
        </p:nvSpPr>
        <p:spPr bwMode="auto">
          <a:xfrm>
            <a:off x="563563" y="3008313"/>
            <a:ext cx="1387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latin typeface="Arial" pitchFamily="34" charset="0"/>
                <a:cs typeface="Arial" pitchFamily="34" charset="0"/>
              </a:rPr>
              <a:t>Magnet</a:t>
            </a:r>
          </a:p>
        </p:txBody>
      </p:sp>
      <p:cxnSp>
        <p:nvCxnSpPr>
          <p:cNvPr id="4114" name="Straight Arrow Connector 2"/>
          <p:cNvCxnSpPr>
            <a:cxnSpLocks noChangeShapeType="1"/>
          </p:cNvCxnSpPr>
          <p:nvPr/>
        </p:nvCxnSpPr>
        <p:spPr bwMode="auto">
          <a:xfrm flipV="1">
            <a:off x="5575300" y="5564188"/>
            <a:ext cx="1066800" cy="566737"/>
          </a:xfrm>
          <a:prstGeom prst="straightConnector1">
            <a:avLst/>
          </a:prstGeom>
          <a:noFill/>
          <a:ln w="50800" algn="ctr">
            <a:solidFill>
              <a:srgbClr val="FF000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15" name="Text Box 54"/>
          <p:cNvSpPr txBox="1">
            <a:spLocks noChangeArrowheads="1"/>
          </p:cNvSpPr>
          <p:nvPr/>
        </p:nvSpPr>
        <p:spPr bwMode="auto">
          <a:xfrm>
            <a:off x="6996113" y="2017713"/>
            <a:ext cx="1917700" cy="147796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en-US" sz="1800" b="1">
                <a:solidFill>
                  <a:srgbClr val="FF0000"/>
                </a:solidFill>
              </a:rPr>
              <a:t>Nominal ToF position is between 6 m and 10 m from the target</a:t>
            </a:r>
          </a:p>
        </p:txBody>
      </p:sp>
      <p:sp>
        <p:nvSpPr>
          <p:cNvPr id="4116" name="TextBox 1"/>
          <p:cNvSpPr txBox="1">
            <a:spLocks noChangeArrowheads="1"/>
          </p:cNvSpPr>
          <p:nvPr/>
        </p:nvSpPr>
        <p:spPr bwMode="auto">
          <a:xfrm>
            <a:off x="6996113" y="3733800"/>
            <a:ext cx="1917700" cy="2032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Movable design allows for optimization of the detection efficiency of weakly decaying particles (Kaons)</a:t>
            </a: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749300" y="158750"/>
            <a:ext cx="67056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Arial" pitchFamily="34" charset="0"/>
              </a:rPr>
              <a:t>Backup Slides</a:t>
            </a: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71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/>
              <a:t>Ingo Deppner</a:t>
            </a:r>
            <a:endParaRPr lang="de-DE" altLang="en-US" sz="1400" smtClean="0"/>
          </a:p>
        </p:txBody>
      </p:sp>
      <p:sp>
        <p:nvSpPr>
          <p:cNvPr id="24579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en-US" sz="1400" smtClean="0"/>
              <a:t>DPG-Frühjahrstagung, Münster,                        27. - 31. März 2017</a:t>
            </a: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CC83C9F-F0E6-47DD-8C47-5D2276F7E9BA}" type="slidenum">
              <a:rPr lang="de-DE" altLang="en-US" sz="1400" smtClean="0"/>
              <a:pPr algn="r"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de-DE" altLang="en-US" sz="1400" smtClean="0"/>
          </a:p>
        </p:txBody>
      </p:sp>
      <p:sp>
        <p:nvSpPr>
          <p:cNvPr id="24581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4582" name="Picture 3" descr="CBM-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4" name="Text Box 7"/>
          <p:cNvSpPr txBox="1">
            <a:spLocks noChangeArrowheads="1"/>
          </p:cNvSpPr>
          <p:nvPr/>
        </p:nvSpPr>
        <p:spPr bwMode="auto">
          <a:xfrm>
            <a:off x="749300" y="158750"/>
            <a:ext cx="67056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chemeClr val="bg1"/>
                </a:solidFill>
                <a:latin typeface="Arial" pitchFamily="34" charset="0"/>
              </a:rPr>
              <a:t>Backup Slides</a:t>
            </a:r>
          </a:p>
        </p:txBody>
      </p:sp>
      <p:sp>
        <p:nvSpPr>
          <p:cNvPr id="24585" name="Rectangle 77"/>
          <p:cNvSpPr>
            <a:spLocks noChangeArrowheads="1"/>
          </p:cNvSpPr>
          <p:nvPr/>
        </p:nvSpPr>
        <p:spPr bwMode="auto">
          <a:xfrm>
            <a:off x="122238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4586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Picture 2" descr="C:\DATA\GSI\CBM\meeting_with_referee_GSI_2013\Tof-Summary_2013-09_Страница_1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1206500"/>
            <a:ext cx="6705600" cy="502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437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/>
              <a:t>Ingo Deppner</a:t>
            </a:r>
            <a:endParaRPr lang="de-DE" altLang="en-US" sz="1400" smtClean="0"/>
          </a:p>
        </p:txBody>
      </p:sp>
      <p:sp>
        <p:nvSpPr>
          <p:cNvPr id="30723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en-US" sz="1400" smtClean="0"/>
              <a:t>DPG-Frühjahrstagung, Münster,                        27. - 31. März 2017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E727C38-708F-4874-AF78-CCD9AF75BAF4}" type="slidenum">
              <a:rPr lang="de-DE" altLang="en-US" sz="1400" smtClean="0"/>
              <a:pPr algn="r"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de-DE" altLang="en-US" sz="1400" smtClean="0"/>
          </a:p>
        </p:txBody>
      </p:sp>
      <p:sp>
        <p:nvSpPr>
          <p:cNvPr id="30725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726" name="Picture 3" descr="CBM-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8" name="Text Box 7"/>
          <p:cNvSpPr txBox="1">
            <a:spLocks noChangeArrowheads="1"/>
          </p:cNvSpPr>
          <p:nvPr/>
        </p:nvSpPr>
        <p:spPr bwMode="auto">
          <a:xfrm>
            <a:off x="749300" y="158750"/>
            <a:ext cx="67056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chemeClr val="bg1"/>
                </a:solidFill>
                <a:latin typeface="Arial" pitchFamily="34" charset="0"/>
              </a:rPr>
              <a:t>Backup Slides</a:t>
            </a:r>
          </a:p>
        </p:txBody>
      </p:sp>
      <p:sp>
        <p:nvSpPr>
          <p:cNvPr id="30729" name="Rectangle 77"/>
          <p:cNvSpPr>
            <a:spLocks noChangeArrowheads="1"/>
          </p:cNvSpPr>
          <p:nvPr/>
        </p:nvSpPr>
        <p:spPr bwMode="auto">
          <a:xfrm>
            <a:off x="122238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0730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pic>
        <p:nvPicPr>
          <p:cNvPr id="28160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1290638"/>
            <a:ext cx="7419975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160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037" y="4102727"/>
            <a:ext cx="2709863" cy="2091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160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083" y="4137025"/>
            <a:ext cx="2773017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81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/>
              <a:t>Ingo Deppner</a:t>
            </a:r>
            <a:endParaRPr lang="de-DE" altLang="en-US" sz="1400" smtClean="0"/>
          </a:p>
        </p:txBody>
      </p:sp>
      <p:sp>
        <p:nvSpPr>
          <p:cNvPr id="30723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en-US" sz="1400" smtClean="0"/>
              <a:t>DPG-Frühjahrstagung, Münster,                        27. - 31. März 2017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E727C38-708F-4874-AF78-CCD9AF75BAF4}" type="slidenum">
              <a:rPr lang="de-DE" altLang="en-US" sz="1400" smtClean="0"/>
              <a:pPr algn="r"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de-DE" altLang="en-US" sz="1400" smtClean="0"/>
          </a:p>
        </p:txBody>
      </p:sp>
      <p:sp>
        <p:nvSpPr>
          <p:cNvPr id="30725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726" name="Picture 3" descr="CBM-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8" name="Text Box 7"/>
          <p:cNvSpPr txBox="1">
            <a:spLocks noChangeArrowheads="1"/>
          </p:cNvSpPr>
          <p:nvPr/>
        </p:nvSpPr>
        <p:spPr bwMode="auto">
          <a:xfrm>
            <a:off x="749300" y="158750"/>
            <a:ext cx="67056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chemeClr val="bg1"/>
                </a:solidFill>
                <a:latin typeface="Arial" pitchFamily="34" charset="0"/>
              </a:rPr>
              <a:t>Backup Slides</a:t>
            </a:r>
          </a:p>
        </p:txBody>
      </p:sp>
      <p:sp>
        <p:nvSpPr>
          <p:cNvPr id="30729" name="Rectangle 77"/>
          <p:cNvSpPr>
            <a:spLocks noChangeArrowheads="1"/>
          </p:cNvSpPr>
          <p:nvPr/>
        </p:nvSpPr>
        <p:spPr bwMode="auto">
          <a:xfrm>
            <a:off x="122238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0730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sp>
        <p:nvSpPr>
          <p:cNvPr id="15" name="Text Placeholder 2"/>
          <p:cNvSpPr txBox="1">
            <a:spLocks/>
          </p:cNvSpPr>
          <p:nvPr/>
        </p:nvSpPr>
        <p:spPr bwMode="auto">
          <a:xfrm>
            <a:off x="528638" y="1449388"/>
            <a:ext cx="8435975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/>
            <a:endParaRPr lang="en-US" altLang="en-US" kern="0" dirty="0" smtClean="0"/>
          </a:p>
          <a:p>
            <a:pPr marL="0" indent="0"/>
            <a:endParaRPr lang="en-US" altLang="en-US" kern="0" dirty="0" smtClean="0"/>
          </a:p>
          <a:p>
            <a:pPr marL="0" indent="0"/>
            <a:endParaRPr lang="en-US" altLang="en-US" kern="0" dirty="0" smtClean="0"/>
          </a:p>
          <a:p>
            <a:pPr marL="0" indent="0"/>
            <a:endParaRPr lang="en-US" altLang="en-US" kern="0" dirty="0" smtClean="0"/>
          </a:p>
          <a:p>
            <a:pPr marL="0" indent="0"/>
            <a:endParaRPr lang="en-US" altLang="en-US" kern="0" dirty="0" smtClean="0"/>
          </a:p>
          <a:p>
            <a:pPr marL="0" indent="0"/>
            <a:endParaRPr lang="en-US" altLang="en-US" kern="0" dirty="0" smtClean="0"/>
          </a:p>
          <a:p>
            <a:pPr marL="0" indent="0">
              <a:buNone/>
            </a:pPr>
            <a:endParaRPr lang="en-US" altLang="en-US" kern="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4" y="1222190"/>
            <a:ext cx="8331994" cy="502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344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DPG-Frühjahrstagung, Münster,                        27. - 31. März 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34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1544" name="Text Box 8"/>
          <p:cNvSpPr txBox="1">
            <a:spLocks noChangeArrowheads="1"/>
          </p:cNvSpPr>
          <p:nvPr/>
        </p:nvSpPr>
        <p:spPr bwMode="auto">
          <a:xfrm>
            <a:off x="0" y="5819775"/>
            <a:ext cx="4429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800" b="1" dirty="0">
                <a:solidFill>
                  <a:schemeClr val="bg1"/>
                </a:solidFill>
              </a:rPr>
              <a:t>80 </a:t>
            </a:r>
            <a:r>
              <a:rPr lang="en-US" altLang="en-US" sz="800" b="1" dirty="0">
                <a:solidFill>
                  <a:schemeClr val="bg1"/>
                </a:solidFill>
                <a:latin typeface="Symbol" pitchFamily="18" charset="2"/>
              </a:rPr>
              <a:t>W</a:t>
            </a:r>
          </a:p>
        </p:txBody>
      </p:sp>
      <p:sp>
        <p:nvSpPr>
          <p:cNvPr id="321545" name="Text Box 9"/>
          <p:cNvSpPr txBox="1">
            <a:spLocks noChangeArrowheads="1"/>
          </p:cNvSpPr>
          <p:nvPr/>
        </p:nvSpPr>
        <p:spPr bwMode="auto">
          <a:xfrm>
            <a:off x="3381375" y="5902325"/>
            <a:ext cx="4429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800" b="1" dirty="0">
                <a:solidFill>
                  <a:schemeClr val="bg1"/>
                </a:solidFill>
              </a:rPr>
              <a:t>1 ns</a:t>
            </a:r>
            <a:endParaRPr lang="en-US" altLang="en-US" sz="800" b="1" dirty="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321546" name="Line 10"/>
          <p:cNvSpPr>
            <a:spLocks noChangeShapeType="1"/>
          </p:cNvSpPr>
          <p:nvPr/>
        </p:nvSpPr>
        <p:spPr bwMode="auto">
          <a:xfrm>
            <a:off x="3371850" y="6076950"/>
            <a:ext cx="5207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321547" name="Line 11"/>
          <p:cNvSpPr>
            <a:spLocks noChangeShapeType="1"/>
          </p:cNvSpPr>
          <p:nvPr/>
        </p:nvSpPr>
        <p:spPr bwMode="auto">
          <a:xfrm flipV="1">
            <a:off x="3371850" y="6022975"/>
            <a:ext cx="0" cy="1016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321548" name="Line 12"/>
          <p:cNvSpPr>
            <a:spLocks noChangeShapeType="1"/>
          </p:cNvSpPr>
          <p:nvPr/>
        </p:nvSpPr>
        <p:spPr bwMode="auto">
          <a:xfrm flipV="1">
            <a:off x="3892550" y="6022975"/>
            <a:ext cx="0" cy="1016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sp>
        <p:nvSpPr>
          <p:cNvPr id="29" name="内容占位符 2"/>
          <p:cNvSpPr>
            <a:spLocks noGrp="1"/>
          </p:cNvSpPr>
          <p:nvPr/>
        </p:nvSpPr>
        <p:spPr bwMode="auto">
          <a:xfrm>
            <a:off x="385192" y="4334088"/>
            <a:ext cx="8229600" cy="1833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Freeze the design by March. Start counter assembly from April.</a:t>
            </a:r>
          </a:p>
          <a:p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Produce 10 MRPC3a/b as “</a:t>
            </a:r>
            <a:r>
              <a:rPr lang="en-US" altLang="zh-CN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Pre-mass production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  <a:p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Check the performance and use for summer installation @ STAR.</a:t>
            </a:r>
          </a:p>
          <a:p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Finish production by November. </a:t>
            </a:r>
          </a:p>
          <a:p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Send to Heidelberg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in three 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batches.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tabl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357" y="1591806"/>
            <a:ext cx="8640960" cy="2611658"/>
          </a:xfrm>
          <a:prstGeom prst="rect">
            <a:avLst/>
          </a:prstGeom>
        </p:spPr>
      </p:pic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749300" y="-103727"/>
            <a:ext cx="666297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Production Readiness Review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4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/>
              <a:t>Ingo Deppner</a:t>
            </a:r>
            <a:endParaRPr lang="de-DE" altLang="en-US" sz="1400" smtClean="0"/>
          </a:p>
        </p:txBody>
      </p:sp>
      <p:sp>
        <p:nvSpPr>
          <p:cNvPr id="4099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en-US" sz="1400" smtClean="0"/>
              <a:t>DPG-Frühjahrstagung, Münster,                        27. - 31. März 2017</a:t>
            </a: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FC839DD-85D1-41AF-A6DA-9523B4528355}" type="slidenum">
              <a:rPr lang="de-DE" altLang="en-US" sz="1400" smtClean="0"/>
              <a:pPr algn="r"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lang="de-DE" altLang="en-US" sz="1400" smtClean="0"/>
          </a:p>
        </p:txBody>
      </p:sp>
      <p:sp>
        <p:nvSpPr>
          <p:cNvPr id="4101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2" name="Picture 3" descr="CBM-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5" name="Rectangle 77"/>
          <p:cNvSpPr>
            <a:spLocks noChangeArrowheads="1"/>
          </p:cNvSpPr>
          <p:nvPr/>
        </p:nvSpPr>
        <p:spPr bwMode="auto">
          <a:xfrm>
            <a:off x="122238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4106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22238" y="1320800"/>
            <a:ext cx="6650037" cy="4910541"/>
            <a:chOff x="122238" y="1206500"/>
            <a:chExt cx="6650037" cy="4910541"/>
          </a:xfrm>
        </p:grpSpPr>
        <p:sp>
          <p:nvSpPr>
            <p:cNvPr id="3" name="Rectangle 2"/>
            <p:cNvSpPr/>
            <p:nvPr/>
          </p:nvSpPr>
          <p:spPr bwMode="auto">
            <a:xfrm>
              <a:off x="122238" y="1206500"/>
              <a:ext cx="6650037" cy="26035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sm" len="lg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122239" y="1470024"/>
              <a:ext cx="252412" cy="4647017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sm" len="lg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858000" y="1470024"/>
            <a:ext cx="2066925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 Track (blue) with hit multiplicity 8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 Tracks (green)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hit multiplicity 7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 Track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(light blue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hit with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multiplicity 6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 Track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(pink)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hit multiplicity 5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hteck 5"/>
          <p:cNvSpPr/>
          <p:nvPr/>
        </p:nvSpPr>
        <p:spPr>
          <a:xfrm>
            <a:off x="2013880" y="1206500"/>
            <a:ext cx="397417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r>
              <a:rPr lang="en-US" dirty="0" smtClean="0"/>
              <a:t>Event display after position calibration </a:t>
            </a:r>
            <a:endParaRPr lang="en-US" dirty="0"/>
          </a:p>
        </p:txBody>
      </p:sp>
      <p:sp>
        <p:nvSpPr>
          <p:cNvPr id="30" name="Text Box 142"/>
          <p:cNvSpPr txBox="1">
            <a:spLocks noChangeArrowheads="1"/>
          </p:cNvSpPr>
          <p:nvPr/>
        </p:nvSpPr>
        <p:spPr bwMode="auto">
          <a:xfrm>
            <a:off x="6440993" y="3972787"/>
            <a:ext cx="2444641" cy="206210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 smtClean="0">
                <a:solidFill>
                  <a:srgbClr val="FF0000"/>
                </a:solidFill>
              </a:rPr>
              <a:t>The opportunity to reconstruct tracks offers new possibilities to analyze and study the counters in much greater detail: </a:t>
            </a:r>
            <a:br>
              <a:rPr lang="en-US" altLang="en-US" sz="1600" b="1" dirty="0" smtClean="0">
                <a:solidFill>
                  <a:srgbClr val="FF0000"/>
                </a:solidFill>
              </a:rPr>
            </a:br>
            <a:r>
              <a:rPr lang="en-US" altLang="en-US" sz="1600" b="1" dirty="0">
                <a:solidFill>
                  <a:srgbClr val="FF0000"/>
                </a:solidFill>
              </a:rPr>
              <a:t>m</a:t>
            </a:r>
            <a:r>
              <a:rPr lang="en-US" altLang="en-US" sz="1600" b="1" dirty="0" smtClean="0">
                <a:solidFill>
                  <a:srgbClr val="FF0000"/>
                </a:solidFill>
              </a:rPr>
              <a:t>ulti hit response, </a:t>
            </a:r>
            <a:br>
              <a:rPr lang="en-US" altLang="en-US" sz="1600" b="1" dirty="0" smtClean="0">
                <a:solidFill>
                  <a:srgbClr val="FF0000"/>
                </a:solidFill>
              </a:rPr>
            </a:br>
            <a:r>
              <a:rPr lang="en-US" altLang="en-US" sz="1600" b="1" dirty="0" smtClean="0">
                <a:solidFill>
                  <a:srgbClr val="FF0000"/>
                </a:solidFill>
              </a:rPr>
              <a:t>2d position dependencies</a:t>
            </a:r>
            <a:endParaRPr lang="en-US" altLang="en-US" sz="1600" b="1" dirty="0">
              <a:solidFill>
                <a:srgbClr val="FF0000"/>
              </a:solidFill>
            </a:endParaRP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749300" y="-74340"/>
            <a:ext cx="6705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chemeClr val="bg1"/>
                </a:solidFill>
                <a:latin typeface="Arial" charset="0"/>
              </a:rPr>
              <a:t>Beam-time @ SPS in </a:t>
            </a:r>
            <a:br>
              <a:rPr lang="en-US" altLang="en-US" sz="3600" b="1" dirty="0" smtClean="0">
                <a:solidFill>
                  <a:schemeClr val="bg1"/>
                </a:solidFill>
                <a:latin typeface="Arial" charset="0"/>
              </a:rPr>
            </a:br>
            <a:r>
              <a:rPr lang="en-US" altLang="en-US" sz="3600" b="1" dirty="0" smtClean="0">
                <a:solidFill>
                  <a:schemeClr val="bg1"/>
                </a:solidFill>
                <a:latin typeface="Arial" charset="0"/>
              </a:rPr>
              <a:t>Nov. 2015</a:t>
            </a:r>
            <a:endParaRPr lang="en-US" altLang="en-US" sz="3600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28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1746975"/>
            <a:ext cx="5561417" cy="410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349920" y="5480892"/>
            <a:ext cx="108188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RPC Hits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Arrow Connector 5"/>
          <p:cNvCxnSpPr>
            <a:stCxn id="20" idx="3"/>
          </p:cNvCxnSpPr>
          <p:nvPr/>
        </p:nvCxnSpPr>
        <p:spPr bwMode="auto">
          <a:xfrm flipV="1">
            <a:off x="4431801" y="5480892"/>
            <a:ext cx="247650" cy="15388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Box 21"/>
          <p:cNvSpPr txBox="1"/>
          <p:nvPr/>
        </p:nvSpPr>
        <p:spPr>
          <a:xfrm>
            <a:off x="1350999" y="3947625"/>
            <a:ext cx="132576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RPC layers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 bwMode="auto">
          <a:xfrm flipV="1">
            <a:off x="2676760" y="3546714"/>
            <a:ext cx="243880" cy="554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TextBox 25"/>
          <p:cNvSpPr txBox="1"/>
          <p:nvPr/>
        </p:nvSpPr>
        <p:spPr>
          <a:xfrm>
            <a:off x="218024" y="2880828"/>
            <a:ext cx="77787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Tracks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Arrow Connector 26"/>
          <p:cNvCxnSpPr>
            <a:stCxn id="26" idx="3"/>
          </p:cNvCxnSpPr>
          <p:nvPr/>
        </p:nvCxnSpPr>
        <p:spPr bwMode="auto">
          <a:xfrm>
            <a:off x="995899" y="3034717"/>
            <a:ext cx="584200" cy="1538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62396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/>
          </a:p>
        </p:txBody>
      </p:sp>
      <p:sp>
        <p:nvSpPr>
          <p:cNvPr id="4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DPG-Frühjahrstagung, Münster,                        27. - 31. März 2017</a:t>
            </a:r>
            <a:endParaRPr lang="en-US" altLang="en-US"/>
          </a:p>
        </p:txBody>
      </p:sp>
      <p:sp>
        <p:nvSpPr>
          <p:cNvPr id="4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B2FA7-6ABC-4C94-BCBA-E3BFE70BD03E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280578" name="Line 2050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80579" name="Picture 2051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0581" name="Text Box 2053"/>
          <p:cNvSpPr txBox="1">
            <a:spLocks noChangeArrowheads="1"/>
          </p:cNvSpPr>
          <p:nvPr/>
        </p:nvSpPr>
        <p:spPr bwMode="auto">
          <a:xfrm>
            <a:off x="749300" y="158750"/>
            <a:ext cx="6705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Requirements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80582" name="Rectangle 2054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280583" name="Picture 205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0584" name="Text Box 2056"/>
          <p:cNvSpPr txBox="1">
            <a:spLocks noChangeArrowheads="1"/>
          </p:cNvSpPr>
          <p:nvPr/>
        </p:nvSpPr>
        <p:spPr bwMode="auto">
          <a:xfrm>
            <a:off x="0" y="5819775"/>
            <a:ext cx="4429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800" b="1">
                <a:solidFill>
                  <a:schemeClr val="bg1"/>
                </a:solidFill>
              </a:rPr>
              <a:t>80 </a:t>
            </a:r>
            <a:r>
              <a:rPr lang="en-US" altLang="en-US" sz="800" b="1">
                <a:solidFill>
                  <a:schemeClr val="bg1"/>
                </a:solidFill>
                <a:latin typeface="Symbol" pitchFamily="18" charset="2"/>
              </a:rPr>
              <a:t>W</a:t>
            </a:r>
          </a:p>
        </p:txBody>
      </p:sp>
      <p:sp>
        <p:nvSpPr>
          <p:cNvPr id="280585" name="Line 2057"/>
          <p:cNvSpPr>
            <a:spLocks noChangeShapeType="1"/>
          </p:cNvSpPr>
          <p:nvPr/>
        </p:nvSpPr>
        <p:spPr bwMode="auto">
          <a:xfrm>
            <a:off x="328613" y="5927725"/>
            <a:ext cx="8405812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0586" name="Line 2058"/>
          <p:cNvSpPr>
            <a:spLocks noChangeShapeType="1"/>
          </p:cNvSpPr>
          <p:nvPr/>
        </p:nvSpPr>
        <p:spPr bwMode="auto">
          <a:xfrm>
            <a:off x="439738" y="5622925"/>
            <a:ext cx="8405812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0587" name="Text Box 2059"/>
          <p:cNvSpPr txBox="1">
            <a:spLocks noChangeArrowheads="1"/>
          </p:cNvSpPr>
          <p:nvPr/>
        </p:nvSpPr>
        <p:spPr bwMode="auto">
          <a:xfrm>
            <a:off x="60325" y="5508625"/>
            <a:ext cx="4429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800" b="1">
                <a:solidFill>
                  <a:schemeClr val="bg1"/>
                </a:solidFill>
              </a:rPr>
              <a:t>120 </a:t>
            </a:r>
            <a:r>
              <a:rPr lang="en-US" altLang="en-US" sz="800" b="1">
                <a:solidFill>
                  <a:schemeClr val="bg1"/>
                </a:solidFill>
                <a:latin typeface="Symbol" pitchFamily="18" charset="2"/>
              </a:rPr>
              <a:t>W</a:t>
            </a:r>
          </a:p>
        </p:txBody>
      </p:sp>
      <p:sp>
        <p:nvSpPr>
          <p:cNvPr id="280588" name="Text Box 2060"/>
          <p:cNvSpPr txBox="1">
            <a:spLocks noChangeArrowheads="1"/>
          </p:cNvSpPr>
          <p:nvPr/>
        </p:nvSpPr>
        <p:spPr bwMode="auto">
          <a:xfrm>
            <a:off x="3381375" y="5902325"/>
            <a:ext cx="4429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800" b="1">
                <a:solidFill>
                  <a:schemeClr val="bg1"/>
                </a:solidFill>
              </a:rPr>
              <a:t>1 ns</a:t>
            </a:r>
            <a:endParaRPr lang="en-US" altLang="en-US" sz="800" b="1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280589" name="Line 2061"/>
          <p:cNvSpPr>
            <a:spLocks noChangeShapeType="1"/>
          </p:cNvSpPr>
          <p:nvPr/>
        </p:nvSpPr>
        <p:spPr bwMode="auto">
          <a:xfrm>
            <a:off x="3371850" y="6076950"/>
            <a:ext cx="5207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0590" name="Line 2062"/>
          <p:cNvSpPr>
            <a:spLocks noChangeShapeType="1"/>
          </p:cNvSpPr>
          <p:nvPr/>
        </p:nvSpPr>
        <p:spPr bwMode="auto">
          <a:xfrm flipV="1">
            <a:off x="3371850" y="6022975"/>
            <a:ext cx="0" cy="1016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0591" name="Line 2063"/>
          <p:cNvSpPr>
            <a:spLocks noChangeShapeType="1"/>
          </p:cNvSpPr>
          <p:nvPr/>
        </p:nvSpPr>
        <p:spPr bwMode="auto">
          <a:xfrm flipV="1">
            <a:off x="3892550" y="6022975"/>
            <a:ext cx="0" cy="1016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0592" name="Text Box 2064"/>
          <p:cNvSpPr txBox="1">
            <a:spLocks noChangeArrowheads="1"/>
          </p:cNvSpPr>
          <p:nvPr/>
        </p:nvSpPr>
        <p:spPr bwMode="auto">
          <a:xfrm>
            <a:off x="6054725" y="3684588"/>
            <a:ext cx="8112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200" b="1">
                <a:solidFill>
                  <a:schemeClr val="bg1"/>
                </a:solidFill>
                <a:latin typeface="Arial" pitchFamily="34" charset="0"/>
              </a:rPr>
              <a:t>RPC</a:t>
            </a:r>
          </a:p>
        </p:txBody>
      </p:sp>
      <p:sp>
        <p:nvSpPr>
          <p:cNvPr id="280593" name="Line 2065"/>
          <p:cNvSpPr>
            <a:spLocks noChangeShapeType="1"/>
          </p:cNvSpPr>
          <p:nvPr/>
        </p:nvSpPr>
        <p:spPr bwMode="auto">
          <a:xfrm>
            <a:off x="6127750" y="3225800"/>
            <a:ext cx="0" cy="7302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0594" name="Line 2066"/>
          <p:cNvSpPr>
            <a:spLocks noChangeShapeType="1"/>
          </p:cNvSpPr>
          <p:nvPr/>
        </p:nvSpPr>
        <p:spPr bwMode="auto">
          <a:xfrm>
            <a:off x="6743700" y="3219450"/>
            <a:ext cx="0" cy="7302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0595" name="Line 2067"/>
          <p:cNvSpPr>
            <a:spLocks noChangeShapeType="1"/>
          </p:cNvSpPr>
          <p:nvPr/>
        </p:nvSpPr>
        <p:spPr bwMode="auto">
          <a:xfrm>
            <a:off x="7550150" y="3187700"/>
            <a:ext cx="0" cy="7302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0596" name="Line 2068"/>
          <p:cNvSpPr>
            <a:spLocks noChangeShapeType="1"/>
          </p:cNvSpPr>
          <p:nvPr/>
        </p:nvSpPr>
        <p:spPr bwMode="auto">
          <a:xfrm>
            <a:off x="6032500" y="3213100"/>
            <a:ext cx="0" cy="7302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0597" name="Line 2069"/>
          <p:cNvSpPr>
            <a:spLocks noChangeShapeType="1"/>
          </p:cNvSpPr>
          <p:nvPr/>
        </p:nvSpPr>
        <p:spPr bwMode="auto">
          <a:xfrm>
            <a:off x="5162550" y="2743200"/>
            <a:ext cx="0" cy="10795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0598" name="Text Box 2070"/>
          <p:cNvSpPr txBox="1">
            <a:spLocks noChangeArrowheads="1"/>
          </p:cNvSpPr>
          <p:nvPr/>
        </p:nvSpPr>
        <p:spPr bwMode="auto">
          <a:xfrm>
            <a:off x="5178425" y="3582988"/>
            <a:ext cx="862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200" b="1">
                <a:solidFill>
                  <a:schemeClr val="bg1"/>
                </a:solidFill>
                <a:latin typeface="Arial" pitchFamily="34" charset="0"/>
              </a:rPr>
              <a:t>twisted pair cabe</a:t>
            </a:r>
          </a:p>
        </p:txBody>
      </p:sp>
      <p:sp>
        <p:nvSpPr>
          <p:cNvPr id="280599" name="Text Box 2071"/>
          <p:cNvSpPr txBox="1">
            <a:spLocks noChangeArrowheads="1"/>
          </p:cNvSpPr>
          <p:nvPr/>
        </p:nvSpPr>
        <p:spPr bwMode="auto">
          <a:xfrm>
            <a:off x="6734175" y="3581400"/>
            <a:ext cx="868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200" b="1">
                <a:solidFill>
                  <a:schemeClr val="bg1"/>
                </a:solidFill>
                <a:latin typeface="Arial" pitchFamily="34" charset="0"/>
              </a:rPr>
              <a:t>twisted pair cabe</a:t>
            </a:r>
          </a:p>
        </p:txBody>
      </p:sp>
      <p:sp>
        <p:nvSpPr>
          <p:cNvPr id="280601" name="Line 2073"/>
          <p:cNvSpPr>
            <a:spLocks noChangeShapeType="1"/>
          </p:cNvSpPr>
          <p:nvPr/>
        </p:nvSpPr>
        <p:spPr bwMode="auto">
          <a:xfrm flipH="1">
            <a:off x="5251450" y="2876550"/>
            <a:ext cx="412750" cy="336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stealth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0602" name="Line 2074"/>
          <p:cNvSpPr>
            <a:spLocks noChangeShapeType="1"/>
          </p:cNvSpPr>
          <p:nvPr/>
        </p:nvSpPr>
        <p:spPr bwMode="auto">
          <a:xfrm>
            <a:off x="5664200" y="2863850"/>
            <a:ext cx="285750" cy="336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stealth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0604" name="Line 2076"/>
          <p:cNvSpPr>
            <a:spLocks noChangeShapeType="1"/>
          </p:cNvSpPr>
          <p:nvPr/>
        </p:nvSpPr>
        <p:spPr bwMode="auto">
          <a:xfrm flipH="1">
            <a:off x="6096000" y="2660650"/>
            <a:ext cx="292100" cy="5969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stealth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0605" name="Line 2077"/>
          <p:cNvSpPr>
            <a:spLocks noChangeShapeType="1"/>
          </p:cNvSpPr>
          <p:nvPr/>
        </p:nvSpPr>
        <p:spPr bwMode="auto">
          <a:xfrm flipH="1" flipV="1">
            <a:off x="5130800" y="3632200"/>
            <a:ext cx="12700" cy="5334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stealth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0606" name="Text Box 2078"/>
          <p:cNvSpPr txBox="1">
            <a:spLocks noChangeArrowheads="1"/>
          </p:cNvSpPr>
          <p:nvPr/>
        </p:nvSpPr>
        <p:spPr bwMode="auto">
          <a:xfrm>
            <a:off x="4835525" y="4141788"/>
            <a:ext cx="1439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200" b="1">
                <a:solidFill>
                  <a:schemeClr val="bg1"/>
                </a:solidFill>
                <a:latin typeface="Arial" pitchFamily="34" charset="0"/>
              </a:rPr>
              <a:t>feed through</a:t>
            </a:r>
            <a:br>
              <a:rPr lang="en-US" altLang="en-US" sz="1200" b="1">
                <a:solidFill>
                  <a:schemeClr val="bg1"/>
                </a:solidFill>
                <a:latin typeface="Arial" pitchFamily="34" charset="0"/>
              </a:rPr>
            </a:br>
            <a:r>
              <a:rPr lang="en-US" altLang="en-US" sz="1200" b="1">
                <a:solidFill>
                  <a:schemeClr val="bg1"/>
                </a:solidFill>
                <a:latin typeface="Arial" pitchFamily="34" charset="0"/>
              </a:rPr>
              <a:t>gas box</a:t>
            </a:r>
          </a:p>
        </p:txBody>
      </p:sp>
      <p:sp>
        <p:nvSpPr>
          <p:cNvPr id="280613" name="Text Box 2085"/>
          <p:cNvSpPr txBox="1">
            <a:spLocks noChangeArrowheads="1"/>
          </p:cNvSpPr>
          <p:nvPr/>
        </p:nvSpPr>
        <p:spPr bwMode="auto">
          <a:xfrm>
            <a:off x="5178425" y="1675111"/>
            <a:ext cx="3838575" cy="324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en-US" altLang="en-US" sz="1600" dirty="0">
                <a:latin typeface="Arial" pitchFamily="34" charset="0"/>
              </a:rPr>
              <a:t> </a:t>
            </a:r>
            <a:r>
              <a:rPr lang="en-US" altLang="en-US" sz="1600" b="1" u="sng" dirty="0">
                <a:latin typeface="Arial" pitchFamily="34" charset="0"/>
              </a:rPr>
              <a:t>CBM-</a:t>
            </a:r>
            <a:r>
              <a:rPr lang="en-US" altLang="en-US" sz="1600" b="1" u="sng" dirty="0" err="1">
                <a:latin typeface="Arial" pitchFamily="34" charset="0"/>
              </a:rPr>
              <a:t>ToF</a:t>
            </a:r>
            <a:r>
              <a:rPr lang="en-US" altLang="en-US" sz="1600" b="1" u="sng" dirty="0">
                <a:latin typeface="Arial" pitchFamily="34" charset="0"/>
              </a:rPr>
              <a:t> </a:t>
            </a:r>
            <a:r>
              <a:rPr lang="en-US" altLang="en-US" sz="1600" b="1" u="sng" dirty="0" smtClean="0">
                <a:latin typeface="Arial" pitchFamily="34" charset="0"/>
              </a:rPr>
              <a:t>Requirements</a:t>
            </a:r>
            <a:endParaRPr lang="en-US" altLang="en-US" sz="1400" b="1" dirty="0" smtClean="0">
              <a:latin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altLang="en-US" sz="1400" b="1" dirty="0">
                <a:latin typeface="Arial" pitchFamily="34" charset="0"/>
              </a:rPr>
              <a:t> </a:t>
            </a:r>
            <a:r>
              <a:rPr lang="en-US" altLang="en-US" sz="1400" b="1" dirty="0" smtClean="0">
                <a:latin typeface="Arial" pitchFamily="34" charset="0"/>
              </a:rPr>
              <a:t>Full </a:t>
            </a:r>
            <a:r>
              <a:rPr lang="en-US" altLang="en-US" sz="1400" b="1" dirty="0">
                <a:latin typeface="Arial" pitchFamily="34" charset="0"/>
              </a:rPr>
              <a:t>system time resolution </a:t>
            </a:r>
            <a:r>
              <a:rPr lang="en-US" altLang="en-US" sz="1400" b="1" dirty="0" err="1">
                <a:latin typeface="Symbol" pitchFamily="18" charset="2"/>
              </a:rPr>
              <a:t>s</a:t>
            </a:r>
            <a:r>
              <a:rPr lang="en-US" altLang="en-US" sz="1400" b="1" baseline="-25000" dirty="0" err="1">
                <a:latin typeface="Arial" pitchFamily="34" charset="0"/>
              </a:rPr>
              <a:t>T</a:t>
            </a:r>
            <a:r>
              <a:rPr lang="en-US" altLang="en-US" sz="1400" b="1" dirty="0">
                <a:latin typeface="Arial" pitchFamily="34" charset="0"/>
              </a:rPr>
              <a:t> ~ 80 </a:t>
            </a:r>
            <a:r>
              <a:rPr lang="en-US" altLang="en-US" sz="1400" b="1" dirty="0" err="1">
                <a:latin typeface="Arial" pitchFamily="34" charset="0"/>
              </a:rPr>
              <a:t>ps</a:t>
            </a:r>
            <a:endParaRPr lang="en-US" altLang="en-US" sz="1400" b="1" dirty="0">
              <a:latin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altLang="en-US" sz="1400" b="1" dirty="0">
                <a:latin typeface="Arial" pitchFamily="34" charset="0"/>
              </a:rPr>
              <a:t> Efficiency &gt; 95 %</a:t>
            </a:r>
          </a:p>
          <a:p>
            <a:pPr algn="l">
              <a:buFont typeface="Wingdings" pitchFamily="2" charset="2"/>
              <a:buChar char="Ø"/>
            </a:pPr>
            <a:r>
              <a:rPr lang="en-US" altLang="en-US" sz="1400" b="1" dirty="0">
                <a:latin typeface="Arial" pitchFamily="34" charset="0"/>
              </a:rPr>
              <a:t> Rate capability </a:t>
            </a:r>
            <a:r>
              <a:rPr lang="en-US" altLang="en-US" sz="1400" b="1" dirty="0">
                <a:latin typeface="Arial" pitchFamily="34" charset="0"/>
                <a:sym typeface="Symbol" pitchFamily="18" charset="2"/>
              </a:rPr>
              <a:t> </a:t>
            </a:r>
            <a:r>
              <a:rPr lang="en-US" altLang="en-US" sz="1400" b="1" dirty="0" smtClean="0">
                <a:latin typeface="Arial" pitchFamily="34" charset="0"/>
                <a:sym typeface="Symbol" pitchFamily="18" charset="2"/>
              </a:rPr>
              <a:t>30</a:t>
            </a:r>
            <a:r>
              <a:rPr lang="en-US" altLang="en-US" sz="1400" b="1" dirty="0" smtClean="0">
                <a:latin typeface="Arial" pitchFamily="34" charset="0"/>
              </a:rPr>
              <a:t> </a:t>
            </a:r>
            <a:r>
              <a:rPr lang="en-US" altLang="en-US" sz="1400" b="1" dirty="0">
                <a:latin typeface="Arial" pitchFamily="34" charset="0"/>
              </a:rPr>
              <a:t>kHz/cm</a:t>
            </a:r>
            <a:r>
              <a:rPr lang="en-US" altLang="en-US" sz="1400" b="1" baseline="30000" dirty="0">
                <a:latin typeface="Arial" pitchFamily="34" charset="0"/>
              </a:rPr>
              <a:t>2</a:t>
            </a:r>
            <a:endParaRPr lang="en-US" altLang="en-US" sz="1400" b="1" dirty="0">
              <a:latin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altLang="en-US" sz="1400" b="1" dirty="0">
                <a:latin typeface="Arial" pitchFamily="34" charset="0"/>
              </a:rPr>
              <a:t> Polar angular range 2.5° – 25</a:t>
            </a:r>
            <a:r>
              <a:rPr lang="en-US" altLang="en-US" sz="1400" b="1" dirty="0" smtClean="0">
                <a:latin typeface="Arial" pitchFamily="34" charset="0"/>
              </a:rPr>
              <a:t>°</a:t>
            </a:r>
          </a:p>
          <a:p>
            <a:pPr algn="l">
              <a:buFont typeface="Wingdings" pitchFamily="2" charset="2"/>
              <a:buChar char="Ø"/>
            </a:pPr>
            <a:r>
              <a:rPr lang="en-US" altLang="en-US" sz="1400" b="1" dirty="0">
                <a:latin typeface="Arial" pitchFamily="34" charset="0"/>
              </a:rPr>
              <a:t> </a:t>
            </a:r>
            <a:r>
              <a:rPr lang="en-US" altLang="en-US" sz="1400" b="1" dirty="0" smtClean="0">
                <a:latin typeface="Arial" pitchFamily="34" charset="0"/>
              </a:rPr>
              <a:t>Active area of 120 m</a:t>
            </a:r>
            <a:r>
              <a:rPr lang="en-US" altLang="en-US" sz="1400" b="1" baseline="30000" dirty="0" smtClean="0">
                <a:latin typeface="Arial" pitchFamily="34" charset="0"/>
              </a:rPr>
              <a:t>2</a:t>
            </a:r>
            <a:endParaRPr lang="en-US" altLang="en-US" sz="1400" b="1" baseline="30000" dirty="0">
              <a:latin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altLang="en-US" sz="1400" b="1" dirty="0">
                <a:latin typeface="Arial" pitchFamily="34" charset="0"/>
              </a:rPr>
              <a:t> Occupancy &lt; 5 % </a:t>
            </a:r>
            <a:endParaRPr lang="en-US" altLang="en-US" sz="1400" b="1" dirty="0" smtClean="0">
              <a:latin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altLang="en-US" sz="1400" b="1" dirty="0" smtClean="0">
                <a:latin typeface="Arial" pitchFamily="34" charset="0"/>
              </a:rPr>
              <a:t> Low power electronics </a:t>
            </a:r>
          </a:p>
          <a:p>
            <a:pPr algn="l"/>
            <a:r>
              <a:rPr lang="en-US" altLang="en-US" sz="1400" b="1" dirty="0" smtClean="0">
                <a:latin typeface="Arial" pitchFamily="34" charset="0"/>
              </a:rPr>
              <a:t>    (~120.000 </a:t>
            </a:r>
            <a:r>
              <a:rPr lang="en-US" altLang="en-US" sz="1400" b="1" dirty="0">
                <a:latin typeface="Arial" pitchFamily="34" charset="0"/>
              </a:rPr>
              <a:t>channels)</a:t>
            </a:r>
          </a:p>
          <a:p>
            <a:pPr algn="l">
              <a:buFont typeface="Wingdings" pitchFamily="2" charset="2"/>
              <a:buChar char="Ø"/>
            </a:pPr>
            <a:r>
              <a:rPr lang="en-US" altLang="en-US" sz="1400" b="1" dirty="0">
                <a:latin typeface="Arial" pitchFamily="34" charset="0"/>
              </a:rPr>
              <a:t> </a:t>
            </a:r>
            <a:r>
              <a:rPr lang="en-US" altLang="en-US" sz="1400" b="1" dirty="0">
                <a:solidFill>
                  <a:srgbClr val="FF0000"/>
                </a:solidFill>
                <a:latin typeface="Arial" pitchFamily="34" charset="0"/>
              </a:rPr>
              <a:t>Free streaming data acquisition </a:t>
            </a:r>
          </a:p>
        </p:txBody>
      </p:sp>
      <p:sp>
        <p:nvSpPr>
          <p:cNvPr id="280648" name="Text Box 2120"/>
          <p:cNvSpPr txBox="1">
            <a:spLocks noChangeArrowheads="1"/>
          </p:cNvSpPr>
          <p:nvPr/>
        </p:nvSpPr>
        <p:spPr bwMode="auto">
          <a:xfrm>
            <a:off x="221456" y="1217613"/>
            <a:ext cx="8795543" cy="33855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600" b="1" dirty="0">
                <a:solidFill>
                  <a:srgbClr val="FF0000"/>
                </a:solidFill>
              </a:rPr>
              <a:t>Charged hadron identification is provided by Time</a:t>
            </a:r>
            <a:r>
              <a:rPr lang="de-DE" altLang="en-US" sz="1600" b="1" dirty="0">
                <a:solidFill>
                  <a:srgbClr val="FF0000"/>
                </a:solidFill>
              </a:rPr>
              <a:t>-</a:t>
            </a:r>
            <a:r>
              <a:rPr lang="en-US" altLang="en-US" sz="1600" b="1" dirty="0">
                <a:solidFill>
                  <a:srgbClr val="FF0000"/>
                </a:solidFill>
              </a:rPr>
              <a:t>of</a:t>
            </a:r>
            <a:r>
              <a:rPr lang="de-DE" altLang="en-US" sz="1600" b="1" dirty="0">
                <a:solidFill>
                  <a:srgbClr val="FF0000"/>
                </a:solidFill>
              </a:rPr>
              <a:t>-</a:t>
            </a:r>
            <a:r>
              <a:rPr lang="en-US" altLang="en-US" sz="1600" b="1" dirty="0">
                <a:solidFill>
                  <a:srgbClr val="FF0000"/>
                </a:solidFill>
              </a:rPr>
              <a:t>Flight (T</a:t>
            </a:r>
            <a:r>
              <a:rPr lang="de-DE" altLang="en-US" sz="1600" b="1" dirty="0">
                <a:solidFill>
                  <a:srgbClr val="FF0000"/>
                </a:solidFill>
              </a:rPr>
              <a:t>o</a:t>
            </a:r>
            <a:r>
              <a:rPr lang="en-US" altLang="en-US" sz="1600" b="1" dirty="0">
                <a:solidFill>
                  <a:srgbClr val="FF0000"/>
                </a:solidFill>
              </a:rPr>
              <a:t>F) measurement</a:t>
            </a:r>
          </a:p>
        </p:txBody>
      </p:sp>
      <p:pic>
        <p:nvPicPr>
          <p:cNvPr id="44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699" name="Picture 217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" y="1556166"/>
            <a:ext cx="4910456" cy="3796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sp>
        <p:nvSpPr>
          <p:cNvPr id="36" name="Text Box 2120"/>
          <p:cNvSpPr txBox="1">
            <a:spLocks noChangeArrowheads="1"/>
          </p:cNvSpPr>
          <p:nvPr/>
        </p:nvSpPr>
        <p:spPr bwMode="auto">
          <a:xfrm>
            <a:off x="221455" y="5339348"/>
            <a:ext cx="8795543" cy="5847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en-US" sz="1600" b="1" dirty="0" smtClean="0">
                <a:solidFill>
                  <a:srgbClr val="FF0000"/>
                </a:solidFill>
              </a:rPr>
              <a:t>Multi-gap Resistive Plate Chambers (MRPC) are the most suitable </a:t>
            </a:r>
            <a:r>
              <a:rPr lang="en-US" altLang="en-US" sz="1600" b="1" dirty="0" err="1" smtClean="0">
                <a:solidFill>
                  <a:srgbClr val="FF0000"/>
                </a:solidFill>
              </a:rPr>
              <a:t>ToF</a:t>
            </a:r>
            <a:r>
              <a:rPr lang="en-US" altLang="en-US" sz="1600" b="1" dirty="0" smtClean="0">
                <a:solidFill>
                  <a:srgbClr val="FF0000"/>
                </a:solidFill>
              </a:rPr>
              <a:t> detectors fulfilling our requirements </a:t>
            </a:r>
            <a:endParaRPr lang="en-US" alt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15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/>
              <a:t>Ingo Deppner</a:t>
            </a:r>
            <a:endParaRPr lang="de-DE" altLang="en-US" sz="1400" smtClean="0"/>
          </a:p>
        </p:txBody>
      </p:sp>
      <p:sp>
        <p:nvSpPr>
          <p:cNvPr id="4099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en-US" sz="1400" smtClean="0"/>
              <a:t>DPG-Frühjahrstagung, Münster,                        27. - 31. März 2017</a:t>
            </a: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FC839DD-85D1-41AF-A6DA-9523B4528355}" type="slidenum">
              <a:rPr lang="de-DE" altLang="en-US" sz="1400" smtClean="0"/>
              <a:pPr algn="r"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de-DE" altLang="en-US" sz="1400" smtClean="0"/>
          </a:p>
        </p:txBody>
      </p:sp>
      <p:sp>
        <p:nvSpPr>
          <p:cNvPr id="4101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2" name="Picture 3" descr="CBM-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4" name="Text Box 7"/>
          <p:cNvSpPr txBox="1">
            <a:spLocks noChangeArrowheads="1"/>
          </p:cNvSpPr>
          <p:nvPr/>
        </p:nvSpPr>
        <p:spPr bwMode="auto">
          <a:xfrm>
            <a:off x="749300" y="158750"/>
            <a:ext cx="67056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chemeClr val="bg1"/>
                </a:solidFill>
                <a:latin typeface="Arial" charset="0"/>
              </a:rPr>
              <a:t>TDR ToF wall layout</a:t>
            </a:r>
          </a:p>
        </p:txBody>
      </p:sp>
      <p:sp>
        <p:nvSpPr>
          <p:cNvPr id="4105" name="Rectangle 77"/>
          <p:cNvSpPr>
            <a:spLocks noChangeArrowheads="1"/>
          </p:cNvSpPr>
          <p:nvPr/>
        </p:nvSpPr>
        <p:spPr bwMode="auto">
          <a:xfrm>
            <a:off x="122238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4106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539875"/>
            <a:ext cx="6200775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grpSp>
        <p:nvGrpSpPr>
          <p:cNvPr id="4109" name="Group 1"/>
          <p:cNvGrpSpPr>
            <a:grpSpLocks/>
          </p:cNvGrpSpPr>
          <p:nvPr/>
        </p:nvGrpSpPr>
        <p:grpSpPr bwMode="auto">
          <a:xfrm>
            <a:off x="6527800" y="1543050"/>
            <a:ext cx="2484438" cy="4524315"/>
            <a:chOff x="6527800" y="1543050"/>
            <a:chExt cx="2484438" cy="4524341"/>
          </a:xfrm>
        </p:grpSpPr>
        <p:sp>
          <p:nvSpPr>
            <p:cNvPr id="4110" name="TextBox 1"/>
            <p:cNvSpPr txBox="1">
              <a:spLocks noChangeArrowheads="1"/>
            </p:cNvSpPr>
            <p:nvPr/>
          </p:nvSpPr>
          <p:spPr bwMode="auto">
            <a:xfrm>
              <a:off x="6527800" y="1543050"/>
              <a:ext cx="2484438" cy="4524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5750" indent="-285750"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600" b="1" dirty="0">
                  <a:latin typeface="Arial" charset="0"/>
                  <a:cs typeface="Arial" charset="0"/>
                </a:rPr>
                <a:t>6 types of modules (M1 – M6) only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altLang="en-US" sz="1600" b="1" dirty="0">
                  <a:latin typeface="Arial" charset="0"/>
                  <a:cs typeface="Arial" charset="0"/>
                </a:rPr>
                <a:t>A module contains several MRPC counters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altLang="en-US" sz="1600" b="1" dirty="0">
                  <a:latin typeface="Arial" charset="0"/>
                  <a:cs typeface="Arial" charset="0"/>
                </a:rPr>
                <a:t>   Region containing counters equipped with float glass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altLang="en-US" sz="1600" b="1" dirty="0">
                  <a:latin typeface="Arial" charset="0"/>
                  <a:cs typeface="Arial" charset="0"/>
                </a:rPr>
                <a:t>   Region containing counters equipped with low resistive </a:t>
              </a:r>
              <a:r>
                <a:rPr lang="en-US" altLang="en-US" sz="1600" b="1" dirty="0" smtClean="0">
                  <a:latin typeface="Arial" charset="0"/>
                  <a:cs typeface="Arial" charset="0"/>
                </a:rPr>
                <a:t>glass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altLang="en-US" sz="1600" b="1" dirty="0">
                  <a:latin typeface="Arial" charset="0"/>
                  <a:cs typeface="Arial" charset="0"/>
                </a:rPr>
                <a:t> </a:t>
              </a:r>
              <a:r>
                <a:rPr lang="en-US" altLang="en-US" sz="1600" b="1" dirty="0" smtClean="0">
                  <a:latin typeface="Arial" charset="0"/>
                  <a:cs typeface="Arial" charset="0"/>
                </a:rPr>
                <a:t>  Region containing </a:t>
              </a:r>
              <a:r>
                <a:rPr lang="en-US" altLang="en-US" sz="1600" b="1" dirty="0">
                  <a:latin typeface="Arial" charset="0"/>
                  <a:cs typeface="Arial" charset="0"/>
                </a:rPr>
                <a:t>counters equipped </a:t>
              </a:r>
              <a:r>
                <a:rPr lang="en-US" altLang="en-US" sz="1600" b="1" dirty="0" smtClean="0">
                  <a:latin typeface="Arial" charset="0"/>
                  <a:cs typeface="Arial" charset="0"/>
                </a:rPr>
                <a:t>with ceramic material</a:t>
              </a:r>
              <a:endParaRPr lang="en-US" altLang="en-US" sz="1600" b="1" dirty="0">
                <a:latin typeface="Arial" charset="0"/>
                <a:cs typeface="Arial" charset="0"/>
              </a:endParaRPr>
            </a:p>
          </p:txBody>
        </p:sp>
        <p:sp>
          <p:nvSpPr>
            <p:cNvPr id="4111" name="Rectangle 2"/>
            <p:cNvSpPr>
              <a:spLocks noChangeArrowheads="1"/>
            </p:cNvSpPr>
            <p:nvPr/>
          </p:nvSpPr>
          <p:spPr bwMode="auto">
            <a:xfrm>
              <a:off x="6781800" y="3046943"/>
              <a:ext cx="195263" cy="254000"/>
            </a:xfrm>
            <a:prstGeom prst="rect">
              <a:avLst/>
            </a:prstGeom>
            <a:solidFill>
              <a:srgbClr val="00B0F0"/>
            </a:solidFill>
            <a:ln w="9525" algn="ctr">
              <a:solidFill>
                <a:schemeClr val="tx1"/>
              </a:solidFill>
              <a:round/>
              <a:headEnd/>
              <a:tailEnd type="stealth" w="sm" len="lg"/>
            </a:ln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112" name="Rectangle 16"/>
            <p:cNvSpPr>
              <a:spLocks noChangeArrowheads="1"/>
            </p:cNvSpPr>
            <p:nvPr/>
          </p:nvSpPr>
          <p:spPr bwMode="auto">
            <a:xfrm>
              <a:off x="6781800" y="3912130"/>
              <a:ext cx="195263" cy="254000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 type="stealth" w="sm" len="lg"/>
            </a:ln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endParaRPr lang="en-US" altLang="en-US" sz="1800"/>
            </a:p>
          </p:txBody>
        </p:sp>
      </p:grp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3012281" y="3545681"/>
            <a:ext cx="664369" cy="366435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3268662" y="3652838"/>
            <a:ext cx="161925" cy="145256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6767512" y="5008284"/>
            <a:ext cx="195263" cy="253999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 type="stealth" w="sm" len="lg"/>
          </a:ln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35653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/>
              <a:t>Ingo Deppner</a:t>
            </a:r>
            <a:endParaRPr lang="de-DE" altLang="en-US" sz="1400" smtClean="0"/>
          </a:p>
        </p:txBody>
      </p:sp>
      <p:sp>
        <p:nvSpPr>
          <p:cNvPr id="4099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en-US" sz="1400" smtClean="0"/>
              <a:t>DPG-Frühjahrstagung, Münster,                        27. - 31. März 2017</a:t>
            </a: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FC839DD-85D1-41AF-A6DA-9523B4528355}" type="slidenum">
              <a:rPr lang="de-DE" altLang="en-US" sz="1400" smtClean="0"/>
              <a:pPr algn="r"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de-DE" altLang="en-US" sz="1400" smtClean="0"/>
          </a:p>
        </p:txBody>
      </p:sp>
      <p:sp>
        <p:nvSpPr>
          <p:cNvPr id="4101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2" name="Picture 3" descr="CBM-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4" name="Text Box 7"/>
          <p:cNvSpPr txBox="1">
            <a:spLocks noChangeArrowheads="1"/>
          </p:cNvSpPr>
          <p:nvPr/>
        </p:nvSpPr>
        <p:spPr bwMode="auto">
          <a:xfrm>
            <a:off x="749300" y="158750"/>
            <a:ext cx="67056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chemeClr val="bg1"/>
                </a:solidFill>
                <a:latin typeface="Arial" charset="0"/>
              </a:rPr>
              <a:t>Ceramic RPCs for BFTC</a:t>
            </a:r>
            <a:endParaRPr lang="en-US" altLang="en-US" sz="36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105" name="Rectangle 77"/>
          <p:cNvSpPr>
            <a:spLocks noChangeArrowheads="1"/>
          </p:cNvSpPr>
          <p:nvPr/>
        </p:nvSpPr>
        <p:spPr bwMode="auto">
          <a:xfrm>
            <a:off x="122238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 dirty="0"/>
          </a:p>
        </p:txBody>
      </p:sp>
      <p:pic>
        <p:nvPicPr>
          <p:cNvPr id="4106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774" y="2716746"/>
            <a:ext cx="2540875" cy="180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40" y="2694989"/>
            <a:ext cx="2998787" cy="299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370" y="2014954"/>
            <a:ext cx="2399339" cy="1963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370" y="4102686"/>
            <a:ext cx="2399338" cy="2063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4" name="Gerade Verbindung mit Pfeil 4"/>
          <p:cNvCxnSpPr/>
          <p:nvPr/>
        </p:nvCxnSpPr>
        <p:spPr>
          <a:xfrm flipV="1">
            <a:off x="909805" y="2607051"/>
            <a:ext cx="2438545" cy="177183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8"/>
          <p:cNvSpPr txBox="1"/>
          <p:nvPr/>
        </p:nvSpPr>
        <p:spPr>
          <a:xfrm rot="21339108">
            <a:off x="1591910" y="2300634"/>
            <a:ext cx="107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r>
              <a:rPr lang="de-DE" dirty="0" smtClean="0"/>
              <a:t>1200 mm</a:t>
            </a:r>
            <a:endParaRPr lang="de-DE" dirty="0"/>
          </a:p>
        </p:txBody>
      </p:sp>
      <p:cxnSp>
        <p:nvCxnSpPr>
          <p:cNvPr id="26" name="Gerade Verbindung mit Pfeil 13"/>
          <p:cNvCxnSpPr/>
          <p:nvPr/>
        </p:nvCxnSpPr>
        <p:spPr>
          <a:xfrm flipV="1">
            <a:off x="6056819" y="1946164"/>
            <a:ext cx="1159676" cy="617976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16"/>
          <p:cNvSpPr txBox="1"/>
          <p:nvPr/>
        </p:nvSpPr>
        <p:spPr>
          <a:xfrm rot="19917119">
            <a:off x="6141932" y="1910917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r>
              <a:rPr lang="de-DE" dirty="0" smtClean="0"/>
              <a:t>24 mm</a:t>
            </a:r>
            <a:endParaRPr lang="de-DE" dirty="0"/>
          </a:p>
        </p:txBody>
      </p:sp>
      <p:cxnSp>
        <p:nvCxnSpPr>
          <p:cNvPr id="28" name="Gerade Verbindung mit Pfeil 21"/>
          <p:cNvCxnSpPr/>
          <p:nvPr/>
        </p:nvCxnSpPr>
        <p:spPr>
          <a:xfrm flipV="1">
            <a:off x="3553198" y="2694989"/>
            <a:ext cx="1124344" cy="69877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22"/>
          <p:cNvSpPr txBox="1"/>
          <p:nvPr/>
        </p:nvSpPr>
        <p:spPr>
          <a:xfrm rot="19667949">
            <a:off x="3504728" y="2691754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r>
              <a:rPr lang="de-DE" dirty="0" smtClean="0"/>
              <a:t>400 mm</a:t>
            </a:r>
            <a:endParaRPr lang="de-DE" dirty="0"/>
          </a:p>
        </p:txBody>
      </p:sp>
      <p:sp>
        <p:nvSpPr>
          <p:cNvPr id="30" name="Textfeld 23"/>
          <p:cNvSpPr txBox="1"/>
          <p:nvPr/>
        </p:nvSpPr>
        <p:spPr>
          <a:xfrm>
            <a:off x="4241846" y="4642475"/>
            <a:ext cx="1072730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r>
              <a:rPr lang="de-DE" dirty="0"/>
              <a:t>1</a:t>
            </a:r>
            <a:r>
              <a:rPr lang="de-DE" dirty="0" smtClean="0"/>
              <a:t> </a:t>
            </a:r>
            <a:r>
              <a:rPr lang="de-DE" dirty="0" err="1" smtClean="0"/>
              <a:t>module</a:t>
            </a:r>
            <a:endParaRPr lang="de-DE" dirty="0" smtClean="0"/>
          </a:p>
          <a:p>
            <a:r>
              <a:rPr lang="de-DE" dirty="0" smtClean="0"/>
              <a:t>400 RPCs</a:t>
            </a:r>
            <a:endParaRPr lang="de-DE" dirty="0"/>
          </a:p>
        </p:txBody>
      </p:sp>
      <p:sp>
        <p:nvSpPr>
          <p:cNvPr id="31" name="Rechteck 24"/>
          <p:cNvSpPr/>
          <p:nvPr/>
        </p:nvSpPr>
        <p:spPr>
          <a:xfrm>
            <a:off x="1073830" y="5792213"/>
            <a:ext cx="1967205" cy="369332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non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lvl="0"/>
            <a:r>
              <a:rPr lang="de-DE" dirty="0" smtClean="0">
                <a:solidFill>
                  <a:prstClr val="black"/>
                </a:solidFill>
              </a:rPr>
              <a:t>BFT</a:t>
            </a:r>
            <a:r>
              <a:rPr lang="de-DE" baseline="-25000" dirty="0" smtClean="0">
                <a:solidFill>
                  <a:prstClr val="black"/>
                </a:solidFill>
              </a:rPr>
              <a:t>0</a:t>
            </a:r>
            <a:r>
              <a:rPr lang="de-DE" dirty="0" smtClean="0">
                <a:solidFill>
                  <a:prstClr val="black"/>
                </a:solidFill>
              </a:rPr>
              <a:t>C = 8 </a:t>
            </a:r>
            <a:r>
              <a:rPr lang="de-DE" dirty="0" err="1" smtClean="0">
                <a:solidFill>
                  <a:prstClr val="black"/>
                </a:solidFill>
              </a:rPr>
              <a:t>modules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2" name="Rechteck 25"/>
          <p:cNvSpPr/>
          <p:nvPr/>
        </p:nvSpPr>
        <p:spPr>
          <a:xfrm>
            <a:off x="6909363" y="2297378"/>
            <a:ext cx="763351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lvl="0"/>
            <a:r>
              <a:rPr lang="de-DE" dirty="0">
                <a:solidFill>
                  <a:prstClr val="black"/>
                </a:solidFill>
              </a:rPr>
              <a:t>1 </a:t>
            </a:r>
            <a:r>
              <a:rPr lang="de-DE" dirty="0" smtClean="0">
                <a:solidFill>
                  <a:prstClr val="black"/>
                </a:solidFill>
              </a:rPr>
              <a:t>RPC</a:t>
            </a:r>
          </a:p>
          <a:p>
            <a:pPr lvl="0"/>
            <a:r>
              <a:rPr lang="de-DE" dirty="0" smtClean="0">
                <a:solidFill>
                  <a:prstClr val="black"/>
                </a:solidFill>
              </a:rPr>
              <a:t>3 </a:t>
            </a:r>
            <a:r>
              <a:rPr lang="de-DE" dirty="0" err="1" smtClean="0">
                <a:solidFill>
                  <a:prstClr val="black"/>
                </a:solidFill>
              </a:rPr>
              <a:t>cells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3" name="Rechteck 26"/>
          <p:cNvSpPr/>
          <p:nvPr/>
        </p:nvSpPr>
        <p:spPr>
          <a:xfrm>
            <a:off x="6893357" y="4336155"/>
            <a:ext cx="780342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r>
              <a:rPr lang="de-DE" dirty="0" smtClean="0">
                <a:solidFill>
                  <a:prstClr val="black"/>
                </a:solidFill>
              </a:rPr>
              <a:t>1 </a:t>
            </a:r>
            <a:r>
              <a:rPr lang="de-DE" dirty="0" err="1" smtClean="0">
                <a:solidFill>
                  <a:prstClr val="black"/>
                </a:solidFill>
              </a:rPr>
              <a:t>cell</a:t>
            </a:r>
            <a:endParaRPr lang="de-DE" dirty="0" smtClean="0">
              <a:solidFill>
                <a:prstClr val="black"/>
              </a:solidFill>
            </a:endParaRPr>
          </a:p>
          <a:p>
            <a:r>
              <a:rPr lang="de-DE" dirty="0" smtClean="0">
                <a:solidFill>
                  <a:prstClr val="black"/>
                </a:solidFill>
              </a:rPr>
              <a:t>2 </a:t>
            </a:r>
            <a:r>
              <a:rPr lang="de-DE" dirty="0" err="1" smtClean="0">
                <a:solidFill>
                  <a:prstClr val="black"/>
                </a:solidFill>
              </a:rPr>
              <a:t>gaps</a:t>
            </a:r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142046" y="1239489"/>
            <a:ext cx="8870192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Important scopes of High Energy Heavy Ion experiments are the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start-time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the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reaction-plane determination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1400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For 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CBM the use of RPC for the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Beam Fragmentation T</a:t>
            </a:r>
            <a:r>
              <a:rPr lang="en-US" sz="1400" baseline="-25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Counter (BFT</a:t>
            </a:r>
            <a:r>
              <a:rPr lang="en-US" sz="1400" baseline="-25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C) 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with low resistive radiation hard ceramics electrodes and small chess-board like single </a:t>
            </a:r>
            <a:r>
              <a:rPr lang="en-US" sz="1400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US" sz="1400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400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cells 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 under consideration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91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/>
              <a:t>Ingo Deppner</a:t>
            </a:r>
            <a:endParaRPr lang="de-DE" altLang="en-US" sz="1400" smtClean="0"/>
          </a:p>
        </p:txBody>
      </p:sp>
      <p:sp>
        <p:nvSpPr>
          <p:cNvPr id="4099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en-US" sz="1400" smtClean="0"/>
              <a:t>DPG-Frühjahrstagung, Münster,                        27. - 31. März 2017</a:t>
            </a: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FC839DD-85D1-41AF-A6DA-9523B4528355}" type="slidenum">
              <a:rPr lang="de-DE" altLang="en-US" sz="1400" smtClean="0"/>
              <a:pPr algn="r"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de-DE" altLang="en-US" sz="1400" smtClean="0"/>
          </a:p>
        </p:txBody>
      </p:sp>
      <p:sp>
        <p:nvSpPr>
          <p:cNvPr id="4101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2" name="Picture 3" descr="CBM-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5" name="Rectangle 77"/>
          <p:cNvSpPr>
            <a:spLocks noChangeArrowheads="1"/>
          </p:cNvSpPr>
          <p:nvPr/>
        </p:nvSpPr>
        <p:spPr bwMode="auto">
          <a:xfrm>
            <a:off x="122238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4106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pic>
        <p:nvPicPr>
          <p:cNvPr id="34" name="Picture 3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472" y="1334148"/>
            <a:ext cx="3825424" cy="212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Rechteck 5"/>
          <p:cNvSpPr/>
          <p:nvPr/>
        </p:nvSpPr>
        <p:spPr>
          <a:xfrm>
            <a:off x="1869722" y="5911208"/>
            <a:ext cx="5793143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r>
              <a:rPr lang="en-US" dirty="0" smtClean="0"/>
              <a:t>4 </a:t>
            </a:r>
            <a:r>
              <a:rPr lang="en-US" dirty="0" smtClean="0">
                <a:sym typeface="Symbol"/>
              </a:rPr>
              <a:t> </a:t>
            </a:r>
            <a:r>
              <a:rPr lang="en-US" dirty="0" smtClean="0"/>
              <a:t>10</a:t>
            </a:r>
            <a:r>
              <a:rPr lang="en-US" baseline="30000" dirty="0" smtClean="0"/>
              <a:t>9 </a:t>
            </a:r>
            <a:r>
              <a:rPr lang="en-US" dirty="0" err="1" smtClean="0">
                <a:latin typeface="Times New Roman"/>
                <a:cs typeface="Times New Roman"/>
              </a:rPr>
              <a:t>Ω</a:t>
            </a:r>
            <a:r>
              <a:rPr lang="en-US" dirty="0" err="1" smtClean="0"/>
              <a:t>cm</a:t>
            </a:r>
            <a:r>
              <a:rPr lang="en-US" dirty="0" smtClean="0"/>
              <a:t>:  most </a:t>
            </a:r>
            <a:r>
              <a:rPr lang="en-US" dirty="0"/>
              <a:t>suitable </a:t>
            </a:r>
            <a:r>
              <a:rPr lang="en-US" dirty="0" smtClean="0"/>
              <a:t>resistivity order </a:t>
            </a:r>
            <a:r>
              <a:rPr lang="en-US" dirty="0"/>
              <a:t>for our aims</a:t>
            </a:r>
          </a:p>
        </p:txBody>
      </p:sp>
      <p:pic>
        <p:nvPicPr>
          <p:cNvPr id="42" name="Grafik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" t="26928" b="8235"/>
          <a:stretch/>
        </p:blipFill>
        <p:spPr>
          <a:xfrm>
            <a:off x="120650" y="1209935"/>
            <a:ext cx="3307645" cy="167524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2" t="20830" r="21025" b="21478"/>
          <a:stretch/>
        </p:blipFill>
        <p:spPr bwMode="auto">
          <a:xfrm>
            <a:off x="1869722" y="1209935"/>
            <a:ext cx="1992036" cy="1675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Rechteck 24"/>
          <p:cNvSpPr/>
          <p:nvPr/>
        </p:nvSpPr>
        <p:spPr>
          <a:xfrm>
            <a:off x="1190273" y="2935357"/>
            <a:ext cx="1168397" cy="369332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non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lvl="0"/>
            <a:r>
              <a:rPr lang="de-DE" dirty="0" smtClean="0">
                <a:solidFill>
                  <a:prstClr val="black"/>
                </a:solidFill>
              </a:rPr>
              <a:t>electrodes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45" name="Rechteck 24"/>
          <p:cNvSpPr/>
          <p:nvPr/>
        </p:nvSpPr>
        <p:spPr>
          <a:xfrm>
            <a:off x="4102100" y="1678223"/>
            <a:ext cx="551754" cy="369332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non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lvl="0"/>
            <a:r>
              <a:rPr lang="de-DE" dirty="0" smtClean="0">
                <a:solidFill>
                  <a:prstClr val="black"/>
                </a:solidFill>
              </a:rPr>
              <a:t>RPC</a:t>
            </a:r>
            <a:endParaRPr lang="de-DE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77" y="3627540"/>
            <a:ext cx="4000915" cy="2204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628" y="3585670"/>
            <a:ext cx="4000988" cy="224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749300" y="158750"/>
            <a:ext cx="67056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chemeClr val="bg1"/>
                </a:solidFill>
                <a:latin typeface="Arial" charset="0"/>
              </a:rPr>
              <a:t>Ceramic RPCs for BFTC</a:t>
            </a:r>
            <a:endParaRPr lang="en-US" altLang="en-US" sz="3600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43" name="Picture 4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649" y="2102559"/>
            <a:ext cx="1980220" cy="14831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225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/>
              <a:t>Ingo Deppner</a:t>
            </a:r>
            <a:endParaRPr lang="de-DE" altLang="en-US" sz="1400" smtClean="0"/>
          </a:p>
        </p:txBody>
      </p:sp>
      <p:sp>
        <p:nvSpPr>
          <p:cNvPr id="6147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en-US" sz="1400" smtClean="0"/>
              <a:t>DPG-Frühjahrstagung, Münster,                        27. - 31. März 2017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440F082-0AF0-4D13-AD3A-A675FDBAAEF9}" type="slidenum">
              <a:rPr lang="de-DE" altLang="en-US" sz="1400" smtClean="0"/>
              <a:pPr algn="r"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de-DE" altLang="en-US" sz="1400" smtClean="0"/>
          </a:p>
        </p:txBody>
      </p:sp>
      <p:sp>
        <p:nvSpPr>
          <p:cNvPr id="6149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150" name="Picture 3" descr="CBM-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2" name="Text Box 7"/>
          <p:cNvSpPr txBox="1">
            <a:spLocks noChangeArrowheads="1"/>
          </p:cNvSpPr>
          <p:nvPr/>
        </p:nvSpPr>
        <p:spPr bwMode="auto">
          <a:xfrm>
            <a:off x="749300" y="158750"/>
            <a:ext cx="67056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Arial" pitchFamily="34" charset="0"/>
              </a:rPr>
              <a:t>Resistive Glass Development </a:t>
            </a:r>
          </a:p>
        </p:txBody>
      </p:sp>
      <p:sp>
        <p:nvSpPr>
          <p:cNvPr id="6153" name="Rectangle 77"/>
          <p:cNvSpPr>
            <a:spLocks noChangeArrowheads="1"/>
          </p:cNvSpPr>
          <p:nvPr/>
        </p:nvSpPr>
        <p:spPr bwMode="auto">
          <a:xfrm>
            <a:off x="122238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6154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8" y="1312863"/>
            <a:ext cx="4425950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1974850"/>
            <a:ext cx="3178175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sp>
        <p:nvSpPr>
          <p:cNvPr id="6161" name="Text Box 54"/>
          <p:cNvSpPr txBox="1">
            <a:spLocks noChangeArrowheads="1"/>
          </p:cNvSpPr>
          <p:nvPr/>
        </p:nvSpPr>
        <p:spPr bwMode="auto">
          <a:xfrm>
            <a:off x="130175" y="1214438"/>
            <a:ext cx="4437063" cy="64611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en-US" sz="1800" b="1" dirty="0">
                <a:solidFill>
                  <a:srgbClr val="FF0000"/>
                </a:solidFill>
              </a:rPr>
              <a:t>Resistive glass for high-rate MRPCs is </a:t>
            </a:r>
            <a:r>
              <a:rPr lang="de-DE" altLang="en-US" sz="1800" b="1" dirty="0" smtClean="0">
                <a:solidFill>
                  <a:srgbClr val="FF0000"/>
                </a:solidFill>
              </a:rPr>
              <a:t>developed </a:t>
            </a:r>
            <a:r>
              <a:rPr lang="de-DE" altLang="en-US" sz="1800" b="1" dirty="0">
                <a:solidFill>
                  <a:srgbClr val="FF0000"/>
                </a:solidFill>
              </a:rPr>
              <a:t>in Beijing, China </a:t>
            </a:r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4572000" y="1312863"/>
            <a:ext cx="4402138" cy="296862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18" y="4033655"/>
            <a:ext cx="3095625" cy="204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488" y="3425600"/>
            <a:ext cx="4631648" cy="287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387" y="3824526"/>
            <a:ext cx="2867025" cy="1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2" name="Text Box 54"/>
          <p:cNvSpPr txBox="1">
            <a:spLocks noChangeArrowheads="1"/>
          </p:cNvSpPr>
          <p:nvPr/>
        </p:nvSpPr>
        <p:spPr bwMode="auto">
          <a:xfrm>
            <a:off x="6415938" y="3425600"/>
            <a:ext cx="1457325" cy="36988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en-US" sz="1800" b="1" dirty="0">
                <a:solidFill>
                  <a:srgbClr val="FF0000"/>
                </a:solidFill>
              </a:rPr>
              <a:t>Aging tests</a:t>
            </a:r>
          </a:p>
        </p:txBody>
      </p:sp>
      <p:sp>
        <p:nvSpPr>
          <p:cNvPr id="21" name="Rechteck 5"/>
          <p:cNvSpPr/>
          <p:nvPr/>
        </p:nvSpPr>
        <p:spPr>
          <a:xfrm>
            <a:off x="200818" y="5774926"/>
            <a:ext cx="3095625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r>
              <a:rPr lang="en-US" sz="1400" b="1" dirty="0" smtClean="0"/>
              <a:t>Raw resistive glass material for 400 m</a:t>
            </a:r>
            <a:r>
              <a:rPr lang="en-US" sz="1400" b="1" baseline="30000" dirty="0" smtClean="0"/>
              <a:t>2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15742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/>
              <a:t>Ingo Deppner</a:t>
            </a:r>
            <a:endParaRPr lang="de-DE" altLang="en-US" sz="1400" smtClean="0"/>
          </a:p>
        </p:txBody>
      </p:sp>
      <p:sp>
        <p:nvSpPr>
          <p:cNvPr id="4099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en-US" sz="1400" smtClean="0"/>
              <a:t>DPG-Frühjahrstagung, Münster,                        27. - 31. März 2017</a:t>
            </a: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FC839DD-85D1-41AF-A6DA-9523B4528355}" type="slidenum">
              <a:rPr lang="de-DE" altLang="en-US" sz="1400" smtClean="0"/>
              <a:pPr algn="r"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de-DE" altLang="en-US" sz="1400" smtClean="0"/>
          </a:p>
        </p:txBody>
      </p:sp>
      <p:sp>
        <p:nvSpPr>
          <p:cNvPr id="4101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2" name="Picture 3" descr="CBM-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5" name="Rectangle 77"/>
          <p:cNvSpPr>
            <a:spLocks noChangeArrowheads="1"/>
          </p:cNvSpPr>
          <p:nvPr/>
        </p:nvSpPr>
        <p:spPr bwMode="auto">
          <a:xfrm>
            <a:off x="122238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4106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631" y="3437532"/>
            <a:ext cx="3675857" cy="27568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631" y="1244601"/>
            <a:ext cx="3675857" cy="20676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1" y="3437532"/>
            <a:ext cx="4901143" cy="2756893"/>
          </a:xfrm>
          <a:prstGeom prst="rect">
            <a:avLst/>
          </a:prstGeom>
        </p:spPr>
      </p:pic>
      <p:sp>
        <p:nvSpPr>
          <p:cNvPr id="33" name="Text Box 2102"/>
          <p:cNvSpPr txBox="1">
            <a:spLocks noChangeArrowheads="1"/>
          </p:cNvSpPr>
          <p:nvPr/>
        </p:nvSpPr>
        <p:spPr bwMode="auto">
          <a:xfrm>
            <a:off x="3082131" y="5835882"/>
            <a:ext cx="2039938" cy="30777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400" b="1" dirty="0" smtClean="0">
                <a:solidFill>
                  <a:srgbClr val="FF0000"/>
                </a:solidFill>
              </a:rPr>
              <a:t>About 1100  channels</a:t>
            </a:r>
            <a:endParaRPr lang="en-US" altLang="en-US" sz="1400" b="1" dirty="0">
              <a:solidFill>
                <a:srgbClr val="FF0000"/>
              </a:solidFill>
            </a:endParaRPr>
          </a:p>
        </p:txBody>
      </p:sp>
      <p:sp>
        <p:nvSpPr>
          <p:cNvPr id="34" name="Text Box 2102"/>
          <p:cNvSpPr txBox="1">
            <a:spLocks noChangeArrowheads="1"/>
          </p:cNvSpPr>
          <p:nvPr/>
        </p:nvSpPr>
        <p:spPr bwMode="auto">
          <a:xfrm>
            <a:off x="4102100" y="5528105"/>
            <a:ext cx="1019969" cy="30777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400" b="1" dirty="0" smtClean="0">
                <a:solidFill>
                  <a:srgbClr val="FF0000"/>
                </a:solidFill>
              </a:rPr>
              <a:t>20 MRPC</a:t>
            </a:r>
            <a:endParaRPr lang="en-US" altLang="en-US" sz="1400" b="1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6591300" y="2867025"/>
            <a:ext cx="0" cy="130790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6718645" y="2933414"/>
            <a:ext cx="227462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CBM TOF  module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hteck 5"/>
          <p:cNvSpPr/>
          <p:nvPr/>
        </p:nvSpPr>
        <p:spPr>
          <a:xfrm>
            <a:off x="188911" y="1277460"/>
            <a:ext cx="4901143" cy="203132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r>
              <a:rPr lang="en-US" dirty="0" smtClean="0"/>
              <a:t>Beam-time @ SPS North Area in Nov. 2015</a:t>
            </a:r>
          </a:p>
          <a:p>
            <a:r>
              <a:rPr lang="en-US" dirty="0" smtClean="0"/>
              <a:t>Beam: Lead @ 30A </a:t>
            </a:r>
            <a:r>
              <a:rPr lang="en-US" dirty="0" err="1" smtClean="0"/>
              <a:t>GeV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Target: Lead 1 mm</a:t>
            </a:r>
          </a:p>
          <a:p>
            <a:r>
              <a:rPr lang="en-US" dirty="0" smtClean="0"/>
              <a:t>Intensity: 10</a:t>
            </a:r>
            <a:r>
              <a:rPr lang="en-US" baseline="30000" dirty="0" smtClean="0"/>
              <a:t>7</a:t>
            </a:r>
            <a:r>
              <a:rPr lang="en-US" dirty="0" smtClean="0"/>
              <a:t> / spill</a:t>
            </a:r>
          </a:p>
          <a:p>
            <a:r>
              <a:rPr lang="en-US" dirty="0" smtClean="0"/>
              <a:t>Spill length: 8 s </a:t>
            </a:r>
          </a:p>
          <a:p>
            <a:r>
              <a:rPr lang="en-US" dirty="0" smtClean="0"/>
              <a:t>Rates: </a:t>
            </a:r>
            <a:r>
              <a:rPr lang="en-US" dirty="0" smtClean="0">
                <a:solidFill>
                  <a:srgbClr val="FF0000"/>
                </a:solidFill>
              </a:rPr>
              <a:t>few 100 Hz/cm</a:t>
            </a:r>
            <a:r>
              <a:rPr lang="en-US" baseline="30000" dirty="0" smtClean="0">
                <a:solidFill>
                  <a:srgbClr val="FF0000"/>
                </a:solidFill>
              </a:rPr>
              <a:t>2 </a:t>
            </a:r>
            <a:r>
              <a:rPr lang="en-US" dirty="0">
                <a:solidFill>
                  <a:srgbClr val="FF0000"/>
                </a:solidFill>
              </a:rPr>
              <a:t>- </a:t>
            </a:r>
            <a:r>
              <a:rPr lang="en-US" dirty="0" smtClean="0">
                <a:solidFill>
                  <a:srgbClr val="FF0000"/>
                </a:solidFill>
              </a:rPr>
              <a:t>1 kHz/cm</a:t>
            </a:r>
            <a:r>
              <a:rPr lang="en-US" baseline="30000" dirty="0" smtClean="0">
                <a:solidFill>
                  <a:srgbClr val="FF0000"/>
                </a:solidFill>
              </a:rPr>
              <a:t>2 </a:t>
            </a:r>
          </a:p>
          <a:p>
            <a:r>
              <a:rPr lang="en-US" dirty="0" smtClean="0"/>
              <a:t>Energy close to SIS300 conditions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591544" y="4021038"/>
            <a:ext cx="12548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Upper setup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858125" y="5220328"/>
            <a:ext cx="115411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Lower setup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6526306" y="4966450"/>
            <a:ext cx="1692638" cy="8796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Arrow Connector 31"/>
          <p:cNvCxnSpPr/>
          <p:nvPr/>
        </p:nvCxnSpPr>
        <p:spPr bwMode="auto">
          <a:xfrm flipV="1">
            <a:off x="5166894" y="5100920"/>
            <a:ext cx="929107" cy="4706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Box 19"/>
          <p:cNvSpPr txBox="1"/>
          <p:nvPr/>
        </p:nvSpPr>
        <p:spPr>
          <a:xfrm rot="21350584">
            <a:off x="7141347" y="4685088"/>
            <a:ext cx="900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427252" y="5189550"/>
            <a:ext cx="1430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 = 3.5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 rot="21048541">
            <a:off x="6659742" y="4184522"/>
            <a:ext cx="1055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 = 6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 Box 7"/>
          <p:cNvSpPr txBox="1">
            <a:spLocks noChangeArrowheads="1"/>
          </p:cNvSpPr>
          <p:nvPr/>
        </p:nvSpPr>
        <p:spPr bwMode="auto">
          <a:xfrm>
            <a:off x="749300" y="-74340"/>
            <a:ext cx="6705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chemeClr val="bg1"/>
                </a:solidFill>
                <a:latin typeface="Arial" charset="0"/>
              </a:rPr>
              <a:t>Beam-time @ SPS in </a:t>
            </a:r>
            <a:br>
              <a:rPr lang="en-US" altLang="en-US" sz="3600" b="1" dirty="0" smtClean="0">
                <a:solidFill>
                  <a:schemeClr val="bg1"/>
                </a:solidFill>
                <a:latin typeface="Arial" charset="0"/>
              </a:rPr>
            </a:br>
            <a:r>
              <a:rPr lang="en-US" altLang="en-US" sz="3600" b="1" dirty="0" smtClean="0">
                <a:solidFill>
                  <a:schemeClr val="bg1"/>
                </a:solidFill>
                <a:latin typeface="Arial" charset="0"/>
              </a:rPr>
              <a:t>Nov. 2015</a:t>
            </a:r>
            <a:endParaRPr lang="en-US" altLang="en-US" sz="3600" b="1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 bwMode="auto">
          <a:xfrm>
            <a:off x="6591300" y="2867025"/>
            <a:ext cx="714375" cy="126682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Arrow Connector 36"/>
          <p:cNvCxnSpPr/>
          <p:nvPr/>
        </p:nvCxnSpPr>
        <p:spPr bwMode="auto">
          <a:xfrm>
            <a:off x="6591300" y="2867025"/>
            <a:ext cx="410486" cy="130790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62396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sm" len="lg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sm" len="lg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8406</TotalTime>
  <Words>1755</Words>
  <Application>Microsoft Office PowerPoint</Application>
  <PresentationFormat>On-screen Show (4:3)</PresentationFormat>
  <Paragraphs>461</Paragraphs>
  <Slides>35</Slides>
  <Notes>35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Standarddesign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Ingo</dc:creator>
  <cp:lastModifiedBy>Pierre</cp:lastModifiedBy>
  <cp:revision>855</cp:revision>
  <dcterms:created xsi:type="dcterms:W3CDTF">2007-10-27T10:35:20Z</dcterms:created>
  <dcterms:modified xsi:type="dcterms:W3CDTF">2017-03-29T12:27:55Z</dcterms:modified>
</cp:coreProperties>
</file>