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1"/>
  </p:notesMasterIdLst>
  <p:sldIdLst>
    <p:sldId id="627" r:id="rId2"/>
    <p:sldId id="810" r:id="rId3"/>
    <p:sldId id="826" r:id="rId4"/>
    <p:sldId id="787" r:id="rId5"/>
    <p:sldId id="687" r:id="rId6"/>
    <p:sldId id="812" r:id="rId7"/>
    <p:sldId id="792" r:id="rId8"/>
    <p:sldId id="816" r:id="rId9"/>
    <p:sldId id="815" r:id="rId10"/>
    <p:sldId id="817" r:id="rId11"/>
    <p:sldId id="823" r:id="rId12"/>
    <p:sldId id="818" r:id="rId13"/>
    <p:sldId id="819" r:id="rId14"/>
    <p:sldId id="820" r:id="rId15"/>
    <p:sldId id="821" r:id="rId16"/>
    <p:sldId id="827" r:id="rId17"/>
    <p:sldId id="806" r:id="rId18"/>
    <p:sldId id="825" r:id="rId19"/>
    <p:sldId id="824" r:id="rId20"/>
  </p:sldIdLst>
  <p:sldSz cx="9144000" cy="6858000" type="screen4x3"/>
  <p:notesSz cx="7099300" cy="10234613"/>
  <p:embeddedFontLst>
    <p:embeddedFont>
      <p:font typeface="DejaVu Sans" panose="020B060303080402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2D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9832" autoAdjust="0"/>
  </p:normalViewPr>
  <p:slideViewPr>
    <p:cSldViewPr>
      <p:cViewPr>
        <p:scale>
          <a:sx n="70" d="100"/>
          <a:sy n="70" d="100"/>
        </p:scale>
        <p:origin x="-1590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9" y="4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/>
          <a:lstStyle>
            <a:lvl1pPr algn="r">
              <a:defRPr sz="1200"/>
            </a:lvl1pPr>
          </a:lstStyle>
          <a:p>
            <a:fld id="{8D5D242F-2FD1-4586-9A81-DE4F3334BC8E}" type="datetimeFigureOut">
              <a:rPr lang="en-US" smtClean="0"/>
              <a:pPr/>
              <a:t>03-Apr-17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06" tIns="49504" rIns="99006" bIns="495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5"/>
          </a:xfrm>
          <a:prstGeom prst="rect">
            <a:avLst/>
          </a:prstGeom>
        </p:spPr>
        <p:txBody>
          <a:bodyPr vert="horz" lIns="99006" tIns="49504" rIns="99006" bIns="4950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721111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9" y="9721111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 anchor="b"/>
          <a:lstStyle>
            <a:lvl1pPr algn="r">
              <a:defRPr sz="1200"/>
            </a:lvl1pPr>
          </a:lstStyle>
          <a:p>
            <a:fld id="{DF873252-D1F2-47C8-8AA5-2501F4F62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2133600" cy="365125"/>
          </a:xfrm>
        </p:spPr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Heuser - Progress with System Integration of the CBM Silicon Tracking Detector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66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1524000" cy="349250"/>
          </a:xfrm>
        </p:spPr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356351"/>
            <a:ext cx="5715000" cy="349250"/>
          </a:xfrm>
        </p:spPr>
        <p:txBody>
          <a:bodyPr/>
          <a:lstStyle/>
          <a:p>
            <a:r>
              <a:rPr lang="en-US" dirty="0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2133600" cy="365125"/>
          </a:xfrm>
        </p:spPr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1752600" cy="396875"/>
          </a:xfrm>
        </p:spPr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324600"/>
            <a:ext cx="5486400" cy="396875"/>
          </a:xfrm>
        </p:spPr>
        <p:txBody>
          <a:bodyPr/>
          <a:lstStyle/>
          <a:p>
            <a:r>
              <a:rPr lang="en-US" dirty="0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24600"/>
            <a:ext cx="762000" cy="39687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1524000" cy="396875"/>
          </a:xfrm>
        </p:spPr>
        <p:txBody>
          <a:bodyPr/>
          <a:lstStyle/>
          <a:p>
            <a:r>
              <a:rPr lang="en-US" smtClean="0"/>
              <a:t>DPG Münster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133600" y="6324600"/>
            <a:ext cx="5715000" cy="381001"/>
          </a:xfrm>
        </p:spPr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01000" y="6324600"/>
            <a:ext cx="685800" cy="39687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DPG Münster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Heuser - Progress with System Integration of the CBM Silicon Tracking Detector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8.wdp"/><Relationship Id="rId7" Type="http://schemas.microsoft.com/office/2007/relationships/hdphoto" Target="../media/hdphoto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image" Target="../media/image27.jpe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8.wdp"/><Relationship Id="rId7" Type="http://schemas.microsoft.com/office/2007/relationships/hdphoto" Target="../media/hdphoto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image" Target="../media/image27.jpe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microsoft.com/office/2007/relationships/hdphoto" Target="../media/hdphoto11.wdp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2.wdp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jpe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600"/>
            <a:ext cx="9144000" cy="2286000"/>
          </a:xfrm>
        </p:spPr>
        <p:txBody>
          <a:bodyPr>
            <a:noAutofit/>
          </a:bodyPr>
          <a:lstStyle/>
          <a:p>
            <a:r>
              <a:rPr lang="en-US" dirty="0"/>
              <a:t>Progress with System Integration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the CBM Silicon </a:t>
            </a:r>
            <a:r>
              <a:rPr lang="en-US" dirty="0" smtClean="0"/>
              <a:t>Tracking Detector</a:t>
            </a:r>
            <a:endParaRPr lang="en-US" sz="2000" i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733800"/>
            <a:ext cx="9144000" cy="289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Johann M. </a:t>
            </a:r>
            <a:r>
              <a:rPr lang="en-US" sz="2000" dirty="0" smtClean="0">
                <a:solidFill>
                  <a:schemeClr val="tx1"/>
                </a:solidFill>
              </a:rPr>
              <a:t>Heuser,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i="1" dirty="0" smtClean="0">
                <a:solidFill>
                  <a:schemeClr val="tx1"/>
                </a:solidFill>
              </a:rPr>
              <a:t>GSI Helmholtz Center for Heavy Ion Research, Darmstadt, Germany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for the CBM Collaboration 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800" dirty="0" smtClean="0">
                <a:solidFill>
                  <a:schemeClr val="tx1"/>
                </a:solidFill>
              </a:rPr>
              <a:t/>
            </a:r>
            <a:br>
              <a:rPr lang="en-US" sz="800" dirty="0" smtClean="0">
                <a:solidFill>
                  <a:schemeClr val="tx1"/>
                </a:solidFill>
              </a:rPr>
            </a:br>
            <a:endParaRPr lang="en-US" sz="800" dirty="0" smtClean="0">
              <a:solidFill>
                <a:schemeClr val="tx1"/>
              </a:solidFill>
            </a:endParaRP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2000" i="1" dirty="0" smtClean="0">
                <a:solidFill>
                  <a:schemeClr val="tx1"/>
                </a:solidFill>
              </a:rPr>
              <a:t>DPG Fr</a:t>
            </a:r>
            <a:r>
              <a:rPr lang="de-DE" sz="2000" i="1" dirty="0" smtClean="0">
                <a:solidFill>
                  <a:schemeClr val="tx1"/>
                </a:solidFill>
              </a:rPr>
              <a:t>ü</a:t>
            </a:r>
            <a:r>
              <a:rPr lang="en-US" sz="2000" i="1" dirty="0" err="1" smtClean="0">
                <a:solidFill>
                  <a:schemeClr val="tx1"/>
                </a:solidFill>
              </a:rPr>
              <a:t>hjahrstagung</a:t>
            </a:r>
            <a:r>
              <a:rPr lang="en-US" sz="2000" i="1" dirty="0" smtClean="0">
                <a:solidFill>
                  <a:schemeClr val="tx1"/>
                </a:solidFill>
              </a:rPr>
              <a:t>, </a:t>
            </a:r>
            <a:r>
              <a:rPr lang="en-US" sz="2000" i="1" dirty="0">
                <a:solidFill>
                  <a:schemeClr val="tx1"/>
                </a:solidFill>
              </a:rPr>
              <a:t/>
            </a:r>
            <a:br>
              <a:rPr lang="en-US" sz="2000" i="1" dirty="0">
                <a:solidFill>
                  <a:schemeClr val="tx1"/>
                </a:solidFill>
              </a:rPr>
            </a:br>
            <a:r>
              <a:rPr lang="en-US" sz="2000" i="1" dirty="0" err="1" smtClean="0">
                <a:solidFill>
                  <a:schemeClr val="tx1"/>
                </a:solidFill>
              </a:rPr>
              <a:t>Münster</a:t>
            </a:r>
            <a:r>
              <a:rPr lang="en-US" sz="2000" i="1" dirty="0" smtClean="0">
                <a:solidFill>
                  <a:schemeClr val="tx1"/>
                </a:solidFill>
              </a:rPr>
              <a:t>, Germany,  27 March 2017</a:t>
            </a:r>
          </a:p>
        </p:txBody>
      </p:sp>
    </p:spTree>
    <p:extLst>
      <p:ext uri="{BB962C8B-B14F-4D97-AF65-F5344CB8AC3E}">
        <p14:creationId xmlns:p14="http://schemas.microsoft.com/office/powerpoint/2010/main" val="168236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with ladder assembly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7195913" y="1468398"/>
            <a:ext cx="149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concept tool 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72"/>
          <a:stretch/>
        </p:blipFill>
        <p:spPr>
          <a:xfrm>
            <a:off x="4724400" y="1468398"/>
            <a:ext cx="2090513" cy="1193722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9255"/>
            <a:ext cx="4038600" cy="4668098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63304"/>
            <a:ext cx="5562600" cy="2479064"/>
          </a:xfr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13" y="2260775"/>
            <a:ext cx="2139532" cy="117202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38400"/>
            <a:ext cx="3378856" cy="128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34000" y="44196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1</a:t>
            </a:r>
            <a:endParaRPr lang="en-US" sz="1400" i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95813" y="4419599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2</a:t>
            </a:r>
            <a:endParaRPr lang="en-US" sz="1400" i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08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with ladder assembly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7195913" y="1468398"/>
            <a:ext cx="149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concept tool 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72"/>
          <a:stretch/>
        </p:blipFill>
        <p:spPr>
          <a:xfrm>
            <a:off x="4724400" y="1468398"/>
            <a:ext cx="2090513" cy="1193722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9255"/>
            <a:ext cx="4038600" cy="4668098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63304"/>
            <a:ext cx="5562600" cy="2479064"/>
          </a:xfr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13" y="2260775"/>
            <a:ext cx="2139532" cy="117202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38400"/>
            <a:ext cx="3378856" cy="128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34000" y="44196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1</a:t>
            </a:r>
            <a:endParaRPr lang="en-US" sz="1400" i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95813" y="4419599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2</a:t>
            </a:r>
            <a:endParaRPr lang="en-US" sz="1400" i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0081" y="5613232"/>
            <a:ext cx="3431276" cy="73866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231775" indent="-231775">
              <a:buFont typeface="+mj-lt"/>
              <a:buAutoNum type="alphaLcParenR"/>
            </a:pPr>
            <a:r>
              <a:rPr lang="en-US" sz="1400" dirty="0" smtClean="0">
                <a:sym typeface="Symbol"/>
              </a:rPr>
              <a:t>placement accuracy </a:t>
            </a:r>
            <a:r>
              <a:rPr lang="en-US" sz="1400" dirty="0"/>
              <a:t>&lt; 100 </a:t>
            </a:r>
            <a:r>
              <a:rPr lang="en-US" sz="1400" dirty="0">
                <a:sym typeface="Symbol"/>
              </a:rPr>
              <a:t>m</a:t>
            </a:r>
            <a:endParaRPr lang="en-US" sz="1400" dirty="0" smtClean="0">
              <a:sym typeface="Symbol"/>
            </a:endParaRPr>
          </a:p>
          <a:p>
            <a:pPr marL="231775" indent="-231775">
              <a:buFont typeface="+mj-lt"/>
              <a:buAutoNum type="alphaLcParenR"/>
            </a:pPr>
            <a:r>
              <a:rPr lang="en-US" sz="1400" dirty="0" smtClean="0">
                <a:sym typeface="Symbol"/>
              </a:rPr>
              <a:t>optical survey </a:t>
            </a:r>
          </a:p>
          <a:p>
            <a:pPr marL="231775" indent="-231775">
              <a:buFont typeface="+mj-lt"/>
              <a:buAutoNum type="alphaLcParenR"/>
            </a:pPr>
            <a:r>
              <a:rPr lang="en-US" sz="1400" dirty="0" smtClean="0">
                <a:sym typeface="Symbol"/>
              </a:rPr>
              <a:t>position refinement with tracks </a:t>
            </a:r>
            <a:r>
              <a:rPr lang="en-US" sz="1400" dirty="0" smtClean="0">
                <a:sym typeface="Wingdings" panose="05000000000000000000" pitchFamily="2" charset="2"/>
              </a:rPr>
              <a:t>&lt; 10 </a:t>
            </a:r>
            <a:r>
              <a:rPr lang="en-US" sz="1400" dirty="0">
                <a:sym typeface="Symbol"/>
              </a:rPr>
              <a:t>m</a:t>
            </a:r>
            <a:endParaRPr lang="en-US" sz="1400" dirty="0" smtClean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07638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in Dipole Magnet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7" name="Picture 11" descr="C:\Users\niebur\Desktop\Magne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 t="4226"/>
          <a:stretch/>
        </p:blipFill>
        <p:spPr bwMode="auto">
          <a:xfrm>
            <a:off x="2667000" y="2236625"/>
            <a:ext cx="3124100" cy="315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258"/>
          <p:cNvGrpSpPr/>
          <p:nvPr/>
        </p:nvGrpSpPr>
        <p:grpSpPr>
          <a:xfrm>
            <a:off x="6034405" y="4380177"/>
            <a:ext cx="2927026" cy="1944423"/>
            <a:chOff x="7849364" y="18049081"/>
            <a:chExt cx="6821903" cy="4531791"/>
          </a:xfrm>
        </p:grpSpPr>
        <p:pic>
          <p:nvPicPr>
            <p:cNvPr id="9" name="Grafik 1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62"/>
            <a:stretch/>
          </p:blipFill>
          <p:spPr bwMode="auto">
            <a:xfrm>
              <a:off x="7849364" y="18569887"/>
              <a:ext cx="5313870" cy="3276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Gerade Verbindung mit Pfeil 163"/>
            <p:cNvCxnSpPr>
              <a:stCxn id="15" idx="2"/>
            </p:cNvCxnSpPr>
            <p:nvPr/>
          </p:nvCxnSpPr>
          <p:spPr>
            <a:xfrm>
              <a:off x="8655169" y="18670997"/>
              <a:ext cx="437661" cy="12173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65"/>
            <p:cNvCxnSpPr>
              <a:stCxn id="12" idx="2"/>
            </p:cNvCxnSpPr>
            <p:nvPr/>
          </p:nvCxnSpPr>
          <p:spPr>
            <a:xfrm flipH="1">
              <a:off x="10346130" y="18658805"/>
              <a:ext cx="1393208" cy="10556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37"/>
            <p:cNvSpPr txBox="1">
              <a:spLocks noChangeArrowheads="1"/>
            </p:cNvSpPr>
            <p:nvPr/>
          </p:nvSpPr>
          <p:spPr bwMode="auto">
            <a:xfrm>
              <a:off x="10554633" y="18049081"/>
              <a:ext cx="2369407" cy="60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050" dirty="0" smtClean="0"/>
                <a:t>Runner block</a:t>
              </a:r>
              <a:endParaRPr lang="en-US" altLang="de-DE" sz="1050" dirty="0"/>
            </a:p>
          </p:txBody>
        </p:sp>
        <p:sp>
          <p:nvSpPr>
            <p:cNvPr id="13" name="Textfeld 35"/>
            <p:cNvSpPr txBox="1">
              <a:spLocks noChangeArrowheads="1"/>
            </p:cNvSpPr>
            <p:nvPr/>
          </p:nvSpPr>
          <p:spPr bwMode="auto">
            <a:xfrm>
              <a:off x="11861006" y="21935281"/>
              <a:ext cx="2810261" cy="645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200" dirty="0" smtClean="0"/>
                <a:t>Cryogenic pipe</a:t>
              </a:r>
              <a:endParaRPr lang="en-US" altLang="de-DE" sz="1200" dirty="0"/>
            </a:p>
          </p:txBody>
        </p:sp>
        <p:cxnSp>
          <p:nvCxnSpPr>
            <p:cNvPr id="14" name="Gerade Verbindung mit Pfeil 168"/>
            <p:cNvCxnSpPr>
              <a:stCxn id="13" idx="0"/>
            </p:cNvCxnSpPr>
            <p:nvPr/>
          </p:nvCxnSpPr>
          <p:spPr>
            <a:xfrm flipH="1" flipV="1">
              <a:off x="11968559" y="20518878"/>
              <a:ext cx="1297579" cy="14164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37"/>
            <p:cNvSpPr txBox="1">
              <a:spLocks noChangeArrowheads="1"/>
            </p:cNvSpPr>
            <p:nvPr/>
          </p:nvSpPr>
          <p:spPr bwMode="auto">
            <a:xfrm>
              <a:off x="8154163" y="18061273"/>
              <a:ext cx="1002011" cy="60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050" dirty="0" smtClean="0"/>
                <a:t>Rail</a:t>
              </a:r>
              <a:endParaRPr lang="en-US" altLang="de-DE" sz="1050" dirty="0"/>
            </a:p>
          </p:txBody>
        </p:sp>
        <p:cxnSp>
          <p:nvCxnSpPr>
            <p:cNvPr id="16" name="Gerade Verbindung mit Pfeil 127"/>
            <p:cNvCxnSpPr>
              <a:stCxn id="17" idx="0"/>
            </p:cNvCxnSpPr>
            <p:nvPr/>
          </p:nvCxnSpPr>
          <p:spPr>
            <a:xfrm flipH="1" flipV="1">
              <a:off x="9538568" y="21325682"/>
              <a:ext cx="872163" cy="60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37"/>
            <p:cNvSpPr txBox="1">
              <a:spLocks noChangeArrowheads="1"/>
            </p:cNvSpPr>
            <p:nvPr/>
          </p:nvSpPr>
          <p:spPr bwMode="auto">
            <a:xfrm>
              <a:off x="9242840" y="21935281"/>
              <a:ext cx="2335781" cy="645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200" dirty="0" smtClean="0"/>
                <a:t>Rail support</a:t>
              </a:r>
              <a:endParaRPr lang="en-US" altLang="de-DE" sz="1200" dirty="0"/>
            </a:p>
          </p:txBody>
        </p:sp>
        <p:cxnSp>
          <p:nvCxnSpPr>
            <p:cNvPr id="18" name="Gerade Verbindung mit Pfeil 143"/>
            <p:cNvCxnSpPr>
              <a:stCxn id="19" idx="2"/>
            </p:cNvCxnSpPr>
            <p:nvPr/>
          </p:nvCxnSpPr>
          <p:spPr>
            <a:xfrm flipH="1">
              <a:off x="9775741" y="18675311"/>
              <a:ext cx="152514" cy="9352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37"/>
            <p:cNvSpPr txBox="1">
              <a:spLocks noChangeArrowheads="1"/>
            </p:cNvSpPr>
            <p:nvPr/>
          </p:nvSpPr>
          <p:spPr bwMode="auto">
            <a:xfrm>
              <a:off x="8980790" y="18065587"/>
              <a:ext cx="1894927" cy="60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050" dirty="0" smtClean="0"/>
                <a:t>Baseplate</a:t>
              </a:r>
              <a:endParaRPr lang="en-US" altLang="de-DE" sz="1050" dirty="0"/>
            </a:p>
          </p:txBody>
        </p:sp>
      </p:grpSp>
      <p:sp>
        <p:nvSpPr>
          <p:cNvPr id="20" name="Rechteck 145"/>
          <p:cNvSpPr/>
          <p:nvPr/>
        </p:nvSpPr>
        <p:spPr>
          <a:xfrm>
            <a:off x="4417057" y="4264610"/>
            <a:ext cx="637244" cy="4747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1" name="Gerade Verbindung mit Pfeil 146"/>
          <p:cNvCxnSpPr>
            <a:stCxn id="20" idx="3"/>
            <a:endCxn id="9" idx="1"/>
          </p:cNvCxnSpPr>
          <p:nvPr/>
        </p:nvCxnSpPr>
        <p:spPr>
          <a:xfrm>
            <a:off x="5054301" y="4501961"/>
            <a:ext cx="980104" cy="804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ieren 267"/>
          <p:cNvGrpSpPr/>
          <p:nvPr/>
        </p:nvGrpSpPr>
        <p:grpSpPr>
          <a:xfrm>
            <a:off x="76200" y="4341193"/>
            <a:ext cx="2931132" cy="1450007"/>
            <a:chOff x="8230787" y="23737406"/>
            <a:chExt cx="6831474" cy="3379475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16" r="2"/>
            <a:stretch/>
          </p:blipFill>
          <p:spPr bwMode="auto">
            <a:xfrm>
              <a:off x="8230787" y="23737406"/>
              <a:ext cx="5341544" cy="33794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4" name="Gruppieren 164"/>
            <p:cNvGrpSpPr/>
            <p:nvPr/>
          </p:nvGrpSpPr>
          <p:grpSpPr>
            <a:xfrm>
              <a:off x="13308489" y="24771984"/>
              <a:ext cx="1753772" cy="671830"/>
              <a:chOff x="5793264" y="25430956"/>
              <a:chExt cx="1753772" cy="671830"/>
            </a:xfrm>
          </p:grpSpPr>
          <p:cxnSp>
            <p:nvCxnSpPr>
              <p:cNvPr id="25" name="Gerade Verbindung 181"/>
              <p:cNvCxnSpPr/>
              <p:nvPr/>
            </p:nvCxnSpPr>
            <p:spPr>
              <a:xfrm flipH="1">
                <a:off x="5793264" y="25866566"/>
                <a:ext cx="61595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185"/>
              <p:cNvCxnSpPr/>
              <p:nvPr/>
            </p:nvCxnSpPr>
            <p:spPr>
              <a:xfrm flipH="1" flipV="1">
                <a:off x="5793264" y="25839896"/>
                <a:ext cx="615950" cy="158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feld 66"/>
              <p:cNvSpPr txBox="1">
                <a:spLocks noChangeArrowheads="1"/>
              </p:cNvSpPr>
              <p:nvPr/>
            </p:nvSpPr>
            <p:spPr bwMode="auto">
              <a:xfrm>
                <a:off x="6295230" y="25430956"/>
                <a:ext cx="1251806" cy="537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de-DE" sz="900" dirty="0" smtClean="0"/>
                  <a:t>8mm</a:t>
                </a:r>
                <a:endParaRPr lang="en-US" altLang="de-DE" sz="900" dirty="0"/>
              </a:p>
            </p:txBody>
          </p:sp>
          <p:cxnSp>
            <p:nvCxnSpPr>
              <p:cNvPr id="28" name="Gerade Verbindung mit Pfeil 187"/>
              <p:cNvCxnSpPr/>
              <p:nvPr/>
            </p:nvCxnSpPr>
            <p:spPr>
              <a:xfrm flipV="1">
                <a:off x="6337776" y="25575736"/>
                <a:ext cx="0" cy="2619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mit Pfeil 188"/>
              <p:cNvCxnSpPr/>
              <p:nvPr/>
            </p:nvCxnSpPr>
            <p:spPr>
              <a:xfrm>
                <a:off x="6337776" y="25869424"/>
                <a:ext cx="0" cy="2333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feld 14"/>
          <p:cNvSpPr txBox="1">
            <a:spLocks noChangeArrowheads="1"/>
          </p:cNvSpPr>
          <p:nvPr/>
        </p:nvSpPr>
        <p:spPr bwMode="auto">
          <a:xfrm>
            <a:off x="762003" y="4098338"/>
            <a:ext cx="14832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900" dirty="0" smtClean="0"/>
              <a:t>bottom magnet coil</a:t>
            </a:r>
            <a:endParaRPr lang="en-US" altLang="de-DE" sz="900" dirty="0"/>
          </a:p>
        </p:txBody>
      </p:sp>
      <p:cxnSp>
        <p:nvCxnSpPr>
          <p:cNvPr id="31" name="Gerade Verbindung mit Pfeil 194"/>
          <p:cNvCxnSpPr/>
          <p:nvPr/>
        </p:nvCxnSpPr>
        <p:spPr>
          <a:xfrm flipH="1" flipV="1">
            <a:off x="4007340" y="3977817"/>
            <a:ext cx="91110" cy="1062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7"/>
          <p:cNvSpPr txBox="1">
            <a:spLocks noChangeArrowheads="1"/>
          </p:cNvSpPr>
          <p:nvPr/>
        </p:nvSpPr>
        <p:spPr bwMode="auto">
          <a:xfrm>
            <a:off x="3815973" y="5049496"/>
            <a:ext cx="712163" cy="51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900" dirty="0" smtClean="0"/>
              <a:t>Thermal</a:t>
            </a:r>
            <a:endParaRPr lang="en-US" altLang="de-DE" sz="9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900" dirty="0"/>
              <a:t>i</a:t>
            </a:r>
            <a:r>
              <a:rPr lang="en-US" altLang="de-DE" sz="900" dirty="0" smtClean="0"/>
              <a:t>nsulation box</a:t>
            </a:r>
            <a:endParaRPr lang="en-US" altLang="de-DE" sz="900" dirty="0"/>
          </a:p>
        </p:txBody>
      </p:sp>
      <p:grpSp>
        <p:nvGrpSpPr>
          <p:cNvPr id="33" name="Gruppieren 266"/>
          <p:cNvGrpSpPr/>
          <p:nvPr/>
        </p:nvGrpSpPr>
        <p:grpSpPr>
          <a:xfrm>
            <a:off x="148287" y="1458057"/>
            <a:ext cx="2946288" cy="1660004"/>
            <a:chOff x="2468301" y="23240748"/>
            <a:chExt cx="6866796" cy="3868907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" t="4492"/>
            <a:stretch/>
          </p:blipFill>
          <p:spPr bwMode="auto">
            <a:xfrm>
              <a:off x="2468301" y="23687882"/>
              <a:ext cx="5181026" cy="3421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5" name="Textfeld 14"/>
            <p:cNvSpPr txBox="1">
              <a:spLocks noChangeArrowheads="1"/>
            </p:cNvSpPr>
            <p:nvPr/>
          </p:nvSpPr>
          <p:spPr bwMode="auto">
            <a:xfrm>
              <a:off x="3317503" y="23240748"/>
              <a:ext cx="2362199" cy="537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900" dirty="0"/>
                <a:t>t</a:t>
              </a:r>
              <a:r>
                <a:rPr lang="en-US" altLang="de-DE" sz="900" dirty="0" smtClean="0"/>
                <a:t>op magnet coil</a:t>
              </a:r>
              <a:endParaRPr lang="en-US" altLang="de-DE" sz="900" dirty="0"/>
            </a:p>
          </p:txBody>
        </p:sp>
        <p:grpSp>
          <p:nvGrpSpPr>
            <p:cNvPr id="36" name="Gruppieren 264"/>
            <p:cNvGrpSpPr/>
            <p:nvPr/>
          </p:nvGrpSpPr>
          <p:grpSpPr>
            <a:xfrm>
              <a:off x="7348336" y="25425876"/>
              <a:ext cx="1986761" cy="671830"/>
              <a:chOff x="7267056" y="25425876"/>
              <a:chExt cx="1986761" cy="671830"/>
            </a:xfrm>
          </p:grpSpPr>
          <p:cxnSp>
            <p:nvCxnSpPr>
              <p:cNvPr id="37" name="Gerade Verbindung 138"/>
              <p:cNvCxnSpPr/>
              <p:nvPr/>
            </p:nvCxnSpPr>
            <p:spPr>
              <a:xfrm flipH="1">
                <a:off x="7267056" y="25861486"/>
                <a:ext cx="61595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139"/>
              <p:cNvCxnSpPr/>
              <p:nvPr/>
            </p:nvCxnSpPr>
            <p:spPr>
              <a:xfrm flipH="1" flipV="1">
                <a:off x="7267056" y="25827196"/>
                <a:ext cx="615950" cy="158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feld 66"/>
              <p:cNvSpPr txBox="1">
                <a:spLocks noChangeArrowheads="1"/>
              </p:cNvSpPr>
              <p:nvPr/>
            </p:nvSpPr>
            <p:spPr bwMode="auto">
              <a:xfrm>
                <a:off x="7764896" y="25425876"/>
                <a:ext cx="1488921" cy="537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de-DE" sz="900" dirty="0" smtClean="0"/>
                  <a:t>20mm</a:t>
                </a:r>
                <a:endParaRPr lang="en-US" altLang="de-DE" sz="900" dirty="0"/>
              </a:p>
            </p:txBody>
          </p:sp>
          <p:cxnSp>
            <p:nvCxnSpPr>
              <p:cNvPr id="40" name="Gerade Verbindung mit Pfeil 141"/>
              <p:cNvCxnSpPr/>
              <p:nvPr/>
            </p:nvCxnSpPr>
            <p:spPr>
              <a:xfrm flipV="1">
                <a:off x="7839192" y="25570656"/>
                <a:ext cx="0" cy="2619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mit Pfeil 142"/>
              <p:cNvCxnSpPr/>
              <p:nvPr/>
            </p:nvCxnSpPr>
            <p:spPr>
              <a:xfrm>
                <a:off x="7839192" y="25864344"/>
                <a:ext cx="0" cy="2333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2" name="Gerade Verbindung mit Pfeil 206"/>
          <p:cNvCxnSpPr>
            <a:stCxn id="35" idx="2"/>
          </p:cNvCxnSpPr>
          <p:nvPr/>
        </p:nvCxnSpPr>
        <p:spPr>
          <a:xfrm>
            <a:off x="1019414" y="1688889"/>
            <a:ext cx="506766" cy="6950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207"/>
          <p:cNvCxnSpPr>
            <a:stCxn id="30" idx="2"/>
          </p:cNvCxnSpPr>
          <p:nvPr/>
        </p:nvCxnSpPr>
        <p:spPr>
          <a:xfrm>
            <a:off x="1503643" y="4329170"/>
            <a:ext cx="185096" cy="815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2" t="22241" r="16061" b="8403"/>
          <a:stretch/>
        </p:blipFill>
        <p:spPr bwMode="auto">
          <a:xfrm>
            <a:off x="6034405" y="1458057"/>
            <a:ext cx="2820973" cy="240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>
            <a:off x="3352800" y="2209800"/>
            <a:ext cx="1447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608971" y="1939513"/>
            <a:ext cx="1022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300 cm</a:t>
            </a:r>
            <a:endParaRPr lang="en-US" sz="1400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532784" y="3227108"/>
            <a:ext cx="0" cy="7916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 rot="16200000">
            <a:off x="1775944" y="3469045"/>
            <a:ext cx="1022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144 cm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61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Progress with STS CAD model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1613" y="1295400"/>
            <a:ext cx="8859987" cy="5029200"/>
            <a:chOff x="131613" y="1295400"/>
            <a:chExt cx="8859987" cy="50292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9" t="6624" r="22943" b="5249"/>
            <a:stretch/>
          </p:blipFill>
          <p:spPr bwMode="auto">
            <a:xfrm>
              <a:off x="152400" y="1295400"/>
              <a:ext cx="2871913" cy="2328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87" t="7873" r="14562" b="5115"/>
            <a:stretch/>
          </p:blipFill>
          <p:spPr bwMode="auto">
            <a:xfrm>
              <a:off x="5805546" y="1309915"/>
              <a:ext cx="31853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17"/>
            <p:cNvSpPr txBox="1"/>
            <p:nvPr/>
          </p:nvSpPr>
          <p:spPr>
            <a:xfrm>
              <a:off x="228600" y="4847272"/>
              <a:ext cx="2743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Sandwich concept: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Lightweight and stiff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Parameters depend on filler material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Versatile configuration</a:t>
              </a:r>
            </a:p>
          </p:txBody>
        </p:sp>
        <p:sp>
          <p:nvSpPr>
            <p:cNvPr id="12" name="Textfeld 20"/>
            <p:cNvSpPr txBox="1"/>
            <p:nvPr/>
          </p:nvSpPr>
          <p:spPr>
            <a:xfrm>
              <a:off x="2971800" y="4847272"/>
              <a:ext cx="30998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Further development requires: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Thermal testing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Requirement summary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Coordination with industrial manufacturers</a:t>
              </a: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26" t="8708" r="31480" b="5805"/>
            <a:stretch/>
          </p:blipFill>
          <p:spPr bwMode="auto">
            <a:xfrm>
              <a:off x="3416907" y="1295400"/>
              <a:ext cx="1612293" cy="1993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3352800" y="3581400"/>
              <a:ext cx="2743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Design concept: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Cable routing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Unit disassembly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Integrated design</a:t>
              </a:r>
            </a:p>
          </p:txBody>
        </p:sp>
        <p:pic>
          <p:nvPicPr>
            <p:cNvPr id="15" name="Picture 3" descr="Q:\Projekte\STS Aktuell\GeneralScreens\01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90" t="7177" r="1601" b="4948"/>
            <a:stretch/>
          </p:blipFill>
          <p:spPr bwMode="auto">
            <a:xfrm>
              <a:off x="5801736" y="3367315"/>
              <a:ext cx="1371599" cy="10401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eck 18"/>
            <p:cNvSpPr/>
            <p:nvPr/>
          </p:nvSpPr>
          <p:spPr bwMode="auto">
            <a:xfrm>
              <a:off x="5988424" y="1680210"/>
              <a:ext cx="704851" cy="55245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7" name="Gerade Verbindung 19"/>
            <p:cNvCxnSpPr/>
            <p:nvPr/>
          </p:nvCxnSpPr>
          <p:spPr bwMode="auto">
            <a:xfrm flipV="1">
              <a:off x="5801735" y="2227580"/>
              <a:ext cx="186690" cy="113665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22"/>
            <p:cNvCxnSpPr/>
            <p:nvPr/>
          </p:nvCxnSpPr>
          <p:spPr bwMode="auto">
            <a:xfrm flipH="1" flipV="1">
              <a:off x="6695180" y="2232660"/>
              <a:ext cx="476250" cy="1131571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" t="49610" r="30701" b="35258"/>
            <a:stretch/>
          </p:blipFill>
          <p:spPr bwMode="auto">
            <a:xfrm>
              <a:off x="190501" y="4178093"/>
              <a:ext cx="2843972" cy="260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Freihandform 2048"/>
            <p:cNvSpPr/>
            <p:nvPr/>
          </p:nvSpPr>
          <p:spPr bwMode="auto">
            <a:xfrm flipH="1">
              <a:off x="1630681" y="2993390"/>
              <a:ext cx="45719" cy="1208080"/>
            </a:xfrm>
            <a:custGeom>
              <a:avLst/>
              <a:gdLst>
                <a:gd name="connsiteX0" fmla="*/ 854611 w 854611"/>
                <a:gd name="connsiteY0" fmla="*/ 0 h 1158240"/>
                <a:gd name="connsiteX1" fmla="*/ 143411 w 854611"/>
                <a:gd name="connsiteY1" fmla="*/ 375920 h 1158240"/>
                <a:gd name="connsiteX2" fmla="*/ 1171 w 854611"/>
                <a:gd name="connsiteY2" fmla="*/ 883920 h 1158240"/>
                <a:gd name="connsiteX3" fmla="*/ 87531 w 854611"/>
                <a:gd name="connsiteY3" fmla="*/ 1158240 h 1158240"/>
                <a:gd name="connsiteX0" fmla="*/ 863968 w 863968"/>
                <a:gd name="connsiteY0" fmla="*/ 0 h 1158240"/>
                <a:gd name="connsiteX1" fmla="*/ 152768 w 863968"/>
                <a:gd name="connsiteY1" fmla="*/ 375920 h 1158240"/>
                <a:gd name="connsiteX2" fmla="*/ 1003 w 863968"/>
                <a:gd name="connsiteY2" fmla="*/ 756285 h 1158240"/>
                <a:gd name="connsiteX3" fmla="*/ 96888 w 863968"/>
                <a:gd name="connsiteY3" fmla="*/ 1158240 h 1158240"/>
                <a:gd name="connsiteX0" fmla="*/ 863968 w 863968"/>
                <a:gd name="connsiteY0" fmla="*/ 0 h 1158240"/>
                <a:gd name="connsiteX1" fmla="*/ 152768 w 863968"/>
                <a:gd name="connsiteY1" fmla="*/ 375920 h 1158240"/>
                <a:gd name="connsiteX2" fmla="*/ 1003 w 863968"/>
                <a:gd name="connsiteY2" fmla="*/ 756285 h 1158240"/>
                <a:gd name="connsiteX3" fmla="*/ 96888 w 863968"/>
                <a:gd name="connsiteY3" fmla="*/ 115824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968" h="1158240">
                  <a:moveTo>
                    <a:pt x="863968" y="0"/>
                  </a:moveTo>
                  <a:cubicBezTo>
                    <a:pt x="579488" y="114300"/>
                    <a:pt x="296596" y="249873"/>
                    <a:pt x="152768" y="375920"/>
                  </a:cubicBezTo>
                  <a:cubicBezTo>
                    <a:pt x="8940" y="501968"/>
                    <a:pt x="10316" y="603038"/>
                    <a:pt x="1003" y="756285"/>
                  </a:cubicBezTo>
                  <a:cubicBezTo>
                    <a:pt x="-8310" y="909532"/>
                    <a:pt x="49051" y="1086273"/>
                    <a:pt x="96888" y="115824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Freihandform 2051"/>
            <p:cNvSpPr/>
            <p:nvPr/>
          </p:nvSpPr>
          <p:spPr bwMode="auto">
            <a:xfrm>
              <a:off x="2636520" y="2729865"/>
              <a:ext cx="648207" cy="1445260"/>
            </a:xfrm>
            <a:custGeom>
              <a:avLst/>
              <a:gdLst>
                <a:gd name="connsiteX0" fmla="*/ 0 w 648207"/>
                <a:gd name="connsiteY0" fmla="*/ 0 h 1445260"/>
                <a:gd name="connsiteX1" fmla="*/ 383540 w 648207"/>
                <a:gd name="connsiteY1" fmla="*/ 50800 h 1445260"/>
                <a:gd name="connsiteX2" fmla="*/ 574040 w 648207"/>
                <a:gd name="connsiteY2" fmla="*/ 246380 h 1445260"/>
                <a:gd name="connsiteX3" fmla="*/ 640080 w 648207"/>
                <a:gd name="connsiteY3" fmla="*/ 779780 h 1445260"/>
                <a:gd name="connsiteX4" fmla="*/ 403860 w 648207"/>
                <a:gd name="connsiteY4" fmla="*/ 1445260 h 144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207" h="1445260">
                  <a:moveTo>
                    <a:pt x="0" y="0"/>
                  </a:moveTo>
                  <a:cubicBezTo>
                    <a:pt x="143933" y="4868"/>
                    <a:pt x="287867" y="9737"/>
                    <a:pt x="383540" y="50800"/>
                  </a:cubicBezTo>
                  <a:cubicBezTo>
                    <a:pt x="479213" y="91863"/>
                    <a:pt x="531283" y="124883"/>
                    <a:pt x="574040" y="246380"/>
                  </a:cubicBezTo>
                  <a:cubicBezTo>
                    <a:pt x="616797" y="367877"/>
                    <a:pt x="668443" y="579967"/>
                    <a:pt x="640080" y="779780"/>
                  </a:cubicBezTo>
                  <a:cubicBezTo>
                    <a:pt x="611717" y="979593"/>
                    <a:pt x="507788" y="1212426"/>
                    <a:pt x="403860" y="144526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39"/>
            <p:cNvSpPr txBox="1"/>
            <p:nvPr/>
          </p:nvSpPr>
          <p:spPr>
            <a:xfrm>
              <a:off x="131613" y="3950831"/>
              <a:ext cx="19918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Thickness: </a:t>
              </a:r>
              <a:r>
                <a:rPr lang="en-US" sz="1200" dirty="0"/>
                <a:t>40mm</a:t>
              </a:r>
            </a:p>
          </p:txBody>
        </p:sp>
        <p:cxnSp>
          <p:nvCxnSpPr>
            <p:cNvPr id="23" name="Gerade Verbindung mit Pfeil 40"/>
            <p:cNvCxnSpPr/>
            <p:nvPr/>
          </p:nvCxnSpPr>
          <p:spPr bwMode="auto">
            <a:xfrm flipH="1">
              <a:off x="2144663" y="4035346"/>
              <a:ext cx="141337" cy="16612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hteck 41"/>
            <p:cNvSpPr/>
            <p:nvPr/>
          </p:nvSpPr>
          <p:spPr>
            <a:xfrm>
              <a:off x="1790695" y="3886200"/>
              <a:ext cx="95250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CF composite</a:t>
              </a:r>
              <a:endParaRPr lang="en-US" sz="1100" dirty="0"/>
            </a:p>
          </p:txBody>
        </p:sp>
        <p:cxnSp>
          <p:nvCxnSpPr>
            <p:cNvPr id="25" name="Gerade Verbindung mit Pfeil 42"/>
            <p:cNvCxnSpPr/>
            <p:nvPr/>
          </p:nvCxnSpPr>
          <p:spPr bwMode="auto">
            <a:xfrm flipH="1">
              <a:off x="2209800" y="4046402"/>
              <a:ext cx="64770" cy="3810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Rechteck 43"/>
            <p:cNvSpPr/>
            <p:nvPr/>
          </p:nvSpPr>
          <p:spPr>
            <a:xfrm>
              <a:off x="609600" y="4450391"/>
              <a:ext cx="15536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Filler material/structure</a:t>
              </a:r>
              <a:endParaRPr lang="en-US" sz="1100" dirty="0"/>
            </a:p>
          </p:txBody>
        </p:sp>
        <p:cxnSp>
          <p:nvCxnSpPr>
            <p:cNvPr id="27" name="Gerade Verbindung mit Pfeil 44"/>
            <p:cNvCxnSpPr/>
            <p:nvPr/>
          </p:nvCxnSpPr>
          <p:spPr bwMode="auto">
            <a:xfrm flipH="1" flipV="1">
              <a:off x="1048849" y="4308146"/>
              <a:ext cx="200831" cy="21813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Rechteck 48"/>
            <p:cNvSpPr/>
            <p:nvPr/>
          </p:nvSpPr>
          <p:spPr>
            <a:xfrm>
              <a:off x="5715000" y="4401312"/>
              <a:ext cx="161454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Peripheral cabling design</a:t>
              </a:r>
              <a:endParaRPr lang="en-US" sz="1100" dirty="0"/>
            </a:p>
          </p:txBody>
        </p:sp>
        <p:sp>
          <p:nvSpPr>
            <p:cNvPr id="29" name="Freihandform 2055"/>
            <p:cNvSpPr/>
            <p:nvPr/>
          </p:nvSpPr>
          <p:spPr bwMode="auto">
            <a:xfrm>
              <a:off x="3714088" y="1341120"/>
              <a:ext cx="1725984" cy="62484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Freihandform 51"/>
            <p:cNvSpPr/>
            <p:nvPr/>
          </p:nvSpPr>
          <p:spPr bwMode="auto">
            <a:xfrm>
              <a:off x="3769968" y="1354455"/>
              <a:ext cx="1670104" cy="611505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Freihandform 52"/>
            <p:cNvSpPr/>
            <p:nvPr/>
          </p:nvSpPr>
          <p:spPr bwMode="auto">
            <a:xfrm>
              <a:off x="3843628" y="1354455"/>
              <a:ext cx="1596444" cy="611505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Freihandform 53"/>
            <p:cNvSpPr/>
            <p:nvPr/>
          </p:nvSpPr>
          <p:spPr bwMode="auto">
            <a:xfrm>
              <a:off x="3909060" y="1371600"/>
              <a:ext cx="1531012" cy="59436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Freihandform 54"/>
            <p:cNvSpPr/>
            <p:nvPr/>
          </p:nvSpPr>
          <p:spPr bwMode="auto">
            <a:xfrm>
              <a:off x="3975100" y="1371600"/>
              <a:ext cx="1464972" cy="59436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Freihandform 55"/>
            <p:cNvSpPr/>
            <p:nvPr/>
          </p:nvSpPr>
          <p:spPr bwMode="auto">
            <a:xfrm>
              <a:off x="4044896" y="1386842"/>
              <a:ext cx="1382491" cy="687704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Freihandform 56"/>
            <p:cNvSpPr/>
            <p:nvPr/>
          </p:nvSpPr>
          <p:spPr bwMode="auto">
            <a:xfrm>
              <a:off x="4118556" y="1386841"/>
              <a:ext cx="1321516" cy="687704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Freihandform 57"/>
            <p:cNvSpPr/>
            <p:nvPr/>
          </p:nvSpPr>
          <p:spPr bwMode="auto">
            <a:xfrm>
              <a:off x="4183988" y="1403985"/>
              <a:ext cx="1256084" cy="67056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Freihandform 58"/>
            <p:cNvSpPr/>
            <p:nvPr/>
          </p:nvSpPr>
          <p:spPr bwMode="auto">
            <a:xfrm>
              <a:off x="4250028" y="1403985"/>
              <a:ext cx="1190044" cy="67056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Freihandform 59"/>
            <p:cNvSpPr/>
            <p:nvPr/>
          </p:nvSpPr>
          <p:spPr bwMode="auto">
            <a:xfrm>
              <a:off x="4320540" y="1421130"/>
              <a:ext cx="1100983" cy="76200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Freihandform 60"/>
            <p:cNvSpPr/>
            <p:nvPr/>
          </p:nvSpPr>
          <p:spPr bwMode="auto">
            <a:xfrm>
              <a:off x="4386580" y="1421130"/>
              <a:ext cx="1053492" cy="76200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Freihandform 61"/>
            <p:cNvSpPr/>
            <p:nvPr/>
          </p:nvSpPr>
          <p:spPr bwMode="auto">
            <a:xfrm>
              <a:off x="4451270" y="1440180"/>
              <a:ext cx="988802" cy="746761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Freihandform 62"/>
            <p:cNvSpPr/>
            <p:nvPr/>
          </p:nvSpPr>
          <p:spPr bwMode="auto">
            <a:xfrm>
              <a:off x="4524929" y="1440179"/>
              <a:ext cx="915143" cy="746761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Freihandform 63"/>
            <p:cNvSpPr/>
            <p:nvPr/>
          </p:nvSpPr>
          <p:spPr bwMode="auto">
            <a:xfrm>
              <a:off x="4590361" y="1459230"/>
              <a:ext cx="827160" cy="72390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Freihandform 64"/>
            <p:cNvSpPr/>
            <p:nvPr/>
          </p:nvSpPr>
          <p:spPr bwMode="auto">
            <a:xfrm>
              <a:off x="4656401" y="1459230"/>
              <a:ext cx="783671" cy="723900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Freihandform 65"/>
            <p:cNvSpPr/>
            <p:nvPr/>
          </p:nvSpPr>
          <p:spPr bwMode="auto">
            <a:xfrm>
              <a:off x="4726913" y="1480184"/>
              <a:ext cx="713159" cy="710565"/>
            </a:xfrm>
            <a:custGeom>
              <a:avLst/>
              <a:gdLst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  <a:gd name="connsiteX3" fmla="*/ 926592 w 1219200"/>
                <a:gd name="connsiteY3" fmla="*/ 664464 h 676656"/>
                <a:gd name="connsiteX0" fmla="*/ 0 w 1219200"/>
                <a:gd name="connsiteY0" fmla="*/ 676656 h 676656"/>
                <a:gd name="connsiteX1" fmla="*/ 0 w 1219200"/>
                <a:gd name="connsiteY1" fmla="*/ 0 h 676656"/>
                <a:gd name="connsiteX2" fmla="*/ 1219200 w 1219200"/>
                <a:gd name="connsiteY2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76656">
                  <a:moveTo>
                    <a:pt x="0" y="676656"/>
                  </a:moveTo>
                  <a:lnTo>
                    <a:pt x="0" y="0"/>
                  </a:lnTo>
                  <a:lnTo>
                    <a:pt x="1219200" y="0"/>
                  </a:lnTo>
                </a:path>
              </a:pathLst>
            </a:custGeom>
            <a:noFill/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5" name="Gruppieren 2056"/>
            <p:cNvGrpSpPr/>
            <p:nvPr/>
          </p:nvGrpSpPr>
          <p:grpSpPr>
            <a:xfrm flipV="1">
              <a:off x="3714088" y="2253546"/>
              <a:ext cx="1725984" cy="842010"/>
              <a:chOff x="3866488" y="1493520"/>
              <a:chExt cx="1725984" cy="849629"/>
            </a:xfrm>
          </p:grpSpPr>
          <p:sp>
            <p:nvSpPr>
              <p:cNvPr id="50" name="Freihandform 67"/>
              <p:cNvSpPr/>
              <p:nvPr/>
            </p:nvSpPr>
            <p:spPr bwMode="auto">
              <a:xfrm>
                <a:off x="3866488" y="1493520"/>
                <a:ext cx="1725984" cy="62484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Freihandform 68"/>
              <p:cNvSpPr/>
              <p:nvPr/>
            </p:nvSpPr>
            <p:spPr bwMode="auto">
              <a:xfrm>
                <a:off x="3922368" y="1506855"/>
                <a:ext cx="1670104" cy="611505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Freihandform 69"/>
              <p:cNvSpPr/>
              <p:nvPr/>
            </p:nvSpPr>
            <p:spPr bwMode="auto">
              <a:xfrm>
                <a:off x="3996028" y="1506855"/>
                <a:ext cx="1596444" cy="611505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Freihandform 70"/>
              <p:cNvSpPr/>
              <p:nvPr/>
            </p:nvSpPr>
            <p:spPr bwMode="auto">
              <a:xfrm>
                <a:off x="4061460" y="1524000"/>
                <a:ext cx="1531012" cy="59436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Freihandform 71"/>
              <p:cNvSpPr/>
              <p:nvPr/>
            </p:nvSpPr>
            <p:spPr bwMode="auto">
              <a:xfrm>
                <a:off x="4127500" y="1524000"/>
                <a:ext cx="1464972" cy="59436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Freihandform 72"/>
              <p:cNvSpPr/>
              <p:nvPr/>
            </p:nvSpPr>
            <p:spPr bwMode="auto">
              <a:xfrm>
                <a:off x="4197296" y="1539242"/>
                <a:ext cx="1382491" cy="687704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Freihandform 73"/>
              <p:cNvSpPr/>
              <p:nvPr/>
            </p:nvSpPr>
            <p:spPr bwMode="auto">
              <a:xfrm>
                <a:off x="4270956" y="1539241"/>
                <a:ext cx="1321516" cy="687704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Freihandform 74"/>
              <p:cNvSpPr/>
              <p:nvPr/>
            </p:nvSpPr>
            <p:spPr bwMode="auto">
              <a:xfrm>
                <a:off x="4336388" y="1556385"/>
                <a:ext cx="1256084" cy="67056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Freihandform 75"/>
              <p:cNvSpPr/>
              <p:nvPr/>
            </p:nvSpPr>
            <p:spPr bwMode="auto">
              <a:xfrm>
                <a:off x="4402428" y="1556385"/>
                <a:ext cx="1190044" cy="67056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Freihandform 76"/>
              <p:cNvSpPr/>
              <p:nvPr/>
            </p:nvSpPr>
            <p:spPr bwMode="auto">
              <a:xfrm>
                <a:off x="4472940" y="1573530"/>
                <a:ext cx="1100983" cy="76200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Freihandform 77"/>
              <p:cNvSpPr/>
              <p:nvPr/>
            </p:nvSpPr>
            <p:spPr bwMode="auto">
              <a:xfrm>
                <a:off x="4538980" y="1573530"/>
                <a:ext cx="1053492" cy="76200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Freihandform 78"/>
              <p:cNvSpPr/>
              <p:nvPr/>
            </p:nvSpPr>
            <p:spPr bwMode="auto">
              <a:xfrm>
                <a:off x="4603670" y="1592580"/>
                <a:ext cx="988802" cy="746761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Freihandform 79"/>
              <p:cNvSpPr/>
              <p:nvPr/>
            </p:nvSpPr>
            <p:spPr bwMode="auto">
              <a:xfrm>
                <a:off x="4677329" y="1592579"/>
                <a:ext cx="915143" cy="746761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Freihandform 80"/>
              <p:cNvSpPr/>
              <p:nvPr/>
            </p:nvSpPr>
            <p:spPr bwMode="auto">
              <a:xfrm>
                <a:off x="4742761" y="1611630"/>
                <a:ext cx="827160" cy="72390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Freihandform 81"/>
              <p:cNvSpPr/>
              <p:nvPr/>
            </p:nvSpPr>
            <p:spPr bwMode="auto">
              <a:xfrm>
                <a:off x="4808801" y="1611630"/>
                <a:ext cx="783671" cy="723900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5" name="Freihandform 82"/>
              <p:cNvSpPr/>
              <p:nvPr/>
            </p:nvSpPr>
            <p:spPr bwMode="auto">
              <a:xfrm>
                <a:off x="4879313" y="1632584"/>
                <a:ext cx="713159" cy="710565"/>
              </a:xfrm>
              <a:custGeom>
                <a:avLst/>
                <a:gdLst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  <a:gd name="connsiteX3" fmla="*/ 926592 w 1219200"/>
                  <a:gd name="connsiteY3" fmla="*/ 664464 h 676656"/>
                  <a:gd name="connsiteX0" fmla="*/ 0 w 1219200"/>
                  <a:gd name="connsiteY0" fmla="*/ 676656 h 676656"/>
                  <a:gd name="connsiteX1" fmla="*/ 0 w 1219200"/>
                  <a:gd name="connsiteY1" fmla="*/ 0 h 676656"/>
                  <a:gd name="connsiteX2" fmla="*/ 1219200 w 1219200"/>
                  <a:gd name="connsiteY2" fmla="*/ 0 h 6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676656">
                    <a:moveTo>
                      <a:pt x="0" y="676656"/>
                    </a:moveTo>
                    <a:lnTo>
                      <a:pt x="0" y="0"/>
                    </a:lnTo>
                    <a:lnTo>
                      <a:pt x="121920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6" name="Rechteck 84"/>
            <p:cNvSpPr/>
            <p:nvPr/>
          </p:nvSpPr>
          <p:spPr>
            <a:xfrm>
              <a:off x="4267200" y="3319790"/>
              <a:ext cx="89159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Cable Stacks</a:t>
              </a:r>
              <a:endParaRPr lang="en-US" sz="1100" dirty="0"/>
            </a:p>
          </p:txBody>
        </p:sp>
        <p:cxnSp>
          <p:nvCxnSpPr>
            <p:cNvPr id="47" name="Gerade Verbindung mit Pfeil 85"/>
            <p:cNvCxnSpPr>
              <a:stCxn id="46" idx="0"/>
            </p:cNvCxnSpPr>
            <p:nvPr/>
          </p:nvCxnSpPr>
          <p:spPr bwMode="auto">
            <a:xfrm flipV="1">
              <a:off x="4712996" y="1487424"/>
              <a:ext cx="389356" cy="183236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mit Pfeil 89"/>
            <p:cNvCxnSpPr>
              <a:stCxn id="46" idx="0"/>
            </p:cNvCxnSpPr>
            <p:nvPr/>
          </p:nvCxnSpPr>
          <p:spPr bwMode="auto">
            <a:xfrm flipV="1">
              <a:off x="4712996" y="3096768"/>
              <a:ext cx="444220" cy="22302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Textfeld 93"/>
            <p:cNvSpPr txBox="1"/>
            <p:nvPr/>
          </p:nvSpPr>
          <p:spPr>
            <a:xfrm>
              <a:off x="6248400" y="4847272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Further CAD development: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Finalize cabling concept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Schematic cable routing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Integrated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61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Construction of a mock-up STS 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3" t="8457" r="25221" b="6428"/>
          <a:stretch/>
        </p:blipFill>
        <p:spPr bwMode="auto">
          <a:xfrm>
            <a:off x="1684678" y="2784418"/>
            <a:ext cx="2707781" cy="24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9719" r="58544" b="31699"/>
          <a:stretch/>
        </p:blipFill>
        <p:spPr bwMode="auto">
          <a:xfrm>
            <a:off x="353859" y="2906337"/>
            <a:ext cx="1212844" cy="229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11207" r="28000" b="69827"/>
          <a:stretch/>
        </p:blipFill>
        <p:spPr bwMode="auto">
          <a:xfrm>
            <a:off x="386660" y="1849279"/>
            <a:ext cx="2370039" cy="99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1"/>
          <p:cNvSpPr/>
          <p:nvPr/>
        </p:nvSpPr>
        <p:spPr>
          <a:xfrm>
            <a:off x="2688917" y="1864188"/>
            <a:ext cx="1186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Demo coolers</a:t>
            </a:r>
            <a:endParaRPr lang="en-US" sz="1400" dirty="0"/>
          </a:p>
        </p:txBody>
      </p:sp>
      <p:sp>
        <p:nvSpPr>
          <p:cNvPr id="12" name="Textfeld 13"/>
          <p:cNvSpPr txBox="1"/>
          <p:nvPr/>
        </p:nvSpPr>
        <p:spPr>
          <a:xfrm>
            <a:off x="353859" y="1220435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¼ Unit 07 – detailed CAD:</a:t>
            </a:r>
            <a:endParaRPr lang="en-US" b="1" dirty="0"/>
          </a:p>
        </p:txBody>
      </p:sp>
      <p:sp>
        <p:nvSpPr>
          <p:cNvPr id="13" name="Rechteck 14"/>
          <p:cNvSpPr/>
          <p:nvPr/>
        </p:nvSpPr>
        <p:spPr>
          <a:xfrm>
            <a:off x="2973679" y="2216790"/>
            <a:ext cx="1638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Cooling pipes</a:t>
            </a:r>
          </a:p>
          <a:p>
            <a:r>
              <a:rPr lang="en-US" sz="1400" dirty="0" smtClean="0"/>
              <a:t>C-Frame integration</a:t>
            </a:r>
            <a:endParaRPr lang="en-US" sz="1400" dirty="0"/>
          </a:p>
        </p:txBody>
      </p:sp>
      <p:cxnSp>
        <p:nvCxnSpPr>
          <p:cNvPr id="14" name="Gerade Verbindung mit Pfeil 15"/>
          <p:cNvCxnSpPr/>
          <p:nvPr/>
        </p:nvCxnSpPr>
        <p:spPr bwMode="auto">
          <a:xfrm flipH="1">
            <a:off x="2655099" y="2460109"/>
            <a:ext cx="381000" cy="4826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18"/>
          <p:cNvCxnSpPr/>
          <p:nvPr/>
        </p:nvCxnSpPr>
        <p:spPr bwMode="auto">
          <a:xfrm flipH="1">
            <a:off x="2756699" y="2462649"/>
            <a:ext cx="277495" cy="55118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5058999" y="4802326"/>
            <a:ext cx="3736097" cy="1371600"/>
            <a:chOff x="4523835" y="4743645"/>
            <a:chExt cx="4303623" cy="1579951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6" t="31035" r="47452" b="28502"/>
            <a:stretch/>
          </p:blipFill>
          <p:spPr bwMode="auto">
            <a:xfrm rot="5400000">
              <a:off x="4527233" y="4816708"/>
              <a:ext cx="1010183" cy="89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0" t="8448" r="36250" b="15230"/>
            <a:stretch/>
          </p:blipFill>
          <p:spPr bwMode="auto">
            <a:xfrm rot="5400000">
              <a:off x="5509684" y="4802657"/>
              <a:ext cx="1008558" cy="890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2" t="15345" r="41625" b="11207"/>
            <a:stretch/>
          </p:blipFill>
          <p:spPr bwMode="auto">
            <a:xfrm rot="5400000">
              <a:off x="6520128" y="4706614"/>
              <a:ext cx="910331" cy="984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5" t="12070" r="34531" b="6896"/>
            <a:stretch/>
          </p:blipFill>
          <p:spPr bwMode="auto">
            <a:xfrm rot="5400000">
              <a:off x="7620274" y="4597069"/>
              <a:ext cx="996147" cy="128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hteck 40"/>
            <p:cNvSpPr/>
            <p:nvPr/>
          </p:nvSpPr>
          <p:spPr>
            <a:xfrm>
              <a:off x="4523835" y="5765625"/>
              <a:ext cx="986325" cy="555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/>
                <a:t>CNC pin</a:t>
              </a:r>
              <a:br>
                <a:rPr lang="en-US" sz="1000" dirty="0" smtClean="0"/>
              </a:br>
              <a:r>
                <a:rPr lang="en-US" sz="1000" dirty="0" smtClean="0"/>
                <a:t>Al bearing</a:t>
              </a:r>
              <a:endParaRPr lang="en-US" sz="1000" dirty="0"/>
            </a:p>
          </p:txBody>
        </p:sp>
        <p:sp>
          <p:nvSpPr>
            <p:cNvPr id="22" name="Rechteck 41"/>
            <p:cNvSpPr/>
            <p:nvPr/>
          </p:nvSpPr>
          <p:spPr>
            <a:xfrm>
              <a:off x="5321869" y="5768065"/>
              <a:ext cx="1380685" cy="534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/>
                <a:t>CNC pin</a:t>
              </a:r>
              <a:br>
                <a:rPr lang="en-US" sz="1000" dirty="0" smtClean="0"/>
              </a:br>
              <a:r>
                <a:rPr lang="en-US" sz="1000" dirty="0" smtClean="0"/>
                <a:t>Ceramic bearing</a:t>
              </a:r>
              <a:endParaRPr lang="en-US" sz="1000" dirty="0"/>
            </a:p>
          </p:txBody>
        </p:sp>
        <p:sp>
          <p:nvSpPr>
            <p:cNvPr id="23" name="Rechteck 42"/>
            <p:cNvSpPr/>
            <p:nvPr/>
          </p:nvSpPr>
          <p:spPr>
            <a:xfrm>
              <a:off x="6466875" y="5768065"/>
              <a:ext cx="986325" cy="555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/>
                <a:t>Dowel pin</a:t>
              </a:r>
              <a:br>
                <a:rPr lang="en-US" sz="1000" dirty="0" smtClean="0"/>
              </a:br>
              <a:r>
                <a:rPr lang="en-US" sz="1000" dirty="0" smtClean="0"/>
                <a:t>Al bearing</a:t>
              </a:r>
              <a:endParaRPr lang="en-US" sz="1000" dirty="0"/>
            </a:p>
          </p:txBody>
        </p:sp>
        <p:sp>
          <p:nvSpPr>
            <p:cNvPr id="24" name="Rechteck 43"/>
            <p:cNvSpPr/>
            <p:nvPr/>
          </p:nvSpPr>
          <p:spPr>
            <a:xfrm>
              <a:off x="7393192" y="5768065"/>
              <a:ext cx="1434266" cy="534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/>
                <a:t>Ruby ball</a:t>
              </a:r>
              <a:br>
                <a:rPr lang="en-US" sz="1000" dirty="0" smtClean="0"/>
              </a:br>
              <a:r>
                <a:rPr lang="en-US" sz="1000" dirty="0" smtClean="0"/>
                <a:t>Fiberglas bearing</a:t>
              </a:r>
              <a:endParaRPr lang="en-US" sz="1000" dirty="0"/>
            </a:p>
          </p:txBody>
        </p:sp>
      </p:grpSp>
      <p:sp>
        <p:nvSpPr>
          <p:cNvPr id="25" name="Textfeld 55"/>
          <p:cNvSpPr txBox="1"/>
          <p:nvPr/>
        </p:nvSpPr>
        <p:spPr>
          <a:xfrm>
            <a:off x="4925859" y="1375505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Status: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CAD finished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Assembly ongoing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Final parts manufacturing</a:t>
            </a:r>
          </a:p>
          <a:p>
            <a:pPr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FEB dummies</a:t>
            </a:r>
          </a:p>
          <a:p>
            <a:pPr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ROB/POB dummies</a:t>
            </a:r>
          </a:p>
        </p:txBody>
      </p:sp>
      <p:pic>
        <p:nvPicPr>
          <p:cNvPr id="26" name="Picture 1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47926" r="20324" b="29117"/>
          <a:stretch/>
        </p:blipFill>
        <p:spPr bwMode="auto">
          <a:xfrm>
            <a:off x="7043096" y="3431159"/>
            <a:ext cx="1967248" cy="53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1" t="36897" r="18813" b="40480"/>
          <a:stretch/>
        </p:blipFill>
        <p:spPr bwMode="auto">
          <a:xfrm rot="792755">
            <a:off x="5132304" y="3478439"/>
            <a:ext cx="1767840" cy="44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27"/>
          <p:cNvSpPr/>
          <p:nvPr/>
        </p:nvSpPr>
        <p:spPr bwMode="auto">
          <a:xfrm>
            <a:off x="2756699" y="4744880"/>
            <a:ext cx="1855827" cy="5334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59515" y="4387572"/>
            <a:ext cx="4084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Testing of different types of ladder bearings:</a:t>
            </a:r>
            <a:endParaRPr lang="en-US" sz="1600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23" y="5342251"/>
            <a:ext cx="2286000" cy="96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49245" y="5638800"/>
            <a:ext cx="2356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et-up to study thermal management of FEE </a:t>
            </a:r>
          </a:p>
          <a:p>
            <a:r>
              <a:rPr lang="en-US" sz="1400" dirty="0" smtClean="0"/>
              <a:t>water cooling  </a:t>
            </a: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smtClean="0"/>
              <a:t>CO2 cooling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29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Development of ladder handling tool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9166" r="12706" b="11742"/>
          <a:stretch/>
        </p:blipFill>
        <p:spPr bwMode="auto">
          <a:xfrm>
            <a:off x="255523" y="1524000"/>
            <a:ext cx="3827487" cy="23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9"/>
          <p:cNvSpPr/>
          <p:nvPr/>
        </p:nvSpPr>
        <p:spPr>
          <a:xfrm>
            <a:off x="3100190" y="2563066"/>
            <a:ext cx="17620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Longitudinal bearing fixture</a:t>
            </a:r>
          </a:p>
        </p:txBody>
      </p:sp>
      <p:sp>
        <p:nvSpPr>
          <p:cNvPr id="10" name="Rechteck 10"/>
          <p:cNvSpPr/>
          <p:nvPr/>
        </p:nvSpPr>
        <p:spPr>
          <a:xfrm>
            <a:off x="2096693" y="3677929"/>
            <a:ext cx="14510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Lateral bearing fixture</a:t>
            </a:r>
          </a:p>
        </p:txBody>
      </p:sp>
      <p:cxnSp>
        <p:nvCxnSpPr>
          <p:cNvPr id="11" name="Gerade Verbindung mit Pfeil 11"/>
          <p:cNvCxnSpPr/>
          <p:nvPr/>
        </p:nvCxnSpPr>
        <p:spPr bwMode="auto">
          <a:xfrm flipH="1" flipV="1">
            <a:off x="3410070" y="3114040"/>
            <a:ext cx="650240" cy="2743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4"/>
          <p:cNvCxnSpPr/>
          <p:nvPr/>
        </p:nvCxnSpPr>
        <p:spPr bwMode="auto">
          <a:xfrm flipH="1" flipV="1">
            <a:off x="773550" y="2021840"/>
            <a:ext cx="650240" cy="2743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mit Pfeil 15"/>
          <p:cNvCxnSpPr/>
          <p:nvPr/>
        </p:nvCxnSpPr>
        <p:spPr bwMode="auto">
          <a:xfrm flipH="1" flipV="1">
            <a:off x="171062" y="1764792"/>
            <a:ext cx="530620" cy="22385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mit Pfeil 17"/>
          <p:cNvCxnSpPr/>
          <p:nvPr/>
        </p:nvCxnSpPr>
        <p:spPr bwMode="auto">
          <a:xfrm flipH="1">
            <a:off x="3460235" y="3431667"/>
            <a:ext cx="262128" cy="21607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21"/>
          <p:cNvCxnSpPr/>
          <p:nvPr/>
        </p:nvCxnSpPr>
        <p:spPr bwMode="auto">
          <a:xfrm flipH="1">
            <a:off x="844670" y="2331720"/>
            <a:ext cx="262128" cy="21607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hteck 22"/>
          <p:cNvSpPr/>
          <p:nvPr/>
        </p:nvSpPr>
        <p:spPr>
          <a:xfrm>
            <a:off x="207869" y="2785095"/>
            <a:ext cx="10470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FEB Box fixture</a:t>
            </a:r>
          </a:p>
        </p:txBody>
      </p:sp>
      <p:sp>
        <p:nvSpPr>
          <p:cNvPr id="17" name="Rechteck 23"/>
          <p:cNvSpPr/>
          <p:nvPr/>
        </p:nvSpPr>
        <p:spPr>
          <a:xfrm>
            <a:off x="2033390" y="2200915"/>
            <a:ext cx="910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Holding area</a:t>
            </a:r>
          </a:p>
        </p:txBody>
      </p:sp>
      <p:cxnSp>
        <p:nvCxnSpPr>
          <p:cNvPr id="18" name="Gerade Verbindung mit Pfeil 16"/>
          <p:cNvCxnSpPr/>
          <p:nvPr/>
        </p:nvCxnSpPr>
        <p:spPr bwMode="auto">
          <a:xfrm flipH="1" flipV="1">
            <a:off x="296030" y="2219961"/>
            <a:ext cx="416560" cy="61467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24"/>
          <p:cNvSpPr txBox="1"/>
          <p:nvPr/>
        </p:nvSpPr>
        <p:spPr>
          <a:xfrm>
            <a:off x="204589" y="4495800"/>
            <a:ext cx="449580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Design 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Stress free ladder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Variable length for multiple ladder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Mounting and dismounting </a:t>
            </a:r>
            <a:br>
              <a:rPr lang="en-US" sz="1600" dirty="0" smtClean="0"/>
            </a:br>
            <a:r>
              <a:rPr lang="en-US" sz="1600" dirty="0" smtClean="0"/>
              <a:t>from Master jig to C-Frame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Sufficient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Easy handling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05" t="6717" r="20822" b="6242"/>
          <a:stretch/>
        </p:blipFill>
        <p:spPr bwMode="auto">
          <a:xfrm>
            <a:off x="5276462" y="1293107"/>
            <a:ext cx="3630056" cy="348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5"/>
          <p:cNvSpPr txBox="1"/>
          <p:nvPr/>
        </p:nvSpPr>
        <p:spPr>
          <a:xfrm>
            <a:off x="4172098" y="4966447"/>
            <a:ext cx="28569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First prototype assembled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Tests ongoing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Mounting of Mock-up ladders planned</a:t>
            </a:r>
          </a:p>
        </p:txBody>
      </p:sp>
      <p:sp>
        <p:nvSpPr>
          <p:cNvPr id="22" name="Freihandform 13"/>
          <p:cNvSpPr/>
          <p:nvPr/>
        </p:nvSpPr>
        <p:spPr bwMode="auto">
          <a:xfrm>
            <a:off x="2452488" y="2220430"/>
            <a:ext cx="4934713" cy="473441"/>
          </a:xfrm>
          <a:custGeom>
            <a:avLst/>
            <a:gdLst>
              <a:gd name="connsiteX0" fmla="*/ 0 w 5074920"/>
              <a:gd name="connsiteY0" fmla="*/ 794806 h 840526"/>
              <a:gd name="connsiteX1" fmla="*/ 822960 w 5074920"/>
              <a:gd name="connsiteY1" fmla="*/ 299506 h 840526"/>
              <a:gd name="connsiteX2" fmla="*/ 1684020 w 5074920"/>
              <a:gd name="connsiteY2" fmla="*/ 40426 h 840526"/>
              <a:gd name="connsiteX3" fmla="*/ 2567940 w 5074920"/>
              <a:gd name="connsiteY3" fmla="*/ 17566 h 840526"/>
              <a:gd name="connsiteX4" fmla="*/ 4168140 w 5074920"/>
              <a:gd name="connsiteY4" fmla="*/ 208066 h 840526"/>
              <a:gd name="connsiteX5" fmla="*/ 5074920 w 5074920"/>
              <a:gd name="connsiteY5" fmla="*/ 840526 h 840526"/>
              <a:gd name="connsiteX0" fmla="*/ 0 w 5074920"/>
              <a:gd name="connsiteY0" fmla="*/ 845737 h 891457"/>
              <a:gd name="connsiteX1" fmla="*/ 822960 w 5074920"/>
              <a:gd name="connsiteY1" fmla="*/ 350437 h 891457"/>
              <a:gd name="connsiteX2" fmla="*/ 1684020 w 5074920"/>
              <a:gd name="connsiteY2" fmla="*/ 91357 h 891457"/>
              <a:gd name="connsiteX3" fmla="*/ 2598420 w 5074920"/>
              <a:gd name="connsiteY3" fmla="*/ 7537 h 891457"/>
              <a:gd name="connsiteX4" fmla="*/ 4168140 w 5074920"/>
              <a:gd name="connsiteY4" fmla="*/ 258997 h 891457"/>
              <a:gd name="connsiteX5" fmla="*/ 5074920 w 5074920"/>
              <a:gd name="connsiteY5" fmla="*/ 891457 h 891457"/>
              <a:gd name="connsiteX0" fmla="*/ 0 w 5074920"/>
              <a:gd name="connsiteY0" fmla="*/ 845737 h 891457"/>
              <a:gd name="connsiteX1" fmla="*/ 822960 w 5074920"/>
              <a:gd name="connsiteY1" fmla="*/ 350437 h 891457"/>
              <a:gd name="connsiteX2" fmla="*/ 1684020 w 5074920"/>
              <a:gd name="connsiteY2" fmla="*/ 91357 h 891457"/>
              <a:gd name="connsiteX3" fmla="*/ 2598420 w 5074920"/>
              <a:gd name="connsiteY3" fmla="*/ 7537 h 891457"/>
              <a:gd name="connsiteX4" fmla="*/ 4168140 w 5074920"/>
              <a:gd name="connsiteY4" fmla="*/ 258997 h 891457"/>
              <a:gd name="connsiteX5" fmla="*/ 5074920 w 5074920"/>
              <a:gd name="connsiteY5" fmla="*/ 891457 h 891457"/>
              <a:gd name="connsiteX0" fmla="*/ 0 w 5074920"/>
              <a:gd name="connsiteY0" fmla="*/ 838200 h 883920"/>
              <a:gd name="connsiteX1" fmla="*/ 822960 w 5074920"/>
              <a:gd name="connsiteY1" fmla="*/ 342900 h 883920"/>
              <a:gd name="connsiteX2" fmla="*/ 2598420 w 5074920"/>
              <a:gd name="connsiteY2" fmla="*/ 0 h 883920"/>
              <a:gd name="connsiteX3" fmla="*/ 4168140 w 5074920"/>
              <a:gd name="connsiteY3" fmla="*/ 251460 h 883920"/>
              <a:gd name="connsiteX4" fmla="*/ 5074920 w 5074920"/>
              <a:gd name="connsiteY4" fmla="*/ 883920 h 883920"/>
              <a:gd name="connsiteX0" fmla="*/ 0 w 5074920"/>
              <a:gd name="connsiteY0" fmla="*/ 838200 h 883920"/>
              <a:gd name="connsiteX1" fmla="*/ 822960 w 5074920"/>
              <a:gd name="connsiteY1" fmla="*/ 342900 h 883920"/>
              <a:gd name="connsiteX2" fmla="*/ 2598420 w 5074920"/>
              <a:gd name="connsiteY2" fmla="*/ 0 h 883920"/>
              <a:gd name="connsiteX3" fmla="*/ 5074920 w 5074920"/>
              <a:gd name="connsiteY3" fmla="*/ 883920 h 883920"/>
              <a:gd name="connsiteX0" fmla="*/ 0 w 5074920"/>
              <a:gd name="connsiteY0" fmla="*/ 540914 h 586634"/>
              <a:gd name="connsiteX1" fmla="*/ 822960 w 5074920"/>
              <a:gd name="connsiteY1" fmla="*/ 45614 h 586634"/>
              <a:gd name="connsiteX2" fmla="*/ 2534026 w 5074920"/>
              <a:gd name="connsiteY2" fmla="*/ 11807 h 586634"/>
              <a:gd name="connsiteX3" fmla="*/ 5074920 w 5074920"/>
              <a:gd name="connsiteY3" fmla="*/ 586634 h 586634"/>
              <a:gd name="connsiteX0" fmla="*/ 0 w 5074920"/>
              <a:gd name="connsiteY0" fmla="*/ 529208 h 574928"/>
              <a:gd name="connsiteX1" fmla="*/ 2534026 w 5074920"/>
              <a:gd name="connsiteY1" fmla="*/ 101 h 574928"/>
              <a:gd name="connsiteX2" fmla="*/ 5074920 w 5074920"/>
              <a:gd name="connsiteY2" fmla="*/ 574928 h 574928"/>
              <a:gd name="connsiteX0" fmla="*/ 0 w 5074920"/>
              <a:gd name="connsiteY0" fmla="*/ 522770 h 568490"/>
              <a:gd name="connsiteX1" fmla="*/ 2514708 w 5074920"/>
              <a:gd name="connsiteY1" fmla="*/ 103 h 568490"/>
              <a:gd name="connsiteX2" fmla="*/ 5074920 w 5074920"/>
              <a:gd name="connsiteY2" fmla="*/ 568490 h 568490"/>
              <a:gd name="connsiteX0" fmla="*/ 0 w 5074920"/>
              <a:gd name="connsiteY0" fmla="*/ 522770 h 568490"/>
              <a:gd name="connsiteX1" fmla="*/ 2514708 w 5074920"/>
              <a:gd name="connsiteY1" fmla="*/ 103 h 568490"/>
              <a:gd name="connsiteX2" fmla="*/ 5074920 w 5074920"/>
              <a:gd name="connsiteY2" fmla="*/ 568490 h 56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920" h="568490">
                <a:moveTo>
                  <a:pt x="0" y="522770"/>
                </a:moveTo>
                <a:cubicBezTo>
                  <a:pt x="527922" y="412540"/>
                  <a:pt x="1134415" y="-7517"/>
                  <a:pt x="2514708" y="103"/>
                </a:cubicBezTo>
                <a:cubicBezTo>
                  <a:pt x="3895001" y="7723"/>
                  <a:pt x="4558983" y="384340"/>
                  <a:pt x="5074920" y="56849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oval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feld 29"/>
          <p:cNvSpPr txBox="1"/>
          <p:nvPr/>
        </p:nvSpPr>
        <p:spPr>
          <a:xfrm>
            <a:off x="661790" y="1600200"/>
            <a:ext cx="21839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[Square </a:t>
            </a:r>
            <a:r>
              <a:rPr lang="de-DE" sz="900" dirty="0" err="1" smtClean="0"/>
              <a:t>rail</a:t>
            </a:r>
            <a:r>
              <a:rPr lang="de-DE" sz="900" dirty="0" smtClean="0"/>
              <a:t> </a:t>
            </a:r>
            <a:r>
              <a:rPr lang="de-DE" sz="900" dirty="0" err="1" smtClean="0"/>
              <a:t>and</a:t>
            </a:r>
            <a:r>
              <a:rPr lang="de-DE" sz="900" dirty="0" smtClean="0"/>
              <a:t> </a:t>
            </a:r>
            <a:r>
              <a:rPr lang="de-DE" sz="900" dirty="0" err="1" smtClean="0"/>
              <a:t>brackets</a:t>
            </a:r>
            <a:r>
              <a:rPr lang="de-DE" sz="900" dirty="0" smtClean="0"/>
              <a:t> </a:t>
            </a:r>
            <a:r>
              <a:rPr lang="de-DE" sz="900" dirty="0" err="1" smtClean="0"/>
              <a:t>from</a:t>
            </a:r>
            <a:r>
              <a:rPr lang="de-DE" sz="900" dirty="0" smtClean="0"/>
              <a:t> IGUS]</a:t>
            </a:r>
            <a:endParaRPr lang="de-DE" sz="900" dirty="0"/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9" t="13041" r="1511" b="13629"/>
          <a:stretch/>
        </p:blipFill>
        <p:spPr bwMode="auto">
          <a:xfrm>
            <a:off x="3413903" y="3911996"/>
            <a:ext cx="1743687" cy="8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1" t="7931" r="26937" b="18161"/>
          <a:stretch/>
        </p:blipFill>
        <p:spPr bwMode="auto">
          <a:xfrm flipH="1">
            <a:off x="371581" y="3296509"/>
            <a:ext cx="1285889" cy="104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Gerade Verbindung mit Pfeil 34"/>
          <p:cNvCxnSpPr/>
          <p:nvPr/>
        </p:nvCxnSpPr>
        <p:spPr bwMode="auto">
          <a:xfrm>
            <a:off x="753230" y="3002280"/>
            <a:ext cx="261295" cy="5791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 Verbindung mit Pfeil 37"/>
          <p:cNvCxnSpPr/>
          <p:nvPr/>
        </p:nvCxnSpPr>
        <p:spPr bwMode="auto">
          <a:xfrm flipH="1" flipV="1">
            <a:off x="4095870" y="4175760"/>
            <a:ext cx="706120" cy="26924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Freihandform 33"/>
          <p:cNvSpPr/>
          <p:nvPr/>
        </p:nvSpPr>
        <p:spPr bwMode="auto">
          <a:xfrm>
            <a:off x="3840854" y="3489836"/>
            <a:ext cx="497586" cy="449703"/>
          </a:xfrm>
          <a:custGeom>
            <a:avLst/>
            <a:gdLst>
              <a:gd name="connsiteX0" fmla="*/ 0 w 493776"/>
              <a:gd name="connsiteY0" fmla="*/ 44213 h 403877"/>
              <a:gd name="connsiteX1" fmla="*/ 304800 w 493776"/>
              <a:gd name="connsiteY1" fmla="*/ 32021 h 403877"/>
              <a:gd name="connsiteX2" fmla="*/ 493776 w 493776"/>
              <a:gd name="connsiteY2" fmla="*/ 403877 h 403877"/>
              <a:gd name="connsiteX0" fmla="*/ 0 w 493776"/>
              <a:gd name="connsiteY0" fmla="*/ 44213 h 403877"/>
              <a:gd name="connsiteX1" fmla="*/ 304800 w 493776"/>
              <a:gd name="connsiteY1" fmla="*/ 32021 h 403877"/>
              <a:gd name="connsiteX2" fmla="*/ 493776 w 493776"/>
              <a:gd name="connsiteY2" fmla="*/ 403877 h 403877"/>
              <a:gd name="connsiteX0" fmla="*/ 0 w 493776"/>
              <a:gd name="connsiteY0" fmla="*/ 29407 h 389071"/>
              <a:gd name="connsiteX1" fmla="*/ 332740 w 493776"/>
              <a:gd name="connsiteY1" fmla="*/ 42615 h 389071"/>
              <a:gd name="connsiteX2" fmla="*/ 493776 w 493776"/>
              <a:gd name="connsiteY2" fmla="*/ 389071 h 389071"/>
              <a:gd name="connsiteX0" fmla="*/ 0 w 493776"/>
              <a:gd name="connsiteY0" fmla="*/ 27556 h 387220"/>
              <a:gd name="connsiteX1" fmla="*/ 332740 w 493776"/>
              <a:gd name="connsiteY1" fmla="*/ 40764 h 387220"/>
              <a:gd name="connsiteX2" fmla="*/ 493776 w 493776"/>
              <a:gd name="connsiteY2" fmla="*/ 387220 h 38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3776" h="387220">
                <a:moveTo>
                  <a:pt x="0" y="27556"/>
                </a:moveTo>
                <a:cubicBezTo>
                  <a:pt x="111252" y="-8512"/>
                  <a:pt x="252984" y="-14100"/>
                  <a:pt x="332740" y="40764"/>
                </a:cubicBezTo>
                <a:cubicBezTo>
                  <a:pt x="412496" y="95628"/>
                  <a:pt x="463804" y="293748"/>
                  <a:pt x="493776" y="38722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9" name="Picture 6" descr="Q:\Projekte\STS Aktuell\STS Quarter-Unit Mockup\LadderHolder\Bilder\IMG_487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" b="22455"/>
          <a:stretch/>
        </p:blipFill>
        <p:spPr bwMode="auto">
          <a:xfrm>
            <a:off x="7079049" y="4966447"/>
            <a:ext cx="1762888" cy="11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6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LV/HV powering scheme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1027" name="Picture 3" descr="D:\Work\CBM\STS\STS-powering-scheme\PK_Feb15_STS_LVHVSche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390650"/>
            <a:ext cx="65786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1474887"/>
            <a:ext cx="2209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ensor bias:</a:t>
            </a:r>
            <a:br>
              <a:rPr lang="en-US" dirty="0" smtClean="0"/>
            </a:br>
            <a:r>
              <a:rPr lang="en-US" dirty="0" smtClean="0"/>
              <a:t>± 200 V, </a:t>
            </a:r>
            <a:br>
              <a:rPr lang="en-US" dirty="0" smtClean="0"/>
            </a:br>
            <a:r>
              <a:rPr lang="en-US" dirty="0" smtClean="0"/>
              <a:t>common ground</a:t>
            </a:r>
            <a:br>
              <a:rPr lang="en-US" dirty="0" smtClean="0"/>
            </a:br>
            <a:endParaRPr lang="en-US" sz="600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FEE floating  </a:t>
            </a:r>
            <a:br>
              <a:rPr lang="en-US" dirty="0" smtClean="0"/>
            </a:br>
            <a:endParaRPr lang="en-US" sz="600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ASIC powering:  </a:t>
            </a:r>
            <a:br>
              <a:rPr lang="en-US" dirty="0" smtClean="0"/>
            </a:br>
            <a:r>
              <a:rPr lang="en-US" dirty="0" smtClean="0"/>
              <a:t>~ 2.2 V, ca</a:t>
            </a:r>
            <a:r>
              <a:rPr lang="en-US" dirty="0"/>
              <a:t>. 4 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per FEB) </a:t>
            </a:r>
            <a:r>
              <a:rPr lang="en-US" dirty="0" smtClean="0"/>
              <a:t>by a </a:t>
            </a:r>
            <a:br>
              <a:rPr lang="en-US" dirty="0" smtClean="0"/>
            </a:br>
            <a:r>
              <a:rPr lang="en-US" dirty="0" smtClean="0"/>
              <a:t>FEAST DC/DC converter </a:t>
            </a:r>
            <a:br>
              <a:rPr lang="en-US" dirty="0" smtClean="0"/>
            </a:br>
            <a:endParaRPr lang="en-US" sz="600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Two LDOs convert to </a:t>
            </a:r>
            <a:r>
              <a:rPr lang="en-US" dirty="0"/>
              <a:t>1.8 </a:t>
            </a:r>
            <a:r>
              <a:rPr lang="en-US" dirty="0" smtClean="0"/>
              <a:t>V (digital</a:t>
            </a:r>
            <a:r>
              <a:rPr lang="en-US" dirty="0"/>
              <a:t>) and 1.2 V (</a:t>
            </a:r>
            <a:r>
              <a:rPr lang="en-US" dirty="0" smtClean="0"/>
              <a:t>analog) </a:t>
            </a:r>
            <a:br>
              <a:rPr lang="en-US" dirty="0" smtClean="0"/>
            </a:br>
            <a:endParaRPr lang="en-US" sz="600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12 V, ca. 1 A, and HV are delivered </a:t>
            </a:r>
            <a:r>
              <a:rPr lang="en-US" dirty="0"/>
              <a:t>from </a:t>
            </a:r>
            <a:r>
              <a:rPr lang="en-US" dirty="0" smtClean="0"/>
              <a:t>outside STS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611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Challenges of CBM-STS system integration: </a:t>
            </a:r>
          </a:p>
          <a:p>
            <a:pPr lvl="1"/>
            <a:r>
              <a:rPr lang="en-US" i="1" dirty="0" smtClean="0"/>
              <a:t>precision assembly and mounting of its components, </a:t>
            </a:r>
            <a:br>
              <a:rPr lang="en-US" i="1" dirty="0" smtClean="0"/>
            </a:br>
            <a:r>
              <a:rPr lang="en-US" i="1" dirty="0" smtClean="0"/>
              <a:t>to yield the final spatial resolution </a:t>
            </a:r>
          </a:p>
          <a:p>
            <a:pPr lvl="1"/>
            <a:r>
              <a:rPr lang="en-US" i="1" dirty="0"/>
              <a:t>f</a:t>
            </a:r>
            <a:r>
              <a:rPr lang="en-US" i="1" dirty="0" smtClean="0"/>
              <a:t>ast front-end electronics requires efficient cooling (CO2) </a:t>
            </a:r>
          </a:p>
          <a:p>
            <a:pPr lvl="1"/>
            <a:r>
              <a:rPr lang="en-US" i="1" dirty="0"/>
              <a:t>c</a:t>
            </a:r>
            <a:r>
              <a:rPr lang="en-US" i="1" dirty="0" smtClean="0"/>
              <a:t>old operation of sensors  requires thermal enclosure </a:t>
            </a:r>
          </a:p>
          <a:p>
            <a:pPr lvl="1"/>
            <a:r>
              <a:rPr lang="en-US" i="1" dirty="0"/>
              <a:t>r</a:t>
            </a:r>
            <a:r>
              <a:rPr lang="en-US" i="1" dirty="0" smtClean="0"/>
              <a:t>outing of services </a:t>
            </a:r>
          </a:p>
          <a:p>
            <a:pPr lvl="1"/>
            <a:r>
              <a:rPr lang="en-US" i="1" dirty="0"/>
              <a:t>i</a:t>
            </a:r>
            <a:r>
              <a:rPr lang="en-US" i="1" dirty="0" smtClean="0"/>
              <a:t>nstallation in dipole magnet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000" dirty="0" smtClean="0"/>
          </a:p>
          <a:p>
            <a:r>
              <a:rPr lang="en-US" dirty="0"/>
              <a:t>M</a:t>
            </a:r>
            <a:r>
              <a:rPr lang="en-US" dirty="0" smtClean="0"/>
              <a:t>odule assembly: fully developed, dummy modules produced. </a:t>
            </a:r>
          </a:p>
          <a:p>
            <a:pPr lvl="1"/>
            <a:r>
              <a:rPr lang="en-US" i="1" dirty="0" smtClean="0"/>
              <a:t>FEB under development for functional modules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100" dirty="0" smtClean="0"/>
          </a:p>
          <a:p>
            <a:r>
              <a:rPr lang="en-US" dirty="0"/>
              <a:t>L</a:t>
            </a:r>
            <a:r>
              <a:rPr lang="en-US" dirty="0" smtClean="0"/>
              <a:t>adder assembly: procedure and tooling under development</a:t>
            </a:r>
            <a:br>
              <a:rPr lang="en-US" dirty="0" smtClean="0"/>
            </a:br>
            <a:endParaRPr lang="en-US" sz="1100" dirty="0" smtClean="0"/>
          </a:p>
          <a:p>
            <a:r>
              <a:rPr lang="en-US" dirty="0"/>
              <a:t>S</a:t>
            </a:r>
            <a:r>
              <a:rPr lang="en-US" dirty="0" smtClean="0"/>
              <a:t>ystem integration: </a:t>
            </a:r>
          </a:p>
          <a:p>
            <a:pPr lvl="1"/>
            <a:r>
              <a:rPr lang="en-US" i="1" dirty="0" smtClean="0"/>
              <a:t>CAD well advanced, in concept and detail </a:t>
            </a:r>
          </a:p>
          <a:p>
            <a:pPr lvl="1"/>
            <a:r>
              <a:rPr lang="en-US" i="1" dirty="0" smtClean="0"/>
              <a:t>¼ unit demonstrator and cooling demonstrators under construction </a:t>
            </a:r>
          </a:p>
          <a:p>
            <a:pPr lvl="1"/>
            <a:r>
              <a:rPr lang="en-US" i="1" dirty="0" smtClean="0"/>
              <a:t>electronics &amp; powering components being produced</a:t>
            </a:r>
          </a:p>
          <a:p>
            <a:pPr lvl="1"/>
            <a:r>
              <a:rPr lang="en-US" i="1" dirty="0"/>
              <a:t>open </a:t>
            </a:r>
            <a:r>
              <a:rPr lang="en-US" i="1" dirty="0" smtClean="0"/>
              <a:t>topic: </a:t>
            </a:r>
            <a:r>
              <a:rPr lang="en-US" i="1" dirty="0"/>
              <a:t>beam pipe section in STS </a:t>
            </a:r>
            <a:endParaRPr lang="en-US" i="1" dirty="0" smtClean="0"/>
          </a:p>
          <a:p>
            <a:r>
              <a:rPr lang="en-US" dirty="0"/>
              <a:t>A</a:t>
            </a:r>
            <a:r>
              <a:rPr lang="en-US" dirty="0" smtClean="0"/>
              <a:t>im to advance system integration towards production readiness in 2018.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05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3074" name="Picture 2" descr="D:\Work\CBM\STS\STS-Project\STS-project-plan\Assembly-Integration-flow\STS-Assembly-Flow-201703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670865" cy="575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98608" y="4520824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STS assembly and integration flow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519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7950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GSI-FAIR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Darmstadt,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Germany</a:t>
            </a:r>
          </a:p>
          <a:p>
            <a:pPr marL="107950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JINR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Dubna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Russia </a:t>
            </a:r>
          </a:p>
          <a:p>
            <a:pPr marL="107950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Univ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. T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ü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bingen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Germany</a:t>
            </a:r>
          </a:p>
          <a:p>
            <a:pPr marL="107950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KIT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Karlsruhe,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Germany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107950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AGH, Cracow, Poland;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JU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Cracow,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Poland; 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/>
            </a:r>
            <a:b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</a:b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   WUT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Warsaw,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Poland 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107950">
              <a:lnSpc>
                <a:spcPct val="100000"/>
              </a:lnSpc>
            </a:pP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Assembly Centers: GSI-FAIR, JINR -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VBLHEP</a:t>
            </a:r>
            <a:endParaRPr lang="en-US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Key project institutes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2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STS - Task &amp; integration challenges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7760" r="30156" b="5172"/>
          <a:stretch/>
        </p:blipFill>
        <p:spPr bwMode="auto">
          <a:xfrm flipH="1">
            <a:off x="337782" y="1905000"/>
            <a:ext cx="3853218" cy="38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66800" y="5943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STS ladder arrangement</a:t>
            </a:r>
            <a:endParaRPr lang="en-US" i="1" dirty="0"/>
          </a:p>
        </p:txBody>
      </p:sp>
      <p:sp>
        <p:nvSpPr>
          <p:cNvPr id="13" name="TextShape 17"/>
          <p:cNvSpPr txBox="1"/>
          <p:nvPr/>
        </p:nvSpPr>
        <p:spPr>
          <a:xfrm>
            <a:off x="4572000" y="1752600"/>
            <a:ext cx="4572000" cy="4560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00050" indent="-292100">
              <a:lnSpc>
                <a:spcPct val="120000"/>
              </a:lnSpc>
              <a:buBlip>
                <a:blip r:embed="rId4"/>
              </a:buBlip>
            </a:pPr>
            <a:r>
              <a:rPr lang="en-US" sz="1600" dirty="0" smtClean="0">
                <a:latin typeface="Calibri" panose="020F0502020204030204" pitchFamily="34" charset="0"/>
              </a:rPr>
              <a:t>pile-up free track point determination </a:t>
            </a:r>
            <a:br>
              <a:rPr lang="en-US" sz="1600" dirty="0" smtClean="0">
                <a:latin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</a:rPr>
              <a:t>in high-rate collision environment: 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dirty="0" smtClean="0">
                <a:latin typeface="Calibri" panose="020F0502020204030204" pitchFamily="34" charset="0"/>
              </a:rPr>
              <a:t>10</a:t>
            </a:r>
            <a:r>
              <a:rPr lang="en-US" sz="1600" i="1" baseline="30000" dirty="0" smtClean="0">
                <a:latin typeface="Calibri" panose="020F0502020204030204" pitchFamily="34" charset="0"/>
              </a:rPr>
              <a:t>5</a:t>
            </a:r>
            <a:r>
              <a:rPr lang="en-US" sz="1600" i="1" dirty="0" smtClean="0">
                <a:latin typeface="Calibri" panose="020F0502020204030204" pitchFamily="34" charset="0"/>
              </a:rPr>
              <a:t> </a:t>
            </a:r>
            <a:r>
              <a:rPr lang="en-US" sz="1600" i="1" dirty="0" smtClean="0">
                <a:latin typeface="Calibri" panose="020F0502020204030204" pitchFamily="34" charset="0"/>
                <a:sym typeface="Symbol"/>
              </a:rPr>
              <a:t> </a:t>
            </a:r>
            <a:r>
              <a:rPr lang="en-US" sz="1600" i="1" dirty="0" smtClean="0">
                <a:latin typeface="Calibri" panose="020F0502020204030204" pitchFamily="34" charset="0"/>
              </a:rPr>
              <a:t>10</a:t>
            </a:r>
            <a:r>
              <a:rPr lang="en-US" sz="1600" i="1" baseline="30000" dirty="0" smtClean="0">
                <a:latin typeface="Calibri" panose="020F0502020204030204" pitchFamily="34" charset="0"/>
              </a:rPr>
              <a:t>7</a:t>
            </a:r>
            <a:r>
              <a:rPr lang="en-US" sz="1600" i="1" dirty="0" smtClean="0">
                <a:latin typeface="Calibri" panose="020F0502020204030204" pitchFamily="34" charset="0"/>
              </a:rPr>
              <a:t>/s (A+A), up to 10</a:t>
            </a:r>
            <a:r>
              <a:rPr lang="en-US" sz="1600" i="1" baseline="30000" dirty="0" smtClean="0">
                <a:latin typeface="Calibri" panose="020F0502020204030204" pitchFamily="34" charset="0"/>
              </a:rPr>
              <a:t>9</a:t>
            </a:r>
            <a:r>
              <a:rPr lang="en-US" sz="1600" i="1" dirty="0" smtClean="0">
                <a:latin typeface="Calibri" panose="020F0502020204030204" pitchFamily="34" charset="0"/>
              </a:rPr>
              <a:t>/s (</a:t>
            </a:r>
            <a:r>
              <a:rPr lang="en-US" sz="1600" i="1" dirty="0" err="1" smtClean="0">
                <a:latin typeface="Calibri" panose="020F0502020204030204" pitchFamily="34" charset="0"/>
              </a:rPr>
              <a:t>p+A</a:t>
            </a:r>
            <a:r>
              <a:rPr lang="en-US" sz="1600" i="1" dirty="0" smtClean="0">
                <a:latin typeface="Calibri" panose="020F0502020204030204" pitchFamily="34" charset="0"/>
              </a:rPr>
              <a:t>), </a:t>
            </a:r>
            <a:br>
              <a:rPr lang="en-US" sz="1600" i="1" dirty="0" smtClean="0">
                <a:latin typeface="Calibri" panose="020F0502020204030204" pitchFamily="34" charset="0"/>
              </a:rPr>
            </a:br>
            <a:r>
              <a:rPr lang="en-US" sz="1600" i="1" dirty="0" smtClean="0">
                <a:latin typeface="Calibri" panose="020F0502020204030204" pitchFamily="34" charset="0"/>
              </a:rPr>
              <a:t>track multiplicities up to 700/collision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momentum  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resolution  </a:t>
            </a: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p/p  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1-2%  </a:t>
            </a:r>
            <a:endParaRPr lang="en-US" sz="1600" i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400050" indent="-292100">
              <a:lnSpc>
                <a:spcPct val="120000"/>
              </a:lnSpc>
              <a:buBlip>
                <a:blip r:embed="rId4"/>
              </a:buBlip>
            </a:pP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physics aperture :     2.5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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  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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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 25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 </a:t>
            </a:r>
          </a:p>
          <a:p>
            <a:pPr marL="400050" indent="-292100">
              <a:lnSpc>
                <a:spcPct val="120000"/>
              </a:lnSpc>
              <a:buBlip>
                <a:blip r:embed="rId4"/>
              </a:buBlip>
            </a:pP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8 tracking stations:   0.3 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m  </a:t>
            </a: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z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  1.0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m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material </a:t>
            </a: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:  0.3 % – 1% X</a:t>
            </a:r>
            <a:r>
              <a:rPr lang="en-US" sz="1600" i="1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0</a:t>
            </a: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 per 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station 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896 detector modules , 106 ladders</a:t>
            </a:r>
          </a:p>
          <a:p>
            <a:pPr marL="400050" indent="-292100">
              <a:lnSpc>
                <a:spcPct val="120000"/>
              </a:lnSpc>
              <a:buBlip>
                <a:blip r:embed="rId4"/>
              </a:buBlip>
            </a:pP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double-sided 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silicon </a:t>
            </a:r>
            <a:r>
              <a:rPr lang="en-US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microstrip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sensors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hit spatial resolution  25 µm </a:t>
            </a:r>
            <a:endParaRPr lang="en-US" sz="1600" i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  <a:sym typeface="Symbol"/>
            </a:endParaRP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operation at T = -5 C  (radiation field) </a:t>
            </a:r>
            <a:endParaRPr lang="en-US" sz="1600" i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400050" indent="-292100">
              <a:lnSpc>
                <a:spcPct val="120000"/>
              </a:lnSpc>
              <a:buBlip>
                <a:blip r:embed="rId4"/>
              </a:buBlip>
            </a:pP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1.8 million r/o channels, 14 000 r/o ASICs  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time-stamp resolution   5 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ns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power dissipation: </a:t>
            </a: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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 40 kW </a:t>
            </a:r>
          </a:p>
          <a:p>
            <a:pPr marL="857250" lvl="1" indent="-292100">
              <a:lnSpc>
                <a:spcPct val="120000"/>
              </a:lnSpc>
              <a:buBlip>
                <a:blip r:embed="rId4"/>
              </a:buBlip>
            </a:pPr>
            <a:endParaRPr lang="en-US" sz="1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  <a:sym typeface="Symbol"/>
            </a:endParaRPr>
          </a:p>
          <a:p>
            <a:pPr marL="857250" lvl="1" indent="-292100">
              <a:lnSpc>
                <a:spcPct val="120000"/>
              </a:lnSpc>
              <a:buBlip>
                <a:blip r:embed="rId4"/>
              </a:buBlip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STS - Task &amp; integration challenges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7760" r="30156" b="5172"/>
          <a:stretch/>
        </p:blipFill>
        <p:spPr bwMode="auto">
          <a:xfrm flipH="1">
            <a:off x="337782" y="1905000"/>
            <a:ext cx="3853218" cy="38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66800" y="5943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STS ladder arrangement</a:t>
            </a:r>
            <a:endParaRPr lang="en-US" i="1" dirty="0"/>
          </a:p>
        </p:txBody>
      </p:sp>
      <p:sp>
        <p:nvSpPr>
          <p:cNvPr id="13" name="TextShape 17"/>
          <p:cNvSpPr txBox="1"/>
          <p:nvPr/>
        </p:nvSpPr>
        <p:spPr>
          <a:xfrm>
            <a:off x="4572000" y="1752600"/>
            <a:ext cx="4572000" cy="4560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00050" indent="-292100">
              <a:lnSpc>
                <a:spcPct val="120000"/>
              </a:lnSpc>
              <a:buBlip>
                <a:blip r:embed="rId4"/>
              </a:buBlip>
            </a:pPr>
            <a:r>
              <a:rPr lang="en-US" sz="1600" dirty="0" smtClean="0">
                <a:latin typeface="Calibri" panose="020F0502020204030204" pitchFamily="34" charset="0"/>
              </a:rPr>
              <a:t>pile-up free track point determination </a:t>
            </a:r>
            <a:br>
              <a:rPr lang="en-US" sz="1600" dirty="0" smtClean="0">
                <a:latin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</a:rPr>
              <a:t>in high-rate collision environment: 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dirty="0" smtClean="0">
                <a:latin typeface="Calibri" panose="020F0502020204030204" pitchFamily="34" charset="0"/>
              </a:rPr>
              <a:t>10</a:t>
            </a:r>
            <a:r>
              <a:rPr lang="en-US" sz="1600" i="1" baseline="30000" dirty="0" smtClean="0">
                <a:latin typeface="Calibri" panose="020F0502020204030204" pitchFamily="34" charset="0"/>
              </a:rPr>
              <a:t>5</a:t>
            </a:r>
            <a:r>
              <a:rPr lang="en-US" sz="1600" i="1" dirty="0" smtClean="0">
                <a:latin typeface="Calibri" panose="020F0502020204030204" pitchFamily="34" charset="0"/>
              </a:rPr>
              <a:t> </a:t>
            </a:r>
            <a:r>
              <a:rPr lang="en-US" sz="1600" i="1" dirty="0" smtClean="0">
                <a:latin typeface="Calibri" panose="020F0502020204030204" pitchFamily="34" charset="0"/>
                <a:sym typeface="Symbol"/>
              </a:rPr>
              <a:t> </a:t>
            </a:r>
            <a:r>
              <a:rPr lang="en-US" sz="1600" i="1" dirty="0" smtClean="0">
                <a:latin typeface="Calibri" panose="020F0502020204030204" pitchFamily="34" charset="0"/>
              </a:rPr>
              <a:t>10</a:t>
            </a:r>
            <a:r>
              <a:rPr lang="en-US" sz="1600" i="1" baseline="30000" dirty="0" smtClean="0">
                <a:latin typeface="Calibri" panose="020F0502020204030204" pitchFamily="34" charset="0"/>
              </a:rPr>
              <a:t>7</a:t>
            </a:r>
            <a:r>
              <a:rPr lang="en-US" sz="1600" i="1" dirty="0" smtClean="0">
                <a:latin typeface="Calibri" panose="020F0502020204030204" pitchFamily="34" charset="0"/>
              </a:rPr>
              <a:t>/s (A+A), up to 10</a:t>
            </a:r>
            <a:r>
              <a:rPr lang="en-US" sz="1600" i="1" baseline="30000" dirty="0" smtClean="0">
                <a:latin typeface="Calibri" panose="020F0502020204030204" pitchFamily="34" charset="0"/>
              </a:rPr>
              <a:t>9</a:t>
            </a:r>
            <a:r>
              <a:rPr lang="en-US" sz="1600" i="1" dirty="0" smtClean="0">
                <a:latin typeface="Calibri" panose="020F0502020204030204" pitchFamily="34" charset="0"/>
              </a:rPr>
              <a:t>/s (</a:t>
            </a:r>
            <a:r>
              <a:rPr lang="en-US" sz="1600" i="1" dirty="0" err="1" smtClean="0">
                <a:latin typeface="Calibri" panose="020F0502020204030204" pitchFamily="34" charset="0"/>
              </a:rPr>
              <a:t>p+A</a:t>
            </a:r>
            <a:r>
              <a:rPr lang="en-US" sz="1600" i="1" dirty="0" smtClean="0">
                <a:latin typeface="Calibri" panose="020F0502020204030204" pitchFamily="34" charset="0"/>
              </a:rPr>
              <a:t>), </a:t>
            </a:r>
            <a:br>
              <a:rPr lang="en-US" sz="1600" i="1" dirty="0" smtClean="0">
                <a:latin typeface="Calibri" panose="020F0502020204030204" pitchFamily="34" charset="0"/>
              </a:rPr>
            </a:br>
            <a:r>
              <a:rPr lang="en-US" sz="1600" i="1" dirty="0" smtClean="0">
                <a:latin typeface="Calibri" panose="020F0502020204030204" pitchFamily="34" charset="0"/>
              </a:rPr>
              <a:t>track multiplicities up to 700/collision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momentum  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resolution  </a:t>
            </a: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p/p  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1-2%  </a:t>
            </a:r>
            <a:endParaRPr lang="en-US" sz="1600" i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400050" indent="-292100">
              <a:lnSpc>
                <a:spcPct val="120000"/>
              </a:lnSpc>
              <a:buBlip>
                <a:blip r:embed="rId4"/>
              </a:buBlip>
            </a:pP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physics aperture :     2.5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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  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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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 25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 </a:t>
            </a:r>
          </a:p>
          <a:p>
            <a:pPr marL="400050" indent="-292100">
              <a:lnSpc>
                <a:spcPct val="120000"/>
              </a:lnSpc>
              <a:buBlip>
                <a:blip r:embed="rId4"/>
              </a:buBlip>
            </a:pP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8 tracking stations:   0.3 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m  </a:t>
            </a: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z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  1.0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m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material </a:t>
            </a: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:  0.3 % – 1% X</a:t>
            </a:r>
            <a:r>
              <a:rPr lang="en-US" sz="1600" i="1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0</a:t>
            </a: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 per 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station 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896 detector modules , 106 ladders</a:t>
            </a:r>
          </a:p>
          <a:p>
            <a:pPr marL="400050" indent="-292100">
              <a:lnSpc>
                <a:spcPct val="120000"/>
              </a:lnSpc>
              <a:buBlip>
                <a:blip r:embed="rId4"/>
              </a:buBlip>
            </a:pP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double-sided 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silicon </a:t>
            </a:r>
            <a:r>
              <a:rPr lang="en-US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microstrip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sensors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hit spatial resolution  25 µm </a:t>
            </a:r>
            <a:endParaRPr lang="en-US" sz="1600" b="1" i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  <a:sym typeface="Symbol"/>
            </a:endParaRP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operation at T = -5 C  (radiation field) </a:t>
            </a:r>
            <a:endParaRPr lang="en-US" sz="1600" b="1" i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400050" indent="-292100">
              <a:lnSpc>
                <a:spcPct val="120000"/>
              </a:lnSpc>
              <a:buBlip>
                <a:blip r:embed="rId4"/>
              </a:buBlip>
            </a:pP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1.8 million r/o channels, 14 000 r/o ASICs  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time-stamp resolution   5 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ns</a:t>
            </a:r>
          </a:p>
          <a:p>
            <a:pPr marL="627063" lvl="1" indent="-231775">
              <a:lnSpc>
                <a:spcPct val="120000"/>
              </a:lnSpc>
              <a:buFontTx/>
              <a:buChar char="‒"/>
            </a:pPr>
            <a:r>
              <a:rPr lang="en-US" sz="16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power dissipation: </a:t>
            </a:r>
            <a:r>
              <a:rPr lang="en-US" sz="16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</a:t>
            </a:r>
            <a:r>
              <a:rPr lang="en-US" sz="16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 40 kW </a:t>
            </a:r>
          </a:p>
          <a:p>
            <a:pPr marL="857250" lvl="1" indent="-292100">
              <a:lnSpc>
                <a:spcPct val="120000"/>
              </a:lnSpc>
              <a:buBlip>
                <a:blip r:embed="rId4"/>
              </a:buBlip>
            </a:pPr>
            <a:endParaRPr lang="en-US" sz="1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  <a:sym typeface="Symbol"/>
            </a:endParaRPr>
          </a:p>
          <a:p>
            <a:pPr marL="857250" lvl="1" indent="-292100">
              <a:lnSpc>
                <a:spcPct val="120000"/>
              </a:lnSpc>
              <a:buBlip>
                <a:blip r:embed="rId4"/>
              </a:buBlip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2740104"/>
            <a:ext cx="3657600" cy="258532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Challenges: </a:t>
            </a:r>
            <a:br>
              <a:rPr lang="en-US" sz="2400" dirty="0" smtClean="0"/>
            </a:br>
            <a:endParaRPr lang="en-US" sz="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precision assembly of </a:t>
            </a:r>
            <a:br>
              <a:rPr lang="en-US" dirty="0" smtClean="0"/>
            </a:br>
            <a:r>
              <a:rPr lang="en-US" dirty="0" smtClean="0"/>
              <a:t>modules, ladders, stations </a:t>
            </a:r>
            <a:br>
              <a:rPr lang="en-US" dirty="0" smtClean="0"/>
            </a:br>
            <a:endParaRPr lang="en-US" sz="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cooling of front-end electronics </a:t>
            </a:r>
            <a:br>
              <a:rPr lang="en-US" dirty="0" smtClean="0"/>
            </a:br>
            <a:endParaRPr lang="en-US" sz="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cold sensors – thermal enclosure</a:t>
            </a:r>
            <a:br>
              <a:rPr lang="en-US" dirty="0" smtClean="0"/>
            </a:br>
            <a:endParaRPr lang="en-US" sz="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routing of cables/cooling tubes </a:t>
            </a:r>
            <a:br>
              <a:rPr lang="en-US" dirty="0" smtClean="0"/>
            </a:br>
            <a:endParaRPr lang="en-US" sz="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installation into dipole magnet  </a:t>
            </a:r>
          </a:p>
        </p:txBody>
      </p:sp>
    </p:spTree>
    <p:extLst>
      <p:ext uri="{BB962C8B-B14F-4D97-AF65-F5344CB8AC3E}">
        <p14:creationId xmlns:p14="http://schemas.microsoft.com/office/powerpoint/2010/main" val="17050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Integration – from modules to stations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989666" y="1295485"/>
            <a:ext cx="7011334" cy="5029115"/>
            <a:chOff x="855638" y="1214734"/>
            <a:chExt cx="7011334" cy="5029115"/>
          </a:xfrm>
        </p:grpSpPr>
        <p:sp>
          <p:nvSpPr>
            <p:cNvPr id="10" name="TextBox 9"/>
            <p:cNvSpPr txBox="1"/>
            <p:nvPr/>
          </p:nvSpPr>
          <p:spPr>
            <a:xfrm>
              <a:off x="5791200" y="1214734"/>
              <a:ext cx="119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latin typeface="Calibri" panose="020F0502020204030204" pitchFamily="34" charset="0"/>
                </a:rPr>
                <a:t>front-end board in cooling block</a:t>
              </a:r>
              <a:endParaRPr lang="de-DE" sz="1200" dirty="0">
                <a:latin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05370" y="1904025"/>
              <a:ext cx="1381666" cy="349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alibri" panose="020F0502020204030204" pitchFamily="34" charset="0"/>
                </a:rPr>
                <a:t>896 modules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52575" y="5590866"/>
              <a:ext cx="2029631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</a:rPr>
                <a:t>8 tracking stations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52074" y="5649283"/>
              <a:ext cx="1516001" cy="59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18 mechanical half-units 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59960" y="3235866"/>
              <a:ext cx="1232352" cy="31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alibri" panose="020F0502020204030204" pitchFamily="34" charset="0"/>
                </a:rPr>
                <a:t>C-frame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855638" y="2109518"/>
              <a:ext cx="6353555" cy="3487713"/>
              <a:chOff x="2062941" y="35878750"/>
              <a:chExt cx="5541883" cy="3605115"/>
            </a:xfrm>
          </p:grpSpPr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40" t="6854" r="46147" b="7849"/>
              <a:stretch/>
            </p:blipFill>
            <p:spPr bwMode="auto">
              <a:xfrm rot="3158414">
                <a:off x="5296305" y="35130262"/>
                <a:ext cx="541086" cy="2038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7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13" t="7585" r="54531" b="6666"/>
              <a:stretch/>
            </p:blipFill>
            <p:spPr bwMode="auto">
              <a:xfrm>
                <a:off x="7379215" y="37443787"/>
                <a:ext cx="225609" cy="2040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32" t="6982" r="35686" b="5000"/>
              <a:stretch/>
            </p:blipFill>
            <p:spPr bwMode="auto">
              <a:xfrm>
                <a:off x="5607308" y="37293043"/>
                <a:ext cx="1334895" cy="2145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6" t="15517" r="20250" b="11035"/>
              <a:stretch/>
            </p:blipFill>
            <p:spPr bwMode="auto">
              <a:xfrm>
                <a:off x="2062941" y="37095033"/>
                <a:ext cx="3200584" cy="2342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8" name="Straight Arrow Connector 17"/>
            <p:cNvCxnSpPr>
              <a:cxnSpLocks noChangeShapeType="1"/>
            </p:cNvCxnSpPr>
            <p:nvPr/>
          </p:nvCxnSpPr>
          <p:spPr bwMode="auto">
            <a:xfrm>
              <a:off x="4233133" y="3024550"/>
              <a:ext cx="2758711" cy="1394814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sm" len="med"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18"/>
            <p:cNvCxnSpPr>
              <a:cxnSpLocks noChangeShapeType="1"/>
            </p:cNvCxnSpPr>
            <p:nvPr/>
          </p:nvCxnSpPr>
          <p:spPr bwMode="auto">
            <a:xfrm>
              <a:off x="5890262" y="2200421"/>
              <a:ext cx="1060279" cy="1423168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sm" len="med"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4868397" y="2445421"/>
              <a:ext cx="789711" cy="682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 smtClean="0">
                  <a:latin typeface="Calibri" panose="020F0502020204030204" pitchFamily="34" charset="0"/>
                </a:rPr>
                <a:t>ultra-thin r/o cables</a:t>
              </a:r>
              <a:endParaRPr lang="de-DE" sz="1100" i="1" dirty="0">
                <a:latin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02260" y="2602844"/>
              <a:ext cx="738491" cy="31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latin typeface="Calibri" panose="020F0502020204030204" pitchFamily="34" charset="0"/>
                </a:rPr>
                <a:t>sensor</a:t>
              </a:r>
              <a:endParaRPr lang="de-DE" sz="1200" i="1" dirty="0">
                <a:latin typeface="Calibri" panose="020F05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3794369" y="4270775"/>
              <a:ext cx="18668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latin typeface="Calibri" panose="020F0502020204030204" pitchFamily="34" charset="0"/>
                </a:rPr>
                <a:t>read-out + power boards</a:t>
              </a:r>
              <a:endParaRPr lang="de-DE" sz="1200" dirty="0">
                <a:latin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79468" y="5782616"/>
              <a:ext cx="1387504" cy="349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106 ladders</a:t>
              </a:r>
              <a:endParaRPr lang="en-US" sz="1100" dirty="0">
                <a:latin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6614738" y="4471910"/>
              <a:ext cx="138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alibri" panose="020F0502020204030204" pitchFamily="34" charset="0"/>
                </a:rPr>
                <a:t>8-10 modules</a:t>
              </a:r>
              <a:endParaRPr lang="en-US" sz="105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20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Progress with module assembly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9"/>
          <a:stretch/>
        </p:blipFill>
        <p:spPr>
          <a:xfrm>
            <a:off x="137486" y="1625788"/>
            <a:ext cx="2714122" cy="2304256"/>
          </a:xfrm>
          <a:prstGeom prst="rect">
            <a:avLst/>
          </a:prstGeom>
        </p:spPr>
      </p:pic>
      <p:pic>
        <p:nvPicPr>
          <p:cNvPr id="9" name="Grafik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62066"/>
            <a:ext cx="3066087" cy="2299565"/>
          </a:xfrm>
          <a:prstGeom prst="rect">
            <a:avLst/>
          </a:prstGeom>
        </p:spPr>
      </p:pic>
      <p:pic>
        <p:nvPicPr>
          <p:cNvPr id="11" name="Picture 2" descr="Z:\CSimons\Reinraum\Bilder\04_07021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00" y="1902009"/>
            <a:ext cx="3814655" cy="254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2" b="20316"/>
          <a:stretch/>
        </p:blipFill>
        <p:spPr>
          <a:xfrm>
            <a:off x="4290834" y="4674233"/>
            <a:ext cx="4540444" cy="16873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1400" y="1397860"/>
            <a:ext cx="1768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GSI-Detector Lab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5600" y="1424469"/>
            <a:ext cx="228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</a:t>
            </a:r>
            <a:r>
              <a:rPr lang="en-US" sz="1600" dirty="0" smtClean="0"/>
              <a:t>ork flow, per side: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TAB bonding of </a:t>
            </a:r>
            <a:r>
              <a:rPr lang="en-US" sz="1600" dirty="0" err="1" smtClean="0"/>
              <a:t>microcables</a:t>
            </a:r>
            <a:r>
              <a:rPr lang="en-US" sz="1600" dirty="0" smtClean="0"/>
              <a:t> to ASICs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TAB bonding of </a:t>
            </a:r>
            <a:r>
              <a:rPr lang="en-US" sz="1600" dirty="0" err="1" smtClean="0"/>
              <a:t>microcables</a:t>
            </a:r>
            <a:r>
              <a:rPr lang="en-US" sz="1600" dirty="0" smtClean="0"/>
              <a:t> to silicon sensor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die- and wire-bonding of ASICs </a:t>
            </a:r>
            <a:br>
              <a:rPr lang="en-US" sz="1600" dirty="0" smtClean="0"/>
            </a:br>
            <a:r>
              <a:rPr lang="en-US" sz="1600" dirty="0" smtClean="0"/>
              <a:t>to FEB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gluing of shielding layers and spacers</a:t>
            </a:r>
            <a:endParaRPr lang="en-US" sz="1600" dirty="0"/>
          </a:p>
        </p:txBody>
      </p:sp>
      <p:pic>
        <p:nvPicPr>
          <p:cNvPr id="17" name="Grafik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1" y="3370955"/>
            <a:ext cx="3124200" cy="69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6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with module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8" name="Grafik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11480" y="1676400"/>
            <a:ext cx="8467920" cy="292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90"/>
          <a:stretch/>
        </p:blipFill>
        <p:spPr>
          <a:xfrm>
            <a:off x="914400" y="3962400"/>
            <a:ext cx="4343400" cy="2228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48768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dummy modules </a:t>
            </a:r>
            <a:br>
              <a:rPr lang="en-US" dirty="0" smtClean="0"/>
            </a:br>
            <a:r>
              <a:rPr lang="en-US" i="1" dirty="0" smtClean="0"/>
              <a:t>produced during set-up of assembly line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2357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ladders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grpSp>
        <p:nvGrpSpPr>
          <p:cNvPr id="7" name="Gruppieren 256"/>
          <p:cNvGrpSpPr>
            <a:grpSpLocks noChangeAspect="1"/>
          </p:cNvGrpSpPr>
          <p:nvPr/>
        </p:nvGrpSpPr>
        <p:grpSpPr>
          <a:xfrm>
            <a:off x="601556" y="1612136"/>
            <a:ext cx="7625958" cy="1993822"/>
            <a:chOff x="15518606" y="21727001"/>
            <a:chExt cx="8677275" cy="226869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8606" y="21914481"/>
              <a:ext cx="8677275" cy="208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8"/>
            <p:cNvSpPr txBox="1">
              <a:spLocks noChangeArrowheads="1"/>
            </p:cNvSpPr>
            <p:nvPr/>
          </p:nvSpPr>
          <p:spPr bwMode="auto">
            <a:xfrm>
              <a:off x="19351920" y="22330255"/>
              <a:ext cx="1527982" cy="32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600" dirty="0"/>
                <a:t>s</a:t>
              </a:r>
              <a:r>
                <a:rPr lang="en-US" altLang="de-DE" sz="1600" dirty="0" smtClean="0"/>
                <a:t>ilicon sensors</a:t>
              </a:r>
              <a:endParaRPr lang="en-US" altLang="de-DE" sz="1600" dirty="0"/>
            </a:p>
          </p:txBody>
        </p:sp>
        <p:cxnSp>
          <p:nvCxnSpPr>
            <p:cNvPr id="10" name="Gerade Verbindung mit Pfeil 118"/>
            <p:cNvCxnSpPr/>
            <p:nvPr/>
          </p:nvCxnSpPr>
          <p:spPr>
            <a:xfrm flipV="1">
              <a:off x="17983200" y="22875242"/>
              <a:ext cx="396242" cy="1828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>
              <a:spLocks noChangeArrowheads="1"/>
            </p:cNvSpPr>
            <p:nvPr/>
          </p:nvSpPr>
          <p:spPr bwMode="auto">
            <a:xfrm>
              <a:off x="17171138" y="23054155"/>
              <a:ext cx="1438214" cy="32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600" dirty="0"/>
                <a:t>c</a:t>
              </a:r>
              <a:r>
                <a:rPr lang="en-US" altLang="de-DE" sz="1600" dirty="0" smtClean="0"/>
                <a:t>arbon ladder</a:t>
              </a:r>
              <a:endParaRPr lang="en-US" altLang="de-DE" sz="1600" dirty="0"/>
            </a:p>
          </p:txBody>
        </p:sp>
        <p:cxnSp>
          <p:nvCxnSpPr>
            <p:cNvPr id="12" name="Gerade Verbindung mit Pfeil 120"/>
            <p:cNvCxnSpPr/>
            <p:nvPr/>
          </p:nvCxnSpPr>
          <p:spPr>
            <a:xfrm flipH="1">
              <a:off x="15948660" y="22011481"/>
              <a:ext cx="331946" cy="2008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>
              <a:spLocks noChangeArrowheads="1"/>
            </p:cNvSpPr>
            <p:nvPr/>
          </p:nvSpPr>
          <p:spPr bwMode="auto">
            <a:xfrm>
              <a:off x="15538926" y="22833175"/>
              <a:ext cx="1380506" cy="32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600" dirty="0" smtClean="0"/>
                <a:t>ladder holder</a:t>
              </a:r>
              <a:endParaRPr lang="en-US" altLang="de-DE" sz="1600" dirty="0"/>
            </a:p>
          </p:txBody>
        </p:sp>
        <p:cxnSp>
          <p:nvCxnSpPr>
            <p:cNvPr id="14" name="Gerade Verbindung mit Pfeil 147"/>
            <p:cNvCxnSpPr/>
            <p:nvPr/>
          </p:nvCxnSpPr>
          <p:spPr>
            <a:xfrm flipH="1" flipV="1">
              <a:off x="15742920" y="22486621"/>
              <a:ext cx="205740" cy="365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2"/>
            <p:cNvSpPr txBox="1">
              <a:spLocks noChangeArrowheads="1"/>
            </p:cNvSpPr>
            <p:nvPr/>
          </p:nvSpPr>
          <p:spPr bwMode="auto">
            <a:xfrm>
              <a:off x="15823406" y="21727001"/>
              <a:ext cx="1790875" cy="32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600" dirty="0" smtClean="0"/>
                <a:t>fixed bearing side</a:t>
              </a:r>
              <a:endParaRPr lang="en-US" altLang="de-DE" sz="1600" dirty="0"/>
            </a:p>
          </p:txBody>
        </p:sp>
        <p:sp>
          <p:nvSpPr>
            <p:cNvPr id="16" name="Textfeld 12"/>
            <p:cNvSpPr txBox="1">
              <a:spLocks noChangeArrowheads="1"/>
            </p:cNvSpPr>
            <p:nvPr/>
          </p:nvSpPr>
          <p:spPr bwMode="auto">
            <a:xfrm>
              <a:off x="21958305" y="22528375"/>
              <a:ext cx="2018501" cy="32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600" dirty="0" smtClean="0"/>
                <a:t>floating bearing side</a:t>
              </a:r>
              <a:endParaRPr lang="en-US" altLang="de-DE" sz="1600" dirty="0"/>
            </a:p>
          </p:txBody>
        </p:sp>
        <p:cxnSp>
          <p:nvCxnSpPr>
            <p:cNvPr id="17" name="Gerade Verbindung mit Pfeil 152"/>
            <p:cNvCxnSpPr/>
            <p:nvPr/>
          </p:nvCxnSpPr>
          <p:spPr>
            <a:xfrm>
              <a:off x="23296880" y="22849840"/>
              <a:ext cx="42672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t="7901" r="8398" b="19931"/>
          <a:stretch/>
        </p:blipFill>
        <p:spPr bwMode="auto">
          <a:xfrm>
            <a:off x="538209" y="3916907"/>
            <a:ext cx="4070867" cy="214683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feld 65"/>
          <p:cNvSpPr txBox="1"/>
          <p:nvPr/>
        </p:nvSpPr>
        <p:spPr>
          <a:xfrm>
            <a:off x="5334000" y="3835644"/>
            <a:ext cx="3373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de-DE" sz="1600" dirty="0" err="1">
                <a:solidFill>
                  <a:schemeClr val="tx1"/>
                </a:solidFill>
              </a:rPr>
              <a:t>Beampipe</a:t>
            </a:r>
            <a:r>
              <a:rPr lang="en-US" altLang="de-DE" sz="1600" dirty="0">
                <a:solidFill>
                  <a:schemeClr val="tx1"/>
                </a:solidFill>
              </a:rPr>
              <a:t> </a:t>
            </a:r>
            <a:r>
              <a:rPr lang="en-US" altLang="de-DE" sz="1600" dirty="0" smtClean="0">
                <a:solidFill>
                  <a:schemeClr val="tx1"/>
                </a:solidFill>
              </a:rPr>
              <a:t>cut-out </a:t>
            </a:r>
            <a:r>
              <a:rPr lang="en-US" altLang="de-DE" sz="1600" dirty="0" smtClean="0"/>
              <a:t>for central ladders</a:t>
            </a:r>
            <a:endParaRPr lang="de-DE" sz="1600" dirty="0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40428" r="2869" b="34136"/>
          <a:stretch/>
        </p:blipFill>
        <p:spPr bwMode="auto">
          <a:xfrm>
            <a:off x="5105400" y="4309696"/>
            <a:ext cx="3732918" cy="64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617" y="3510888"/>
            <a:ext cx="327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mounting with “L-legs”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fiber ladders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322" y="4596993"/>
            <a:ext cx="3725841" cy="172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75301"/>
            <a:ext cx="4220568" cy="157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" y="1934416"/>
            <a:ext cx="831291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60" y="1401016"/>
            <a:ext cx="2194247" cy="146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000" y="2925016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 smtClean="0"/>
              <a:t>hub from Al, 130 cm long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 smtClean="0"/>
              <a:t>carbon fiber structure dimensions: </a:t>
            </a:r>
          </a:p>
          <a:p>
            <a:pPr marL="395288" lvl="1" indent="-217488">
              <a:buFont typeface="Calibri" panose="020F0502020204030204" pitchFamily="34" charset="0"/>
              <a:buChar char="‒"/>
            </a:pPr>
            <a:r>
              <a:rPr lang="en-US" sz="1600" dirty="0" smtClean="0"/>
              <a:t>base: 6.1 cm</a:t>
            </a:r>
          </a:p>
          <a:p>
            <a:pPr marL="395288" lvl="1" indent="-217488">
              <a:buFont typeface="Calibri" panose="020F0502020204030204" pitchFamily="34" charset="0"/>
              <a:buChar char="‒"/>
            </a:pPr>
            <a:r>
              <a:rPr lang="en-US" sz="1600" dirty="0" smtClean="0"/>
              <a:t>height: 2.0 cm </a:t>
            </a:r>
          </a:p>
          <a:p>
            <a:pPr marL="395288" lvl="1" indent="-217488">
              <a:buFont typeface="Calibri" panose="020F0502020204030204" pitchFamily="34" charset="0"/>
              <a:buChar char="‒"/>
            </a:pPr>
            <a:r>
              <a:rPr lang="en-US" sz="1600" dirty="0" smtClean="0"/>
              <a:t>length: 120 cm </a:t>
            </a:r>
          </a:p>
          <a:p>
            <a:pPr marL="395288" lvl="1" indent="-217488">
              <a:buFont typeface="Calibri" panose="020F0502020204030204" pitchFamily="34" charset="0"/>
              <a:buChar char="‒"/>
            </a:pPr>
            <a:r>
              <a:rPr lang="en-US" sz="1600" dirty="0" smtClean="0"/>
              <a:t>tube supports: 1.5/0.5 mm </a:t>
            </a:r>
            <a:r>
              <a:rPr lang="en-US" sz="1600" dirty="0" smtClean="0">
                <a:sym typeface="Symbol"/>
              </a:rPr>
              <a:t></a:t>
            </a:r>
            <a:endParaRPr lang="en-US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8289049" y="2782621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hub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93292" y="1295400"/>
            <a:ext cx="505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prototypes made in aerospace industry, Germany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726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with ladder assembly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DPG Münster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Progress with System Integration of the CBM Silicon Tracking Detector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7195913" y="1468398"/>
            <a:ext cx="149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concept tool 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/>
          <a:stretch/>
        </p:blipFill>
        <p:spPr>
          <a:xfrm>
            <a:off x="4724400" y="1468398"/>
            <a:ext cx="2090513" cy="1193722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9255"/>
            <a:ext cx="4038600" cy="4668098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63304"/>
            <a:ext cx="5562600" cy="2479064"/>
          </a:xfr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13" y="2260775"/>
            <a:ext cx="2139532" cy="11720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0" y="44196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1</a:t>
            </a:r>
            <a:endParaRPr lang="en-US" sz="1400" i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95813" y="4419599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2</a:t>
            </a:r>
            <a:endParaRPr lang="en-US" sz="1400" i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75497"/>
            <a:ext cx="6918456" cy="263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1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808</Words>
  <Application>Microsoft Office PowerPoint</Application>
  <PresentationFormat>On-screen Show (4:3)</PresentationFormat>
  <Paragraphs>251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DejaVu Sans</vt:lpstr>
      <vt:lpstr>Wingdings</vt:lpstr>
      <vt:lpstr>Ubuntu</vt:lpstr>
      <vt:lpstr>Calibri</vt:lpstr>
      <vt:lpstr>Symbol</vt:lpstr>
      <vt:lpstr>Larissa-Design</vt:lpstr>
      <vt:lpstr>Progress with System Integration  of the CBM Silicon Tracking Detector</vt:lpstr>
      <vt:lpstr>STS - Task &amp; integration challenges </vt:lpstr>
      <vt:lpstr>STS - Task &amp; integration challenges </vt:lpstr>
      <vt:lpstr>Integration – from modules to stations</vt:lpstr>
      <vt:lpstr>Progress with module assembly </vt:lpstr>
      <vt:lpstr>Progress with module assembly</vt:lpstr>
      <vt:lpstr>Detector ladders </vt:lpstr>
      <vt:lpstr>Carbon fiber ladders</vt:lpstr>
      <vt:lpstr>Progress with ladder assembly</vt:lpstr>
      <vt:lpstr>Progress with ladder assembly</vt:lpstr>
      <vt:lpstr>Progress with ladder assembly</vt:lpstr>
      <vt:lpstr>STS in Dipole Magnet</vt:lpstr>
      <vt:lpstr>Progress with STS CAD model </vt:lpstr>
      <vt:lpstr>Construction of a mock-up STS </vt:lpstr>
      <vt:lpstr>Development of ladder handling tool</vt:lpstr>
      <vt:lpstr>LV/HV powering scheme</vt:lpstr>
      <vt:lpstr>Summary</vt:lpstr>
      <vt:lpstr>PowerPoint Presentation</vt:lpstr>
      <vt:lpstr>Key project institutes: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 M. Heuser</dc:creator>
  <cp:lastModifiedBy>Heuser, Johann Dr.</cp:lastModifiedBy>
  <cp:revision>2523</cp:revision>
  <cp:lastPrinted>2016-09-20T14:20:37Z</cp:lastPrinted>
  <dcterms:modified xsi:type="dcterms:W3CDTF">2017-04-03T09:44:53Z</dcterms:modified>
</cp:coreProperties>
</file>