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65" r:id="rId2"/>
  </p:sldMasterIdLst>
  <p:notesMasterIdLst>
    <p:notesMasterId r:id="rId23"/>
  </p:notesMasterIdLst>
  <p:sldIdLst>
    <p:sldId id="618" r:id="rId3"/>
    <p:sldId id="608" r:id="rId4"/>
    <p:sldId id="607" r:id="rId5"/>
    <p:sldId id="617" r:id="rId6"/>
    <p:sldId id="601" r:id="rId7"/>
    <p:sldId id="609" r:id="rId8"/>
    <p:sldId id="619" r:id="rId9"/>
    <p:sldId id="597" r:id="rId10"/>
    <p:sldId id="611" r:id="rId11"/>
    <p:sldId id="613" r:id="rId12"/>
    <p:sldId id="612" r:id="rId13"/>
    <p:sldId id="589" r:id="rId14"/>
    <p:sldId id="600" r:id="rId15"/>
    <p:sldId id="582" r:id="rId16"/>
    <p:sldId id="591" r:id="rId17"/>
    <p:sldId id="592" r:id="rId18"/>
    <p:sldId id="622" r:id="rId19"/>
    <p:sldId id="594" r:id="rId20"/>
    <p:sldId id="620" r:id="rId21"/>
    <p:sldId id="615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CC9900"/>
    <a:srgbClr val="FFFF99"/>
    <a:srgbClr val="FF9933"/>
    <a:srgbClr val="FF9900"/>
    <a:srgbClr val="FF9966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74" autoAdjust="0"/>
    <p:restoredTop sz="97407" autoAdjust="0"/>
  </p:normalViewPr>
  <p:slideViewPr>
    <p:cSldViewPr snapToObjects="1">
      <p:cViewPr>
        <p:scale>
          <a:sx n="70" d="100"/>
          <a:sy n="70" d="100"/>
        </p:scale>
        <p:origin x="-1362" y="-144"/>
      </p:cViewPr>
      <p:guideLst>
        <p:guide orient="horz" pos="386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D77D9-7C78-41DD-BEC2-B844B1014818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D9856-F772-4531-82C0-3CF99004C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5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D9856-F772-4531-82C0-3CF99004C6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6481762" cy="6921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25" y="6597650"/>
            <a:ext cx="309691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509497" y="6589053"/>
            <a:ext cx="212500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dirty="0" err="1" smtClean="0">
                <a:solidFill>
                  <a:srgbClr val="000000"/>
                </a:solidFill>
              </a:rPr>
              <a:t>C.Sturm</a:t>
            </a:r>
            <a:r>
              <a:rPr lang="de-DE" altLang="de-DE" dirty="0" smtClean="0">
                <a:solidFill>
                  <a:srgbClr val="000000"/>
                </a:solidFill>
              </a:rPr>
              <a:t> et. al., GSI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7988" y="6596063"/>
            <a:ext cx="1008062" cy="2174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30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smtClean="0"/>
              <a:t>DPG Spring Meeting, Münster, March 2017</a:t>
            </a:r>
            <a:endParaRPr lang="en-US" altLang="de-DE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 dirty="0" err="1" smtClean="0"/>
              <a:t>C.Sturm</a:t>
            </a:r>
            <a:r>
              <a:rPr lang="de-DE" altLang="de-DE" dirty="0" smtClean="0"/>
              <a:t> et. al., GSI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D9F68-B875-42ED-AA7E-68FE335537A5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199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792163"/>
          </a:xfrm>
          <a:prstGeom prst="rect">
            <a:avLst/>
          </a:prstGeom>
          <a:gradFill rotWithShape="1">
            <a:gsLst>
              <a:gs pos="0">
                <a:srgbClr val="324284"/>
              </a:gs>
              <a:gs pos="100000">
                <a:srgbClr val="6F7AC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64817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9497" y="6596063"/>
            <a:ext cx="212500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000000"/>
                </a:solidFill>
              </a:rPr>
              <a:t>C.Sturm</a:t>
            </a:r>
            <a:r>
              <a:rPr lang="de-DE" altLang="de-DE" dirty="0" smtClean="0">
                <a:solidFill>
                  <a:srgbClr val="000000"/>
                </a:solidFill>
              </a:rPr>
              <a:t> et. al., GSI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3175"/>
            <a:ext cx="566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97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2859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5292" y="703099"/>
            <a:ext cx="5981893" cy="970706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mCBM@SIS18 </a:t>
            </a:r>
            <a:r>
              <a:rPr lang="en-US" sz="2800" dirty="0" smtClean="0">
                <a:solidFill>
                  <a:schemeClr val="tx1"/>
                </a:solidFill>
              </a:rPr>
              <a:t>–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a </a:t>
            </a:r>
            <a:r>
              <a:rPr lang="en-US" sz="2800" dirty="0">
                <a:solidFill>
                  <a:schemeClr val="tx1"/>
                </a:solidFill>
              </a:rPr>
              <a:t>CBM full system test-setup at </a:t>
            </a:r>
            <a:r>
              <a:rPr lang="en-US" sz="2800" dirty="0" smtClean="0">
                <a:solidFill>
                  <a:schemeClr val="tx1"/>
                </a:solidFill>
              </a:rPr>
              <a:t>GSI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1583795"/>
            <a:ext cx="3748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Christian Sturm et al. , GSI Helmholtz Center</a:t>
            </a:r>
          </a:p>
          <a:p>
            <a:r>
              <a:rPr lang="en-US" sz="1400" i="1" dirty="0" smtClean="0"/>
              <a:t>for the CBM Collaboration</a:t>
            </a:r>
            <a:endParaRPr lang="en-US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294454" y="2213865"/>
            <a:ext cx="5742931" cy="169277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mCBM@SIS18 - a test facility for the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CBM FLES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(HK 15.1,J. de </a:t>
            </a:r>
            <a:r>
              <a:rPr lang="en-US" sz="1600" dirty="0" err="1" smtClean="0"/>
              <a:t>Cuveland</a:t>
            </a:r>
            <a:endParaRPr lang="en-US" sz="1600" dirty="0" smtClean="0"/>
          </a:p>
          <a:p>
            <a:r>
              <a:rPr lang="en-US" sz="1600" dirty="0"/>
              <a:t>     </a:t>
            </a:r>
            <a:r>
              <a:rPr lang="en-US" sz="1600" dirty="0" smtClean="0"/>
              <a:t> HK 63.6, </a:t>
            </a:r>
            <a:r>
              <a:rPr lang="en-US" sz="1600" dirty="0" err="1" smtClean="0"/>
              <a:t>D.Hutter</a:t>
            </a:r>
            <a:r>
              <a:rPr lang="en-US" sz="1600" dirty="0" smtClean="0"/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CBM </a:t>
            </a:r>
            <a:r>
              <a:rPr lang="en-US" dirty="0"/>
              <a:t>free-streaming </a:t>
            </a:r>
            <a:r>
              <a:rPr lang="en-US" dirty="0" smtClean="0"/>
              <a:t>DAQ </a:t>
            </a:r>
            <a:r>
              <a:rPr lang="en-US" dirty="0"/>
              <a:t>System </a:t>
            </a:r>
          </a:p>
          <a:p>
            <a:r>
              <a:rPr lang="en-US" dirty="0" smtClean="0"/>
              <a:t>     </a:t>
            </a:r>
            <a:r>
              <a:rPr lang="en-US" sz="1600" dirty="0" smtClean="0"/>
              <a:t>(</a:t>
            </a:r>
            <a:r>
              <a:rPr lang="en-US" sz="1600" dirty="0"/>
              <a:t>HK15.4,D. </a:t>
            </a:r>
            <a:r>
              <a:rPr lang="en-US" sz="1600" dirty="0" err="1"/>
              <a:t>Emschermann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161510" y="4793956"/>
            <a:ext cx="4226746" cy="12003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Introduction and status of the project: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Motivation and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Present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Preparations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/>
              <a:t>DPG Spring Meeting, Münster, March 2017</a:t>
            </a:r>
            <a:endParaRPr lang="en-US" altLang="de-DE" dirty="0" smtClean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/>
              <a:t>C.Sturm et. al., GSI</a:t>
            </a:r>
            <a:endParaRPr lang="de-DE" altLang="de-DE" dirty="0" smtClean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D9F68-B875-42ED-AA7E-68FE335537A5}" type="slidenum">
              <a:rPr lang="de-DE" altLang="de-DE" smtClean="0"/>
              <a:pPr/>
              <a:t>1</a:t>
            </a:fld>
            <a:endParaRPr lang="de-DE" altLang="de-DE"/>
          </a:p>
        </p:txBody>
      </p:sp>
      <p:grpSp>
        <p:nvGrpSpPr>
          <p:cNvPr id="10" name="Gruppieren 9"/>
          <p:cNvGrpSpPr/>
          <p:nvPr/>
        </p:nvGrpSpPr>
        <p:grpSpPr>
          <a:xfrm>
            <a:off x="5586273" y="1449583"/>
            <a:ext cx="3351212" cy="5084762"/>
            <a:chOff x="5640388" y="1316038"/>
            <a:chExt cx="3351212" cy="5084762"/>
          </a:xfrm>
        </p:grpSpPr>
        <p:pic>
          <p:nvPicPr>
            <p:cNvPr id="11" name="Picture 2" descr="https://www.gsi.de/fileadmin/_processed_/csm_1_210116_f1fe4f176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316038"/>
              <a:ext cx="2286000" cy="157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5"/>
            <p:cNvSpPr>
              <a:spLocks noChangeArrowheads="1"/>
            </p:cNvSpPr>
            <p:nvPr/>
          </p:nvSpPr>
          <p:spPr bwMode="auto">
            <a:xfrm rot="21308814">
              <a:off x="7045325" y="1925638"/>
              <a:ext cx="12604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de-DE" altLang="de-DE" sz="1600" b="1" smtClean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g</a:t>
              </a:r>
              <a:r>
                <a:rPr lang="en-US" altLang="de-DE" sz="1600" b="1" smtClean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reen cube</a:t>
              </a:r>
            </a:p>
          </p:txBody>
        </p:sp>
        <p:pic>
          <p:nvPicPr>
            <p:cNvPr id="16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2225" y="2895600"/>
              <a:ext cx="1196975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 flipV="1">
              <a:off x="7391400" y="5476875"/>
              <a:ext cx="1008063" cy="9525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H="1" flipV="1">
              <a:off x="7942263" y="4581525"/>
              <a:ext cx="0" cy="22860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 flipV="1">
              <a:off x="8077200" y="4572000"/>
              <a:ext cx="0" cy="45720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V="1">
              <a:off x="8229600" y="4572000"/>
              <a:ext cx="17463" cy="68580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V="1">
              <a:off x="8382000" y="4581525"/>
              <a:ext cx="17463" cy="904875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 rot="16200000">
              <a:off x="8313738" y="3067050"/>
              <a:ext cx="660400" cy="3365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de-DE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FLIB</a:t>
              </a:r>
            </a:p>
          </p:txBody>
        </p:sp>
        <p:sp>
          <p:nvSpPr>
            <p:cNvPr id="23" name="Line 15"/>
            <p:cNvSpPr>
              <a:spLocks noChangeShapeType="1"/>
            </p:cNvSpPr>
            <p:nvPr/>
          </p:nvSpPr>
          <p:spPr bwMode="auto">
            <a:xfrm flipH="1">
              <a:off x="7391400" y="5257800"/>
              <a:ext cx="860425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H="1">
              <a:off x="7391400" y="5029200"/>
              <a:ext cx="6858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H="1">
              <a:off x="7400925" y="4810125"/>
              <a:ext cx="541338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/>
            </a:p>
          </p:txBody>
        </p:sp>
        <p:pic>
          <p:nvPicPr>
            <p:cNvPr id="26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388" y="3429000"/>
              <a:ext cx="1979612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421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Zoom-in: Present SIS18 </a:t>
            </a:r>
            <a:r>
              <a:rPr lang="en-US" dirty="0"/>
              <a:t>T</a:t>
            </a:r>
            <a:r>
              <a:rPr lang="en-US" dirty="0" smtClean="0"/>
              <a:t>arget Hall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56558"/>
            <a:ext cx="9144000" cy="321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771800" y="2528900"/>
            <a:ext cx="8146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HADES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37085" y="2438890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R3B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42030" y="3931313"/>
            <a:ext cx="7809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BioMat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211961" y="2843935"/>
            <a:ext cx="1170129" cy="621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 C and HTD Test Stand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715"/>
            <a:ext cx="9153528" cy="542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4301970" y="2933945"/>
            <a:ext cx="945105" cy="49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1852113" y="1808446"/>
            <a:ext cx="7032420" cy="3248276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34122" y="4289843"/>
            <a:ext cx="3375375" cy="1647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878332" y="4509120"/>
            <a:ext cx="60465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HTD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787135" y="2904517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Cave C</a:t>
            </a: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R</a:t>
            </a:r>
            <a:r>
              <a:rPr lang="en-US" sz="1400" b="1" baseline="30000" dirty="0" err="1" smtClean="0">
                <a:solidFill>
                  <a:srgbClr val="FF0000"/>
                </a:solidFill>
              </a:rPr>
              <a:t>3</a:t>
            </a:r>
            <a:r>
              <a:rPr lang="en-US" sz="1400" b="1" dirty="0" err="1" smtClean="0">
                <a:solidFill>
                  <a:srgbClr val="FF0000"/>
                </a:solidFill>
              </a:rPr>
              <a:t>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Cave - </a:t>
            </a:r>
            <a:r>
              <a:rPr lang="en-US" dirty="0" err="1" smtClean="0"/>
              <a:t>HTD</a:t>
            </a:r>
            <a:r>
              <a:rPr lang="en-US" dirty="0" smtClean="0"/>
              <a:t> at present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208437" y="1943835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March 24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, 2017</a:t>
            </a:r>
            <a:endParaRPr lang="en-US" sz="1200" dirty="0"/>
          </a:p>
        </p:txBody>
      </p:sp>
      <p:grpSp>
        <p:nvGrpSpPr>
          <p:cNvPr id="31" name="Gruppieren 30"/>
          <p:cNvGrpSpPr>
            <a:grpSpLocks noChangeAspect="1"/>
          </p:cNvGrpSpPr>
          <p:nvPr/>
        </p:nvGrpSpPr>
        <p:grpSpPr>
          <a:xfrm>
            <a:off x="4286135" y="3023955"/>
            <a:ext cx="4786365" cy="3589774"/>
            <a:chOff x="55665" y="908720"/>
            <a:chExt cx="4786365" cy="3589774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5" y="908720"/>
              <a:ext cx="4786365" cy="3589774"/>
            </a:xfrm>
            <a:prstGeom prst="rect">
              <a:avLst/>
            </a:prstGeom>
          </p:spPr>
        </p:pic>
        <p:cxnSp>
          <p:nvCxnSpPr>
            <p:cNvPr id="11" name="Gerade Verbindung mit Pfeil 10"/>
            <p:cNvCxnSpPr/>
            <p:nvPr/>
          </p:nvCxnSpPr>
          <p:spPr>
            <a:xfrm flipH="1">
              <a:off x="4007123" y="1530417"/>
              <a:ext cx="409674" cy="450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/>
          <p:cNvGrpSpPr>
            <a:grpSpLocks noChangeAspect="1"/>
          </p:cNvGrpSpPr>
          <p:nvPr/>
        </p:nvGrpSpPr>
        <p:grpSpPr>
          <a:xfrm>
            <a:off x="0" y="773705"/>
            <a:ext cx="4752020" cy="3564015"/>
            <a:chOff x="4211960" y="2947827"/>
            <a:chExt cx="4842030" cy="3631523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2947827"/>
              <a:ext cx="4842030" cy="3631523"/>
            </a:xfrm>
            <a:prstGeom prst="rect">
              <a:avLst/>
            </a:prstGeom>
          </p:spPr>
        </p:pic>
        <p:cxnSp>
          <p:nvCxnSpPr>
            <p:cNvPr id="15" name="Gerade Verbindung mit Pfeil 14"/>
            <p:cNvCxnSpPr/>
            <p:nvPr/>
          </p:nvCxnSpPr>
          <p:spPr>
            <a:xfrm>
              <a:off x="5517105" y="4064696"/>
              <a:ext cx="53066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6" y="811681"/>
            <a:ext cx="6006944" cy="545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4"/>
          <p:cNvSpPr>
            <a:spLocks noChangeArrowheads="1"/>
          </p:cNvSpPr>
          <p:nvPr/>
        </p:nvSpPr>
        <p:spPr bwMode="auto">
          <a:xfrm rot="20848638">
            <a:off x="1805876" y="2709302"/>
            <a:ext cx="541827" cy="742435"/>
          </a:xfrm>
          <a:prstGeom prst="ellipse">
            <a:avLst/>
          </a:prstGeom>
          <a:noFill/>
          <a:ln w="38100">
            <a:solidFill>
              <a:srgbClr val="FF33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16604" y="4374106"/>
            <a:ext cx="1881396" cy="1035114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484140" y="1505803"/>
            <a:ext cx="827720" cy="609600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H="1">
            <a:off x="3041830" y="1088740"/>
            <a:ext cx="377965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862015" y="888685"/>
            <a:ext cx="11817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effectLst/>
                <a:latin typeface="+mn-lt"/>
              </a:rPr>
              <a:t>g</a:t>
            </a:r>
            <a:r>
              <a:rPr lang="en-US" altLang="de-DE" sz="2000" dirty="0">
                <a:effectLst/>
                <a:latin typeface="+mn-lt"/>
              </a:rPr>
              <a:t>as area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867525" y="1610548"/>
            <a:ext cx="19284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e-DE" altLang="de-DE" sz="2000" dirty="0" err="1" smtClean="0">
                <a:effectLst/>
                <a:latin typeface="+mn-lt"/>
              </a:rPr>
              <a:t>counting</a:t>
            </a:r>
            <a:r>
              <a:rPr lang="de-DE" altLang="de-DE" sz="2000" dirty="0" smtClean="0">
                <a:effectLst/>
                <a:latin typeface="+mn-lt"/>
              </a:rPr>
              <a:t> </a:t>
            </a:r>
            <a:r>
              <a:rPr lang="de-DE" altLang="de-DE" sz="2000" dirty="0" err="1" smtClean="0">
                <a:effectLst/>
                <a:latin typeface="+mn-lt"/>
              </a:rPr>
              <a:t>house</a:t>
            </a:r>
            <a:endParaRPr lang="en-US" altLang="de-DE" sz="2000" dirty="0">
              <a:effectLst/>
              <a:latin typeface="+mn-lt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880692" y="2659392"/>
            <a:ext cx="19021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effectLst/>
                <a:latin typeface="+mn-lt"/>
              </a:rPr>
              <a:t>DAQ </a:t>
            </a:r>
            <a:r>
              <a:rPr lang="de-DE" altLang="de-DE" sz="2000" dirty="0" err="1" smtClean="0">
                <a:effectLst/>
                <a:latin typeface="+mn-lt"/>
              </a:rPr>
              <a:t>container</a:t>
            </a:r>
            <a:endParaRPr lang="en-US" altLang="de-DE" sz="2000" dirty="0">
              <a:effectLst/>
              <a:latin typeface="+mn-lt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884217" y="4087743"/>
            <a:ext cx="10679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e-DE" altLang="de-DE" sz="2000" b="1" dirty="0" err="1">
                <a:effectLst/>
                <a:latin typeface="+mn-lt"/>
              </a:rPr>
              <a:t>mCBM</a:t>
            </a:r>
            <a:r>
              <a:rPr lang="de-DE" altLang="de-DE" sz="2000" b="1" dirty="0">
                <a:effectLst/>
                <a:latin typeface="+mn-lt"/>
              </a:rPr>
              <a:t> </a:t>
            </a:r>
          </a:p>
          <a:p>
            <a:pPr eaLnBrk="1" hangingPunct="1"/>
            <a:r>
              <a:rPr lang="de-DE" altLang="de-DE" sz="2000" b="1" dirty="0">
                <a:effectLst/>
                <a:latin typeface="+mn-lt"/>
              </a:rPr>
              <a:t>cave</a:t>
            </a:r>
            <a:endParaRPr lang="en-US" altLang="de-DE" sz="2000" b="1" dirty="0">
              <a:effectLst/>
              <a:latin typeface="+mn-lt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3311860" y="1810603"/>
            <a:ext cx="350962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2276744" y="2859447"/>
            <a:ext cx="4544743" cy="11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2917047" y="4441686"/>
            <a:ext cx="3904439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237185" y="5021810"/>
            <a:ext cx="16385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de-DE" altLang="de-DE" sz="2000" dirty="0">
                <a:effectLst/>
                <a:latin typeface="+mn-lt"/>
              </a:rPr>
              <a:t>Green Cube</a:t>
            </a:r>
            <a:endParaRPr lang="en-US" altLang="de-DE" sz="2000" dirty="0">
              <a:effectLst/>
              <a:latin typeface="+mn-lt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H="1">
            <a:off x="6957265" y="5443538"/>
            <a:ext cx="0" cy="685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7109665" y="5443538"/>
            <a:ext cx="0" cy="685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2764650" y="101254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– support infrastructure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6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of the </a:t>
            </a:r>
            <a:r>
              <a:rPr lang="en-US" dirty="0" err="1" smtClean="0"/>
              <a:t>mCBM</a:t>
            </a:r>
            <a:r>
              <a:rPr lang="en-US" dirty="0" smtClean="0"/>
              <a:t> Cave – Test Stand </a:t>
            </a:r>
            <a:r>
              <a:rPr lang="en-US" dirty="0" err="1" smtClean="0"/>
              <a:t>HTD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5" y="1448780"/>
            <a:ext cx="7976313" cy="4480473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73" y="1178749"/>
            <a:ext cx="7587528" cy="567065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level simulation </a:t>
            </a:r>
            <a:br>
              <a:rPr lang="en-US" dirty="0" smtClean="0"/>
            </a:br>
            <a:r>
              <a:rPr lang="en-US" dirty="0" smtClean="0"/>
              <a:t>at top </a:t>
            </a:r>
            <a:r>
              <a:rPr lang="en-US" dirty="0" err="1" smtClean="0"/>
              <a:t>SIS18</a:t>
            </a:r>
            <a:r>
              <a:rPr lang="en-US" dirty="0" smtClean="0"/>
              <a:t> energies and </a:t>
            </a:r>
            <a:r>
              <a:rPr lang="en-US" dirty="0" err="1" smtClean="0"/>
              <a:t>CBM</a:t>
            </a:r>
            <a:r>
              <a:rPr lang="en-US" dirty="0" smtClean="0"/>
              <a:t> collision rates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7368323" y="1223755"/>
            <a:ext cx="1659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FLUKA simulation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" y="773708"/>
            <a:ext cx="3274892" cy="183958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66" y="1661970"/>
            <a:ext cx="7538340" cy="49623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level simulation </a:t>
            </a:r>
            <a:br>
              <a:rPr lang="en-US" dirty="0" smtClean="0"/>
            </a:br>
            <a:r>
              <a:rPr lang="en-US" dirty="0" smtClean="0"/>
              <a:t>at top </a:t>
            </a:r>
            <a:r>
              <a:rPr lang="en-US" dirty="0" err="1" smtClean="0"/>
              <a:t>SIS18</a:t>
            </a:r>
            <a:r>
              <a:rPr lang="en-US" dirty="0" smtClean="0"/>
              <a:t> energies and </a:t>
            </a:r>
            <a:r>
              <a:rPr lang="en-US" dirty="0" err="1" smtClean="0"/>
              <a:t>CBM</a:t>
            </a:r>
            <a:r>
              <a:rPr lang="en-US" dirty="0" smtClean="0"/>
              <a:t> collision rates 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" y="773704"/>
            <a:ext cx="3284909" cy="184520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368323" y="1223755"/>
            <a:ext cx="1659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FLUKA simulation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shielding required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96" y="998730"/>
            <a:ext cx="7369788" cy="41397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42030" y="5206008"/>
            <a:ext cx="3608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dditional iron and concrete layer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radiation level simulation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optimization ongoing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Preparation Meeting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818710"/>
            <a:ext cx="4707899" cy="35553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11" y="2540150"/>
            <a:ext cx="5265586" cy="394919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297445" y="2168860"/>
            <a:ext cx="2775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Tuesday, </a:t>
            </a:r>
            <a:r>
              <a:rPr lang="en-US" dirty="0"/>
              <a:t>March 20, 2017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6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619" y="1106794"/>
            <a:ext cx="8640762" cy="230832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mCBM@SIS18 – a CBM full system test at GSI</a:t>
            </a:r>
          </a:p>
          <a:p>
            <a:endParaRPr lang="en-US" dirty="0" smtClean="0"/>
          </a:p>
          <a:p>
            <a:r>
              <a:rPr lang="en-US" b="1" dirty="0" smtClean="0"/>
              <a:t>A </a:t>
            </a:r>
            <a:r>
              <a:rPr lang="en-US" b="1" dirty="0"/>
              <a:t>test facility for the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High-performance free-streaming </a:t>
            </a:r>
            <a:r>
              <a:rPr lang="en-US" dirty="0"/>
              <a:t>DAQ </a:t>
            </a:r>
            <a:r>
              <a:rPr lang="en-US" dirty="0" smtClean="0"/>
              <a:t>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Final detector prototypes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2016 – 2018 design and construction phase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2018 – 2021 permanent test-setup incl. beam tests with high-rate A+A collisions 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251619" y="3821014"/>
            <a:ext cx="8640762" cy="2308324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Next steps 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Design freeze of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ontributions </a:t>
            </a:r>
            <a:r>
              <a:rPr lang="en-US" dirty="0"/>
              <a:t>by subsystems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HTD cave </a:t>
            </a:r>
          </a:p>
          <a:p>
            <a:endParaRPr lang="en-US" dirty="0"/>
          </a:p>
          <a:p>
            <a:r>
              <a:rPr lang="en-US" dirty="0" smtClean="0"/>
              <a:t>Preparation of the installation site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45" y="4210437"/>
            <a:ext cx="926955" cy="152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CBM experimental challenges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892787"/>
            <a:ext cx="493395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96525" y="5949280"/>
            <a:ext cx="4815535" cy="584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/>
              <a:t>Central </a:t>
            </a:r>
            <a:r>
              <a:rPr lang="en-US" altLang="en-US" sz="1600" dirty="0" err="1"/>
              <a:t>Au+Au</a:t>
            </a:r>
            <a:r>
              <a:rPr lang="en-US" altLang="en-US" sz="1600" dirty="0"/>
              <a:t> at 25 A GeV / </a:t>
            </a:r>
            <a:r>
              <a:rPr lang="en-US" altLang="en-US" sz="1600" dirty="0" smtClean="0"/>
              <a:t>UrQMD+GEANT4: </a:t>
            </a:r>
          </a:p>
          <a:p>
            <a:r>
              <a:rPr lang="en-US" altLang="en-US" sz="1600" dirty="0" smtClean="0"/>
              <a:t>160 </a:t>
            </a:r>
            <a:r>
              <a:rPr lang="en-US" altLang="en-US" sz="1600" dirty="0"/>
              <a:t>p, 400 π</a:t>
            </a:r>
            <a:r>
              <a:rPr lang="en-US" altLang="en-US" sz="1600" baseline="30000" dirty="0"/>
              <a:t>+</a:t>
            </a:r>
            <a:r>
              <a:rPr lang="en-US" altLang="en-US" sz="1600" dirty="0"/>
              <a:t>,  400 π</a:t>
            </a:r>
            <a:r>
              <a:rPr lang="en-US" altLang="en-US" sz="1600" baseline="30000" dirty="0"/>
              <a:t>+</a:t>
            </a:r>
            <a:r>
              <a:rPr lang="en-US" altLang="en-US" sz="1600" dirty="0"/>
              <a:t>, 44 K</a:t>
            </a:r>
            <a:r>
              <a:rPr lang="en-US" altLang="en-US" sz="1600" baseline="30000" dirty="0"/>
              <a:t>+</a:t>
            </a:r>
            <a:r>
              <a:rPr lang="en-US" altLang="en-US" sz="1600" dirty="0"/>
              <a:t>, 13 K</a:t>
            </a:r>
            <a:r>
              <a:rPr lang="en-US" altLang="en-US" sz="1600" baseline="30000" dirty="0"/>
              <a:t>-</a:t>
            </a:r>
            <a:endParaRPr lang="en-US" altLang="en-US" sz="16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472113" y="3789363"/>
            <a:ext cx="3419475" cy="14747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980"/>
                  </a:schemeClr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>
                <a:latin typeface="Arial" pitchFamily="34" charset="0"/>
                <a:sym typeface="Wingdings" pitchFamily="2" charset="2"/>
              </a:rPr>
              <a:t>Identification </a:t>
            </a:r>
          </a:p>
          <a:p>
            <a:r>
              <a:rPr lang="en-GB" altLang="en-US">
                <a:latin typeface="Arial" pitchFamily="34" charset="0"/>
                <a:sym typeface="Wingdings" pitchFamily="2" charset="2"/>
              </a:rPr>
              <a:t>of leptons and hadrons</a:t>
            </a:r>
          </a:p>
          <a:p>
            <a:endParaRPr lang="el-GR" altLang="en-US">
              <a:latin typeface="Arial" pitchFamily="34" charset="0"/>
            </a:endParaRPr>
          </a:p>
          <a:p>
            <a:r>
              <a:rPr lang="en-GB" altLang="en-US">
                <a:latin typeface="Arial" pitchFamily="34" charset="0"/>
                <a:sym typeface="Wingdings" pitchFamily="2" charset="2"/>
              </a:rPr>
              <a:t>Determination of </a:t>
            </a:r>
          </a:p>
          <a:p>
            <a:r>
              <a:rPr lang="en-GB" altLang="en-US">
                <a:latin typeface="Arial" pitchFamily="34" charset="0"/>
                <a:sym typeface="Wingdings" pitchFamily="2" charset="2"/>
              </a:rPr>
              <a:t>(displaced) vertices (</a:t>
            </a:r>
            <a:r>
              <a:rPr lang="el-GR" altLang="en-US">
                <a:latin typeface="Arial" pitchFamily="34" charset="0"/>
                <a:sym typeface="Wingdings" pitchFamily="2" charset="2"/>
              </a:rPr>
              <a:t>σ</a:t>
            </a:r>
            <a:r>
              <a:rPr lang="de-DE" altLang="en-US">
                <a:latin typeface="Arial" pitchFamily="34" charset="0"/>
                <a:sym typeface="Wingdings" pitchFamily="2" charset="2"/>
              </a:rPr>
              <a:t> </a:t>
            </a:r>
            <a:r>
              <a:rPr lang="en-GB" altLang="en-US">
                <a:latin typeface="Arial" pitchFamily="34" charset="0"/>
                <a:sym typeface="Symbol" pitchFamily="18" charset="2"/>
              </a:rPr>
              <a:t> 50 m)</a:t>
            </a:r>
            <a:endParaRPr lang="en-GB" altLang="en-US">
              <a:latin typeface="Arial" pitchFamily="34" charset="0"/>
              <a:sym typeface="Wingdings" pitchFamily="2" charset="2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44513" y="800100"/>
            <a:ext cx="8054975" cy="20240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latin typeface="Arial" pitchFamily="34" charset="0"/>
                <a:cs typeface="Tahoma" pitchFamily="34" charset="0"/>
                <a:sym typeface="Symbol" pitchFamily="18" charset="2"/>
              </a:rPr>
              <a:t>Perform measurements at unprecedented reaction rates</a:t>
            </a:r>
            <a:r>
              <a:rPr lang="en-US" altLang="en-US" sz="1600">
                <a:latin typeface="Arial" pitchFamily="34" charset="0"/>
                <a:cs typeface="Tahoma" pitchFamily="34" charset="0"/>
                <a:sym typeface="Symbol" pitchFamily="18" charset="2"/>
              </a:rPr>
              <a:t> </a:t>
            </a:r>
          </a:p>
          <a:p>
            <a:pPr eaLnBrk="0" hangingPunct="0"/>
            <a:r>
              <a:rPr lang="en-GB" altLang="en-US">
                <a:latin typeface="Arial" pitchFamily="34" charset="0"/>
              </a:rPr>
              <a:t>10</a:t>
            </a:r>
            <a:r>
              <a:rPr lang="en-GB" altLang="en-US" baseline="30000">
                <a:latin typeface="Arial" pitchFamily="34" charset="0"/>
              </a:rPr>
              <a:t>5</a:t>
            </a:r>
            <a:r>
              <a:rPr lang="en-GB" altLang="en-US">
                <a:latin typeface="Arial" pitchFamily="34" charset="0"/>
              </a:rPr>
              <a:t> - 10</a:t>
            </a:r>
            <a:r>
              <a:rPr lang="en-GB" altLang="en-US" baseline="30000">
                <a:latin typeface="Arial" pitchFamily="34" charset="0"/>
              </a:rPr>
              <a:t>7</a:t>
            </a:r>
            <a:r>
              <a:rPr lang="en-GB" altLang="en-US">
                <a:latin typeface="Arial" pitchFamily="34" charset="0"/>
              </a:rPr>
              <a:t> Au+Au  reactions/sec</a:t>
            </a:r>
            <a:endParaRPr lang="el-GR" altLang="en-US">
              <a:latin typeface="Arial" pitchFamily="34" charset="0"/>
            </a:endParaRPr>
          </a:p>
          <a:p>
            <a:pPr eaLnBrk="0" hangingPunct="0">
              <a:buFont typeface="Wingdings" pitchFamily="2" charset="2"/>
              <a:buNone/>
            </a:pPr>
            <a:r>
              <a:rPr lang="en-GB" altLang="en-US">
                <a:latin typeface="Arial" pitchFamily="34" charset="0"/>
                <a:cs typeface="Arial" pitchFamily="34" charset="0"/>
                <a:sym typeface="Wingdings" pitchFamily="2" charset="2"/>
              </a:rPr>
              <a:t>  →  </a:t>
            </a:r>
            <a:r>
              <a:rPr lang="en-GB" altLang="en-US">
                <a:latin typeface="Arial" pitchFamily="34" charset="0"/>
                <a:sym typeface="Wingdings" pitchFamily="2" charset="2"/>
              </a:rPr>
              <a:t>fast and radiation hard detectors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en-US">
                <a:latin typeface="Arial" pitchFamily="34" charset="0"/>
                <a:cs typeface="Arial" pitchFamily="34" charset="0"/>
                <a:sym typeface="Wingdings" pitchFamily="2" charset="2"/>
              </a:rPr>
              <a:t>  →  </a:t>
            </a:r>
            <a:r>
              <a:rPr lang="en-GB" altLang="en-US">
                <a:latin typeface="Arial" pitchFamily="34" charset="0"/>
                <a:sym typeface="Wingdings" pitchFamily="2" charset="2"/>
              </a:rPr>
              <a:t>free-streaming read-out electronics 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en-US">
                <a:latin typeface="Arial" pitchFamily="34" charset="0"/>
                <a:cs typeface="Arial" pitchFamily="34" charset="0"/>
                <a:sym typeface="Wingdings" pitchFamily="2" charset="2"/>
              </a:rPr>
              <a:t>  →  </a:t>
            </a:r>
            <a:r>
              <a:rPr lang="en-GB" altLang="en-US">
                <a:latin typeface="Arial" pitchFamily="34" charset="0"/>
                <a:sym typeface="Wingdings" pitchFamily="2" charset="2"/>
              </a:rPr>
              <a:t>high speed data acquisition and 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en-US">
                <a:latin typeface="Arial" pitchFamily="34" charset="0"/>
                <a:cs typeface="Arial" pitchFamily="34" charset="0"/>
                <a:sym typeface="Wingdings" pitchFamily="2" charset="2"/>
              </a:rPr>
              <a:t>        </a:t>
            </a:r>
            <a:r>
              <a:rPr lang="en-GB" altLang="en-US">
                <a:latin typeface="Arial" pitchFamily="34" charset="0"/>
                <a:sym typeface="Wingdings" pitchFamily="2" charset="2"/>
              </a:rPr>
              <a:t>high performance computer farm for online event selection </a:t>
            </a:r>
          </a:p>
          <a:p>
            <a:pPr eaLnBrk="0" hangingPunct="0">
              <a:buFont typeface="Wingdings" pitchFamily="2" charset="2"/>
              <a:buNone/>
            </a:pPr>
            <a:r>
              <a:rPr lang="en-GB" altLang="en-US">
                <a:latin typeface="Arial" pitchFamily="34" charset="0"/>
                <a:cs typeface="Arial" pitchFamily="34" charset="0"/>
                <a:sym typeface="Wingdings" pitchFamily="2" charset="2"/>
              </a:rPr>
              <a:t>  →  </a:t>
            </a:r>
            <a:r>
              <a:rPr lang="en-GB" altLang="en-US">
                <a:latin typeface="Arial" pitchFamily="34" charset="0"/>
                <a:sym typeface="Wingdings" pitchFamily="2" charset="2"/>
              </a:rPr>
              <a:t>4-D event reconstruction</a:t>
            </a:r>
            <a:endParaRPr lang="en-US" altLang="en-US" sz="1600">
              <a:solidFill>
                <a:srgbClr val="003399"/>
              </a:solidFill>
              <a:latin typeface="Arial" pitchFamily="34" charset="0"/>
              <a:cs typeface="Tahoma" pitchFamily="34" charset="0"/>
              <a:sym typeface="Symbol" pitchFamily="18" charset="2"/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http://cbm.uni-muenster.de/mcbm/more/mcbm_phase201703/2017031702_miniCBM_ev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1295400"/>
            <a:ext cx="89154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46575" y="1528605"/>
            <a:ext cx="1967205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Emschermann</a:t>
            </a:r>
            <a:endParaRPr lang="en-US" dirty="0" smtClean="0"/>
          </a:p>
          <a:p>
            <a:r>
              <a:rPr lang="en-US" dirty="0" smtClean="0"/>
              <a:t>J. </a:t>
            </a:r>
            <a:r>
              <a:rPr lang="en-US" dirty="0" err="1" smtClean="0"/>
              <a:t>Frühauf</a:t>
            </a:r>
            <a:endParaRPr lang="en-US" dirty="0" smtClean="0"/>
          </a:p>
          <a:p>
            <a:r>
              <a:rPr lang="en-US" dirty="0" smtClean="0"/>
              <a:t>W. Niebur</a:t>
            </a:r>
          </a:p>
          <a:p>
            <a:r>
              <a:rPr lang="en-US" dirty="0" smtClean="0"/>
              <a:t>P-A. </a:t>
            </a:r>
            <a:r>
              <a:rPr lang="en-US" dirty="0" err="1"/>
              <a:t>Loizeau</a:t>
            </a:r>
            <a:endParaRPr lang="en-US" dirty="0" smtClean="0"/>
          </a:p>
          <a:p>
            <a:r>
              <a:rPr lang="en-US" dirty="0" smtClean="0"/>
              <a:t>A. Senger</a:t>
            </a:r>
          </a:p>
          <a:p>
            <a:r>
              <a:rPr lang="en-US" dirty="0" smtClean="0"/>
              <a:t>F. </a:t>
            </a:r>
            <a:r>
              <a:rPr lang="en-US" dirty="0" err="1" smtClean="0"/>
              <a:t>Uhlig</a:t>
            </a:r>
            <a:endParaRPr lang="en-US" dirty="0" smtClean="0"/>
          </a:p>
          <a:p>
            <a:r>
              <a:rPr lang="en-US" dirty="0" smtClean="0"/>
              <a:t>C. Sturm</a:t>
            </a:r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70" y="1493785"/>
            <a:ext cx="926955" cy="152947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GSI core </a:t>
            </a:r>
            <a:r>
              <a:rPr lang="en-US" dirty="0" smtClean="0"/>
              <a:t>team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senger\AppData\Local\Microsoft\Windows\Temporary Internet Files\Content.Outlook\8DJ1LBWP\2016.03.14 CBM Hades SIS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083" y="-27384"/>
            <a:ext cx="16501476" cy="1022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16505" y="-64550"/>
            <a:ext cx="377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CBM </a:t>
            </a:r>
            <a:r>
              <a:rPr lang="de-DE" sz="2800" dirty="0" err="1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experiment</a:t>
            </a:r>
            <a:r>
              <a:rPr lang="de-DE" sz="2800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5496" y="908720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Dipol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Magnet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539552" y="1622026"/>
            <a:ext cx="600478" cy="10516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-66648" y="5149641"/>
            <a:ext cx="10981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Micro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>
          <a:xfrm flipV="1">
            <a:off x="482445" y="3789042"/>
            <a:ext cx="549093" cy="14589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140030" y="5248028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System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3" name="Gerade Verbindung 12"/>
          <p:cNvCxnSpPr/>
          <p:nvPr/>
        </p:nvCxnSpPr>
        <p:spPr>
          <a:xfrm>
            <a:off x="1475656" y="3876985"/>
            <a:ext cx="0" cy="13597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323655" y="692696"/>
            <a:ext cx="1290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Ring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Cherenkov</a:t>
            </a:r>
          </a:p>
        </p:txBody>
      </p:sp>
      <p:cxnSp>
        <p:nvCxnSpPr>
          <p:cNvPr id="15" name="Gerade Verbindung 14"/>
          <p:cNvCxnSpPr/>
          <p:nvPr/>
        </p:nvCxnSpPr>
        <p:spPr>
          <a:xfrm>
            <a:off x="1999145" y="1613221"/>
            <a:ext cx="216024" cy="7811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2627784" y="430599"/>
            <a:ext cx="1302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prstClr val="white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17" name="Gerade Verbindung 16"/>
          <p:cNvCxnSpPr/>
          <p:nvPr/>
        </p:nvCxnSpPr>
        <p:spPr>
          <a:xfrm>
            <a:off x="3506474" y="1646656"/>
            <a:ext cx="158610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5422845" y="-58162"/>
            <a:ext cx="191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Time </a:t>
            </a:r>
            <a:r>
              <a:rPr lang="de-DE" sz="2000" dirty="0" err="1" smtClean="0">
                <a:solidFill>
                  <a:prstClr val="white"/>
                </a:solidFill>
              </a:rPr>
              <a:t>of</a:t>
            </a:r>
            <a:r>
              <a:rPr lang="de-DE" sz="2000" dirty="0" smtClean="0">
                <a:solidFill>
                  <a:prstClr val="white"/>
                </a:solidFill>
              </a:rPr>
              <a:t> Flight</a:t>
            </a:r>
          </a:p>
          <a:p>
            <a:r>
              <a:rPr lang="de-DE" sz="2000" dirty="0" err="1">
                <a:solidFill>
                  <a:prstClr val="white"/>
                </a:solidFill>
              </a:rPr>
              <a:t>D</a:t>
            </a:r>
            <a:r>
              <a:rPr lang="de-DE" sz="2000" dirty="0" err="1" smtClean="0">
                <a:solidFill>
                  <a:prstClr val="white"/>
                </a:solidFill>
              </a:rPr>
              <a:t>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19" name="Gerade Verbindung 18"/>
          <p:cNvCxnSpPr/>
          <p:nvPr/>
        </p:nvCxnSpPr>
        <p:spPr>
          <a:xfrm flipH="1">
            <a:off x="5101876" y="531781"/>
            <a:ext cx="641939" cy="84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7884368" y="870189"/>
            <a:ext cx="1188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Projectile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Spectator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>
              <a:solidFill>
                <a:prstClr val="white"/>
              </a:solidFill>
            </a:endParaRPr>
          </a:p>
        </p:txBody>
      </p:sp>
      <p:cxnSp>
        <p:nvCxnSpPr>
          <p:cNvPr id="21" name="Gerade Verbindung 20"/>
          <p:cNvCxnSpPr/>
          <p:nvPr/>
        </p:nvCxnSpPr>
        <p:spPr>
          <a:xfrm flipH="1">
            <a:off x="8050336" y="1885852"/>
            <a:ext cx="277056" cy="6395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228184" y="5805264"/>
            <a:ext cx="115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prstClr val="white"/>
                </a:solidFill>
              </a:rPr>
              <a:t>Muon</a:t>
            </a:r>
            <a:endParaRPr lang="de-DE" sz="2000" dirty="0" smtClean="0">
              <a:solidFill>
                <a:prstClr val="white"/>
              </a:solidFill>
            </a:endParaRPr>
          </a:p>
          <a:p>
            <a:r>
              <a:rPr lang="de-DE" sz="2000" dirty="0" err="1" smtClean="0">
                <a:solidFill>
                  <a:prstClr val="white"/>
                </a:solidFill>
              </a:rPr>
              <a:t>Detector</a:t>
            </a:r>
            <a:endParaRPr lang="de-DE" sz="2000" dirty="0" smtClean="0">
              <a:solidFill>
                <a:prstClr val="white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>
          <a:xfrm flipH="1" flipV="1">
            <a:off x="4572001" y="4381888"/>
            <a:ext cx="1656183" cy="18818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0" y="6375231"/>
            <a:ext cx="3034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DAQ/FLES </a:t>
            </a:r>
            <a:r>
              <a:rPr lang="en-US" sz="2000" dirty="0">
                <a:solidFill>
                  <a:prstClr val="white"/>
                </a:solidFill>
                <a:cs typeface="Tahoma" pitchFamily="34" charset="0"/>
              </a:rPr>
              <a:t>HPC </a:t>
            </a:r>
            <a:r>
              <a:rPr lang="en-US" sz="2000" dirty="0" smtClean="0">
                <a:solidFill>
                  <a:prstClr val="white"/>
                </a:solidFill>
                <a:cs typeface="Tahoma" pitchFamily="34" charset="0"/>
              </a:rPr>
              <a:t>cluster 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7526782" y="44624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prstClr val="white"/>
                </a:solidFill>
              </a:rPr>
              <a:t>ECAL</a:t>
            </a: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7057643" y="752510"/>
            <a:ext cx="898734" cy="271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atumsplatzhalt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30" name="Fußzeilenplatzhalt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31" name="Foliennummernplatzhalt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147175" y="5217585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HK 30.1, J. Lehnert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645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otivation and Concept</a:t>
            </a:r>
            <a:endParaRPr lang="en-US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469" y="1628800"/>
            <a:ext cx="711327" cy="11736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078221" y="5319210"/>
            <a:ext cx="4769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detector prototypes at </a:t>
            </a:r>
            <a:r>
              <a:rPr lang="en-US" dirty="0" err="1" smtClean="0">
                <a:latin typeface="Times New Roman"/>
                <a:cs typeface="Times New Roman"/>
              </a:rPr>
              <a:t>θ</a:t>
            </a:r>
            <a:r>
              <a:rPr lang="en-US" baseline="-25000" dirty="0" err="1" smtClean="0">
                <a:latin typeface="Times New Roman"/>
                <a:cs typeface="Times New Roman"/>
              </a:rPr>
              <a:t>lab</a:t>
            </a:r>
            <a:r>
              <a:rPr lang="en-US" dirty="0" smtClean="0">
                <a:latin typeface="Times New Roman"/>
                <a:cs typeface="Times New Roman"/>
              </a:rPr>
              <a:t> ≈ </a:t>
            </a:r>
            <a:r>
              <a:rPr lang="en-US" dirty="0" smtClean="0"/>
              <a:t>15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  <a:r>
              <a:rPr lang="en-US" dirty="0" smtClean="0"/>
              <a:t> -  20</a:t>
            </a:r>
            <a:r>
              <a:rPr lang="en-US" dirty="0" smtClean="0">
                <a:latin typeface="Times New Roman"/>
                <a:cs typeface="Times New Roman"/>
              </a:rPr>
              <a:t>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straight tracks, no B-field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high resolution TOF (t</a:t>
            </a:r>
            <a:r>
              <a:rPr lang="en-US" baseline="-25000" dirty="0" smtClean="0"/>
              <a:t>0 </a:t>
            </a:r>
            <a:r>
              <a:rPr lang="en-US" dirty="0" smtClean="0"/>
              <a:t>– TOF stop wall)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event characterization with </a:t>
            </a:r>
            <a:r>
              <a:rPr lang="en-US" dirty="0" err="1" smtClean="0"/>
              <a:t>PSD</a:t>
            </a:r>
            <a:r>
              <a:rPr lang="en-US" dirty="0" smtClean="0"/>
              <a:t> prototype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37221" y="863715"/>
            <a:ext cx="6854762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i="1" dirty="0" err="1" smtClean="0">
                <a:solidFill>
                  <a:srgbClr val="0000FF"/>
                </a:solidFill>
              </a:rPr>
              <a:t>mCBM@SIS18</a:t>
            </a:r>
            <a:r>
              <a:rPr lang="de-DE" sz="2000" b="1" i="1" dirty="0">
                <a:solidFill>
                  <a:srgbClr val="0000FF"/>
                </a:solidFill>
              </a:rPr>
              <a:t> </a:t>
            </a:r>
            <a:r>
              <a:rPr lang="de-DE" sz="2000" dirty="0" smtClean="0"/>
              <a:t>- a</a:t>
            </a:r>
            <a:r>
              <a:rPr lang="de-DE" sz="2000" b="1" dirty="0" smtClean="0"/>
              <a:t> </a:t>
            </a:r>
            <a:r>
              <a:rPr lang="en-US" sz="2000" dirty="0" smtClean="0"/>
              <a:t>CBM </a:t>
            </a:r>
            <a:r>
              <a:rPr lang="en-US" sz="2000" dirty="0"/>
              <a:t>full system </a:t>
            </a:r>
            <a:r>
              <a:rPr lang="en-US" sz="2000" dirty="0" smtClean="0"/>
              <a:t>test-setup</a:t>
            </a:r>
            <a:r>
              <a:rPr lang="en-US" sz="2000" dirty="0"/>
              <a:t> </a:t>
            </a:r>
            <a:r>
              <a:rPr lang="en-US" sz="2000" dirty="0" smtClean="0"/>
              <a:t>in </a:t>
            </a:r>
            <a:r>
              <a:rPr lang="en-US" sz="2000" dirty="0"/>
              <a:t>high-rate </a:t>
            </a:r>
            <a:endParaRPr lang="en-US" sz="2000" dirty="0" smtClean="0"/>
          </a:p>
          <a:p>
            <a:r>
              <a:rPr lang="en-US" sz="2000" dirty="0" smtClean="0"/>
              <a:t>nucleus-nucleus collisions at GSI/FAIR,  2017 </a:t>
            </a:r>
            <a:r>
              <a:rPr lang="en-US" sz="2000" dirty="0"/>
              <a:t>– 2021 </a:t>
            </a:r>
            <a:endParaRPr lang="en-US" sz="2000" dirty="0" smtClean="0"/>
          </a:p>
          <a:p>
            <a:endParaRPr lang="en-US" dirty="0" smtClean="0"/>
          </a:p>
          <a:p>
            <a:r>
              <a:rPr lang="en-US" dirty="0" smtClean="0"/>
              <a:t>with </a:t>
            </a:r>
            <a:r>
              <a:rPr lang="en-US" dirty="0"/>
              <a:t>focus on 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streaming data transport to a </a:t>
            </a:r>
            <a:r>
              <a:rPr lang="en-US" dirty="0" err="1"/>
              <a:t>mFLES</a:t>
            </a:r>
            <a:r>
              <a:rPr lang="en-US" dirty="0"/>
              <a:t> or FLES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online reconstruction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offline 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controls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00FF"/>
                </a:solidFill>
              </a:rPr>
              <a:t>permanent test-setup </a:t>
            </a:r>
            <a:r>
              <a:rPr lang="en-US" b="1" dirty="0">
                <a:solidFill>
                  <a:srgbClr val="0000FF"/>
                </a:solidFill>
              </a:rPr>
              <a:t>at the host </a:t>
            </a:r>
            <a:r>
              <a:rPr lang="en-US" b="1" dirty="0" smtClean="0">
                <a:solidFill>
                  <a:srgbClr val="0000FF"/>
                </a:solidFill>
              </a:rPr>
              <a:t>lab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FF"/>
                </a:solidFill>
              </a:rPr>
              <a:t>t</a:t>
            </a:r>
            <a:r>
              <a:rPr lang="en-US" b="1" dirty="0" smtClean="0">
                <a:solidFill>
                  <a:srgbClr val="0000FF"/>
                </a:solidFill>
              </a:rPr>
              <a:t>est </a:t>
            </a:r>
            <a:r>
              <a:rPr lang="en-US" b="1" dirty="0">
                <a:solidFill>
                  <a:srgbClr val="0000FF"/>
                </a:solidFill>
              </a:rPr>
              <a:t>of final detector </a:t>
            </a:r>
            <a:r>
              <a:rPr lang="en-US" b="1" dirty="0" smtClean="0">
                <a:solidFill>
                  <a:srgbClr val="0000FF"/>
                </a:solidFill>
              </a:rPr>
              <a:t>prototypes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50" y="3876000"/>
            <a:ext cx="6016255" cy="1353200"/>
          </a:xfrm>
          <a:prstGeom prst="rect">
            <a:avLst/>
          </a:prstGeom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design of mCBM@SIS18</a:t>
            </a:r>
            <a:endParaRPr lang="en-US" dirty="0"/>
          </a:p>
        </p:txBody>
      </p:sp>
      <p:pic>
        <p:nvPicPr>
          <p:cNvPr id="6" name="Picture 11" descr="http://cbm.uni-muenster.de/mcbm/more/mcbm_phase201703/2017031700_miniCBM_set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18710"/>
            <a:ext cx="89154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71600" y="3104951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mMVD</a:t>
            </a:r>
            <a:endParaRPr lang="en-US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1871700" y="261891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mSTS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2697567" y="21238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mMUCH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436985" y="135877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mTRD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7452320" y="908720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mTOF</a:t>
            </a:r>
            <a:endParaRPr lang="en-US" dirty="0"/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1703676" y="6125794"/>
            <a:ext cx="5837837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4939686" y="60750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2.5m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7996" y="1043735"/>
            <a:ext cx="11336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9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design of mCBM@SIS18</a:t>
            </a:r>
          </a:p>
        </p:txBody>
      </p:sp>
      <p:pic>
        <p:nvPicPr>
          <p:cNvPr id="6" name="Picture 11" descr="http://cbm.uni-muenster.de/mcbm/more/mcbm_phase201703/2017031704_miniCBM_ev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4795" y="818710"/>
            <a:ext cx="8961254" cy="48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12904" y="915350"/>
            <a:ext cx="1031051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746575" y="3076218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mMVD</a:t>
            </a:r>
            <a:endParaRPr lang="en-US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1736685" y="274463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mSTS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2546775" y="202455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mMUCH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4575580" y="1574503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mTRD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7452320" y="908720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mTOF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312230" y="5409220"/>
            <a:ext cx="206345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UrQMD</a:t>
            </a:r>
            <a:r>
              <a:rPr lang="en-US" dirty="0" smtClean="0"/>
              <a:t> event:</a:t>
            </a:r>
          </a:p>
          <a:p>
            <a:r>
              <a:rPr lang="en-US" dirty="0" err="1" smtClean="0"/>
              <a:t>Ag+Ag</a:t>
            </a:r>
            <a:r>
              <a:rPr lang="en-US" dirty="0" smtClean="0"/>
              <a:t> 1.65 </a:t>
            </a:r>
            <a:r>
              <a:rPr lang="en-US" dirty="0" err="1" smtClean="0"/>
              <a:t>AGeV</a:t>
            </a:r>
            <a:endParaRPr lang="en-US" dirty="0" smtClean="0"/>
          </a:p>
          <a:p>
            <a:r>
              <a:rPr lang="en-US" dirty="0" smtClean="0"/>
              <a:t>central collision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371082" y="5870885"/>
            <a:ext cx="2906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First results from </a:t>
            </a:r>
          </a:p>
          <a:p>
            <a:r>
              <a:rPr lang="en-US" sz="2000" dirty="0" smtClean="0"/>
              <a:t>simulation: &lt;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track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&gt; ≈ </a:t>
            </a:r>
            <a:r>
              <a:rPr lang="en-US" sz="2000" dirty="0"/>
              <a:t>7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17794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0"/>
            <a:ext cx="7803865" cy="692150"/>
          </a:xfrm>
        </p:spPr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- contributions by subsystems: STS and MUCH </a:t>
            </a:r>
            <a:endParaRPr lang="en-US" dirty="0"/>
          </a:p>
        </p:txBody>
      </p:sp>
      <p:pic>
        <p:nvPicPr>
          <p:cNvPr id="7" name="Picture 18" descr="13_sts_v18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40" y="846110"/>
            <a:ext cx="2692276" cy="301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02210" y="863715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mSTS</a:t>
            </a:r>
            <a:endParaRPr lang="en-US" sz="2000" b="1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95287" y="3956283"/>
            <a:ext cx="341151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de-DE" sz="2000" b="1" dirty="0" err="1" smtClean="0"/>
              <a:t>mSTS</a:t>
            </a:r>
            <a:r>
              <a:rPr lang="en-US" altLang="de-DE" sz="2000" b="1" dirty="0" smtClean="0"/>
              <a:t>: </a:t>
            </a:r>
            <a:r>
              <a:rPr lang="en-US" altLang="de-DE" sz="2000" b="1" dirty="0" err="1" smtClean="0"/>
              <a:t>2x</a:t>
            </a:r>
            <a:r>
              <a:rPr lang="en-US" altLang="de-DE" sz="2000" b="1" dirty="0" smtClean="0"/>
              <a:t> stations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de-DE" sz="2000" dirty="0" smtClean="0"/>
              <a:t>1st:   </a:t>
            </a:r>
            <a:r>
              <a:rPr lang="en-US" altLang="de-DE" sz="2000" dirty="0" err="1" smtClean="0"/>
              <a:t>2x2</a:t>
            </a:r>
            <a:r>
              <a:rPr lang="en-US" altLang="de-DE" sz="2000" dirty="0" smtClean="0"/>
              <a:t> modules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de-DE" sz="2000" dirty="0" smtClean="0"/>
              <a:t>2nd:  </a:t>
            </a:r>
            <a:r>
              <a:rPr lang="en-US" altLang="de-DE" sz="2000" dirty="0" err="1" smtClean="0"/>
              <a:t>3x3</a:t>
            </a:r>
            <a:r>
              <a:rPr lang="en-US" altLang="de-DE" sz="2000" dirty="0" smtClean="0"/>
              <a:t> modules</a:t>
            </a:r>
          </a:p>
          <a:p>
            <a:pPr>
              <a:defRPr/>
            </a:pPr>
            <a:r>
              <a:rPr lang="en-US" altLang="de-DE" sz="2000" dirty="0" smtClean="0"/>
              <a:t>     =  5 half-ladders</a:t>
            </a:r>
          </a:p>
          <a:p>
            <a:pPr>
              <a:defRPr/>
            </a:pPr>
            <a:r>
              <a:rPr lang="en-US" altLang="de-DE" sz="2000" dirty="0" smtClean="0"/>
              <a:t>      = </a:t>
            </a:r>
            <a:r>
              <a:rPr lang="en-US" altLang="de-DE" sz="2000" dirty="0" err="1" smtClean="0"/>
              <a:t>13x</a:t>
            </a:r>
            <a:r>
              <a:rPr lang="en-US" altLang="de-DE" sz="2000" dirty="0" smtClean="0"/>
              <a:t> </a:t>
            </a:r>
            <a:r>
              <a:rPr lang="en-US" altLang="de-DE" sz="2000" dirty="0" err="1" smtClean="0"/>
              <a:t>6x6</a:t>
            </a:r>
            <a:r>
              <a:rPr lang="en-US" altLang="de-DE" sz="2000" dirty="0" smtClean="0"/>
              <a:t> </a:t>
            </a:r>
            <a:r>
              <a:rPr lang="en-US" altLang="de-DE" sz="2000" dirty="0" err="1" smtClean="0"/>
              <a:t>cm²</a:t>
            </a:r>
            <a:r>
              <a:rPr lang="en-US" altLang="de-DE" sz="2000" dirty="0" smtClean="0"/>
              <a:t> sensors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altLang="de-DE" sz="2000" dirty="0" smtClean="0"/>
              <a:t>all components available </a:t>
            </a:r>
          </a:p>
          <a:p>
            <a:pPr>
              <a:defRPr/>
            </a:pPr>
            <a:r>
              <a:rPr lang="en-US" altLang="de-DE" sz="2000" dirty="0" smtClean="0"/>
              <a:t>     ... except FEB-8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3" name="Picture 48" descr="20_much_v1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85" y="2018762"/>
            <a:ext cx="2417685" cy="270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4436985" y="4734145"/>
            <a:ext cx="467948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2000" b="1" dirty="0" err="1" smtClean="0"/>
              <a:t>mMUCH</a:t>
            </a:r>
            <a:r>
              <a:rPr lang="de-DE" altLang="de-DE" sz="2000" b="1" dirty="0" smtClean="0"/>
              <a:t>: </a:t>
            </a:r>
            <a:r>
              <a:rPr lang="de-DE" altLang="de-DE" sz="2000" b="1" dirty="0" err="1" smtClean="0"/>
              <a:t>3x</a:t>
            </a:r>
            <a:r>
              <a:rPr lang="de-DE" altLang="de-DE" sz="2000" b="1" dirty="0" smtClean="0"/>
              <a:t> </a:t>
            </a:r>
            <a:r>
              <a:rPr lang="de-DE" altLang="de-DE" sz="2000" b="1" dirty="0" err="1" smtClean="0"/>
              <a:t>layers</a:t>
            </a:r>
            <a:endParaRPr lang="de-DE" altLang="de-DE" sz="2000" b="1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altLang="de-DE" sz="2000" dirty="0" err="1" smtClean="0"/>
              <a:t>3x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M2</a:t>
            </a:r>
            <a:r>
              <a:rPr lang="de-DE" altLang="de-DE" sz="2000" dirty="0" smtClean="0"/>
              <a:t> </a:t>
            </a:r>
            <a:r>
              <a:rPr lang="de-DE" altLang="de-DE" sz="2000" dirty="0" err="1"/>
              <a:t>GEM</a:t>
            </a:r>
            <a:r>
              <a:rPr lang="de-DE" altLang="de-DE" sz="2000" dirty="0"/>
              <a:t> </a:t>
            </a:r>
            <a:r>
              <a:rPr lang="de-DE" altLang="de-DE" sz="2000" dirty="0" err="1" smtClean="0"/>
              <a:t>modules</a:t>
            </a:r>
            <a:endParaRPr lang="de-DE" alt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altLang="de-DE" sz="2000" dirty="0" smtClean="0"/>
              <a:t>18x FEBs </a:t>
            </a:r>
            <a:r>
              <a:rPr lang="de-DE" altLang="de-DE" sz="2000" dirty="0"/>
              <a:t>per </a:t>
            </a:r>
            <a:r>
              <a:rPr lang="de-DE" altLang="de-DE" sz="2000" dirty="0" err="1" smtClean="0"/>
              <a:t>module</a:t>
            </a:r>
            <a:r>
              <a:rPr lang="de-DE" altLang="de-DE" sz="2000" dirty="0" smtClean="0"/>
              <a:t> (STS-XYTER)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altLang="de-DE" sz="2000" dirty="0" err="1" smtClean="0"/>
              <a:t>used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during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CERN</a:t>
            </a:r>
            <a:r>
              <a:rPr lang="de-DE" altLang="de-DE" sz="2000" dirty="0" smtClean="0"/>
              <a:t> beamtest 2016</a:t>
            </a:r>
            <a:endParaRPr lang="de-DE" altLang="de-DE" sz="2000" dirty="0"/>
          </a:p>
        </p:txBody>
      </p:sp>
      <p:sp>
        <p:nvSpPr>
          <p:cNvPr id="15" name="Textfeld 14"/>
          <p:cNvSpPr txBox="1"/>
          <p:nvPr/>
        </p:nvSpPr>
        <p:spPr>
          <a:xfrm>
            <a:off x="7657979" y="89942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mMUCH</a:t>
            </a:r>
            <a:endParaRPr lang="en-US" b="1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488" y="1329560"/>
            <a:ext cx="2595795" cy="172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876758" y="307766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SPS2016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6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777112" cy="692150"/>
          </a:xfrm>
        </p:spPr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- contributions by subsystems: TRD and TOF 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667161" y="89942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mTRD</a:t>
            </a:r>
            <a:endParaRPr lang="en-US" dirty="0"/>
          </a:p>
        </p:txBody>
      </p:sp>
      <p:pic>
        <p:nvPicPr>
          <p:cNvPr id="13" name="Picture 28" descr="31_trd_v18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268760"/>
            <a:ext cx="2190010" cy="244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2393885"/>
            <a:ext cx="2232439" cy="24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2742778" y="1988840"/>
            <a:ext cx="13404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2000" dirty="0" err="1"/>
              <a:t>SPS</a:t>
            </a:r>
            <a:r>
              <a:rPr lang="de-DE" altLang="de-DE" sz="2000" dirty="0"/>
              <a:t> 2016</a:t>
            </a:r>
            <a:endParaRPr lang="en-US" altLang="de-DE" sz="2000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1510" y="4959170"/>
            <a:ext cx="46650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2000" dirty="0" err="1" smtClean="0"/>
              <a:t>mTRD</a:t>
            </a:r>
            <a:r>
              <a:rPr lang="de-DE" altLang="de-DE" sz="2000" dirty="0" smtClean="0"/>
              <a:t>: 4 </a:t>
            </a:r>
            <a:r>
              <a:rPr lang="de-DE" altLang="de-DE" sz="2000" dirty="0" err="1" smtClean="0"/>
              <a:t>layers</a:t>
            </a:r>
            <a:endParaRPr lang="de-DE" altLang="de-DE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altLang="de-DE" sz="2000" dirty="0" err="1" smtClean="0"/>
              <a:t>TRD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modules</a:t>
            </a:r>
            <a:r>
              <a:rPr lang="de-DE" altLang="de-DE" sz="2000" dirty="0" smtClean="0"/>
              <a:t> (Frankfurt/Münster) </a:t>
            </a:r>
          </a:p>
          <a:p>
            <a:pPr>
              <a:defRPr/>
            </a:pPr>
            <a:r>
              <a:rPr lang="de-DE" altLang="de-DE" sz="2000" dirty="0" smtClean="0"/>
              <a:t>     incl. </a:t>
            </a:r>
            <a:r>
              <a:rPr lang="de-DE" altLang="de-DE" sz="2000" dirty="0" err="1" smtClean="0"/>
              <a:t>read</a:t>
            </a:r>
            <a:r>
              <a:rPr lang="de-DE" altLang="de-DE" sz="2000" dirty="0" smtClean="0"/>
              <a:t>-out </a:t>
            </a:r>
            <a:r>
              <a:rPr lang="de-DE" altLang="de-DE" sz="2000" dirty="0" err="1" smtClean="0"/>
              <a:t>from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CERN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test</a:t>
            </a:r>
            <a:r>
              <a:rPr lang="de-DE" altLang="de-DE" sz="2000" dirty="0" smtClean="0"/>
              <a:t> beam </a:t>
            </a:r>
          </a:p>
          <a:p>
            <a:pPr>
              <a:defRPr/>
            </a:pPr>
            <a:r>
              <a:rPr lang="de-DE" altLang="de-DE" sz="2000" dirty="0"/>
              <a:t> </a:t>
            </a:r>
            <a:r>
              <a:rPr lang="de-DE" altLang="de-DE" sz="2000" dirty="0" smtClean="0"/>
              <a:t>    Nov./</a:t>
            </a:r>
            <a:r>
              <a:rPr lang="de-DE" altLang="de-DE" sz="2000" dirty="0" err="1" smtClean="0"/>
              <a:t>Dec</a:t>
            </a:r>
            <a:r>
              <a:rPr lang="de-DE" altLang="de-DE" sz="2000" dirty="0" smtClean="0"/>
              <a:t>. 2016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4" name="Picture 23" descr="40_tof_v13_7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7" y="1268760"/>
            <a:ext cx="293846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5292080" y="4554125"/>
            <a:ext cx="367761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2000" dirty="0" err="1" smtClean="0"/>
              <a:t>mTOF</a:t>
            </a:r>
            <a:r>
              <a:rPr lang="de-DE" altLang="de-DE" sz="2000" dirty="0"/>
              <a:t>:</a:t>
            </a:r>
          </a:p>
          <a:p>
            <a:pPr>
              <a:buFontTx/>
              <a:buChar char="•"/>
              <a:defRPr/>
            </a:pPr>
            <a:r>
              <a:rPr lang="de-DE" altLang="de-DE" sz="2000" dirty="0"/>
              <a:t> 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3x</a:t>
            </a:r>
            <a:r>
              <a:rPr lang="de-DE" altLang="de-DE" sz="2000" dirty="0" smtClean="0"/>
              <a:t> STAR </a:t>
            </a:r>
            <a:r>
              <a:rPr lang="de-DE" altLang="de-DE" sz="2000" dirty="0" err="1"/>
              <a:t>modules</a:t>
            </a:r>
            <a:endParaRPr lang="de-DE" altLang="de-DE" sz="2000" dirty="0"/>
          </a:p>
          <a:p>
            <a:pPr>
              <a:buFontTx/>
              <a:buChar char="•"/>
              <a:defRPr/>
            </a:pPr>
            <a:r>
              <a:rPr lang="de-DE" altLang="de-DE" sz="2000" dirty="0"/>
              <a:t>  </a:t>
            </a:r>
            <a:r>
              <a:rPr lang="de-DE" altLang="de-DE" sz="2000" dirty="0" err="1" smtClean="0"/>
              <a:t>3x</a:t>
            </a:r>
            <a:r>
              <a:rPr lang="de-DE" altLang="de-DE" sz="2000" dirty="0" smtClean="0"/>
              <a:t> </a:t>
            </a:r>
            <a:r>
              <a:rPr lang="de-DE" altLang="de-DE" sz="2000" dirty="0" err="1" smtClean="0"/>
              <a:t>MRPC</a:t>
            </a:r>
            <a:r>
              <a:rPr lang="de-DE" altLang="de-DE" sz="2000" dirty="0" smtClean="0"/>
              <a:t> </a:t>
            </a:r>
            <a:r>
              <a:rPr lang="de-DE" altLang="de-DE" sz="2000" dirty="0" err="1"/>
              <a:t>counter</a:t>
            </a:r>
            <a:r>
              <a:rPr lang="de-DE" altLang="de-DE" sz="2000" dirty="0"/>
              <a:t> / </a:t>
            </a:r>
            <a:r>
              <a:rPr lang="de-DE" altLang="de-DE" sz="2000" dirty="0" err="1" smtClean="0"/>
              <a:t>module</a:t>
            </a:r>
            <a:endParaRPr lang="de-DE" altLang="de-DE" sz="2000" dirty="0" smtClean="0"/>
          </a:p>
          <a:p>
            <a:pPr>
              <a:buFontTx/>
              <a:buChar char="•"/>
              <a:defRPr/>
            </a:pPr>
            <a:r>
              <a:rPr lang="de-DE" altLang="de-DE" sz="2000" dirty="0"/>
              <a:t> </a:t>
            </a:r>
            <a:r>
              <a:rPr lang="de-DE" altLang="de-DE" sz="2000" dirty="0" smtClean="0"/>
              <a:t> </a:t>
            </a:r>
            <a:r>
              <a:rPr lang="en-US" altLang="de-DE" sz="2000" dirty="0" smtClean="0"/>
              <a:t>read-out </a:t>
            </a:r>
            <a:r>
              <a:rPr lang="en-US" altLang="de-DE" sz="2000" dirty="0"/>
              <a:t>scheme is identical </a:t>
            </a:r>
            <a:endParaRPr lang="en-US" altLang="de-DE" sz="2000" dirty="0" smtClean="0"/>
          </a:p>
          <a:p>
            <a:pPr>
              <a:defRPr/>
            </a:pPr>
            <a:r>
              <a:rPr lang="en-US" altLang="de-DE" sz="2000" dirty="0"/>
              <a:t> </a:t>
            </a:r>
            <a:r>
              <a:rPr lang="en-US" altLang="de-DE" sz="2000" dirty="0" smtClean="0"/>
              <a:t>  to </a:t>
            </a:r>
            <a:r>
              <a:rPr lang="en-US" altLang="de-DE" sz="2000" dirty="0"/>
              <a:t>the STAR setup</a:t>
            </a:r>
            <a:endParaRPr lang="de-DE" altLang="de-DE" sz="2000" dirty="0"/>
          </a:p>
        </p:txBody>
      </p:sp>
      <p:sp>
        <p:nvSpPr>
          <p:cNvPr id="18" name="Textfeld 17"/>
          <p:cNvSpPr txBox="1"/>
          <p:nvPr/>
        </p:nvSpPr>
        <p:spPr>
          <a:xfrm>
            <a:off x="8004467" y="926068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mTOF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61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GSI </a:t>
            </a:r>
            <a:r>
              <a:rPr lang="en-US" dirty="0" smtClean="0"/>
              <a:t>SIS18 Facilities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5" y="1538789"/>
            <a:ext cx="9047869" cy="355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DPG Spring Meeting, Münster, March 2017</a:t>
            </a:r>
            <a:endParaRPr lang="en-US" altLang="de-DE" dirty="0" smtClean="0">
              <a:solidFill>
                <a:srgbClr val="000000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 et. al.,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2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1">
              <a:lumMod val="6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903</Words>
  <Application>Microsoft Office PowerPoint</Application>
  <PresentationFormat>On-screen Show (4:3)</PresentationFormat>
  <Paragraphs>232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Standarddesign</vt:lpstr>
      <vt:lpstr>Benutzerdefiniertes Design</vt:lpstr>
      <vt:lpstr>mCBM@SIS18 –  a CBM full system test-setup at GSI</vt:lpstr>
      <vt:lpstr>CBM experimental challenges </vt:lpstr>
      <vt:lpstr>PowerPoint Presentation</vt:lpstr>
      <vt:lpstr>Motivation and Concept</vt:lpstr>
      <vt:lpstr>Present design of mCBM@SIS18</vt:lpstr>
      <vt:lpstr>Present design of mCBM@SIS18</vt:lpstr>
      <vt:lpstr>mCBM - contributions by subsystems: STS and MUCH </vt:lpstr>
      <vt:lpstr>mCBM - contributions by subsystems: TRD and TOF </vt:lpstr>
      <vt:lpstr>Present GSI SIS18 Facilities</vt:lpstr>
      <vt:lpstr>Zoom-in: Present SIS18 Target Hall</vt:lpstr>
      <vt:lpstr>Cave C and HTD Test Stand</vt:lpstr>
      <vt:lpstr>mCBM Cave - HTD at present</vt:lpstr>
      <vt:lpstr>mCBM – support infrastructure </vt:lpstr>
      <vt:lpstr>Sketch of the mCBM Cave – Test Stand HTD </vt:lpstr>
      <vt:lpstr>Radiation level simulation  at top SIS18 energies and CBM collision rates </vt:lpstr>
      <vt:lpstr>Radiation level simulation  at top SIS18 energies and CBM collision rates </vt:lpstr>
      <vt:lpstr>Additional shielding required</vt:lpstr>
      <vt:lpstr>1st Preparation Meeting</vt:lpstr>
      <vt:lpstr>Summary and Outlook</vt:lpstr>
      <vt:lpstr>GSI core team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CSturm</dc:creator>
  <cp:lastModifiedBy>Sturm, Christian Dr.</cp:lastModifiedBy>
  <cp:revision>1541</cp:revision>
  <dcterms:modified xsi:type="dcterms:W3CDTF">2017-07-01T16:32:30Z</dcterms:modified>
</cp:coreProperties>
</file>