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Default Extension="wdp" ContentType="image/vnd.ms-photo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711" r:id="rId2"/>
    <p:sldMasterId id="2147483719" r:id="rId3"/>
  </p:sldMasterIdLst>
  <p:notesMasterIdLst>
    <p:notesMasterId r:id="rId14"/>
  </p:notesMasterIdLst>
  <p:handoutMasterIdLst>
    <p:handoutMasterId r:id="rId15"/>
  </p:handoutMasterIdLst>
  <p:sldIdLst>
    <p:sldId id="256" r:id="rId4"/>
    <p:sldId id="311" r:id="rId5"/>
    <p:sldId id="306" r:id="rId6"/>
    <p:sldId id="307" r:id="rId7"/>
    <p:sldId id="309" r:id="rId8"/>
    <p:sldId id="315" r:id="rId9"/>
    <p:sldId id="316" r:id="rId10"/>
    <p:sldId id="324" r:id="rId11"/>
    <p:sldId id="320" r:id="rId12"/>
    <p:sldId id="323" r:id="rId13"/>
  </p:sldIdLst>
  <p:sldSz cx="9144000" cy="6858000" type="screen4x3"/>
  <p:notesSz cx="6797675" cy="9928225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925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8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achim Stroth" initials="JS" lastIdx="15" clrIdx="0"/>
  <p:cmAuthor id="1" name="Tobias Bus" initials="TB" lastIdx="1" clrIdx="1">
    <p:extLst>
      <p:ext uri="{19B8F6BF-5375-455C-9EA6-DF929625EA0E}">
        <p15:presenceInfo xmlns="" xmlns:p15="http://schemas.microsoft.com/office/powerpoint/2012/main" userId="Tobias Bu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  <a:srgbClr val="0066FF"/>
    <a:srgbClr val="9FFFCA"/>
    <a:srgbClr val="00B050"/>
    <a:srgbClr val="FFFFFF"/>
    <a:srgbClr val="7140CC"/>
    <a:srgbClr val="2D3097"/>
    <a:srgbClr val="5B2F95"/>
    <a:srgbClr val="29319B"/>
    <a:srgbClr val="3F48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20012" autoAdjust="0"/>
    <p:restoredTop sz="95324" autoAdjust="0"/>
  </p:normalViewPr>
  <p:slideViewPr>
    <p:cSldViewPr>
      <p:cViewPr varScale="1">
        <p:scale>
          <a:sx n="116" d="100"/>
          <a:sy n="116" d="100"/>
        </p:scale>
        <p:origin x="-1494" y="-114"/>
      </p:cViewPr>
      <p:guideLst>
        <p:guide orient="horz" pos="2160"/>
        <p:guide pos="29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3318" y="96"/>
      </p:cViewPr>
      <p:guideLst>
        <p:guide orient="horz" pos="3128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3-10T14:19:06.331" idx="1">
    <p:pos x="10" y="10"/>
    <p:text/>
    <p:extLst>
      <p:ext uri="{C676402C-5697-4E1C-873F-D02D1690AC5C}">
        <p15:threadingInfo xmlns="" xmlns:p15="http://schemas.microsoft.com/office/powerpoint/2012/main" timeZoneBias="-60"/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946400" cy="495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87" tIns="44095" rIns="88187" bIns="44095" numCol="1" anchor="t" anchorCtr="0" compatLnSpc="1">
            <a:prstTxWarp prst="textNoShape">
              <a:avLst/>
            </a:prstTxWarp>
          </a:bodyPr>
          <a:lstStyle>
            <a:lvl1pPr defTabSz="882307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90" y="2"/>
            <a:ext cx="2946400" cy="495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87" tIns="44095" rIns="88187" bIns="44095" numCol="1" anchor="t" anchorCtr="0" compatLnSpc="1">
            <a:prstTxWarp prst="textNoShape">
              <a:avLst/>
            </a:prstTxWarp>
          </a:bodyPr>
          <a:lstStyle>
            <a:lvl1pPr algn="r" defTabSz="882307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87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257"/>
            <a:ext cx="2946400" cy="495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87" tIns="44095" rIns="88187" bIns="44095" numCol="1" anchor="b" anchorCtr="0" compatLnSpc="1">
            <a:prstTxWarp prst="textNoShape">
              <a:avLst/>
            </a:prstTxWarp>
          </a:bodyPr>
          <a:lstStyle>
            <a:lvl1pPr defTabSz="882307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87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90" y="9431257"/>
            <a:ext cx="2946400" cy="495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87" tIns="44095" rIns="88187" bIns="44095" numCol="1" anchor="b" anchorCtr="0" compatLnSpc="1">
            <a:prstTxWarp prst="textNoShape">
              <a:avLst/>
            </a:prstTxWarp>
          </a:bodyPr>
          <a:lstStyle>
            <a:lvl1pPr algn="r" defTabSz="882307">
              <a:defRPr sz="1200"/>
            </a:lvl1pPr>
          </a:lstStyle>
          <a:p>
            <a:pPr>
              <a:defRPr/>
            </a:pPr>
            <a:fld id="{FA6B9B26-EE57-4897-B10B-ED7F459152B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175197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946400" cy="495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26" tIns="47763" rIns="95526" bIns="47763" numCol="1" anchor="t" anchorCtr="0" compatLnSpc="1">
            <a:prstTxWarp prst="textNoShape">
              <a:avLst/>
            </a:prstTxWarp>
          </a:bodyPr>
          <a:lstStyle>
            <a:lvl1pPr defTabSz="955305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90" y="2"/>
            <a:ext cx="2946400" cy="495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26" tIns="47763" rIns="95526" bIns="47763" numCol="1" anchor="t" anchorCtr="0" compatLnSpc="1">
            <a:prstTxWarp prst="textNoShape">
              <a:avLst/>
            </a:prstTxWarp>
          </a:bodyPr>
          <a:lstStyle>
            <a:lvl1pPr algn="r" defTabSz="955305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34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60937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5" y="4715632"/>
            <a:ext cx="5438775" cy="4467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26" tIns="47763" rIns="95526" bIns="477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257"/>
            <a:ext cx="2946400" cy="495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26" tIns="47763" rIns="95526" bIns="47763" numCol="1" anchor="b" anchorCtr="0" compatLnSpc="1">
            <a:prstTxWarp prst="textNoShape">
              <a:avLst/>
            </a:prstTxWarp>
          </a:bodyPr>
          <a:lstStyle>
            <a:lvl1pPr defTabSz="955305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90" y="9431257"/>
            <a:ext cx="2946400" cy="495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26" tIns="47763" rIns="95526" bIns="47763" numCol="1" anchor="b" anchorCtr="0" compatLnSpc="1">
            <a:prstTxWarp prst="textNoShape">
              <a:avLst/>
            </a:prstTxWarp>
          </a:bodyPr>
          <a:lstStyle>
            <a:lvl1pPr algn="r" defTabSz="955305">
              <a:defRPr sz="1300"/>
            </a:lvl1pPr>
          </a:lstStyle>
          <a:p>
            <a:pPr>
              <a:defRPr/>
            </a:pPr>
            <a:fld id="{3A4F692C-C5D5-4194-B931-B6C013399D5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9110893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C3D433-380C-44F8-BACC-24963CA6C2A1}" type="slidenum">
              <a:rPr lang="de-DE" smtClean="0"/>
              <a:pPr/>
              <a:t>1</a:t>
            </a:fld>
            <a:endParaRPr lang="de-DE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Hey gays, 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2558441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C3D433-380C-44F8-BACC-24963CA6C2A1}" type="slidenum">
              <a:rPr lang="de-DE" smtClean="0"/>
              <a:pPr/>
              <a:t>2</a:t>
            </a:fld>
            <a:endParaRPr lang="de-DE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10170000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Übergang</a:t>
            </a:r>
            <a:r>
              <a:rPr lang="de-DE" baseline="0" dirty="0" smtClean="0"/>
              <a:t> verbessern zu dieser Folie. Um Ergebnisse zu verstehen Funktionsweise. E-Feld einführen.-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4F692C-C5D5-4194-B931-B6C013399D51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684098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Defect</a:t>
            </a:r>
            <a:r>
              <a:rPr lang="en-GB" baseline="0" dirty="0" smtClean="0"/>
              <a:t> states</a:t>
            </a:r>
            <a:r>
              <a:rPr lang="en-GB" dirty="0" smtClean="0"/>
              <a:t> in the crystal structure Absorption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nicht</a:t>
            </a:r>
            <a:r>
              <a:rPr lang="en-GB" baseline="0" dirty="0" smtClean="0"/>
              <a:t>, recombination and generation </a:t>
            </a:r>
            <a:r>
              <a:rPr lang="en-GB" baseline="0" dirty="0" err="1" smtClean="0"/>
              <a:t>centers</a:t>
            </a:r>
            <a:r>
              <a:rPr lang="en-GB" baseline="0" dirty="0" smtClean="0"/>
              <a:t>. </a:t>
            </a:r>
            <a:r>
              <a:rPr lang="en-GB" baseline="0" dirty="0" err="1" smtClean="0"/>
              <a:t>Singalladung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verlieren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Thermische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rauschen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als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effektals</a:t>
            </a:r>
            <a:r>
              <a:rPr lang="en-GB" baseline="0" dirty="0" smtClean="0"/>
              <a:t> 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One major weak point of CMOS sensors regarding non-ionizing radiation is the slow diffusion of charge as non-ionizing radiation creates defects in the epitaxial layer, which become recombination centres for the signal electrons. After recombination, signal electrons become unavailable for the charge collection.</a:t>
            </a:r>
            <a:r>
              <a:rPr lang="en-GB" baseline="0" dirty="0" smtClean="0"/>
              <a:t> If the charge is collected trough diffusion, it has a longer path until it is collected in the diode and therefore a higher chance of being absorbed before detected.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4F692C-C5D5-4194-B931-B6C013399D51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3605758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4F692C-C5D5-4194-B931-B6C013399D51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6924290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4F692C-C5D5-4194-B931-B6C013399D51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2987550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Zeit lassen beim </a:t>
            </a:r>
            <a:r>
              <a:rPr lang="de-DE" dirty="0" err="1" smtClean="0"/>
              <a:t>erkären</a:t>
            </a:r>
            <a:r>
              <a:rPr lang="de-DE" dirty="0" smtClean="0"/>
              <a:t>.</a:t>
            </a:r>
          </a:p>
          <a:p>
            <a:r>
              <a:rPr lang="de-DE" dirty="0" smtClean="0"/>
              <a:t>Plots</a:t>
            </a:r>
            <a:r>
              <a:rPr lang="de-DE" baseline="0" dirty="0" smtClean="0"/>
              <a:t> erklären, Charge Spektrum erklären. MPV,. 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4F692C-C5D5-4194-B931-B6C013399D51}" type="slidenum">
              <a:rPr lang="de-DE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88708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 userDrawn="1"/>
        </p:nvSpPr>
        <p:spPr bwMode="auto">
          <a:xfrm>
            <a:off x="0" y="-26988"/>
            <a:ext cx="9144000" cy="1008063"/>
          </a:xfrm>
          <a:prstGeom prst="rect">
            <a:avLst/>
          </a:prstGeom>
          <a:solidFill>
            <a:srgbClr val="566AB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566ABE"/>
              </a:solidFill>
            </a:endParaRPr>
          </a:p>
        </p:txBody>
      </p:sp>
      <p:sp>
        <p:nvSpPr>
          <p:cNvPr id="5" name="Rectangle 11"/>
          <p:cNvSpPr>
            <a:spLocks noChangeArrowheads="1"/>
          </p:cNvSpPr>
          <p:nvPr userDrawn="1"/>
        </p:nvSpPr>
        <p:spPr bwMode="auto">
          <a:xfrm>
            <a:off x="-3175" y="981075"/>
            <a:ext cx="468313" cy="5876925"/>
          </a:xfrm>
          <a:prstGeom prst="rect">
            <a:avLst/>
          </a:prstGeom>
          <a:solidFill>
            <a:srgbClr val="8BA8C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16D4AFA-A4F8-4BEF-BABD-D3D4BC96D6A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T. Bus,  DPG 2017, Münster</a:t>
            </a:r>
            <a:endParaRPr lang="de-DE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9EAE5-399A-40D0-867C-4010100F3E43}" type="slidenum">
              <a:rPr lang="de-DE" altLang="de-DE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39110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9"/>
          <p:cNvSpPr>
            <a:spLocks noChangeArrowheads="1"/>
          </p:cNvSpPr>
          <p:nvPr userDrawn="1"/>
        </p:nvSpPr>
        <p:spPr bwMode="auto">
          <a:xfrm>
            <a:off x="-36513" y="6389688"/>
            <a:ext cx="9180513" cy="468312"/>
          </a:xfrm>
          <a:prstGeom prst="rect">
            <a:avLst/>
          </a:prstGeom>
          <a:solidFill>
            <a:srgbClr val="566AB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566AB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468312" y="1268699"/>
            <a:ext cx="8351331" cy="4975715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8333720" y="6453420"/>
            <a:ext cx="99094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1C4C81B-C44D-4A78-A1B8-312DDD87419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453420"/>
            <a:ext cx="860456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r>
              <a:rPr lang="en-US" smtClean="0"/>
              <a:t>T. Bus,  DPG 2017, Münster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T. Bus,  DPG 2017, Münster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270998-971C-416B-9FF3-8175373ED971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20285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T. Bus,  DPG 2017, Münster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270998-971C-416B-9FF3-8175373ED971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17310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 userDrawn="1"/>
        </p:nvSpPr>
        <p:spPr bwMode="auto">
          <a:xfrm>
            <a:off x="0" y="-26988"/>
            <a:ext cx="9144000" cy="1008063"/>
          </a:xfrm>
          <a:prstGeom prst="rect">
            <a:avLst/>
          </a:prstGeom>
          <a:solidFill>
            <a:srgbClr val="566AB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566ABE"/>
              </a:solidFill>
            </a:endParaRPr>
          </a:p>
        </p:txBody>
      </p:sp>
      <p:sp>
        <p:nvSpPr>
          <p:cNvPr id="5" name="Rectangle 11"/>
          <p:cNvSpPr>
            <a:spLocks noChangeArrowheads="1"/>
          </p:cNvSpPr>
          <p:nvPr userDrawn="1"/>
        </p:nvSpPr>
        <p:spPr bwMode="auto">
          <a:xfrm>
            <a:off x="-3175" y="981075"/>
            <a:ext cx="468313" cy="5876925"/>
          </a:xfrm>
          <a:prstGeom prst="rect">
            <a:avLst/>
          </a:prstGeom>
          <a:solidFill>
            <a:srgbClr val="8BA8C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16D4AFA-A4F8-4BEF-BABD-D3D4BC96D6AF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62730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9"/>
          <p:cNvSpPr>
            <a:spLocks noChangeArrowheads="1"/>
          </p:cNvSpPr>
          <p:nvPr userDrawn="1"/>
        </p:nvSpPr>
        <p:spPr bwMode="auto">
          <a:xfrm>
            <a:off x="-36513" y="6389688"/>
            <a:ext cx="9180513" cy="468312"/>
          </a:xfrm>
          <a:prstGeom prst="rect">
            <a:avLst/>
          </a:prstGeom>
          <a:solidFill>
            <a:srgbClr val="566AB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566AB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468312" y="1268699"/>
            <a:ext cx="8351331" cy="4975715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8333720" y="6453420"/>
            <a:ext cx="99094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1C4C81B-C44D-4A78-A1B8-312DDD874195}" type="slidenum">
              <a:rPr lang="en-US" smtClean="0">
                <a:solidFill>
                  <a:srgbClr val="FFFFFF"/>
                </a:solidFill>
              </a:rPr>
              <a:pPr/>
              <a:t>‹Nr.›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453420"/>
            <a:ext cx="860456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T. Bus,  DPG 2017, Münster</a:t>
            </a:r>
            <a:endParaRPr lang="de-DE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28276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2"/>
          <p:cNvSpPr txBox="1">
            <a:spLocks noChangeArrowheads="1"/>
          </p:cNvSpPr>
          <p:nvPr userDrawn="1"/>
        </p:nvSpPr>
        <p:spPr bwMode="auto">
          <a:xfrm>
            <a:off x="8820150" y="6494463"/>
            <a:ext cx="360363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de-DE" altLang="de-DE" sz="1000" b="1" smtClean="0">
                <a:solidFill>
                  <a:srgbClr val="FFFFFF"/>
                </a:solidFill>
              </a:rPr>
              <a:t>/33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90" y="44530"/>
            <a:ext cx="6983412" cy="6477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526213"/>
            <a:ext cx="9396413" cy="403225"/>
          </a:xfrm>
          <a:ln>
            <a:miter lim="800000"/>
            <a:headEnd/>
            <a:tailEnd/>
          </a:ln>
        </p:spPr>
        <p:txBody>
          <a:bodyPr/>
          <a:lstStyle>
            <a:lvl1pPr>
              <a:defRPr sz="12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T. Bus,  DPG 2017, Münster</a:t>
            </a:r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667625" y="6494463"/>
            <a:ext cx="1343025" cy="217487"/>
          </a:xfrm>
          <a:ln>
            <a:miter lim="800000"/>
            <a:headEnd/>
            <a:tailEnd/>
          </a:ln>
        </p:spPr>
        <p:txBody>
          <a:bodyPr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67AF528-50C5-4315-A489-83791696A3AA}" type="slidenum">
              <a:rPr lang="de-DE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de-DE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081638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90" y="44530"/>
            <a:ext cx="6983412" cy="6477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525430"/>
            <a:ext cx="9396670" cy="404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T. Bus,  DPG 2017, Münster</a:t>
            </a:r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67119" y="6495239"/>
            <a:ext cx="1343025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587DCC3-09AB-44DC-9CC8-3729647A5E30}" type="slidenum">
              <a:rPr lang="de-DE" smtClean="0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1" name="Text Box 12"/>
          <p:cNvSpPr txBox="1">
            <a:spLocks noChangeArrowheads="1"/>
          </p:cNvSpPr>
          <p:nvPr userDrawn="1"/>
        </p:nvSpPr>
        <p:spPr bwMode="auto">
          <a:xfrm>
            <a:off x="8819644" y="6495239"/>
            <a:ext cx="36099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000" b="1" dirty="0" smtClean="0">
                <a:solidFill>
                  <a:srgbClr val="FFFFFF"/>
                </a:solidFill>
              </a:rPr>
              <a:t>/33</a:t>
            </a:r>
            <a:endParaRPr lang="de-DE" sz="10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8893630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DE13EE-CE79-440B-B442-2C7A8A15D3A8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07204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7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Relationship Id="rId9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9"/>
          <p:cNvSpPr>
            <a:spLocks noChangeArrowheads="1"/>
          </p:cNvSpPr>
          <p:nvPr userDrawn="1"/>
        </p:nvSpPr>
        <p:spPr bwMode="auto">
          <a:xfrm>
            <a:off x="-36513" y="6389688"/>
            <a:ext cx="9361488" cy="468312"/>
          </a:xfrm>
          <a:prstGeom prst="rect">
            <a:avLst/>
          </a:prstGeom>
          <a:solidFill>
            <a:srgbClr val="566AB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566ABE"/>
              </a:solidFill>
            </a:endParaRP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-26988"/>
            <a:ext cx="9144000" cy="1008063"/>
          </a:xfrm>
          <a:prstGeom prst="rect">
            <a:avLst/>
          </a:prstGeom>
          <a:solidFill>
            <a:srgbClr val="566AB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566ABE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333375"/>
            <a:ext cx="69834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1125538"/>
            <a:ext cx="8435975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13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8405730" y="6453420"/>
            <a:ext cx="990940" cy="365125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51C4C81B-C44D-4A78-A1B8-312DDD87419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453420"/>
            <a:ext cx="860456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r>
              <a:rPr lang="en-US" smtClean="0"/>
              <a:t>T. Bus,  DPG 2017, Münster</a:t>
            </a:r>
            <a:endParaRPr lang="de-DE" dirty="0"/>
          </a:p>
        </p:txBody>
      </p:sp>
      <p:pic>
        <p:nvPicPr>
          <p:cNvPr id="21506" name="Picture 2" descr="http://upload.wikimedia.org/wikipedia/de/thumb/f/f0/Goethe-Logo.svg/500px-Goethe-Logo.svg.png"/>
          <p:cNvPicPr>
            <a:picLocks noChangeAspect="1" noChangeArrowheads="1"/>
          </p:cNvPicPr>
          <p:nvPr userDrawn="1"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saturation sat="13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014" y="112660"/>
            <a:ext cx="1339642" cy="7287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97" r:id="rId2"/>
    <p:sldLayoutId id="2147483717" r:id="rId3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F3F8FB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F3F8FB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F3F8FB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F3F8FB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F3F8FB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F3F8FB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F3F8FB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F3F8FB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F3F8FB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357188" indent="-1778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2pPr>
      <a:lvl3pPr marL="765175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3pPr>
      <a:lvl4pPr marL="1173163" indent="-228600" algn="l" rtl="0" eaLnBrk="0" fontAlgn="base" hangingPunct="0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4pPr>
      <a:lvl5pPr marL="1581150" indent="-228600" algn="l" rtl="0" eaLnBrk="0" fontAlgn="base" hangingPunct="0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5pPr>
      <a:lvl6pPr marL="2038350" indent="-228600" algn="l" rtl="0" fontAlgn="base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6pPr>
      <a:lvl7pPr marL="2495550" indent="-228600" algn="l" rtl="0" fontAlgn="base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7pPr>
      <a:lvl8pPr marL="2952750" indent="-228600" algn="l" rtl="0" fontAlgn="base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8pPr>
      <a:lvl9pPr marL="3409950" indent="-228600" algn="l" rtl="0" fontAlgn="base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453420"/>
            <a:ext cx="860456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effectLst/>
              </a:defRPr>
            </a:lvl1pPr>
          </a:lstStyle>
          <a:p>
            <a:pPr>
              <a:defRPr/>
            </a:pPr>
            <a:r>
              <a:rPr lang="en-US" smtClean="0"/>
              <a:t>T. Bus,  DPG 2017, Münster</a:t>
            </a: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>
          <a:xfrm>
            <a:off x="6543597" y="640103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D270998-971C-416B-9FF3-8175373ED971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32053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F3F8FB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F3F8FB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F3F8FB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F3F8FB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F3F8FB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F3F8FB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F3F8FB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F3F8FB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F3F8FB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357188" indent="-1778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2pPr>
      <a:lvl3pPr marL="765175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3pPr>
      <a:lvl4pPr marL="1173163" indent="-228600" algn="l" rtl="0" eaLnBrk="0" fontAlgn="base" hangingPunct="0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4pPr>
      <a:lvl5pPr marL="1581150" indent="-228600" algn="l" rtl="0" eaLnBrk="0" fontAlgn="base" hangingPunct="0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5pPr>
      <a:lvl6pPr marL="2038350" indent="-228600" algn="l" rtl="0" fontAlgn="base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6pPr>
      <a:lvl7pPr marL="2495550" indent="-228600" algn="l" rtl="0" fontAlgn="base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7pPr>
      <a:lvl8pPr marL="2952750" indent="-228600" algn="l" rtl="0" fontAlgn="base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8pPr>
      <a:lvl9pPr marL="3409950" indent="-228600" algn="l" rtl="0" fontAlgn="base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9"/>
          <p:cNvSpPr>
            <a:spLocks noChangeArrowheads="1"/>
          </p:cNvSpPr>
          <p:nvPr userDrawn="1"/>
        </p:nvSpPr>
        <p:spPr bwMode="auto">
          <a:xfrm>
            <a:off x="-36513" y="6389688"/>
            <a:ext cx="9361488" cy="468312"/>
          </a:xfrm>
          <a:prstGeom prst="rect">
            <a:avLst/>
          </a:prstGeom>
          <a:solidFill>
            <a:srgbClr val="566AB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566ABE"/>
              </a:solidFill>
            </a:endParaRP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-26988"/>
            <a:ext cx="9144000" cy="1008063"/>
          </a:xfrm>
          <a:prstGeom prst="rect">
            <a:avLst/>
          </a:prstGeom>
          <a:solidFill>
            <a:srgbClr val="566AB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566ABE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333375"/>
            <a:ext cx="69834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1125538"/>
            <a:ext cx="8435975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13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8405730" y="6453420"/>
            <a:ext cx="990940" cy="365125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51C4C81B-C44D-4A78-A1B8-312DDD874195}" type="slidenum">
              <a:rPr lang="en-US" smtClean="0">
                <a:solidFill>
                  <a:srgbClr val="FFFFFF"/>
                </a:solidFill>
              </a:rPr>
              <a:pPr/>
              <a:t>‹Nr.›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453420"/>
            <a:ext cx="860456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T. Bus,  DPG 2017, Münster</a:t>
            </a:r>
            <a:endParaRPr lang="de-DE" dirty="0">
              <a:solidFill>
                <a:srgbClr val="FFFFFF"/>
              </a:solidFill>
            </a:endParaRPr>
          </a:p>
        </p:txBody>
      </p:sp>
      <p:pic>
        <p:nvPicPr>
          <p:cNvPr id="21506" name="Picture 2" descr="http://upload.wikimedia.org/wikipedia/de/thumb/f/f0/Goethe-Logo.svg/500px-Goethe-Logo.svg.png"/>
          <p:cNvPicPr>
            <a:picLocks noChangeAspect="1" noChangeArrowheads="1"/>
          </p:cNvPicPr>
          <p:nvPr userDrawn="1"/>
        </p:nvPicPr>
        <p:blipFill>
          <a:blip r:embed="rId8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saturation sat="13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014" y="112660"/>
            <a:ext cx="1339642" cy="7287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00967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F3F8FB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F3F8FB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F3F8FB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F3F8FB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F3F8FB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F3F8FB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F3F8FB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F3F8FB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F3F8FB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357188" indent="-1778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2pPr>
      <a:lvl3pPr marL="765175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3pPr>
      <a:lvl4pPr marL="1173163" indent="-228600" algn="l" rtl="0" eaLnBrk="0" fontAlgn="base" hangingPunct="0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4pPr>
      <a:lvl5pPr marL="1581150" indent="-228600" algn="l" rtl="0" eaLnBrk="0" fontAlgn="base" hangingPunct="0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5pPr>
      <a:lvl6pPr marL="2038350" indent="-228600" algn="l" rtl="0" fontAlgn="base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6pPr>
      <a:lvl7pPr marL="2495550" indent="-228600" algn="l" rtl="0" fontAlgn="base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7pPr>
      <a:lvl8pPr marL="2952750" indent="-228600" algn="l" rtl="0" fontAlgn="base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8pPr>
      <a:lvl9pPr marL="3409950" indent="-228600" algn="l" rtl="0" fontAlgn="base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comments" Target="../comments/comment1.xml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5.jpe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7.png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0.png"/><Relationship Id="rId4" Type="http://schemas.openxmlformats.org/officeDocument/2006/relationships/image" Target="../media/image1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4.png"/><Relationship Id="rId4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oleObject" Target="../embeddings/oleObject6.bin"/><Relationship Id="rId9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12" descr="background3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066" y="970363"/>
            <a:ext cx="8675688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77823" y="2456907"/>
            <a:ext cx="8353160" cy="2376487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defRPr/>
            </a:pPr>
            <a:r>
              <a:rPr lang="en-US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Radiation hardness of fully depleted</a:t>
            </a:r>
          </a:p>
          <a:p>
            <a:pPr marL="0" indent="0" eaLnBrk="1" hangingPunct="1">
              <a:lnSpc>
                <a:spcPct val="80000"/>
              </a:lnSpc>
              <a:defRPr/>
            </a:pPr>
            <a:r>
              <a:rPr lang="en-US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CMOS Monolithic Active Pixel Sensors</a:t>
            </a:r>
          </a:p>
          <a:p>
            <a:pPr marL="0" indent="0" eaLnBrk="1" hangingPunct="1">
              <a:lnSpc>
                <a:spcPct val="80000"/>
              </a:lnSpc>
              <a:defRPr/>
            </a:pPr>
            <a:endParaRPr lang="de-DE" sz="28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eaLnBrk="1" hangingPunct="1">
              <a:lnSpc>
                <a:spcPct val="80000"/>
              </a:lnSpc>
              <a:defRPr/>
            </a:pPr>
            <a:r>
              <a:rPr lang="de-DE" sz="2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Tobias </a:t>
            </a:r>
            <a:r>
              <a:rPr lang="de-DE" sz="2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Bus, Benjamin </a:t>
            </a:r>
            <a:r>
              <a:rPr lang="de-DE" sz="26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Linnik</a:t>
            </a:r>
            <a:r>
              <a:rPr lang="de-DE" sz="2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Michael </a:t>
            </a:r>
            <a:r>
              <a:rPr lang="de-DE" sz="26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Deveaux</a:t>
            </a:r>
            <a:endParaRPr lang="de-DE" sz="26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algn="l" eaLnBrk="1" hangingPunct="1">
              <a:lnSpc>
                <a:spcPct val="80000"/>
              </a:lnSpc>
              <a:defRPr/>
            </a:pPr>
            <a:endParaRPr lang="de-DE" sz="1200" baseline="30000" dirty="0" smtClean="0"/>
          </a:p>
          <a:p>
            <a:pPr marL="0" indent="0" algn="l" eaLnBrk="1" hangingPunct="1">
              <a:lnSpc>
                <a:spcPct val="80000"/>
              </a:lnSpc>
              <a:defRPr/>
            </a:pPr>
            <a:r>
              <a:rPr lang="de-DE" sz="1000" baseline="30000" dirty="0" smtClean="0"/>
              <a:t>		</a:t>
            </a:r>
            <a:endParaRPr lang="de-DE" sz="1000" dirty="0" smtClean="0"/>
          </a:p>
          <a:p>
            <a:pPr marL="0" indent="0" algn="l" eaLnBrk="1" hangingPunct="1">
              <a:lnSpc>
                <a:spcPct val="80000"/>
              </a:lnSpc>
              <a:defRPr/>
            </a:pPr>
            <a:endParaRPr lang="de-DE" sz="1000" dirty="0" smtClean="0"/>
          </a:p>
        </p:txBody>
      </p:sp>
      <p:pic>
        <p:nvPicPr>
          <p:cNvPr id="34821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794" y="285728"/>
            <a:ext cx="809648" cy="424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025" y="1123950"/>
            <a:ext cx="180022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4" name="Picture 1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6066" y="88882"/>
            <a:ext cx="10541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5" name="Picture 2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43834" y="85708"/>
            <a:ext cx="1008062" cy="84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Gruppieren 13"/>
          <p:cNvGrpSpPr/>
          <p:nvPr/>
        </p:nvGrpSpPr>
        <p:grpSpPr>
          <a:xfrm>
            <a:off x="6012200" y="116540"/>
            <a:ext cx="1151704" cy="799316"/>
            <a:chOff x="1289359" y="2420888"/>
            <a:chExt cx="1151704" cy="799316"/>
          </a:xfrm>
        </p:grpSpPr>
        <p:sp>
          <p:nvSpPr>
            <p:cNvPr id="15" name="Abgerundetes Rechteck 14"/>
            <p:cNvSpPr/>
            <p:nvPr/>
          </p:nvSpPr>
          <p:spPr>
            <a:xfrm>
              <a:off x="1331644" y="2420888"/>
              <a:ext cx="1099702" cy="792088"/>
            </a:xfrm>
            <a:prstGeom prst="roundRect">
              <a:avLst>
                <a:gd name="adj" fmla="val 8143"/>
              </a:avLst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3175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"/>
            </a:p>
          </p:txBody>
        </p:sp>
        <p:pic>
          <p:nvPicPr>
            <p:cNvPr id="16" name="Picture 2" descr="C:\Users\deveaux\Contact To Laptop\Vortraege\2012\CollabMeetingKalkotta\IMG_3921V2.jp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="" xmlns:a14="http://schemas.microsoft.com/office/drawing/2010/main">
                    <a14:imgLayer r:embed="rId9">
                      <a14:imgEffect>
                        <a14:colorTemperature colorTemp="5375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0692" r="-159"/>
            <a:stretch/>
          </p:blipFill>
          <p:spPr bwMode="auto">
            <a:xfrm>
              <a:off x="1331640" y="2764624"/>
              <a:ext cx="473992" cy="455580"/>
            </a:xfrm>
            <a:prstGeom prst="rect">
              <a:avLst/>
            </a:prstGeom>
            <a:ln>
              <a:noFill/>
            </a:ln>
            <a:effectLst>
              <a:softEdge rad="63500"/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feld 16"/>
            <p:cNvSpPr txBox="1"/>
            <p:nvPr/>
          </p:nvSpPr>
          <p:spPr>
            <a:xfrm>
              <a:off x="1289359" y="2420888"/>
              <a:ext cx="715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err="1" smtClean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ernard MT Condensed" pitchFamily="18" charset="0"/>
                </a:rPr>
                <a:t>AD</a:t>
              </a:r>
              <a:r>
                <a:rPr lang="en-US" sz="1400" baseline="30000" err="1" smtClean="0">
                  <a:latin typeface="+mj-lt"/>
                </a:rPr>
                <a:t>vanced</a:t>
              </a:r>
              <a:endParaRPr lang="en-US" sz="1400" baseline="30000">
                <a:latin typeface="+mj-lt"/>
              </a:endParaRPr>
            </a:p>
          </p:txBody>
        </p:sp>
        <p:sp>
          <p:nvSpPr>
            <p:cNvPr id="18" name="Textfeld 17"/>
            <p:cNvSpPr txBox="1"/>
            <p:nvPr/>
          </p:nvSpPr>
          <p:spPr>
            <a:xfrm>
              <a:off x="1487464" y="2539377"/>
              <a:ext cx="7473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err="1" smtClean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ernard MT Condensed" pitchFamily="18" charset="0"/>
                </a:rPr>
                <a:t>MO</a:t>
              </a:r>
              <a:r>
                <a:rPr lang="en-US" sz="1400" baseline="30000" err="1" smtClean="0"/>
                <a:t>nolithic</a:t>
              </a:r>
              <a:endParaRPr lang="en-US" sz="1400" baseline="30000"/>
            </a:p>
          </p:txBody>
        </p:sp>
        <p:sp>
          <p:nvSpPr>
            <p:cNvPr id="19" name="Textfeld 18"/>
            <p:cNvSpPr txBox="1"/>
            <p:nvPr/>
          </p:nvSpPr>
          <p:spPr>
            <a:xfrm>
              <a:off x="1706310" y="2665214"/>
              <a:ext cx="7347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smtClean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ernard MT Condensed" pitchFamily="18" charset="0"/>
                </a:rPr>
                <a:t>S</a:t>
              </a:r>
              <a:r>
                <a:rPr lang="en-US" sz="1400" baseline="30000" smtClean="0"/>
                <a:t>ensors for</a:t>
              </a:r>
              <a:endParaRPr lang="en-US" sz="1400" baseline="30000"/>
            </a:p>
          </p:txBody>
        </p:sp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2" y="2855760"/>
              <a:ext cx="420364" cy="3348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Summary and conclusion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C4C81B-C44D-4A78-A1B8-312DDD87419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T. Bus,  DPG 2017, Münster</a:t>
            </a:r>
            <a:endParaRPr lang="de-DE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2811" y="1917205"/>
            <a:ext cx="5205819" cy="388812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868751" y="1627764"/>
            <a:ext cx="1172116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de-DE" smtClean="0">
                <a:solidFill>
                  <a:srgbClr val="FF0000"/>
                </a:solidFill>
              </a:rPr>
              <a:t>This work</a:t>
            </a:r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19" name="Straight Arrow Connector 18"/>
          <p:cNvCxnSpPr>
            <a:stCxn id="17" idx="2"/>
          </p:cNvCxnSpPr>
          <p:nvPr/>
        </p:nvCxnSpPr>
        <p:spPr>
          <a:xfrm flipH="1">
            <a:off x="6012200" y="1997096"/>
            <a:ext cx="442609" cy="20773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180682" y="1079808"/>
            <a:ext cx="4019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Radiation tolerance (MIMOSA-series)</a:t>
            </a:r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79390" y="1776182"/>
            <a:ext cx="352848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mtClean="0">
                <a:solidFill>
                  <a:srgbClr val="FF0000"/>
                </a:solidFill>
              </a:rPr>
              <a:t>A</a:t>
            </a:r>
            <a:r>
              <a:rPr lang="de-DE" smtClean="0"/>
              <a:t> CMOS sensor allowing for</a:t>
            </a:r>
          </a:p>
          <a:p>
            <a:r>
              <a:rPr lang="de-DE" smtClean="0">
                <a:solidFill>
                  <a:srgbClr val="FF0000"/>
                </a:solidFill>
              </a:rPr>
              <a:t>40V depletion </a:t>
            </a:r>
            <a:r>
              <a:rPr lang="de-DE" smtClean="0"/>
              <a:t>voltage in Tower/Jazz 0.18µm has been built and tested.</a:t>
            </a:r>
          </a:p>
          <a:p>
            <a:endParaRPr lang="de-DE"/>
          </a:p>
          <a:p>
            <a:r>
              <a:rPr lang="de-DE" smtClean="0">
                <a:solidFill>
                  <a:srgbClr val="FF0000"/>
                </a:solidFill>
              </a:rPr>
              <a:t>R</a:t>
            </a:r>
            <a:r>
              <a:rPr lang="de-DE" smtClean="0"/>
              <a:t>esults suggest full depletion.</a:t>
            </a:r>
          </a:p>
          <a:p>
            <a:endParaRPr lang="de-DE"/>
          </a:p>
          <a:p>
            <a:r>
              <a:rPr lang="de-DE" smtClean="0">
                <a:solidFill>
                  <a:srgbClr val="FF0000"/>
                </a:solidFill>
              </a:rPr>
              <a:t>L</a:t>
            </a:r>
            <a:r>
              <a:rPr lang="de-DE" smtClean="0"/>
              <a:t>aboratory tests suggest tolerance to &gt;5 x 10</a:t>
            </a:r>
            <a:r>
              <a:rPr lang="de-DE" baseline="30000" smtClean="0"/>
              <a:t>14</a:t>
            </a:r>
            <a:r>
              <a:rPr lang="de-DE" smtClean="0"/>
              <a:t> n</a:t>
            </a:r>
            <a:r>
              <a:rPr lang="de-DE" baseline="-25000" smtClean="0"/>
              <a:t>eq</a:t>
            </a:r>
            <a:r>
              <a:rPr lang="de-DE" smtClean="0"/>
              <a:t>/cm².</a:t>
            </a:r>
          </a:p>
          <a:p>
            <a:r>
              <a:rPr lang="de-DE" smtClean="0"/>
              <a:t>(Remaining S/N&gt;30 if cooled).</a:t>
            </a:r>
            <a:endParaRPr lang="en-US"/>
          </a:p>
        </p:txBody>
      </p:sp>
      <p:pic>
        <p:nvPicPr>
          <p:cNvPr id="22" name="Picture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529" y="1074243"/>
            <a:ext cx="1008062" cy="84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42629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fair-center.eu/fileadmin/fair/experiments/CBM/images/CBM_SIS100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5097"/>
          <a:stretch/>
        </p:blipFill>
        <p:spPr bwMode="auto">
          <a:xfrm>
            <a:off x="3602959" y="1152376"/>
            <a:ext cx="3022975" cy="225779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nuclear.gla.ac.uk/research/facilities/Images/FAI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08" y="981361"/>
            <a:ext cx="2328528" cy="16825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Enlarge pi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996" y="2528363"/>
            <a:ext cx="2312936" cy="8818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1705892" y="1372501"/>
            <a:ext cx="432060" cy="44090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>
            <a:stCxn id="3" idx="3"/>
            <a:endCxn id="24578" idx="1"/>
          </p:cNvCxnSpPr>
          <p:nvPr/>
        </p:nvCxnSpPr>
        <p:spPr>
          <a:xfrm>
            <a:off x="1769166" y="1748835"/>
            <a:ext cx="1833793" cy="53243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7328" y="2710489"/>
            <a:ext cx="1843675" cy="16929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Oval 18"/>
          <p:cNvSpPr/>
          <p:nvPr/>
        </p:nvSpPr>
        <p:spPr>
          <a:xfrm>
            <a:off x="3863214" y="2023985"/>
            <a:ext cx="432060" cy="44090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2591109" y="2293951"/>
            <a:ext cx="1272106" cy="54126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921922" y="4044340"/>
            <a:ext cx="174919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mtClean="0"/>
              <a:t>The CBM-MVD</a:t>
            </a:r>
            <a:endParaRPr lang="en-US"/>
          </a:p>
        </p:txBody>
      </p:sp>
      <p:pic>
        <p:nvPicPr>
          <p:cNvPr id="25" name="Picture 24" descr="C:\work\talks\my_talks\Vienna_2013\poster\pictures\Mimosa2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64" y="4473863"/>
            <a:ext cx="3000096" cy="18448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Straight Arrow Connector 25"/>
          <p:cNvCxnSpPr/>
          <p:nvPr/>
        </p:nvCxnSpPr>
        <p:spPr>
          <a:xfrm flipH="1">
            <a:off x="1421480" y="3759245"/>
            <a:ext cx="15792" cy="62264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1221242" y="3336515"/>
            <a:ext cx="432060" cy="44090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6983412" cy="647700"/>
          </a:xfrm>
        </p:spPr>
        <p:txBody>
          <a:bodyPr/>
          <a:lstStyle/>
          <a:p>
            <a:r>
              <a:rPr lang="de-DE" dirty="0"/>
              <a:t>MAPS – </a:t>
            </a:r>
            <a:r>
              <a:rPr lang="de-DE" dirty="0" err="1"/>
              <a:t>Monolithic</a:t>
            </a:r>
            <a:r>
              <a:rPr lang="de-DE" dirty="0"/>
              <a:t> </a:t>
            </a:r>
            <a:r>
              <a:rPr lang="de-DE" dirty="0" err="1"/>
              <a:t>Active</a:t>
            </a:r>
            <a:r>
              <a:rPr lang="de-DE" dirty="0"/>
              <a:t> Pixel Sensors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519045" y="3489501"/>
            <a:ext cx="2544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MimoSIS design goals:</a:t>
            </a:r>
            <a:endParaRPr lang="en-US"/>
          </a:p>
        </p:txBody>
      </p:sp>
      <p:pic>
        <p:nvPicPr>
          <p:cNvPr id="29" name="Picture 2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3008" y="4506816"/>
            <a:ext cx="859388" cy="71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74843604"/>
              </p:ext>
            </p:extLst>
          </p:nvPr>
        </p:nvGraphicFramePr>
        <p:xfrm>
          <a:off x="3610780" y="3918377"/>
          <a:ext cx="5268105" cy="1905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803902"/>
                <a:gridCol w="3464203"/>
              </a:tblGrid>
              <a:tr h="27813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DE" sz="1400" smtClean="0"/>
                        <a:t>MIMOSIS – Expected performance</a:t>
                      </a:r>
                      <a:endParaRPr lang="en-US" sz="1400"/>
                    </a:p>
                  </a:txBody>
                  <a:tcPr marL="68580" marR="68580"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de-DE" sz="1400" smtClean="0"/>
                        <a:t>CMOS Process</a:t>
                      </a:r>
                      <a:endParaRPr lang="en-US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DE" sz="1400" smtClean="0"/>
                        <a:t>Tower/Jazz</a:t>
                      </a:r>
                      <a:r>
                        <a:rPr lang="de-DE" sz="1400" baseline="0" smtClean="0"/>
                        <a:t> 0.18 µm Quad-Well</a:t>
                      </a:r>
                      <a:endParaRPr lang="en-US" sz="1400"/>
                    </a:p>
                  </a:txBody>
                  <a:tcPr marL="68580" marR="68580"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de-DE" sz="1400" smtClean="0"/>
                        <a:t>Pixel dimensions</a:t>
                      </a:r>
                      <a:endParaRPr lang="en-US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DE" sz="1400" smtClean="0"/>
                        <a:t>30.1</a:t>
                      </a:r>
                      <a:r>
                        <a:rPr lang="de-DE" sz="1400" baseline="0" smtClean="0"/>
                        <a:t> x 26.9 µm²</a:t>
                      </a:r>
                      <a:endParaRPr lang="en-US" sz="1400"/>
                    </a:p>
                  </a:txBody>
                  <a:tcPr marL="68580" marR="68580"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de-DE" sz="1400" smtClean="0"/>
                        <a:t>Spatial resolution</a:t>
                      </a:r>
                      <a:endParaRPr lang="en-US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DE" sz="1400" smtClean="0"/>
                        <a:t>~ 5µm</a:t>
                      </a:r>
                      <a:endParaRPr lang="en-US" sz="1400"/>
                    </a:p>
                  </a:txBody>
                  <a:tcPr marL="68580" marR="68580"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de-DE" sz="1400" smtClean="0"/>
                        <a:t>Material budget</a:t>
                      </a:r>
                      <a:endParaRPr lang="en-US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50</a:t>
                      </a:r>
                      <a:r>
                        <a:rPr lang="de-DE" sz="1400" baseline="0" dirty="0" smtClean="0"/>
                        <a:t> µm Si (0.05 % X</a:t>
                      </a:r>
                      <a:r>
                        <a:rPr lang="de-DE" sz="1400" baseline="-25000" dirty="0" smtClean="0"/>
                        <a:t>0</a:t>
                      </a:r>
                      <a:r>
                        <a:rPr lang="de-DE" sz="1400" baseline="0" dirty="0" smtClean="0"/>
                        <a:t>)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de-DE" sz="1400" smtClean="0"/>
                        <a:t>Radiation</a:t>
                      </a:r>
                      <a:r>
                        <a:rPr lang="de-DE" sz="1400" baseline="0" smtClean="0"/>
                        <a:t> tolerance</a:t>
                      </a:r>
                      <a:endParaRPr lang="en-US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/>
                        <a:t>&gt; 3Mrad (@-20°C).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rgbClr val="FF0000"/>
                          </a:solidFill>
                        </a:rPr>
                        <a:t>&gt; 3x10</a:t>
                      </a:r>
                      <a:r>
                        <a:rPr lang="de-DE" sz="1400" baseline="30000" dirty="0" smtClean="0">
                          <a:solidFill>
                            <a:srgbClr val="FF0000"/>
                          </a:solidFill>
                        </a:rPr>
                        <a:t>13</a:t>
                      </a:r>
                      <a:r>
                        <a:rPr lang="de-DE" sz="1400" baseline="0" dirty="0" smtClean="0">
                          <a:solidFill>
                            <a:srgbClr val="FF0000"/>
                          </a:solidFill>
                        </a:rPr>
                        <a:t>n</a:t>
                      </a:r>
                      <a:r>
                        <a:rPr lang="de-DE" sz="1400" baseline="-25000" dirty="0" smtClean="0">
                          <a:solidFill>
                            <a:srgbClr val="FF0000"/>
                          </a:solidFill>
                        </a:rPr>
                        <a:t>eq</a:t>
                      </a:r>
                      <a:r>
                        <a:rPr lang="de-DE" sz="1400" baseline="0" dirty="0" smtClean="0">
                          <a:solidFill>
                            <a:srgbClr val="FF0000"/>
                          </a:solidFill>
                        </a:rPr>
                        <a:t>/cm²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T. Bus,  DPG 2017, </a:t>
            </a:r>
            <a:r>
              <a:rPr lang="en-US" dirty="0" err="1" smtClean="0"/>
              <a:t>Münster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270998-971C-416B-9FF3-8175373ED97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365485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54" y="1373666"/>
            <a:ext cx="983864" cy="872359"/>
          </a:xfrm>
          <a:prstGeom prst="rect">
            <a:avLst/>
          </a:prstGeom>
        </p:spPr>
      </p:pic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MAPS – </a:t>
            </a:r>
            <a:r>
              <a:rPr lang="de-DE" dirty="0" err="1"/>
              <a:t>Monolithic</a:t>
            </a:r>
            <a:r>
              <a:rPr lang="de-DE" dirty="0"/>
              <a:t> </a:t>
            </a:r>
            <a:r>
              <a:rPr lang="de-DE" dirty="0" err="1"/>
              <a:t>Active</a:t>
            </a:r>
            <a:r>
              <a:rPr lang="de-DE" dirty="0"/>
              <a:t> Pixel Sensors</a:t>
            </a:r>
            <a:endParaRPr lang="en-US" dirty="0"/>
          </a:p>
        </p:txBody>
      </p:sp>
      <p:sp>
        <p:nvSpPr>
          <p:cNvPr id="47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7C0509-FD31-4068-B816-1525ED8B85AF}" type="slidenum">
              <a:rPr lang="de-DE"/>
              <a:pPr/>
              <a:t>3</a:t>
            </a:fld>
            <a:endParaRPr lang="de-DE"/>
          </a:p>
        </p:txBody>
      </p:sp>
      <p:graphicFrame>
        <p:nvGraphicFramePr>
          <p:cNvPr id="37938" name="Object 50"/>
          <p:cNvGraphicFramePr>
            <a:graphicFrameLocks noChangeAspect="1"/>
          </p:cNvGraphicFramePr>
          <p:nvPr>
            <p:extLst/>
          </p:nvPr>
        </p:nvGraphicFramePr>
        <p:xfrm>
          <a:off x="1219200" y="2743200"/>
          <a:ext cx="7543800" cy="2743200"/>
        </p:xfrm>
        <a:graphic>
          <a:graphicData uri="http://schemas.openxmlformats.org/presentationml/2006/ole">
            <p:oleObj spid="_x0000_s24608" name="Bitmap" r:id="rId6" imgW="9542857" imgH="4323810" progId="PBrush">
              <p:embed/>
            </p:oleObj>
          </a:graphicData>
        </a:graphic>
      </p:graphicFrame>
      <p:sp>
        <p:nvSpPr>
          <p:cNvPr id="37939" name="Line 51"/>
          <p:cNvSpPr>
            <a:spLocks noChangeShapeType="1"/>
          </p:cNvSpPr>
          <p:nvPr/>
        </p:nvSpPr>
        <p:spPr bwMode="auto">
          <a:xfrm flipV="1">
            <a:off x="4114800" y="1828800"/>
            <a:ext cx="0" cy="13716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40" name="Line 52"/>
          <p:cNvSpPr>
            <a:spLocks noChangeShapeType="1"/>
          </p:cNvSpPr>
          <p:nvPr/>
        </p:nvSpPr>
        <p:spPr bwMode="auto">
          <a:xfrm>
            <a:off x="3886200" y="1828800"/>
            <a:ext cx="4572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41" name="Text Box 53"/>
          <p:cNvSpPr txBox="1">
            <a:spLocks noChangeArrowheads="1"/>
          </p:cNvSpPr>
          <p:nvPr/>
        </p:nvSpPr>
        <p:spPr bwMode="auto">
          <a:xfrm>
            <a:off x="3717925" y="1336675"/>
            <a:ext cx="860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Reset</a:t>
            </a:r>
          </a:p>
        </p:txBody>
      </p:sp>
      <p:sp>
        <p:nvSpPr>
          <p:cNvPr id="37942" name="Line 54"/>
          <p:cNvSpPr>
            <a:spLocks noChangeShapeType="1"/>
          </p:cNvSpPr>
          <p:nvPr/>
        </p:nvSpPr>
        <p:spPr bwMode="auto">
          <a:xfrm flipV="1">
            <a:off x="3581400" y="2286000"/>
            <a:ext cx="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43" name="Line 55"/>
          <p:cNvSpPr>
            <a:spLocks noChangeShapeType="1"/>
          </p:cNvSpPr>
          <p:nvPr/>
        </p:nvSpPr>
        <p:spPr bwMode="auto">
          <a:xfrm flipH="1">
            <a:off x="2743200" y="2286000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44" name="Line 56"/>
          <p:cNvSpPr>
            <a:spLocks noChangeShapeType="1"/>
          </p:cNvSpPr>
          <p:nvPr/>
        </p:nvSpPr>
        <p:spPr bwMode="auto">
          <a:xfrm flipV="1">
            <a:off x="2743200" y="19050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45" name="Line 57"/>
          <p:cNvSpPr>
            <a:spLocks noChangeShapeType="1"/>
          </p:cNvSpPr>
          <p:nvPr/>
        </p:nvSpPr>
        <p:spPr bwMode="auto">
          <a:xfrm>
            <a:off x="2590800" y="19050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46" name="Text Box 58"/>
          <p:cNvSpPr txBox="1">
            <a:spLocks noChangeArrowheads="1"/>
          </p:cNvSpPr>
          <p:nvPr/>
        </p:nvSpPr>
        <p:spPr bwMode="auto">
          <a:xfrm>
            <a:off x="2271713" y="1500188"/>
            <a:ext cx="957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+3.3V</a:t>
            </a:r>
          </a:p>
        </p:txBody>
      </p:sp>
      <p:sp>
        <p:nvSpPr>
          <p:cNvPr id="37947" name="Line 59"/>
          <p:cNvSpPr>
            <a:spLocks noChangeShapeType="1"/>
          </p:cNvSpPr>
          <p:nvPr/>
        </p:nvSpPr>
        <p:spPr bwMode="auto">
          <a:xfrm flipV="1">
            <a:off x="4648200" y="2286000"/>
            <a:ext cx="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48" name="Line 60"/>
          <p:cNvSpPr>
            <a:spLocks noChangeShapeType="1"/>
          </p:cNvSpPr>
          <p:nvPr/>
        </p:nvSpPr>
        <p:spPr bwMode="auto">
          <a:xfrm>
            <a:off x="4648200" y="2286000"/>
            <a:ext cx="99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49" name="Line 61"/>
          <p:cNvSpPr>
            <a:spLocks noChangeShapeType="1"/>
          </p:cNvSpPr>
          <p:nvPr/>
        </p:nvSpPr>
        <p:spPr bwMode="auto">
          <a:xfrm flipV="1">
            <a:off x="6172200" y="2133600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50" name="Line 62"/>
          <p:cNvSpPr>
            <a:spLocks noChangeShapeType="1"/>
          </p:cNvSpPr>
          <p:nvPr/>
        </p:nvSpPr>
        <p:spPr bwMode="auto">
          <a:xfrm>
            <a:off x="5638800" y="2286000"/>
            <a:ext cx="1905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51" name="Line 63"/>
          <p:cNvSpPr>
            <a:spLocks noChangeShapeType="1"/>
          </p:cNvSpPr>
          <p:nvPr/>
        </p:nvSpPr>
        <p:spPr bwMode="auto">
          <a:xfrm>
            <a:off x="7543800" y="2286000"/>
            <a:ext cx="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52" name="Line 64"/>
          <p:cNvSpPr>
            <a:spLocks noChangeShapeType="1"/>
          </p:cNvSpPr>
          <p:nvPr/>
        </p:nvSpPr>
        <p:spPr bwMode="auto">
          <a:xfrm>
            <a:off x="6019800" y="21336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53" name="Line 65"/>
          <p:cNvSpPr>
            <a:spLocks noChangeShapeType="1"/>
          </p:cNvSpPr>
          <p:nvPr/>
        </p:nvSpPr>
        <p:spPr bwMode="auto">
          <a:xfrm>
            <a:off x="5943600" y="2057400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54" name="Line 66"/>
          <p:cNvSpPr>
            <a:spLocks noChangeShapeType="1"/>
          </p:cNvSpPr>
          <p:nvPr/>
        </p:nvSpPr>
        <p:spPr bwMode="auto">
          <a:xfrm flipV="1">
            <a:off x="6400800" y="18288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55" name="Line 67"/>
          <p:cNvSpPr>
            <a:spLocks noChangeShapeType="1"/>
          </p:cNvSpPr>
          <p:nvPr/>
        </p:nvSpPr>
        <p:spPr bwMode="auto">
          <a:xfrm flipV="1">
            <a:off x="5943600" y="18288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56" name="Line 68"/>
          <p:cNvSpPr>
            <a:spLocks noChangeShapeType="1"/>
          </p:cNvSpPr>
          <p:nvPr/>
        </p:nvSpPr>
        <p:spPr bwMode="auto">
          <a:xfrm>
            <a:off x="6400800" y="1828800"/>
            <a:ext cx="1371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57" name="Line 69"/>
          <p:cNvSpPr>
            <a:spLocks noChangeShapeType="1"/>
          </p:cNvSpPr>
          <p:nvPr/>
        </p:nvSpPr>
        <p:spPr bwMode="auto">
          <a:xfrm>
            <a:off x="5334000" y="1828800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58" name="Line 70"/>
          <p:cNvSpPr>
            <a:spLocks noChangeShapeType="1"/>
          </p:cNvSpPr>
          <p:nvPr/>
        </p:nvSpPr>
        <p:spPr bwMode="auto">
          <a:xfrm flipV="1">
            <a:off x="5334000" y="16002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59" name="Line 71"/>
          <p:cNvSpPr>
            <a:spLocks noChangeShapeType="1"/>
          </p:cNvSpPr>
          <p:nvPr/>
        </p:nvSpPr>
        <p:spPr bwMode="auto">
          <a:xfrm>
            <a:off x="5105400" y="1600200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60" name="Text Box 72"/>
          <p:cNvSpPr txBox="1">
            <a:spLocks noChangeArrowheads="1"/>
          </p:cNvSpPr>
          <p:nvPr/>
        </p:nvSpPr>
        <p:spPr bwMode="auto">
          <a:xfrm>
            <a:off x="4876800" y="1193800"/>
            <a:ext cx="957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+3.3V</a:t>
            </a:r>
          </a:p>
        </p:txBody>
      </p:sp>
      <p:sp>
        <p:nvSpPr>
          <p:cNvPr id="37961" name="Line 73"/>
          <p:cNvSpPr>
            <a:spLocks noChangeShapeType="1"/>
          </p:cNvSpPr>
          <p:nvPr/>
        </p:nvSpPr>
        <p:spPr bwMode="auto">
          <a:xfrm flipV="1">
            <a:off x="7772400" y="16002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62" name="Text Box 74"/>
          <p:cNvSpPr txBox="1">
            <a:spLocks noChangeArrowheads="1"/>
          </p:cNvSpPr>
          <p:nvPr/>
        </p:nvSpPr>
        <p:spPr bwMode="auto">
          <a:xfrm>
            <a:off x="7756525" y="1565275"/>
            <a:ext cx="1030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Output</a:t>
            </a:r>
          </a:p>
        </p:txBody>
      </p:sp>
      <p:sp>
        <p:nvSpPr>
          <p:cNvPr id="37963" name="Text Box 75"/>
          <p:cNvSpPr txBox="1">
            <a:spLocks noChangeArrowheads="1"/>
          </p:cNvSpPr>
          <p:nvPr/>
        </p:nvSpPr>
        <p:spPr bwMode="auto">
          <a:xfrm>
            <a:off x="1828800" y="2743200"/>
            <a:ext cx="760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>
                <a:solidFill>
                  <a:schemeClr val="bg1"/>
                </a:solidFill>
              </a:rPr>
              <a:t>SiO</a:t>
            </a:r>
            <a:r>
              <a:rPr lang="de-DE" sz="2400" baseline="-25000">
                <a:solidFill>
                  <a:schemeClr val="bg1"/>
                </a:solidFill>
              </a:rPr>
              <a:t>2</a:t>
            </a:r>
            <a:endParaRPr lang="de-DE" sz="2400">
              <a:solidFill>
                <a:schemeClr val="bg1"/>
              </a:solidFill>
            </a:endParaRPr>
          </a:p>
        </p:txBody>
      </p:sp>
      <p:sp>
        <p:nvSpPr>
          <p:cNvPr id="37964" name="Text Box 76"/>
          <p:cNvSpPr txBox="1">
            <a:spLocks noChangeArrowheads="1"/>
          </p:cNvSpPr>
          <p:nvPr/>
        </p:nvSpPr>
        <p:spPr bwMode="auto">
          <a:xfrm>
            <a:off x="5715000" y="2819400"/>
            <a:ext cx="760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>
                <a:solidFill>
                  <a:schemeClr val="bg1"/>
                </a:solidFill>
              </a:rPr>
              <a:t>SiO</a:t>
            </a:r>
            <a:r>
              <a:rPr lang="de-DE" sz="2400" baseline="-25000">
                <a:solidFill>
                  <a:schemeClr val="bg1"/>
                </a:solidFill>
              </a:rPr>
              <a:t>2</a:t>
            </a:r>
            <a:endParaRPr lang="de-DE" sz="2400">
              <a:solidFill>
                <a:schemeClr val="bg1"/>
              </a:solidFill>
            </a:endParaRPr>
          </a:p>
        </p:txBody>
      </p:sp>
      <p:sp>
        <p:nvSpPr>
          <p:cNvPr id="37965" name="Text Box 77"/>
          <p:cNvSpPr txBox="1">
            <a:spLocks noChangeArrowheads="1"/>
          </p:cNvSpPr>
          <p:nvPr/>
        </p:nvSpPr>
        <p:spPr bwMode="auto">
          <a:xfrm>
            <a:off x="7924800" y="2819400"/>
            <a:ext cx="760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>
                <a:solidFill>
                  <a:schemeClr val="bg1"/>
                </a:solidFill>
              </a:rPr>
              <a:t>SiO</a:t>
            </a:r>
            <a:r>
              <a:rPr lang="de-DE" sz="2400" baseline="-25000">
                <a:solidFill>
                  <a:schemeClr val="bg1"/>
                </a:solidFill>
              </a:rPr>
              <a:t>2</a:t>
            </a:r>
            <a:endParaRPr lang="de-DE" sz="2400">
              <a:solidFill>
                <a:schemeClr val="bg1"/>
              </a:solidFill>
            </a:endParaRPr>
          </a:p>
        </p:txBody>
      </p:sp>
      <p:sp>
        <p:nvSpPr>
          <p:cNvPr id="37966" name="Text Box 78"/>
          <p:cNvSpPr txBox="1">
            <a:spLocks noChangeArrowheads="1"/>
          </p:cNvSpPr>
          <p:nvPr/>
        </p:nvSpPr>
        <p:spPr bwMode="auto">
          <a:xfrm>
            <a:off x="3276600" y="3352800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 b="1"/>
              <a:t>N++</a:t>
            </a:r>
          </a:p>
        </p:txBody>
      </p:sp>
      <p:sp>
        <p:nvSpPr>
          <p:cNvPr id="37967" name="Text Box 79"/>
          <p:cNvSpPr txBox="1">
            <a:spLocks noChangeArrowheads="1"/>
          </p:cNvSpPr>
          <p:nvPr/>
        </p:nvSpPr>
        <p:spPr bwMode="auto">
          <a:xfrm>
            <a:off x="4267200" y="3352800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 b="1"/>
              <a:t>N++</a:t>
            </a:r>
          </a:p>
        </p:txBody>
      </p:sp>
      <p:sp>
        <p:nvSpPr>
          <p:cNvPr id="37968" name="Text Box 80"/>
          <p:cNvSpPr txBox="1">
            <a:spLocks noChangeArrowheads="1"/>
          </p:cNvSpPr>
          <p:nvPr/>
        </p:nvSpPr>
        <p:spPr bwMode="auto">
          <a:xfrm>
            <a:off x="7315200" y="3505200"/>
            <a:ext cx="4794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 b="1"/>
              <a:t>N+</a:t>
            </a:r>
          </a:p>
        </p:txBody>
      </p:sp>
      <p:sp>
        <p:nvSpPr>
          <p:cNvPr id="37970" name="Text Box 82"/>
          <p:cNvSpPr txBox="1">
            <a:spLocks noChangeArrowheads="1"/>
          </p:cNvSpPr>
          <p:nvPr/>
        </p:nvSpPr>
        <p:spPr bwMode="auto">
          <a:xfrm>
            <a:off x="8101013" y="3500438"/>
            <a:ext cx="496887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>
                <a:solidFill>
                  <a:schemeClr val="bg1"/>
                </a:solidFill>
              </a:rPr>
              <a:t>P+</a:t>
            </a:r>
          </a:p>
        </p:txBody>
      </p:sp>
      <p:sp>
        <p:nvSpPr>
          <p:cNvPr id="37971" name="Text Box 83"/>
          <p:cNvSpPr txBox="1">
            <a:spLocks noChangeArrowheads="1"/>
          </p:cNvSpPr>
          <p:nvPr/>
        </p:nvSpPr>
        <p:spPr bwMode="auto">
          <a:xfrm>
            <a:off x="8101013" y="4292600"/>
            <a:ext cx="433387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P-</a:t>
            </a:r>
          </a:p>
        </p:txBody>
      </p:sp>
      <p:sp>
        <p:nvSpPr>
          <p:cNvPr id="37972" name="Text Box 84"/>
          <p:cNvSpPr txBox="1">
            <a:spLocks noChangeArrowheads="1"/>
          </p:cNvSpPr>
          <p:nvPr/>
        </p:nvSpPr>
        <p:spPr bwMode="auto">
          <a:xfrm>
            <a:off x="8101013" y="5013325"/>
            <a:ext cx="496887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>
                <a:solidFill>
                  <a:schemeClr val="bg1"/>
                </a:solidFill>
              </a:rPr>
              <a:t>P+</a:t>
            </a:r>
          </a:p>
        </p:txBody>
      </p:sp>
      <p:sp>
        <p:nvSpPr>
          <p:cNvPr id="37981" name="Line 93"/>
          <p:cNvSpPr>
            <a:spLocks noChangeShapeType="1"/>
          </p:cNvSpPr>
          <p:nvPr/>
        </p:nvSpPr>
        <p:spPr bwMode="auto">
          <a:xfrm flipH="1" flipV="1">
            <a:off x="4500563" y="692150"/>
            <a:ext cx="1944687" cy="554513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" name="Group 100"/>
          <p:cNvGrpSpPr>
            <a:grpSpLocks/>
          </p:cNvGrpSpPr>
          <p:nvPr/>
        </p:nvGrpSpPr>
        <p:grpSpPr bwMode="auto">
          <a:xfrm>
            <a:off x="6122987" y="923926"/>
            <a:ext cx="936625" cy="576262"/>
            <a:chOff x="4059" y="482"/>
            <a:chExt cx="590" cy="363"/>
          </a:xfrm>
        </p:grpSpPr>
        <p:sp>
          <p:nvSpPr>
            <p:cNvPr id="37983" name="Line 95"/>
            <p:cNvSpPr>
              <a:spLocks noChangeShapeType="1"/>
            </p:cNvSpPr>
            <p:nvPr/>
          </p:nvSpPr>
          <p:spPr bwMode="auto">
            <a:xfrm flipV="1">
              <a:off x="4059" y="482"/>
              <a:ext cx="0" cy="3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84" name="Line 96"/>
            <p:cNvSpPr>
              <a:spLocks noChangeShapeType="1"/>
            </p:cNvSpPr>
            <p:nvPr/>
          </p:nvSpPr>
          <p:spPr bwMode="auto">
            <a:xfrm flipV="1">
              <a:off x="4059" y="845"/>
              <a:ext cx="59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85" name="Line 97"/>
            <p:cNvSpPr>
              <a:spLocks noChangeShapeType="1"/>
            </p:cNvSpPr>
            <p:nvPr/>
          </p:nvSpPr>
          <p:spPr bwMode="auto">
            <a:xfrm>
              <a:off x="4105" y="709"/>
              <a:ext cx="1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86" name="Line 98"/>
            <p:cNvSpPr>
              <a:spLocks noChangeShapeType="1"/>
            </p:cNvSpPr>
            <p:nvPr/>
          </p:nvSpPr>
          <p:spPr bwMode="auto">
            <a:xfrm flipV="1">
              <a:off x="4241" y="572"/>
              <a:ext cx="0" cy="137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87" name="Line 99"/>
            <p:cNvSpPr>
              <a:spLocks noChangeShapeType="1"/>
            </p:cNvSpPr>
            <p:nvPr/>
          </p:nvSpPr>
          <p:spPr bwMode="auto">
            <a:xfrm>
              <a:off x="4241" y="572"/>
              <a:ext cx="181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3" name="Gerade Verbindung mit Pfeil 2"/>
          <p:cNvCxnSpPr/>
          <p:nvPr/>
        </p:nvCxnSpPr>
        <p:spPr>
          <a:xfrm>
            <a:off x="3995936" y="4149080"/>
            <a:ext cx="0" cy="864245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/>
          <p:cNvSpPr txBox="1"/>
          <p:nvPr/>
        </p:nvSpPr>
        <p:spPr>
          <a:xfrm>
            <a:off x="3099537" y="4365758"/>
            <a:ext cx="89639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15µm</a:t>
            </a:r>
            <a:endParaRPr lang="en-US" dirty="0"/>
          </a:p>
        </p:txBody>
      </p:sp>
      <p:cxnSp>
        <p:nvCxnSpPr>
          <p:cNvPr id="52" name="Gerade Verbindung mit Pfeil 51"/>
          <p:cNvCxnSpPr/>
          <p:nvPr/>
        </p:nvCxnSpPr>
        <p:spPr>
          <a:xfrm>
            <a:off x="1187624" y="2781300"/>
            <a:ext cx="0" cy="2735932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feld 53"/>
          <p:cNvSpPr txBox="1"/>
          <p:nvPr/>
        </p:nvSpPr>
        <p:spPr>
          <a:xfrm>
            <a:off x="179512" y="4301027"/>
            <a:ext cx="89639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50µm</a:t>
            </a:r>
            <a:endParaRPr lang="en-US" dirty="0"/>
          </a:p>
        </p:txBody>
      </p:sp>
      <p:sp>
        <p:nvSpPr>
          <p:cNvPr id="51" name="Torte 29"/>
          <p:cNvSpPr/>
          <p:nvPr/>
        </p:nvSpPr>
        <p:spPr>
          <a:xfrm>
            <a:off x="6871493" y="3717131"/>
            <a:ext cx="1366837" cy="863600"/>
          </a:xfrm>
          <a:prstGeom prst="pie">
            <a:avLst>
              <a:gd name="adj1" fmla="val 0"/>
              <a:gd name="adj2" fmla="val 10798811"/>
            </a:avLst>
          </a:prstGeom>
          <a:solidFill>
            <a:srgbClr val="F1F7A7"/>
          </a:solidFill>
          <a:ln>
            <a:solidFill>
              <a:srgbClr val="F1F7A7"/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solidFill>
                <a:schemeClr val="tx1"/>
              </a:solidFill>
            </a:endParaRPr>
          </a:p>
        </p:txBody>
      </p:sp>
      <p:sp>
        <p:nvSpPr>
          <p:cNvPr id="37982" name="Oval 94"/>
          <p:cNvSpPr>
            <a:spLocks noChangeArrowheads="1"/>
          </p:cNvSpPr>
          <p:nvPr/>
        </p:nvSpPr>
        <p:spPr bwMode="auto">
          <a:xfrm>
            <a:off x="5724525" y="4437063"/>
            <a:ext cx="288925" cy="2873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53420"/>
            <a:ext cx="8604560" cy="260350"/>
          </a:xfrm>
        </p:spPr>
        <p:txBody>
          <a:bodyPr/>
          <a:lstStyle/>
          <a:p>
            <a:pPr>
              <a:defRPr/>
            </a:pPr>
            <a:r>
              <a:rPr lang="en-US" smtClean="0"/>
              <a:t>T. Bus,  DPG 2017, Münster</a:t>
            </a:r>
            <a:endParaRPr lang="de-DE" dirty="0"/>
          </a:p>
        </p:txBody>
      </p:sp>
    </p:spTree>
    <p:custDataLst>
      <p:tags r:id="rId2"/>
    </p:custDataLst>
    <p:extLst>
      <p:ext uri="{BB962C8B-B14F-4D97-AF65-F5344CB8AC3E}">
        <p14:creationId xmlns="" xmlns:p14="http://schemas.microsoft.com/office/powerpoint/2010/main" val="1457448537"/>
      </p:ext>
    </p:extLst>
  </p:cSld>
  <p:clrMapOvr>
    <a:masterClrMapping/>
  </p:clrMapOvr>
  <p:transition advTm="4562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4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7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9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9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7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023 C -0.00156 -0.01481 -0.00156 -0.03009 -0.00451 -0.04467 C -0.00538 -0.04976 -0.00746 -0.06111 -0.01059 -0.05833 C -0.01059 -0.0581 -0.0158 -0.02638 -0.0191 -0.01944 C -0.02049 -0.01597 -0.02361 -0.01412 -0.02552 -0.01134 C -0.02969 -0.00416 -0.03368 0.00186 -0.0375 0.01112 C -0.03958 0.01389 -0.04271 0.01436 -0.04392 0.01667 C -0.04687 0.02084 -0.04965 0.0257 -0.0526 0.02871 C -0.05069 0.03149 -0.04774 0.0338 -0.04792 0.03889 C -0.04878 0.04213 -0.0526 0.04237 -0.05469 0.04445 C -0.0566 0.04699 -0.05868 0.05 -0.06076 0.05278 C -0.06684 0.04862 -0.0717 0.04699 -0.07535 0.03889 C -0.08889 0.01088 -0.07066 0.03496 -0.08576 0.01667 C -0.09392 -0.01666 -0.09201 0.0088 -0.08368 -0.00301 C -0.0809 -0.00671 -0.07986 -0.01226 -0.07743 -0.01666 C -0.07674 -0.02129 -0.07778 -0.02731 -0.07535 -0.03078 C -0.07274 -0.03402 -0.06562 -0.02893 -0.06458 -0.03356 C -0.06181 -0.04513 -0.08889 -0.06458 -0.09167 -0.06689 C -0.09097 -0.05 -0.09288 -0.0331 -0.08976 -0.01666 C -0.08906 -0.01273 -0.08437 -0.01273 -0.08194 -0.01134 C -0.05469 0.00533 -0.06701 -0.00092 -0.0316 0.00556 C -0.02552 0.01112 -0.02448 0.01019 -0.02083 0.01945 C -0.01979 0.02176 -0.02049 0.02547 -0.0191 0.02755 C -0.01753 0.02801 -0.0125 0.03172 -0.0125 0.02871 C -0.0125 0.02801 -0.0276 0.01968 -0.02552 0.01667 C -0.02274 0.01343 -0.01858 0.01852 -0.01458 0.01945 C -0.00556 0.01667 0.00347 0.01644 0.0125 0.01112 C 0.01458 0.00926 0.01458 0.00162 0.01649 -0.00023 C 0.02708 -0.02384 0.02257 -0.00856 0.02656 -0.025 C 0.0276 -0.03449 0.02656 -0.04421 0.02865 -0.05277 C 0.02969 -0.05601 0.03507 -0.05509 0.03507 -0.05833 C 0.03507 -0.06134 0.03056 -0.06018 0.02865 -0.06111 C 0.03507 -0.04051 0.03472 -0.01018 0.05174 0.00093 C 0.05469 0.0051 0.05868 0.00255 0.06181 0.00556 C 0.06979 0.00811 0.07083 0.01042 0.07882 0.01667 C 0.08733 0.03172 0.1 0.03195 0.11389 0.03426 C 0.12604 0.04584 0.13594 0.05186 0.15 0.05556 C 0.15174 0.05371 0.15399 0.05232 0.15608 0.05 C 0.15764 0.04769 0.15816 0.04375 0.16007 0.04167 C 0.16372 0.03612 0.16806 0.03426 0.17205 0.03149 C 0.1691 0.02662 0.16701 0.01899 0.16215 0.01389 C 0.15712 0.00811 0.15104 0.00487 0.14514 -0.00023 C 0.1441 -0.00301 0.14097 0.00463 0.13906 0.00093 C 0.13715 -0.00115 0.13715 -0.00486 0.13212 -0.00763 C 0.12795 -0.01064 0.13854 -0.00509 0.14236 -0.0206 C 0.15052 -0.03287 0.17309 -0.06805 0.18125 -0.08032 " pathEditMode="relative" rAng="0" ptsTypes="AAAAAAAAAAAAAAAAAAAAAAAAAAAAAAAAAAAAAAAAAAAAAA">
                                      <p:cBhvr>
                                        <p:cTn id="21" dur="5000" fill="hold"/>
                                        <p:tgtEl>
                                          <p:spTgt spid="379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-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125 -0.08032 L 0.18108 -0.3358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79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1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108 -0.33588 L 0.03142 -0.33588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79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48148E-6 L 0.22048 1.48148E-6 " pathEditMode="relative" ptsTypes="AA">
                                      <p:cBhvr>
                                        <p:cTn id="3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81" grpId="0" animBg="1"/>
      <p:bldP spid="51" grpId="0" animBg="1"/>
      <p:bldP spid="37982" grpId="0" animBg="1"/>
      <p:bldP spid="37982" grpId="1" animBg="1"/>
      <p:bldP spid="37982" grpId="2" animBg="1"/>
      <p:bldP spid="37982" grpId="3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Effects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non-</a:t>
            </a:r>
            <a:r>
              <a:rPr lang="de-DE" dirty="0" err="1" smtClean="0"/>
              <a:t>ionizing</a:t>
            </a:r>
            <a:r>
              <a:rPr lang="de-DE" dirty="0" smtClean="0"/>
              <a:t> </a:t>
            </a:r>
            <a:r>
              <a:rPr lang="de-DE" dirty="0" err="1" smtClean="0"/>
              <a:t>radiation</a:t>
            </a:r>
            <a:endParaRPr lang="de-DE" dirty="0"/>
          </a:p>
        </p:txBody>
      </p:sp>
      <p:sp>
        <p:nvSpPr>
          <p:cNvPr id="26" name="Textplatzhalter 2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smtClean="0"/>
              <a:t>                         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1587DCC3-09AB-44DC-9CC8-3729647A5E30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  <p:grpSp>
        <p:nvGrpSpPr>
          <p:cNvPr id="3" name="Gruppieren 7"/>
          <p:cNvGrpSpPr/>
          <p:nvPr/>
        </p:nvGrpSpPr>
        <p:grpSpPr>
          <a:xfrm>
            <a:off x="385666" y="1564743"/>
            <a:ext cx="4277160" cy="2156136"/>
            <a:chOff x="1071538" y="785794"/>
            <a:chExt cx="6859196" cy="1728586"/>
          </a:xfrm>
        </p:grpSpPr>
        <p:grpSp>
          <p:nvGrpSpPr>
            <p:cNvPr id="5" name="Gruppieren 22"/>
            <p:cNvGrpSpPr/>
            <p:nvPr/>
          </p:nvGrpSpPr>
          <p:grpSpPr>
            <a:xfrm>
              <a:off x="1080000" y="1080000"/>
              <a:ext cx="6840000" cy="1434380"/>
              <a:chOff x="642910" y="1888868"/>
              <a:chExt cx="7200000" cy="1434380"/>
            </a:xfrm>
          </p:grpSpPr>
          <p:sp>
            <p:nvSpPr>
              <p:cNvPr id="14" name="Rechteck 13"/>
              <p:cNvSpPr/>
              <p:nvPr/>
            </p:nvSpPr>
            <p:spPr>
              <a:xfrm>
                <a:off x="642910" y="1888868"/>
                <a:ext cx="7200000" cy="540000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6" name="Rechteck 15"/>
              <p:cNvSpPr/>
              <p:nvPr/>
            </p:nvSpPr>
            <p:spPr>
              <a:xfrm>
                <a:off x="642910" y="2428868"/>
                <a:ext cx="7200000" cy="720000"/>
              </a:xfrm>
              <a:prstGeom prst="rect">
                <a:avLst/>
              </a:prstGeom>
              <a:solidFill>
                <a:srgbClr val="66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7" name="Rechteck 16"/>
              <p:cNvSpPr/>
              <p:nvPr/>
            </p:nvSpPr>
            <p:spPr>
              <a:xfrm>
                <a:off x="642910" y="3143248"/>
                <a:ext cx="7200000" cy="180000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10" name="Abgerundetes Rechteck 9"/>
            <p:cNvSpPr/>
            <p:nvPr/>
          </p:nvSpPr>
          <p:spPr>
            <a:xfrm>
              <a:off x="1071538" y="785794"/>
              <a:ext cx="1286099" cy="360000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Abgerundetes Rechteck 10"/>
            <p:cNvSpPr/>
            <p:nvPr/>
          </p:nvSpPr>
          <p:spPr>
            <a:xfrm>
              <a:off x="3215035" y="788604"/>
              <a:ext cx="2572201" cy="360000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Abgerundetes Rechteck 12"/>
            <p:cNvSpPr/>
            <p:nvPr/>
          </p:nvSpPr>
          <p:spPr>
            <a:xfrm>
              <a:off x="6501735" y="788604"/>
              <a:ext cx="1428999" cy="360000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75" name="Torte 29"/>
          <p:cNvSpPr/>
          <p:nvPr/>
        </p:nvSpPr>
        <p:spPr>
          <a:xfrm>
            <a:off x="755470" y="2172354"/>
            <a:ext cx="1366837" cy="863600"/>
          </a:xfrm>
          <a:prstGeom prst="pie">
            <a:avLst>
              <a:gd name="adj1" fmla="val 0"/>
              <a:gd name="adj2" fmla="val 10798811"/>
            </a:avLst>
          </a:prstGeom>
          <a:solidFill>
            <a:srgbClr val="F1F7A7"/>
          </a:solidFill>
          <a:ln>
            <a:solidFill>
              <a:srgbClr val="F1F7A7"/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solidFill>
                <a:schemeClr val="tx1"/>
              </a:solidFill>
            </a:endParaRPr>
          </a:p>
        </p:txBody>
      </p:sp>
      <p:sp>
        <p:nvSpPr>
          <p:cNvPr id="74" name="Torte 29"/>
          <p:cNvSpPr/>
          <p:nvPr/>
        </p:nvSpPr>
        <p:spPr>
          <a:xfrm>
            <a:off x="2810310" y="2179921"/>
            <a:ext cx="1366837" cy="863600"/>
          </a:xfrm>
          <a:prstGeom prst="pie">
            <a:avLst>
              <a:gd name="adj1" fmla="val 0"/>
              <a:gd name="adj2" fmla="val 10798811"/>
            </a:avLst>
          </a:prstGeom>
          <a:solidFill>
            <a:srgbClr val="F1F7A7"/>
          </a:solidFill>
          <a:ln>
            <a:solidFill>
              <a:srgbClr val="F1F7A7"/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solidFill>
                <a:schemeClr val="tx1"/>
              </a:solidFill>
            </a:endParaRPr>
          </a:p>
        </p:txBody>
      </p:sp>
      <p:sp>
        <p:nvSpPr>
          <p:cNvPr id="18" name="Abgerundetes Rechteck 17"/>
          <p:cNvSpPr/>
          <p:nvPr/>
        </p:nvSpPr>
        <p:spPr>
          <a:xfrm>
            <a:off x="3188120" y="1927106"/>
            <a:ext cx="673564" cy="673564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Abgerundetes Rechteck 18"/>
          <p:cNvSpPr/>
          <p:nvPr/>
        </p:nvSpPr>
        <p:spPr>
          <a:xfrm>
            <a:off x="1125380" y="1927106"/>
            <a:ext cx="673564" cy="673564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Line 38"/>
          <p:cNvSpPr>
            <a:spLocks noChangeAspect="1" noChangeShapeType="1"/>
          </p:cNvSpPr>
          <p:nvPr/>
        </p:nvSpPr>
        <p:spPr bwMode="auto">
          <a:xfrm flipH="1" flipV="1">
            <a:off x="1857388" y="991002"/>
            <a:ext cx="1555738" cy="448246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6" name="Gruppieren 33"/>
          <p:cNvGrpSpPr>
            <a:grpSpLocks noChangeAspect="1"/>
          </p:cNvGrpSpPr>
          <p:nvPr/>
        </p:nvGrpSpPr>
        <p:grpSpPr>
          <a:xfrm>
            <a:off x="2340511" y="2899051"/>
            <a:ext cx="458282" cy="436822"/>
            <a:chOff x="5722694" y="5734022"/>
            <a:chExt cx="326852" cy="311295"/>
          </a:xfrm>
        </p:grpSpPr>
        <p:sp>
          <p:nvSpPr>
            <p:cNvPr id="22" name="Oval 39"/>
            <p:cNvSpPr>
              <a:spLocks noChangeArrowheads="1"/>
            </p:cNvSpPr>
            <p:nvPr/>
          </p:nvSpPr>
          <p:spPr bwMode="auto">
            <a:xfrm>
              <a:off x="5724160" y="5734022"/>
              <a:ext cx="288925" cy="287337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Textfeld 22"/>
            <p:cNvSpPr txBox="1"/>
            <p:nvPr/>
          </p:nvSpPr>
          <p:spPr>
            <a:xfrm>
              <a:off x="5722694" y="5744376"/>
              <a:ext cx="326852" cy="3009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dirty="0" smtClean="0"/>
                <a:t>e-</a:t>
              </a:r>
              <a:endParaRPr lang="en-US" sz="1600" dirty="0"/>
            </a:p>
          </p:txBody>
        </p:sp>
      </p:grpSp>
      <p:sp>
        <p:nvSpPr>
          <p:cNvPr id="28" name="Oval 39"/>
          <p:cNvSpPr>
            <a:spLocks noChangeAspect="1" noChangeArrowheads="1"/>
          </p:cNvSpPr>
          <p:nvPr/>
        </p:nvSpPr>
        <p:spPr bwMode="auto">
          <a:xfrm>
            <a:off x="3851596" y="2683232"/>
            <a:ext cx="270292" cy="2688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Oval 39"/>
          <p:cNvSpPr>
            <a:spLocks noChangeAspect="1" noChangeArrowheads="1"/>
          </p:cNvSpPr>
          <p:nvPr/>
        </p:nvSpPr>
        <p:spPr bwMode="auto">
          <a:xfrm>
            <a:off x="1068687" y="2969380"/>
            <a:ext cx="270292" cy="2688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Oval 39"/>
          <p:cNvSpPr>
            <a:spLocks noChangeAspect="1" noChangeArrowheads="1"/>
          </p:cNvSpPr>
          <p:nvPr/>
        </p:nvSpPr>
        <p:spPr bwMode="auto">
          <a:xfrm>
            <a:off x="2854637" y="2684817"/>
            <a:ext cx="270292" cy="2688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Oval 39"/>
          <p:cNvSpPr>
            <a:spLocks noChangeAspect="1" noChangeArrowheads="1"/>
          </p:cNvSpPr>
          <p:nvPr/>
        </p:nvSpPr>
        <p:spPr bwMode="auto">
          <a:xfrm>
            <a:off x="3283265" y="3040818"/>
            <a:ext cx="270292" cy="2688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Textfeld 31"/>
          <p:cNvSpPr txBox="1"/>
          <p:nvPr/>
        </p:nvSpPr>
        <p:spPr>
          <a:xfrm>
            <a:off x="179390" y="4521275"/>
            <a:ext cx="19373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solidFill>
                  <a:srgbClr val="FF0000"/>
                </a:solidFill>
              </a:rPr>
              <a:t>Defects</a:t>
            </a:r>
            <a:r>
              <a:rPr lang="de-DE" dirty="0" smtClean="0">
                <a:solidFill>
                  <a:srgbClr val="FF0000"/>
                </a:solidFill>
              </a:rPr>
              <a:t> due</a:t>
            </a:r>
          </a:p>
          <a:p>
            <a:r>
              <a:rPr lang="de-DE" dirty="0" err="1" smtClean="0">
                <a:solidFill>
                  <a:srgbClr val="FF0000"/>
                </a:solidFill>
              </a:rPr>
              <a:t>to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radiation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38" name="Oval 39"/>
          <p:cNvSpPr>
            <a:spLocks noChangeAspect="1" noChangeArrowheads="1"/>
          </p:cNvSpPr>
          <p:nvPr/>
        </p:nvSpPr>
        <p:spPr bwMode="auto">
          <a:xfrm>
            <a:off x="2066439" y="2613379"/>
            <a:ext cx="270292" cy="26880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Text Box 46"/>
          <p:cNvSpPr txBox="1">
            <a:spLocks noChangeArrowheads="1"/>
          </p:cNvSpPr>
          <p:nvPr/>
        </p:nvSpPr>
        <p:spPr bwMode="auto">
          <a:xfrm>
            <a:off x="2255402" y="2143130"/>
            <a:ext cx="81419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400" dirty="0" smtClean="0">
                <a:solidFill>
                  <a:srgbClr val="D8F913"/>
                </a:solidFill>
              </a:rPr>
              <a:t>Diode</a:t>
            </a:r>
            <a:endParaRPr lang="de-DE" sz="1400" dirty="0">
              <a:solidFill>
                <a:srgbClr val="D8F913"/>
              </a:solidFill>
            </a:endParaRPr>
          </a:p>
        </p:txBody>
      </p:sp>
      <p:cxnSp>
        <p:nvCxnSpPr>
          <p:cNvPr id="42" name="Gerade Verbindung mit Pfeil 41"/>
          <p:cNvCxnSpPr/>
          <p:nvPr/>
        </p:nvCxnSpPr>
        <p:spPr>
          <a:xfrm flipH="1">
            <a:off x="1798944" y="2304866"/>
            <a:ext cx="439550" cy="0"/>
          </a:xfrm>
          <a:prstGeom prst="straightConnector1">
            <a:avLst/>
          </a:prstGeom>
          <a:ln w="38100">
            <a:solidFill>
              <a:srgbClr val="F1F7A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mit Pfeil 42"/>
          <p:cNvCxnSpPr/>
          <p:nvPr/>
        </p:nvCxnSpPr>
        <p:spPr>
          <a:xfrm>
            <a:off x="2809998" y="2304866"/>
            <a:ext cx="371429" cy="6420"/>
          </a:xfrm>
          <a:prstGeom prst="straightConnector1">
            <a:avLst/>
          </a:prstGeom>
          <a:ln w="38100">
            <a:solidFill>
              <a:srgbClr val="F1F7A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71"/>
          <p:cNvGrpSpPr>
            <a:grpSpLocks/>
          </p:cNvGrpSpPr>
          <p:nvPr/>
        </p:nvGrpSpPr>
        <p:grpSpPr bwMode="auto">
          <a:xfrm>
            <a:off x="-5869450" y="3845700"/>
            <a:ext cx="5253097" cy="3234990"/>
            <a:chOff x="-5171" y="4320"/>
            <a:chExt cx="6242" cy="3158"/>
          </a:xfrm>
        </p:grpSpPr>
        <p:sp>
          <p:nvSpPr>
            <p:cNvPr id="37" name="Rectangle 68"/>
            <p:cNvSpPr>
              <a:spLocks noChangeArrowheads="1"/>
            </p:cNvSpPr>
            <p:nvPr/>
          </p:nvSpPr>
          <p:spPr bwMode="auto">
            <a:xfrm>
              <a:off x="-5171" y="4320"/>
              <a:ext cx="6010" cy="2920"/>
            </a:xfrm>
            <a:prstGeom prst="rect">
              <a:avLst/>
            </a:prstGeom>
            <a:pattFill prst="wdUpDiag">
              <a:fgClr>
                <a:srgbClr val="FF0000">
                  <a:alpha val="50000"/>
                </a:srgbClr>
              </a:fgClr>
              <a:bgClr>
                <a:schemeClr val="bg1">
                  <a:alpha val="50000"/>
                </a:schemeClr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9" name="Text Box 69"/>
            <p:cNvSpPr txBox="1">
              <a:spLocks noChangeArrowheads="1"/>
            </p:cNvSpPr>
            <p:nvPr/>
          </p:nvSpPr>
          <p:spPr bwMode="auto">
            <a:xfrm>
              <a:off x="-5092" y="6560"/>
              <a:ext cx="6163" cy="918"/>
            </a:xfrm>
            <a:prstGeom prst="rect">
              <a:avLst/>
            </a:prstGeom>
            <a:solidFill>
              <a:srgbClr val="F8F8F8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</a:rPr>
                <a:t>Non-ionizing radiation</a:t>
              </a:r>
              <a:endParaRPr lang="en-US" b="1" dirty="0">
                <a:solidFill>
                  <a:srgbClr val="FF0000"/>
                </a:solidFill>
              </a:endParaRPr>
            </a:p>
            <a:p>
              <a:pPr algn="ctr"/>
              <a:r>
                <a:rPr lang="en-US" b="1" dirty="0" smtClean="0">
                  <a:solidFill>
                    <a:srgbClr val="FF0000"/>
                  </a:solidFill>
                </a:rPr>
                <a:t>Energy deposition into the crystal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33" name="Gerade Verbindung mit Pfeil 32"/>
          <p:cNvCxnSpPr>
            <a:endCxn id="29" idx="4"/>
          </p:cNvCxnSpPr>
          <p:nvPr/>
        </p:nvCxnSpPr>
        <p:spPr>
          <a:xfrm flipV="1">
            <a:off x="818084" y="3238188"/>
            <a:ext cx="385749" cy="129966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uppieren 50"/>
          <p:cNvGrpSpPr/>
          <p:nvPr/>
        </p:nvGrpSpPr>
        <p:grpSpPr>
          <a:xfrm>
            <a:off x="1197494" y="2985086"/>
            <a:ext cx="367408" cy="338555"/>
            <a:chOff x="4968994" y="2739631"/>
            <a:chExt cx="367408" cy="338555"/>
          </a:xfrm>
        </p:grpSpPr>
        <p:sp>
          <p:nvSpPr>
            <p:cNvPr id="52" name="Oval 39"/>
            <p:cNvSpPr>
              <a:spLocks noChangeArrowheads="1"/>
            </p:cNvSpPr>
            <p:nvPr/>
          </p:nvSpPr>
          <p:spPr bwMode="auto">
            <a:xfrm>
              <a:off x="4997159" y="2771610"/>
              <a:ext cx="294941" cy="294941"/>
            </a:xfrm>
            <a:prstGeom prst="ellipse">
              <a:avLst/>
            </a:prstGeom>
            <a:solidFill>
              <a:srgbClr val="0066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" name="Textfeld 52"/>
            <p:cNvSpPr txBox="1"/>
            <p:nvPr/>
          </p:nvSpPr>
          <p:spPr>
            <a:xfrm>
              <a:off x="4968994" y="2739631"/>
              <a:ext cx="367408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dirty="0" smtClean="0"/>
                <a:t>e-</a:t>
              </a:r>
              <a:endParaRPr lang="en-US" sz="1600" dirty="0"/>
            </a:p>
          </p:txBody>
        </p:sp>
      </p:grpSp>
      <p:grpSp>
        <p:nvGrpSpPr>
          <p:cNvPr id="12" name="Gruppieren 53"/>
          <p:cNvGrpSpPr/>
          <p:nvPr/>
        </p:nvGrpSpPr>
        <p:grpSpPr>
          <a:xfrm>
            <a:off x="3447011" y="2972257"/>
            <a:ext cx="367408" cy="338555"/>
            <a:chOff x="4968994" y="2739631"/>
            <a:chExt cx="367408" cy="338555"/>
          </a:xfrm>
        </p:grpSpPr>
        <p:sp>
          <p:nvSpPr>
            <p:cNvPr id="55" name="Oval 39"/>
            <p:cNvSpPr>
              <a:spLocks noChangeArrowheads="1"/>
            </p:cNvSpPr>
            <p:nvPr/>
          </p:nvSpPr>
          <p:spPr bwMode="auto">
            <a:xfrm>
              <a:off x="4997159" y="2771610"/>
              <a:ext cx="294941" cy="294941"/>
            </a:xfrm>
            <a:prstGeom prst="ellipse">
              <a:avLst/>
            </a:prstGeom>
            <a:solidFill>
              <a:srgbClr val="0066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6" name="Textfeld 55"/>
            <p:cNvSpPr txBox="1"/>
            <p:nvPr/>
          </p:nvSpPr>
          <p:spPr>
            <a:xfrm>
              <a:off x="4968994" y="2739631"/>
              <a:ext cx="367408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dirty="0" smtClean="0"/>
                <a:t>e-</a:t>
              </a:r>
              <a:endParaRPr lang="en-US" sz="1600" dirty="0"/>
            </a:p>
          </p:txBody>
        </p:sp>
      </p:grpSp>
      <p:cxnSp>
        <p:nvCxnSpPr>
          <p:cNvPr id="9" name="Gerader Verbinder 8"/>
          <p:cNvCxnSpPr/>
          <p:nvPr/>
        </p:nvCxnSpPr>
        <p:spPr>
          <a:xfrm flipV="1">
            <a:off x="1442498" y="1549559"/>
            <a:ext cx="0" cy="377547"/>
          </a:xfrm>
          <a:prstGeom prst="line">
            <a:avLst/>
          </a:prstGeom>
          <a:ln w="666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Gerader Verbinder 56"/>
          <p:cNvCxnSpPr/>
          <p:nvPr/>
        </p:nvCxnSpPr>
        <p:spPr>
          <a:xfrm flipV="1">
            <a:off x="3545070" y="1549770"/>
            <a:ext cx="0" cy="377547"/>
          </a:xfrm>
          <a:prstGeom prst="line">
            <a:avLst/>
          </a:prstGeom>
          <a:ln w="666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feld 23"/>
          <p:cNvSpPr txBox="1"/>
          <p:nvPr/>
        </p:nvSpPr>
        <p:spPr>
          <a:xfrm>
            <a:off x="3215230" y="1305404"/>
            <a:ext cx="7184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err="1" smtClean="0"/>
              <a:t>Readout</a:t>
            </a:r>
            <a:endParaRPr lang="en-US" sz="1600" dirty="0"/>
          </a:p>
        </p:txBody>
      </p:sp>
      <p:sp>
        <p:nvSpPr>
          <p:cNvPr id="58" name="Textfeld 57"/>
          <p:cNvSpPr txBox="1"/>
          <p:nvPr/>
        </p:nvSpPr>
        <p:spPr>
          <a:xfrm>
            <a:off x="1095041" y="1315914"/>
            <a:ext cx="7184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err="1" smtClean="0"/>
              <a:t>Readout</a:t>
            </a:r>
            <a:endParaRPr lang="en-US" sz="1100" dirty="0"/>
          </a:p>
        </p:txBody>
      </p:sp>
      <p:sp>
        <p:nvSpPr>
          <p:cNvPr id="66" name="Textfeld 65"/>
          <p:cNvSpPr txBox="1"/>
          <p:nvPr/>
        </p:nvSpPr>
        <p:spPr>
          <a:xfrm>
            <a:off x="5045210" y="1333652"/>
            <a:ext cx="31118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Trapping &amp; </a:t>
            </a:r>
            <a:r>
              <a:rPr lang="en-US" sz="2000" dirty="0" smtClean="0"/>
              <a:t>recombination</a:t>
            </a:r>
          </a:p>
          <a:p>
            <a:r>
              <a:rPr lang="en-US" sz="2000" dirty="0" smtClean="0"/>
              <a:t>of </a:t>
            </a:r>
            <a:r>
              <a:rPr lang="en-US" sz="2000" dirty="0" smtClean="0">
                <a:solidFill>
                  <a:srgbClr val="00B050"/>
                </a:solidFill>
              </a:rPr>
              <a:t>signal electrons</a:t>
            </a:r>
            <a:endParaRPr lang="en-US" sz="2000" dirty="0">
              <a:solidFill>
                <a:srgbClr val="00B050"/>
              </a:solidFill>
            </a:endParaRPr>
          </a:p>
        </p:txBody>
      </p:sp>
      <p:sp>
        <p:nvSpPr>
          <p:cNvPr id="67" name="Textfeld 66"/>
          <p:cNvSpPr txBox="1"/>
          <p:nvPr/>
        </p:nvSpPr>
        <p:spPr>
          <a:xfrm>
            <a:off x="5061102" y="2346404"/>
            <a:ext cx="38314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66FF"/>
                </a:solidFill>
              </a:rPr>
              <a:t>Leakage current </a:t>
            </a:r>
            <a:r>
              <a:rPr lang="en-US" sz="2000" dirty="0" smtClean="0"/>
              <a:t>→ higher noise</a:t>
            </a:r>
            <a:endParaRPr lang="en-US" sz="2000" dirty="0">
              <a:solidFill>
                <a:srgbClr val="00B050"/>
              </a:solidFill>
            </a:endParaRPr>
          </a:p>
        </p:txBody>
      </p:sp>
      <p:grpSp>
        <p:nvGrpSpPr>
          <p:cNvPr id="15" name="Gruppieren 67"/>
          <p:cNvGrpSpPr/>
          <p:nvPr/>
        </p:nvGrpSpPr>
        <p:grpSpPr>
          <a:xfrm>
            <a:off x="5076070" y="2649207"/>
            <a:ext cx="3888540" cy="455703"/>
            <a:chOff x="4853030" y="2700974"/>
            <a:chExt cx="3888540" cy="455703"/>
          </a:xfrm>
        </p:grpSpPr>
        <p:graphicFrame>
          <p:nvGraphicFramePr>
            <p:cNvPr id="69" name="Objekt 68"/>
            <p:cNvGraphicFramePr>
              <a:graphicFrameLocks noChangeAspect="1"/>
            </p:cNvGraphicFramePr>
            <p:nvPr>
              <p:extLst/>
            </p:nvPr>
          </p:nvGraphicFramePr>
          <p:xfrm>
            <a:off x="8360168" y="2777644"/>
            <a:ext cx="381402" cy="379033"/>
          </p:xfrm>
          <a:graphic>
            <a:graphicData uri="http://schemas.openxmlformats.org/presentationml/2006/ole">
              <p:oleObj spid="_x0000_s25633" name="Image" r:id="rId4" imgW="12063492" imgH="11987302" progId="">
                <p:embed/>
              </p:oleObj>
            </a:graphicData>
          </a:graphic>
        </p:graphicFrame>
        <p:sp>
          <p:nvSpPr>
            <p:cNvPr id="70" name="Textfeld 69"/>
            <p:cNvSpPr txBox="1"/>
            <p:nvPr/>
          </p:nvSpPr>
          <p:spPr>
            <a:xfrm>
              <a:off x="5224088" y="2771628"/>
              <a:ext cx="31428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Cooling decreases this effect</a:t>
              </a:r>
              <a:endParaRPr lang="en-US" dirty="0"/>
            </a:p>
          </p:txBody>
        </p:sp>
        <p:pic>
          <p:nvPicPr>
            <p:cNvPr id="71" name="Grafik 7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3030" y="2700974"/>
              <a:ext cx="439070" cy="439070"/>
            </a:xfrm>
            <a:prstGeom prst="rect">
              <a:avLst/>
            </a:prstGeom>
          </p:spPr>
        </p:pic>
      </p:grpSp>
      <p:sp>
        <p:nvSpPr>
          <p:cNvPr id="27" name="Textfeld 26"/>
          <p:cNvSpPr txBox="1">
            <a:spLocks noChangeAspect="1"/>
          </p:cNvSpPr>
          <p:nvPr/>
        </p:nvSpPr>
        <p:spPr>
          <a:xfrm>
            <a:off x="3049014" y="4184035"/>
            <a:ext cx="12040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err="1" smtClean="0">
                <a:solidFill>
                  <a:srgbClr val="FF0000"/>
                </a:solidFill>
              </a:rPr>
              <a:t>Particle</a:t>
            </a:r>
            <a:endParaRPr lang="de-DE" sz="2000" dirty="0">
              <a:solidFill>
                <a:srgbClr val="FF0000"/>
              </a:solidFill>
            </a:endParaRPr>
          </a:p>
        </p:txBody>
      </p:sp>
      <p:sp>
        <p:nvSpPr>
          <p:cNvPr id="98" name="Textfeld 97"/>
          <p:cNvSpPr txBox="1"/>
          <p:nvPr/>
        </p:nvSpPr>
        <p:spPr>
          <a:xfrm>
            <a:off x="383219" y="3066955"/>
            <a:ext cx="1378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Detecting</a:t>
            </a:r>
            <a:r>
              <a:rPr lang="de-DE" dirty="0" smtClean="0"/>
              <a:t> </a:t>
            </a:r>
            <a:r>
              <a:rPr lang="de-DE" dirty="0" err="1" smtClean="0"/>
              <a:t>layer</a:t>
            </a:r>
            <a:endParaRPr lang="de-DE" dirty="0"/>
          </a:p>
        </p:txBody>
      </p:sp>
      <p:sp>
        <p:nvSpPr>
          <p:cNvPr id="21" name="TextBox 20"/>
          <p:cNvSpPr txBox="1"/>
          <p:nvPr/>
        </p:nvSpPr>
        <p:spPr>
          <a:xfrm>
            <a:off x="224894" y="5595095"/>
            <a:ext cx="6571030" cy="646331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de-DE" smtClean="0"/>
              <a:t>Depleting the sensor allows to accelerate the charge collection.</a:t>
            </a:r>
          </a:p>
          <a:p>
            <a:r>
              <a:rPr lang="de-DE" smtClean="0"/>
              <a:t>=&gt; More radiation tolerance. </a:t>
            </a:r>
            <a:endParaRPr lang="en-US"/>
          </a:p>
        </p:txBody>
      </p:sp>
      <p:sp>
        <p:nvSpPr>
          <p:cNvPr id="6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53420"/>
            <a:ext cx="8604560" cy="260350"/>
          </a:xfrm>
        </p:spPr>
        <p:txBody>
          <a:bodyPr/>
          <a:lstStyle/>
          <a:p>
            <a:pPr>
              <a:defRPr/>
            </a:pPr>
            <a:r>
              <a:rPr lang="en-US" smtClean="0"/>
              <a:t>T. Bus,  DPG 2017, Münster</a:t>
            </a:r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20435945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1 0.03842 L 0.64097 -0.36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02" y="-2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4097 -0.3625 L 1.7243 -0.83125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2" y="-2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7.40741E-7 C 0.00243 -0.00486 0.00417 -0.00648 0.00834 -0.00833 C 0.01163 0.00463 0.01302 0.00231 0.01979 0.00833 C 0.02396 0.01643 0.02587 0.02014 0.02813 0.02917 C 0.02848 0.03055 0.03021 0.03009 0.03125 0.03055 C 0.03542 0.0287 0.03716 0.02778 0.03854 0.02222 C 0.03854 0.01991 0.03073 -0.02755 0.04584 -0.02083 C 0.04809 -0.0162 0.0507 -0.01505 0.05209 -0.00972 C 0.05157 -0.0037 0.04896 0.01389 0.05313 0.01944 C 0.05382 0.02037 0.05521 0.02014 0.05625 0.02083 C 0.06094 0.0243 0.06389 0.02847 0.06875 0.03055 C 0.07153 0.02986 0.075 0.03055 0.07709 0.02778 C 0.07778 0.02685 0.07761 0.025 0.07813 0.02361 C 0.07865 0.02222 0.07934 0.0206 0.08021 0.01944 C 0.08212 0.01736 0.08438 0.01574 0.08646 0.01389 C 0.0875 0.01296 0.08959 0.01111 0.08959 0.01134 C 0.09184 0.01204 0.09584 0.01366 0.09584 0.00833 " pathEditMode="relative" rAng="0" ptsTypes="AAAAAAAAAAAAAAAAA">
                                      <p:cBhvr>
                                        <p:cTn id="6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2" y="440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4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4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4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38889E-6 -0.00092 L 1.38889E-6 -1.48148E-6 C -0.00886 -1.48148E-6 -0.01667 -1.48148E-6 -0.02431 0.0007 C -0.02656 0.00116 -0.02847 0.00232 -0.03038 0.00394 L -0.03351 0.00486 C -0.03542 0.0044 -0.04184 0.00139 -0.04462 0.00486 C -0.04549 0.00509 -0.04583 0.00764 -0.04653 0.0081 C -0.04688 0.01065 -0.04653 0.01366 -0.04757 0.01366 C -0.04879 0.01366 -0.04879 0.01065 -0.04965 0.0081 C -0.05139 0.00741 -0.05399 0.00509 -0.05573 0.00394 C -0.06458 -0.0081 -0.06163 -0.00324 -0.0658 -0.01157 C -0.06788 -0.01134 -0.07031 -0.01157 -0.07188 -0.00926 C -0.07535 -0.00486 -0.06858 -0.0037 -0.06788 -0.00324 C -0.06406 -0.0037 -0.06024 -0.00324 -0.05677 -0.00486 C -0.05538 -0.00486 -0.05469 -0.00787 -0.05365 -0.0081 C -0.05278 -0.00926 -0.05156 -0.01065 -0.0507 -0.01157 C -0.04896 -0.01134 -0.04722 -0.00926 -0.04566 -0.00926 C -0.03976 -0.00926 -0.04167 -0.01157 -0.0375 -0.01458 C -0.03646 -0.01528 -0.03542 -0.01528 -0.03455 -0.01551 C -0.0342 -0.01667 -0.03264 -0.01875 -0.03351 -0.01944 C -0.03542 -0.02199 -0.0382 -0.01991 -0.04045 -0.02106 C -0.0434 -0.02199 -0.04497 -0.02222 -0.04757 -0.02338 C -0.04861 -0.02477 -0.04983 -0.02477 -0.0507 -0.02592 C -0.05261 -0.02824 -0.05278 -0.03125 -0.05365 -0.03495 C -0.05295 -0.03842 -0.05278 -0.04167 -0.0507 -0.04329 C -0.04879 -0.04583 -0.04462 -0.04907 -0.04462 -0.04815 C -0.04392 -0.05046 -0.04358 -0.05139 -0.04254 -0.05301 C -0.04167 -0.0544 -0.04028 -0.05324 -0.03958 -0.05463 C -0.0382 -0.05579 -0.03715 -0.0618 -0.03646 -0.06366 C -0.03681 -0.06528 -0.0375 -0.06643 -0.0375 -0.06852 C -0.0375 -0.07037 -0.03681 -0.07315 -0.03646 -0.07616 C -0.03646 -0.07662 -0.02517 -0.08796 -0.02517 -0.08819 C -0.02257 -0.09352 -0.02465 -0.08935 -0.0217 -0.11157 C -0.01997 -0.12268 -0.01788 -0.13657 -0.01545 -0.15486 C -0.01354 -0.16782 -0.01215 -0.1794 -0.01094 -0.19028 C -0.00955 -0.20092 -0.00781 -0.21458 -0.00729 -0.21921 " pathEditMode="relative" rAng="0" ptsTypes="AAAAAAAAAAAAAAAAAAAAAAAAAAAAAAAAAAAA">
                                      <p:cBhvr>
                                        <p:cTn id="86" dur="37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46" y="-10185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2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23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0" presetClass="path" presetSubtype="0" accel="50000" decel="5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1.66667E-6 -0.00046 L -1.66667E-6 -0.00023 L 0.01007 0.00903 C 0.01094 0.00973 0.01302 0.01204 0.01302 0.0125 C 0.01511 0.01111 0.01736 0.01042 0.0191 0.00903 C 0.02014 0.00811 0.02084 0.00672 0.02222 0.00579 C 0.02483 0.00579 0.02761 0.00579 0.03021 0.00486 C 0.03125 0.00417 0.03299 0.00417 0.03334 0.00255 C 0.03368 -0.00046 0.02917 -0.00416 0.02813 -0.00416 C 0.02847 -0.00578 0.02847 -0.00717 0.02917 -0.00879 C 0.02986 -0.01041 0.03108 -0.0118 0.03229 -0.01273 C 0.03334 -0.01365 0.03959 -0.01504 0.04028 -0.01574 C 0.04132 -0.01666 0.04271 -0.01736 0.0434 -0.01898 C 0.0441 -0.02129 0.04288 -0.025 0.04445 -0.02569 C 0.04722 -0.02824 0.05104 -0.02662 0.05452 -0.02731 C 0.05486 -0.0287 0.05556 -0.03032 0.05556 -0.03125 C 0.05556 -0.03495 0.05382 -0.03657 0.05139 -0.03796 C 0.05052 -0.03889 0.04931 -0.03958 0.04844 -0.03958 L 0.03733 -0.04189 C 0.03681 -0.04352 0.03663 -0.0449 0.03611 -0.04652 C 0.03403 -0.05578 0.03733 -0.05185 0.025 -0.05046 C 0.02274 -0.04814 0.02066 -0.04514 0.01806 -0.04352 C 0.01719 -0.04282 0.01597 -0.04189 0.01511 -0.04189 C 0.01354 -0.04259 0.01233 -0.04352 0.01111 -0.0449 C 0.00972 -0.04583 0.00903 -0.04652 0.00799 -0.04745 C 0.00764 -0.04884 0.00695 -0.05046 0.00695 -0.05139 C 0.00695 -0.05347 0.00903 -0.0581 0.01007 -0.05949 C 0.01111 -0.06111 0.01285 -0.06203 0.01389 -0.06365 C 0.01493 -0.06504 0.01528 -0.06643 0.01597 -0.06736 C 0.01649 -0.06875 0.01719 -0.07037 0.01702 -0.07199 C 0.01649 -0.07569 0.01389 -0.05416 0.01181 -0.07893 C 0.01042 -0.08356 0.01111 -0.07708 0.01024 -0.09977 C 0.00938 -0.11412 0.00764 -0.14537 0.00677 -0.16481 C 0.0059 -0.18402 0.00504 -0.20578 0.00486 -0.21597 L 0.00486 -0.22615 " pathEditMode="relative" rAng="0" ptsTypes="AAAAAAAAAAAAAAAAAAAAAAAAAAAAAAAAAAA">
                                      <p:cBhvr>
                                        <p:cTn id="96" dur="3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8" y="-10648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2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22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4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4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4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8" grpId="0" animBg="1"/>
      <p:bldP spid="29" grpId="0" animBg="1"/>
      <p:bldP spid="30" grpId="0" animBg="1"/>
      <p:bldP spid="31" grpId="0" animBg="1"/>
      <p:bldP spid="32" grpId="0"/>
      <p:bldP spid="38" grpId="0" animBg="1"/>
      <p:bldP spid="24" grpId="0"/>
      <p:bldP spid="58" grpId="0"/>
      <p:bldP spid="66" grpId="0"/>
      <p:bldP spid="67" grpId="0"/>
      <p:bldP spid="27" grpId="0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Pipper – 2: A fully depleted HR-MAPS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C4C81B-C44D-4A78-A1B8-312DDD874195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7" name="Objet 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372546411"/>
              </p:ext>
            </p:extLst>
          </p:nvPr>
        </p:nvGraphicFramePr>
        <p:xfrm>
          <a:off x="4392870" y="3968670"/>
          <a:ext cx="3262661" cy="2405188"/>
        </p:xfrm>
        <a:graphic>
          <a:graphicData uri="http://schemas.openxmlformats.org/presentationml/2006/ole">
            <p:oleObj spid="_x0000_s26634" name="Visio" r:id="rId3" imgW="3306580" imgH="2327402" progId="">
              <p:embed/>
            </p:oleObj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5298720" y="1612952"/>
            <a:ext cx="2356811" cy="2401430"/>
            <a:chOff x="4014764" y="1988800"/>
            <a:chExt cx="2356811" cy="240143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/>
            <a:srcRect r="63076"/>
            <a:stretch/>
          </p:blipFill>
          <p:spPr>
            <a:xfrm>
              <a:off x="4014764" y="1988800"/>
              <a:ext cx="1205326" cy="240143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/>
            <a:srcRect l="64726"/>
            <a:stretch/>
          </p:blipFill>
          <p:spPr>
            <a:xfrm>
              <a:off x="5220090" y="1988800"/>
              <a:ext cx="1151485" cy="2401430"/>
            </a:xfrm>
            <a:prstGeom prst="rect">
              <a:avLst/>
            </a:prstGeom>
          </p:spPr>
        </p:pic>
      </p:grpSp>
      <p:pic>
        <p:nvPicPr>
          <p:cNvPr id="14" name="Imag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2617" t="5405" r="42710" b="3475"/>
          <a:stretch/>
        </p:blipFill>
        <p:spPr>
          <a:xfrm>
            <a:off x="7666977" y="1210835"/>
            <a:ext cx="1333486" cy="437417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579888" y="1193108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>
                <a:solidFill>
                  <a:srgbClr val="FF0000"/>
                </a:solidFill>
              </a:rPr>
              <a:t>S</a:t>
            </a:r>
            <a:r>
              <a:rPr lang="de-DE" smtClean="0"/>
              <a:t>tandard pixel</a:t>
            </a:r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597261" y="3519776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>
                <a:solidFill>
                  <a:srgbClr val="FF0000"/>
                </a:solidFill>
              </a:rPr>
              <a:t>P</a:t>
            </a:r>
            <a:r>
              <a:rPr lang="de-DE" smtClean="0"/>
              <a:t>ipper - 2</a:t>
            </a:r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18320" y="1212693"/>
            <a:ext cx="4281941" cy="46705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>
                <a:solidFill>
                  <a:srgbClr val="FF0000"/>
                </a:solidFill>
              </a:rPr>
              <a:t>I</a:t>
            </a:r>
            <a:r>
              <a:rPr lang="de-DE" smtClean="0"/>
              <a:t>ssue:</a:t>
            </a:r>
          </a:p>
          <a:p>
            <a:endParaRPr lang="de-DE" sz="1000" smtClean="0"/>
          </a:p>
          <a:p>
            <a:r>
              <a:rPr lang="de-DE" smtClean="0"/>
              <a:t>Standard CMOS restricted to few volts</a:t>
            </a:r>
          </a:p>
          <a:p>
            <a:r>
              <a:rPr lang="de-DE" smtClean="0"/>
              <a:t>=&gt; Too few for full depletion.</a:t>
            </a:r>
          </a:p>
          <a:p>
            <a:endParaRPr lang="de-DE"/>
          </a:p>
          <a:p>
            <a:r>
              <a:rPr lang="de-DE" smtClean="0">
                <a:solidFill>
                  <a:srgbClr val="FF0000"/>
                </a:solidFill>
              </a:rPr>
              <a:t>A</a:t>
            </a:r>
            <a:r>
              <a:rPr lang="de-DE" smtClean="0"/>
              <a:t>nalysis:</a:t>
            </a:r>
          </a:p>
          <a:p>
            <a:endParaRPr lang="de-DE" sz="1000" smtClean="0"/>
          </a:p>
          <a:p>
            <a:r>
              <a:rPr lang="de-DE" smtClean="0"/>
              <a:t>Restriction due to transistor gates.</a:t>
            </a:r>
          </a:p>
          <a:p>
            <a:r>
              <a:rPr lang="de-DE" smtClean="0"/>
              <a:t>Diodes and metal lines tolerate higher</a:t>
            </a:r>
          </a:p>
          <a:p>
            <a:r>
              <a:rPr lang="de-DE" smtClean="0"/>
              <a:t>voltages.</a:t>
            </a:r>
          </a:p>
          <a:p>
            <a:endParaRPr lang="de-DE"/>
          </a:p>
          <a:p>
            <a:r>
              <a:rPr lang="de-DE" smtClean="0">
                <a:solidFill>
                  <a:srgbClr val="FF0000"/>
                </a:solidFill>
              </a:rPr>
              <a:t>A</a:t>
            </a:r>
            <a:r>
              <a:rPr lang="de-DE" smtClean="0"/>
              <a:t>pproach:</a:t>
            </a:r>
          </a:p>
          <a:p>
            <a:endParaRPr lang="de-DE" sz="900" smtClean="0"/>
          </a:p>
          <a:p>
            <a:r>
              <a:rPr lang="de-DE" smtClean="0"/>
              <a:t>Use AC-couping to separate vulnerable</a:t>
            </a:r>
          </a:p>
          <a:p>
            <a:r>
              <a:rPr lang="de-DE" smtClean="0"/>
              <a:t>transistors from HV on diode.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de-DE" smtClean="0"/>
              <a:t>Depletion voltage up to 40V possible.</a:t>
            </a:r>
          </a:p>
          <a:p>
            <a:endParaRPr lang="de-DE" sz="1050" smtClean="0"/>
          </a:p>
          <a:p>
            <a:r>
              <a:rPr lang="de-DE" smtClean="0"/>
              <a:t>Apply to </a:t>
            </a:r>
            <a:r>
              <a:rPr lang="fr-FR" smtClean="0"/>
              <a:t>22x22 µm</a:t>
            </a:r>
            <a:r>
              <a:rPr lang="fr-FR" baseline="30000" smtClean="0"/>
              <a:t>2 </a:t>
            </a:r>
            <a:r>
              <a:rPr lang="fr-FR" smtClean="0"/>
              <a:t>pixels.</a:t>
            </a:r>
            <a:endParaRPr lang="fr-FR" baseline="30000" dirty="0"/>
          </a:p>
        </p:txBody>
      </p:sp>
      <p:sp>
        <p:nvSpPr>
          <p:cNvPr id="18" name="Oval 17"/>
          <p:cNvSpPr/>
          <p:nvPr/>
        </p:nvSpPr>
        <p:spPr>
          <a:xfrm>
            <a:off x="5548886" y="3989132"/>
            <a:ext cx="1152160" cy="16163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53420"/>
            <a:ext cx="8604560" cy="260350"/>
          </a:xfrm>
        </p:spPr>
        <p:txBody>
          <a:bodyPr/>
          <a:lstStyle/>
          <a:p>
            <a:pPr>
              <a:defRPr/>
            </a:pPr>
            <a:r>
              <a:rPr lang="en-US" smtClean="0"/>
              <a:t>T. Bus,  DPG 2017, Münster</a:t>
            </a:r>
            <a:endParaRPr lang="de-DE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4392870" y="1060637"/>
            <a:ext cx="1" cy="50327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82015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Standard sensor – Test results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C4C81B-C44D-4A78-A1B8-312DDD874195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63" name="Group 62"/>
          <p:cNvGrpSpPr/>
          <p:nvPr/>
        </p:nvGrpSpPr>
        <p:grpSpPr>
          <a:xfrm>
            <a:off x="4292019" y="1340710"/>
            <a:ext cx="4827115" cy="2724355"/>
            <a:chOff x="8892725" y="2291928"/>
            <a:chExt cx="4827115" cy="272435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92725" y="2291928"/>
              <a:ext cx="4742262" cy="2724355"/>
            </a:xfrm>
            <a:prstGeom prst="rect">
              <a:avLst/>
            </a:prstGeom>
          </p:spPr>
        </p:pic>
        <p:sp>
          <p:nvSpPr>
            <p:cNvPr id="45" name="Flowchart: Magnetic Disk 44"/>
            <p:cNvSpPr/>
            <p:nvPr/>
          </p:nvSpPr>
          <p:spPr>
            <a:xfrm>
              <a:off x="9180765" y="2412115"/>
              <a:ext cx="1080150" cy="436608"/>
            </a:xfrm>
            <a:prstGeom prst="flowChartMagneticDisk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smtClean="0"/>
                <a:t>Fe-55</a:t>
              </a:r>
              <a:endParaRPr lang="en-US"/>
            </a:p>
          </p:txBody>
        </p:sp>
        <p:cxnSp>
          <p:nvCxnSpPr>
            <p:cNvPr id="47" name="Straight Connector 46"/>
            <p:cNvCxnSpPr/>
            <p:nvPr/>
          </p:nvCxnSpPr>
          <p:spPr>
            <a:xfrm>
              <a:off x="9732969" y="2848723"/>
              <a:ext cx="87827" cy="1471925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45" idx="3"/>
            </p:cNvCxnSpPr>
            <p:nvPr/>
          </p:nvCxnSpPr>
          <p:spPr>
            <a:xfrm>
              <a:off x="9720840" y="2848723"/>
              <a:ext cx="1543016" cy="1387475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10395280" y="4402485"/>
              <a:ext cx="10951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mtClean="0"/>
                <a:t>Epi-layer</a:t>
              </a:r>
              <a:endParaRPr lang="en-US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1803931" y="4186870"/>
              <a:ext cx="1915909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de-DE" smtClean="0"/>
                <a:t>Depleted volume</a:t>
              </a:r>
              <a:endParaRPr lang="en-US"/>
            </a:p>
          </p:txBody>
        </p:sp>
        <p:cxnSp>
          <p:nvCxnSpPr>
            <p:cNvPr id="54" name="Straight Arrow Connector 53"/>
            <p:cNvCxnSpPr>
              <a:stCxn id="52" idx="1"/>
            </p:cNvCxnSpPr>
            <p:nvPr/>
          </p:nvCxnSpPr>
          <p:spPr>
            <a:xfrm flipH="1" flipV="1">
              <a:off x="11491467" y="4236198"/>
              <a:ext cx="312464" cy="13533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/>
          <p:cNvGrpSpPr/>
          <p:nvPr/>
        </p:nvGrpSpPr>
        <p:grpSpPr>
          <a:xfrm>
            <a:off x="134091" y="2132820"/>
            <a:ext cx="4495405" cy="3570167"/>
            <a:chOff x="107380" y="2691558"/>
            <a:chExt cx="4495405" cy="3570167"/>
          </a:xfrm>
        </p:grpSpPr>
        <p:graphicFrame>
          <p:nvGraphicFramePr>
            <p:cNvPr id="11" name="Objek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2823118603"/>
                </p:ext>
              </p:extLst>
            </p:nvPr>
          </p:nvGraphicFramePr>
          <p:xfrm>
            <a:off x="107380" y="2691558"/>
            <a:ext cx="4399954" cy="3570167"/>
          </p:xfrm>
          <a:graphic>
            <a:graphicData uri="http://schemas.openxmlformats.org/presentationml/2006/ole">
              <p:oleObj spid="_x0000_s28682" name="Graph" r:id="rId4" imgW="8656200" imgH="7022520" progId="">
                <p:embed/>
              </p:oleObj>
            </a:graphicData>
          </a:graphic>
        </p:graphicFrame>
        <p:sp>
          <p:nvSpPr>
            <p:cNvPr id="55" name="TextBox 54"/>
            <p:cNvSpPr txBox="1"/>
            <p:nvPr/>
          </p:nvSpPr>
          <p:spPr>
            <a:xfrm>
              <a:off x="2686876" y="4784265"/>
              <a:ext cx="1915909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de-DE" smtClean="0"/>
                <a:t>Depleted volume</a:t>
              </a:r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728443" y="4163109"/>
              <a:ext cx="1095172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de-DE" smtClean="0"/>
                <a:t>Epi-layer</a:t>
              </a:r>
              <a:endParaRPr lang="en-US"/>
            </a:p>
          </p:txBody>
        </p:sp>
        <p:cxnSp>
          <p:nvCxnSpPr>
            <p:cNvPr id="58" name="Straight Arrow Connector 57"/>
            <p:cNvCxnSpPr/>
            <p:nvPr/>
          </p:nvCxnSpPr>
          <p:spPr>
            <a:xfrm flipH="1">
              <a:off x="1475452" y="4347775"/>
              <a:ext cx="252991" cy="23685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>
              <a:stCxn id="55" idx="2"/>
            </p:cNvCxnSpPr>
            <p:nvPr/>
          </p:nvCxnSpPr>
          <p:spPr>
            <a:xfrm flipH="1">
              <a:off x="3644830" y="5153597"/>
              <a:ext cx="1" cy="59762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TextBox 66"/>
          <p:cNvSpPr txBox="1"/>
          <p:nvPr/>
        </p:nvSpPr>
        <p:spPr>
          <a:xfrm>
            <a:off x="468313" y="5722275"/>
            <a:ext cx="5801588" cy="646331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de-DE" smtClean="0"/>
              <a:t>Standard sensor – Only few hits from depleted volume.</a:t>
            </a:r>
          </a:p>
          <a:p>
            <a:r>
              <a:rPr lang="de-DE" smtClean="0"/>
              <a:t>Other hits: Reduced amplitude (charge sharing).</a:t>
            </a:r>
            <a:endParaRPr lang="en-US"/>
          </a:p>
        </p:txBody>
      </p:sp>
      <p:sp>
        <p:nvSpPr>
          <p:cNvPr id="6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53420"/>
            <a:ext cx="8604560" cy="260350"/>
          </a:xfrm>
        </p:spPr>
        <p:txBody>
          <a:bodyPr/>
          <a:lstStyle/>
          <a:p>
            <a:pPr>
              <a:defRPr/>
            </a:pPr>
            <a:r>
              <a:rPr lang="en-US" smtClean="0"/>
              <a:t>T. Bus,  DPG 2017, Münster</a:t>
            </a:r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129074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Pipper</a:t>
            </a:r>
            <a:r>
              <a:rPr lang="de-DE" dirty="0" smtClean="0"/>
              <a:t> – 2 – Test </a:t>
            </a:r>
            <a:r>
              <a:rPr lang="de-DE" dirty="0" err="1" smtClean="0"/>
              <a:t>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C4C81B-C44D-4A78-A1B8-312DDD874195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6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534325107"/>
              </p:ext>
            </p:extLst>
          </p:nvPr>
        </p:nvGraphicFramePr>
        <p:xfrm>
          <a:off x="3268091" y="1340710"/>
          <a:ext cx="5728466" cy="3888540"/>
        </p:xfrm>
        <a:graphic>
          <a:graphicData uri="http://schemas.openxmlformats.org/presentationml/2006/ole">
            <p:oleObj spid="_x0000_s29706" name="Graph" r:id="rId4" imgW="9099720" imgH="6743520" progId="">
              <p:embed/>
            </p:oleObj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81076"/>
            <a:ext cx="3268091" cy="257060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72502" y="5445280"/>
            <a:ext cx="5743880" cy="646331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de-DE" smtClean="0">
                <a:solidFill>
                  <a:srgbClr val="FF0000"/>
                </a:solidFill>
              </a:rPr>
              <a:t>H</a:t>
            </a:r>
            <a:r>
              <a:rPr lang="de-DE" smtClean="0"/>
              <a:t>its mostly in depleted volume peak. </a:t>
            </a:r>
          </a:p>
          <a:p>
            <a:r>
              <a:rPr lang="de-DE" smtClean="0"/>
              <a:t>No modification for &gt;20V  =&gt; indicator for full depletion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53420"/>
            <a:ext cx="8604560" cy="260350"/>
          </a:xfrm>
        </p:spPr>
        <p:txBody>
          <a:bodyPr/>
          <a:lstStyle/>
          <a:p>
            <a:pPr>
              <a:defRPr/>
            </a:pPr>
            <a:r>
              <a:rPr lang="en-US" smtClean="0"/>
              <a:t>T. Bus,  DPG 2017, Münster</a:t>
            </a:r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244851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C4C81B-C44D-4A78-A1B8-312DDD87419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T. Bus,  DPG 2017, Münster</a:t>
            </a:r>
            <a:endParaRPr lang="de-DE" dirty="0"/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192" y="1076318"/>
            <a:ext cx="4788031" cy="2750648"/>
          </a:xfrm>
          <a:prstGeom prst="rect">
            <a:avLst/>
          </a:prstGeom>
        </p:spPr>
      </p:pic>
      <p:sp>
        <p:nvSpPr>
          <p:cNvPr id="11" name="TextBox 50"/>
          <p:cNvSpPr txBox="1"/>
          <p:nvPr/>
        </p:nvSpPr>
        <p:spPr>
          <a:xfrm>
            <a:off x="403602" y="2943385"/>
            <a:ext cx="15997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DE" sz="1600" dirty="0" err="1" smtClean="0"/>
              <a:t>Epi-layer</a:t>
            </a:r>
            <a:endParaRPr lang="en-US" sz="1600" dirty="0"/>
          </a:p>
        </p:txBody>
      </p:sp>
      <p:sp>
        <p:nvSpPr>
          <p:cNvPr id="12" name="TextBox 51"/>
          <p:cNvSpPr txBox="1"/>
          <p:nvPr/>
        </p:nvSpPr>
        <p:spPr>
          <a:xfrm>
            <a:off x="2885183" y="3003358"/>
            <a:ext cx="1974560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DE" sz="1600" smtClean="0"/>
              <a:t>Depleted volume</a:t>
            </a:r>
            <a:endParaRPr lang="en-US" sz="1600"/>
          </a:p>
        </p:txBody>
      </p:sp>
      <p:cxnSp>
        <p:nvCxnSpPr>
          <p:cNvPr id="13" name="Straight Arrow Connector 53"/>
          <p:cNvCxnSpPr>
            <a:stCxn id="12" idx="1"/>
          </p:cNvCxnSpPr>
          <p:nvPr/>
        </p:nvCxnSpPr>
        <p:spPr>
          <a:xfrm flipH="1" flipV="1">
            <a:off x="2572721" y="3071502"/>
            <a:ext cx="312462" cy="1011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0365" y="3560987"/>
            <a:ext cx="4740175" cy="2723156"/>
          </a:xfrm>
          <a:prstGeom prst="rect">
            <a:avLst/>
          </a:prstGeom>
        </p:spPr>
      </p:pic>
      <p:sp>
        <p:nvSpPr>
          <p:cNvPr id="16" name="TextBox 51"/>
          <p:cNvSpPr txBox="1"/>
          <p:nvPr/>
        </p:nvSpPr>
        <p:spPr>
          <a:xfrm>
            <a:off x="2267680" y="5831322"/>
            <a:ext cx="1873730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DE" sz="1600" dirty="0" err="1" smtClean="0"/>
              <a:t>Depleted</a:t>
            </a:r>
            <a:r>
              <a:rPr lang="de-DE" sz="1600" dirty="0" smtClean="0"/>
              <a:t> </a:t>
            </a:r>
            <a:r>
              <a:rPr lang="de-DE" sz="1600" dirty="0" err="1" smtClean="0"/>
              <a:t>volume</a:t>
            </a:r>
            <a:endParaRPr lang="en-US" sz="1600" dirty="0"/>
          </a:p>
        </p:txBody>
      </p:sp>
      <p:sp>
        <p:nvSpPr>
          <p:cNvPr id="22" name="Torte 29"/>
          <p:cNvSpPr/>
          <p:nvPr/>
        </p:nvSpPr>
        <p:spPr>
          <a:xfrm>
            <a:off x="3832083" y="4527157"/>
            <a:ext cx="4580330" cy="1492227"/>
          </a:xfrm>
          <a:prstGeom prst="pie">
            <a:avLst>
              <a:gd name="adj1" fmla="val 31910"/>
              <a:gd name="adj2" fmla="val 10759039"/>
            </a:avLst>
          </a:prstGeom>
          <a:solidFill>
            <a:srgbClr val="F1F7A7"/>
          </a:solidFill>
          <a:ln>
            <a:solidFill>
              <a:srgbClr val="F1F7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>
                <a:solidFill>
                  <a:schemeClr val="tx1"/>
                </a:solidFill>
              </a:rPr>
              <a:t>  </a:t>
            </a:r>
          </a:p>
        </p:txBody>
      </p:sp>
      <p:sp>
        <p:nvSpPr>
          <p:cNvPr id="24" name="Rechteck 23"/>
          <p:cNvSpPr/>
          <p:nvPr/>
        </p:nvSpPr>
        <p:spPr>
          <a:xfrm>
            <a:off x="5741252" y="3789050"/>
            <a:ext cx="361913" cy="18800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Textfeld 22"/>
          <p:cNvSpPr txBox="1"/>
          <p:nvPr/>
        </p:nvSpPr>
        <p:spPr>
          <a:xfrm>
            <a:off x="5640814" y="3743675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rgbClr val="FF0000"/>
                </a:solidFill>
              </a:rPr>
              <a:t>20V</a:t>
            </a:r>
            <a:endParaRPr lang="de-DE" sz="1400" dirty="0">
              <a:solidFill>
                <a:srgbClr val="FF0000"/>
              </a:solidFill>
            </a:endParaRPr>
          </a:p>
        </p:txBody>
      </p:sp>
      <p:cxnSp>
        <p:nvCxnSpPr>
          <p:cNvPr id="17" name="Straight Arrow Connector 53"/>
          <p:cNvCxnSpPr/>
          <p:nvPr/>
        </p:nvCxnSpPr>
        <p:spPr>
          <a:xfrm flipV="1">
            <a:off x="3869099" y="5586724"/>
            <a:ext cx="342851" cy="2446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feld 27"/>
          <p:cNvSpPr txBox="1"/>
          <p:nvPr/>
        </p:nvSpPr>
        <p:spPr>
          <a:xfrm>
            <a:off x="123192" y="1320799"/>
            <a:ext cx="2808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Standard </a:t>
            </a:r>
            <a:r>
              <a:rPr lang="de-DE" dirty="0" err="1" smtClean="0"/>
              <a:t>sensor</a:t>
            </a:r>
            <a:endParaRPr lang="de-DE" dirty="0"/>
          </a:p>
        </p:txBody>
      </p:sp>
      <p:sp>
        <p:nvSpPr>
          <p:cNvPr id="29" name="Textfeld 28"/>
          <p:cNvSpPr txBox="1"/>
          <p:nvPr/>
        </p:nvSpPr>
        <p:spPr>
          <a:xfrm>
            <a:off x="3812089" y="3992582"/>
            <a:ext cx="1584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Pipper</a:t>
            </a:r>
            <a:r>
              <a:rPr lang="de-DE" dirty="0" smtClean="0"/>
              <a:t> - 2</a:t>
            </a:r>
            <a:endParaRPr lang="de-DE" dirty="0"/>
          </a:p>
        </p:txBody>
      </p:sp>
      <p:pic>
        <p:nvPicPr>
          <p:cNvPr id="31" name="Picture 24" descr="C:\work\talks\my_talks\Vienna_2013\poster\pictures\Mimosa2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70" y="1440166"/>
            <a:ext cx="3000096" cy="18448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95590" y="1138759"/>
            <a:ext cx="1012789" cy="846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6983412" cy="647700"/>
          </a:xfrm>
        </p:spPr>
        <p:txBody>
          <a:bodyPr/>
          <a:lstStyle/>
          <a:p>
            <a:r>
              <a:rPr lang="de-DE" dirty="0" err="1" smtClean="0"/>
              <a:t>Vllt</a:t>
            </a:r>
            <a:r>
              <a:rPr lang="de-DE" dirty="0" smtClean="0"/>
              <a:t> keine zeit dafür?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1790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/>
          <p:cNvGraphicFramePr>
            <a:graphicFrameLocks noChangeAspect="1"/>
          </p:cNvGraphicFramePr>
          <p:nvPr>
            <p:extLst/>
          </p:nvPr>
        </p:nvGraphicFramePr>
        <p:xfrm>
          <a:off x="114300" y="1044575"/>
          <a:ext cx="4908550" cy="3384550"/>
        </p:xfrm>
        <a:graphic>
          <a:graphicData uri="http://schemas.openxmlformats.org/presentationml/2006/ole">
            <p:oleObj spid="_x0000_s30728" name="Graph" r:id="rId4" imgW="9578520" imgH="6604920" progId="">
              <p:embed/>
            </p:oleObj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Test with </a:t>
            </a:r>
            <a:r>
              <a:rPr lang="de-DE" baseline="30000" smtClean="0"/>
              <a:t>90</a:t>
            </a:r>
            <a:r>
              <a:rPr lang="de-DE" smtClean="0"/>
              <a:t>Sr beta rays</a:t>
            </a:r>
            <a:endParaRPr lang="de-DE" dirty="0"/>
          </a:p>
        </p:txBody>
      </p:sp>
      <p:pic>
        <p:nvPicPr>
          <p:cNvPr id="15" name="Grafik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049" y="1376740"/>
            <a:ext cx="4136561" cy="2844370"/>
          </a:xfrm>
          <a:prstGeom prst="rect">
            <a:avLst/>
          </a:prstGeom>
          <a:noFill/>
        </p:spPr>
      </p:pic>
      <p:graphicFrame>
        <p:nvGraphicFramePr>
          <p:cNvPr id="16" name="Tabelle 11"/>
          <p:cNvGraphicFramePr>
            <a:graphicFrameLocks noGrp="1"/>
          </p:cNvGraphicFramePr>
          <p:nvPr>
            <p:extLst/>
          </p:nvPr>
        </p:nvGraphicFramePr>
        <p:xfrm>
          <a:off x="323410" y="5038646"/>
          <a:ext cx="5976830" cy="122417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84220"/>
                <a:gridCol w="1800250"/>
                <a:gridCol w="1728240"/>
                <a:gridCol w="864120"/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T = -55° C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Signal MPV (e)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Avg</a:t>
                      </a:r>
                      <a:r>
                        <a:rPr lang="de-DE" dirty="0" smtClean="0"/>
                        <a:t>. </a:t>
                      </a:r>
                      <a:r>
                        <a:rPr lang="de-DE" dirty="0" err="1" smtClean="0"/>
                        <a:t>noise</a:t>
                      </a:r>
                      <a:r>
                        <a:rPr lang="de-DE" dirty="0" smtClean="0"/>
                        <a:t> (e)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S/N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10</a:t>
                      </a:r>
                      <a:r>
                        <a:rPr lang="de-DE" baseline="30000" dirty="0" smtClean="0"/>
                        <a:t>13</a:t>
                      </a:r>
                      <a:r>
                        <a:rPr lang="de-DE" dirty="0" smtClean="0"/>
                        <a:t>n</a:t>
                      </a:r>
                      <a:r>
                        <a:rPr lang="de-DE" baseline="-25000" dirty="0" smtClean="0"/>
                        <a:t>eq</a:t>
                      </a:r>
                      <a:r>
                        <a:rPr lang="de-DE" dirty="0" smtClean="0"/>
                        <a:t>/cm</a:t>
                      </a:r>
                      <a:r>
                        <a:rPr lang="de-DE" baseline="30000" dirty="0" smtClean="0"/>
                        <a:t>2 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1290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23.19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55.6</a:t>
                      </a:r>
                      <a:endParaRPr lang="de-DE" dirty="0"/>
                    </a:p>
                  </a:txBody>
                  <a:tcPr/>
                </a:tc>
              </a:tr>
              <a:tr h="482490">
                <a:tc>
                  <a:txBody>
                    <a:bodyPr/>
                    <a:lstStyle/>
                    <a:p>
                      <a:r>
                        <a:rPr lang="de-DE" dirty="0" smtClean="0"/>
                        <a:t>5</a:t>
                      </a:r>
                      <a:r>
                        <a:rPr lang="de-D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·</a:t>
                      </a:r>
                      <a:r>
                        <a:rPr lang="de-DE" dirty="0" smtClean="0"/>
                        <a:t>10</a:t>
                      </a:r>
                      <a:r>
                        <a:rPr lang="de-DE" baseline="30000" dirty="0" smtClean="0"/>
                        <a:t>14</a:t>
                      </a:r>
                      <a:r>
                        <a:rPr lang="de-DE" dirty="0" smtClean="0"/>
                        <a:t>n</a:t>
                      </a:r>
                      <a:r>
                        <a:rPr lang="de-DE" baseline="-25000" dirty="0" smtClean="0"/>
                        <a:t>eq</a:t>
                      </a:r>
                      <a:r>
                        <a:rPr lang="de-DE" dirty="0" smtClean="0"/>
                        <a:t>/cm</a:t>
                      </a:r>
                      <a:r>
                        <a:rPr lang="de-DE" baseline="30000" dirty="0" smtClean="0"/>
                        <a:t>2 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860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27.48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31.3</a:t>
                      </a:r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2" name="Picture 11" descr="http://www.picturesnew.com/media/images/ddba7ef92c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colorTemperature colorTemp="9549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448866" y="5458535"/>
            <a:ext cx="302840" cy="288040"/>
          </a:xfrm>
          <a:prstGeom prst="rect">
            <a:avLst/>
          </a:prstGeom>
          <a:noFill/>
        </p:spPr>
      </p:pic>
      <p:pic>
        <p:nvPicPr>
          <p:cNvPr id="23" name="Picture 11" descr="http://www.picturesnew.com/media/images/ddba7ef92c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48866" y="5871305"/>
            <a:ext cx="302840" cy="288041"/>
          </a:xfrm>
          <a:prstGeom prst="rect">
            <a:avLst/>
          </a:prstGeom>
          <a:noFill/>
        </p:spPr>
      </p:pic>
      <p:grpSp>
        <p:nvGrpSpPr>
          <p:cNvPr id="5" name="Gruppieren 4"/>
          <p:cNvGrpSpPr/>
          <p:nvPr/>
        </p:nvGrpSpPr>
        <p:grpSpPr>
          <a:xfrm>
            <a:off x="2627731" y="1399002"/>
            <a:ext cx="712837" cy="2606077"/>
            <a:chOff x="4377219" y="2529690"/>
            <a:chExt cx="742885" cy="2883849"/>
          </a:xfrm>
        </p:grpSpPr>
        <p:cxnSp>
          <p:nvCxnSpPr>
            <p:cNvPr id="9" name="Gerade Verbindung mit Pfeil 8"/>
            <p:cNvCxnSpPr/>
            <p:nvPr/>
          </p:nvCxnSpPr>
          <p:spPr>
            <a:xfrm flipH="1">
              <a:off x="4636178" y="4457316"/>
              <a:ext cx="217418" cy="0"/>
            </a:xfrm>
            <a:prstGeom prst="straightConnector1">
              <a:avLst/>
            </a:prstGeom>
            <a:ln w="25400" cap="flat">
              <a:solidFill>
                <a:srgbClr val="0066FF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r Verbinder 16"/>
            <p:cNvCxnSpPr/>
            <p:nvPr/>
          </p:nvCxnSpPr>
          <p:spPr>
            <a:xfrm>
              <a:off x="4635890" y="2630777"/>
              <a:ext cx="12190" cy="2782762"/>
            </a:xfrm>
            <a:prstGeom prst="line">
              <a:avLst/>
            </a:prstGeom>
            <a:ln w="12700">
              <a:solidFill>
                <a:schemeClr val="accent2">
                  <a:alpha val="64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r Verbinder 18"/>
            <p:cNvCxnSpPr/>
            <p:nvPr/>
          </p:nvCxnSpPr>
          <p:spPr>
            <a:xfrm>
              <a:off x="4853596" y="3660463"/>
              <a:ext cx="0" cy="1753076"/>
            </a:xfrm>
            <a:prstGeom prst="line">
              <a:avLst/>
            </a:prstGeom>
            <a:ln w="12700">
              <a:solidFill>
                <a:schemeClr val="accent2">
                  <a:alpha val="64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feld 19"/>
            <p:cNvSpPr txBox="1"/>
            <p:nvPr/>
          </p:nvSpPr>
          <p:spPr>
            <a:xfrm>
              <a:off x="4677401" y="3441819"/>
              <a:ext cx="442703" cy="20434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smtClean="0">
                  <a:solidFill>
                    <a:srgbClr val="333399"/>
                  </a:solidFill>
                </a:rPr>
                <a:t>1290e</a:t>
              </a:r>
              <a:endParaRPr lang="en-US" sz="1200" dirty="0">
                <a:solidFill>
                  <a:srgbClr val="333399"/>
                </a:solidFill>
              </a:endParaRPr>
            </a:p>
          </p:txBody>
        </p:sp>
        <p:sp>
          <p:nvSpPr>
            <p:cNvPr id="21" name="Textfeld 20"/>
            <p:cNvSpPr txBox="1"/>
            <p:nvPr/>
          </p:nvSpPr>
          <p:spPr>
            <a:xfrm>
              <a:off x="4377219" y="2529690"/>
              <a:ext cx="606753" cy="34058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333399"/>
                  </a:solidFill>
                </a:rPr>
                <a:t>860e</a:t>
              </a:r>
              <a:endParaRPr lang="en-US" sz="1600" dirty="0">
                <a:solidFill>
                  <a:srgbClr val="333399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563860" y="4472631"/>
            <a:ext cx="540075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000000"/>
                </a:solidFill>
              </a:rPr>
              <a:t>S/N (Sr-90) &gt;15 </a:t>
            </a:r>
            <a:r>
              <a:rPr lang="de-DE" dirty="0" smtClean="0">
                <a:solidFill>
                  <a:srgbClr val="000000"/>
                </a:solidFill>
                <a:sym typeface="Wingdings" panose="05000000000000000000" pitchFamily="2" charset="2"/>
              </a:rPr>
              <a:t> </a:t>
            </a:r>
            <a:r>
              <a:rPr lang="de-DE" dirty="0" err="1" smtClean="0">
                <a:solidFill>
                  <a:srgbClr val="000000"/>
                </a:solidFill>
                <a:sym typeface="Wingdings" panose="05000000000000000000" pitchFamily="2" charset="2"/>
              </a:rPr>
              <a:t>typically</a:t>
            </a:r>
            <a:r>
              <a:rPr lang="de-DE" dirty="0" smtClean="0">
                <a:solidFill>
                  <a:srgbClr val="000000"/>
                </a:solidFill>
                <a:sym typeface="Wingdings" panose="05000000000000000000" pitchFamily="2" charset="2"/>
              </a:rPr>
              <a:t> &gt; 99% MIP - </a:t>
            </a:r>
            <a:r>
              <a:rPr lang="de-DE" dirty="0" err="1" smtClean="0">
                <a:solidFill>
                  <a:srgbClr val="000000"/>
                </a:solidFill>
                <a:sym typeface="Wingdings" panose="05000000000000000000" pitchFamily="2" charset="2"/>
              </a:rPr>
              <a:t>efficiency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796170" y="4841963"/>
            <a:ext cx="0" cy="24326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C4C81B-C44D-4A78-A1B8-312DDD874195}" type="slidenum">
              <a:rPr lang="en-US" smtClean="0">
                <a:solidFill>
                  <a:srgbClr val="FFFFFF"/>
                </a:solidFill>
              </a:rPr>
              <a:pPr/>
              <a:t>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53420"/>
            <a:ext cx="8604560" cy="260350"/>
          </a:xfrm>
        </p:spPr>
        <p:txBody>
          <a:bodyPr/>
          <a:lstStyle/>
          <a:p>
            <a:pPr>
              <a:defRPr/>
            </a:pPr>
            <a:r>
              <a:rPr lang="en-US" smtClean="0"/>
              <a:t>T. Bus,  DPG 2017, Münster</a:t>
            </a:r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2238980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|6.3|11.1"/>
</p:tagLst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612</Words>
  <Application>Microsoft Office PowerPoint</Application>
  <PresentationFormat>Bildschirmpräsentation (4:3)</PresentationFormat>
  <Paragraphs>158</Paragraphs>
  <Slides>10</Slides>
  <Notes>7</Notes>
  <HiddenSlides>0</HiddenSlides>
  <MMClips>0</MMClips>
  <ScaleCrop>false</ScaleCrop>
  <HeadingPairs>
    <vt:vector size="6" baseType="variant">
      <vt:variant>
        <vt:lpstr>Design</vt:lpstr>
      </vt:variant>
      <vt:variant>
        <vt:i4>3</vt:i4>
      </vt:variant>
      <vt:variant>
        <vt:lpstr>Eingebettete OLE-Server</vt:lpstr>
      </vt:variant>
      <vt:variant>
        <vt:i4>4</vt:i4>
      </vt:variant>
      <vt:variant>
        <vt:lpstr>Folientitel</vt:lpstr>
      </vt:variant>
      <vt:variant>
        <vt:i4>10</vt:i4>
      </vt:variant>
    </vt:vector>
  </HeadingPairs>
  <TitlesOfParts>
    <vt:vector size="17" baseType="lpstr">
      <vt:lpstr>Standarddesign</vt:lpstr>
      <vt:lpstr>1_Standarddesign</vt:lpstr>
      <vt:lpstr>2_Standarddesign</vt:lpstr>
      <vt:lpstr>Bitmap</vt:lpstr>
      <vt:lpstr>Image</vt:lpstr>
      <vt:lpstr>Visio</vt:lpstr>
      <vt:lpstr>Graph</vt:lpstr>
      <vt:lpstr>Folie 1</vt:lpstr>
      <vt:lpstr>MAPS – Monolithic Active Pixel Sensors</vt:lpstr>
      <vt:lpstr>MAPS – Monolithic Active Pixel Sensors</vt:lpstr>
      <vt:lpstr>Effects of non-ionizing radiation</vt:lpstr>
      <vt:lpstr>Pipper – 2: A fully depleted HR-MAPS</vt:lpstr>
      <vt:lpstr>Standard sensor – Test results</vt:lpstr>
      <vt:lpstr>Pipper – 2 – Test results</vt:lpstr>
      <vt:lpstr>Vllt keine zeit dafür?</vt:lpstr>
      <vt:lpstr>Test with 90Sr beta rays</vt:lpstr>
      <vt:lpstr>Summary and conclusion</vt:lpstr>
    </vt:vector>
  </TitlesOfParts>
  <Company>Institut für Kernphysik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Benjamin Linnik</dc:creator>
  <cp:lastModifiedBy>Tobi</cp:lastModifiedBy>
  <cp:revision>4611</cp:revision>
  <dcterms:created xsi:type="dcterms:W3CDTF">2005-11-22T11:01:46Z</dcterms:created>
  <dcterms:modified xsi:type="dcterms:W3CDTF">2017-09-11T20:07:42Z</dcterms:modified>
</cp:coreProperties>
</file>