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61" r:id="rId1"/>
    <p:sldMasterId id="2147483693" r:id="rId2"/>
    <p:sldMasterId id="2147483703" r:id="rId3"/>
  </p:sldMasterIdLst>
  <p:notesMasterIdLst>
    <p:notesMasterId r:id="rId17"/>
  </p:notesMasterIdLst>
  <p:handoutMasterIdLst>
    <p:handoutMasterId r:id="rId18"/>
  </p:handoutMasterIdLst>
  <p:sldIdLst>
    <p:sldId id="264" r:id="rId4"/>
    <p:sldId id="404" r:id="rId5"/>
    <p:sldId id="405" r:id="rId6"/>
    <p:sldId id="390" r:id="rId7"/>
    <p:sldId id="399" r:id="rId8"/>
    <p:sldId id="406" r:id="rId9"/>
    <p:sldId id="407" r:id="rId10"/>
    <p:sldId id="409" r:id="rId11"/>
    <p:sldId id="400" r:id="rId12"/>
    <p:sldId id="395" r:id="rId13"/>
    <p:sldId id="401" r:id="rId14"/>
    <p:sldId id="408" r:id="rId15"/>
    <p:sldId id="402" r:id="rId16"/>
  </p:sldIdLst>
  <p:sldSz cx="9144000" cy="6858000" type="screen4x3"/>
  <p:notesSz cx="7099300" cy="10234613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BBE0E3"/>
    <a:srgbClr val="0066FF"/>
    <a:srgbClr val="008000"/>
    <a:srgbClr val="FFFFCC"/>
    <a:srgbClr val="E08484"/>
    <a:srgbClr val="CF9595"/>
    <a:srgbClr val="BCD0E0"/>
    <a:srgbClr val="5AC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1292" autoAdjust="0"/>
  </p:normalViewPr>
  <p:slideViewPr>
    <p:cSldViewPr snapToGrid="0" snapToObjects="1">
      <p:cViewPr varScale="1">
        <p:scale>
          <a:sx n="58" d="100"/>
          <a:sy n="58" d="100"/>
        </p:scale>
        <p:origin x="48" y="5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2496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4" tIns="47703" rIns="95404" bIns="47703" numCol="1" anchor="t" anchorCtr="0" compatLnSpc="1">
            <a:prstTxWarp prst="textNoShape">
              <a:avLst/>
            </a:prstTxWarp>
          </a:bodyPr>
          <a:lstStyle>
            <a:lvl1pPr defTabSz="953251" eaLnBrk="1" hangingPunct="1">
              <a:defRPr sz="1300" b="1" dirty="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4" tIns="47703" rIns="95404" bIns="47703" numCol="1" anchor="t" anchorCtr="0" compatLnSpc="1">
            <a:prstTxWarp prst="textNoShape">
              <a:avLst/>
            </a:prstTxWarp>
          </a:bodyPr>
          <a:lstStyle>
            <a:lvl1pPr algn="r" defTabSz="953251" eaLnBrk="1" hangingPunct="1">
              <a:defRPr sz="1300" b="1" dirty="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4" tIns="47703" rIns="95404" bIns="47703" numCol="1" anchor="b" anchorCtr="0" compatLnSpc="1">
            <a:prstTxWarp prst="textNoShape">
              <a:avLst/>
            </a:prstTxWarp>
          </a:bodyPr>
          <a:lstStyle>
            <a:lvl1pPr defTabSz="953251" eaLnBrk="1" hangingPunct="1">
              <a:defRPr sz="1300" b="1" dirty="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4" tIns="47703" rIns="95404" bIns="47703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b="1" smtClean="0"/>
            </a:lvl1pPr>
          </a:lstStyle>
          <a:p>
            <a:pPr>
              <a:defRPr/>
            </a:pPr>
            <a:fld id="{F5D0203D-55E3-48F0-946D-0F2DABF2FD3E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7384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72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6" tIns="46922" rIns="93846" bIns="46922" numCol="1" anchor="t" anchorCtr="0" compatLnSpc="1">
            <a:prstTxWarp prst="textNoShape">
              <a:avLst/>
            </a:prstTxWarp>
          </a:bodyPr>
          <a:lstStyle>
            <a:lvl1pPr defTabSz="936672" eaLnBrk="1" hangingPunct="1">
              <a:defRPr sz="1300" b="1" dirty="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7488" y="0"/>
            <a:ext cx="30972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6" tIns="46922" rIns="93846" bIns="46922" numCol="1" anchor="t" anchorCtr="0" compatLnSpc="1">
            <a:prstTxWarp prst="textNoShape">
              <a:avLst/>
            </a:prstTxWarp>
          </a:bodyPr>
          <a:lstStyle>
            <a:lvl1pPr algn="r" defTabSz="936672" eaLnBrk="1" hangingPunct="1">
              <a:defRPr sz="1300" b="1" dirty="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55650"/>
            <a:ext cx="5151438" cy="3863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872038"/>
            <a:ext cx="5189537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6" tIns="46922" rIns="93846" bIns="46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44075"/>
            <a:ext cx="30972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6" tIns="46922" rIns="93846" bIns="46922" numCol="1" anchor="b" anchorCtr="0" compatLnSpc="1">
            <a:prstTxWarp prst="textNoShape">
              <a:avLst/>
            </a:prstTxWarp>
          </a:bodyPr>
          <a:lstStyle>
            <a:lvl1pPr defTabSz="936672" eaLnBrk="1" hangingPunct="1">
              <a:defRPr sz="1300" b="1" dirty="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7488" y="9744075"/>
            <a:ext cx="30972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6" tIns="46922" rIns="93846" bIns="46922" numCol="1" anchor="b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300" b="1" smtClean="0"/>
            </a:lvl1pPr>
          </a:lstStyle>
          <a:p>
            <a:pPr>
              <a:defRPr/>
            </a:pPr>
            <a:fld id="{A41030B5-E0E3-4F28-B4DF-96568045B18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7203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3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1030B5-E0E3-4F28-B4DF-96568045B18F}" type="slidenum">
              <a:rPr lang="de-DE" altLang="de-DE" smtClean="0"/>
              <a:pPr>
                <a:defRPr/>
              </a:pPr>
              <a:t>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2448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C802CC-3803-42EA-B2B4-C93720840248}" type="slidenum">
              <a:rPr lang="de-DE" altLang="de-DE" smtClean="0"/>
              <a:pPr/>
              <a:t>2</a:t>
            </a:fld>
            <a:endParaRPr lang="de-DE" altLang="de-DE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9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1030B5-E0E3-4F28-B4DF-96568045B18F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0972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Doping,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boron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section</a:t>
            </a:r>
            <a:r>
              <a:rPr lang="de-DE" baseline="0" dirty="0" smtClean="0"/>
              <a:t> high at </a:t>
            </a:r>
            <a:r>
              <a:rPr lang="de-DE" baseline="0" dirty="0" err="1" smtClean="0"/>
              <a:t>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energay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1030B5-E0E3-4F28-B4DF-96568045B18F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1110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Read </a:t>
            </a:r>
            <a:r>
              <a:rPr lang="de-DE" dirty="0" err="1" smtClean="0"/>
              <a:t>alout</a:t>
            </a:r>
            <a:r>
              <a:rPr lang="de-DE" dirty="0" smtClean="0"/>
              <a:t> </a:t>
            </a:r>
            <a:r>
              <a:rPr lang="de-DE" dirty="0" err="1" smtClean="0"/>
              <a:t>whats</a:t>
            </a:r>
            <a:r>
              <a:rPr lang="de-DE" dirty="0" smtClean="0"/>
              <a:t> </a:t>
            </a:r>
            <a:r>
              <a:rPr lang="de-DE" dirty="0" err="1" smtClean="0"/>
              <a:t>written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1030B5-E0E3-4F28-B4DF-96568045B18F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1322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1" descr="kopf2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351472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 rot="5400000">
            <a:off x="-2085181" y="3796507"/>
            <a:ext cx="4495800" cy="322262"/>
            <a:chOff x="101" y="1961"/>
            <a:chExt cx="5558" cy="39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01" y="1961"/>
              <a:ext cx="5558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101" y="2063"/>
              <a:ext cx="377" cy="218"/>
            </a:xfrm>
            <a:custGeom>
              <a:avLst/>
              <a:gdLst>
                <a:gd name="T0" fmla="*/ 68 w 376"/>
                <a:gd name="T1" fmla="*/ 0 h 218"/>
                <a:gd name="T2" fmla="*/ 108 w 376"/>
                <a:gd name="T3" fmla="*/ 164 h 218"/>
                <a:gd name="T4" fmla="*/ 154 w 376"/>
                <a:gd name="T5" fmla="*/ 0 h 218"/>
                <a:gd name="T6" fmla="*/ 224 w 376"/>
                <a:gd name="T7" fmla="*/ 0 h 218"/>
                <a:gd name="T8" fmla="*/ 270 w 376"/>
                <a:gd name="T9" fmla="*/ 164 h 218"/>
                <a:gd name="T10" fmla="*/ 314 w 376"/>
                <a:gd name="T11" fmla="*/ 0 h 218"/>
                <a:gd name="T12" fmla="*/ 376 w 376"/>
                <a:gd name="T13" fmla="*/ 0 h 218"/>
                <a:gd name="T14" fmla="*/ 302 w 376"/>
                <a:gd name="T15" fmla="*/ 218 h 218"/>
                <a:gd name="T16" fmla="*/ 232 w 376"/>
                <a:gd name="T17" fmla="*/ 218 h 218"/>
                <a:gd name="T18" fmla="*/ 188 w 376"/>
                <a:gd name="T19" fmla="*/ 56 h 218"/>
                <a:gd name="T20" fmla="*/ 142 w 376"/>
                <a:gd name="T21" fmla="*/ 218 h 218"/>
                <a:gd name="T22" fmla="*/ 72 w 376"/>
                <a:gd name="T23" fmla="*/ 218 h 218"/>
                <a:gd name="T24" fmla="*/ 0 w 376"/>
                <a:gd name="T25" fmla="*/ 0 h 218"/>
                <a:gd name="T26" fmla="*/ 68 w 376"/>
                <a:gd name="T27" fmla="*/ 0 h 2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6" h="218">
                  <a:moveTo>
                    <a:pt x="68" y="0"/>
                  </a:moveTo>
                  <a:lnTo>
                    <a:pt x="108" y="164"/>
                  </a:lnTo>
                  <a:lnTo>
                    <a:pt x="154" y="0"/>
                  </a:lnTo>
                  <a:lnTo>
                    <a:pt x="224" y="0"/>
                  </a:lnTo>
                  <a:lnTo>
                    <a:pt x="270" y="164"/>
                  </a:lnTo>
                  <a:lnTo>
                    <a:pt x="314" y="0"/>
                  </a:lnTo>
                  <a:lnTo>
                    <a:pt x="376" y="0"/>
                  </a:lnTo>
                  <a:lnTo>
                    <a:pt x="302" y="218"/>
                  </a:lnTo>
                  <a:lnTo>
                    <a:pt x="232" y="218"/>
                  </a:lnTo>
                  <a:lnTo>
                    <a:pt x="188" y="56"/>
                  </a:lnTo>
                  <a:lnTo>
                    <a:pt x="142" y="218"/>
                  </a:lnTo>
                  <a:lnTo>
                    <a:pt x="72" y="21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472" y="2063"/>
              <a:ext cx="375" cy="218"/>
            </a:xfrm>
            <a:custGeom>
              <a:avLst/>
              <a:gdLst>
                <a:gd name="T0" fmla="*/ 68 w 376"/>
                <a:gd name="T1" fmla="*/ 0 h 218"/>
                <a:gd name="T2" fmla="*/ 108 w 376"/>
                <a:gd name="T3" fmla="*/ 164 h 218"/>
                <a:gd name="T4" fmla="*/ 154 w 376"/>
                <a:gd name="T5" fmla="*/ 0 h 218"/>
                <a:gd name="T6" fmla="*/ 224 w 376"/>
                <a:gd name="T7" fmla="*/ 0 h 218"/>
                <a:gd name="T8" fmla="*/ 270 w 376"/>
                <a:gd name="T9" fmla="*/ 164 h 218"/>
                <a:gd name="T10" fmla="*/ 314 w 376"/>
                <a:gd name="T11" fmla="*/ 0 h 218"/>
                <a:gd name="T12" fmla="*/ 376 w 376"/>
                <a:gd name="T13" fmla="*/ 0 h 218"/>
                <a:gd name="T14" fmla="*/ 302 w 376"/>
                <a:gd name="T15" fmla="*/ 218 h 218"/>
                <a:gd name="T16" fmla="*/ 232 w 376"/>
                <a:gd name="T17" fmla="*/ 218 h 218"/>
                <a:gd name="T18" fmla="*/ 188 w 376"/>
                <a:gd name="T19" fmla="*/ 56 h 218"/>
                <a:gd name="T20" fmla="*/ 142 w 376"/>
                <a:gd name="T21" fmla="*/ 218 h 218"/>
                <a:gd name="T22" fmla="*/ 72 w 376"/>
                <a:gd name="T23" fmla="*/ 218 h 218"/>
                <a:gd name="T24" fmla="*/ 0 w 376"/>
                <a:gd name="T25" fmla="*/ 0 h 218"/>
                <a:gd name="T26" fmla="*/ 68 w 376"/>
                <a:gd name="T27" fmla="*/ 0 h 2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6" h="218">
                  <a:moveTo>
                    <a:pt x="68" y="0"/>
                  </a:moveTo>
                  <a:lnTo>
                    <a:pt x="108" y="164"/>
                  </a:lnTo>
                  <a:lnTo>
                    <a:pt x="154" y="0"/>
                  </a:lnTo>
                  <a:lnTo>
                    <a:pt x="224" y="0"/>
                  </a:lnTo>
                  <a:lnTo>
                    <a:pt x="270" y="164"/>
                  </a:lnTo>
                  <a:lnTo>
                    <a:pt x="314" y="0"/>
                  </a:lnTo>
                  <a:lnTo>
                    <a:pt x="376" y="0"/>
                  </a:lnTo>
                  <a:lnTo>
                    <a:pt x="302" y="218"/>
                  </a:lnTo>
                  <a:lnTo>
                    <a:pt x="232" y="218"/>
                  </a:lnTo>
                  <a:lnTo>
                    <a:pt x="188" y="56"/>
                  </a:lnTo>
                  <a:lnTo>
                    <a:pt x="142" y="218"/>
                  </a:lnTo>
                  <a:lnTo>
                    <a:pt x="72" y="21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41" y="2063"/>
              <a:ext cx="377" cy="218"/>
            </a:xfrm>
            <a:custGeom>
              <a:avLst/>
              <a:gdLst>
                <a:gd name="T0" fmla="*/ 68 w 376"/>
                <a:gd name="T1" fmla="*/ 0 h 218"/>
                <a:gd name="T2" fmla="*/ 108 w 376"/>
                <a:gd name="T3" fmla="*/ 164 h 218"/>
                <a:gd name="T4" fmla="*/ 154 w 376"/>
                <a:gd name="T5" fmla="*/ 0 h 218"/>
                <a:gd name="T6" fmla="*/ 224 w 376"/>
                <a:gd name="T7" fmla="*/ 0 h 218"/>
                <a:gd name="T8" fmla="*/ 270 w 376"/>
                <a:gd name="T9" fmla="*/ 164 h 218"/>
                <a:gd name="T10" fmla="*/ 312 w 376"/>
                <a:gd name="T11" fmla="*/ 0 h 218"/>
                <a:gd name="T12" fmla="*/ 376 w 376"/>
                <a:gd name="T13" fmla="*/ 0 h 218"/>
                <a:gd name="T14" fmla="*/ 302 w 376"/>
                <a:gd name="T15" fmla="*/ 218 h 218"/>
                <a:gd name="T16" fmla="*/ 232 w 376"/>
                <a:gd name="T17" fmla="*/ 218 h 218"/>
                <a:gd name="T18" fmla="*/ 188 w 376"/>
                <a:gd name="T19" fmla="*/ 56 h 218"/>
                <a:gd name="T20" fmla="*/ 142 w 376"/>
                <a:gd name="T21" fmla="*/ 218 h 218"/>
                <a:gd name="T22" fmla="*/ 70 w 376"/>
                <a:gd name="T23" fmla="*/ 218 h 218"/>
                <a:gd name="T24" fmla="*/ 0 w 376"/>
                <a:gd name="T25" fmla="*/ 0 h 218"/>
                <a:gd name="T26" fmla="*/ 68 w 376"/>
                <a:gd name="T27" fmla="*/ 0 h 2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6" h="218">
                  <a:moveTo>
                    <a:pt x="68" y="0"/>
                  </a:moveTo>
                  <a:lnTo>
                    <a:pt x="108" y="164"/>
                  </a:lnTo>
                  <a:lnTo>
                    <a:pt x="154" y="0"/>
                  </a:lnTo>
                  <a:lnTo>
                    <a:pt x="224" y="0"/>
                  </a:lnTo>
                  <a:lnTo>
                    <a:pt x="270" y="164"/>
                  </a:lnTo>
                  <a:lnTo>
                    <a:pt x="312" y="0"/>
                  </a:lnTo>
                  <a:lnTo>
                    <a:pt x="376" y="0"/>
                  </a:lnTo>
                  <a:lnTo>
                    <a:pt x="302" y="218"/>
                  </a:lnTo>
                  <a:lnTo>
                    <a:pt x="232" y="218"/>
                  </a:lnTo>
                  <a:lnTo>
                    <a:pt x="188" y="56"/>
                  </a:lnTo>
                  <a:lnTo>
                    <a:pt x="142" y="218"/>
                  </a:lnTo>
                  <a:lnTo>
                    <a:pt x="70" y="21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1241" y="2224"/>
              <a:ext cx="53" cy="57"/>
            </a:xfrm>
            <a:prstGeom prst="rect">
              <a:avLst/>
            </a:pr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1343" y="2061"/>
              <a:ext cx="216" cy="306"/>
            </a:xfrm>
            <a:custGeom>
              <a:avLst/>
              <a:gdLst>
                <a:gd name="T0" fmla="*/ 216 w 216"/>
                <a:gd name="T1" fmla="*/ 2 h 306"/>
                <a:gd name="T2" fmla="*/ 214 w 216"/>
                <a:gd name="T3" fmla="*/ 56 h 306"/>
                <a:gd name="T4" fmla="*/ 214 w 216"/>
                <a:gd name="T5" fmla="*/ 218 h 306"/>
                <a:gd name="T6" fmla="*/ 210 w 216"/>
                <a:gd name="T7" fmla="*/ 244 h 306"/>
                <a:gd name="T8" fmla="*/ 202 w 216"/>
                <a:gd name="T9" fmla="*/ 266 h 306"/>
                <a:gd name="T10" fmla="*/ 190 w 216"/>
                <a:gd name="T11" fmla="*/ 282 h 306"/>
                <a:gd name="T12" fmla="*/ 174 w 216"/>
                <a:gd name="T13" fmla="*/ 292 h 306"/>
                <a:gd name="T14" fmla="*/ 138 w 216"/>
                <a:gd name="T15" fmla="*/ 304 h 306"/>
                <a:gd name="T16" fmla="*/ 104 w 216"/>
                <a:gd name="T17" fmla="*/ 306 h 306"/>
                <a:gd name="T18" fmla="*/ 76 w 216"/>
                <a:gd name="T19" fmla="*/ 304 h 306"/>
                <a:gd name="T20" fmla="*/ 46 w 216"/>
                <a:gd name="T21" fmla="*/ 296 h 306"/>
                <a:gd name="T22" fmla="*/ 26 w 216"/>
                <a:gd name="T23" fmla="*/ 282 h 306"/>
                <a:gd name="T24" fmla="*/ 16 w 216"/>
                <a:gd name="T25" fmla="*/ 268 h 306"/>
                <a:gd name="T26" fmla="*/ 10 w 216"/>
                <a:gd name="T27" fmla="*/ 248 h 306"/>
                <a:gd name="T28" fmla="*/ 70 w 216"/>
                <a:gd name="T29" fmla="*/ 236 h 306"/>
                <a:gd name="T30" fmla="*/ 72 w 216"/>
                <a:gd name="T31" fmla="*/ 244 h 306"/>
                <a:gd name="T32" fmla="*/ 80 w 216"/>
                <a:gd name="T33" fmla="*/ 258 h 306"/>
                <a:gd name="T34" fmla="*/ 96 w 216"/>
                <a:gd name="T35" fmla="*/ 266 h 306"/>
                <a:gd name="T36" fmla="*/ 108 w 216"/>
                <a:gd name="T37" fmla="*/ 266 h 306"/>
                <a:gd name="T38" fmla="*/ 134 w 216"/>
                <a:gd name="T39" fmla="*/ 260 h 306"/>
                <a:gd name="T40" fmla="*/ 142 w 216"/>
                <a:gd name="T41" fmla="*/ 250 h 306"/>
                <a:gd name="T42" fmla="*/ 148 w 216"/>
                <a:gd name="T43" fmla="*/ 238 h 306"/>
                <a:gd name="T44" fmla="*/ 150 w 216"/>
                <a:gd name="T45" fmla="*/ 220 h 306"/>
                <a:gd name="T46" fmla="*/ 150 w 216"/>
                <a:gd name="T47" fmla="*/ 186 h 306"/>
                <a:gd name="T48" fmla="*/ 134 w 216"/>
                <a:gd name="T49" fmla="*/ 202 h 306"/>
                <a:gd name="T50" fmla="*/ 120 w 216"/>
                <a:gd name="T51" fmla="*/ 210 h 306"/>
                <a:gd name="T52" fmla="*/ 92 w 216"/>
                <a:gd name="T53" fmla="*/ 216 h 306"/>
                <a:gd name="T54" fmla="*/ 80 w 216"/>
                <a:gd name="T55" fmla="*/ 216 h 306"/>
                <a:gd name="T56" fmla="*/ 60 w 216"/>
                <a:gd name="T57" fmla="*/ 210 h 306"/>
                <a:gd name="T58" fmla="*/ 36 w 216"/>
                <a:gd name="T59" fmla="*/ 196 h 306"/>
                <a:gd name="T60" fmla="*/ 12 w 216"/>
                <a:gd name="T61" fmla="*/ 166 h 306"/>
                <a:gd name="T62" fmla="*/ 2 w 216"/>
                <a:gd name="T63" fmla="*/ 128 h 306"/>
                <a:gd name="T64" fmla="*/ 0 w 216"/>
                <a:gd name="T65" fmla="*/ 108 h 306"/>
                <a:gd name="T66" fmla="*/ 6 w 216"/>
                <a:gd name="T67" fmla="*/ 68 h 306"/>
                <a:gd name="T68" fmla="*/ 22 w 216"/>
                <a:gd name="T69" fmla="*/ 34 h 306"/>
                <a:gd name="T70" fmla="*/ 52 w 216"/>
                <a:gd name="T71" fmla="*/ 10 h 306"/>
                <a:gd name="T72" fmla="*/ 72 w 216"/>
                <a:gd name="T73" fmla="*/ 2 h 306"/>
                <a:gd name="T74" fmla="*/ 94 w 216"/>
                <a:gd name="T75" fmla="*/ 0 h 306"/>
                <a:gd name="T76" fmla="*/ 106 w 216"/>
                <a:gd name="T77" fmla="*/ 2 h 306"/>
                <a:gd name="T78" fmla="*/ 128 w 216"/>
                <a:gd name="T79" fmla="*/ 8 h 306"/>
                <a:gd name="T80" fmla="*/ 148 w 216"/>
                <a:gd name="T81" fmla="*/ 22 h 306"/>
                <a:gd name="T82" fmla="*/ 156 w 216"/>
                <a:gd name="T83" fmla="*/ 2 h 306"/>
                <a:gd name="T84" fmla="*/ 106 w 216"/>
                <a:gd name="T85" fmla="*/ 172 h 306"/>
                <a:gd name="T86" fmla="*/ 114 w 216"/>
                <a:gd name="T87" fmla="*/ 172 h 306"/>
                <a:gd name="T88" fmla="*/ 132 w 216"/>
                <a:gd name="T89" fmla="*/ 164 h 306"/>
                <a:gd name="T90" fmla="*/ 146 w 216"/>
                <a:gd name="T91" fmla="*/ 144 h 306"/>
                <a:gd name="T92" fmla="*/ 150 w 216"/>
                <a:gd name="T93" fmla="*/ 124 h 306"/>
                <a:gd name="T94" fmla="*/ 152 w 216"/>
                <a:gd name="T95" fmla="*/ 110 h 306"/>
                <a:gd name="T96" fmla="*/ 148 w 216"/>
                <a:gd name="T97" fmla="*/ 78 h 306"/>
                <a:gd name="T98" fmla="*/ 138 w 216"/>
                <a:gd name="T99" fmla="*/ 58 h 306"/>
                <a:gd name="T100" fmla="*/ 120 w 216"/>
                <a:gd name="T101" fmla="*/ 46 h 306"/>
                <a:gd name="T102" fmla="*/ 108 w 216"/>
                <a:gd name="T103" fmla="*/ 44 h 306"/>
                <a:gd name="T104" fmla="*/ 90 w 216"/>
                <a:gd name="T105" fmla="*/ 48 h 306"/>
                <a:gd name="T106" fmla="*/ 76 w 216"/>
                <a:gd name="T107" fmla="*/ 58 h 306"/>
                <a:gd name="T108" fmla="*/ 68 w 216"/>
                <a:gd name="T109" fmla="*/ 78 h 306"/>
                <a:gd name="T110" fmla="*/ 64 w 216"/>
                <a:gd name="T111" fmla="*/ 108 h 306"/>
                <a:gd name="T112" fmla="*/ 64 w 216"/>
                <a:gd name="T113" fmla="*/ 124 h 306"/>
                <a:gd name="T114" fmla="*/ 70 w 216"/>
                <a:gd name="T115" fmla="*/ 144 h 306"/>
                <a:gd name="T116" fmla="*/ 82 w 216"/>
                <a:gd name="T117" fmla="*/ 164 h 306"/>
                <a:gd name="T118" fmla="*/ 98 w 216"/>
                <a:gd name="T119" fmla="*/ 172 h 306"/>
                <a:gd name="T120" fmla="*/ 106 w 216"/>
                <a:gd name="T121" fmla="*/ 172 h 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6" h="306">
                  <a:moveTo>
                    <a:pt x="216" y="2"/>
                  </a:moveTo>
                  <a:lnTo>
                    <a:pt x="216" y="2"/>
                  </a:lnTo>
                  <a:lnTo>
                    <a:pt x="214" y="28"/>
                  </a:lnTo>
                  <a:lnTo>
                    <a:pt x="214" y="56"/>
                  </a:lnTo>
                  <a:lnTo>
                    <a:pt x="214" y="218"/>
                  </a:lnTo>
                  <a:lnTo>
                    <a:pt x="212" y="232"/>
                  </a:lnTo>
                  <a:lnTo>
                    <a:pt x="210" y="244"/>
                  </a:lnTo>
                  <a:lnTo>
                    <a:pt x="206" y="256"/>
                  </a:lnTo>
                  <a:lnTo>
                    <a:pt x="202" y="266"/>
                  </a:lnTo>
                  <a:lnTo>
                    <a:pt x="196" y="274"/>
                  </a:lnTo>
                  <a:lnTo>
                    <a:pt x="190" y="282"/>
                  </a:lnTo>
                  <a:lnTo>
                    <a:pt x="182" y="288"/>
                  </a:lnTo>
                  <a:lnTo>
                    <a:pt x="174" y="292"/>
                  </a:lnTo>
                  <a:lnTo>
                    <a:pt x="158" y="300"/>
                  </a:lnTo>
                  <a:lnTo>
                    <a:pt x="138" y="304"/>
                  </a:lnTo>
                  <a:lnTo>
                    <a:pt x="120" y="306"/>
                  </a:lnTo>
                  <a:lnTo>
                    <a:pt x="104" y="306"/>
                  </a:lnTo>
                  <a:lnTo>
                    <a:pt x="76" y="304"/>
                  </a:lnTo>
                  <a:lnTo>
                    <a:pt x="62" y="302"/>
                  </a:lnTo>
                  <a:lnTo>
                    <a:pt x="46" y="296"/>
                  </a:lnTo>
                  <a:lnTo>
                    <a:pt x="32" y="288"/>
                  </a:lnTo>
                  <a:lnTo>
                    <a:pt x="26" y="282"/>
                  </a:lnTo>
                  <a:lnTo>
                    <a:pt x="20" y="274"/>
                  </a:lnTo>
                  <a:lnTo>
                    <a:pt x="16" y="268"/>
                  </a:lnTo>
                  <a:lnTo>
                    <a:pt x="12" y="258"/>
                  </a:lnTo>
                  <a:lnTo>
                    <a:pt x="10" y="248"/>
                  </a:lnTo>
                  <a:lnTo>
                    <a:pt x="8" y="236"/>
                  </a:lnTo>
                  <a:lnTo>
                    <a:pt x="70" y="236"/>
                  </a:lnTo>
                  <a:lnTo>
                    <a:pt x="72" y="244"/>
                  </a:lnTo>
                  <a:lnTo>
                    <a:pt x="76" y="254"/>
                  </a:lnTo>
                  <a:lnTo>
                    <a:pt x="80" y="258"/>
                  </a:lnTo>
                  <a:lnTo>
                    <a:pt x="88" y="262"/>
                  </a:lnTo>
                  <a:lnTo>
                    <a:pt x="96" y="266"/>
                  </a:lnTo>
                  <a:lnTo>
                    <a:pt x="108" y="266"/>
                  </a:lnTo>
                  <a:lnTo>
                    <a:pt x="122" y="264"/>
                  </a:lnTo>
                  <a:lnTo>
                    <a:pt x="134" y="260"/>
                  </a:lnTo>
                  <a:lnTo>
                    <a:pt x="138" y="256"/>
                  </a:lnTo>
                  <a:lnTo>
                    <a:pt x="142" y="250"/>
                  </a:lnTo>
                  <a:lnTo>
                    <a:pt x="146" y="244"/>
                  </a:lnTo>
                  <a:lnTo>
                    <a:pt x="148" y="238"/>
                  </a:lnTo>
                  <a:lnTo>
                    <a:pt x="150" y="220"/>
                  </a:lnTo>
                  <a:lnTo>
                    <a:pt x="150" y="186"/>
                  </a:lnTo>
                  <a:lnTo>
                    <a:pt x="142" y="194"/>
                  </a:lnTo>
                  <a:lnTo>
                    <a:pt x="134" y="202"/>
                  </a:lnTo>
                  <a:lnTo>
                    <a:pt x="128" y="208"/>
                  </a:lnTo>
                  <a:lnTo>
                    <a:pt x="120" y="210"/>
                  </a:lnTo>
                  <a:lnTo>
                    <a:pt x="104" y="214"/>
                  </a:lnTo>
                  <a:lnTo>
                    <a:pt x="92" y="216"/>
                  </a:lnTo>
                  <a:lnTo>
                    <a:pt x="80" y="216"/>
                  </a:lnTo>
                  <a:lnTo>
                    <a:pt x="70" y="214"/>
                  </a:lnTo>
                  <a:lnTo>
                    <a:pt x="60" y="210"/>
                  </a:lnTo>
                  <a:lnTo>
                    <a:pt x="50" y="206"/>
                  </a:lnTo>
                  <a:lnTo>
                    <a:pt x="36" y="196"/>
                  </a:lnTo>
                  <a:lnTo>
                    <a:pt x="22" y="182"/>
                  </a:lnTo>
                  <a:lnTo>
                    <a:pt x="12" y="166"/>
                  </a:lnTo>
                  <a:lnTo>
                    <a:pt x="6" y="148"/>
                  </a:lnTo>
                  <a:lnTo>
                    <a:pt x="2" y="128"/>
                  </a:lnTo>
                  <a:lnTo>
                    <a:pt x="0" y="108"/>
                  </a:lnTo>
                  <a:lnTo>
                    <a:pt x="2" y="88"/>
                  </a:lnTo>
                  <a:lnTo>
                    <a:pt x="6" y="68"/>
                  </a:lnTo>
                  <a:lnTo>
                    <a:pt x="12" y="50"/>
                  </a:lnTo>
                  <a:lnTo>
                    <a:pt x="22" y="34"/>
                  </a:lnTo>
                  <a:lnTo>
                    <a:pt x="36" y="20"/>
                  </a:lnTo>
                  <a:lnTo>
                    <a:pt x="52" y="10"/>
                  </a:lnTo>
                  <a:lnTo>
                    <a:pt x="62" y="6"/>
                  </a:lnTo>
                  <a:lnTo>
                    <a:pt x="72" y="2"/>
                  </a:lnTo>
                  <a:lnTo>
                    <a:pt x="82" y="2"/>
                  </a:lnTo>
                  <a:lnTo>
                    <a:pt x="94" y="0"/>
                  </a:lnTo>
                  <a:lnTo>
                    <a:pt x="106" y="2"/>
                  </a:lnTo>
                  <a:lnTo>
                    <a:pt x="118" y="4"/>
                  </a:lnTo>
                  <a:lnTo>
                    <a:pt x="128" y="8"/>
                  </a:lnTo>
                  <a:lnTo>
                    <a:pt x="136" y="12"/>
                  </a:lnTo>
                  <a:lnTo>
                    <a:pt x="148" y="22"/>
                  </a:lnTo>
                  <a:lnTo>
                    <a:pt x="154" y="32"/>
                  </a:lnTo>
                  <a:lnTo>
                    <a:pt x="156" y="2"/>
                  </a:lnTo>
                  <a:lnTo>
                    <a:pt x="216" y="2"/>
                  </a:lnTo>
                  <a:close/>
                  <a:moveTo>
                    <a:pt x="106" y="172"/>
                  </a:moveTo>
                  <a:lnTo>
                    <a:pt x="106" y="172"/>
                  </a:lnTo>
                  <a:lnTo>
                    <a:pt x="114" y="172"/>
                  </a:lnTo>
                  <a:lnTo>
                    <a:pt x="122" y="170"/>
                  </a:lnTo>
                  <a:lnTo>
                    <a:pt x="132" y="164"/>
                  </a:lnTo>
                  <a:lnTo>
                    <a:pt x="140" y="154"/>
                  </a:lnTo>
                  <a:lnTo>
                    <a:pt x="146" y="144"/>
                  </a:lnTo>
                  <a:lnTo>
                    <a:pt x="148" y="134"/>
                  </a:lnTo>
                  <a:lnTo>
                    <a:pt x="150" y="124"/>
                  </a:lnTo>
                  <a:lnTo>
                    <a:pt x="152" y="110"/>
                  </a:lnTo>
                  <a:lnTo>
                    <a:pt x="150" y="90"/>
                  </a:lnTo>
                  <a:lnTo>
                    <a:pt x="148" y="78"/>
                  </a:lnTo>
                  <a:lnTo>
                    <a:pt x="144" y="68"/>
                  </a:lnTo>
                  <a:lnTo>
                    <a:pt x="138" y="58"/>
                  </a:lnTo>
                  <a:lnTo>
                    <a:pt x="130" y="50"/>
                  </a:lnTo>
                  <a:lnTo>
                    <a:pt x="120" y="46"/>
                  </a:lnTo>
                  <a:lnTo>
                    <a:pt x="108" y="44"/>
                  </a:lnTo>
                  <a:lnTo>
                    <a:pt x="98" y="44"/>
                  </a:lnTo>
                  <a:lnTo>
                    <a:pt x="90" y="48"/>
                  </a:lnTo>
                  <a:lnTo>
                    <a:pt x="84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68" y="78"/>
                  </a:lnTo>
                  <a:lnTo>
                    <a:pt x="64" y="92"/>
                  </a:lnTo>
                  <a:lnTo>
                    <a:pt x="64" y="108"/>
                  </a:lnTo>
                  <a:lnTo>
                    <a:pt x="64" y="124"/>
                  </a:lnTo>
                  <a:lnTo>
                    <a:pt x="66" y="134"/>
                  </a:lnTo>
                  <a:lnTo>
                    <a:pt x="70" y="144"/>
                  </a:lnTo>
                  <a:lnTo>
                    <a:pt x="74" y="154"/>
                  </a:lnTo>
                  <a:lnTo>
                    <a:pt x="82" y="164"/>
                  </a:lnTo>
                  <a:lnTo>
                    <a:pt x="92" y="170"/>
                  </a:lnTo>
                  <a:lnTo>
                    <a:pt x="98" y="172"/>
                  </a:lnTo>
                  <a:lnTo>
                    <a:pt x="106" y="172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 noEditPoints="1"/>
            </p:cNvSpPr>
            <p:nvPr userDrawn="1"/>
          </p:nvSpPr>
          <p:spPr bwMode="auto">
            <a:xfrm>
              <a:off x="1591" y="2057"/>
              <a:ext cx="226" cy="231"/>
            </a:xfrm>
            <a:custGeom>
              <a:avLst/>
              <a:gdLst>
                <a:gd name="T0" fmla="*/ 114 w 226"/>
                <a:gd name="T1" fmla="*/ 0 h 232"/>
                <a:gd name="T2" fmla="*/ 142 w 226"/>
                <a:gd name="T3" fmla="*/ 4 h 232"/>
                <a:gd name="T4" fmla="*/ 164 w 226"/>
                <a:gd name="T5" fmla="*/ 10 h 232"/>
                <a:gd name="T6" fmla="*/ 184 w 226"/>
                <a:gd name="T7" fmla="*/ 20 h 232"/>
                <a:gd name="T8" fmla="*/ 200 w 226"/>
                <a:gd name="T9" fmla="*/ 36 h 232"/>
                <a:gd name="T10" fmla="*/ 220 w 226"/>
                <a:gd name="T11" fmla="*/ 72 h 232"/>
                <a:gd name="T12" fmla="*/ 226 w 226"/>
                <a:gd name="T13" fmla="*/ 116 h 232"/>
                <a:gd name="T14" fmla="*/ 226 w 226"/>
                <a:gd name="T15" fmla="*/ 138 h 232"/>
                <a:gd name="T16" fmla="*/ 212 w 226"/>
                <a:gd name="T17" fmla="*/ 180 h 232"/>
                <a:gd name="T18" fmla="*/ 192 w 226"/>
                <a:gd name="T19" fmla="*/ 204 h 232"/>
                <a:gd name="T20" fmla="*/ 174 w 226"/>
                <a:gd name="T21" fmla="*/ 218 h 232"/>
                <a:gd name="T22" fmla="*/ 152 w 226"/>
                <a:gd name="T23" fmla="*/ 226 h 232"/>
                <a:gd name="T24" fmla="*/ 126 w 226"/>
                <a:gd name="T25" fmla="*/ 232 h 232"/>
                <a:gd name="T26" fmla="*/ 112 w 226"/>
                <a:gd name="T27" fmla="*/ 232 h 232"/>
                <a:gd name="T28" fmla="*/ 68 w 226"/>
                <a:gd name="T29" fmla="*/ 224 h 232"/>
                <a:gd name="T30" fmla="*/ 34 w 226"/>
                <a:gd name="T31" fmla="*/ 204 h 232"/>
                <a:gd name="T32" fmla="*/ 14 w 226"/>
                <a:gd name="T33" fmla="*/ 178 h 232"/>
                <a:gd name="T34" fmla="*/ 6 w 226"/>
                <a:gd name="T35" fmla="*/ 156 h 232"/>
                <a:gd name="T36" fmla="*/ 0 w 226"/>
                <a:gd name="T37" fmla="*/ 116 h 232"/>
                <a:gd name="T38" fmla="*/ 2 w 226"/>
                <a:gd name="T39" fmla="*/ 96 h 232"/>
                <a:gd name="T40" fmla="*/ 14 w 226"/>
                <a:gd name="T41" fmla="*/ 56 h 232"/>
                <a:gd name="T42" fmla="*/ 32 w 226"/>
                <a:gd name="T43" fmla="*/ 30 h 232"/>
                <a:gd name="T44" fmla="*/ 50 w 226"/>
                <a:gd name="T45" fmla="*/ 18 h 232"/>
                <a:gd name="T46" fmla="*/ 72 w 226"/>
                <a:gd name="T47" fmla="*/ 6 h 232"/>
                <a:gd name="T48" fmla="*/ 98 w 226"/>
                <a:gd name="T49" fmla="*/ 2 h 232"/>
                <a:gd name="T50" fmla="*/ 114 w 226"/>
                <a:gd name="T51" fmla="*/ 0 h 232"/>
                <a:gd name="T52" fmla="*/ 114 w 226"/>
                <a:gd name="T53" fmla="*/ 188 h 232"/>
                <a:gd name="T54" fmla="*/ 134 w 226"/>
                <a:gd name="T55" fmla="*/ 184 h 232"/>
                <a:gd name="T56" fmla="*/ 148 w 226"/>
                <a:gd name="T57" fmla="*/ 172 h 232"/>
                <a:gd name="T58" fmla="*/ 158 w 226"/>
                <a:gd name="T59" fmla="*/ 148 h 232"/>
                <a:gd name="T60" fmla="*/ 162 w 226"/>
                <a:gd name="T61" fmla="*/ 112 h 232"/>
                <a:gd name="T62" fmla="*/ 160 w 226"/>
                <a:gd name="T63" fmla="*/ 90 h 232"/>
                <a:gd name="T64" fmla="*/ 154 w 226"/>
                <a:gd name="T65" fmla="*/ 68 h 232"/>
                <a:gd name="T66" fmla="*/ 140 w 226"/>
                <a:gd name="T67" fmla="*/ 50 h 232"/>
                <a:gd name="T68" fmla="*/ 114 w 226"/>
                <a:gd name="T69" fmla="*/ 44 h 232"/>
                <a:gd name="T70" fmla="*/ 106 w 226"/>
                <a:gd name="T71" fmla="*/ 44 h 232"/>
                <a:gd name="T72" fmla="*/ 92 w 226"/>
                <a:gd name="T73" fmla="*/ 48 h 232"/>
                <a:gd name="T74" fmla="*/ 78 w 226"/>
                <a:gd name="T75" fmla="*/ 62 h 232"/>
                <a:gd name="T76" fmla="*/ 70 w 226"/>
                <a:gd name="T77" fmla="*/ 86 h 232"/>
                <a:gd name="T78" fmla="*/ 66 w 226"/>
                <a:gd name="T79" fmla="*/ 118 h 232"/>
                <a:gd name="T80" fmla="*/ 68 w 226"/>
                <a:gd name="T81" fmla="*/ 134 h 232"/>
                <a:gd name="T82" fmla="*/ 74 w 226"/>
                <a:gd name="T83" fmla="*/ 160 h 232"/>
                <a:gd name="T84" fmla="*/ 86 w 226"/>
                <a:gd name="T85" fmla="*/ 178 h 232"/>
                <a:gd name="T86" fmla="*/ 104 w 226"/>
                <a:gd name="T87" fmla="*/ 186 h 232"/>
                <a:gd name="T88" fmla="*/ 114 w 226"/>
                <a:gd name="T89" fmla="*/ 188 h 2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26" h="232">
                  <a:moveTo>
                    <a:pt x="114" y="0"/>
                  </a:moveTo>
                  <a:lnTo>
                    <a:pt x="114" y="0"/>
                  </a:lnTo>
                  <a:lnTo>
                    <a:pt x="128" y="2"/>
                  </a:lnTo>
                  <a:lnTo>
                    <a:pt x="142" y="4"/>
                  </a:lnTo>
                  <a:lnTo>
                    <a:pt x="154" y="6"/>
                  </a:lnTo>
                  <a:lnTo>
                    <a:pt x="164" y="10"/>
                  </a:lnTo>
                  <a:lnTo>
                    <a:pt x="176" y="14"/>
                  </a:lnTo>
                  <a:lnTo>
                    <a:pt x="184" y="20"/>
                  </a:lnTo>
                  <a:lnTo>
                    <a:pt x="192" y="28"/>
                  </a:lnTo>
                  <a:lnTo>
                    <a:pt x="200" y="36"/>
                  </a:lnTo>
                  <a:lnTo>
                    <a:pt x="212" y="52"/>
                  </a:lnTo>
                  <a:lnTo>
                    <a:pt x="220" y="72"/>
                  </a:lnTo>
                  <a:lnTo>
                    <a:pt x="226" y="92"/>
                  </a:lnTo>
                  <a:lnTo>
                    <a:pt x="226" y="116"/>
                  </a:lnTo>
                  <a:lnTo>
                    <a:pt x="226" y="138"/>
                  </a:lnTo>
                  <a:lnTo>
                    <a:pt x="220" y="160"/>
                  </a:lnTo>
                  <a:lnTo>
                    <a:pt x="212" y="180"/>
                  </a:lnTo>
                  <a:lnTo>
                    <a:pt x="200" y="196"/>
                  </a:lnTo>
                  <a:lnTo>
                    <a:pt x="192" y="204"/>
                  </a:lnTo>
                  <a:lnTo>
                    <a:pt x="184" y="212"/>
                  </a:lnTo>
                  <a:lnTo>
                    <a:pt x="174" y="218"/>
                  </a:lnTo>
                  <a:lnTo>
                    <a:pt x="164" y="222"/>
                  </a:lnTo>
                  <a:lnTo>
                    <a:pt x="152" y="226"/>
                  </a:lnTo>
                  <a:lnTo>
                    <a:pt x="140" y="230"/>
                  </a:lnTo>
                  <a:lnTo>
                    <a:pt x="126" y="232"/>
                  </a:lnTo>
                  <a:lnTo>
                    <a:pt x="112" y="232"/>
                  </a:lnTo>
                  <a:lnTo>
                    <a:pt x="90" y="230"/>
                  </a:lnTo>
                  <a:lnTo>
                    <a:pt x="68" y="224"/>
                  </a:lnTo>
                  <a:lnTo>
                    <a:pt x="50" y="216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4" y="178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4"/>
                  </a:lnTo>
                  <a:lnTo>
                    <a:pt x="0" y="116"/>
                  </a:lnTo>
                  <a:lnTo>
                    <a:pt x="2" y="96"/>
                  </a:lnTo>
                  <a:lnTo>
                    <a:pt x="6" y="76"/>
                  </a:lnTo>
                  <a:lnTo>
                    <a:pt x="14" y="56"/>
                  </a:lnTo>
                  <a:lnTo>
                    <a:pt x="26" y="40"/>
                  </a:lnTo>
                  <a:lnTo>
                    <a:pt x="32" y="30"/>
                  </a:lnTo>
                  <a:lnTo>
                    <a:pt x="40" y="24"/>
                  </a:lnTo>
                  <a:lnTo>
                    <a:pt x="50" y="18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84" y="4"/>
                  </a:lnTo>
                  <a:lnTo>
                    <a:pt x="98" y="2"/>
                  </a:lnTo>
                  <a:lnTo>
                    <a:pt x="114" y="0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24" y="186"/>
                  </a:lnTo>
                  <a:lnTo>
                    <a:pt x="134" y="184"/>
                  </a:lnTo>
                  <a:lnTo>
                    <a:pt x="142" y="178"/>
                  </a:lnTo>
                  <a:lnTo>
                    <a:pt x="148" y="172"/>
                  </a:lnTo>
                  <a:lnTo>
                    <a:pt x="154" y="162"/>
                  </a:lnTo>
                  <a:lnTo>
                    <a:pt x="158" y="148"/>
                  </a:lnTo>
                  <a:lnTo>
                    <a:pt x="160" y="132"/>
                  </a:lnTo>
                  <a:lnTo>
                    <a:pt x="162" y="112"/>
                  </a:lnTo>
                  <a:lnTo>
                    <a:pt x="160" y="90"/>
                  </a:lnTo>
                  <a:lnTo>
                    <a:pt x="158" y="78"/>
                  </a:lnTo>
                  <a:lnTo>
                    <a:pt x="154" y="68"/>
                  </a:lnTo>
                  <a:lnTo>
                    <a:pt x="148" y="58"/>
                  </a:lnTo>
                  <a:lnTo>
                    <a:pt x="140" y="50"/>
                  </a:lnTo>
                  <a:lnTo>
                    <a:pt x="128" y="46"/>
                  </a:lnTo>
                  <a:lnTo>
                    <a:pt x="114" y="44"/>
                  </a:lnTo>
                  <a:lnTo>
                    <a:pt x="106" y="44"/>
                  </a:lnTo>
                  <a:lnTo>
                    <a:pt x="98" y="46"/>
                  </a:lnTo>
                  <a:lnTo>
                    <a:pt x="92" y="48"/>
                  </a:lnTo>
                  <a:lnTo>
                    <a:pt x="86" y="52"/>
                  </a:lnTo>
                  <a:lnTo>
                    <a:pt x="78" y="62"/>
                  </a:lnTo>
                  <a:lnTo>
                    <a:pt x="72" y="72"/>
                  </a:lnTo>
                  <a:lnTo>
                    <a:pt x="70" y="86"/>
                  </a:lnTo>
                  <a:lnTo>
                    <a:pt x="68" y="98"/>
                  </a:lnTo>
                  <a:lnTo>
                    <a:pt x="66" y="118"/>
                  </a:lnTo>
                  <a:lnTo>
                    <a:pt x="68" y="134"/>
                  </a:lnTo>
                  <a:lnTo>
                    <a:pt x="70" y="148"/>
                  </a:lnTo>
                  <a:lnTo>
                    <a:pt x="74" y="160"/>
                  </a:lnTo>
                  <a:lnTo>
                    <a:pt x="78" y="170"/>
                  </a:lnTo>
                  <a:lnTo>
                    <a:pt x="86" y="178"/>
                  </a:lnTo>
                  <a:lnTo>
                    <a:pt x="94" y="184"/>
                  </a:lnTo>
                  <a:lnTo>
                    <a:pt x="104" y="186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 noEditPoints="1"/>
            </p:cNvSpPr>
            <p:nvPr userDrawn="1"/>
          </p:nvSpPr>
          <p:spPr bwMode="auto">
            <a:xfrm>
              <a:off x="1830" y="2055"/>
              <a:ext cx="208" cy="233"/>
            </a:xfrm>
            <a:custGeom>
              <a:avLst/>
              <a:gdLst>
                <a:gd name="T0" fmla="*/ 62 w 208"/>
                <a:gd name="T1" fmla="*/ 134 h 234"/>
                <a:gd name="T2" fmla="*/ 64 w 208"/>
                <a:gd name="T3" fmla="*/ 158 h 234"/>
                <a:gd name="T4" fmla="*/ 72 w 208"/>
                <a:gd name="T5" fmla="*/ 176 h 234"/>
                <a:gd name="T6" fmla="*/ 92 w 208"/>
                <a:gd name="T7" fmla="*/ 190 h 234"/>
                <a:gd name="T8" fmla="*/ 106 w 208"/>
                <a:gd name="T9" fmla="*/ 192 h 234"/>
                <a:gd name="T10" fmla="*/ 130 w 208"/>
                <a:gd name="T11" fmla="*/ 186 h 234"/>
                <a:gd name="T12" fmla="*/ 138 w 208"/>
                <a:gd name="T13" fmla="*/ 176 h 234"/>
                <a:gd name="T14" fmla="*/ 144 w 208"/>
                <a:gd name="T15" fmla="*/ 162 h 234"/>
                <a:gd name="T16" fmla="*/ 202 w 208"/>
                <a:gd name="T17" fmla="*/ 162 h 234"/>
                <a:gd name="T18" fmla="*/ 198 w 208"/>
                <a:gd name="T19" fmla="*/ 182 h 234"/>
                <a:gd name="T20" fmla="*/ 182 w 208"/>
                <a:gd name="T21" fmla="*/ 208 h 234"/>
                <a:gd name="T22" fmla="*/ 176 w 208"/>
                <a:gd name="T23" fmla="*/ 214 h 234"/>
                <a:gd name="T24" fmla="*/ 150 w 208"/>
                <a:gd name="T25" fmla="*/ 228 h 234"/>
                <a:gd name="T26" fmla="*/ 106 w 208"/>
                <a:gd name="T27" fmla="*/ 234 h 234"/>
                <a:gd name="T28" fmla="*/ 90 w 208"/>
                <a:gd name="T29" fmla="*/ 234 h 234"/>
                <a:gd name="T30" fmla="*/ 58 w 208"/>
                <a:gd name="T31" fmla="*/ 226 h 234"/>
                <a:gd name="T32" fmla="*/ 38 w 208"/>
                <a:gd name="T33" fmla="*/ 216 h 234"/>
                <a:gd name="T34" fmla="*/ 28 w 208"/>
                <a:gd name="T35" fmla="*/ 208 h 234"/>
                <a:gd name="T36" fmla="*/ 16 w 208"/>
                <a:gd name="T37" fmla="*/ 190 h 234"/>
                <a:gd name="T38" fmla="*/ 2 w 208"/>
                <a:gd name="T39" fmla="*/ 148 h 234"/>
                <a:gd name="T40" fmla="*/ 0 w 208"/>
                <a:gd name="T41" fmla="*/ 122 h 234"/>
                <a:gd name="T42" fmla="*/ 6 w 208"/>
                <a:gd name="T43" fmla="*/ 80 h 234"/>
                <a:gd name="T44" fmla="*/ 16 w 208"/>
                <a:gd name="T45" fmla="*/ 54 h 234"/>
                <a:gd name="T46" fmla="*/ 34 w 208"/>
                <a:gd name="T47" fmla="*/ 30 h 234"/>
                <a:gd name="T48" fmla="*/ 46 w 208"/>
                <a:gd name="T49" fmla="*/ 18 h 234"/>
                <a:gd name="T50" fmla="*/ 74 w 208"/>
                <a:gd name="T51" fmla="*/ 6 h 234"/>
                <a:gd name="T52" fmla="*/ 108 w 208"/>
                <a:gd name="T53" fmla="*/ 0 h 234"/>
                <a:gd name="T54" fmla="*/ 120 w 208"/>
                <a:gd name="T55" fmla="*/ 2 h 234"/>
                <a:gd name="T56" fmla="*/ 144 w 208"/>
                <a:gd name="T57" fmla="*/ 6 h 234"/>
                <a:gd name="T58" fmla="*/ 168 w 208"/>
                <a:gd name="T59" fmla="*/ 18 h 234"/>
                <a:gd name="T60" fmla="*/ 188 w 208"/>
                <a:gd name="T61" fmla="*/ 40 h 234"/>
                <a:gd name="T62" fmla="*/ 196 w 208"/>
                <a:gd name="T63" fmla="*/ 54 h 234"/>
                <a:gd name="T64" fmla="*/ 204 w 208"/>
                <a:gd name="T65" fmla="*/ 76 h 234"/>
                <a:gd name="T66" fmla="*/ 208 w 208"/>
                <a:gd name="T67" fmla="*/ 118 h 234"/>
                <a:gd name="T68" fmla="*/ 62 w 208"/>
                <a:gd name="T69" fmla="*/ 134 h 234"/>
                <a:gd name="T70" fmla="*/ 144 w 208"/>
                <a:gd name="T71" fmla="*/ 94 h 234"/>
                <a:gd name="T72" fmla="*/ 140 w 208"/>
                <a:gd name="T73" fmla="*/ 74 h 234"/>
                <a:gd name="T74" fmla="*/ 134 w 208"/>
                <a:gd name="T75" fmla="*/ 58 h 234"/>
                <a:gd name="T76" fmla="*/ 118 w 208"/>
                <a:gd name="T77" fmla="*/ 46 h 234"/>
                <a:gd name="T78" fmla="*/ 106 w 208"/>
                <a:gd name="T79" fmla="*/ 44 h 234"/>
                <a:gd name="T80" fmla="*/ 88 w 208"/>
                <a:gd name="T81" fmla="*/ 48 h 234"/>
                <a:gd name="T82" fmla="*/ 74 w 208"/>
                <a:gd name="T83" fmla="*/ 60 h 234"/>
                <a:gd name="T84" fmla="*/ 68 w 208"/>
                <a:gd name="T85" fmla="*/ 74 h 234"/>
                <a:gd name="T86" fmla="*/ 144 w 208"/>
                <a:gd name="T87" fmla="*/ 94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8" h="234">
                  <a:moveTo>
                    <a:pt x="62" y="134"/>
                  </a:moveTo>
                  <a:lnTo>
                    <a:pt x="62" y="134"/>
                  </a:lnTo>
                  <a:lnTo>
                    <a:pt x="62" y="148"/>
                  </a:lnTo>
                  <a:lnTo>
                    <a:pt x="64" y="158"/>
                  </a:lnTo>
                  <a:lnTo>
                    <a:pt x="68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2" y="190"/>
                  </a:lnTo>
                  <a:lnTo>
                    <a:pt x="106" y="192"/>
                  </a:lnTo>
                  <a:lnTo>
                    <a:pt x="118" y="190"/>
                  </a:lnTo>
                  <a:lnTo>
                    <a:pt x="130" y="186"/>
                  </a:lnTo>
                  <a:lnTo>
                    <a:pt x="134" y="182"/>
                  </a:lnTo>
                  <a:lnTo>
                    <a:pt x="138" y="176"/>
                  </a:lnTo>
                  <a:lnTo>
                    <a:pt x="142" y="170"/>
                  </a:lnTo>
                  <a:lnTo>
                    <a:pt x="144" y="162"/>
                  </a:lnTo>
                  <a:lnTo>
                    <a:pt x="202" y="162"/>
                  </a:lnTo>
                  <a:lnTo>
                    <a:pt x="202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2" y="208"/>
                  </a:lnTo>
                  <a:lnTo>
                    <a:pt x="176" y="214"/>
                  </a:lnTo>
                  <a:lnTo>
                    <a:pt x="168" y="220"/>
                  </a:lnTo>
                  <a:lnTo>
                    <a:pt x="150" y="228"/>
                  </a:lnTo>
                  <a:lnTo>
                    <a:pt x="128" y="232"/>
                  </a:lnTo>
                  <a:lnTo>
                    <a:pt x="106" y="234"/>
                  </a:lnTo>
                  <a:lnTo>
                    <a:pt x="90" y="234"/>
                  </a:lnTo>
                  <a:lnTo>
                    <a:pt x="68" y="230"/>
                  </a:lnTo>
                  <a:lnTo>
                    <a:pt x="58" y="226"/>
                  </a:lnTo>
                  <a:lnTo>
                    <a:pt x="48" y="222"/>
                  </a:lnTo>
                  <a:lnTo>
                    <a:pt x="38" y="216"/>
                  </a:lnTo>
                  <a:lnTo>
                    <a:pt x="28" y="208"/>
                  </a:lnTo>
                  <a:lnTo>
                    <a:pt x="22" y="198"/>
                  </a:lnTo>
                  <a:lnTo>
                    <a:pt x="16" y="190"/>
                  </a:lnTo>
                  <a:lnTo>
                    <a:pt x="8" y="170"/>
                  </a:lnTo>
                  <a:lnTo>
                    <a:pt x="2" y="148"/>
                  </a:lnTo>
                  <a:lnTo>
                    <a:pt x="0" y="122"/>
                  </a:lnTo>
                  <a:lnTo>
                    <a:pt x="2" y="94"/>
                  </a:lnTo>
                  <a:lnTo>
                    <a:pt x="6" y="80"/>
                  </a:lnTo>
                  <a:lnTo>
                    <a:pt x="10" y="66"/>
                  </a:lnTo>
                  <a:lnTo>
                    <a:pt x="16" y="54"/>
                  </a:lnTo>
                  <a:lnTo>
                    <a:pt x="24" y="40"/>
                  </a:lnTo>
                  <a:lnTo>
                    <a:pt x="34" y="30"/>
                  </a:lnTo>
                  <a:lnTo>
                    <a:pt x="46" y="18"/>
                  </a:lnTo>
                  <a:lnTo>
                    <a:pt x="60" y="12"/>
                  </a:lnTo>
                  <a:lnTo>
                    <a:pt x="74" y="6"/>
                  </a:lnTo>
                  <a:lnTo>
                    <a:pt x="90" y="2"/>
                  </a:lnTo>
                  <a:lnTo>
                    <a:pt x="108" y="0"/>
                  </a:lnTo>
                  <a:lnTo>
                    <a:pt x="120" y="2"/>
                  </a:lnTo>
                  <a:lnTo>
                    <a:pt x="132" y="4"/>
                  </a:lnTo>
                  <a:lnTo>
                    <a:pt x="144" y="6"/>
                  </a:lnTo>
                  <a:lnTo>
                    <a:pt x="156" y="12"/>
                  </a:lnTo>
                  <a:lnTo>
                    <a:pt x="168" y="18"/>
                  </a:lnTo>
                  <a:lnTo>
                    <a:pt x="178" y="28"/>
                  </a:lnTo>
                  <a:lnTo>
                    <a:pt x="188" y="40"/>
                  </a:lnTo>
                  <a:lnTo>
                    <a:pt x="196" y="54"/>
                  </a:lnTo>
                  <a:lnTo>
                    <a:pt x="200" y="64"/>
                  </a:lnTo>
                  <a:lnTo>
                    <a:pt x="204" y="76"/>
                  </a:lnTo>
                  <a:lnTo>
                    <a:pt x="208" y="98"/>
                  </a:lnTo>
                  <a:lnTo>
                    <a:pt x="208" y="118"/>
                  </a:lnTo>
                  <a:lnTo>
                    <a:pt x="208" y="134"/>
                  </a:lnTo>
                  <a:lnTo>
                    <a:pt x="62" y="134"/>
                  </a:lnTo>
                  <a:close/>
                  <a:moveTo>
                    <a:pt x="144" y="94"/>
                  </a:moveTo>
                  <a:lnTo>
                    <a:pt x="144" y="94"/>
                  </a:lnTo>
                  <a:lnTo>
                    <a:pt x="142" y="82"/>
                  </a:lnTo>
                  <a:lnTo>
                    <a:pt x="140" y="74"/>
                  </a:lnTo>
                  <a:lnTo>
                    <a:pt x="138" y="64"/>
                  </a:lnTo>
                  <a:lnTo>
                    <a:pt x="134" y="58"/>
                  </a:lnTo>
                  <a:lnTo>
                    <a:pt x="126" y="50"/>
                  </a:lnTo>
                  <a:lnTo>
                    <a:pt x="118" y="46"/>
                  </a:lnTo>
                  <a:lnTo>
                    <a:pt x="106" y="44"/>
                  </a:lnTo>
                  <a:lnTo>
                    <a:pt x="96" y="46"/>
                  </a:lnTo>
                  <a:lnTo>
                    <a:pt x="88" y="48"/>
                  </a:lnTo>
                  <a:lnTo>
                    <a:pt x="80" y="52"/>
                  </a:lnTo>
                  <a:lnTo>
                    <a:pt x="74" y="60"/>
                  </a:lnTo>
                  <a:lnTo>
                    <a:pt x="70" y="66"/>
                  </a:lnTo>
                  <a:lnTo>
                    <a:pt x="68" y="74"/>
                  </a:lnTo>
                  <a:lnTo>
                    <a:pt x="64" y="94"/>
                  </a:lnTo>
                  <a:lnTo>
                    <a:pt x="144" y="94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048" y="1998"/>
              <a:ext cx="159" cy="286"/>
            </a:xfrm>
            <a:custGeom>
              <a:avLst/>
              <a:gdLst>
                <a:gd name="T0" fmla="*/ 156 w 158"/>
                <a:gd name="T1" fmla="*/ 280 h 286"/>
                <a:gd name="T2" fmla="*/ 156 w 158"/>
                <a:gd name="T3" fmla="*/ 280 h 286"/>
                <a:gd name="T4" fmla="*/ 128 w 158"/>
                <a:gd name="T5" fmla="*/ 284 h 286"/>
                <a:gd name="T6" fmla="*/ 108 w 158"/>
                <a:gd name="T7" fmla="*/ 286 h 286"/>
                <a:gd name="T8" fmla="*/ 108 w 158"/>
                <a:gd name="T9" fmla="*/ 286 h 286"/>
                <a:gd name="T10" fmla="*/ 86 w 158"/>
                <a:gd name="T11" fmla="*/ 284 h 286"/>
                <a:gd name="T12" fmla="*/ 70 w 158"/>
                <a:gd name="T13" fmla="*/ 280 h 286"/>
                <a:gd name="T14" fmla="*/ 58 w 158"/>
                <a:gd name="T15" fmla="*/ 272 h 286"/>
                <a:gd name="T16" fmla="*/ 50 w 158"/>
                <a:gd name="T17" fmla="*/ 264 h 286"/>
                <a:gd name="T18" fmla="*/ 46 w 158"/>
                <a:gd name="T19" fmla="*/ 254 h 286"/>
                <a:gd name="T20" fmla="*/ 44 w 158"/>
                <a:gd name="T21" fmla="*/ 244 h 286"/>
                <a:gd name="T22" fmla="*/ 42 w 158"/>
                <a:gd name="T23" fmla="*/ 228 h 286"/>
                <a:gd name="T24" fmla="*/ 42 w 158"/>
                <a:gd name="T25" fmla="*/ 108 h 286"/>
                <a:gd name="T26" fmla="*/ 0 w 158"/>
                <a:gd name="T27" fmla="*/ 108 h 286"/>
                <a:gd name="T28" fmla="*/ 0 w 158"/>
                <a:gd name="T29" fmla="*/ 66 h 286"/>
                <a:gd name="T30" fmla="*/ 42 w 158"/>
                <a:gd name="T31" fmla="*/ 66 h 286"/>
                <a:gd name="T32" fmla="*/ 42 w 158"/>
                <a:gd name="T33" fmla="*/ 22 h 286"/>
                <a:gd name="T34" fmla="*/ 106 w 158"/>
                <a:gd name="T35" fmla="*/ 0 h 286"/>
                <a:gd name="T36" fmla="*/ 106 w 158"/>
                <a:gd name="T37" fmla="*/ 66 h 286"/>
                <a:gd name="T38" fmla="*/ 158 w 158"/>
                <a:gd name="T39" fmla="*/ 66 h 286"/>
                <a:gd name="T40" fmla="*/ 158 w 158"/>
                <a:gd name="T41" fmla="*/ 108 h 286"/>
                <a:gd name="T42" fmla="*/ 106 w 158"/>
                <a:gd name="T43" fmla="*/ 108 h 286"/>
                <a:gd name="T44" fmla="*/ 106 w 158"/>
                <a:gd name="T45" fmla="*/ 206 h 286"/>
                <a:gd name="T46" fmla="*/ 106 w 158"/>
                <a:gd name="T47" fmla="*/ 206 h 286"/>
                <a:gd name="T48" fmla="*/ 106 w 158"/>
                <a:gd name="T49" fmla="*/ 220 h 286"/>
                <a:gd name="T50" fmla="*/ 108 w 158"/>
                <a:gd name="T51" fmla="*/ 226 h 286"/>
                <a:gd name="T52" fmla="*/ 110 w 158"/>
                <a:gd name="T53" fmla="*/ 230 h 286"/>
                <a:gd name="T54" fmla="*/ 114 w 158"/>
                <a:gd name="T55" fmla="*/ 234 h 286"/>
                <a:gd name="T56" fmla="*/ 118 w 158"/>
                <a:gd name="T57" fmla="*/ 236 h 286"/>
                <a:gd name="T58" fmla="*/ 126 w 158"/>
                <a:gd name="T59" fmla="*/ 238 h 286"/>
                <a:gd name="T60" fmla="*/ 136 w 158"/>
                <a:gd name="T61" fmla="*/ 238 h 286"/>
                <a:gd name="T62" fmla="*/ 136 w 158"/>
                <a:gd name="T63" fmla="*/ 238 h 286"/>
                <a:gd name="T64" fmla="*/ 156 w 158"/>
                <a:gd name="T65" fmla="*/ 238 h 286"/>
                <a:gd name="T66" fmla="*/ 156 w 158"/>
                <a:gd name="T67" fmla="*/ 280 h 2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8" h="286">
                  <a:moveTo>
                    <a:pt x="156" y="280"/>
                  </a:moveTo>
                  <a:lnTo>
                    <a:pt x="156" y="280"/>
                  </a:lnTo>
                  <a:lnTo>
                    <a:pt x="128" y="284"/>
                  </a:lnTo>
                  <a:lnTo>
                    <a:pt x="108" y="286"/>
                  </a:lnTo>
                  <a:lnTo>
                    <a:pt x="86" y="284"/>
                  </a:lnTo>
                  <a:lnTo>
                    <a:pt x="70" y="280"/>
                  </a:lnTo>
                  <a:lnTo>
                    <a:pt x="58" y="272"/>
                  </a:lnTo>
                  <a:lnTo>
                    <a:pt x="50" y="264"/>
                  </a:lnTo>
                  <a:lnTo>
                    <a:pt x="46" y="254"/>
                  </a:lnTo>
                  <a:lnTo>
                    <a:pt x="44" y="244"/>
                  </a:lnTo>
                  <a:lnTo>
                    <a:pt x="42" y="228"/>
                  </a:lnTo>
                  <a:lnTo>
                    <a:pt x="42" y="108"/>
                  </a:lnTo>
                  <a:lnTo>
                    <a:pt x="0" y="108"/>
                  </a:lnTo>
                  <a:lnTo>
                    <a:pt x="0" y="66"/>
                  </a:lnTo>
                  <a:lnTo>
                    <a:pt x="42" y="66"/>
                  </a:lnTo>
                  <a:lnTo>
                    <a:pt x="42" y="22"/>
                  </a:lnTo>
                  <a:lnTo>
                    <a:pt x="106" y="0"/>
                  </a:lnTo>
                  <a:lnTo>
                    <a:pt x="106" y="66"/>
                  </a:lnTo>
                  <a:lnTo>
                    <a:pt x="158" y="66"/>
                  </a:lnTo>
                  <a:lnTo>
                    <a:pt x="158" y="108"/>
                  </a:lnTo>
                  <a:lnTo>
                    <a:pt x="106" y="108"/>
                  </a:lnTo>
                  <a:lnTo>
                    <a:pt x="106" y="206"/>
                  </a:lnTo>
                  <a:lnTo>
                    <a:pt x="106" y="220"/>
                  </a:lnTo>
                  <a:lnTo>
                    <a:pt x="108" y="226"/>
                  </a:lnTo>
                  <a:lnTo>
                    <a:pt x="110" y="230"/>
                  </a:lnTo>
                  <a:lnTo>
                    <a:pt x="114" y="234"/>
                  </a:lnTo>
                  <a:lnTo>
                    <a:pt x="118" y="236"/>
                  </a:lnTo>
                  <a:lnTo>
                    <a:pt x="126" y="238"/>
                  </a:lnTo>
                  <a:lnTo>
                    <a:pt x="136" y="238"/>
                  </a:lnTo>
                  <a:lnTo>
                    <a:pt x="156" y="238"/>
                  </a:lnTo>
                  <a:lnTo>
                    <a:pt x="156" y="280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2223" y="1969"/>
              <a:ext cx="204" cy="312"/>
            </a:xfrm>
            <a:custGeom>
              <a:avLst/>
              <a:gdLst>
                <a:gd name="T0" fmla="*/ 0 w 204"/>
                <a:gd name="T1" fmla="*/ 0 h 312"/>
                <a:gd name="T2" fmla="*/ 64 w 204"/>
                <a:gd name="T3" fmla="*/ 0 h 312"/>
                <a:gd name="T4" fmla="*/ 64 w 204"/>
                <a:gd name="T5" fmla="*/ 124 h 312"/>
                <a:gd name="T6" fmla="*/ 64 w 204"/>
                <a:gd name="T7" fmla="*/ 124 h 312"/>
                <a:gd name="T8" fmla="*/ 70 w 204"/>
                <a:gd name="T9" fmla="*/ 114 h 312"/>
                <a:gd name="T10" fmla="*/ 82 w 204"/>
                <a:gd name="T11" fmla="*/ 104 h 312"/>
                <a:gd name="T12" fmla="*/ 92 w 204"/>
                <a:gd name="T13" fmla="*/ 98 h 312"/>
                <a:gd name="T14" fmla="*/ 102 w 204"/>
                <a:gd name="T15" fmla="*/ 94 h 312"/>
                <a:gd name="T16" fmla="*/ 112 w 204"/>
                <a:gd name="T17" fmla="*/ 92 h 312"/>
                <a:gd name="T18" fmla="*/ 126 w 204"/>
                <a:gd name="T19" fmla="*/ 90 h 312"/>
                <a:gd name="T20" fmla="*/ 126 w 204"/>
                <a:gd name="T21" fmla="*/ 90 h 312"/>
                <a:gd name="T22" fmla="*/ 138 w 204"/>
                <a:gd name="T23" fmla="*/ 92 h 312"/>
                <a:gd name="T24" fmla="*/ 148 w 204"/>
                <a:gd name="T25" fmla="*/ 94 h 312"/>
                <a:gd name="T26" fmla="*/ 158 w 204"/>
                <a:gd name="T27" fmla="*/ 96 h 312"/>
                <a:gd name="T28" fmla="*/ 166 w 204"/>
                <a:gd name="T29" fmla="*/ 100 h 312"/>
                <a:gd name="T30" fmla="*/ 180 w 204"/>
                <a:gd name="T31" fmla="*/ 110 h 312"/>
                <a:gd name="T32" fmla="*/ 190 w 204"/>
                <a:gd name="T33" fmla="*/ 120 h 312"/>
                <a:gd name="T34" fmla="*/ 190 w 204"/>
                <a:gd name="T35" fmla="*/ 120 h 312"/>
                <a:gd name="T36" fmla="*/ 196 w 204"/>
                <a:gd name="T37" fmla="*/ 130 h 312"/>
                <a:gd name="T38" fmla="*/ 200 w 204"/>
                <a:gd name="T39" fmla="*/ 144 h 312"/>
                <a:gd name="T40" fmla="*/ 204 w 204"/>
                <a:gd name="T41" fmla="*/ 160 h 312"/>
                <a:gd name="T42" fmla="*/ 204 w 204"/>
                <a:gd name="T43" fmla="*/ 180 h 312"/>
                <a:gd name="T44" fmla="*/ 204 w 204"/>
                <a:gd name="T45" fmla="*/ 312 h 312"/>
                <a:gd name="T46" fmla="*/ 140 w 204"/>
                <a:gd name="T47" fmla="*/ 312 h 312"/>
                <a:gd name="T48" fmla="*/ 140 w 204"/>
                <a:gd name="T49" fmla="*/ 182 h 312"/>
                <a:gd name="T50" fmla="*/ 140 w 204"/>
                <a:gd name="T51" fmla="*/ 182 h 312"/>
                <a:gd name="T52" fmla="*/ 140 w 204"/>
                <a:gd name="T53" fmla="*/ 168 h 312"/>
                <a:gd name="T54" fmla="*/ 140 w 204"/>
                <a:gd name="T55" fmla="*/ 162 h 312"/>
                <a:gd name="T56" fmla="*/ 136 w 204"/>
                <a:gd name="T57" fmla="*/ 154 h 312"/>
                <a:gd name="T58" fmla="*/ 132 w 204"/>
                <a:gd name="T59" fmla="*/ 146 h 312"/>
                <a:gd name="T60" fmla="*/ 126 w 204"/>
                <a:gd name="T61" fmla="*/ 140 h 312"/>
                <a:gd name="T62" fmla="*/ 116 w 204"/>
                <a:gd name="T63" fmla="*/ 136 h 312"/>
                <a:gd name="T64" fmla="*/ 106 w 204"/>
                <a:gd name="T65" fmla="*/ 134 h 312"/>
                <a:gd name="T66" fmla="*/ 106 w 204"/>
                <a:gd name="T67" fmla="*/ 134 h 312"/>
                <a:gd name="T68" fmla="*/ 90 w 204"/>
                <a:gd name="T69" fmla="*/ 136 h 312"/>
                <a:gd name="T70" fmla="*/ 84 w 204"/>
                <a:gd name="T71" fmla="*/ 140 h 312"/>
                <a:gd name="T72" fmla="*/ 78 w 204"/>
                <a:gd name="T73" fmla="*/ 144 h 312"/>
                <a:gd name="T74" fmla="*/ 72 w 204"/>
                <a:gd name="T75" fmla="*/ 150 h 312"/>
                <a:gd name="T76" fmla="*/ 68 w 204"/>
                <a:gd name="T77" fmla="*/ 158 h 312"/>
                <a:gd name="T78" fmla="*/ 66 w 204"/>
                <a:gd name="T79" fmla="*/ 166 h 312"/>
                <a:gd name="T80" fmla="*/ 64 w 204"/>
                <a:gd name="T81" fmla="*/ 178 h 312"/>
                <a:gd name="T82" fmla="*/ 64 w 204"/>
                <a:gd name="T83" fmla="*/ 312 h 312"/>
                <a:gd name="T84" fmla="*/ 0 w 204"/>
                <a:gd name="T85" fmla="*/ 312 h 312"/>
                <a:gd name="T86" fmla="*/ 0 w 204"/>
                <a:gd name="T87" fmla="*/ 0 h 3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4" h="312">
                  <a:moveTo>
                    <a:pt x="0" y="0"/>
                  </a:moveTo>
                  <a:lnTo>
                    <a:pt x="64" y="0"/>
                  </a:lnTo>
                  <a:lnTo>
                    <a:pt x="64" y="124"/>
                  </a:lnTo>
                  <a:lnTo>
                    <a:pt x="70" y="114"/>
                  </a:lnTo>
                  <a:lnTo>
                    <a:pt x="82" y="104"/>
                  </a:lnTo>
                  <a:lnTo>
                    <a:pt x="92" y="98"/>
                  </a:lnTo>
                  <a:lnTo>
                    <a:pt x="102" y="94"/>
                  </a:lnTo>
                  <a:lnTo>
                    <a:pt x="112" y="92"/>
                  </a:lnTo>
                  <a:lnTo>
                    <a:pt x="126" y="90"/>
                  </a:lnTo>
                  <a:lnTo>
                    <a:pt x="138" y="92"/>
                  </a:lnTo>
                  <a:lnTo>
                    <a:pt x="148" y="94"/>
                  </a:lnTo>
                  <a:lnTo>
                    <a:pt x="158" y="96"/>
                  </a:lnTo>
                  <a:lnTo>
                    <a:pt x="166" y="100"/>
                  </a:lnTo>
                  <a:lnTo>
                    <a:pt x="180" y="110"/>
                  </a:lnTo>
                  <a:lnTo>
                    <a:pt x="190" y="120"/>
                  </a:lnTo>
                  <a:lnTo>
                    <a:pt x="196" y="130"/>
                  </a:lnTo>
                  <a:lnTo>
                    <a:pt x="200" y="144"/>
                  </a:lnTo>
                  <a:lnTo>
                    <a:pt x="204" y="160"/>
                  </a:lnTo>
                  <a:lnTo>
                    <a:pt x="204" y="180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0" y="182"/>
                  </a:lnTo>
                  <a:lnTo>
                    <a:pt x="140" y="168"/>
                  </a:lnTo>
                  <a:lnTo>
                    <a:pt x="140" y="162"/>
                  </a:lnTo>
                  <a:lnTo>
                    <a:pt x="136" y="154"/>
                  </a:lnTo>
                  <a:lnTo>
                    <a:pt x="132" y="146"/>
                  </a:lnTo>
                  <a:lnTo>
                    <a:pt x="126" y="140"/>
                  </a:lnTo>
                  <a:lnTo>
                    <a:pt x="116" y="136"/>
                  </a:lnTo>
                  <a:lnTo>
                    <a:pt x="106" y="134"/>
                  </a:lnTo>
                  <a:lnTo>
                    <a:pt x="90" y="136"/>
                  </a:lnTo>
                  <a:lnTo>
                    <a:pt x="84" y="140"/>
                  </a:lnTo>
                  <a:lnTo>
                    <a:pt x="78" y="144"/>
                  </a:lnTo>
                  <a:lnTo>
                    <a:pt x="72" y="150"/>
                  </a:lnTo>
                  <a:lnTo>
                    <a:pt x="68" y="158"/>
                  </a:lnTo>
                  <a:lnTo>
                    <a:pt x="66" y="166"/>
                  </a:lnTo>
                  <a:lnTo>
                    <a:pt x="64" y="178"/>
                  </a:lnTo>
                  <a:lnTo>
                    <a:pt x="64" y="312"/>
                  </a:lnTo>
                  <a:lnTo>
                    <a:pt x="0" y="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 noEditPoints="1"/>
            </p:cNvSpPr>
            <p:nvPr userDrawn="1"/>
          </p:nvSpPr>
          <p:spPr bwMode="auto">
            <a:xfrm>
              <a:off x="2462" y="2047"/>
              <a:ext cx="206" cy="233"/>
            </a:xfrm>
            <a:custGeom>
              <a:avLst/>
              <a:gdLst>
                <a:gd name="T0" fmla="*/ 62 w 208"/>
                <a:gd name="T1" fmla="*/ 134 h 234"/>
                <a:gd name="T2" fmla="*/ 64 w 208"/>
                <a:gd name="T3" fmla="*/ 158 h 234"/>
                <a:gd name="T4" fmla="*/ 72 w 208"/>
                <a:gd name="T5" fmla="*/ 176 h 234"/>
                <a:gd name="T6" fmla="*/ 92 w 208"/>
                <a:gd name="T7" fmla="*/ 190 h 234"/>
                <a:gd name="T8" fmla="*/ 106 w 208"/>
                <a:gd name="T9" fmla="*/ 192 h 234"/>
                <a:gd name="T10" fmla="*/ 128 w 208"/>
                <a:gd name="T11" fmla="*/ 186 h 234"/>
                <a:gd name="T12" fmla="*/ 138 w 208"/>
                <a:gd name="T13" fmla="*/ 176 h 234"/>
                <a:gd name="T14" fmla="*/ 144 w 208"/>
                <a:gd name="T15" fmla="*/ 162 h 234"/>
                <a:gd name="T16" fmla="*/ 202 w 208"/>
                <a:gd name="T17" fmla="*/ 162 h 234"/>
                <a:gd name="T18" fmla="*/ 198 w 208"/>
                <a:gd name="T19" fmla="*/ 182 h 234"/>
                <a:gd name="T20" fmla="*/ 182 w 208"/>
                <a:gd name="T21" fmla="*/ 208 h 234"/>
                <a:gd name="T22" fmla="*/ 174 w 208"/>
                <a:gd name="T23" fmla="*/ 214 h 234"/>
                <a:gd name="T24" fmla="*/ 150 w 208"/>
                <a:gd name="T25" fmla="*/ 228 h 234"/>
                <a:gd name="T26" fmla="*/ 106 w 208"/>
                <a:gd name="T27" fmla="*/ 234 h 234"/>
                <a:gd name="T28" fmla="*/ 88 w 208"/>
                <a:gd name="T29" fmla="*/ 234 h 234"/>
                <a:gd name="T30" fmla="*/ 58 w 208"/>
                <a:gd name="T31" fmla="*/ 226 h 234"/>
                <a:gd name="T32" fmla="*/ 38 w 208"/>
                <a:gd name="T33" fmla="*/ 216 h 234"/>
                <a:gd name="T34" fmla="*/ 28 w 208"/>
                <a:gd name="T35" fmla="*/ 208 h 234"/>
                <a:gd name="T36" fmla="*/ 16 w 208"/>
                <a:gd name="T37" fmla="*/ 190 h 234"/>
                <a:gd name="T38" fmla="*/ 2 w 208"/>
                <a:gd name="T39" fmla="*/ 148 h 234"/>
                <a:gd name="T40" fmla="*/ 0 w 208"/>
                <a:gd name="T41" fmla="*/ 122 h 234"/>
                <a:gd name="T42" fmla="*/ 4 w 208"/>
                <a:gd name="T43" fmla="*/ 80 h 234"/>
                <a:gd name="T44" fmla="*/ 14 w 208"/>
                <a:gd name="T45" fmla="*/ 54 h 234"/>
                <a:gd name="T46" fmla="*/ 32 w 208"/>
                <a:gd name="T47" fmla="*/ 30 h 234"/>
                <a:gd name="T48" fmla="*/ 46 w 208"/>
                <a:gd name="T49" fmla="*/ 18 h 234"/>
                <a:gd name="T50" fmla="*/ 74 w 208"/>
                <a:gd name="T51" fmla="*/ 6 h 234"/>
                <a:gd name="T52" fmla="*/ 106 w 208"/>
                <a:gd name="T53" fmla="*/ 0 h 234"/>
                <a:gd name="T54" fmla="*/ 118 w 208"/>
                <a:gd name="T55" fmla="*/ 2 h 234"/>
                <a:gd name="T56" fmla="*/ 144 w 208"/>
                <a:gd name="T57" fmla="*/ 6 h 234"/>
                <a:gd name="T58" fmla="*/ 166 w 208"/>
                <a:gd name="T59" fmla="*/ 18 h 234"/>
                <a:gd name="T60" fmla="*/ 186 w 208"/>
                <a:gd name="T61" fmla="*/ 40 h 234"/>
                <a:gd name="T62" fmla="*/ 194 w 208"/>
                <a:gd name="T63" fmla="*/ 54 h 234"/>
                <a:gd name="T64" fmla="*/ 204 w 208"/>
                <a:gd name="T65" fmla="*/ 76 h 234"/>
                <a:gd name="T66" fmla="*/ 208 w 208"/>
                <a:gd name="T67" fmla="*/ 118 h 234"/>
                <a:gd name="T68" fmla="*/ 62 w 208"/>
                <a:gd name="T69" fmla="*/ 134 h 234"/>
                <a:gd name="T70" fmla="*/ 142 w 208"/>
                <a:gd name="T71" fmla="*/ 94 h 234"/>
                <a:gd name="T72" fmla="*/ 140 w 208"/>
                <a:gd name="T73" fmla="*/ 74 h 234"/>
                <a:gd name="T74" fmla="*/ 132 w 208"/>
                <a:gd name="T75" fmla="*/ 58 h 234"/>
                <a:gd name="T76" fmla="*/ 116 w 208"/>
                <a:gd name="T77" fmla="*/ 46 h 234"/>
                <a:gd name="T78" fmla="*/ 104 w 208"/>
                <a:gd name="T79" fmla="*/ 44 h 234"/>
                <a:gd name="T80" fmla="*/ 86 w 208"/>
                <a:gd name="T81" fmla="*/ 48 h 234"/>
                <a:gd name="T82" fmla="*/ 74 w 208"/>
                <a:gd name="T83" fmla="*/ 60 h 234"/>
                <a:gd name="T84" fmla="*/ 66 w 208"/>
                <a:gd name="T85" fmla="*/ 74 h 234"/>
                <a:gd name="T86" fmla="*/ 142 w 208"/>
                <a:gd name="T87" fmla="*/ 94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8" h="234">
                  <a:moveTo>
                    <a:pt x="62" y="134"/>
                  </a:moveTo>
                  <a:lnTo>
                    <a:pt x="62" y="134"/>
                  </a:lnTo>
                  <a:lnTo>
                    <a:pt x="62" y="148"/>
                  </a:lnTo>
                  <a:lnTo>
                    <a:pt x="64" y="158"/>
                  </a:lnTo>
                  <a:lnTo>
                    <a:pt x="66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2" y="190"/>
                  </a:lnTo>
                  <a:lnTo>
                    <a:pt x="106" y="192"/>
                  </a:lnTo>
                  <a:lnTo>
                    <a:pt x="118" y="190"/>
                  </a:lnTo>
                  <a:lnTo>
                    <a:pt x="128" y="186"/>
                  </a:lnTo>
                  <a:lnTo>
                    <a:pt x="134" y="182"/>
                  </a:lnTo>
                  <a:lnTo>
                    <a:pt x="138" y="176"/>
                  </a:lnTo>
                  <a:lnTo>
                    <a:pt x="142" y="170"/>
                  </a:lnTo>
                  <a:lnTo>
                    <a:pt x="144" y="162"/>
                  </a:lnTo>
                  <a:lnTo>
                    <a:pt x="202" y="162"/>
                  </a:lnTo>
                  <a:lnTo>
                    <a:pt x="202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2" y="208"/>
                  </a:lnTo>
                  <a:lnTo>
                    <a:pt x="174" y="214"/>
                  </a:lnTo>
                  <a:lnTo>
                    <a:pt x="168" y="220"/>
                  </a:lnTo>
                  <a:lnTo>
                    <a:pt x="150" y="228"/>
                  </a:lnTo>
                  <a:lnTo>
                    <a:pt x="128" y="232"/>
                  </a:lnTo>
                  <a:lnTo>
                    <a:pt x="106" y="234"/>
                  </a:lnTo>
                  <a:lnTo>
                    <a:pt x="88" y="234"/>
                  </a:lnTo>
                  <a:lnTo>
                    <a:pt x="68" y="230"/>
                  </a:lnTo>
                  <a:lnTo>
                    <a:pt x="58" y="226"/>
                  </a:lnTo>
                  <a:lnTo>
                    <a:pt x="48" y="222"/>
                  </a:lnTo>
                  <a:lnTo>
                    <a:pt x="38" y="216"/>
                  </a:lnTo>
                  <a:lnTo>
                    <a:pt x="28" y="208"/>
                  </a:lnTo>
                  <a:lnTo>
                    <a:pt x="22" y="198"/>
                  </a:lnTo>
                  <a:lnTo>
                    <a:pt x="16" y="190"/>
                  </a:lnTo>
                  <a:lnTo>
                    <a:pt x="6" y="170"/>
                  </a:lnTo>
                  <a:lnTo>
                    <a:pt x="2" y="148"/>
                  </a:lnTo>
                  <a:lnTo>
                    <a:pt x="0" y="122"/>
                  </a:lnTo>
                  <a:lnTo>
                    <a:pt x="2" y="94"/>
                  </a:lnTo>
                  <a:lnTo>
                    <a:pt x="4" y="80"/>
                  </a:lnTo>
                  <a:lnTo>
                    <a:pt x="8" y="66"/>
                  </a:lnTo>
                  <a:lnTo>
                    <a:pt x="14" y="54"/>
                  </a:lnTo>
                  <a:lnTo>
                    <a:pt x="22" y="40"/>
                  </a:lnTo>
                  <a:lnTo>
                    <a:pt x="32" y="30"/>
                  </a:lnTo>
                  <a:lnTo>
                    <a:pt x="46" y="18"/>
                  </a:lnTo>
                  <a:lnTo>
                    <a:pt x="58" y="12"/>
                  </a:lnTo>
                  <a:lnTo>
                    <a:pt x="74" y="6"/>
                  </a:lnTo>
                  <a:lnTo>
                    <a:pt x="90" y="2"/>
                  </a:lnTo>
                  <a:lnTo>
                    <a:pt x="106" y="0"/>
                  </a:lnTo>
                  <a:lnTo>
                    <a:pt x="118" y="2"/>
                  </a:lnTo>
                  <a:lnTo>
                    <a:pt x="130" y="4"/>
                  </a:lnTo>
                  <a:lnTo>
                    <a:pt x="144" y="6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8" y="28"/>
                  </a:lnTo>
                  <a:lnTo>
                    <a:pt x="186" y="40"/>
                  </a:lnTo>
                  <a:lnTo>
                    <a:pt x="194" y="54"/>
                  </a:lnTo>
                  <a:lnTo>
                    <a:pt x="200" y="64"/>
                  </a:lnTo>
                  <a:lnTo>
                    <a:pt x="204" y="76"/>
                  </a:lnTo>
                  <a:lnTo>
                    <a:pt x="208" y="98"/>
                  </a:lnTo>
                  <a:lnTo>
                    <a:pt x="208" y="118"/>
                  </a:lnTo>
                  <a:lnTo>
                    <a:pt x="208" y="134"/>
                  </a:lnTo>
                  <a:lnTo>
                    <a:pt x="62" y="134"/>
                  </a:lnTo>
                  <a:close/>
                  <a:moveTo>
                    <a:pt x="142" y="94"/>
                  </a:moveTo>
                  <a:lnTo>
                    <a:pt x="142" y="94"/>
                  </a:lnTo>
                  <a:lnTo>
                    <a:pt x="142" y="82"/>
                  </a:lnTo>
                  <a:lnTo>
                    <a:pt x="140" y="74"/>
                  </a:lnTo>
                  <a:lnTo>
                    <a:pt x="138" y="64"/>
                  </a:lnTo>
                  <a:lnTo>
                    <a:pt x="132" y="58"/>
                  </a:lnTo>
                  <a:lnTo>
                    <a:pt x="126" y="50"/>
                  </a:lnTo>
                  <a:lnTo>
                    <a:pt x="116" y="46"/>
                  </a:lnTo>
                  <a:lnTo>
                    <a:pt x="104" y="44"/>
                  </a:lnTo>
                  <a:lnTo>
                    <a:pt x="94" y="46"/>
                  </a:lnTo>
                  <a:lnTo>
                    <a:pt x="86" y="48"/>
                  </a:lnTo>
                  <a:lnTo>
                    <a:pt x="80" y="52"/>
                  </a:lnTo>
                  <a:lnTo>
                    <a:pt x="74" y="60"/>
                  </a:lnTo>
                  <a:lnTo>
                    <a:pt x="70" y="66"/>
                  </a:lnTo>
                  <a:lnTo>
                    <a:pt x="66" y="74"/>
                  </a:lnTo>
                  <a:lnTo>
                    <a:pt x="64" y="94"/>
                  </a:lnTo>
                  <a:lnTo>
                    <a:pt x="142" y="94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2688" y="2126"/>
              <a:ext cx="108" cy="47"/>
            </a:xfrm>
            <a:prstGeom prst="rect">
              <a:avLst/>
            </a:pr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2825" y="2045"/>
              <a:ext cx="208" cy="224"/>
            </a:xfrm>
            <a:custGeom>
              <a:avLst/>
              <a:gdLst>
                <a:gd name="T0" fmla="*/ 64 w 208"/>
                <a:gd name="T1" fmla="*/ 0 h 224"/>
                <a:gd name="T2" fmla="*/ 64 w 208"/>
                <a:gd name="T3" fmla="*/ 130 h 224"/>
                <a:gd name="T4" fmla="*/ 64 w 208"/>
                <a:gd name="T5" fmla="*/ 130 h 224"/>
                <a:gd name="T6" fmla="*/ 64 w 208"/>
                <a:gd name="T7" fmla="*/ 146 h 224"/>
                <a:gd name="T8" fmla="*/ 66 w 208"/>
                <a:gd name="T9" fmla="*/ 154 h 224"/>
                <a:gd name="T10" fmla="*/ 68 w 208"/>
                <a:gd name="T11" fmla="*/ 162 h 224"/>
                <a:gd name="T12" fmla="*/ 72 w 208"/>
                <a:gd name="T13" fmla="*/ 168 h 224"/>
                <a:gd name="T14" fmla="*/ 78 w 208"/>
                <a:gd name="T15" fmla="*/ 174 h 224"/>
                <a:gd name="T16" fmla="*/ 88 w 208"/>
                <a:gd name="T17" fmla="*/ 176 h 224"/>
                <a:gd name="T18" fmla="*/ 98 w 208"/>
                <a:gd name="T19" fmla="*/ 178 h 224"/>
                <a:gd name="T20" fmla="*/ 98 w 208"/>
                <a:gd name="T21" fmla="*/ 178 h 224"/>
                <a:gd name="T22" fmla="*/ 112 w 208"/>
                <a:gd name="T23" fmla="*/ 176 h 224"/>
                <a:gd name="T24" fmla="*/ 122 w 208"/>
                <a:gd name="T25" fmla="*/ 172 h 224"/>
                <a:gd name="T26" fmla="*/ 130 w 208"/>
                <a:gd name="T27" fmla="*/ 166 h 224"/>
                <a:gd name="T28" fmla="*/ 134 w 208"/>
                <a:gd name="T29" fmla="*/ 158 h 224"/>
                <a:gd name="T30" fmla="*/ 138 w 208"/>
                <a:gd name="T31" fmla="*/ 148 h 224"/>
                <a:gd name="T32" fmla="*/ 138 w 208"/>
                <a:gd name="T33" fmla="*/ 136 h 224"/>
                <a:gd name="T34" fmla="*/ 140 w 208"/>
                <a:gd name="T35" fmla="*/ 110 h 224"/>
                <a:gd name="T36" fmla="*/ 140 w 208"/>
                <a:gd name="T37" fmla="*/ 0 h 224"/>
                <a:gd name="T38" fmla="*/ 206 w 208"/>
                <a:gd name="T39" fmla="*/ 0 h 224"/>
                <a:gd name="T40" fmla="*/ 206 w 208"/>
                <a:gd name="T41" fmla="*/ 144 h 224"/>
                <a:gd name="T42" fmla="*/ 206 w 208"/>
                <a:gd name="T43" fmla="*/ 144 h 224"/>
                <a:gd name="T44" fmla="*/ 206 w 208"/>
                <a:gd name="T45" fmla="*/ 202 h 224"/>
                <a:gd name="T46" fmla="*/ 206 w 208"/>
                <a:gd name="T47" fmla="*/ 202 h 224"/>
                <a:gd name="T48" fmla="*/ 208 w 208"/>
                <a:gd name="T49" fmla="*/ 218 h 224"/>
                <a:gd name="T50" fmla="*/ 146 w 208"/>
                <a:gd name="T51" fmla="*/ 218 h 224"/>
                <a:gd name="T52" fmla="*/ 144 w 208"/>
                <a:gd name="T53" fmla="*/ 190 h 224"/>
                <a:gd name="T54" fmla="*/ 144 w 208"/>
                <a:gd name="T55" fmla="*/ 190 h 224"/>
                <a:gd name="T56" fmla="*/ 136 w 208"/>
                <a:gd name="T57" fmla="*/ 198 h 224"/>
                <a:gd name="T58" fmla="*/ 124 w 208"/>
                <a:gd name="T59" fmla="*/ 210 h 224"/>
                <a:gd name="T60" fmla="*/ 116 w 208"/>
                <a:gd name="T61" fmla="*/ 216 h 224"/>
                <a:gd name="T62" fmla="*/ 106 w 208"/>
                <a:gd name="T63" fmla="*/ 220 h 224"/>
                <a:gd name="T64" fmla="*/ 94 w 208"/>
                <a:gd name="T65" fmla="*/ 222 h 224"/>
                <a:gd name="T66" fmla="*/ 80 w 208"/>
                <a:gd name="T67" fmla="*/ 224 h 224"/>
                <a:gd name="T68" fmla="*/ 80 w 208"/>
                <a:gd name="T69" fmla="*/ 224 h 224"/>
                <a:gd name="T70" fmla="*/ 68 w 208"/>
                <a:gd name="T71" fmla="*/ 224 h 224"/>
                <a:gd name="T72" fmla="*/ 58 w 208"/>
                <a:gd name="T73" fmla="*/ 222 h 224"/>
                <a:gd name="T74" fmla="*/ 40 w 208"/>
                <a:gd name="T75" fmla="*/ 214 h 224"/>
                <a:gd name="T76" fmla="*/ 24 w 208"/>
                <a:gd name="T77" fmla="*/ 206 h 224"/>
                <a:gd name="T78" fmla="*/ 14 w 208"/>
                <a:gd name="T79" fmla="*/ 194 h 224"/>
                <a:gd name="T80" fmla="*/ 14 w 208"/>
                <a:gd name="T81" fmla="*/ 194 h 224"/>
                <a:gd name="T82" fmla="*/ 8 w 208"/>
                <a:gd name="T83" fmla="*/ 188 h 224"/>
                <a:gd name="T84" fmla="*/ 6 w 208"/>
                <a:gd name="T85" fmla="*/ 180 h 224"/>
                <a:gd name="T86" fmla="*/ 2 w 208"/>
                <a:gd name="T87" fmla="*/ 162 h 224"/>
                <a:gd name="T88" fmla="*/ 0 w 208"/>
                <a:gd name="T89" fmla="*/ 146 h 224"/>
                <a:gd name="T90" fmla="*/ 0 w 208"/>
                <a:gd name="T91" fmla="*/ 136 h 224"/>
                <a:gd name="T92" fmla="*/ 0 w 208"/>
                <a:gd name="T93" fmla="*/ 0 h 224"/>
                <a:gd name="T94" fmla="*/ 64 w 208"/>
                <a:gd name="T95" fmla="*/ 0 h 2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8" h="224">
                  <a:moveTo>
                    <a:pt x="64" y="0"/>
                  </a:moveTo>
                  <a:lnTo>
                    <a:pt x="64" y="130"/>
                  </a:lnTo>
                  <a:lnTo>
                    <a:pt x="64" y="146"/>
                  </a:lnTo>
                  <a:lnTo>
                    <a:pt x="66" y="154"/>
                  </a:lnTo>
                  <a:lnTo>
                    <a:pt x="68" y="162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88" y="176"/>
                  </a:lnTo>
                  <a:lnTo>
                    <a:pt x="98" y="178"/>
                  </a:lnTo>
                  <a:lnTo>
                    <a:pt x="112" y="176"/>
                  </a:lnTo>
                  <a:lnTo>
                    <a:pt x="122" y="172"/>
                  </a:lnTo>
                  <a:lnTo>
                    <a:pt x="130" y="166"/>
                  </a:lnTo>
                  <a:lnTo>
                    <a:pt x="134" y="158"/>
                  </a:lnTo>
                  <a:lnTo>
                    <a:pt x="138" y="148"/>
                  </a:lnTo>
                  <a:lnTo>
                    <a:pt x="138" y="136"/>
                  </a:lnTo>
                  <a:lnTo>
                    <a:pt x="140" y="110"/>
                  </a:lnTo>
                  <a:lnTo>
                    <a:pt x="140" y="0"/>
                  </a:lnTo>
                  <a:lnTo>
                    <a:pt x="206" y="0"/>
                  </a:lnTo>
                  <a:lnTo>
                    <a:pt x="206" y="144"/>
                  </a:lnTo>
                  <a:lnTo>
                    <a:pt x="206" y="202"/>
                  </a:lnTo>
                  <a:lnTo>
                    <a:pt x="208" y="218"/>
                  </a:lnTo>
                  <a:lnTo>
                    <a:pt x="146" y="218"/>
                  </a:lnTo>
                  <a:lnTo>
                    <a:pt x="144" y="190"/>
                  </a:lnTo>
                  <a:lnTo>
                    <a:pt x="136" y="198"/>
                  </a:lnTo>
                  <a:lnTo>
                    <a:pt x="124" y="210"/>
                  </a:lnTo>
                  <a:lnTo>
                    <a:pt x="116" y="216"/>
                  </a:lnTo>
                  <a:lnTo>
                    <a:pt x="106" y="220"/>
                  </a:lnTo>
                  <a:lnTo>
                    <a:pt x="94" y="222"/>
                  </a:lnTo>
                  <a:lnTo>
                    <a:pt x="80" y="224"/>
                  </a:lnTo>
                  <a:lnTo>
                    <a:pt x="68" y="224"/>
                  </a:lnTo>
                  <a:lnTo>
                    <a:pt x="58" y="222"/>
                  </a:lnTo>
                  <a:lnTo>
                    <a:pt x="40" y="214"/>
                  </a:lnTo>
                  <a:lnTo>
                    <a:pt x="24" y="206"/>
                  </a:lnTo>
                  <a:lnTo>
                    <a:pt x="14" y="194"/>
                  </a:lnTo>
                  <a:lnTo>
                    <a:pt x="8" y="188"/>
                  </a:lnTo>
                  <a:lnTo>
                    <a:pt x="6" y="180"/>
                  </a:lnTo>
                  <a:lnTo>
                    <a:pt x="2" y="162"/>
                  </a:lnTo>
                  <a:lnTo>
                    <a:pt x="0" y="146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074" y="2039"/>
              <a:ext cx="208" cy="224"/>
            </a:xfrm>
            <a:custGeom>
              <a:avLst/>
              <a:gdLst>
                <a:gd name="T0" fmla="*/ 2 w 208"/>
                <a:gd name="T1" fmla="*/ 44 h 224"/>
                <a:gd name="T2" fmla="*/ 2 w 208"/>
                <a:gd name="T3" fmla="*/ 44 h 224"/>
                <a:gd name="T4" fmla="*/ 2 w 208"/>
                <a:gd name="T5" fmla="*/ 30 h 224"/>
                <a:gd name="T6" fmla="*/ 0 w 208"/>
                <a:gd name="T7" fmla="*/ 6 h 224"/>
                <a:gd name="T8" fmla="*/ 62 w 208"/>
                <a:gd name="T9" fmla="*/ 6 h 224"/>
                <a:gd name="T10" fmla="*/ 64 w 208"/>
                <a:gd name="T11" fmla="*/ 38 h 224"/>
                <a:gd name="T12" fmla="*/ 64 w 208"/>
                <a:gd name="T13" fmla="*/ 38 h 224"/>
                <a:gd name="T14" fmla="*/ 70 w 208"/>
                <a:gd name="T15" fmla="*/ 28 h 224"/>
                <a:gd name="T16" fmla="*/ 76 w 208"/>
                <a:gd name="T17" fmla="*/ 22 h 224"/>
                <a:gd name="T18" fmla="*/ 84 w 208"/>
                <a:gd name="T19" fmla="*/ 16 h 224"/>
                <a:gd name="T20" fmla="*/ 94 w 208"/>
                <a:gd name="T21" fmla="*/ 10 h 224"/>
                <a:gd name="T22" fmla="*/ 104 w 208"/>
                <a:gd name="T23" fmla="*/ 4 h 224"/>
                <a:gd name="T24" fmla="*/ 118 w 208"/>
                <a:gd name="T25" fmla="*/ 2 h 224"/>
                <a:gd name="T26" fmla="*/ 134 w 208"/>
                <a:gd name="T27" fmla="*/ 0 h 224"/>
                <a:gd name="T28" fmla="*/ 134 w 208"/>
                <a:gd name="T29" fmla="*/ 0 h 224"/>
                <a:gd name="T30" fmla="*/ 150 w 208"/>
                <a:gd name="T31" fmla="*/ 0 h 224"/>
                <a:gd name="T32" fmla="*/ 162 w 208"/>
                <a:gd name="T33" fmla="*/ 4 h 224"/>
                <a:gd name="T34" fmla="*/ 174 w 208"/>
                <a:gd name="T35" fmla="*/ 8 h 224"/>
                <a:gd name="T36" fmla="*/ 182 w 208"/>
                <a:gd name="T37" fmla="*/ 14 h 224"/>
                <a:gd name="T38" fmla="*/ 190 w 208"/>
                <a:gd name="T39" fmla="*/ 22 h 224"/>
                <a:gd name="T40" fmla="*/ 194 w 208"/>
                <a:gd name="T41" fmla="*/ 28 h 224"/>
                <a:gd name="T42" fmla="*/ 202 w 208"/>
                <a:gd name="T43" fmla="*/ 40 h 224"/>
                <a:gd name="T44" fmla="*/ 202 w 208"/>
                <a:gd name="T45" fmla="*/ 40 h 224"/>
                <a:gd name="T46" fmla="*/ 204 w 208"/>
                <a:gd name="T47" fmla="*/ 52 h 224"/>
                <a:gd name="T48" fmla="*/ 206 w 208"/>
                <a:gd name="T49" fmla="*/ 64 h 224"/>
                <a:gd name="T50" fmla="*/ 208 w 208"/>
                <a:gd name="T51" fmla="*/ 106 h 224"/>
                <a:gd name="T52" fmla="*/ 208 w 208"/>
                <a:gd name="T53" fmla="*/ 224 h 224"/>
                <a:gd name="T54" fmla="*/ 142 w 208"/>
                <a:gd name="T55" fmla="*/ 224 h 224"/>
                <a:gd name="T56" fmla="*/ 142 w 208"/>
                <a:gd name="T57" fmla="*/ 88 h 224"/>
                <a:gd name="T58" fmla="*/ 142 w 208"/>
                <a:gd name="T59" fmla="*/ 88 h 224"/>
                <a:gd name="T60" fmla="*/ 142 w 208"/>
                <a:gd name="T61" fmla="*/ 76 h 224"/>
                <a:gd name="T62" fmla="*/ 138 w 208"/>
                <a:gd name="T63" fmla="*/ 64 h 224"/>
                <a:gd name="T64" fmla="*/ 138 w 208"/>
                <a:gd name="T65" fmla="*/ 64 h 224"/>
                <a:gd name="T66" fmla="*/ 134 w 208"/>
                <a:gd name="T67" fmla="*/ 58 h 224"/>
                <a:gd name="T68" fmla="*/ 128 w 208"/>
                <a:gd name="T69" fmla="*/ 52 h 224"/>
                <a:gd name="T70" fmla="*/ 118 w 208"/>
                <a:gd name="T71" fmla="*/ 48 h 224"/>
                <a:gd name="T72" fmla="*/ 108 w 208"/>
                <a:gd name="T73" fmla="*/ 46 h 224"/>
                <a:gd name="T74" fmla="*/ 108 w 208"/>
                <a:gd name="T75" fmla="*/ 46 h 224"/>
                <a:gd name="T76" fmla="*/ 98 w 208"/>
                <a:gd name="T77" fmla="*/ 48 h 224"/>
                <a:gd name="T78" fmla="*/ 88 w 208"/>
                <a:gd name="T79" fmla="*/ 50 h 224"/>
                <a:gd name="T80" fmla="*/ 80 w 208"/>
                <a:gd name="T81" fmla="*/ 56 h 224"/>
                <a:gd name="T82" fmla="*/ 74 w 208"/>
                <a:gd name="T83" fmla="*/ 62 h 224"/>
                <a:gd name="T84" fmla="*/ 74 w 208"/>
                <a:gd name="T85" fmla="*/ 62 h 224"/>
                <a:gd name="T86" fmla="*/ 72 w 208"/>
                <a:gd name="T87" fmla="*/ 68 h 224"/>
                <a:gd name="T88" fmla="*/ 68 w 208"/>
                <a:gd name="T89" fmla="*/ 76 h 224"/>
                <a:gd name="T90" fmla="*/ 68 w 208"/>
                <a:gd name="T91" fmla="*/ 84 h 224"/>
                <a:gd name="T92" fmla="*/ 66 w 208"/>
                <a:gd name="T93" fmla="*/ 96 h 224"/>
                <a:gd name="T94" fmla="*/ 66 w 208"/>
                <a:gd name="T95" fmla="*/ 224 h 224"/>
                <a:gd name="T96" fmla="*/ 2 w 208"/>
                <a:gd name="T97" fmla="*/ 224 h 224"/>
                <a:gd name="T98" fmla="*/ 2 w 208"/>
                <a:gd name="T99" fmla="*/ 4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8" h="224">
                  <a:moveTo>
                    <a:pt x="2" y="44"/>
                  </a:moveTo>
                  <a:lnTo>
                    <a:pt x="2" y="44"/>
                  </a:lnTo>
                  <a:lnTo>
                    <a:pt x="2" y="30"/>
                  </a:lnTo>
                  <a:lnTo>
                    <a:pt x="0" y="6"/>
                  </a:lnTo>
                  <a:lnTo>
                    <a:pt x="62" y="6"/>
                  </a:lnTo>
                  <a:lnTo>
                    <a:pt x="64" y="38"/>
                  </a:lnTo>
                  <a:lnTo>
                    <a:pt x="70" y="28"/>
                  </a:lnTo>
                  <a:lnTo>
                    <a:pt x="76" y="22"/>
                  </a:lnTo>
                  <a:lnTo>
                    <a:pt x="84" y="16"/>
                  </a:lnTo>
                  <a:lnTo>
                    <a:pt x="94" y="10"/>
                  </a:lnTo>
                  <a:lnTo>
                    <a:pt x="104" y="4"/>
                  </a:lnTo>
                  <a:lnTo>
                    <a:pt x="118" y="2"/>
                  </a:lnTo>
                  <a:lnTo>
                    <a:pt x="134" y="0"/>
                  </a:lnTo>
                  <a:lnTo>
                    <a:pt x="150" y="0"/>
                  </a:lnTo>
                  <a:lnTo>
                    <a:pt x="162" y="4"/>
                  </a:lnTo>
                  <a:lnTo>
                    <a:pt x="174" y="8"/>
                  </a:lnTo>
                  <a:lnTo>
                    <a:pt x="182" y="14"/>
                  </a:lnTo>
                  <a:lnTo>
                    <a:pt x="190" y="22"/>
                  </a:lnTo>
                  <a:lnTo>
                    <a:pt x="194" y="28"/>
                  </a:lnTo>
                  <a:lnTo>
                    <a:pt x="202" y="40"/>
                  </a:lnTo>
                  <a:lnTo>
                    <a:pt x="204" y="52"/>
                  </a:lnTo>
                  <a:lnTo>
                    <a:pt x="206" y="64"/>
                  </a:lnTo>
                  <a:lnTo>
                    <a:pt x="208" y="106"/>
                  </a:lnTo>
                  <a:lnTo>
                    <a:pt x="208" y="224"/>
                  </a:lnTo>
                  <a:lnTo>
                    <a:pt x="142" y="224"/>
                  </a:lnTo>
                  <a:lnTo>
                    <a:pt x="142" y="88"/>
                  </a:lnTo>
                  <a:lnTo>
                    <a:pt x="142" y="76"/>
                  </a:lnTo>
                  <a:lnTo>
                    <a:pt x="138" y="64"/>
                  </a:lnTo>
                  <a:lnTo>
                    <a:pt x="134" y="58"/>
                  </a:lnTo>
                  <a:lnTo>
                    <a:pt x="128" y="52"/>
                  </a:lnTo>
                  <a:lnTo>
                    <a:pt x="118" y="48"/>
                  </a:lnTo>
                  <a:lnTo>
                    <a:pt x="108" y="46"/>
                  </a:lnTo>
                  <a:lnTo>
                    <a:pt x="98" y="48"/>
                  </a:lnTo>
                  <a:lnTo>
                    <a:pt x="88" y="50"/>
                  </a:lnTo>
                  <a:lnTo>
                    <a:pt x="80" y="56"/>
                  </a:lnTo>
                  <a:lnTo>
                    <a:pt x="74" y="62"/>
                  </a:lnTo>
                  <a:lnTo>
                    <a:pt x="72" y="68"/>
                  </a:lnTo>
                  <a:lnTo>
                    <a:pt x="68" y="76"/>
                  </a:lnTo>
                  <a:lnTo>
                    <a:pt x="68" y="84"/>
                  </a:lnTo>
                  <a:lnTo>
                    <a:pt x="66" y="96"/>
                  </a:lnTo>
                  <a:lnTo>
                    <a:pt x="66" y="224"/>
                  </a:lnTo>
                  <a:lnTo>
                    <a:pt x="2" y="224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3324" y="1961"/>
              <a:ext cx="69" cy="312"/>
            </a:xfrm>
            <a:custGeom>
              <a:avLst/>
              <a:gdLst>
                <a:gd name="T0" fmla="*/ 0 w 70"/>
                <a:gd name="T1" fmla="*/ 0 h 312"/>
                <a:gd name="T2" fmla="*/ 70 w 70"/>
                <a:gd name="T3" fmla="*/ 0 h 312"/>
                <a:gd name="T4" fmla="*/ 70 w 70"/>
                <a:gd name="T5" fmla="*/ 56 h 312"/>
                <a:gd name="T6" fmla="*/ 0 w 70"/>
                <a:gd name="T7" fmla="*/ 56 h 312"/>
                <a:gd name="T8" fmla="*/ 0 w 70"/>
                <a:gd name="T9" fmla="*/ 0 h 312"/>
                <a:gd name="T10" fmla="*/ 2 w 70"/>
                <a:gd name="T11" fmla="*/ 94 h 312"/>
                <a:gd name="T12" fmla="*/ 66 w 70"/>
                <a:gd name="T13" fmla="*/ 94 h 312"/>
                <a:gd name="T14" fmla="*/ 66 w 70"/>
                <a:gd name="T15" fmla="*/ 312 h 312"/>
                <a:gd name="T16" fmla="*/ 2 w 70"/>
                <a:gd name="T17" fmla="*/ 312 h 312"/>
                <a:gd name="T18" fmla="*/ 2 w 70"/>
                <a:gd name="T19" fmla="*/ 94 h 3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312">
                  <a:moveTo>
                    <a:pt x="0" y="0"/>
                  </a:moveTo>
                  <a:lnTo>
                    <a:pt x="70" y="0"/>
                  </a:lnTo>
                  <a:lnTo>
                    <a:pt x="70" y="56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2" y="94"/>
                  </a:moveTo>
                  <a:lnTo>
                    <a:pt x="66" y="94"/>
                  </a:lnTo>
                  <a:lnTo>
                    <a:pt x="66" y="312"/>
                  </a:lnTo>
                  <a:lnTo>
                    <a:pt x="2" y="31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408" y="2055"/>
              <a:ext cx="230" cy="218"/>
            </a:xfrm>
            <a:custGeom>
              <a:avLst/>
              <a:gdLst>
                <a:gd name="T0" fmla="*/ 68 w 230"/>
                <a:gd name="T1" fmla="*/ 0 h 218"/>
                <a:gd name="T2" fmla="*/ 118 w 230"/>
                <a:gd name="T3" fmla="*/ 148 h 218"/>
                <a:gd name="T4" fmla="*/ 168 w 230"/>
                <a:gd name="T5" fmla="*/ 0 h 218"/>
                <a:gd name="T6" fmla="*/ 230 w 230"/>
                <a:gd name="T7" fmla="*/ 0 h 218"/>
                <a:gd name="T8" fmla="*/ 150 w 230"/>
                <a:gd name="T9" fmla="*/ 218 h 218"/>
                <a:gd name="T10" fmla="*/ 80 w 230"/>
                <a:gd name="T11" fmla="*/ 218 h 218"/>
                <a:gd name="T12" fmla="*/ 0 w 230"/>
                <a:gd name="T13" fmla="*/ 0 h 218"/>
                <a:gd name="T14" fmla="*/ 68 w 230"/>
                <a:gd name="T15" fmla="*/ 0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0" h="218">
                  <a:moveTo>
                    <a:pt x="68" y="0"/>
                  </a:moveTo>
                  <a:lnTo>
                    <a:pt x="118" y="148"/>
                  </a:lnTo>
                  <a:lnTo>
                    <a:pt x="168" y="0"/>
                  </a:lnTo>
                  <a:lnTo>
                    <a:pt x="230" y="0"/>
                  </a:lnTo>
                  <a:lnTo>
                    <a:pt x="150" y="218"/>
                  </a:lnTo>
                  <a:lnTo>
                    <a:pt x="80" y="21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3647" y="2047"/>
              <a:ext cx="208" cy="233"/>
            </a:xfrm>
            <a:custGeom>
              <a:avLst/>
              <a:gdLst>
                <a:gd name="T0" fmla="*/ 62 w 208"/>
                <a:gd name="T1" fmla="*/ 134 h 234"/>
                <a:gd name="T2" fmla="*/ 64 w 208"/>
                <a:gd name="T3" fmla="*/ 158 h 234"/>
                <a:gd name="T4" fmla="*/ 72 w 208"/>
                <a:gd name="T5" fmla="*/ 176 h 234"/>
                <a:gd name="T6" fmla="*/ 92 w 208"/>
                <a:gd name="T7" fmla="*/ 190 h 234"/>
                <a:gd name="T8" fmla="*/ 106 w 208"/>
                <a:gd name="T9" fmla="*/ 192 h 234"/>
                <a:gd name="T10" fmla="*/ 130 w 208"/>
                <a:gd name="T11" fmla="*/ 186 h 234"/>
                <a:gd name="T12" fmla="*/ 138 w 208"/>
                <a:gd name="T13" fmla="*/ 176 h 234"/>
                <a:gd name="T14" fmla="*/ 144 w 208"/>
                <a:gd name="T15" fmla="*/ 162 h 234"/>
                <a:gd name="T16" fmla="*/ 202 w 208"/>
                <a:gd name="T17" fmla="*/ 162 h 234"/>
                <a:gd name="T18" fmla="*/ 198 w 208"/>
                <a:gd name="T19" fmla="*/ 182 h 234"/>
                <a:gd name="T20" fmla="*/ 182 w 208"/>
                <a:gd name="T21" fmla="*/ 208 h 234"/>
                <a:gd name="T22" fmla="*/ 176 w 208"/>
                <a:gd name="T23" fmla="*/ 214 h 234"/>
                <a:gd name="T24" fmla="*/ 150 w 208"/>
                <a:gd name="T25" fmla="*/ 228 h 234"/>
                <a:gd name="T26" fmla="*/ 106 w 208"/>
                <a:gd name="T27" fmla="*/ 234 h 234"/>
                <a:gd name="T28" fmla="*/ 90 w 208"/>
                <a:gd name="T29" fmla="*/ 234 h 234"/>
                <a:gd name="T30" fmla="*/ 58 w 208"/>
                <a:gd name="T31" fmla="*/ 226 h 234"/>
                <a:gd name="T32" fmla="*/ 38 w 208"/>
                <a:gd name="T33" fmla="*/ 216 h 234"/>
                <a:gd name="T34" fmla="*/ 28 w 208"/>
                <a:gd name="T35" fmla="*/ 208 h 234"/>
                <a:gd name="T36" fmla="*/ 16 w 208"/>
                <a:gd name="T37" fmla="*/ 190 h 234"/>
                <a:gd name="T38" fmla="*/ 2 w 208"/>
                <a:gd name="T39" fmla="*/ 148 h 234"/>
                <a:gd name="T40" fmla="*/ 0 w 208"/>
                <a:gd name="T41" fmla="*/ 122 h 234"/>
                <a:gd name="T42" fmla="*/ 6 w 208"/>
                <a:gd name="T43" fmla="*/ 80 h 234"/>
                <a:gd name="T44" fmla="*/ 16 w 208"/>
                <a:gd name="T45" fmla="*/ 54 h 234"/>
                <a:gd name="T46" fmla="*/ 34 w 208"/>
                <a:gd name="T47" fmla="*/ 30 h 234"/>
                <a:gd name="T48" fmla="*/ 46 w 208"/>
                <a:gd name="T49" fmla="*/ 18 h 234"/>
                <a:gd name="T50" fmla="*/ 74 w 208"/>
                <a:gd name="T51" fmla="*/ 6 h 234"/>
                <a:gd name="T52" fmla="*/ 108 w 208"/>
                <a:gd name="T53" fmla="*/ 0 h 234"/>
                <a:gd name="T54" fmla="*/ 120 w 208"/>
                <a:gd name="T55" fmla="*/ 2 h 234"/>
                <a:gd name="T56" fmla="*/ 144 w 208"/>
                <a:gd name="T57" fmla="*/ 6 h 234"/>
                <a:gd name="T58" fmla="*/ 168 w 208"/>
                <a:gd name="T59" fmla="*/ 18 h 234"/>
                <a:gd name="T60" fmla="*/ 188 w 208"/>
                <a:gd name="T61" fmla="*/ 40 h 234"/>
                <a:gd name="T62" fmla="*/ 196 w 208"/>
                <a:gd name="T63" fmla="*/ 54 h 234"/>
                <a:gd name="T64" fmla="*/ 204 w 208"/>
                <a:gd name="T65" fmla="*/ 76 h 234"/>
                <a:gd name="T66" fmla="*/ 208 w 208"/>
                <a:gd name="T67" fmla="*/ 118 h 234"/>
                <a:gd name="T68" fmla="*/ 62 w 208"/>
                <a:gd name="T69" fmla="*/ 134 h 234"/>
                <a:gd name="T70" fmla="*/ 144 w 208"/>
                <a:gd name="T71" fmla="*/ 94 h 234"/>
                <a:gd name="T72" fmla="*/ 142 w 208"/>
                <a:gd name="T73" fmla="*/ 74 h 234"/>
                <a:gd name="T74" fmla="*/ 134 w 208"/>
                <a:gd name="T75" fmla="*/ 58 h 234"/>
                <a:gd name="T76" fmla="*/ 118 w 208"/>
                <a:gd name="T77" fmla="*/ 46 h 234"/>
                <a:gd name="T78" fmla="*/ 106 w 208"/>
                <a:gd name="T79" fmla="*/ 44 h 234"/>
                <a:gd name="T80" fmla="*/ 88 w 208"/>
                <a:gd name="T81" fmla="*/ 48 h 234"/>
                <a:gd name="T82" fmla="*/ 74 w 208"/>
                <a:gd name="T83" fmla="*/ 60 h 234"/>
                <a:gd name="T84" fmla="*/ 68 w 208"/>
                <a:gd name="T85" fmla="*/ 74 h 234"/>
                <a:gd name="T86" fmla="*/ 144 w 208"/>
                <a:gd name="T87" fmla="*/ 94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8" h="234">
                  <a:moveTo>
                    <a:pt x="62" y="134"/>
                  </a:moveTo>
                  <a:lnTo>
                    <a:pt x="62" y="134"/>
                  </a:lnTo>
                  <a:lnTo>
                    <a:pt x="62" y="148"/>
                  </a:lnTo>
                  <a:lnTo>
                    <a:pt x="64" y="158"/>
                  </a:lnTo>
                  <a:lnTo>
                    <a:pt x="68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2" y="190"/>
                  </a:lnTo>
                  <a:lnTo>
                    <a:pt x="106" y="192"/>
                  </a:lnTo>
                  <a:lnTo>
                    <a:pt x="118" y="190"/>
                  </a:lnTo>
                  <a:lnTo>
                    <a:pt x="130" y="186"/>
                  </a:lnTo>
                  <a:lnTo>
                    <a:pt x="134" y="182"/>
                  </a:lnTo>
                  <a:lnTo>
                    <a:pt x="138" y="176"/>
                  </a:lnTo>
                  <a:lnTo>
                    <a:pt x="142" y="170"/>
                  </a:lnTo>
                  <a:lnTo>
                    <a:pt x="144" y="162"/>
                  </a:lnTo>
                  <a:lnTo>
                    <a:pt x="202" y="162"/>
                  </a:lnTo>
                  <a:lnTo>
                    <a:pt x="202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2" y="208"/>
                  </a:lnTo>
                  <a:lnTo>
                    <a:pt x="176" y="214"/>
                  </a:lnTo>
                  <a:lnTo>
                    <a:pt x="168" y="220"/>
                  </a:lnTo>
                  <a:lnTo>
                    <a:pt x="150" y="228"/>
                  </a:lnTo>
                  <a:lnTo>
                    <a:pt x="128" y="232"/>
                  </a:lnTo>
                  <a:lnTo>
                    <a:pt x="106" y="234"/>
                  </a:lnTo>
                  <a:lnTo>
                    <a:pt x="90" y="234"/>
                  </a:lnTo>
                  <a:lnTo>
                    <a:pt x="68" y="230"/>
                  </a:lnTo>
                  <a:lnTo>
                    <a:pt x="58" y="226"/>
                  </a:lnTo>
                  <a:lnTo>
                    <a:pt x="48" y="222"/>
                  </a:lnTo>
                  <a:lnTo>
                    <a:pt x="38" y="216"/>
                  </a:lnTo>
                  <a:lnTo>
                    <a:pt x="28" y="208"/>
                  </a:lnTo>
                  <a:lnTo>
                    <a:pt x="22" y="198"/>
                  </a:lnTo>
                  <a:lnTo>
                    <a:pt x="16" y="190"/>
                  </a:lnTo>
                  <a:lnTo>
                    <a:pt x="8" y="170"/>
                  </a:lnTo>
                  <a:lnTo>
                    <a:pt x="2" y="148"/>
                  </a:lnTo>
                  <a:lnTo>
                    <a:pt x="0" y="122"/>
                  </a:lnTo>
                  <a:lnTo>
                    <a:pt x="2" y="94"/>
                  </a:lnTo>
                  <a:lnTo>
                    <a:pt x="6" y="80"/>
                  </a:lnTo>
                  <a:lnTo>
                    <a:pt x="10" y="66"/>
                  </a:lnTo>
                  <a:lnTo>
                    <a:pt x="16" y="54"/>
                  </a:lnTo>
                  <a:lnTo>
                    <a:pt x="24" y="40"/>
                  </a:lnTo>
                  <a:lnTo>
                    <a:pt x="34" y="30"/>
                  </a:lnTo>
                  <a:lnTo>
                    <a:pt x="46" y="18"/>
                  </a:lnTo>
                  <a:lnTo>
                    <a:pt x="60" y="12"/>
                  </a:lnTo>
                  <a:lnTo>
                    <a:pt x="74" y="6"/>
                  </a:lnTo>
                  <a:lnTo>
                    <a:pt x="90" y="2"/>
                  </a:lnTo>
                  <a:lnTo>
                    <a:pt x="108" y="0"/>
                  </a:lnTo>
                  <a:lnTo>
                    <a:pt x="120" y="2"/>
                  </a:lnTo>
                  <a:lnTo>
                    <a:pt x="132" y="4"/>
                  </a:lnTo>
                  <a:lnTo>
                    <a:pt x="144" y="6"/>
                  </a:lnTo>
                  <a:lnTo>
                    <a:pt x="156" y="12"/>
                  </a:lnTo>
                  <a:lnTo>
                    <a:pt x="168" y="18"/>
                  </a:lnTo>
                  <a:lnTo>
                    <a:pt x="178" y="28"/>
                  </a:lnTo>
                  <a:lnTo>
                    <a:pt x="188" y="40"/>
                  </a:lnTo>
                  <a:lnTo>
                    <a:pt x="196" y="54"/>
                  </a:lnTo>
                  <a:lnTo>
                    <a:pt x="200" y="64"/>
                  </a:lnTo>
                  <a:lnTo>
                    <a:pt x="204" y="76"/>
                  </a:lnTo>
                  <a:lnTo>
                    <a:pt x="208" y="98"/>
                  </a:lnTo>
                  <a:lnTo>
                    <a:pt x="208" y="118"/>
                  </a:lnTo>
                  <a:lnTo>
                    <a:pt x="208" y="134"/>
                  </a:lnTo>
                  <a:lnTo>
                    <a:pt x="62" y="134"/>
                  </a:lnTo>
                  <a:close/>
                  <a:moveTo>
                    <a:pt x="144" y="94"/>
                  </a:moveTo>
                  <a:lnTo>
                    <a:pt x="144" y="94"/>
                  </a:lnTo>
                  <a:lnTo>
                    <a:pt x="142" y="82"/>
                  </a:lnTo>
                  <a:lnTo>
                    <a:pt x="142" y="74"/>
                  </a:lnTo>
                  <a:lnTo>
                    <a:pt x="138" y="64"/>
                  </a:lnTo>
                  <a:lnTo>
                    <a:pt x="134" y="58"/>
                  </a:lnTo>
                  <a:lnTo>
                    <a:pt x="126" y="50"/>
                  </a:lnTo>
                  <a:lnTo>
                    <a:pt x="118" y="46"/>
                  </a:lnTo>
                  <a:lnTo>
                    <a:pt x="106" y="44"/>
                  </a:lnTo>
                  <a:lnTo>
                    <a:pt x="96" y="46"/>
                  </a:lnTo>
                  <a:lnTo>
                    <a:pt x="88" y="48"/>
                  </a:lnTo>
                  <a:lnTo>
                    <a:pt x="80" y="52"/>
                  </a:lnTo>
                  <a:lnTo>
                    <a:pt x="74" y="60"/>
                  </a:lnTo>
                  <a:lnTo>
                    <a:pt x="70" y="66"/>
                  </a:lnTo>
                  <a:lnTo>
                    <a:pt x="68" y="74"/>
                  </a:lnTo>
                  <a:lnTo>
                    <a:pt x="64" y="94"/>
                  </a:lnTo>
                  <a:lnTo>
                    <a:pt x="144" y="94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881" y="2043"/>
              <a:ext cx="135" cy="220"/>
            </a:xfrm>
            <a:custGeom>
              <a:avLst/>
              <a:gdLst>
                <a:gd name="T0" fmla="*/ 2 w 136"/>
                <a:gd name="T1" fmla="*/ 56 h 220"/>
                <a:gd name="T2" fmla="*/ 2 w 136"/>
                <a:gd name="T3" fmla="*/ 56 h 220"/>
                <a:gd name="T4" fmla="*/ 0 w 136"/>
                <a:gd name="T5" fmla="*/ 2 h 220"/>
                <a:gd name="T6" fmla="*/ 60 w 136"/>
                <a:gd name="T7" fmla="*/ 2 h 220"/>
                <a:gd name="T8" fmla="*/ 60 w 136"/>
                <a:gd name="T9" fmla="*/ 42 h 220"/>
                <a:gd name="T10" fmla="*/ 60 w 136"/>
                <a:gd name="T11" fmla="*/ 42 h 220"/>
                <a:gd name="T12" fmla="*/ 68 w 136"/>
                <a:gd name="T13" fmla="*/ 28 h 220"/>
                <a:gd name="T14" fmla="*/ 74 w 136"/>
                <a:gd name="T15" fmla="*/ 20 h 220"/>
                <a:gd name="T16" fmla="*/ 82 w 136"/>
                <a:gd name="T17" fmla="*/ 14 h 220"/>
                <a:gd name="T18" fmla="*/ 92 w 136"/>
                <a:gd name="T19" fmla="*/ 8 h 220"/>
                <a:gd name="T20" fmla="*/ 102 w 136"/>
                <a:gd name="T21" fmla="*/ 4 h 220"/>
                <a:gd name="T22" fmla="*/ 118 w 136"/>
                <a:gd name="T23" fmla="*/ 0 h 220"/>
                <a:gd name="T24" fmla="*/ 136 w 136"/>
                <a:gd name="T25" fmla="*/ 0 h 220"/>
                <a:gd name="T26" fmla="*/ 136 w 136"/>
                <a:gd name="T27" fmla="*/ 58 h 220"/>
                <a:gd name="T28" fmla="*/ 136 w 136"/>
                <a:gd name="T29" fmla="*/ 58 h 220"/>
                <a:gd name="T30" fmla="*/ 114 w 136"/>
                <a:gd name="T31" fmla="*/ 58 h 220"/>
                <a:gd name="T32" fmla="*/ 98 w 136"/>
                <a:gd name="T33" fmla="*/ 60 h 220"/>
                <a:gd name="T34" fmla="*/ 86 w 136"/>
                <a:gd name="T35" fmla="*/ 66 h 220"/>
                <a:gd name="T36" fmla="*/ 76 w 136"/>
                <a:gd name="T37" fmla="*/ 72 h 220"/>
                <a:gd name="T38" fmla="*/ 72 w 136"/>
                <a:gd name="T39" fmla="*/ 82 h 220"/>
                <a:gd name="T40" fmla="*/ 68 w 136"/>
                <a:gd name="T41" fmla="*/ 92 h 220"/>
                <a:gd name="T42" fmla="*/ 66 w 136"/>
                <a:gd name="T43" fmla="*/ 102 h 220"/>
                <a:gd name="T44" fmla="*/ 66 w 136"/>
                <a:gd name="T45" fmla="*/ 112 h 220"/>
                <a:gd name="T46" fmla="*/ 66 w 136"/>
                <a:gd name="T47" fmla="*/ 220 h 220"/>
                <a:gd name="T48" fmla="*/ 2 w 136"/>
                <a:gd name="T49" fmla="*/ 220 h 220"/>
                <a:gd name="T50" fmla="*/ 2 w 136"/>
                <a:gd name="T51" fmla="*/ 56 h 2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6" h="220">
                  <a:moveTo>
                    <a:pt x="2" y="56"/>
                  </a:moveTo>
                  <a:lnTo>
                    <a:pt x="2" y="56"/>
                  </a:lnTo>
                  <a:lnTo>
                    <a:pt x="0" y="2"/>
                  </a:lnTo>
                  <a:lnTo>
                    <a:pt x="60" y="2"/>
                  </a:lnTo>
                  <a:lnTo>
                    <a:pt x="60" y="42"/>
                  </a:lnTo>
                  <a:lnTo>
                    <a:pt x="68" y="28"/>
                  </a:lnTo>
                  <a:lnTo>
                    <a:pt x="74" y="20"/>
                  </a:lnTo>
                  <a:lnTo>
                    <a:pt x="82" y="14"/>
                  </a:lnTo>
                  <a:lnTo>
                    <a:pt x="92" y="8"/>
                  </a:lnTo>
                  <a:lnTo>
                    <a:pt x="102" y="4"/>
                  </a:lnTo>
                  <a:lnTo>
                    <a:pt x="118" y="0"/>
                  </a:lnTo>
                  <a:lnTo>
                    <a:pt x="136" y="0"/>
                  </a:lnTo>
                  <a:lnTo>
                    <a:pt x="136" y="58"/>
                  </a:lnTo>
                  <a:lnTo>
                    <a:pt x="114" y="58"/>
                  </a:lnTo>
                  <a:lnTo>
                    <a:pt x="98" y="60"/>
                  </a:lnTo>
                  <a:lnTo>
                    <a:pt x="86" y="66"/>
                  </a:lnTo>
                  <a:lnTo>
                    <a:pt x="76" y="72"/>
                  </a:lnTo>
                  <a:lnTo>
                    <a:pt x="72" y="82"/>
                  </a:lnTo>
                  <a:lnTo>
                    <a:pt x="68" y="92"/>
                  </a:lnTo>
                  <a:lnTo>
                    <a:pt x="66" y="102"/>
                  </a:lnTo>
                  <a:lnTo>
                    <a:pt x="66" y="112"/>
                  </a:lnTo>
                  <a:lnTo>
                    <a:pt x="66" y="220"/>
                  </a:lnTo>
                  <a:lnTo>
                    <a:pt x="2" y="220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4020" y="2049"/>
              <a:ext cx="192" cy="229"/>
            </a:xfrm>
            <a:custGeom>
              <a:avLst/>
              <a:gdLst>
                <a:gd name="T0" fmla="*/ 60 w 192"/>
                <a:gd name="T1" fmla="*/ 160 h 230"/>
                <a:gd name="T2" fmla="*/ 66 w 192"/>
                <a:gd name="T3" fmla="*/ 176 h 230"/>
                <a:gd name="T4" fmla="*/ 74 w 192"/>
                <a:gd name="T5" fmla="*/ 186 h 230"/>
                <a:gd name="T6" fmla="*/ 88 w 192"/>
                <a:gd name="T7" fmla="*/ 190 h 230"/>
                <a:gd name="T8" fmla="*/ 98 w 192"/>
                <a:gd name="T9" fmla="*/ 190 h 230"/>
                <a:gd name="T10" fmla="*/ 112 w 192"/>
                <a:gd name="T11" fmla="*/ 188 h 230"/>
                <a:gd name="T12" fmla="*/ 122 w 192"/>
                <a:gd name="T13" fmla="*/ 182 h 230"/>
                <a:gd name="T14" fmla="*/ 130 w 192"/>
                <a:gd name="T15" fmla="*/ 164 h 230"/>
                <a:gd name="T16" fmla="*/ 130 w 192"/>
                <a:gd name="T17" fmla="*/ 158 h 230"/>
                <a:gd name="T18" fmla="*/ 116 w 192"/>
                <a:gd name="T19" fmla="*/ 146 h 230"/>
                <a:gd name="T20" fmla="*/ 60 w 192"/>
                <a:gd name="T21" fmla="*/ 130 h 230"/>
                <a:gd name="T22" fmla="*/ 44 w 192"/>
                <a:gd name="T23" fmla="*/ 124 h 230"/>
                <a:gd name="T24" fmla="*/ 26 w 192"/>
                <a:gd name="T25" fmla="*/ 114 h 230"/>
                <a:gd name="T26" fmla="*/ 12 w 192"/>
                <a:gd name="T27" fmla="*/ 96 h 230"/>
                <a:gd name="T28" fmla="*/ 6 w 192"/>
                <a:gd name="T29" fmla="*/ 68 h 230"/>
                <a:gd name="T30" fmla="*/ 8 w 192"/>
                <a:gd name="T31" fmla="*/ 54 h 230"/>
                <a:gd name="T32" fmla="*/ 20 w 192"/>
                <a:gd name="T33" fmla="*/ 28 h 230"/>
                <a:gd name="T34" fmla="*/ 46 w 192"/>
                <a:gd name="T35" fmla="*/ 12 h 230"/>
                <a:gd name="T36" fmla="*/ 80 w 192"/>
                <a:gd name="T37" fmla="*/ 2 h 230"/>
                <a:gd name="T38" fmla="*/ 102 w 192"/>
                <a:gd name="T39" fmla="*/ 0 h 230"/>
                <a:gd name="T40" fmla="*/ 132 w 192"/>
                <a:gd name="T41" fmla="*/ 4 h 230"/>
                <a:gd name="T42" fmla="*/ 158 w 192"/>
                <a:gd name="T43" fmla="*/ 16 h 230"/>
                <a:gd name="T44" fmla="*/ 176 w 192"/>
                <a:gd name="T45" fmla="*/ 36 h 230"/>
                <a:gd name="T46" fmla="*/ 184 w 192"/>
                <a:gd name="T47" fmla="*/ 66 h 230"/>
                <a:gd name="T48" fmla="*/ 126 w 192"/>
                <a:gd name="T49" fmla="*/ 66 h 230"/>
                <a:gd name="T50" fmla="*/ 122 w 192"/>
                <a:gd name="T51" fmla="*/ 50 h 230"/>
                <a:gd name="T52" fmla="*/ 114 w 192"/>
                <a:gd name="T53" fmla="*/ 44 h 230"/>
                <a:gd name="T54" fmla="*/ 94 w 192"/>
                <a:gd name="T55" fmla="*/ 40 h 230"/>
                <a:gd name="T56" fmla="*/ 82 w 192"/>
                <a:gd name="T57" fmla="*/ 40 h 230"/>
                <a:gd name="T58" fmla="*/ 66 w 192"/>
                <a:gd name="T59" fmla="*/ 52 h 230"/>
                <a:gd name="T60" fmla="*/ 64 w 192"/>
                <a:gd name="T61" fmla="*/ 60 h 230"/>
                <a:gd name="T62" fmla="*/ 66 w 192"/>
                <a:gd name="T63" fmla="*/ 70 h 230"/>
                <a:gd name="T64" fmla="*/ 82 w 192"/>
                <a:gd name="T65" fmla="*/ 80 h 230"/>
                <a:gd name="T66" fmla="*/ 134 w 192"/>
                <a:gd name="T67" fmla="*/ 94 h 230"/>
                <a:gd name="T68" fmla="*/ 148 w 192"/>
                <a:gd name="T69" fmla="*/ 98 h 230"/>
                <a:gd name="T70" fmla="*/ 170 w 192"/>
                <a:gd name="T71" fmla="*/ 110 h 230"/>
                <a:gd name="T72" fmla="*/ 184 w 192"/>
                <a:gd name="T73" fmla="*/ 126 h 230"/>
                <a:gd name="T74" fmla="*/ 190 w 192"/>
                <a:gd name="T75" fmla="*/ 144 h 230"/>
                <a:gd name="T76" fmla="*/ 192 w 192"/>
                <a:gd name="T77" fmla="*/ 156 h 230"/>
                <a:gd name="T78" fmla="*/ 186 w 192"/>
                <a:gd name="T79" fmla="*/ 182 h 230"/>
                <a:gd name="T80" fmla="*/ 168 w 192"/>
                <a:gd name="T81" fmla="*/ 208 h 230"/>
                <a:gd name="T82" fmla="*/ 136 w 192"/>
                <a:gd name="T83" fmla="*/ 224 h 230"/>
                <a:gd name="T84" fmla="*/ 92 w 192"/>
                <a:gd name="T85" fmla="*/ 230 h 230"/>
                <a:gd name="T86" fmla="*/ 70 w 192"/>
                <a:gd name="T87" fmla="*/ 230 h 230"/>
                <a:gd name="T88" fmla="*/ 42 w 192"/>
                <a:gd name="T89" fmla="*/ 222 h 230"/>
                <a:gd name="T90" fmla="*/ 24 w 192"/>
                <a:gd name="T91" fmla="*/ 210 h 230"/>
                <a:gd name="T92" fmla="*/ 16 w 192"/>
                <a:gd name="T93" fmla="*/ 204 h 230"/>
                <a:gd name="T94" fmla="*/ 4 w 192"/>
                <a:gd name="T95" fmla="*/ 180 h 230"/>
                <a:gd name="T96" fmla="*/ 0 w 192"/>
                <a:gd name="T97" fmla="*/ 160 h 2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2" h="230">
                  <a:moveTo>
                    <a:pt x="60" y="160"/>
                  </a:moveTo>
                  <a:lnTo>
                    <a:pt x="60" y="160"/>
                  </a:lnTo>
                  <a:lnTo>
                    <a:pt x="64" y="172"/>
                  </a:lnTo>
                  <a:lnTo>
                    <a:pt x="66" y="176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80" y="188"/>
                  </a:lnTo>
                  <a:lnTo>
                    <a:pt x="88" y="190"/>
                  </a:lnTo>
                  <a:lnTo>
                    <a:pt x="98" y="190"/>
                  </a:lnTo>
                  <a:lnTo>
                    <a:pt x="106" y="190"/>
                  </a:lnTo>
                  <a:lnTo>
                    <a:pt x="112" y="188"/>
                  </a:lnTo>
                  <a:lnTo>
                    <a:pt x="118" y="186"/>
                  </a:lnTo>
                  <a:lnTo>
                    <a:pt x="122" y="182"/>
                  </a:lnTo>
                  <a:lnTo>
                    <a:pt x="128" y="174"/>
                  </a:lnTo>
                  <a:lnTo>
                    <a:pt x="130" y="164"/>
                  </a:lnTo>
                  <a:lnTo>
                    <a:pt x="130" y="158"/>
                  </a:lnTo>
                  <a:lnTo>
                    <a:pt x="126" y="152"/>
                  </a:lnTo>
                  <a:lnTo>
                    <a:pt x="116" y="146"/>
                  </a:lnTo>
                  <a:lnTo>
                    <a:pt x="100" y="140"/>
                  </a:lnTo>
                  <a:lnTo>
                    <a:pt x="60" y="130"/>
                  </a:lnTo>
                  <a:lnTo>
                    <a:pt x="44" y="124"/>
                  </a:lnTo>
                  <a:lnTo>
                    <a:pt x="36" y="120"/>
                  </a:lnTo>
                  <a:lnTo>
                    <a:pt x="26" y="114"/>
                  </a:lnTo>
                  <a:lnTo>
                    <a:pt x="18" y="106"/>
                  </a:lnTo>
                  <a:lnTo>
                    <a:pt x="12" y="96"/>
                  </a:lnTo>
                  <a:lnTo>
                    <a:pt x="8" y="84"/>
                  </a:lnTo>
                  <a:lnTo>
                    <a:pt x="6" y="68"/>
                  </a:lnTo>
                  <a:lnTo>
                    <a:pt x="8" y="54"/>
                  </a:lnTo>
                  <a:lnTo>
                    <a:pt x="12" y="40"/>
                  </a:lnTo>
                  <a:lnTo>
                    <a:pt x="20" y="28"/>
                  </a:lnTo>
                  <a:lnTo>
                    <a:pt x="32" y="18"/>
                  </a:lnTo>
                  <a:lnTo>
                    <a:pt x="46" y="12"/>
                  </a:lnTo>
                  <a:lnTo>
                    <a:pt x="62" y="6"/>
                  </a:lnTo>
                  <a:lnTo>
                    <a:pt x="80" y="2"/>
                  </a:lnTo>
                  <a:lnTo>
                    <a:pt x="102" y="0"/>
                  </a:lnTo>
                  <a:lnTo>
                    <a:pt x="118" y="2"/>
                  </a:lnTo>
                  <a:lnTo>
                    <a:pt x="132" y="4"/>
                  </a:lnTo>
                  <a:lnTo>
                    <a:pt x="146" y="10"/>
                  </a:lnTo>
                  <a:lnTo>
                    <a:pt x="158" y="16"/>
                  </a:lnTo>
                  <a:lnTo>
                    <a:pt x="168" y="26"/>
                  </a:lnTo>
                  <a:lnTo>
                    <a:pt x="176" y="36"/>
                  </a:lnTo>
                  <a:lnTo>
                    <a:pt x="182" y="50"/>
                  </a:lnTo>
                  <a:lnTo>
                    <a:pt x="184" y="66"/>
                  </a:lnTo>
                  <a:lnTo>
                    <a:pt x="126" y="66"/>
                  </a:lnTo>
                  <a:lnTo>
                    <a:pt x="124" y="58"/>
                  </a:lnTo>
                  <a:lnTo>
                    <a:pt x="122" y="50"/>
                  </a:lnTo>
                  <a:lnTo>
                    <a:pt x="118" y="46"/>
                  </a:lnTo>
                  <a:lnTo>
                    <a:pt x="114" y="44"/>
                  </a:lnTo>
                  <a:lnTo>
                    <a:pt x="104" y="40"/>
                  </a:lnTo>
                  <a:lnTo>
                    <a:pt x="94" y="40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6" y="70"/>
                  </a:lnTo>
                  <a:lnTo>
                    <a:pt x="72" y="76"/>
                  </a:lnTo>
                  <a:lnTo>
                    <a:pt x="82" y="80"/>
                  </a:lnTo>
                  <a:lnTo>
                    <a:pt x="94" y="84"/>
                  </a:lnTo>
                  <a:lnTo>
                    <a:pt x="134" y="94"/>
                  </a:lnTo>
                  <a:lnTo>
                    <a:pt x="148" y="98"/>
                  </a:lnTo>
                  <a:lnTo>
                    <a:pt x="160" y="104"/>
                  </a:lnTo>
                  <a:lnTo>
                    <a:pt x="170" y="110"/>
                  </a:lnTo>
                  <a:lnTo>
                    <a:pt x="178" y="118"/>
                  </a:lnTo>
                  <a:lnTo>
                    <a:pt x="184" y="126"/>
                  </a:lnTo>
                  <a:lnTo>
                    <a:pt x="188" y="134"/>
                  </a:lnTo>
                  <a:lnTo>
                    <a:pt x="190" y="144"/>
                  </a:lnTo>
                  <a:lnTo>
                    <a:pt x="192" y="156"/>
                  </a:lnTo>
                  <a:lnTo>
                    <a:pt x="190" y="170"/>
                  </a:lnTo>
                  <a:lnTo>
                    <a:pt x="186" y="182"/>
                  </a:lnTo>
                  <a:lnTo>
                    <a:pt x="178" y="196"/>
                  </a:lnTo>
                  <a:lnTo>
                    <a:pt x="168" y="208"/>
                  </a:lnTo>
                  <a:lnTo>
                    <a:pt x="154" y="216"/>
                  </a:lnTo>
                  <a:lnTo>
                    <a:pt x="136" y="224"/>
                  </a:lnTo>
                  <a:lnTo>
                    <a:pt x="116" y="228"/>
                  </a:lnTo>
                  <a:lnTo>
                    <a:pt x="92" y="230"/>
                  </a:lnTo>
                  <a:lnTo>
                    <a:pt x="70" y="230"/>
                  </a:lnTo>
                  <a:lnTo>
                    <a:pt x="52" y="224"/>
                  </a:lnTo>
                  <a:lnTo>
                    <a:pt x="42" y="222"/>
                  </a:lnTo>
                  <a:lnTo>
                    <a:pt x="32" y="216"/>
                  </a:lnTo>
                  <a:lnTo>
                    <a:pt x="24" y="210"/>
                  </a:lnTo>
                  <a:lnTo>
                    <a:pt x="16" y="204"/>
                  </a:lnTo>
                  <a:lnTo>
                    <a:pt x="8" y="192"/>
                  </a:lnTo>
                  <a:lnTo>
                    <a:pt x="4" y="180"/>
                  </a:lnTo>
                  <a:lnTo>
                    <a:pt x="2" y="170"/>
                  </a:lnTo>
                  <a:lnTo>
                    <a:pt x="0" y="160"/>
                  </a:lnTo>
                  <a:lnTo>
                    <a:pt x="60" y="160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 userDrawn="1"/>
          </p:nvSpPr>
          <p:spPr bwMode="auto">
            <a:xfrm>
              <a:off x="4236" y="1961"/>
              <a:ext cx="69" cy="312"/>
            </a:xfrm>
            <a:custGeom>
              <a:avLst/>
              <a:gdLst>
                <a:gd name="T0" fmla="*/ 0 w 68"/>
                <a:gd name="T1" fmla="*/ 0 h 312"/>
                <a:gd name="T2" fmla="*/ 68 w 68"/>
                <a:gd name="T3" fmla="*/ 0 h 312"/>
                <a:gd name="T4" fmla="*/ 68 w 68"/>
                <a:gd name="T5" fmla="*/ 56 h 312"/>
                <a:gd name="T6" fmla="*/ 0 w 68"/>
                <a:gd name="T7" fmla="*/ 56 h 312"/>
                <a:gd name="T8" fmla="*/ 0 w 68"/>
                <a:gd name="T9" fmla="*/ 0 h 312"/>
                <a:gd name="T10" fmla="*/ 2 w 68"/>
                <a:gd name="T11" fmla="*/ 94 h 312"/>
                <a:gd name="T12" fmla="*/ 66 w 68"/>
                <a:gd name="T13" fmla="*/ 94 h 312"/>
                <a:gd name="T14" fmla="*/ 66 w 68"/>
                <a:gd name="T15" fmla="*/ 312 h 312"/>
                <a:gd name="T16" fmla="*/ 2 w 68"/>
                <a:gd name="T17" fmla="*/ 312 h 312"/>
                <a:gd name="T18" fmla="*/ 2 w 68"/>
                <a:gd name="T19" fmla="*/ 94 h 3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8" h="312">
                  <a:moveTo>
                    <a:pt x="0" y="0"/>
                  </a:moveTo>
                  <a:lnTo>
                    <a:pt x="68" y="0"/>
                  </a:lnTo>
                  <a:lnTo>
                    <a:pt x="68" y="56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2" y="94"/>
                  </a:moveTo>
                  <a:lnTo>
                    <a:pt x="66" y="94"/>
                  </a:lnTo>
                  <a:lnTo>
                    <a:pt x="66" y="312"/>
                  </a:lnTo>
                  <a:lnTo>
                    <a:pt x="2" y="31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4317" y="1981"/>
              <a:ext cx="159" cy="286"/>
            </a:xfrm>
            <a:custGeom>
              <a:avLst/>
              <a:gdLst>
                <a:gd name="T0" fmla="*/ 156 w 158"/>
                <a:gd name="T1" fmla="*/ 280 h 286"/>
                <a:gd name="T2" fmla="*/ 156 w 158"/>
                <a:gd name="T3" fmla="*/ 280 h 286"/>
                <a:gd name="T4" fmla="*/ 128 w 158"/>
                <a:gd name="T5" fmla="*/ 284 h 286"/>
                <a:gd name="T6" fmla="*/ 106 w 158"/>
                <a:gd name="T7" fmla="*/ 286 h 286"/>
                <a:gd name="T8" fmla="*/ 106 w 158"/>
                <a:gd name="T9" fmla="*/ 286 h 286"/>
                <a:gd name="T10" fmla="*/ 86 w 158"/>
                <a:gd name="T11" fmla="*/ 284 h 286"/>
                <a:gd name="T12" fmla="*/ 70 w 158"/>
                <a:gd name="T13" fmla="*/ 280 h 286"/>
                <a:gd name="T14" fmla="*/ 58 w 158"/>
                <a:gd name="T15" fmla="*/ 272 h 286"/>
                <a:gd name="T16" fmla="*/ 50 w 158"/>
                <a:gd name="T17" fmla="*/ 264 h 286"/>
                <a:gd name="T18" fmla="*/ 46 w 158"/>
                <a:gd name="T19" fmla="*/ 254 h 286"/>
                <a:gd name="T20" fmla="*/ 44 w 158"/>
                <a:gd name="T21" fmla="*/ 244 h 286"/>
                <a:gd name="T22" fmla="*/ 42 w 158"/>
                <a:gd name="T23" fmla="*/ 228 h 286"/>
                <a:gd name="T24" fmla="*/ 42 w 158"/>
                <a:gd name="T25" fmla="*/ 108 h 286"/>
                <a:gd name="T26" fmla="*/ 0 w 158"/>
                <a:gd name="T27" fmla="*/ 108 h 286"/>
                <a:gd name="T28" fmla="*/ 0 w 158"/>
                <a:gd name="T29" fmla="*/ 66 h 286"/>
                <a:gd name="T30" fmla="*/ 42 w 158"/>
                <a:gd name="T31" fmla="*/ 66 h 286"/>
                <a:gd name="T32" fmla="*/ 42 w 158"/>
                <a:gd name="T33" fmla="*/ 22 h 286"/>
                <a:gd name="T34" fmla="*/ 106 w 158"/>
                <a:gd name="T35" fmla="*/ 0 h 286"/>
                <a:gd name="T36" fmla="*/ 106 w 158"/>
                <a:gd name="T37" fmla="*/ 66 h 286"/>
                <a:gd name="T38" fmla="*/ 158 w 158"/>
                <a:gd name="T39" fmla="*/ 66 h 286"/>
                <a:gd name="T40" fmla="*/ 158 w 158"/>
                <a:gd name="T41" fmla="*/ 108 h 286"/>
                <a:gd name="T42" fmla="*/ 106 w 158"/>
                <a:gd name="T43" fmla="*/ 108 h 286"/>
                <a:gd name="T44" fmla="*/ 106 w 158"/>
                <a:gd name="T45" fmla="*/ 206 h 286"/>
                <a:gd name="T46" fmla="*/ 106 w 158"/>
                <a:gd name="T47" fmla="*/ 206 h 286"/>
                <a:gd name="T48" fmla="*/ 106 w 158"/>
                <a:gd name="T49" fmla="*/ 220 h 286"/>
                <a:gd name="T50" fmla="*/ 108 w 158"/>
                <a:gd name="T51" fmla="*/ 226 h 286"/>
                <a:gd name="T52" fmla="*/ 110 w 158"/>
                <a:gd name="T53" fmla="*/ 230 h 286"/>
                <a:gd name="T54" fmla="*/ 114 w 158"/>
                <a:gd name="T55" fmla="*/ 234 h 286"/>
                <a:gd name="T56" fmla="*/ 118 w 158"/>
                <a:gd name="T57" fmla="*/ 236 h 286"/>
                <a:gd name="T58" fmla="*/ 126 w 158"/>
                <a:gd name="T59" fmla="*/ 238 h 286"/>
                <a:gd name="T60" fmla="*/ 134 w 158"/>
                <a:gd name="T61" fmla="*/ 238 h 286"/>
                <a:gd name="T62" fmla="*/ 134 w 158"/>
                <a:gd name="T63" fmla="*/ 238 h 286"/>
                <a:gd name="T64" fmla="*/ 156 w 158"/>
                <a:gd name="T65" fmla="*/ 238 h 286"/>
                <a:gd name="T66" fmla="*/ 156 w 158"/>
                <a:gd name="T67" fmla="*/ 280 h 2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8" h="286">
                  <a:moveTo>
                    <a:pt x="156" y="280"/>
                  </a:moveTo>
                  <a:lnTo>
                    <a:pt x="156" y="280"/>
                  </a:lnTo>
                  <a:lnTo>
                    <a:pt x="128" y="284"/>
                  </a:lnTo>
                  <a:lnTo>
                    <a:pt x="106" y="286"/>
                  </a:lnTo>
                  <a:lnTo>
                    <a:pt x="86" y="284"/>
                  </a:lnTo>
                  <a:lnTo>
                    <a:pt x="70" y="280"/>
                  </a:lnTo>
                  <a:lnTo>
                    <a:pt x="58" y="272"/>
                  </a:lnTo>
                  <a:lnTo>
                    <a:pt x="50" y="264"/>
                  </a:lnTo>
                  <a:lnTo>
                    <a:pt x="46" y="254"/>
                  </a:lnTo>
                  <a:lnTo>
                    <a:pt x="44" y="244"/>
                  </a:lnTo>
                  <a:lnTo>
                    <a:pt x="42" y="228"/>
                  </a:lnTo>
                  <a:lnTo>
                    <a:pt x="42" y="108"/>
                  </a:lnTo>
                  <a:lnTo>
                    <a:pt x="0" y="108"/>
                  </a:lnTo>
                  <a:lnTo>
                    <a:pt x="0" y="66"/>
                  </a:lnTo>
                  <a:lnTo>
                    <a:pt x="42" y="66"/>
                  </a:lnTo>
                  <a:lnTo>
                    <a:pt x="42" y="22"/>
                  </a:lnTo>
                  <a:lnTo>
                    <a:pt x="106" y="0"/>
                  </a:lnTo>
                  <a:lnTo>
                    <a:pt x="106" y="66"/>
                  </a:lnTo>
                  <a:lnTo>
                    <a:pt x="158" y="66"/>
                  </a:lnTo>
                  <a:lnTo>
                    <a:pt x="158" y="108"/>
                  </a:lnTo>
                  <a:lnTo>
                    <a:pt x="106" y="108"/>
                  </a:lnTo>
                  <a:lnTo>
                    <a:pt x="106" y="206"/>
                  </a:lnTo>
                  <a:lnTo>
                    <a:pt x="106" y="220"/>
                  </a:lnTo>
                  <a:lnTo>
                    <a:pt x="108" y="226"/>
                  </a:lnTo>
                  <a:lnTo>
                    <a:pt x="110" y="230"/>
                  </a:lnTo>
                  <a:lnTo>
                    <a:pt x="114" y="234"/>
                  </a:lnTo>
                  <a:lnTo>
                    <a:pt x="118" y="236"/>
                  </a:lnTo>
                  <a:lnTo>
                    <a:pt x="126" y="238"/>
                  </a:lnTo>
                  <a:lnTo>
                    <a:pt x="134" y="238"/>
                  </a:lnTo>
                  <a:lnTo>
                    <a:pt x="156" y="238"/>
                  </a:lnTo>
                  <a:lnTo>
                    <a:pt x="156" y="280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 userDrawn="1"/>
          </p:nvSpPr>
          <p:spPr bwMode="auto">
            <a:xfrm>
              <a:off x="4489" y="2049"/>
              <a:ext cx="198" cy="229"/>
            </a:xfrm>
            <a:custGeom>
              <a:avLst/>
              <a:gdLst>
                <a:gd name="T0" fmla="*/ 140 w 198"/>
                <a:gd name="T1" fmla="*/ 224 h 230"/>
                <a:gd name="T2" fmla="*/ 138 w 198"/>
                <a:gd name="T3" fmla="*/ 194 h 230"/>
                <a:gd name="T4" fmla="*/ 130 w 198"/>
                <a:gd name="T5" fmla="*/ 206 h 230"/>
                <a:gd name="T6" fmla="*/ 110 w 198"/>
                <a:gd name="T7" fmla="*/ 220 h 230"/>
                <a:gd name="T8" fmla="*/ 86 w 198"/>
                <a:gd name="T9" fmla="*/ 228 h 230"/>
                <a:gd name="T10" fmla="*/ 74 w 198"/>
                <a:gd name="T11" fmla="*/ 230 h 230"/>
                <a:gd name="T12" fmla="*/ 38 w 198"/>
                <a:gd name="T13" fmla="*/ 224 h 230"/>
                <a:gd name="T14" fmla="*/ 18 w 198"/>
                <a:gd name="T15" fmla="*/ 212 h 230"/>
                <a:gd name="T16" fmla="*/ 10 w 198"/>
                <a:gd name="T17" fmla="*/ 202 h 230"/>
                <a:gd name="T18" fmla="*/ 2 w 198"/>
                <a:gd name="T19" fmla="*/ 176 h 230"/>
                <a:gd name="T20" fmla="*/ 0 w 198"/>
                <a:gd name="T21" fmla="*/ 164 h 230"/>
                <a:gd name="T22" fmla="*/ 4 w 198"/>
                <a:gd name="T23" fmla="*/ 140 h 230"/>
                <a:gd name="T24" fmla="*/ 14 w 198"/>
                <a:gd name="T25" fmla="*/ 122 h 230"/>
                <a:gd name="T26" fmla="*/ 32 w 198"/>
                <a:gd name="T27" fmla="*/ 104 h 230"/>
                <a:gd name="T28" fmla="*/ 46 w 198"/>
                <a:gd name="T29" fmla="*/ 96 h 230"/>
                <a:gd name="T30" fmla="*/ 68 w 198"/>
                <a:gd name="T31" fmla="*/ 90 h 230"/>
                <a:gd name="T32" fmla="*/ 114 w 198"/>
                <a:gd name="T33" fmla="*/ 84 h 230"/>
                <a:gd name="T34" fmla="*/ 132 w 198"/>
                <a:gd name="T35" fmla="*/ 84 h 230"/>
                <a:gd name="T36" fmla="*/ 130 w 198"/>
                <a:gd name="T37" fmla="*/ 56 h 230"/>
                <a:gd name="T38" fmla="*/ 126 w 198"/>
                <a:gd name="T39" fmla="*/ 50 h 230"/>
                <a:gd name="T40" fmla="*/ 116 w 198"/>
                <a:gd name="T41" fmla="*/ 40 h 230"/>
                <a:gd name="T42" fmla="*/ 100 w 198"/>
                <a:gd name="T43" fmla="*/ 38 h 230"/>
                <a:gd name="T44" fmla="*/ 94 w 198"/>
                <a:gd name="T45" fmla="*/ 38 h 230"/>
                <a:gd name="T46" fmla="*/ 82 w 198"/>
                <a:gd name="T47" fmla="*/ 44 h 230"/>
                <a:gd name="T48" fmla="*/ 76 w 198"/>
                <a:gd name="T49" fmla="*/ 50 h 230"/>
                <a:gd name="T50" fmla="*/ 72 w 198"/>
                <a:gd name="T51" fmla="*/ 60 h 230"/>
                <a:gd name="T52" fmla="*/ 10 w 198"/>
                <a:gd name="T53" fmla="*/ 68 h 230"/>
                <a:gd name="T54" fmla="*/ 10 w 198"/>
                <a:gd name="T55" fmla="*/ 58 h 230"/>
                <a:gd name="T56" fmla="*/ 16 w 198"/>
                <a:gd name="T57" fmla="*/ 38 h 230"/>
                <a:gd name="T58" fmla="*/ 26 w 198"/>
                <a:gd name="T59" fmla="*/ 24 h 230"/>
                <a:gd name="T60" fmla="*/ 34 w 198"/>
                <a:gd name="T61" fmla="*/ 18 h 230"/>
                <a:gd name="T62" fmla="*/ 66 w 198"/>
                <a:gd name="T63" fmla="*/ 2 h 230"/>
                <a:gd name="T64" fmla="*/ 100 w 198"/>
                <a:gd name="T65" fmla="*/ 0 h 230"/>
                <a:gd name="T66" fmla="*/ 116 w 198"/>
                <a:gd name="T67" fmla="*/ 0 h 230"/>
                <a:gd name="T68" fmla="*/ 148 w 198"/>
                <a:gd name="T69" fmla="*/ 8 h 230"/>
                <a:gd name="T70" fmla="*/ 170 w 198"/>
                <a:gd name="T71" fmla="*/ 20 h 230"/>
                <a:gd name="T72" fmla="*/ 178 w 198"/>
                <a:gd name="T73" fmla="*/ 28 h 230"/>
                <a:gd name="T74" fmla="*/ 186 w 198"/>
                <a:gd name="T75" fmla="*/ 42 h 230"/>
                <a:gd name="T76" fmla="*/ 192 w 198"/>
                <a:gd name="T77" fmla="*/ 70 h 230"/>
                <a:gd name="T78" fmla="*/ 194 w 198"/>
                <a:gd name="T79" fmla="*/ 168 h 230"/>
                <a:gd name="T80" fmla="*/ 194 w 198"/>
                <a:gd name="T81" fmla="*/ 196 h 230"/>
                <a:gd name="T82" fmla="*/ 140 w 198"/>
                <a:gd name="T83" fmla="*/ 224 h 230"/>
                <a:gd name="T84" fmla="*/ 62 w 198"/>
                <a:gd name="T85" fmla="*/ 156 h 230"/>
                <a:gd name="T86" fmla="*/ 70 w 198"/>
                <a:gd name="T87" fmla="*/ 178 h 230"/>
                <a:gd name="T88" fmla="*/ 80 w 198"/>
                <a:gd name="T89" fmla="*/ 184 h 230"/>
                <a:gd name="T90" fmla="*/ 94 w 198"/>
                <a:gd name="T91" fmla="*/ 188 h 230"/>
                <a:gd name="T92" fmla="*/ 102 w 198"/>
                <a:gd name="T93" fmla="*/ 186 h 230"/>
                <a:gd name="T94" fmla="*/ 116 w 198"/>
                <a:gd name="T95" fmla="*/ 180 h 230"/>
                <a:gd name="T96" fmla="*/ 120 w 198"/>
                <a:gd name="T97" fmla="*/ 176 h 230"/>
                <a:gd name="T98" fmla="*/ 130 w 198"/>
                <a:gd name="T99" fmla="*/ 152 h 230"/>
                <a:gd name="T100" fmla="*/ 132 w 198"/>
                <a:gd name="T101" fmla="*/ 122 h 230"/>
                <a:gd name="T102" fmla="*/ 118 w 198"/>
                <a:gd name="T103" fmla="*/ 120 h 230"/>
                <a:gd name="T104" fmla="*/ 92 w 198"/>
                <a:gd name="T105" fmla="*/ 124 h 230"/>
                <a:gd name="T106" fmla="*/ 74 w 198"/>
                <a:gd name="T107" fmla="*/ 134 h 230"/>
                <a:gd name="T108" fmla="*/ 64 w 198"/>
                <a:gd name="T109" fmla="*/ 148 h 230"/>
                <a:gd name="T110" fmla="*/ 62 w 198"/>
                <a:gd name="T111" fmla="*/ 156 h 2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8" h="230">
                  <a:moveTo>
                    <a:pt x="140" y="224"/>
                  </a:moveTo>
                  <a:lnTo>
                    <a:pt x="140" y="224"/>
                  </a:lnTo>
                  <a:lnTo>
                    <a:pt x="138" y="206"/>
                  </a:lnTo>
                  <a:lnTo>
                    <a:pt x="138" y="194"/>
                  </a:lnTo>
                  <a:lnTo>
                    <a:pt x="130" y="206"/>
                  </a:lnTo>
                  <a:lnTo>
                    <a:pt x="120" y="214"/>
                  </a:lnTo>
                  <a:lnTo>
                    <a:pt x="110" y="220"/>
                  </a:lnTo>
                  <a:lnTo>
                    <a:pt x="102" y="224"/>
                  </a:lnTo>
                  <a:lnTo>
                    <a:pt x="86" y="228"/>
                  </a:lnTo>
                  <a:lnTo>
                    <a:pt x="74" y="230"/>
                  </a:lnTo>
                  <a:lnTo>
                    <a:pt x="52" y="228"/>
                  </a:lnTo>
                  <a:lnTo>
                    <a:pt x="38" y="224"/>
                  </a:lnTo>
                  <a:lnTo>
                    <a:pt x="26" y="218"/>
                  </a:lnTo>
                  <a:lnTo>
                    <a:pt x="18" y="212"/>
                  </a:lnTo>
                  <a:lnTo>
                    <a:pt x="10" y="202"/>
                  </a:lnTo>
                  <a:lnTo>
                    <a:pt x="4" y="190"/>
                  </a:lnTo>
                  <a:lnTo>
                    <a:pt x="2" y="176"/>
                  </a:lnTo>
                  <a:lnTo>
                    <a:pt x="0" y="164"/>
                  </a:lnTo>
                  <a:lnTo>
                    <a:pt x="2" y="148"/>
                  </a:lnTo>
                  <a:lnTo>
                    <a:pt x="4" y="140"/>
                  </a:lnTo>
                  <a:lnTo>
                    <a:pt x="8" y="130"/>
                  </a:lnTo>
                  <a:lnTo>
                    <a:pt x="14" y="122"/>
                  </a:lnTo>
                  <a:lnTo>
                    <a:pt x="22" y="112"/>
                  </a:lnTo>
                  <a:lnTo>
                    <a:pt x="32" y="104"/>
                  </a:lnTo>
                  <a:lnTo>
                    <a:pt x="46" y="96"/>
                  </a:lnTo>
                  <a:lnTo>
                    <a:pt x="56" y="92"/>
                  </a:lnTo>
                  <a:lnTo>
                    <a:pt x="68" y="90"/>
                  </a:lnTo>
                  <a:lnTo>
                    <a:pt x="92" y="86"/>
                  </a:lnTo>
                  <a:lnTo>
                    <a:pt x="114" y="84"/>
                  </a:lnTo>
                  <a:lnTo>
                    <a:pt x="132" y="84"/>
                  </a:lnTo>
                  <a:lnTo>
                    <a:pt x="132" y="68"/>
                  </a:lnTo>
                  <a:lnTo>
                    <a:pt x="130" y="56"/>
                  </a:lnTo>
                  <a:lnTo>
                    <a:pt x="126" y="50"/>
                  </a:lnTo>
                  <a:lnTo>
                    <a:pt x="124" y="46"/>
                  </a:lnTo>
                  <a:lnTo>
                    <a:pt x="116" y="40"/>
                  </a:lnTo>
                  <a:lnTo>
                    <a:pt x="108" y="38"/>
                  </a:lnTo>
                  <a:lnTo>
                    <a:pt x="100" y="38"/>
                  </a:lnTo>
                  <a:lnTo>
                    <a:pt x="94" y="38"/>
                  </a:lnTo>
                  <a:lnTo>
                    <a:pt x="88" y="40"/>
                  </a:lnTo>
                  <a:lnTo>
                    <a:pt x="82" y="44"/>
                  </a:lnTo>
                  <a:lnTo>
                    <a:pt x="76" y="50"/>
                  </a:lnTo>
                  <a:lnTo>
                    <a:pt x="74" y="54"/>
                  </a:lnTo>
                  <a:lnTo>
                    <a:pt x="72" y="60"/>
                  </a:lnTo>
                  <a:lnTo>
                    <a:pt x="72" y="68"/>
                  </a:lnTo>
                  <a:lnTo>
                    <a:pt x="10" y="68"/>
                  </a:lnTo>
                  <a:lnTo>
                    <a:pt x="10" y="58"/>
                  </a:lnTo>
                  <a:lnTo>
                    <a:pt x="14" y="44"/>
                  </a:lnTo>
                  <a:lnTo>
                    <a:pt x="16" y="38"/>
                  </a:lnTo>
                  <a:lnTo>
                    <a:pt x="20" y="30"/>
                  </a:lnTo>
                  <a:lnTo>
                    <a:pt x="26" y="24"/>
                  </a:lnTo>
                  <a:lnTo>
                    <a:pt x="34" y="18"/>
                  </a:lnTo>
                  <a:lnTo>
                    <a:pt x="50" y="8"/>
                  </a:lnTo>
                  <a:lnTo>
                    <a:pt x="66" y="2"/>
                  </a:lnTo>
                  <a:lnTo>
                    <a:pt x="84" y="0"/>
                  </a:lnTo>
                  <a:lnTo>
                    <a:pt x="100" y="0"/>
                  </a:lnTo>
                  <a:lnTo>
                    <a:pt x="116" y="0"/>
                  </a:lnTo>
                  <a:lnTo>
                    <a:pt x="138" y="4"/>
                  </a:lnTo>
                  <a:lnTo>
                    <a:pt x="148" y="8"/>
                  </a:lnTo>
                  <a:lnTo>
                    <a:pt x="160" y="12"/>
                  </a:lnTo>
                  <a:lnTo>
                    <a:pt x="170" y="20"/>
                  </a:lnTo>
                  <a:lnTo>
                    <a:pt x="178" y="28"/>
                  </a:lnTo>
                  <a:lnTo>
                    <a:pt x="182" y="34"/>
                  </a:lnTo>
                  <a:lnTo>
                    <a:pt x="186" y="42"/>
                  </a:lnTo>
                  <a:lnTo>
                    <a:pt x="190" y="58"/>
                  </a:lnTo>
                  <a:lnTo>
                    <a:pt x="192" y="70"/>
                  </a:lnTo>
                  <a:lnTo>
                    <a:pt x="192" y="82"/>
                  </a:lnTo>
                  <a:lnTo>
                    <a:pt x="194" y="168"/>
                  </a:lnTo>
                  <a:lnTo>
                    <a:pt x="194" y="196"/>
                  </a:lnTo>
                  <a:lnTo>
                    <a:pt x="198" y="224"/>
                  </a:lnTo>
                  <a:lnTo>
                    <a:pt x="140" y="224"/>
                  </a:lnTo>
                  <a:close/>
                  <a:moveTo>
                    <a:pt x="62" y="156"/>
                  </a:moveTo>
                  <a:lnTo>
                    <a:pt x="62" y="156"/>
                  </a:lnTo>
                  <a:lnTo>
                    <a:pt x="64" y="168"/>
                  </a:lnTo>
                  <a:lnTo>
                    <a:pt x="70" y="178"/>
                  </a:lnTo>
                  <a:lnTo>
                    <a:pt x="74" y="182"/>
                  </a:lnTo>
                  <a:lnTo>
                    <a:pt x="80" y="184"/>
                  </a:lnTo>
                  <a:lnTo>
                    <a:pt x="86" y="188"/>
                  </a:lnTo>
                  <a:lnTo>
                    <a:pt x="94" y="188"/>
                  </a:lnTo>
                  <a:lnTo>
                    <a:pt x="102" y="186"/>
                  </a:lnTo>
                  <a:lnTo>
                    <a:pt x="108" y="184"/>
                  </a:lnTo>
                  <a:lnTo>
                    <a:pt x="116" y="180"/>
                  </a:lnTo>
                  <a:lnTo>
                    <a:pt x="120" y="176"/>
                  </a:lnTo>
                  <a:lnTo>
                    <a:pt x="128" y="164"/>
                  </a:lnTo>
                  <a:lnTo>
                    <a:pt x="130" y="152"/>
                  </a:lnTo>
                  <a:lnTo>
                    <a:pt x="132" y="138"/>
                  </a:lnTo>
                  <a:lnTo>
                    <a:pt x="132" y="122"/>
                  </a:lnTo>
                  <a:lnTo>
                    <a:pt x="118" y="120"/>
                  </a:lnTo>
                  <a:lnTo>
                    <a:pt x="104" y="122"/>
                  </a:lnTo>
                  <a:lnTo>
                    <a:pt x="92" y="124"/>
                  </a:lnTo>
                  <a:lnTo>
                    <a:pt x="82" y="128"/>
                  </a:lnTo>
                  <a:lnTo>
                    <a:pt x="74" y="134"/>
                  </a:lnTo>
                  <a:lnTo>
                    <a:pt x="68" y="140"/>
                  </a:lnTo>
                  <a:lnTo>
                    <a:pt x="64" y="148"/>
                  </a:lnTo>
                  <a:lnTo>
                    <a:pt x="62" y="156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 noEditPoints="1"/>
            </p:cNvSpPr>
            <p:nvPr userDrawn="1"/>
          </p:nvSpPr>
          <p:spPr bwMode="auto">
            <a:xfrm>
              <a:off x="4715" y="2047"/>
              <a:ext cx="208" cy="233"/>
            </a:xfrm>
            <a:custGeom>
              <a:avLst/>
              <a:gdLst>
                <a:gd name="T0" fmla="*/ 62 w 208"/>
                <a:gd name="T1" fmla="*/ 134 h 234"/>
                <a:gd name="T2" fmla="*/ 64 w 208"/>
                <a:gd name="T3" fmla="*/ 158 h 234"/>
                <a:gd name="T4" fmla="*/ 72 w 208"/>
                <a:gd name="T5" fmla="*/ 176 h 234"/>
                <a:gd name="T6" fmla="*/ 90 w 208"/>
                <a:gd name="T7" fmla="*/ 190 h 234"/>
                <a:gd name="T8" fmla="*/ 106 w 208"/>
                <a:gd name="T9" fmla="*/ 192 h 234"/>
                <a:gd name="T10" fmla="*/ 128 w 208"/>
                <a:gd name="T11" fmla="*/ 186 h 234"/>
                <a:gd name="T12" fmla="*/ 138 w 208"/>
                <a:gd name="T13" fmla="*/ 176 h 234"/>
                <a:gd name="T14" fmla="*/ 144 w 208"/>
                <a:gd name="T15" fmla="*/ 162 h 234"/>
                <a:gd name="T16" fmla="*/ 202 w 208"/>
                <a:gd name="T17" fmla="*/ 162 h 234"/>
                <a:gd name="T18" fmla="*/ 198 w 208"/>
                <a:gd name="T19" fmla="*/ 182 h 234"/>
                <a:gd name="T20" fmla="*/ 182 w 208"/>
                <a:gd name="T21" fmla="*/ 208 h 234"/>
                <a:gd name="T22" fmla="*/ 174 w 208"/>
                <a:gd name="T23" fmla="*/ 214 h 234"/>
                <a:gd name="T24" fmla="*/ 150 w 208"/>
                <a:gd name="T25" fmla="*/ 228 h 234"/>
                <a:gd name="T26" fmla="*/ 104 w 208"/>
                <a:gd name="T27" fmla="*/ 234 h 234"/>
                <a:gd name="T28" fmla="*/ 88 w 208"/>
                <a:gd name="T29" fmla="*/ 234 h 234"/>
                <a:gd name="T30" fmla="*/ 58 w 208"/>
                <a:gd name="T31" fmla="*/ 226 h 234"/>
                <a:gd name="T32" fmla="*/ 38 w 208"/>
                <a:gd name="T33" fmla="*/ 216 h 234"/>
                <a:gd name="T34" fmla="*/ 28 w 208"/>
                <a:gd name="T35" fmla="*/ 208 h 234"/>
                <a:gd name="T36" fmla="*/ 16 w 208"/>
                <a:gd name="T37" fmla="*/ 190 h 234"/>
                <a:gd name="T38" fmla="*/ 2 w 208"/>
                <a:gd name="T39" fmla="*/ 148 h 234"/>
                <a:gd name="T40" fmla="*/ 0 w 208"/>
                <a:gd name="T41" fmla="*/ 122 h 234"/>
                <a:gd name="T42" fmla="*/ 4 w 208"/>
                <a:gd name="T43" fmla="*/ 80 h 234"/>
                <a:gd name="T44" fmla="*/ 14 w 208"/>
                <a:gd name="T45" fmla="*/ 54 h 234"/>
                <a:gd name="T46" fmla="*/ 32 w 208"/>
                <a:gd name="T47" fmla="*/ 30 h 234"/>
                <a:gd name="T48" fmla="*/ 46 w 208"/>
                <a:gd name="T49" fmla="*/ 18 h 234"/>
                <a:gd name="T50" fmla="*/ 74 w 208"/>
                <a:gd name="T51" fmla="*/ 6 h 234"/>
                <a:gd name="T52" fmla="*/ 106 w 208"/>
                <a:gd name="T53" fmla="*/ 0 h 234"/>
                <a:gd name="T54" fmla="*/ 118 w 208"/>
                <a:gd name="T55" fmla="*/ 2 h 234"/>
                <a:gd name="T56" fmla="*/ 142 w 208"/>
                <a:gd name="T57" fmla="*/ 6 h 234"/>
                <a:gd name="T58" fmla="*/ 166 w 208"/>
                <a:gd name="T59" fmla="*/ 18 h 234"/>
                <a:gd name="T60" fmla="*/ 186 w 208"/>
                <a:gd name="T61" fmla="*/ 40 h 234"/>
                <a:gd name="T62" fmla="*/ 194 w 208"/>
                <a:gd name="T63" fmla="*/ 54 h 234"/>
                <a:gd name="T64" fmla="*/ 202 w 208"/>
                <a:gd name="T65" fmla="*/ 76 h 234"/>
                <a:gd name="T66" fmla="*/ 208 w 208"/>
                <a:gd name="T67" fmla="*/ 118 h 234"/>
                <a:gd name="T68" fmla="*/ 62 w 208"/>
                <a:gd name="T69" fmla="*/ 134 h 234"/>
                <a:gd name="T70" fmla="*/ 142 w 208"/>
                <a:gd name="T71" fmla="*/ 94 h 234"/>
                <a:gd name="T72" fmla="*/ 140 w 208"/>
                <a:gd name="T73" fmla="*/ 74 h 234"/>
                <a:gd name="T74" fmla="*/ 132 w 208"/>
                <a:gd name="T75" fmla="*/ 58 h 234"/>
                <a:gd name="T76" fmla="*/ 116 w 208"/>
                <a:gd name="T77" fmla="*/ 46 h 234"/>
                <a:gd name="T78" fmla="*/ 104 w 208"/>
                <a:gd name="T79" fmla="*/ 44 h 234"/>
                <a:gd name="T80" fmla="*/ 86 w 208"/>
                <a:gd name="T81" fmla="*/ 48 h 234"/>
                <a:gd name="T82" fmla="*/ 74 w 208"/>
                <a:gd name="T83" fmla="*/ 60 h 234"/>
                <a:gd name="T84" fmla="*/ 66 w 208"/>
                <a:gd name="T85" fmla="*/ 74 h 234"/>
                <a:gd name="T86" fmla="*/ 142 w 208"/>
                <a:gd name="T87" fmla="*/ 94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8" h="234">
                  <a:moveTo>
                    <a:pt x="62" y="134"/>
                  </a:moveTo>
                  <a:lnTo>
                    <a:pt x="62" y="134"/>
                  </a:lnTo>
                  <a:lnTo>
                    <a:pt x="62" y="148"/>
                  </a:lnTo>
                  <a:lnTo>
                    <a:pt x="64" y="158"/>
                  </a:lnTo>
                  <a:lnTo>
                    <a:pt x="66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0" y="190"/>
                  </a:lnTo>
                  <a:lnTo>
                    <a:pt x="106" y="192"/>
                  </a:lnTo>
                  <a:lnTo>
                    <a:pt x="118" y="190"/>
                  </a:lnTo>
                  <a:lnTo>
                    <a:pt x="128" y="186"/>
                  </a:lnTo>
                  <a:lnTo>
                    <a:pt x="134" y="182"/>
                  </a:lnTo>
                  <a:lnTo>
                    <a:pt x="138" y="176"/>
                  </a:lnTo>
                  <a:lnTo>
                    <a:pt x="140" y="170"/>
                  </a:lnTo>
                  <a:lnTo>
                    <a:pt x="144" y="162"/>
                  </a:lnTo>
                  <a:lnTo>
                    <a:pt x="202" y="162"/>
                  </a:lnTo>
                  <a:lnTo>
                    <a:pt x="200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2" y="208"/>
                  </a:lnTo>
                  <a:lnTo>
                    <a:pt x="174" y="214"/>
                  </a:lnTo>
                  <a:lnTo>
                    <a:pt x="168" y="220"/>
                  </a:lnTo>
                  <a:lnTo>
                    <a:pt x="150" y="228"/>
                  </a:lnTo>
                  <a:lnTo>
                    <a:pt x="128" y="232"/>
                  </a:lnTo>
                  <a:lnTo>
                    <a:pt x="104" y="234"/>
                  </a:lnTo>
                  <a:lnTo>
                    <a:pt x="88" y="234"/>
                  </a:lnTo>
                  <a:lnTo>
                    <a:pt x="68" y="230"/>
                  </a:lnTo>
                  <a:lnTo>
                    <a:pt x="58" y="226"/>
                  </a:lnTo>
                  <a:lnTo>
                    <a:pt x="46" y="222"/>
                  </a:lnTo>
                  <a:lnTo>
                    <a:pt x="38" y="216"/>
                  </a:lnTo>
                  <a:lnTo>
                    <a:pt x="28" y="208"/>
                  </a:lnTo>
                  <a:lnTo>
                    <a:pt x="20" y="198"/>
                  </a:lnTo>
                  <a:lnTo>
                    <a:pt x="16" y="190"/>
                  </a:lnTo>
                  <a:lnTo>
                    <a:pt x="6" y="170"/>
                  </a:lnTo>
                  <a:lnTo>
                    <a:pt x="2" y="148"/>
                  </a:lnTo>
                  <a:lnTo>
                    <a:pt x="0" y="122"/>
                  </a:lnTo>
                  <a:lnTo>
                    <a:pt x="2" y="94"/>
                  </a:lnTo>
                  <a:lnTo>
                    <a:pt x="4" y="80"/>
                  </a:lnTo>
                  <a:lnTo>
                    <a:pt x="8" y="66"/>
                  </a:lnTo>
                  <a:lnTo>
                    <a:pt x="14" y="54"/>
                  </a:lnTo>
                  <a:lnTo>
                    <a:pt x="22" y="40"/>
                  </a:lnTo>
                  <a:lnTo>
                    <a:pt x="32" y="30"/>
                  </a:lnTo>
                  <a:lnTo>
                    <a:pt x="46" y="18"/>
                  </a:lnTo>
                  <a:lnTo>
                    <a:pt x="58" y="12"/>
                  </a:lnTo>
                  <a:lnTo>
                    <a:pt x="74" y="6"/>
                  </a:lnTo>
                  <a:lnTo>
                    <a:pt x="90" y="2"/>
                  </a:lnTo>
                  <a:lnTo>
                    <a:pt x="106" y="0"/>
                  </a:lnTo>
                  <a:lnTo>
                    <a:pt x="118" y="2"/>
                  </a:lnTo>
                  <a:lnTo>
                    <a:pt x="130" y="4"/>
                  </a:lnTo>
                  <a:lnTo>
                    <a:pt x="142" y="6"/>
                  </a:lnTo>
                  <a:lnTo>
                    <a:pt x="154" y="12"/>
                  </a:lnTo>
                  <a:lnTo>
                    <a:pt x="166" y="18"/>
                  </a:lnTo>
                  <a:lnTo>
                    <a:pt x="176" y="28"/>
                  </a:lnTo>
                  <a:lnTo>
                    <a:pt x="186" y="40"/>
                  </a:lnTo>
                  <a:lnTo>
                    <a:pt x="194" y="54"/>
                  </a:lnTo>
                  <a:lnTo>
                    <a:pt x="200" y="64"/>
                  </a:lnTo>
                  <a:lnTo>
                    <a:pt x="202" y="76"/>
                  </a:lnTo>
                  <a:lnTo>
                    <a:pt x="206" y="98"/>
                  </a:lnTo>
                  <a:lnTo>
                    <a:pt x="208" y="118"/>
                  </a:lnTo>
                  <a:lnTo>
                    <a:pt x="208" y="134"/>
                  </a:lnTo>
                  <a:lnTo>
                    <a:pt x="62" y="134"/>
                  </a:lnTo>
                  <a:close/>
                  <a:moveTo>
                    <a:pt x="142" y="94"/>
                  </a:moveTo>
                  <a:lnTo>
                    <a:pt x="142" y="94"/>
                  </a:lnTo>
                  <a:lnTo>
                    <a:pt x="142" y="82"/>
                  </a:lnTo>
                  <a:lnTo>
                    <a:pt x="140" y="74"/>
                  </a:lnTo>
                  <a:lnTo>
                    <a:pt x="138" y="64"/>
                  </a:lnTo>
                  <a:lnTo>
                    <a:pt x="132" y="58"/>
                  </a:lnTo>
                  <a:lnTo>
                    <a:pt x="126" y="50"/>
                  </a:lnTo>
                  <a:lnTo>
                    <a:pt x="116" y="46"/>
                  </a:lnTo>
                  <a:lnTo>
                    <a:pt x="104" y="44"/>
                  </a:lnTo>
                  <a:lnTo>
                    <a:pt x="94" y="46"/>
                  </a:lnTo>
                  <a:lnTo>
                    <a:pt x="86" y="48"/>
                  </a:lnTo>
                  <a:lnTo>
                    <a:pt x="80" y="52"/>
                  </a:lnTo>
                  <a:lnTo>
                    <a:pt x="74" y="60"/>
                  </a:lnTo>
                  <a:lnTo>
                    <a:pt x="70" y="66"/>
                  </a:lnTo>
                  <a:lnTo>
                    <a:pt x="66" y="74"/>
                  </a:lnTo>
                  <a:lnTo>
                    <a:pt x="64" y="94"/>
                  </a:lnTo>
                  <a:lnTo>
                    <a:pt x="142" y="94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4923" y="1981"/>
              <a:ext cx="157" cy="286"/>
            </a:xfrm>
            <a:custGeom>
              <a:avLst/>
              <a:gdLst>
                <a:gd name="T0" fmla="*/ 156 w 158"/>
                <a:gd name="T1" fmla="*/ 280 h 286"/>
                <a:gd name="T2" fmla="*/ 156 w 158"/>
                <a:gd name="T3" fmla="*/ 280 h 286"/>
                <a:gd name="T4" fmla="*/ 128 w 158"/>
                <a:gd name="T5" fmla="*/ 284 h 286"/>
                <a:gd name="T6" fmla="*/ 106 w 158"/>
                <a:gd name="T7" fmla="*/ 286 h 286"/>
                <a:gd name="T8" fmla="*/ 106 w 158"/>
                <a:gd name="T9" fmla="*/ 286 h 286"/>
                <a:gd name="T10" fmla="*/ 86 w 158"/>
                <a:gd name="T11" fmla="*/ 284 h 286"/>
                <a:gd name="T12" fmla="*/ 70 w 158"/>
                <a:gd name="T13" fmla="*/ 280 h 286"/>
                <a:gd name="T14" fmla="*/ 58 w 158"/>
                <a:gd name="T15" fmla="*/ 272 h 286"/>
                <a:gd name="T16" fmla="*/ 50 w 158"/>
                <a:gd name="T17" fmla="*/ 264 h 286"/>
                <a:gd name="T18" fmla="*/ 46 w 158"/>
                <a:gd name="T19" fmla="*/ 254 h 286"/>
                <a:gd name="T20" fmla="*/ 42 w 158"/>
                <a:gd name="T21" fmla="*/ 244 h 286"/>
                <a:gd name="T22" fmla="*/ 42 w 158"/>
                <a:gd name="T23" fmla="*/ 228 h 286"/>
                <a:gd name="T24" fmla="*/ 42 w 158"/>
                <a:gd name="T25" fmla="*/ 108 h 286"/>
                <a:gd name="T26" fmla="*/ 0 w 158"/>
                <a:gd name="T27" fmla="*/ 108 h 286"/>
                <a:gd name="T28" fmla="*/ 0 w 158"/>
                <a:gd name="T29" fmla="*/ 66 h 286"/>
                <a:gd name="T30" fmla="*/ 42 w 158"/>
                <a:gd name="T31" fmla="*/ 66 h 286"/>
                <a:gd name="T32" fmla="*/ 42 w 158"/>
                <a:gd name="T33" fmla="*/ 22 h 286"/>
                <a:gd name="T34" fmla="*/ 106 w 158"/>
                <a:gd name="T35" fmla="*/ 0 h 286"/>
                <a:gd name="T36" fmla="*/ 106 w 158"/>
                <a:gd name="T37" fmla="*/ 66 h 286"/>
                <a:gd name="T38" fmla="*/ 158 w 158"/>
                <a:gd name="T39" fmla="*/ 66 h 286"/>
                <a:gd name="T40" fmla="*/ 158 w 158"/>
                <a:gd name="T41" fmla="*/ 108 h 286"/>
                <a:gd name="T42" fmla="*/ 106 w 158"/>
                <a:gd name="T43" fmla="*/ 108 h 286"/>
                <a:gd name="T44" fmla="*/ 106 w 158"/>
                <a:gd name="T45" fmla="*/ 206 h 286"/>
                <a:gd name="T46" fmla="*/ 106 w 158"/>
                <a:gd name="T47" fmla="*/ 206 h 286"/>
                <a:gd name="T48" fmla="*/ 106 w 158"/>
                <a:gd name="T49" fmla="*/ 220 h 286"/>
                <a:gd name="T50" fmla="*/ 108 w 158"/>
                <a:gd name="T51" fmla="*/ 226 h 286"/>
                <a:gd name="T52" fmla="*/ 110 w 158"/>
                <a:gd name="T53" fmla="*/ 230 h 286"/>
                <a:gd name="T54" fmla="*/ 112 w 158"/>
                <a:gd name="T55" fmla="*/ 234 h 286"/>
                <a:gd name="T56" fmla="*/ 118 w 158"/>
                <a:gd name="T57" fmla="*/ 236 h 286"/>
                <a:gd name="T58" fmla="*/ 124 w 158"/>
                <a:gd name="T59" fmla="*/ 238 h 286"/>
                <a:gd name="T60" fmla="*/ 134 w 158"/>
                <a:gd name="T61" fmla="*/ 238 h 286"/>
                <a:gd name="T62" fmla="*/ 134 w 158"/>
                <a:gd name="T63" fmla="*/ 238 h 286"/>
                <a:gd name="T64" fmla="*/ 156 w 158"/>
                <a:gd name="T65" fmla="*/ 238 h 286"/>
                <a:gd name="T66" fmla="*/ 156 w 158"/>
                <a:gd name="T67" fmla="*/ 280 h 2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8" h="286">
                  <a:moveTo>
                    <a:pt x="156" y="280"/>
                  </a:moveTo>
                  <a:lnTo>
                    <a:pt x="156" y="280"/>
                  </a:lnTo>
                  <a:lnTo>
                    <a:pt x="128" y="284"/>
                  </a:lnTo>
                  <a:lnTo>
                    <a:pt x="106" y="286"/>
                  </a:lnTo>
                  <a:lnTo>
                    <a:pt x="86" y="284"/>
                  </a:lnTo>
                  <a:lnTo>
                    <a:pt x="70" y="280"/>
                  </a:lnTo>
                  <a:lnTo>
                    <a:pt x="58" y="272"/>
                  </a:lnTo>
                  <a:lnTo>
                    <a:pt x="50" y="264"/>
                  </a:lnTo>
                  <a:lnTo>
                    <a:pt x="46" y="254"/>
                  </a:lnTo>
                  <a:lnTo>
                    <a:pt x="42" y="244"/>
                  </a:lnTo>
                  <a:lnTo>
                    <a:pt x="42" y="228"/>
                  </a:lnTo>
                  <a:lnTo>
                    <a:pt x="42" y="108"/>
                  </a:lnTo>
                  <a:lnTo>
                    <a:pt x="0" y="108"/>
                  </a:lnTo>
                  <a:lnTo>
                    <a:pt x="0" y="66"/>
                  </a:lnTo>
                  <a:lnTo>
                    <a:pt x="42" y="66"/>
                  </a:lnTo>
                  <a:lnTo>
                    <a:pt x="42" y="22"/>
                  </a:lnTo>
                  <a:lnTo>
                    <a:pt x="106" y="0"/>
                  </a:lnTo>
                  <a:lnTo>
                    <a:pt x="106" y="66"/>
                  </a:lnTo>
                  <a:lnTo>
                    <a:pt x="158" y="66"/>
                  </a:lnTo>
                  <a:lnTo>
                    <a:pt x="158" y="108"/>
                  </a:lnTo>
                  <a:lnTo>
                    <a:pt x="106" y="108"/>
                  </a:lnTo>
                  <a:lnTo>
                    <a:pt x="106" y="206"/>
                  </a:lnTo>
                  <a:lnTo>
                    <a:pt x="106" y="220"/>
                  </a:lnTo>
                  <a:lnTo>
                    <a:pt x="108" y="226"/>
                  </a:lnTo>
                  <a:lnTo>
                    <a:pt x="110" y="230"/>
                  </a:lnTo>
                  <a:lnTo>
                    <a:pt x="112" y="234"/>
                  </a:lnTo>
                  <a:lnTo>
                    <a:pt x="118" y="236"/>
                  </a:lnTo>
                  <a:lnTo>
                    <a:pt x="124" y="238"/>
                  </a:lnTo>
                  <a:lnTo>
                    <a:pt x="134" y="238"/>
                  </a:lnTo>
                  <a:lnTo>
                    <a:pt x="156" y="238"/>
                  </a:lnTo>
                  <a:lnTo>
                    <a:pt x="156" y="280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auto">
            <a:xfrm>
              <a:off x="5109" y="2216"/>
              <a:ext cx="53" cy="57"/>
            </a:xfrm>
            <a:prstGeom prst="rect">
              <a:avLst/>
            </a:pr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31" name="Freeform 29"/>
            <p:cNvSpPr>
              <a:spLocks noEditPoints="1"/>
            </p:cNvSpPr>
            <p:nvPr userDrawn="1"/>
          </p:nvSpPr>
          <p:spPr bwMode="auto">
            <a:xfrm>
              <a:off x="5198" y="1961"/>
              <a:ext cx="224" cy="316"/>
            </a:xfrm>
            <a:custGeom>
              <a:avLst/>
              <a:gdLst>
                <a:gd name="T0" fmla="*/ 222 w 224"/>
                <a:gd name="T1" fmla="*/ 0 h 316"/>
                <a:gd name="T2" fmla="*/ 222 w 224"/>
                <a:gd name="T3" fmla="*/ 276 h 316"/>
                <a:gd name="T4" fmla="*/ 158 w 224"/>
                <a:gd name="T5" fmla="*/ 312 h 316"/>
                <a:gd name="T6" fmla="*/ 158 w 224"/>
                <a:gd name="T7" fmla="*/ 280 h 316"/>
                <a:gd name="T8" fmla="*/ 144 w 224"/>
                <a:gd name="T9" fmla="*/ 298 h 316"/>
                <a:gd name="T10" fmla="*/ 136 w 224"/>
                <a:gd name="T11" fmla="*/ 306 h 316"/>
                <a:gd name="T12" fmla="*/ 112 w 224"/>
                <a:gd name="T13" fmla="*/ 314 h 316"/>
                <a:gd name="T14" fmla="*/ 92 w 224"/>
                <a:gd name="T15" fmla="*/ 316 h 316"/>
                <a:gd name="T16" fmla="*/ 72 w 224"/>
                <a:gd name="T17" fmla="*/ 314 h 316"/>
                <a:gd name="T18" fmla="*/ 38 w 224"/>
                <a:gd name="T19" fmla="*/ 300 h 316"/>
                <a:gd name="T20" fmla="*/ 14 w 224"/>
                <a:gd name="T21" fmla="*/ 272 h 316"/>
                <a:gd name="T22" fmla="*/ 2 w 224"/>
                <a:gd name="T23" fmla="*/ 232 h 316"/>
                <a:gd name="T24" fmla="*/ 0 w 224"/>
                <a:gd name="T25" fmla="*/ 208 h 316"/>
                <a:gd name="T26" fmla="*/ 6 w 224"/>
                <a:gd name="T27" fmla="*/ 160 h 316"/>
                <a:gd name="T28" fmla="*/ 26 w 224"/>
                <a:gd name="T29" fmla="*/ 122 h 316"/>
                <a:gd name="T30" fmla="*/ 58 w 224"/>
                <a:gd name="T31" fmla="*/ 100 h 316"/>
                <a:gd name="T32" fmla="*/ 96 w 224"/>
                <a:gd name="T33" fmla="*/ 90 h 316"/>
                <a:gd name="T34" fmla="*/ 110 w 224"/>
                <a:gd name="T35" fmla="*/ 92 h 316"/>
                <a:gd name="T36" fmla="*/ 132 w 224"/>
                <a:gd name="T37" fmla="*/ 98 h 316"/>
                <a:gd name="T38" fmla="*/ 152 w 224"/>
                <a:gd name="T39" fmla="*/ 112 h 316"/>
                <a:gd name="T40" fmla="*/ 158 w 224"/>
                <a:gd name="T41" fmla="*/ 0 h 316"/>
                <a:gd name="T42" fmla="*/ 108 w 224"/>
                <a:gd name="T43" fmla="*/ 274 h 316"/>
                <a:gd name="T44" fmla="*/ 134 w 224"/>
                <a:gd name="T45" fmla="*/ 268 h 316"/>
                <a:gd name="T46" fmla="*/ 150 w 224"/>
                <a:gd name="T47" fmla="*/ 250 h 316"/>
                <a:gd name="T48" fmla="*/ 156 w 224"/>
                <a:gd name="T49" fmla="*/ 236 h 316"/>
                <a:gd name="T50" fmla="*/ 160 w 224"/>
                <a:gd name="T51" fmla="*/ 198 h 316"/>
                <a:gd name="T52" fmla="*/ 158 w 224"/>
                <a:gd name="T53" fmla="*/ 184 h 316"/>
                <a:gd name="T54" fmla="*/ 152 w 224"/>
                <a:gd name="T55" fmla="*/ 160 h 316"/>
                <a:gd name="T56" fmla="*/ 140 w 224"/>
                <a:gd name="T57" fmla="*/ 142 h 316"/>
                <a:gd name="T58" fmla="*/ 122 w 224"/>
                <a:gd name="T59" fmla="*/ 134 h 316"/>
                <a:gd name="T60" fmla="*/ 112 w 224"/>
                <a:gd name="T61" fmla="*/ 132 h 316"/>
                <a:gd name="T62" fmla="*/ 98 w 224"/>
                <a:gd name="T63" fmla="*/ 136 h 316"/>
                <a:gd name="T64" fmla="*/ 78 w 224"/>
                <a:gd name="T65" fmla="*/ 150 h 316"/>
                <a:gd name="T66" fmla="*/ 68 w 224"/>
                <a:gd name="T67" fmla="*/ 174 h 316"/>
                <a:gd name="T68" fmla="*/ 64 w 224"/>
                <a:gd name="T69" fmla="*/ 206 h 316"/>
                <a:gd name="T70" fmla="*/ 66 w 224"/>
                <a:gd name="T71" fmla="*/ 220 h 316"/>
                <a:gd name="T72" fmla="*/ 70 w 224"/>
                <a:gd name="T73" fmla="*/ 244 h 316"/>
                <a:gd name="T74" fmla="*/ 80 w 224"/>
                <a:gd name="T75" fmla="*/ 262 h 316"/>
                <a:gd name="T76" fmla="*/ 98 w 224"/>
                <a:gd name="T77" fmla="*/ 274 h 316"/>
                <a:gd name="T78" fmla="*/ 108 w 224"/>
                <a:gd name="T79" fmla="*/ 274 h 3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24" h="316">
                  <a:moveTo>
                    <a:pt x="158" y="0"/>
                  </a:moveTo>
                  <a:lnTo>
                    <a:pt x="222" y="0"/>
                  </a:lnTo>
                  <a:lnTo>
                    <a:pt x="222" y="276"/>
                  </a:lnTo>
                  <a:lnTo>
                    <a:pt x="224" y="312"/>
                  </a:lnTo>
                  <a:lnTo>
                    <a:pt x="158" y="312"/>
                  </a:lnTo>
                  <a:lnTo>
                    <a:pt x="158" y="280"/>
                  </a:lnTo>
                  <a:lnTo>
                    <a:pt x="150" y="292"/>
                  </a:lnTo>
                  <a:lnTo>
                    <a:pt x="144" y="298"/>
                  </a:lnTo>
                  <a:lnTo>
                    <a:pt x="136" y="306"/>
                  </a:lnTo>
                  <a:lnTo>
                    <a:pt x="124" y="312"/>
                  </a:lnTo>
                  <a:lnTo>
                    <a:pt x="112" y="314"/>
                  </a:lnTo>
                  <a:lnTo>
                    <a:pt x="102" y="316"/>
                  </a:lnTo>
                  <a:lnTo>
                    <a:pt x="92" y="316"/>
                  </a:lnTo>
                  <a:lnTo>
                    <a:pt x="72" y="314"/>
                  </a:lnTo>
                  <a:lnTo>
                    <a:pt x="54" y="310"/>
                  </a:lnTo>
                  <a:lnTo>
                    <a:pt x="38" y="300"/>
                  </a:lnTo>
                  <a:lnTo>
                    <a:pt x="24" y="288"/>
                  </a:lnTo>
                  <a:lnTo>
                    <a:pt x="14" y="272"/>
                  </a:lnTo>
                  <a:lnTo>
                    <a:pt x="6" y="254"/>
                  </a:lnTo>
                  <a:lnTo>
                    <a:pt x="2" y="232"/>
                  </a:lnTo>
                  <a:lnTo>
                    <a:pt x="0" y="208"/>
                  </a:lnTo>
                  <a:lnTo>
                    <a:pt x="2" y="182"/>
                  </a:lnTo>
                  <a:lnTo>
                    <a:pt x="6" y="160"/>
                  </a:lnTo>
                  <a:lnTo>
                    <a:pt x="16" y="140"/>
                  </a:lnTo>
                  <a:lnTo>
                    <a:pt x="26" y="122"/>
                  </a:lnTo>
                  <a:lnTo>
                    <a:pt x="40" y="108"/>
                  </a:lnTo>
                  <a:lnTo>
                    <a:pt x="58" y="100"/>
                  </a:lnTo>
                  <a:lnTo>
                    <a:pt x="76" y="92"/>
                  </a:lnTo>
                  <a:lnTo>
                    <a:pt x="96" y="90"/>
                  </a:lnTo>
                  <a:lnTo>
                    <a:pt x="110" y="92"/>
                  </a:lnTo>
                  <a:lnTo>
                    <a:pt x="122" y="94"/>
                  </a:lnTo>
                  <a:lnTo>
                    <a:pt x="132" y="98"/>
                  </a:lnTo>
                  <a:lnTo>
                    <a:pt x="140" y="102"/>
                  </a:lnTo>
                  <a:lnTo>
                    <a:pt x="152" y="112"/>
                  </a:lnTo>
                  <a:lnTo>
                    <a:pt x="158" y="120"/>
                  </a:lnTo>
                  <a:lnTo>
                    <a:pt x="158" y="0"/>
                  </a:lnTo>
                  <a:close/>
                  <a:moveTo>
                    <a:pt x="108" y="274"/>
                  </a:moveTo>
                  <a:lnTo>
                    <a:pt x="108" y="274"/>
                  </a:lnTo>
                  <a:lnTo>
                    <a:pt x="122" y="272"/>
                  </a:lnTo>
                  <a:lnTo>
                    <a:pt x="134" y="268"/>
                  </a:lnTo>
                  <a:lnTo>
                    <a:pt x="142" y="260"/>
                  </a:lnTo>
                  <a:lnTo>
                    <a:pt x="150" y="250"/>
                  </a:lnTo>
                  <a:lnTo>
                    <a:pt x="156" y="236"/>
                  </a:lnTo>
                  <a:lnTo>
                    <a:pt x="158" y="222"/>
                  </a:lnTo>
                  <a:lnTo>
                    <a:pt x="160" y="198"/>
                  </a:lnTo>
                  <a:lnTo>
                    <a:pt x="158" y="184"/>
                  </a:lnTo>
                  <a:lnTo>
                    <a:pt x="156" y="170"/>
                  </a:lnTo>
                  <a:lnTo>
                    <a:pt x="152" y="160"/>
                  </a:lnTo>
                  <a:lnTo>
                    <a:pt x="146" y="150"/>
                  </a:lnTo>
                  <a:lnTo>
                    <a:pt x="140" y="142"/>
                  </a:lnTo>
                  <a:lnTo>
                    <a:pt x="132" y="138"/>
                  </a:lnTo>
                  <a:lnTo>
                    <a:pt x="122" y="134"/>
                  </a:lnTo>
                  <a:lnTo>
                    <a:pt x="112" y="132"/>
                  </a:lnTo>
                  <a:lnTo>
                    <a:pt x="104" y="134"/>
                  </a:lnTo>
                  <a:lnTo>
                    <a:pt x="98" y="136"/>
                  </a:lnTo>
                  <a:lnTo>
                    <a:pt x="86" y="142"/>
                  </a:lnTo>
                  <a:lnTo>
                    <a:pt x="78" y="150"/>
                  </a:lnTo>
                  <a:lnTo>
                    <a:pt x="72" y="162"/>
                  </a:lnTo>
                  <a:lnTo>
                    <a:pt x="68" y="174"/>
                  </a:lnTo>
                  <a:lnTo>
                    <a:pt x="66" y="186"/>
                  </a:lnTo>
                  <a:lnTo>
                    <a:pt x="64" y="206"/>
                  </a:lnTo>
                  <a:lnTo>
                    <a:pt x="66" y="220"/>
                  </a:lnTo>
                  <a:lnTo>
                    <a:pt x="68" y="232"/>
                  </a:lnTo>
                  <a:lnTo>
                    <a:pt x="70" y="244"/>
                  </a:lnTo>
                  <a:lnTo>
                    <a:pt x="74" y="254"/>
                  </a:lnTo>
                  <a:lnTo>
                    <a:pt x="80" y="262"/>
                  </a:lnTo>
                  <a:lnTo>
                    <a:pt x="88" y="270"/>
                  </a:lnTo>
                  <a:lnTo>
                    <a:pt x="98" y="274"/>
                  </a:lnTo>
                  <a:lnTo>
                    <a:pt x="108" y="274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 noEditPoints="1"/>
            </p:cNvSpPr>
            <p:nvPr userDrawn="1"/>
          </p:nvSpPr>
          <p:spPr bwMode="auto">
            <a:xfrm>
              <a:off x="5451" y="2047"/>
              <a:ext cx="208" cy="233"/>
            </a:xfrm>
            <a:custGeom>
              <a:avLst/>
              <a:gdLst>
                <a:gd name="T0" fmla="*/ 60 w 208"/>
                <a:gd name="T1" fmla="*/ 134 h 234"/>
                <a:gd name="T2" fmla="*/ 62 w 208"/>
                <a:gd name="T3" fmla="*/ 158 h 234"/>
                <a:gd name="T4" fmla="*/ 72 w 208"/>
                <a:gd name="T5" fmla="*/ 176 h 234"/>
                <a:gd name="T6" fmla="*/ 90 w 208"/>
                <a:gd name="T7" fmla="*/ 190 h 234"/>
                <a:gd name="T8" fmla="*/ 104 w 208"/>
                <a:gd name="T9" fmla="*/ 192 h 234"/>
                <a:gd name="T10" fmla="*/ 128 w 208"/>
                <a:gd name="T11" fmla="*/ 186 h 234"/>
                <a:gd name="T12" fmla="*/ 136 w 208"/>
                <a:gd name="T13" fmla="*/ 176 h 234"/>
                <a:gd name="T14" fmla="*/ 142 w 208"/>
                <a:gd name="T15" fmla="*/ 162 h 234"/>
                <a:gd name="T16" fmla="*/ 202 w 208"/>
                <a:gd name="T17" fmla="*/ 162 h 234"/>
                <a:gd name="T18" fmla="*/ 198 w 208"/>
                <a:gd name="T19" fmla="*/ 182 h 234"/>
                <a:gd name="T20" fmla="*/ 180 w 208"/>
                <a:gd name="T21" fmla="*/ 208 h 234"/>
                <a:gd name="T22" fmla="*/ 174 w 208"/>
                <a:gd name="T23" fmla="*/ 214 h 234"/>
                <a:gd name="T24" fmla="*/ 148 w 208"/>
                <a:gd name="T25" fmla="*/ 228 h 234"/>
                <a:gd name="T26" fmla="*/ 104 w 208"/>
                <a:gd name="T27" fmla="*/ 234 h 234"/>
                <a:gd name="T28" fmla="*/ 88 w 208"/>
                <a:gd name="T29" fmla="*/ 234 h 234"/>
                <a:gd name="T30" fmla="*/ 56 w 208"/>
                <a:gd name="T31" fmla="*/ 226 h 234"/>
                <a:gd name="T32" fmla="*/ 36 w 208"/>
                <a:gd name="T33" fmla="*/ 216 h 234"/>
                <a:gd name="T34" fmla="*/ 28 w 208"/>
                <a:gd name="T35" fmla="*/ 208 h 234"/>
                <a:gd name="T36" fmla="*/ 14 w 208"/>
                <a:gd name="T37" fmla="*/ 190 h 234"/>
                <a:gd name="T38" fmla="*/ 0 w 208"/>
                <a:gd name="T39" fmla="*/ 148 h 234"/>
                <a:gd name="T40" fmla="*/ 0 w 208"/>
                <a:gd name="T41" fmla="*/ 122 h 234"/>
                <a:gd name="T42" fmla="*/ 4 w 208"/>
                <a:gd name="T43" fmla="*/ 80 h 234"/>
                <a:gd name="T44" fmla="*/ 14 w 208"/>
                <a:gd name="T45" fmla="*/ 54 h 234"/>
                <a:gd name="T46" fmla="*/ 32 w 208"/>
                <a:gd name="T47" fmla="*/ 30 h 234"/>
                <a:gd name="T48" fmla="*/ 44 w 208"/>
                <a:gd name="T49" fmla="*/ 18 h 234"/>
                <a:gd name="T50" fmla="*/ 72 w 208"/>
                <a:gd name="T51" fmla="*/ 6 h 234"/>
                <a:gd name="T52" fmla="*/ 106 w 208"/>
                <a:gd name="T53" fmla="*/ 0 h 234"/>
                <a:gd name="T54" fmla="*/ 118 w 208"/>
                <a:gd name="T55" fmla="*/ 2 h 234"/>
                <a:gd name="T56" fmla="*/ 142 w 208"/>
                <a:gd name="T57" fmla="*/ 6 h 234"/>
                <a:gd name="T58" fmla="*/ 166 w 208"/>
                <a:gd name="T59" fmla="*/ 18 h 234"/>
                <a:gd name="T60" fmla="*/ 186 w 208"/>
                <a:gd name="T61" fmla="*/ 40 h 234"/>
                <a:gd name="T62" fmla="*/ 194 w 208"/>
                <a:gd name="T63" fmla="*/ 54 h 234"/>
                <a:gd name="T64" fmla="*/ 202 w 208"/>
                <a:gd name="T65" fmla="*/ 76 h 234"/>
                <a:gd name="T66" fmla="*/ 208 w 208"/>
                <a:gd name="T67" fmla="*/ 118 h 234"/>
                <a:gd name="T68" fmla="*/ 60 w 208"/>
                <a:gd name="T69" fmla="*/ 134 h 234"/>
                <a:gd name="T70" fmla="*/ 142 w 208"/>
                <a:gd name="T71" fmla="*/ 94 h 234"/>
                <a:gd name="T72" fmla="*/ 140 w 208"/>
                <a:gd name="T73" fmla="*/ 74 h 234"/>
                <a:gd name="T74" fmla="*/ 132 w 208"/>
                <a:gd name="T75" fmla="*/ 58 h 234"/>
                <a:gd name="T76" fmla="*/ 116 w 208"/>
                <a:gd name="T77" fmla="*/ 46 h 234"/>
                <a:gd name="T78" fmla="*/ 104 w 208"/>
                <a:gd name="T79" fmla="*/ 44 h 234"/>
                <a:gd name="T80" fmla="*/ 86 w 208"/>
                <a:gd name="T81" fmla="*/ 48 h 234"/>
                <a:gd name="T82" fmla="*/ 74 w 208"/>
                <a:gd name="T83" fmla="*/ 60 h 234"/>
                <a:gd name="T84" fmla="*/ 66 w 208"/>
                <a:gd name="T85" fmla="*/ 74 h 234"/>
                <a:gd name="T86" fmla="*/ 142 w 208"/>
                <a:gd name="T87" fmla="*/ 94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8" h="234">
                  <a:moveTo>
                    <a:pt x="60" y="134"/>
                  </a:moveTo>
                  <a:lnTo>
                    <a:pt x="60" y="134"/>
                  </a:lnTo>
                  <a:lnTo>
                    <a:pt x="62" y="148"/>
                  </a:lnTo>
                  <a:lnTo>
                    <a:pt x="62" y="158"/>
                  </a:lnTo>
                  <a:lnTo>
                    <a:pt x="66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0" y="190"/>
                  </a:lnTo>
                  <a:lnTo>
                    <a:pt x="104" y="192"/>
                  </a:lnTo>
                  <a:lnTo>
                    <a:pt x="116" y="190"/>
                  </a:lnTo>
                  <a:lnTo>
                    <a:pt x="128" y="186"/>
                  </a:lnTo>
                  <a:lnTo>
                    <a:pt x="132" y="182"/>
                  </a:lnTo>
                  <a:lnTo>
                    <a:pt x="136" y="176"/>
                  </a:lnTo>
                  <a:lnTo>
                    <a:pt x="140" y="170"/>
                  </a:lnTo>
                  <a:lnTo>
                    <a:pt x="142" y="162"/>
                  </a:lnTo>
                  <a:lnTo>
                    <a:pt x="202" y="162"/>
                  </a:lnTo>
                  <a:lnTo>
                    <a:pt x="200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0" y="208"/>
                  </a:lnTo>
                  <a:lnTo>
                    <a:pt x="174" y="214"/>
                  </a:lnTo>
                  <a:lnTo>
                    <a:pt x="166" y="220"/>
                  </a:lnTo>
                  <a:lnTo>
                    <a:pt x="148" y="228"/>
                  </a:lnTo>
                  <a:lnTo>
                    <a:pt x="128" y="232"/>
                  </a:lnTo>
                  <a:lnTo>
                    <a:pt x="104" y="234"/>
                  </a:lnTo>
                  <a:lnTo>
                    <a:pt x="88" y="234"/>
                  </a:lnTo>
                  <a:lnTo>
                    <a:pt x="68" y="230"/>
                  </a:lnTo>
                  <a:lnTo>
                    <a:pt x="56" y="226"/>
                  </a:lnTo>
                  <a:lnTo>
                    <a:pt x="46" y="222"/>
                  </a:lnTo>
                  <a:lnTo>
                    <a:pt x="36" y="216"/>
                  </a:lnTo>
                  <a:lnTo>
                    <a:pt x="28" y="208"/>
                  </a:lnTo>
                  <a:lnTo>
                    <a:pt x="20" y="198"/>
                  </a:lnTo>
                  <a:lnTo>
                    <a:pt x="14" y="190"/>
                  </a:lnTo>
                  <a:lnTo>
                    <a:pt x="6" y="170"/>
                  </a:lnTo>
                  <a:lnTo>
                    <a:pt x="0" y="148"/>
                  </a:lnTo>
                  <a:lnTo>
                    <a:pt x="0" y="122"/>
                  </a:lnTo>
                  <a:lnTo>
                    <a:pt x="0" y="94"/>
                  </a:lnTo>
                  <a:lnTo>
                    <a:pt x="4" y="80"/>
                  </a:lnTo>
                  <a:lnTo>
                    <a:pt x="8" y="66"/>
                  </a:lnTo>
                  <a:lnTo>
                    <a:pt x="14" y="54"/>
                  </a:lnTo>
                  <a:lnTo>
                    <a:pt x="22" y="40"/>
                  </a:lnTo>
                  <a:lnTo>
                    <a:pt x="32" y="30"/>
                  </a:lnTo>
                  <a:lnTo>
                    <a:pt x="44" y="18"/>
                  </a:lnTo>
                  <a:lnTo>
                    <a:pt x="58" y="12"/>
                  </a:lnTo>
                  <a:lnTo>
                    <a:pt x="72" y="6"/>
                  </a:lnTo>
                  <a:lnTo>
                    <a:pt x="88" y="2"/>
                  </a:lnTo>
                  <a:lnTo>
                    <a:pt x="106" y="0"/>
                  </a:lnTo>
                  <a:lnTo>
                    <a:pt x="118" y="2"/>
                  </a:lnTo>
                  <a:lnTo>
                    <a:pt x="130" y="4"/>
                  </a:lnTo>
                  <a:lnTo>
                    <a:pt x="142" y="6"/>
                  </a:lnTo>
                  <a:lnTo>
                    <a:pt x="154" y="12"/>
                  </a:lnTo>
                  <a:lnTo>
                    <a:pt x="166" y="18"/>
                  </a:lnTo>
                  <a:lnTo>
                    <a:pt x="176" y="28"/>
                  </a:lnTo>
                  <a:lnTo>
                    <a:pt x="186" y="40"/>
                  </a:lnTo>
                  <a:lnTo>
                    <a:pt x="194" y="54"/>
                  </a:lnTo>
                  <a:lnTo>
                    <a:pt x="198" y="64"/>
                  </a:lnTo>
                  <a:lnTo>
                    <a:pt x="202" y="76"/>
                  </a:lnTo>
                  <a:lnTo>
                    <a:pt x="206" y="98"/>
                  </a:lnTo>
                  <a:lnTo>
                    <a:pt x="208" y="118"/>
                  </a:lnTo>
                  <a:lnTo>
                    <a:pt x="206" y="134"/>
                  </a:lnTo>
                  <a:lnTo>
                    <a:pt x="60" y="134"/>
                  </a:lnTo>
                  <a:close/>
                  <a:moveTo>
                    <a:pt x="142" y="94"/>
                  </a:moveTo>
                  <a:lnTo>
                    <a:pt x="142" y="94"/>
                  </a:lnTo>
                  <a:lnTo>
                    <a:pt x="140" y="82"/>
                  </a:lnTo>
                  <a:lnTo>
                    <a:pt x="140" y="74"/>
                  </a:lnTo>
                  <a:lnTo>
                    <a:pt x="136" y="64"/>
                  </a:lnTo>
                  <a:lnTo>
                    <a:pt x="132" y="58"/>
                  </a:lnTo>
                  <a:lnTo>
                    <a:pt x="126" y="50"/>
                  </a:lnTo>
                  <a:lnTo>
                    <a:pt x="116" y="46"/>
                  </a:lnTo>
                  <a:lnTo>
                    <a:pt x="104" y="44"/>
                  </a:lnTo>
                  <a:lnTo>
                    <a:pt x="94" y="46"/>
                  </a:lnTo>
                  <a:lnTo>
                    <a:pt x="86" y="48"/>
                  </a:lnTo>
                  <a:lnTo>
                    <a:pt x="78" y="52"/>
                  </a:lnTo>
                  <a:lnTo>
                    <a:pt x="74" y="60"/>
                  </a:lnTo>
                  <a:lnTo>
                    <a:pt x="68" y="66"/>
                  </a:lnTo>
                  <a:lnTo>
                    <a:pt x="66" y="74"/>
                  </a:lnTo>
                  <a:lnTo>
                    <a:pt x="62" y="94"/>
                  </a:lnTo>
                  <a:lnTo>
                    <a:pt x="142" y="94"/>
                  </a:lnTo>
                  <a:close/>
                </a:path>
              </a:pathLst>
            </a:custGeom>
            <a:solidFill>
              <a:srgbClr val="7F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9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89A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en-US" sz="2800">
              <a:latin typeface="Arial Black" panose="020B0A04020102020204" pitchFamily="34" charset="0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 userDrawn="1"/>
        </p:nvSpPr>
        <p:spPr bwMode="auto">
          <a:xfrm>
            <a:off x="430213" y="6605588"/>
            <a:ext cx="1908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4680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1035B9-F31D-4651-A7BE-05181DD4B4A2}" type="datetime1">
              <a:rPr lang="de-DE" altLang="en-US" sz="800"/>
              <a:pPr eaLnBrk="1" hangingPunct="1"/>
              <a:t>27.03.2017</a:t>
            </a:fld>
            <a:endParaRPr lang="de-DE" altLang="en-US" sz="800"/>
          </a:p>
        </p:txBody>
      </p:sp>
      <p:sp>
        <p:nvSpPr>
          <p:cNvPr id="245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>
                <a:solidFill>
                  <a:schemeClr val="accent1"/>
                </a:solidFill>
                <a:latin typeface="Arial" pitchFamily="-65" charset="0"/>
                <a:cs typeface="Arial" pitchFamily="-65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21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2000">
                <a:solidFill>
                  <a:schemeClr val="tx1"/>
                </a:solidFill>
                <a:latin typeface="Arial" pitchFamily="-65" charset="0"/>
                <a:cs typeface="Arial" pitchFamily="-65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8715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 userDrawn="1"/>
        </p:nvSpPr>
        <p:spPr bwMode="auto">
          <a:xfrm>
            <a:off x="8820150" y="6494463"/>
            <a:ext cx="3603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DE" altLang="de-DE" sz="1000" b="1" smtClean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0" y="44530"/>
            <a:ext cx="6983412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26213"/>
            <a:ext cx="9396413" cy="403225"/>
          </a:xfrm>
          <a:prstGeom prst="rect">
            <a:avLst/>
          </a:prstGeo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67625" y="6494463"/>
            <a:ext cx="1343025" cy="217487"/>
          </a:xfrm>
          <a:prstGeom prst="rect">
            <a:avLst/>
          </a:prstGeo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E51730DD-A3A8-4CF8-82D2-3022EDF4D32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-36513" y="6389688"/>
            <a:ext cx="9180513" cy="468312"/>
          </a:xfrm>
          <a:prstGeom prst="rect">
            <a:avLst/>
          </a:prstGeom>
          <a:solidFill>
            <a:srgbClr val="566A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66AB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6983412" cy="6477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68312" y="1268699"/>
            <a:ext cx="8351331" cy="49757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333720" y="6453420"/>
            <a:ext cx="9909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C4C81B-C44D-4A78-A1B8-312DDD8741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420"/>
            <a:ext cx="860456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72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-36513" y="6389688"/>
            <a:ext cx="9180513" cy="468312"/>
          </a:xfrm>
          <a:prstGeom prst="rect">
            <a:avLst/>
          </a:prstGeom>
          <a:solidFill>
            <a:srgbClr val="566A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66AB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333720" y="6453420"/>
            <a:ext cx="9909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C4C81B-C44D-4A78-A1B8-312DDD8741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420"/>
            <a:ext cx="860456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68313" y="1268413"/>
            <a:ext cx="8351837" cy="4975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-26988"/>
            <a:ext cx="9144000" cy="1008063"/>
          </a:xfrm>
          <a:prstGeom prst="rect">
            <a:avLst/>
          </a:prstGeom>
          <a:solidFill>
            <a:srgbClr val="566A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66ABE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3175" y="981075"/>
            <a:ext cx="468313" cy="5876925"/>
          </a:xfrm>
          <a:prstGeom prst="rect">
            <a:avLst/>
          </a:prstGeom>
          <a:solidFill>
            <a:srgbClr val="8BA8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6D4AFA-A4F8-4BEF-BABD-D3D4BC96D6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07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-36513" y="6389688"/>
            <a:ext cx="9180513" cy="468312"/>
          </a:xfrm>
          <a:prstGeom prst="rect">
            <a:avLst/>
          </a:prstGeom>
          <a:solidFill>
            <a:srgbClr val="566A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66AB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333720" y="6453420"/>
            <a:ext cx="9909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C4C81B-C44D-4A78-A1B8-312DDD8741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420"/>
            <a:ext cx="860456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68313" y="1268413"/>
            <a:ext cx="8351837" cy="4975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9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-36513" y="6389688"/>
            <a:ext cx="9180513" cy="468312"/>
          </a:xfrm>
          <a:prstGeom prst="rect">
            <a:avLst/>
          </a:prstGeom>
          <a:solidFill>
            <a:srgbClr val="566A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66AB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68312" y="1268699"/>
            <a:ext cx="8351331" cy="497571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333720" y="6453420"/>
            <a:ext cx="9909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C4C81B-C44D-4A78-A1B8-312DDD8741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420"/>
            <a:ext cx="860456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326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-36513" y="6389688"/>
            <a:ext cx="9180513" cy="468312"/>
          </a:xfrm>
          <a:prstGeom prst="rect">
            <a:avLst/>
          </a:prstGeom>
          <a:solidFill>
            <a:srgbClr val="566A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66AB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68312" y="1268699"/>
            <a:ext cx="8351331" cy="497571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333720" y="6453420"/>
            <a:ext cx="9909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C4C81B-C44D-4A78-A1B8-312DDD8741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420"/>
            <a:ext cx="860456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95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 userDrawn="1"/>
        </p:nvSpPr>
        <p:spPr bwMode="auto">
          <a:xfrm>
            <a:off x="8820150" y="6494463"/>
            <a:ext cx="3603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DE" altLang="de-DE" sz="1000" b="1" smtClean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0" y="44530"/>
            <a:ext cx="6983412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26213"/>
            <a:ext cx="9396413" cy="403225"/>
          </a:xfrm>
          <a:prstGeom prst="rect">
            <a:avLst/>
          </a:prstGeo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67625" y="6494463"/>
            <a:ext cx="1343025" cy="217487"/>
          </a:xfrm>
          <a:prstGeom prst="rect">
            <a:avLst/>
          </a:prstGeo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E51730DD-A3A8-4CF8-82D2-3022EDF4D32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3678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 userDrawn="1"/>
        </p:nvSpPr>
        <p:spPr bwMode="auto">
          <a:xfrm>
            <a:off x="8820150" y="6494463"/>
            <a:ext cx="3603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DE" altLang="de-DE" sz="1000" b="1" smtClean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0" y="44530"/>
            <a:ext cx="6983412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26213"/>
            <a:ext cx="9396413" cy="403225"/>
          </a:xfrm>
          <a:ln>
            <a:miter lim="800000"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67625" y="6494463"/>
            <a:ext cx="1343025" cy="217487"/>
          </a:xfrm>
          <a:ln>
            <a:miter lim="800000"/>
            <a:headEnd/>
            <a:tailEnd/>
          </a:ln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67AF528-50C5-4315-A489-83791696A3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02342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-36513" y="6389688"/>
            <a:ext cx="9180513" cy="468312"/>
          </a:xfrm>
          <a:prstGeom prst="rect">
            <a:avLst/>
          </a:prstGeom>
          <a:solidFill>
            <a:srgbClr val="566A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66AB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6983412" cy="6477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68312" y="1268699"/>
            <a:ext cx="8351331" cy="49757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333720" y="6453420"/>
            <a:ext cx="9909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C4C81B-C44D-4A78-A1B8-312DDD8741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420"/>
            <a:ext cx="860456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603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89A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en-US" sz="2800">
              <a:latin typeface="Arial Black" panose="020B0A040201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8264525" y="6605588"/>
            <a:ext cx="457200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46800" rIns="0" bIns="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BB1A8233-A238-4E56-8C7F-BA85C336796A}" type="slidenum">
              <a:rPr lang="de-DE" altLang="de-DE" sz="800" smtClean="0"/>
              <a:pPr algn="r" eaLnBrk="1" hangingPunct="1">
                <a:defRPr/>
              </a:pPr>
              <a:t>‹Nr.›</a:t>
            </a:fld>
            <a:endParaRPr lang="de-DE" altLang="de-DE" sz="800" dirty="0" smtClean="0"/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430213" y="6605588"/>
            <a:ext cx="1908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4680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B7A8E9-78C4-4EE2-AF68-DE5DB4BE45C4}" type="datetime1">
              <a:rPr lang="de-DE" altLang="en-US" sz="800"/>
              <a:pPr eaLnBrk="1" hangingPunct="1"/>
              <a:t>27.03.2017</a:t>
            </a:fld>
            <a:endParaRPr lang="de-DE" altLang="en-US" sz="800"/>
          </a:p>
        </p:txBody>
      </p:sp>
      <p:sp>
        <p:nvSpPr>
          <p:cNvPr id="7" name="Line 115"/>
          <p:cNvSpPr>
            <a:spLocks noChangeShapeType="1"/>
          </p:cNvSpPr>
          <p:nvPr/>
        </p:nvSpPr>
        <p:spPr bwMode="auto">
          <a:xfrm flipH="1">
            <a:off x="0" y="998538"/>
            <a:ext cx="9144000" cy="0"/>
          </a:xfrm>
          <a:prstGeom prst="line">
            <a:avLst/>
          </a:prstGeom>
          <a:noFill/>
          <a:ln w="12700" algn="ctr">
            <a:solidFill>
              <a:srgbClr val="89AB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524000" indent="-269875"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876550" y="6605588"/>
            <a:ext cx="3384550" cy="230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20" rIns="0" bIns="64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00" dirty="0">
                <a:solidFill>
                  <a:srgbClr val="262626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51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0" y="44530"/>
            <a:ext cx="6983412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5430"/>
            <a:ext cx="9396670" cy="4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119" y="6495239"/>
            <a:ext cx="13430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87DCC3-09AB-44DC-9CC8-3729647A5E3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8819644" y="6495239"/>
            <a:ext cx="3609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/33</a:t>
            </a:r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45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0" y="44530"/>
            <a:ext cx="6983412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5430"/>
            <a:ext cx="9396670" cy="4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119" y="6495239"/>
            <a:ext cx="13430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87DCC3-09AB-44DC-9CC8-3729647A5E3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8819644" y="6495239"/>
            <a:ext cx="3609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/33</a:t>
            </a:r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92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70998-971C-416B-9FF3-8175373ED97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30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70998-971C-416B-9FF3-8175373ED97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0" y="44530"/>
            <a:ext cx="6983412" cy="6477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5430"/>
            <a:ext cx="9396670" cy="4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119" y="6495239"/>
            <a:ext cx="13430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87DCC3-09AB-44DC-9CC8-3729647A5E3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819644" y="6495239"/>
            <a:ext cx="3609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/33</a:t>
            </a:r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93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80963"/>
            <a:ext cx="8229600" cy="46831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2298B24-29AC-464F-B886-34241378A9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331640" y="6580188"/>
            <a:ext cx="67691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mtClean="0"/>
              <a:t>M. Deveaux, Vertex 2015, Santa Fe, 01 – 05 June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244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-36513" y="6389688"/>
            <a:ext cx="9180513" cy="468312"/>
          </a:xfrm>
          <a:prstGeom prst="rect">
            <a:avLst/>
          </a:prstGeom>
          <a:solidFill>
            <a:srgbClr val="566A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66AB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68312" y="1268699"/>
            <a:ext cx="8351331" cy="497571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333720" y="6453420"/>
            <a:ext cx="9909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C4C81B-C44D-4A78-A1B8-312DDD8741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420"/>
            <a:ext cx="860456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496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0" y="44530"/>
            <a:ext cx="6983412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5430"/>
            <a:ext cx="9396670" cy="4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119" y="6495239"/>
            <a:ext cx="13430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87DCC3-09AB-44DC-9CC8-3729647A5E3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8819644" y="6495239"/>
            <a:ext cx="3609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/33</a:t>
            </a:r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64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0" y="44530"/>
            <a:ext cx="6983412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5430"/>
            <a:ext cx="9396670" cy="4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119" y="6495239"/>
            <a:ext cx="13430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87DCC3-09AB-44DC-9CC8-3729647A5E3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8819644" y="6495239"/>
            <a:ext cx="3609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/33</a:t>
            </a:r>
            <a:endParaRPr lang="de-DE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0" y="44530"/>
            <a:ext cx="6983412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5430"/>
            <a:ext cx="9396670" cy="4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119" y="6495239"/>
            <a:ext cx="13430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87DCC3-09AB-44DC-9CC8-3729647A5E3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8819644" y="6495239"/>
            <a:ext cx="3609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/33</a:t>
            </a:r>
            <a:endParaRPr lang="de-DE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0" y="44530"/>
            <a:ext cx="6983412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5430"/>
            <a:ext cx="9396670" cy="4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119" y="6495239"/>
            <a:ext cx="13430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87DCC3-09AB-44DC-9CC8-3729647A5E3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8819644" y="6495239"/>
            <a:ext cx="3609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/33</a:t>
            </a:r>
            <a:endParaRPr lang="de-DE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0" y="44530"/>
            <a:ext cx="6983412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5430"/>
            <a:ext cx="9396670" cy="4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119" y="6495239"/>
            <a:ext cx="13430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87DCC3-09AB-44DC-9CC8-3729647A5E3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8819644" y="6495239"/>
            <a:ext cx="3609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/33</a:t>
            </a:r>
            <a:endParaRPr lang="de-DE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0" y="44530"/>
            <a:ext cx="6983412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5430"/>
            <a:ext cx="9396670" cy="4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119" y="6495239"/>
            <a:ext cx="13430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87DCC3-09AB-44DC-9CC8-3729647A5E3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8819644" y="6495239"/>
            <a:ext cx="3609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/33</a:t>
            </a:r>
            <a:endParaRPr lang="de-DE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Slide title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Body text</a:t>
            </a:r>
          </a:p>
          <a:p>
            <a:pPr lvl="1"/>
            <a:r>
              <a:rPr lang="de-DE" altLang="de-DE" smtClean="0"/>
              <a:t>First level</a:t>
            </a:r>
          </a:p>
          <a:p>
            <a:pPr lvl="2"/>
            <a:r>
              <a:rPr lang="de-DE" altLang="de-DE" smtClean="0"/>
              <a:t>Second level</a:t>
            </a:r>
          </a:p>
          <a:p>
            <a:pPr lvl="3"/>
            <a:r>
              <a:rPr lang="de-DE" altLang="de-DE" smtClean="0"/>
              <a:t>Third level</a:t>
            </a:r>
          </a:p>
          <a:p>
            <a:pPr lvl="4"/>
            <a:r>
              <a:rPr lang="de-DE" altLang="de-DE" smtClean="0"/>
              <a:t>Forth level</a:t>
            </a:r>
          </a:p>
          <a:p>
            <a:pPr lvl="4"/>
            <a:r>
              <a:rPr lang="de-DE" altLang="de-DE" smtClean="0"/>
              <a:t>Fifth level</a:t>
            </a:r>
          </a:p>
          <a:p>
            <a:pPr lvl="4"/>
            <a:r>
              <a:rPr lang="de-DE" altLang="de-DE" smtClean="0"/>
              <a:t>Sixth level</a:t>
            </a:r>
          </a:p>
          <a:p>
            <a:pPr lvl="4"/>
            <a:r>
              <a:rPr lang="de-DE" altLang="de-DE" smtClean="0"/>
              <a:t>Seventh level</a:t>
            </a:r>
          </a:p>
          <a:p>
            <a:pPr lvl="4"/>
            <a:r>
              <a:rPr lang="de-DE" altLang="de-DE" smtClean="0"/>
              <a:t>Eigth level</a:t>
            </a:r>
          </a:p>
          <a:p>
            <a:pPr lvl="4"/>
            <a:endParaRPr lang="de-DE" altLang="de-DE" smtClean="0"/>
          </a:p>
        </p:txBody>
      </p:sp>
      <p:pic>
        <p:nvPicPr>
          <p:cNvPr id="1028" name="Grafik 37" descr="Goethe-Logo 080508.w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246063"/>
            <a:ext cx="11525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152400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6pPr>
      <a:lvl7pPr marL="1793875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7pPr>
      <a:lvl8pPr marL="206375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8pPr>
      <a:lvl9pPr marL="2330450" indent="-266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-36513" y="6389688"/>
            <a:ext cx="9361488" cy="468312"/>
          </a:xfrm>
          <a:prstGeom prst="rect">
            <a:avLst/>
          </a:prstGeom>
          <a:solidFill>
            <a:srgbClr val="566A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66AB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-26988"/>
            <a:ext cx="9144000" cy="1008063"/>
          </a:xfrm>
          <a:prstGeom prst="rect">
            <a:avLst/>
          </a:prstGeom>
          <a:solidFill>
            <a:srgbClr val="566A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66ABE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69834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125538"/>
            <a:ext cx="84359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405730" y="6453420"/>
            <a:ext cx="99094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51C4C81B-C44D-4A78-A1B8-312DDD8741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420"/>
            <a:ext cx="860456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pic>
        <p:nvPicPr>
          <p:cNvPr id="21506" name="Picture 2" descr="http://upload.wikimedia.org/wikipedia/de/thumb/f/f0/Goethe-Logo.svg/500px-Goethe-Logo.svg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14" y="112660"/>
            <a:ext cx="1339642" cy="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40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08" r:id="rId3"/>
    <p:sldLayoutId id="2147483700" r:id="rId4"/>
    <p:sldLayoutId id="2147483701" r:id="rId5"/>
    <p:sldLayoutId id="2147483707" r:id="rId6"/>
    <p:sldLayoutId id="2147483709" r:id="rId7"/>
    <p:sldLayoutId id="2147483710" r:id="rId8"/>
    <p:sldLayoutId id="2147483715" r:id="rId9"/>
    <p:sldLayoutId id="2147483716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765175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173163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8115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03835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49555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295275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40995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420"/>
            <a:ext cx="860456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543597" y="64010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270998-971C-416B-9FF3-8175373ED97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6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765175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173163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8115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03835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49555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295275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40995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gi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5" Type="http://schemas.openxmlformats.org/officeDocument/2006/relationships/hyperlink" Target="http://www.srim.org/" TargetMode="Externa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background3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981075"/>
            <a:ext cx="8675688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7268" y="285728"/>
            <a:ext cx="809648" cy="42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540" y="88882"/>
            <a:ext cx="10541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7056" y="65666"/>
            <a:ext cx="1008062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8813" y="1170988"/>
            <a:ext cx="1714512" cy="79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314" y="285728"/>
            <a:ext cx="20002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5830674" y="116540"/>
            <a:ext cx="1151704" cy="799316"/>
            <a:chOff x="1289359" y="2420888"/>
            <a:chExt cx="1151704" cy="799316"/>
          </a:xfrm>
        </p:grpSpPr>
        <p:sp>
          <p:nvSpPr>
            <p:cNvPr id="15" name="Abgerundetes Rechteck 14"/>
            <p:cNvSpPr/>
            <p:nvPr/>
          </p:nvSpPr>
          <p:spPr>
            <a:xfrm>
              <a:off x="1331644" y="2420888"/>
              <a:ext cx="1099702" cy="792088"/>
            </a:xfrm>
            <a:prstGeom prst="roundRect">
              <a:avLst>
                <a:gd name="adj" fmla="val 814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pic>
          <p:nvPicPr>
            <p:cNvPr id="16" name="Picture 2" descr="C:\Users\deveaux\Contact To Laptop\Vortraege\2012\CollabMeetingKalkotta\IMG_3921V2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2" r="-159"/>
            <a:stretch/>
          </p:blipFill>
          <p:spPr bwMode="auto">
            <a:xfrm>
              <a:off x="1331640" y="2764624"/>
              <a:ext cx="473992" cy="455580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1289359" y="2420888"/>
              <a:ext cx="715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err="1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nard MT Condensed" pitchFamily="18" charset="0"/>
                </a:rPr>
                <a:t>AD</a:t>
              </a:r>
              <a:r>
                <a:rPr lang="en-US" sz="1400" baseline="30000" err="1" smtClean="0">
                  <a:latin typeface="+mj-lt"/>
                </a:rPr>
                <a:t>vanced</a:t>
              </a:r>
              <a:endParaRPr lang="en-US" sz="1400" baseline="30000">
                <a:latin typeface="+mj-lt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487464" y="2539377"/>
              <a:ext cx="747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err="1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nard MT Condensed" pitchFamily="18" charset="0"/>
                </a:rPr>
                <a:t>MO</a:t>
              </a:r>
              <a:r>
                <a:rPr lang="en-US" sz="1400" baseline="30000" err="1" smtClean="0"/>
                <a:t>nolithic</a:t>
              </a:r>
              <a:endParaRPr lang="en-US" sz="1400" baseline="3000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706310" y="2665214"/>
              <a:ext cx="734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nard MT Condensed" pitchFamily="18" charset="0"/>
                </a:rPr>
                <a:t>S</a:t>
              </a:r>
              <a:r>
                <a:rPr lang="en-US" sz="1400" baseline="30000" smtClean="0"/>
                <a:t>ensors for</a:t>
              </a:r>
              <a:endParaRPr lang="en-US" sz="1400" baseline="3000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855760"/>
              <a:ext cx="420364" cy="334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Grafik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62" y="1170988"/>
            <a:ext cx="2047909" cy="834261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1921933" y="255693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3" name="Titel 22"/>
          <p:cNvSpPr>
            <a:spLocks noGrp="1"/>
          </p:cNvSpPr>
          <p:nvPr>
            <p:ph type="ctrTitle"/>
          </p:nvPr>
        </p:nvSpPr>
        <p:spPr>
          <a:xfrm>
            <a:off x="685800" y="2840027"/>
            <a:ext cx="7772400" cy="800416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Radiation damage caused by neutron capture in boron </a:t>
            </a:r>
            <a:r>
              <a:rPr lang="en-US" sz="36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doped </a:t>
            </a:r>
            <a:r>
              <a:rPr lang="en-US" sz="36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silicon pixel sensors</a:t>
            </a:r>
            <a:endParaRPr lang="de-DE" sz="36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platzhalter 23"/>
          <p:cNvSpPr>
            <a:spLocks noGrp="1"/>
          </p:cNvSpPr>
          <p:nvPr>
            <p:ph type="subTitle" idx="1"/>
          </p:nvPr>
        </p:nvSpPr>
        <p:spPr>
          <a:xfrm>
            <a:off x="1371600" y="3975650"/>
            <a:ext cx="6400800" cy="1752600"/>
          </a:xfrm>
        </p:spPr>
        <p:txBody>
          <a:bodyPr/>
          <a:lstStyle/>
          <a:p>
            <a:endParaRPr lang="de-DE" altLang="de-DE" sz="2400" dirty="0" smtClean="0"/>
          </a:p>
          <a:p>
            <a:r>
              <a:rPr lang="de-DE" altLang="de-DE" sz="2400" dirty="0" smtClean="0"/>
              <a:t>Benjamin </a:t>
            </a:r>
            <a:r>
              <a:rPr lang="de-DE" altLang="de-DE" sz="2400" dirty="0"/>
              <a:t>Linnik, Tobias </a:t>
            </a:r>
            <a:r>
              <a:rPr lang="de-DE" altLang="de-DE" sz="2400" dirty="0" smtClean="0"/>
              <a:t>Bus,</a:t>
            </a:r>
          </a:p>
          <a:p>
            <a:r>
              <a:rPr lang="de-DE" altLang="de-DE" sz="2400" dirty="0" smtClean="0"/>
              <a:t>Michael </a:t>
            </a:r>
            <a:r>
              <a:rPr lang="de-DE" altLang="de-DE" sz="2400" dirty="0"/>
              <a:t>Deveaux, Dennis </a:t>
            </a:r>
            <a:r>
              <a:rPr lang="de-DE" altLang="de-DE" sz="2400" dirty="0" smtClean="0"/>
              <a:t>Doering, Ali </a:t>
            </a:r>
            <a:r>
              <a:rPr lang="de-DE" altLang="de-DE" sz="2400" dirty="0"/>
              <a:t>Yazgili </a:t>
            </a:r>
            <a:r>
              <a:rPr lang="de-DE" altLang="de-DE" sz="2400" dirty="0" err="1"/>
              <a:t>for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CBM-MVD </a:t>
            </a:r>
            <a:r>
              <a:rPr lang="de-DE" altLang="de-DE" sz="2400" dirty="0" err="1" smtClean="0"/>
              <a:t>collaboration</a:t>
            </a:r>
            <a:endParaRPr lang="de-DE" altLang="de-DE" sz="2400" dirty="0" smtClean="0"/>
          </a:p>
          <a:p>
            <a:endParaRPr lang="de-DE" altLang="de-DE" sz="2000" dirty="0" smtClean="0"/>
          </a:p>
          <a:p>
            <a:r>
              <a:rPr lang="de-DE" altLang="de-DE" sz="1600" dirty="0" smtClean="0"/>
              <a:t>27.3.2017</a:t>
            </a:r>
            <a:endParaRPr lang="de-DE" altLang="de-DE" sz="1600" dirty="0"/>
          </a:p>
          <a:p>
            <a:r>
              <a:rPr lang="en-US" altLang="de-DE" sz="1400" dirty="0" err="1" smtClean="0"/>
              <a:t>Institut</a:t>
            </a:r>
            <a:r>
              <a:rPr lang="en-US" altLang="de-DE" sz="1400" dirty="0" smtClean="0"/>
              <a:t> </a:t>
            </a:r>
            <a:r>
              <a:rPr lang="en-US" altLang="de-DE" sz="1400" dirty="0" err="1"/>
              <a:t>für</a:t>
            </a:r>
            <a:r>
              <a:rPr lang="en-US" altLang="de-DE" sz="1400" dirty="0"/>
              <a:t> </a:t>
            </a:r>
            <a:r>
              <a:rPr lang="en-US" altLang="de-DE" sz="1400" dirty="0" err="1"/>
              <a:t>Kernphysik</a:t>
            </a:r>
            <a:r>
              <a:rPr lang="en-US" altLang="de-DE" sz="1400" dirty="0"/>
              <a:t>, Goethe </a:t>
            </a:r>
            <a:r>
              <a:rPr lang="en-US" altLang="de-DE" sz="1400" dirty="0" smtClean="0"/>
              <a:t>University, Frankfurt </a:t>
            </a:r>
            <a:r>
              <a:rPr lang="en-US" altLang="de-DE" sz="1400" dirty="0"/>
              <a:t>am Main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additional </a:t>
            </a:r>
            <a:r>
              <a:rPr lang="de-DE" dirty="0" err="1"/>
              <a:t>damage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4C81B-C44D-4A78-A1B8-312DDD8741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pic>
        <p:nvPicPr>
          <p:cNvPr id="6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4" y="1678828"/>
            <a:ext cx="2856016" cy="2151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400" y="1651000"/>
            <a:ext cx="3884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M</a:t>
            </a:r>
            <a:r>
              <a:rPr lang="de-DE" sz="2000" dirty="0" smtClean="0"/>
              <a:t>EDAPP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Direct</a:t>
            </a:r>
            <a:r>
              <a:rPr lang="de-DE" sz="2000" dirty="0" smtClean="0"/>
              <a:t> </a:t>
            </a:r>
            <a:r>
              <a:rPr lang="de-DE" sz="2000" baseline="30000" dirty="0" smtClean="0"/>
              <a:t>235</a:t>
            </a:r>
            <a:r>
              <a:rPr lang="de-DE" sz="2000" dirty="0" smtClean="0"/>
              <a:t>U </a:t>
            </a:r>
            <a:r>
              <a:rPr lang="de-DE" sz="2000" dirty="0" err="1" smtClean="0"/>
              <a:t>fission</a:t>
            </a:r>
            <a:r>
              <a:rPr lang="de-DE" sz="2000" dirty="0" smtClean="0"/>
              <a:t> </a:t>
            </a:r>
            <a:r>
              <a:rPr lang="de-DE" sz="2000" dirty="0" err="1" smtClean="0"/>
              <a:t>neutrons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99% of all </a:t>
            </a:r>
            <a:r>
              <a:rPr lang="de-DE" sz="2000" dirty="0" err="1" smtClean="0"/>
              <a:t>neutrons</a:t>
            </a:r>
            <a:r>
              <a:rPr lang="de-DE" sz="2000" dirty="0" smtClean="0"/>
              <a:t> &gt;100 </a:t>
            </a:r>
            <a:r>
              <a:rPr lang="de-DE" sz="2000" dirty="0" err="1" smtClean="0"/>
              <a:t>keV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32867" y="3473753"/>
            <a:ext cx="174919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600" smtClean="0"/>
              <a:t>FRM II, Garching</a:t>
            </a:r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3454400" y="2935227"/>
            <a:ext cx="3645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P</a:t>
            </a:r>
            <a:r>
              <a:rPr lang="de-DE" sz="2000" dirty="0" smtClean="0"/>
              <a:t>GAA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Cold</a:t>
            </a:r>
            <a:r>
              <a:rPr lang="de-DE" sz="2000" dirty="0" smtClean="0"/>
              <a:t> </a:t>
            </a:r>
            <a:r>
              <a:rPr lang="de-DE" sz="2000" dirty="0" err="1" smtClean="0"/>
              <a:t>neutrons</a:t>
            </a:r>
            <a:r>
              <a:rPr lang="de-DE" sz="2000" dirty="0" smtClean="0"/>
              <a:t> 1.8 x 10</a:t>
            </a:r>
            <a:r>
              <a:rPr lang="de-DE" sz="2000" baseline="30000" dirty="0" smtClean="0"/>
              <a:t>-3</a:t>
            </a:r>
            <a:r>
              <a:rPr lang="de-DE" sz="2000" dirty="0" smtClean="0"/>
              <a:t> eV</a:t>
            </a:r>
            <a:endParaRPr lang="en-US" sz="2000" dirty="0"/>
          </a:p>
        </p:txBody>
      </p:sp>
      <p:pic>
        <p:nvPicPr>
          <p:cNvPr id="10" name="Picture 16" descr="http://www.iphc.cnrs.fr/IMG/mimosa19x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2" y="4087371"/>
            <a:ext cx="1239014" cy="92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88352" y="3990102"/>
                <a:ext cx="6682693" cy="1642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2000" dirty="0" smtClean="0"/>
                  <a:t>ensor: MIMOSA-19, IPHC, Strasbourg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 smtClean="0"/>
                  <a:t>Design: AMS 0.35 LR, Year 2006</a:t>
                </a:r>
                <a:endParaRPr lang="de-DE" sz="2000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Pixel: 12 µm </a:t>
                </a:r>
                <a:r>
                  <a:rPr lang="de-DE" sz="2000" dirty="0" err="1" smtClean="0"/>
                  <a:t>pitch</a:t>
                </a:r>
                <a:endParaRPr lang="de-DE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 smtClean="0"/>
                  <a:t>Doping </a:t>
                </a:r>
                <a:r>
                  <a:rPr lang="de-DE" sz="2000" dirty="0" err="1" smtClean="0"/>
                  <a:t>assumption</a:t>
                </a:r>
                <a:r>
                  <a:rPr lang="de-DE" sz="2000" dirty="0" smtClean="0"/>
                  <a:t>: 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de-DE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sup>
                    </m:sSup>
                    <m:r>
                      <a:rPr lang="de-DE" sz="20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𝒆𝒑𝒊</m:t>
                        </m:r>
                      </m:e>
                    </m:d>
                    <m:r>
                      <a:rPr lang="de-DE" sz="2000" b="1" i="1" smtClean="0">
                        <a:latin typeface="Cambria Math" panose="02040503050406030204" pitchFamily="18" charset="0"/>
                      </a:rPr>
                      <m:t>, ~</m:t>
                    </m:r>
                    <m:sSup>
                      <m:sSupPr>
                        <m:ctrlPr>
                          <a:rPr lang="de-DE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sup>
                    </m:sSup>
                    <m:r>
                      <a:rPr lang="de-DE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1" i="1" smtClean="0">
                        <a:latin typeface="Cambria Math" panose="02040503050406030204" pitchFamily="18" charset="0"/>
                      </a:rPr>
                      <m:t>𝒔𝒖𝒃𝒔𝒕𝒓𝒂𝒕𝒆</m:t>
                    </m:r>
                    <m:r>
                      <a:rPr lang="de-DE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 smtClean="0"/>
              </a:p>
              <a:p>
                <a:r>
                  <a:rPr lang="de-DE" sz="2000" b="1" dirty="0"/>
                  <a:t> </a:t>
                </a:r>
                <a:r>
                  <a:rPr lang="de-DE" sz="2000" b="1" dirty="0" smtClean="0"/>
                  <a:t>                 </a:t>
                </a:r>
                <a:r>
                  <a:rPr lang="de-DE" sz="2000" dirty="0" smtClean="0"/>
                  <a:t>=&gt; Not </a:t>
                </a:r>
                <a:r>
                  <a:rPr lang="de-DE" sz="2000" dirty="0" err="1" smtClean="0"/>
                  <a:t>depleted</a:t>
                </a:r>
                <a:r>
                  <a:rPr lang="de-DE" sz="2000" dirty="0" smtClean="0"/>
                  <a:t>, </a:t>
                </a:r>
                <a:r>
                  <a:rPr lang="de-DE" sz="2000" dirty="0" err="1" smtClean="0"/>
                  <a:t>charge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collection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by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diffusion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352" y="3990102"/>
                <a:ext cx="6682693" cy="1642757"/>
              </a:xfrm>
              <a:prstGeom prst="rect">
                <a:avLst/>
              </a:prstGeom>
              <a:blipFill rotWithShape="0">
                <a:blip r:embed="rId5"/>
                <a:stretch>
                  <a:fillRect l="-1004" t="-1859" r="-547" b="-59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1123" y="1109639"/>
            <a:ext cx="776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</a:rPr>
              <a:t>I</a:t>
            </a:r>
            <a:r>
              <a:rPr lang="de-DE" sz="2000" dirty="0" err="1" smtClean="0"/>
              <a:t>dea</a:t>
            </a:r>
            <a:r>
              <a:rPr lang="de-DE" sz="2000" dirty="0" smtClean="0"/>
              <a:t>: </a:t>
            </a:r>
            <a:r>
              <a:rPr lang="de-DE" sz="2000" dirty="0" err="1" smtClean="0"/>
              <a:t>Compare</a:t>
            </a:r>
            <a:r>
              <a:rPr lang="de-DE" sz="2000" dirty="0" smtClean="0"/>
              <a:t> </a:t>
            </a:r>
            <a:r>
              <a:rPr lang="de-DE" sz="2000" dirty="0" err="1" smtClean="0"/>
              <a:t>radiation</a:t>
            </a:r>
            <a:r>
              <a:rPr lang="de-DE" sz="2000" dirty="0" smtClean="0"/>
              <a:t> </a:t>
            </a:r>
            <a:r>
              <a:rPr lang="de-DE" sz="2000" dirty="0" err="1" smtClean="0"/>
              <a:t>damage</a:t>
            </a:r>
            <a:r>
              <a:rPr lang="de-DE" sz="2000" dirty="0" smtClean="0"/>
              <a:t> </a:t>
            </a:r>
            <a:r>
              <a:rPr lang="de-DE" sz="2000" dirty="0" err="1" smtClean="0"/>
              <a:t>caused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fast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cold</a:t>
            </a:r>
            <a:r>
              <a:rPr lang="de-DE" sz="2000" dirty="0" smtClean="0"/>
              <a:t> </a:t>
            </a:r>
            <a:r>
              <a:rPr lang="de-DE" sz="2000" dirty="0" err="1" smtClean="0"/>
              <a:t>neutrons</a:t>
            </a:r>
            <a:endParaRPr lang="en-US" sz="2000" dirty="0"/>
          </a:p>
        </p:txBody>
      </p:sp>
      <p:pic>
        <p:nvPicPr>
          <p:cNvPr id="1026" name="Picture 2" descr="http://www.mlz-garching.de/files/frm_ii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2" y="1609849"/>
            <a:ext cx="1463770" cy="7824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0436" y="4071350"/>
            <a:ext cx="857916" cy="71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102383" y="1509749"/>
            <a:ext cx="8905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2383" y="3950890"/>
            <a:ext cx="8905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592" y="5081551"/>
            <a:ext cx="1248231" cy="106800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96104" y="5336275"/>
            <a:ext cx="1034332" cy="0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4021" y="5042715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C000"/>
                </a:solidFill>
              </a:rPr>
              <a:t>9.5µm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48613" y="5983878"/>
            <a:ext cx="4883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O</a:t>
            </a:r>
            <a:r>
              <a:rPr lang="de-DE" sz="2000" dirty="0" smtClean="0"/>
              <a:t>bservables: Charge </a:t>
            </a:r>
            <a:r>
              <a:rPr lang="de-DE" sz="2000" dirty="0" err="1" smtClean="0"/>
              <a:t>collection</a:t>
            </a:r>
            <a:r>
              <a:rPr lang="de-DE" sz="2000" dirty="0" smtClean="0"/>
              <a:t> </a:t>
            </a:r>
            <a:r>
              <a:rPr lang="de-DE" sz="2000" dirty="0" err="1" smtClean="0"/>
              <a:t>efficiency</a:t>
            </a:r>
            <a:endParaRPr lang="en-US" sz="20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712362" y="5983878"/>
            <a:ext cx="7295160" cy="9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233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additional </a:t>
            </a:r>
            <a:r>
              <a:rPr lang="de-DE" dirty="0" err="1"/>
              <a:t>damage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4C81B-C44D-4A78-A1B8-312DDD8741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1"/>
          <a:stretch/>
        </p:blipFill>
        <p:spPr>
          <a:xfrm>
            <a:off x="822280" y="1783514"/>
            <a:ext cx="4928815" cy="3554104"/>
          </a:xfrm>
        </p:spPr>
      </p:pic>
      <p:sp>
        <p:nvSpPr>
          <p:cNvPr id="5" name="TextBox 4"/>
          <p:cNvSpPr txBox="1"/>
          <p:nvPr/>
        </p:nvSpPr>
        <p:spPr>
          <a:xfrm>
            <a:off x="292890" y="1233025"/>
            <a:ext cx="7233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FF0000"/>
                </a:solidFill>
              </a:rPr>
              <a:t>S</a:t>
            </a:r>
            <a:r>
              <a:rPr lang="de-DE" sz="2000" smtClean="0"/>
              <a:t>ensor illuminated with </a:t>
            </a:r>
            <a:r>
              <a:rPr lang="de-DE" sz="2000" baseline="30000" smtClean="0"/>
              <a:t>109</a:t>
            </a:r>
            <a:r>
              <a:rPr lang="de-DE" sz="2000" smtClean="0"/>
              <a:t>Cd (22.1 keV X-ray), detect clusters</a:t>
            </a:r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819631" y="308900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Summed charge of 4 pixels</a:t>
            </a:r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435113" y="4104636"/>
            <a:ext cx="589860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smtClean="0"/>
              <a:t>Expected: CCE shrinks with irradiation (1 MeV neutrons)</a:t>
            </a:r>
            <a:endParaRPr lang="en-US" sz="180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2069433" y="3934328"/>
            <a:ext cx="365680" cy="3549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54643" y="2438074"/>
            <a:ext cx="416292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smtClean="0"/>
              <a:t>Not expected: CCE increases with </a:t>
            </a:r>
          </a:p>
          <a:p>
            <a:r>
              <a:rPr lang="de-DE" sz="1800" smtClean="0"/>
              <a:t>irradiation (Cold neutrons)</a:t>
            </a:r>
            <a:endParaRPr lang="en-US" sz="180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3573379" y="2561033"/>
            <a:ext cx="481264" cy="20020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4833" y="5507833"/>
            <a:ext cx="7547451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z="2000" smtClean="0"/>
              <a:t>Response differs fundamentally between cold </a:t>
            </a:r>
            <a:r>
              <a:rPr lang="de-DE" sz="2000" smtClean="0">
                <a:sym typeface="Wingdings" panose="05000000000000000000" pitchFamily="2" charset="2"/>
              </a:rPr>
              <a:t> 1MeV Neutrons</a:t>
            </a:r>
          </a:p>
          <a:p>
            <a:r>
              <a:rPr lang="de-DE" sz="2000" smtClean="0"/>
              <a:t>Effective hardness factor cannot be extracted</a:t>
            </a:r>
            <a:endParaRPr lang="en-US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1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Experimental results: CCE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218" t="6179" r="4312" b="6367"/>
          <a:stretch/>
        </p:blipFill>
        <p:spPr>
          <a:xfrm>
            <a:off x="110534" y="1200150"/>
            <a:ext cx="5258082" cy="40310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2821" y="2080597"/>
            <a:ext cx="2548468" cy="306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Only hits in depleted volume</a:t>
            </a:r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18641" y="1200150"/>
                <a:ext cx="1044958" cy="308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109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𝐶𝑑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641" y="1200150"/>
                <a:ext cx="1044958" cy="308726"/>
              </a:xfrm>
              <a:prstGeom prst="rect">
                <a:avLst/>
              </a:prstGeom>
              <a:blipFill rotWithShape="0"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46709" y="3951756"/>
                <a:ext cx="1039690" cy="330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109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𝐶𝑑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709" y="3951756"/>
                <a:ext cx="1039690" cy="330574"/>
              </a:xfrm>
              <a:prstGeom prst="rect">
                <a:avLst/>
              </a:prstGeom>
              <a:blipFill rotWithShape="0">
                <a:blip r:embed="rId5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82821" y="3267853"/>
            <a:ext cx="265351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-------- Ignore this region ---------</a:t>
            </a:r>
          </a:p>
          <a:p>
            <a:r>
              <a:rPr lang="de-DE" smtClean="0"/>
              <a:t>(noise, X-ray fluorescence etc.)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86400" y="1239810"/>
            <a:ext cx="338426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800" smtClean="0">
                <a:solidFill>
                  <a:srgbClr val="FF0000"/>
                </a:solidFill>
              </a:rPr>
              <a:t>G</a:t>
            </a:r>
            <a:r>
              <a:rPr lang="de-DE" sz="1800" smtClean="0"/>
              <a:t>ain increases after irradiation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sz="1800" smtClean="0"/>
              <a:t>Decrease of diode capacity?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sz="1800" smtClean="0"/>
              <a:t>More depletion?</a:t>
            </a:r>
            <a:endParaRPr lang="en-US" sz="180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146698" y="1701475"/>
            <a:ext cx="13397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46709" y="1701475"/>
            <a:ext cx="1039692" cy="3151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86400" y="2275339"/>
            <a:ext cx="338426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smtClean="0">
                <a:solidFill>
                  <a:srgbClr val="FF0000"/>
                </a:solidFill>
              </a:rPr>
              <a:t>N</a:t>
            </a:r>
            <a:r>
              <a:rPr lang="de-DE" sz="1800" smtClean="0"/>
              <a:t>umber of entries increases after irradiation by factor x2.</a:t>
            </a:r>
          </a:p>
          <a:p>
            <a:r>
              <a:rPr lang="de-DE" sz="1800" smtClean="0">
                <a:solidFill>
                  <a:srgbClr val="FF0000"/>
                </a:solidFill>
              </a:rPr>
              <a:t>S</a:t>
            </a:r>
            <a:r>
              <a:rPr lang="de-DE" sz="1800" smtClean="0"/>
              <a:t>cales with depleted volume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sz="1800" smtClean="0"/>
              <a:t>More depletion!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sz="1800" smtClean="0"/>
              <a:t>Less doping</a:t>
            </a:r>
          </a:p>
          <a:p>
            <a:r>
              <a:rPr lang="de-DE" sz="1800">
                <a:solidFill>
                  <a:srgbClr val="FF0000"/>
                </a:solidFill>
              </a:rPr>
              <a:t>A</a:t>
            </a:r>
            <a:r>
              <a:rPr lang="de-DE" sz="1800"/>
              <a:t>brupt flat junction (?):</a:t>
            </a:r>
          </a:p>
          <a:p>
            <a:r>
              <a:rPr lang="de-DE" sz="1800"/>
              <a:t>Doping decreases by factor </a:t>
            </a:r>
            <a:r>
              <a:rPr lang="de-DE" sz="1800" smtClean="0"/>
              <a:t>x4</a:t>
            </a:r>
            <a:endParaRPr lang="en-US" sz="180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146698" y="2737004"/>
            <a:ext cx="1339703" cy="101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446709" y="2737004"/>
            <a:ext cx="1039693" cy="3908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" y="5343513"/>
            <a:ext cx="9143999" cy="126188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2000" smtClean="0">
                <a:solidFill>
                  <a:srgbClr val="FF0000"/>
                </a:solidFill>
              </a:rPr>
              <a:t>P</a:t>
            </a:r>
            <a:r>
              <a:rPr lang="de-DE" sz="2000" smtClean="0"/>
              <a:t>otential explaination:</a:t>
            </a:r>
          </a:p>
          <a:p>
            <a:r>
              <a:rPr lang="de-DE" sz="2000" smtClean="0"/>
              <a:t>Intense acceptor removal (factor x4 from P=10</a:t>
            </a:r>
            <a:r>
              <a:rPr lang="de-DE" sz="2000" baseline="30000" smtClean="0"/>
              <a:t>15</a:t>
            </a:r>
            <a:r>
              <a:rPr lang="de-DE" sz="2000" smtClean="0"/>
              <a:t>/cm³)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de-DE" sz="1800" smtClean="0"/>
              <a:t>Additional depletion improves CCE, dominates trapping</a:t>
            </a:r>
          </a:p>
          <a:p>
            <a:r>
              <a:rPr lang="de-DE" sz="1800" smtClean="0"/>
              <a:t>! No significant acceptor removal observed with 1 MeV neutrons for &lt;2x10</a:t>
            </a:r>
            <a:r>
              <a:rPr lang="de-DE" sz="1800" baseline="30000" smtClean="0"/>
              <a:t>13</a:t>
            </a:r>
            <a:r>
              <a:rPr lang="de-DE" sz="1800" smtClean="0"/>
              <a:t>n</a:t>
            </a:r>
            <a:r>
              <a:rPr lang="de-DE" sz="1800" baseline="-25000" smtClean="0"/>
              <a:t>eq</a:t>
            </a:r>
            <a:r>
              <a:rPr lang="de-DE" sz="1800" smtClean="0"/>
              <a:t>/cm²</a:t>
            </a:r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 rot="19860280">
            <a:off x="446988" y="958355"/>
            <a:ext cx="1811714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FF0000"/>
                </a:solidFill>
              </a:rPr>
              <a:t>Preliminary!</a:t>
            </a:r>
            <a:endParaRPr lang="en-US" sz="24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4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 animBg="1"/>
      <p:bldP spid="2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cautious</a:t>
            </a:r>
            <a:r>
              <a:rPr lang="de-DE" dirty="0"/>
              <a:t> </a:t>
            </a:r>
            <a:r>
              <a:rPr lang="de-DE" dirty="0" err="1"/>
              <a:t>conclusion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4C81B-C44D-4A78-A1B8-312DDD8741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247919" y="1415804"/>
            <a:ext cx="622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rgbClr val="FF0000"/>
                </a:solidFill>
              </a:rPr>
              <a:t>D</a:t>
            </a:r>
            <a:r>
              <a:rPr lang="de-DE" sz="1800" dirty="0" err="1" smtClean="0"/>
              <a:t>oes</a:t>
            </a:r>
            <a:r>
              <a:rPr lang="de-DE" sz="1800" dirty="0" smtClean="0"/>
              <a:t> </a:t>
            </a:r>
            <a:r>
              <a:rPr lang="de-DE" sz="1800" baseline="30000" dirty="0" smtClean="0"/>
              <a:t>10</a:t>
            </a:r>
            <a:r>
              <a:rPr lang="de-DE" sz="1800" dirty="0" smtClean="0"/>
              <a:t>B </a:t>
            </a:r>
            <a:r>
              <a:rPr lang="de-DE" sz="1800" dirty="0" err="1" smtClean="0"/>
              <a:t>fission</a:t>
            </a:r>
            <a:r>
              <a:rPr lang="de-DE" sz="1800" dirty="0" smtClean="0"/>
              <a:t> </a:t>
            </a:r>
            <a:r>
              <a:rPr lang="de-DE" sz="1800" dirty="0" err="1" smtClean="0"/>
              <a:t>cause</a:t>
            </a:r>
            <a:r>
              <a:rPr lang="de-DE" sz="1800" dirty="0" smtClean="0"/>
              <a:t> </a:t>
            </a:r>
            <a:r>
              <a:rPr lang="de-DE" sz="1800" dirty="0" err="1" smtClean="0"/>
              <a:t>sizable</a:t>
            </a:r>
            <a:r>
              <a:rPr lang="de-DE" sz="1800" dirty="0" smtClean="0"/>
              <a:t> </a:t>
            </a:r>
            <a:r>
              <a:rPr lang="de-DE" sz="1800" dirty="0" err="1" smtClean="0"/>
              <a:t>rad</a:t>
            </a:r>
            <a:r>
              <a:rPr lang="de-DE" sz="1800" dirty="0" smtClean="0"/>
              <a:t>. </a:t>
            </a:r>
            <a:r>
              <a:rPr lang="de-DE" sz="1800" dirty="0" err="1" smtClean="0"/>
              <a:t>damage</a:t>
            </a:r>
            <a:r>
              <a:rPr lang="de-DE" sz="1800" dirty="0" smtClean="0"/>
              <a:t> in P-</a:t>
            </a:r>
            <a:r>
              <a:rPr lang="de-DE" sz="1800" dirty="0" err="1" smtClean="0"/>
              <a:t>doped</a:t>
            </a:r>
            <a:r>
              <a:rPr lang="de-DE" sz="1800" dirty="0" smtClean="0"/>
              <a:t> Si?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47919" y="1865486"/>
            <a:ext cx="7986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>
                <a:solidFill>
                  <a:srgbClr val="FF0000"/>
                </a:solidFill>
              </a:rPr>
              <a:t>T</a:t>
            </a:r>
            <a:r>
              <a:rPr lang="de-DE" sz="1800" smtClean="0"/>
              <a:t>heoretical estimate: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smtClean="0"/>
              <a:t>P&gt;10</a:t>
            </a:r>
            <a:r>
              <a:rPr lang="de-DE" sz="1800" baseline="30000" smtClean="0"/>
              <a:t>17</a:t>
            </a:r>
            <a:r>
              <a:rPr lang="de-DE" sz="1800" smtClean="0"/>
              <a:t>/cm³ =&gt; Expect additional damage w.r.t standard NIEL curve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smtClean="0"/>
              <a:t>Fission ions may damage lowly doped silicon indirectly due to 7µm range</a:t>
            </a:r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47919" y="2883634"/>
            <a:ext cx="797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>
                <a:solidFill>
                  <a:srgbClr val="FF0000"/>
                </a:solidFill>
              </a:rPr>
              <a:t>E</a:t>
            </a:r>
            <a:r>
              <a:rPr lang="de-DE" sz="1800" smtClean="0"/>
              <a:t>xperimental study (MIMOSA-19, </a:t>
            </a:r>
            <a:r>
              <a:rPr lang="de-DE" sz="1800"/>
              <a:t>~</a:t>
            </a:r>
            <a:r>
              <a:rPr lang="de-DE" sz="1800" smtClean="0"/>
              <a:t>10</a:t>
            </a:r>
            <a:r>
              <a:rPr lang="de-DE" sz="1800" baseline="30000" smtClean="0"/>
              <a:t>15</a:t>
            </a:r>
            <a:r>
              <a:rPr lang="de-DE" sz="1800" smtClean="0"/>
              <a:t>/cm³ </a:t>
            </a:r>
            <a:r>
              <a:rPr lang="de-DE" sz="1800"/>
              <a:t>epi layer, ~</a:t>
            </a:r>
            <a:r>
              <a:rPr lang="de-DE" sz="1800" smtClean="0"/>
              <a:t>10</a:t>
            </a:r>
            <a:r>
              <a:rPr lang="de-DE" sz="1800" baseline="30000" smtClean="0"/>
              <a:t>19</a:t>
            </a:r>
            <a:r>
              <a:rPr lang="de-DE" sz="1800" smtClean="0"/>
              <a:t>/cm³ </a:t>
            </a:r>
            <a:r>
              <a:rPr lang="de-DE" sz="1800"/>
              <a:t>substrate </a:t>
            </a:r>
            <a:r>
              <a:rPr lang="de-DE" sz="1800" smtClean="0"/>
              <a:t>):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919" y="3355954"/>
            <a:ext cx="7314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</a:rPr>
              <a:t>O</a:t>
            </a:r>
            <a:r>
              <a:rPr lang="de-DE" sz="1800" dirty="0" smtClean="0"/>
              <a:t>bservation:</a:t>
            </a:r>
          </a:p>
          <a:p>
            <a:r>
              <a:rPr lang="de-DE" sz="1800" dirty="0" smtClean="0"/>
              <a:t>CCE: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Cold</a:t>
            </a:r>
            <a:r>
              <a:rPr lang="de-DE" sz="1800" dirty="0" smtClean="0"/>
              <a:t> </a:t>
            </a:r>
            <a:r>
              <a:rPr lang="de-DE" sz="1800" dirty="0" err="1" smtClean="0"/>
              <a:t>neutrons</a:t>
            </a:r>
            <a:r>
              <a:rPr lang="de-DE" sz="1800" dirty="0" smtClean="0"/>
              <a:t> </a:t>
            </a:r>
            <a:r>
              <a:rPr lang="de-DE" sz="1800" dirty="0" err="1" smtClean="0"/>
              <a:t>cause</a:t>
            </a:r>
            <a:r>
              <a:rPr lang="de-DE" sz="1800" dirty="0" smtClean="0"/>
              <a:t> strong </a:t>
            </a:r>
            <a:r>
              <a:rPr lang="de-DE" sz="1800" dirty="0" err="1" smtClean="0"/>
              <a:t>acceptor</a:t>
            </a:r>
            <a:r>
              <a:rPr lang="de-DE" sz="1800" dirty="0" smtClean="0"/>
              <a:t> </a:t>
            </a:r>
            <a:r>
              <a:rPr lang="de-DE" sz="1800" dirty="0" err="1" smtClean="0"/>
              <a:t>removal</a:t>
            </a:r>
            <a:r>
              <a:rPr lang="de-DE" sz="1800" dirty="0" smtClean="0"/>
              <a:t>, CCE </a:t>
            </a:r>
            <a:r>
              <a:rPr lang="de-DE" sz="1800" dirty="0" err="1" smtClean="0"/>
              <a:t>increases</a:t>
            </a:r>
            <a:endParaRPr lang="de-DE" sz="1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Acceptor</a:t>
            </a:r>
            <a:r>
              <a:rPr lang="de-DE" sz="1800" dirty="0" smtClean="0"/>
              <a:t> </a:t>
            </a:r>
            <a:r>
              <a:rPr lang="de-DE" sz="1800" dirty="0" err="1" smtClean="0"/>
              <a:t>removal</a:t>
            </a:r>
            <a:r>
              <a:rPr lang="de-DE" sz="1800" dirty="0" smtClean="0"/>
              <a:t> </a:t>
            </a:r>
            <a:r>
              <a:rPr lang="de-DE" sz="1800" dirty="0" err="1" smtClean="0"/>
              <a:t>exceeds</a:t>
            </a:r>
            <a:r>
              <a:rPr lang="de-DE" sz="1800" dirty="0" smtClean="0"/>
              <a:t> </a:t>
            </a:r>
            <a:r>
              <a:rPr lang="de-DE" sz="1800" dirty="0" err="1" smtClean="0"/>
              <a:t>finding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2x10</a:t>
            </a:r>
            <a:r>
              <a:rPr lang="de-DE" sz="1800" baseline="30000" dirty="0" smtClean="0"/>
              <a:t>13</a:t>
            </a:r>
            <a:r>
              <a:rPr lang="de-DE" sz="1800" dirty="0" smtClean="0"/>
              <a:t>n</a:t>
            </a:r>
            <a:r>
              <a:rPr lang="de-DE" sz="1800" baseline="-25000" dirty="0" smtClean="0"/>
              <a:t>eq</a:t>
            </a:r>
            <a:r>
              <a:rPr lang="de-DE" sz="1800" dirty="0" smtClean="0"/>
              <a:t>/cm² (1MeV)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919" y="4956259"/>
            <a:ext cx="7214475" cy="92333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rgbClr val="FF0000"/>
                </a:solidFill>
              </a:rPr>
              <a:t>P</a:t>
            </a:r>
            <a:r>
              <a:rPr lang="de-DE" sz="1800" dirty="0" err="1" smtClean="0"/>
              <a:t>reliminary</a:t>
            </a:r>
            <a:r>
              <a:rPr lang="de-DE" sz="1800" dirty="0" smtClean="0"/>
              <a:t> </a:t>
            </a:r>
            <a:r>
              <a:rPr lang="de-DE" sz="1800" dirty="0" err="1" smtClean="0"/>
              <a:t>conclusion</a:t>
            </a:r>
            <a:r>
              <a:rPr lang="de-DE" sz="1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aseline="30000" dirty="0"/>
              <a:t>10</a:t>
            </a:r>
            <a:r>
              <a:rPr lang="de-DE" sz="1800" dirty="0"/>
              <a:t>B </a:t>
            </a:r>
            <a:r>
              <a:rPr lang="de-DE" sz="1800" dirty="0" err="1" smtClean="0"/>
              <a:t>fission</a:t>
            </a:r>
            <a:r>
              <a:rPr lang="de-DE" sz="1800" dirty="0" smtClean="0"/>
              <a:t> </a:t>
            </a:r>
            <a:r>
              <a:rPr lang="de-DE" sz="1800" dirty="0" err="1" smtClean="0"/>
              <a:t>seems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cause</a:t>
            </a:r>
            <a:r>
              <a:rPr lang="de-DE" sz="1800" dirty="0" smtClean="0"/>
              <a:t> </a:t>
            </a:r>
            <a:r>
              <a:rPr lang="de-DE" sz="1800" dirty="0" err="1" smtClean="0"/>
              <a:t>rad</a:t>
            </a:r>
            <a:r>
              <a:rPr lang="de-DE" sz="1800" dirty="0" smtClean="0"/>
              <a:t>. </a:t>
            </a:r>
            <a:r>
              <a:rPr lang="de-DE" sz="1800" dirty="0" err="1" smtClean="0"/>
              <a:t>damage</a:t>
            </a:r>
            <a:r>
              <a:rPr lang="de-DE" sz="1800" dirty="0" smtClean="0"/>
              <a:t> </a:t>
            </a:r>
            <a:r>
              <a:rPr lang="de-DE" sz="1800" dirty="0" err="1" smtClean="0"/>
              <a:t>beyond</a:t>
            </a:r>
            <a:r>
              <a:rPr lang="de-DE" sz="1800" dirty="0" smtClean="0"/>
              <a:t> </a:t>
            </a:r>
            <a:r>
              <a:rPr lang="de-DE" sz="1800" dirty="0" err="1" smtClean="0"/>
              <a:t>standard</a:t>
            </a:r>
            <a:r>
              <a:rPr lang="de-DE" sz="1800" dirty="0" smtClean="0"/>
              <a:t> NIEL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Risk</a:t>
            </a:r>
            <a:r>
              <a:rPr lang="de-DE" sz="1800" dirty="0" smtClean="0"/>
              <a:t> of </a:t>
            </a:r>
            <a:r>
              <a:rPr lang="de-DE" sz="1800" dirty="0" err="1" smtClean="0"/>
              <a:t>unexpected</a:t>
            </a:r>
            <a:r>
              <a:rPr lang="de-DE" sz="1800" dirty="0" smtClean="0"/>
              <a:t> </a:t>
            </a:r>
            <a:r>
              <a:rPr lang="de-DE" sz="1800" dirty="0" err="1" smtClean="0"/>
              <a:t>effects</a:t>
            </a:r>
            <a:r>
              <a:rPr lang="de-DE" sz="1800" dirty="0" smtClean="0"/>
              <a:t> in </a:t>
            </a:r>
            <a:r>
              <a:rPr lang="de-DE" sz="1800" dirty="0" err="1" smtClean="0"/>
              <a:t>case</a:t>
            </a:r>
            <a:r>
              <a:rPr lang="de-DE" sz="1800" dirty="0" smtClean="0"/>
              <a:t> of high thermal </a:t>
            </a:r>
            <a:r>
              <a:rPr lang="de-DE" sz="1800" dirty="0" err="1" smtClean="0"/>
              <a:t>neutron</a:t>
            </a:r>
            <a:r>
              <a:rPr lang="de-DE" sz="1800" dirty="0" smtClean="0"/>
              <a:t> </a:t>
            </a:r>
            <a:r>
              <a:rPr lang="de-DE" sz="1800" dirty="0" err="1" smtClean="0"/>
              <a:t>doses</a:t>
            </a:r>
            <a:r>
              <a:rPr lang="de-DE" sz="1800" dirty="0" smtClean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300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438" y="5114693"/>
            <a:ext cx="1801812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task and why MAPS can do it?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C70D11-F2DD-4413-8730-E08F6A78E9D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defRPr/>
            </a:pPr>
            <a:r>
              <a:rPr lang="en-US" dirty="0" smtClean="0"/>
              <a:t>Study matter at extreme conditions by reconstructing secondary vertices of </a:t>
            </a:r>
            <a:r>
              <a:rPr lang="en-US" dirty="0" err="1"/>
              <a:t>dileptons</a:t>
            </a:r>
            <a:r>
              <a:rPr lang="en-US" dirty="0"/>
              <a:t> </a:t>
            </a:r>
            <a:r>
              <a:rPr lang="en-US" dirty="0" smtClean="0"/>
              <a:t>and open charm particle</a:t>
            </a:r>
          </a:p>
          <a:p>
            <a:pPr marL="0" indent="0">
              <a:spcBef>
                <a:spcPts val="0"/>
              </a:spcBef>
              <a:defRPr/>
            </a:pPr>
            <a:endParaRPr lang="en-US" dirty="0"/>
          </a:p>
          <a:p>
            <a:pPr marL="0" indent="0">
              <a:spcBef>
                <a:spcPts val="0"/>
              </a:spcBef>
              <a:defRPr/>
            </a:pPr>
            <a:r>
              <a:rPr lang="en-US" dirty="0" smtClean="0"/>
              <a:t>Need:</a:t>
            </a:r>
            <a:endParaRPr lang="en-US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Good spatial </a:t>
            </a:r>
            <a:r>
              <a:rPr lang="en-US" dirty="0" smtClean="0"/>
              <a:t>resolution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High granularity</a:t>
            </a:r>
            <a:endParaRPr lang="en-US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Vacuum compatible design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R</a:t>
            </a:r>
            <a:r>
              <a:rPr lang="en-US" dirty="0" smtClean="0"/>
              <a:t>adiation tolerant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Low material budget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indent="0">
              <a:spcBef>
                <a:spcPts val="0"/>
              </a:spcBef>
              <a:defRPr/>
            </a:pPr>
            <a:r>
              <a:rPr lang="en-US" dirty="0" smtClean="0"/>
              <a:t>MAPS: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CMOS sensors have low material budget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Excellent spatial resolution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Good time resolution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Radiation tolerant</a:t>
            </a:r>
            <a:endParaRPr lang="en-US" dirty="0"/>
          </a:p>
        </p:txBody>
      </p:sp>
      <p:pic>
        <p:nvPicPr>
          <p:cNvPr id="9" name="Picture 17" descr="P1020330"/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15343" y="5084985"/>
            <a:ext cx="2136382" cy="1628785"/>
          </a:xfrm>
          <a:prstGeom prst="rect">
            <a:avLst/>
          </a:prstGeom>
          <a:noFill/>
        </p:spPr>
      </p:pic>
      <p:cxnSp>
        <p:nvCxnSpPr>
          <p:cNvPr id="5" name="Gerade Verbindung mit Pfeil 4"/>
          <p:cNvCxnSpPr>
            <a:stCxn id="9" idx="1"/>
            <a:endCxn id="12290" idx="3"/>
          </p:cNvCxnSpPr>
          <p:nvPr/>
        </p:nvCxnSpPr>
        <p:spPr>
          <a:xfrm flipH="1" flipV="1">
            <a:off x="4081250" y="5731437"/>
            <a:ext cx="1234093" cy="1679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65" y="1786703"/>
            <a:ext cx="4466193" cy="3012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00" y="1785600"/>
            <a:ext cx="4467020" cy="301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05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14" y="927100"/>
            <a:ext cx="8542111" cy="541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Enlarge 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44450"/>
            <a:ext cx="23129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07951" y="1279526"/>
            <a:ext cx="1947092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MVD</a:t>
            </a:r>
          </a:p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(Micro Vertex Detector)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6" y="4519519"/>
            <a:ext cx="1606622" cy="1200350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V="1">
            <a:off x="1081497" y="3635464"/>
            <a:ext cx="407938" cy="11062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Freihandform 7"/>
          <p:cNvSpPr/>
          <p:nvPr/>
        </p:nvSpPr>
        <p:spPr>
          <a:xfrm>
            <a:off x="1470581" y="2146446"/>
            <a:ext cx="3892558" cy="1284911"/>
          </a:xfrm>
          <a:custGeom>
            <a:avLst/>
            <a:gdLst>
              <a:gd name="connsiteX0" fmla="*/ 0 w 3892558"/>
              <a:gd name="connsiteY0" fmla="*/ 1284911 h 1284911"/>
              <a:gd name="connsiteX1" fmla="*/ 1140644 w 3892558"/>
              <a:gd name="connsiteY1" fmla="*/ 493059 h 1284911"/>
              <a:gd name="connsiteX2" fmla="*/ 3648174 w 3892558"/>
              <a:gd name="connsiteY2" fmla="*/ 40573 h 1284911"/>
              <a:gd name="connsiteX3" fmla="*/ 3657600 w 3892558"/>
              <a:gd name="connsiteY3" fmla="*/ 49999 h 12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2558" h="1284911">
                <a:moveTo>
                  <a:pt x="0" y="1284911"/>
                </a:moveTo>
                <a:cubicBezTo>
                  <a:pt x="266307" y="992680"/>
                  <a:pt x="532615" y="700449"/>
                  <a:pt x="1140644" y="493059"/>
                </a:cubicBezTo>
                <a:cubicBezTo>
                  <a:pt x="1748673" y="285669"/>
                  <a:pt x="3228681" y="114416"/>
                  <a:pt x="3648174" y="40573"/>
                </a:cubicBezTo>
                <a:cubicBezTo>
                  <a:pt x="4067667" y="-33270"/>
                  <a:pt x="3862633" y="8364"/>
                  <a:pt x="3657600" y="49999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>
            <a:off x="1508289" y="2601798"/>
            <a:ext cx="3921550" cy="876693"/>
          </a:xfrm>
          <a:custGeom>
            <a:avLst/>
            <a:gdLst>
              <a:gd name="connsiteX0" fmla="*/ 0 w 3921550"/>
              <a:gd name="connsiteY0" fmla="*/ 876693 h 876693"/>
              <a:gd name="connsiteX1" fmla="*/ 2479249 w 3921550"/>
              <a:gd name="connsiteY1" fmla="*/ 188536 h 876693"/>
              <a:gd name="connsiteX2" fmla="*/ 3921550 w 3921550"/>
              <a:gd name="connsiteY2" fmla="*/ 0 h 87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1550" h="876693">
                <a:moveTo>
                  <a:pt x="0" y="876693"/>
                </a:moveTo>
                <a:cubicBezTo>
                  <a:pt x="912828" y="605672"/>
                  <a:pt x="1825657" y="334651"/>
                  <a:pt x="2479249" y="188536"/>
                </a:cubicBezTo>
                <a:cubicBezTo>
                  <a:pt x="3132841" y="42421"/>
                  <a:pt x="3527195" y="21210"/>
                  <a:pt x="3921550" y="0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>
            <a:off x="1517715" y="3535052"/>
            <a:ext cx="4147794" cy="208146"/>
          </a:xfrm>
          <a:custGeom>
            <a:avLst/>
            <a:gdLst>
              <a:gd name="connsiteX0" fmla="*/ 0 w 4147794"/>
              <a:gd name="connsiteY0" fmla="*/ 0 h 208146"/>
              <a:gd name="connsiteX1" fmla="*/ 867266 w 4147794"/>
              <a:gd name="connsiteY1" fmla="*/ 207389 h 208146"/>
              <a:gd name="connsiteX2" fmla="*/ 4147794 w 4147794"/>
              <a:gd name="connsiteY2" fmla="*/ 56560 h 20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7794" h="208146">
                <a:moveTo>
                  <a:pt x="0" y="0"/>
                </a:moveTo>
                <a:cubicBezTo>
                  <a:pt x="87983" y="98981"/>
                  <a:pt x="175967" y="197962"/>
                  <a:pt x="867266" y="207389"/>
                </a:cubicBezTo>
                <a:cubicBezTo>
                  <a:pt x="1558565" y="216816"/>
                  <a:pt x="2853179" y="136688"/>
                  <a:pt x="4147794" y="56560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449143" y="2149311"/>
            <a:ext cx="4264259" cy="1616554"/>
          </a:xfrm>
          <a:custGeom>
            <a:avLst/>
            <a:gdLst>
              <a:gd name="connsiteX0" fmla="*/ 4264259 w 4264259"/>
              <a:gd name="connsiteY0" fmla="*/ 0 h 1616554"/>
              <a:gd name="connsiteX1" fmla="*/ 484111 w 4264259"/>
              <a:gd name="connsiteY1" fmla="*/ 1461155 h 1616554"/>
              <a:gd name="connsiteX2" fmla="*/ 50478 w 4264259"/>
              <a:gd name="connsiteY2" fmla="*/ 1574277 h 161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4259" h="1616554">
                <a:moveTo>
                  <a:pt x="4264259" y="0"/>
                </a:moveTo>
                <a:lnTo>
                  <a:pt x="484111" y="1461155"/>
                </a:lnTo>
                <a:cubicBezTo>
                  <a:pt x="-218186" y="1723535"/>
                  <a:pt x="50478" y="1574277"/>
                  <a:pt x="50478" y="1574277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/>
          <p:cNvSpPr/>
          <p:nvPr/>
        </p:nvSpPr>
        <p:spPr>
          <a:xfrm>
            <a:off x="1482570" y="2743200"/>
            <a:ext cx="3325100" cy="984948"/>
          </a:xfrm>
          <a:custGeom>
            <a:avLst/>
            <a:gdLst>
              <a:gd name="connsiteX0" fmla="*/ 3325100 w 3325100"/>
              <a:gd name="connsiteY0" fmla="*/ 0 h 984948"/>
              <a:gd name="connsiteX1" fmla="*/ 1458593 w 3325100"/>
              <a:gd name="connsiteY1" fmla="*/ 952107 h 984948"/>
              <a:gd name="connsiteX2" fmla="*/ 91706 w 3325100"/>
              <a:gd name="connsiteY2" fmla="*/ 763571 h 984948"/>
              <a:gd name="connsiteX3" fmla="*/ 119987 w 3325100"/>
              <a:gd name="connsiteY3" fmla="*/ 744718 h 984948"/>
              <a:gd name="connsiteX4" fmla="*/ 72853 w 3325100"/>
              <a:gd name="connsiteY4" fmla="*/ 838986 h 984948"/>
              <a:gd name="connsiteX5" fmla="*/ 204828 w 3325100"/>
              <a:gd name="connsiteY5" fmla="*/ 744718 h 9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100" h="984948">
                <a:moveTo>
                  <a:pt x="3325100" y="0"/>
                </a:moveTo>
                <a:cubicBezTo>
                  <a:pt x="2661296" y="412422"/>
                  <a:pt x="1997492" y="824845"/>
                  <a:pt x="1458593" y="952107"/>
                </a:cubicBezTo>
                <a:cubicBezTo>
                  <a:pt x="919694" y="1079369"/>
                  <a:pt x="314807" y="798136"/>
                  <a:pt x="91706" y="763571"/>
                </a:cubicBezTo>
                <a:cubicBezTo>
                  <a:pt x="-131395" y="729006"/>
                  <a:pt x="123129" y="732149"/>
                  <a:pt x="119987" y="744718"/>
                </a:cubicBezTo>
                <a:cubicBezTo>
                  <a:pt x="116845" y="757287"/>
                  <a:pt x="58713" y="838986"/>
                  <a:pt x="72853" y="838986"/>
                </a:cubicBezTo>
                <a:cubicBezTo>
                  <a:pt x="86993" y="838986"/>
                  <a:pt x="145910" y="791852"/>
                  <a:pt x="204828" y="74471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38" y="1651569"/>
            <a:ext cx="5405474" cy="4183257"/>
          </a:xfrm>
          <a:prstGeom prst="rect">
            <a:avLst/>
          </a:prstGeom>
        </p:spPr>
      </p:pic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70998-971C-416B-9FF3-8175373ED97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6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74519"/>
            <a:ext cx="6983412" cy="647700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hardness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4C81B-C44D-4A78-A1B8-312DDD8741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Benjamin Linnik                                                       DPG 2017, Münster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35" y="1146341"/>
            <a:ext cx="7824586" cy="5141813"/>
          </a:xfrm>
        </p:spPr>
      </p:pic>
      <p:sp>
        <p:nvSpPr>
          <p:cNvPr id="5" name="Textfeld 4"/>
          <p:cNvSpPr txBox="1"/>
          <p:nvPr/>
        </p:nvSpPr>
        <p:spPr>
          <a:xfrm>
            <a:off x="7211505" y="1359590"/>
            <a:ext cx="19324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Damage</a:t>
            </a:r>
            <a:r>
              <a:rPr lang="de-DE" dirty="0" smtClean="0"/>
              <a:t> in </a:t>
            </a:r>
            <a:r>
              <a:rPr lang="de-DE" u="sng" dirty="0" smtClean="0"/>
              <a:t>pure </a:t>
            </a:r>
            <a:r>
              <a:rPr lang="de-DE" u="sng" dirty="0" err="1" smtClean="0"/>
              <a:t>silicon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rescaled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NIEL </a:t>
            </a:r>
            <a:r>
              <a:rPr lang="de-DE" dirty="0" err="1" smtClean="0"/>
              <a:t>model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>
                <a:solidFill>
                  <a:schemeClr val="accent2"/>
                </a:solidFill>
              </a:rPr>
              <a:t>By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definition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chemeClr val="accent2"/>
                </a:solidFill>
              </a:rPr>
              <a:t>a 1 </a:t>
            </a:r>
            <a:r>
              <a:rPr lang="de-DE" dirty="0" err="1" smtClean="0">
                <a:solidFill>
                  <a:schemeClr val="accent2"/>
                </a:solidFill>
              </a:rPr>
              <a:t>MeV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neutron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has</a:t>
            </a:r>
            <a:r>
              <a:rPr lang="de-DE" dirty="0" smtClean="0">
                <a:solidFill>
                  <a:schemeClr val="accent2"/>
                </a:solidFill>
              </a:rPr>
              <a:t> a </a:t>
            </a:r>
            <a:r>
              <a:rPr lang="de-DE" dirty="0" err="1" smtClean="0">
                <a:solidFill>
                  <a:schemeClr val="accent2"/>
                </a:solidFill>
              </a:rPr>
              <a:t>hardness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factor</a:t>
            </a:r>
            <a:r>
              <a:rPr lang="de-DE" dirty="0" smtClean="0">
                <a:solidFill>
                  <a:schemeClr val="accent2"/>
                </a:solidFill>
              </a:rPr>
              <a:t> of 1</a:t>
            </a:r>
          </a:p>
          <a:p>
            <a:endParaRPr lang="de-DE" dirty="0"/>
          </a:p>
          <a:p>
            <a:r>
              <a:rPr lang="de-DE" dirty="0" smtClean="0"/>
              <a:t>NIEL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correct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pure </a:t>
            </a:r>
            <a:r>
              <a:rPr lang="de-DE" dirty="0" err="1" smtClean="0"/>
              <a:t>silicon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>
                <a:solidFill>
                  <a:srgbClr val="FF9900"/>
                </a:solidFill>
              </a:rPr>
              <a:t>Neutron </a:t>
            </a:r>
            <a:r>
              <a:rPr lang="de-DE" dirty="0" err="1" smtClean="0">
                <a:solidFill>
                  <a:srgbClr val="FF9900"/>
                </a:solidFill>
              </a:rPr>
              <a:t>energys</a:t>
            </a:r>
            <a:r>
              <a:rPr lang="de-DE" dirty="0" smtClean="0">
                <a:solidFill>
                  <a:srgbClr val="FF9900"/>
                </a:solidFill>
              </a:rPr>
              <a:t> </a:t>
            </a:r>
            <a:r>
              <a:rPr lang="de-DE" dirty="0" err="1" smtClean="0">
                <a:solidFill>
                  <a:srgbClr val="FF9900"/>
                </a:solidFill>
              </a:rPr>
              <a:t>below</a:t>
            </a:r>
            <a:r>
              <a:rPr lang="de-DE" dirty="0" smtClean="0">
                <a:solidFill>
                  <a:srgbClr val="FF9900"/>
                </a:solidFill>
              </a:rPr>
              <a:t> 20 </a:t>
            </a:r>
            <a:r>
              <a:rPr lang="de-DE" dirty="0" err="1" smtClean="0">
                <a:solidFill>
                  <a:srgbClr val="FF9900"/>
                </a:solidFill>
              </a:rPr>
              <a:t>keV</a:t>
            </a:r>
            <a:r>
              <a:rPr lang="de-DE" dirty="0" smtClean="0">
                <a:solidFill>
                  <a:srgbClr val="FF9900"/>
                </a:solidFill>
              </a:rPr>
              <a:t> </a:t>
            </a:r>
            <a:r>
              <a:rPr lang="de-DE" dirty="0" err="1" smtClean="0">
                <a:solidFill>
                  <a:srgbClr val="FF9900"/>
                </a:solidFill>
              </a:rPr>
              <a:t>are</a:t>
            </a:r>
            <a:r>
              <a:rPr lang="de-DE" dirty="0" smtClean="0">
                <a:solidFill>
                  <a:srgbClr val="FF9900"/>
                </a:solidFill>
              </a:rPr>
              <a:t> </a:t>
            </a:r>
            <a:r>
              <a:rPr lang="de-DE" dirty="0" err="1" smtClean="0">
                <a:solidFill>
                  <a:srgbClr val="FF9900"/>
                </a:solidFill>
              </a:rPr>
              <a:t>often</a:t>
            </a:r>
            <a:r>
              <a:rPr lang="de-DE" dirty="0" smtClean="0">
                <a:solidFill>
                  <a:srgbClr val="FF9900"/>
                </a:solidFill>
              </a:rPr>
              <a:t> </a:t>
            </a:r>
            <a:r>
              <a:rPr lang="de-DE" dirty="0" err="1" smtClean="0">
                <a:solidFill>
                  <a:srgbClr val="FF9900"/>
                </a:solidFill>
              </a:rPr>
              <a:t>considered</a:t>
            </a:r>
            <a:r>
              <a:rPr lang="de-DE" dirty="0" smtClean="0">
                <a:solidFill>
                  <a:srgbClr val="FF9900"/>
                </a:solidFill>
              </a:rPr>
              <a:t> </a:t>
            </a:r>
            <a:r>
              <a:rPr lang="de-DE" dirty="0" err="1" smtClean="0">
                <a:solidFill>
                  <a:srgbClr val="FF9900"/>
                </a:solidFill>
              </a:rPr>
              <a:t>neglectable</a:t>
            </a:r>
            <a:endParaRPr lang="de-DE" dirty="0">
              <a:solidFill>
                <a:srgbClr val="FF9900"/>
              </a:solidFill>
            </a:endParaRPr>
          </a:p>
          <a:p>
            <a:endParaRPr lang="de-DE" dirty="0" smtClean="0">
              <a:solidFill>
                <a:srgbClr val="FF9900"/>
              </a:solidFill>
            </a:endParaRPr>
          </a:p>
          <a:p>
            <a:r>
              <a:rPr lang="de-DE" dirty="0" smtClean="0"/>
              <a:t>Sensors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irradiated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purposes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energetic</a:t>
            </a:r>
            <a:r>
              <a:rPr lang="de-DE" dirty="0" smtClean="0"/>
              <a:t> </a:t>
            </a:r>
            <a:r>
              <a:rPr lang="de-DE" dirty="0" err="1" smtClean="0"/>
              <a:t>neutrons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endParaRPr lang="de-DE" dirty="0" smtClean="0"/>
          </a:p>
        </p:txBody>
      </p:sp>
      <p:cxnSp>
        <p:nvCxnSpPr>
          <p:cNvPr id="9" name="Gerader Verbinder 8"/>
          <p:cNvCxnSpPr/>
          <p:nvPr/>
        </p:nvCxnSpPr>
        <p:spPr>
          <a:xfrm>
            <a:off x="744718" y="3242821"/>
            <a:ext cx="453429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 flipV="1">
            <a:off x="5297864" y="3233394"/>
            <a:ext cx="0" cy="239440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772998" y="4072378"/>
            <a:ext cx="3733014" cy="151771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641888" y="6060402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…BUT</a:t>
            </a:r>
            <a:endParaRPr lang="de-DE" sz="1600" b="1" dirty="0"/>
          </a:p>
        </p:txBody>
      </p:sp>
      <p:sp>
        <p:nvSpPr>
          <p:cNvPr id="25" name="Freihandform 24"/>
          <p:cNvSpPr/>
          <p:nvPr/>
        </p:nvSpPr>
        <p:spPr>
          <a:xfrm>
            <a:off x="7434943" y="1396738"/>
            <a:ext cx="1589314" cy="4862548"/>
          </a:xfrm>
          <a:custGeom>
            <a:avLst/>
            <a:gdLst>
              <a:gd name="connsiteX0" fmla="*/ 0 w 1406941"/>
              <a:gd name="connsiteY0" fmla="*/ 4862548 h 4862548"/>
              <a:gd name="connsiteX1" fmla="*/ 1317171 w 1406941"/>
              <a:gd name="connsiteY1" fmla="*/ 2347948 h 4862548"/>
              <a:gd name="connsiteX2" fmla="*/ 1262743 w 1406941"/>
              <a:gd name="connsiteY2" fmla="*/ 312319 h 4862548"/>
              <a:gd name="connsiteX3" fmla="*/ 1045028 w 1406941"/>
              <a:gd name="connsiteY3" fmla="*/ 40176 h 486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6941" h="4862548">
                <a:moveTo>
                  <a:pt x="0" y="4862548"/>
                </a:moveTo>
                <a:cubicBezTo>
                  <a:pt x="553357" y="3984433"/>
                  <a:pt x="1106714" y="3106319"/>
                  <a:pt x="1317171" y="2347948"/>
                </a:cubicBezTo>
                <a:cubicBezTo>
                  <a:pt x="1527628" y="1589577"/>
                  <a:pt x="1308100" y="696948"/>
                  <a:pt x="1262743" y="312319"/>
                </a:cubicBezTo>
                <a:cubicBezTo>
                  <a:pt x="1217386" y="-72310"/>
                  <a:pt x="1131207" y="-16067"/>
                  <a:pt x="1045028" y="40176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0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NIEL </a:t>
            </a:r>
            <a:r>
              <a:rPr lang="de-DE" dirty="0" err="1" smtClean="0"/>
              <a:t>hypothesis</a:t>
            </a:r>
            <a:r>
              <a:rPr lang="de-DE" dirty="0" smtClean="0"/>
              <a:t> valid </a:t>
            </a:r>
            <a:r>
              <a:rPr lang="de-DE" dirty="0" err="1" smtClean="0"/>
              <a:t>for</a:t>
            </a:r>
            <a:r>
              <a:rPr lang="de-DE" dirty="0" smtClean="0"/>
              <a:t> P-</a:t>
            </a:r>
            <a:r>
              <a:rPr lang="de-DE" dirty="0" err="1" smtClean="0"/>
              <a:t>doped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4C81B-C44D-4A78-A1B8-312DDD8741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grpSp>
        <p:nvGrpSpPr>
          <p:cNvPr id="6" name="Gruppieren 109"/>
          <p:cNvGrpSpPr/>
          <p:nvPr/>
        </p:nvGrpSpPr>
        <p:grpSpPr>
          <a:xfrm>
            <a:off x="65720" y="1198889"/>
            <a:ext cx="4636909" cy="2096747"/>
            <a:chOff x="381584" y="1932746"/>
            <a:chExt cx="7876250" cy="3325578"/>
          </a:xfrm>
        </p:grpSpPr>
        <p:grpSp>
          <p:nvGrpSpPr>
            <p:cNvPr id="7" name="Gruppieren 77"/>
            <p:cNvGrpSpPr/>
            <p:nvPr/>
          </p:nvGrpSpPr>
          <p:grpSpPr>
            <a:xfrm>
              <a:off x="381584" y="1932746"/>
              <a:ext cx="7876250" cy="3319919"/>
              <a:chOff x="-243372" y="2041356"/>
              <a:chExt cx="9701284" cy="4089186"/>
            </a:xfrm>
          </p:grpSpPr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243372" y="2041356"/>
                <a:ext cx="9701284" cy="4089186"/>
                <a:chOff x="1465437" y="13012132"/>
                <a:chExt cx="9701284" cy="4089186"/>
              </a:xfrm>
            </p:grpSpPr>
            <p:pic>
              <p:nvPicPr>
                <p:cNvPr id="12" name="Grafik 42" descr="funktionsweisecmos.png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300463" y="13186545"/>
                  <a:ext cx="8281988" cy="39147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3" name="Gerade Verbindung mit Pfeil 87"/>
                <p:cNvCxnSpPr/>
                <p:nvPr/>
              </p:nvCxnSpPr>
              <p:spPr>
                <a:xfrm>
                  <a:off x="10591975" y="15112182"/>
                  <a:ext cx="0" cy="10080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feld 88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10296771" y="15294745"/>
                  <a:ext cx="1155701" cy="584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de-DE" altLang="en-US" dirty="0"/>
                    <a:t>15µm</a:t>
                  </a:r>
                </a:p>
              </p:txBody>
            </p:sp>
            <p:cxnSp>
              <p:nvCxnSpPr>
                <p:cNvPr id="15" name="Gerade Verbindung mit Pfeil 89"/>
                <p:cNvCxnSpPr/>
                <p:nvPr/>
              </p:nvCxnSpPr>
              <p:spPr>
                <a:xfrm flipH="1" flipV="1">
                  <a:off x="5507212" y="13491345"/>
                  <a:ext cx="3816350" cy="952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feld 90"/>
                <p:cNvSpPr txBox="1">
                  <a:spLocks noChangeArrowheads="1"/>
                </p:cNvSpPr>
                <p:nvPr/>
              </p:nvSpPr>
              <p:spPr bwMode="auto">
                <a:xfrm>
                  <a:off x="6515275" y="13012132"/>
                  <a:ext cx="2160586" cy="584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de-DE" altLang="en-US" dirty="0"/>
                    <a:t>10-40µm</a:t>
                  </a:r>
                </a:p>
              </p:txBody>
            </p:sp>
            <p:cxnSp>
              <p:nvCxnSpPr>
                <p:cNvPr id="17" name="Gerade Verbindung mit Pfeil 93"/>
                <p:cNvCxnSpPr/>
                <p:nvPr/>
              </p:nvCxnSpPr>
              <p:spPr>
                <a:xfrm>
                  <a:off x="2122662" y="13716770"/>
                  <a:ext cx="0" cy="280828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feld 9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180481" y="14787538"/>
                  <a:ext cx="1155700" cy="5857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de-DE" altLang="en-US"/>
                    <a:t>50µm</a:t>
                  </a:r>
                </a:p>
              </p:txBody>
            </p:sp>
            <p:cxnSp>
              <p:nvCxnSpPr>
                <p:cNvPr id="19" name="Gerade Verbindung 83"/>
                <p:cNvCxnSpPr/>
                <p:nvPr/>
              </p:nvCxnSpPr>
              <p:spPr>
                <a:xfrm rot="16200000" flipH="1">
                  <a:off x="6310488" y="13502457"/>
                  <a:ext cx="214312" cy="7143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 Verbindung 90"/>
                <p:cNvCxnSpPr/>
                <p:nvPr/>
              </p:nvCxnSpPr>
              <p:spPr>
                <a:xfrm rot="16200000" flipH="1">
                  <a:off x="6362875" y="13492932"/>
                  <a:ext cx="214312" cy="7143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Parallelogramm 91"/>
                <p:cNvSpPr/>
                <p:nvPr/>
              </p:nvSpPr>
              <p:spPr>
                <a:xfrm flipH="1">
                  <a:off x="6407325" y="13465945"/>
                  <a:ext cx="46037" cy="46037"/>
                </a:xfrm>
                <a:prstGeom prst="parallelogram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de-DE"/>
                </a:p>
              </p:txBody>
            </p:sp>
          </p:grpSp>
          <p:sp>
            <p:nvSpPr>
              <p:cNvPr id="1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34" y="5154041"/>
                <a:ext cx="3896901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  <p:sp>
            <p:nvSpPr>
              <p:cNvPr id="1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74" y="4249440"/>
                <a:ext cx="2712217" cy="711413"/>
              </a:xfrm>
              <a:prstGeom prst="rect">
                <a:avLst/>
              </a:prstGeom>
              <a:blipFill rotWithShape="0">
                <a:blip r:embed="rId5"/>
                <a:stretch>
                  <a:fillRect t="-5172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p:grpSp>
        <p:sp>
          <p:nvSpPr>
            <p:cNvPr id="8" name="Textfeld 108"/>
            <p:cNvSpPr txBox="1"/>
            <p:nvPr/>
          </p:nvSpPr>
          <p:spPr>
            <a:xfrm>
              <a:off x="5466975" y="4858214"/>
              <a:ext cx="1011815" cy="40011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2000" dirty="0" err="1" smtClean="0">
                  <a:solidFill>
                    <a:srgbClr val="FF0000"/>
                  </a:solidFill>
                </a:rPr>
                <a:t>particle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2" name="Picture 16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0201" y="3612143"/>
            <a:ext cx="3197717" cy="216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4708170" y="1331283"/>
            <a:ext cx="42720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</a:rPr>
              <a:t>C</a:t>
            </a:r>
            <a:r>
              <a:rPr lang="de-DE" sz="1800" dirty="0" smtClean="0"/>
              <a:t>MOS </a:t>
            </a:r>
            <a:r>
              <a:rPr lang="de-DE" sz="1800" dirty="0" err="1" smtClean="0"/>
              <a:t>Monolithic</a:t>
            </a:r>
            <a:r>
              <a:rPr lang="de-DE" sz="1800" dirty="0" smtClean="0"/>
              <a:t> </a:t>
            </a:r>
            <a:r>
              <a:rPr lang="de-DE" sz="1800" dirty="0" err="1" smtClean="0"/>
              <a:t>Active</a:t>
            </a:r>
            <a:r>
              <a:rPr lang="de-DE" sz="1800" dirty="0" smtClean="0"/>
              <a:t> Pixel Sensors</a:t>
            </a:r>
          </a:p>
          <a:p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Are </a:t>
            </a:r>
            <a:r>
              <a:rPr lang="de-DE" sz="1800" dirty="0" err="1" smtClean="0"/>
              <a:t>being</a:t>
            </a:r>
            <a:r>
              <a:rPr lang="de-DE" sz="1800" dirty="0" smtClean="0"/>
              <a:t> </a:t>
            </a:r>
            <a:r>
              <a:rPr lang="de-DE" sz="1800" dirty="0" err="1" smtClean="0"/>
              <a:t>optimized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tolerate</a:t>
            </a:r>
            <a:r>
              <a:rPr lang="de-DE" sz="1800" dirty="0" smtClean="0"/>
              <a:t> </a:t>
            </a:r>
            <a:r>
              <a:rPr lang="de-DE" sz="1800" dirty="0" err="1" smtClean="0"/>
              <a:t>extremely</a:t>
            </a:r>
            <a:r>
              <a:rPr lang="de-DE" sz="1800" dirty="0" smtClean="0"/>
              <a:t> high </a:t>
            </a:r>
            <a:r>
              <a:rPr lang="de-DE" sz="1800" dirty="0" err="1" smtClean="0"/>
              <a:t>radiation</a:t>
            </a:r>
            <a:r>
              <a:rPr lang="de-DE" sz="1800" dirty="0" smtClean="0"/>
              <a:t> </a:t>
            </a:r>
            <a:r>
              <a:rPr lang="de-DE" sz="1800" dirty="0" err="1" smtClean="0"/>
              <a:t>doses</a:t>
            </a:r>
            <a:r>
              <a:rPr lang="de-DE" sz="1800" dirty="0" smtClean="0"/>
              <a:t> (</a:t>
            </a:r>
            <a:r>
              <a:rPr lang="de-DE" sz="1800" dirty="0" err="1" smtClean="0"/>
              <a:t>ionizing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non-</a:t>
            </a:r>
            <a:r>
              <a:rPr lang="de-DE" sz="1800" dirty="0" err="1" smtClean="0"/>
              <a:t>ionizing</a:t>
            </a:r>
            <a:r>
              <a:rPr lang="de-DE" sz="18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u="sng" dirty="0" err="1" smtClean="0"/>
              <a:t>Based</a:t>
            </a:r>
            <a:r>
              <a:rPr lang="de-DE" sz="1800" u="sng" dirty="0" smtClean="0"/>
              <a:t> </a:t>
            </a:r>
            <a:r>
              <a:rPr lang="de-DE" sz="1800" u="sng" dirty="0" err="1" smtClean="0"/>
              <a:t>typically</a:t>
            </a:r>
            <a:r>
              <a:rPr lang="de-DE" sz="1800" u="sng" dirty="0" smtClean="0"/>
              <a:t> on P-</a:t>
            </a:r>
            <a:r>
              <a:rPr lang="de-DE" sz="1800" u="sng" dirty="0" err="1" smtClean="0"/>
              <a:t>doped</a:t>
            </a:r>
            <a:r>
              <a:rPr lang="de-DE" sz="1800" u="sng" dirty="0" smtClean="0"/>
              <a:t> </a:t>
            </a:r>
            <a:r>
              <a:rPr lang="de-DE" sz="1800" u="sng" dirty="0" err="1" smtClean="0"/>
              <a:t>silicon</a:t>
            </a:r>
            <a:endParaRPr lang="de-DE" sz="1800" u="sng" dirty="0" smtClean="0"/>
          </a:p>
          <a:p>
            <a:r>
              <a:rPr lang="de-DE" sz="1800" dirty="0" smtClean="0"/>
              <a:t>=&gt; </a:t>
            </a:r>
            <a:r>
              <a:rPr lang="de-DE" sz="1800" dirty="0" err="1" smtClean="0"/>
              <a:t>Contains</a:t>
            </a:r>
            <a:r>
              <a:rPr lang="de-DE" sz="1800" dirty="0" smtClean="0"/>
              <a:t> </a:t>
            </a:r>
            <a:r>
              <a:rPr lang="de-DE" sz="1800" dirty="0" err="1" smtClean="0"/>
              <a:t>Boron</a:t>
            </a:r>
            <a:endParaRPr lang="de-DE" sz="18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151309" y="3639335"/>
            <a:ext cx="4272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smtClean="0">
                <a:solidFill>
                  <a:srgbClr val="FF0000"/>
                </a:solidFill>
              </a:rPr>
              <a:t>B</a:t>
            </a:r>
            <a:r>
              <a:rPr lang="de-DE" sz="1800" smtClean="0"/>
              <a:t>oron (</a:t>
            </a:r>
            <a:r>
              <a:rPr lang="de-DE" sz="1800" baseline="30000" smtClean="0"/>
              <a:t>10</a:t>
            </a:r>
            <a:r>
              <a:rPr lang="de-DE" sz="1800" smtClean="0"/>
              <a:t>B) is known to:</a:t>
            </a:r>
          </a:p>
          <a:p>
            <a:endParaRPr lang="de-DE" sz="18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smtClean="0"/>
              <a:t>Capture thermal neutrons with huge cross section (~1000 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smtClean="0"/>
              <a:t>Decay n+</a:t>
            </a:r>
            <a:r>
              <a:rPr lang="de-DE" sz="1800" baseline="30000" smtClean="0"/>
              <a:t>10</a:t>
            </a:r>
            <a:r>
              <a:rPr lang="de-DE" sz="1800" smtClean="0"/>
              <a:t>B =&gt; </a:t>
            </a:r>
            <a:r>
              <a:rPr lang="de-DE" sz="1800" baseline="30000" smtClean="0"/>
              <a:t>7</a:t>
            </a:r>
            <a:r>
              <a:rPr lang="de-DE" sz="1800" smtClean="0"/>
              <a:t>Li + </a:t>
            </a:r>
            <a:r>
              <a:rPr lang="de-DE" sz="1800" baseline="30000" smtClean="0"/>
              <a:t>4</a:t>
            </a:r>
            <a:r>
              <a:rPr lang="de-DE" sz="1800" smtClean="0"/>
              <a:t>He + 3 MeV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sz="1800" smtClean="0"/>
              <a:t>Fast ions are created in Si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sz="1800" smtClean="0"/>
              <a:t>Additional bulk damage is created</a:t>
            </a:r>
          </a:p>
          <a:p>
            <a:endParaRPr lang="de-DE" sz="1800" smtClean="0"/>
          </a:p>
        </p:txBody>
      </p:sp>
      <p:sp>
        <p:nvSpPr>
          <p:cNvPr id="39" name="TextBox 38"/>
          <p:cNvSpPr txBox="1"/>
          <p:nvPr/>
        </p:nvSpPr>
        <p:spPr>
          <a:xfrm>
            <a:off x="345708" y="5909219"/>
            <a:ext cx="836023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1800" smtClean="0">
                <a:solidFill>
                  <a:srgbClr val="FF0000"/>
                </a:solidFill>
              </a:rPr>
              <a:t>D</a:t>
            </a:r>
            <a:r>
              <a:rPr lang="de-DE" sz="1800" smtClean="0"/>
              <a:t>oes </a:t>
            </a:r>
            <a:r>
              <a:rPr lang="de-DE" sz="1800" baseline="30000" smtClean="0"/>
              <a:t>10</a:t>
            </a:r>
            <a:r>
              <a:rPr lang="de-DE" sz="1800" smtClean="0"/>
              <a:t>B cause sizable additional radiation damage w.r.t standard NIEL model?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68037" y="3829801"/>
            <a:ext cx="6623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Boron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18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10750" y="2862939"/>
            <a:ext cx="5225999" cy="3516319"/>
            <a:chOff x="47458" y="2805390"/>
            <a:chExt cx="5225999" cy="35163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764" y="2805390"/>
              <a:ext cx="5012693" cy="3516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54"/>
            <p:cNvSpPr/>
            <p:nvPr/>
          </p:nvSpPr>
          <p:spPr>
            <a:xfrm rot="16200000">
              <a:off x="-1120664" y="4316947"/>
              <a:ext cx="276713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/>
                <a:t>http://www.nndc.bnl.gov/sigma/getPlot.jsp?evalid=14969&amp;mf=3&amp;mt=107&amp;nsub=10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Theoretical estimate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4C81B-C44D-4A78-A1B8-312DDD8741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618623" y="1140904"/>
            <a:ext cx="3629520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z="2000" smtClean="0"/>
              <a:t>(Natural) Boron doping [1/cm³]</a:t>
            </a:r>
            <a:endParaRPr 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618622" y="1700843"/>
            <a:ext cx="2561921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2000" smtClean="0"/>
              <a:t>Neutron flux [n/cm²]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618624" y="2271756"/>
            <a:ext cx="2561921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  <a:r>
              <a:rPr lang="de-DE" sz="2000" dirty="0" err="1" smtClean="0"/>
              <a:t>dependent</a:t>
            </a:r>
            <a:endParaRPr lang="de-DE" sz="2000" dirty="0" smtClean="0"/>
          </a:p>
          <a:p>
            <a:r>
              <a:rPr lang="de-DE" sz="2000" dirty="0" err="1" smtClean="0"/>
              <a:t>cross</a:t>
            </a:r>
            <a:r>
              <a:rPr lang="de-DE" sz="2000" dirty="0" smtClean="0"/>
              <a:t> </a:t>
            </a:r>
            <a:r>
              <a:rPr lang="de-DE" sz="2000" dirty="0" err="1" smtClean="0"/>
              <a:t>section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3886657" y="1763161"/>
            <a:ext cx="450937" cy="400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smtClean="0">
                <a:solidFill>
                  <a:schemeClr val="tx1"/>
                </a:solidFill>
              </a:rPr>
              <a:t>+</a:t>
            </a:r>
            <a:endParaRPr lang="en-US" sz="320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endCxn id="10" idx="1"/>
          </p:cNvCxnSpPr>
          <p:nvPr/>
        </p:nvCxnSpPr>
        <p:spPr>
          <a:xfrm>
            <a:off x="3698543" y="1541014"/>
            <a:ext cx="254152" cy="280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3"/>
            <a:endCxn id="10" idx="2"/>
          </p:cNvCxnSpPr>
          <p:nvPr/>
        </p:nvCxnSpPr>
        <p:spPr>
          <a:xfrm>
            <a:off x="3180543" y="1900898"/>
            <a:ext cx="706114" cy="62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3"/>
            <a:endCxn id="10" idx="3"/>
          </p:cNvCxnSpPr>
          <p:nvPr/>
        </p:nvCxnSpPr>
        <p:spPr>
          <a:xfrm flipV="1">
            <a:off x="3180545" y="2104676"/>
            <a:ext cx="772150" cy="52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6"/>
          </p:cNvCxnSpPr>
          <p:nvPr/>
        </p:nvCxnSpPr>
        <p:spPr>
          <a:xfrm>
            <a:off x="4337594" y="1963216"/>
            <a:ext cx="635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72833" y="1763161"/>
            <a:ext cx="2603598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z="2000" smtClean="0"/>
              <a:t>Boron decays [1/cm³]</a:t>
            </a:r>
            <a:endParaRPr lang="en-US" sz="2000"/>
          </a:p>
        </p:txBody>
      </p:sp>
      <p:sp>
        <p:nvSpPr>
          <p:cNvPr id="22" name="TextBox 21"/>
          <p:cNvSpPr txBox="1"/>
          <p:nvPr/>
        </p:nvSpPr>
        <p:spPr>
          <a:xfrm>
            <a:off x="4972833" y="2276476"/>
            <a:ext cx="1766830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z="2000" smtClean="0"/>
              <a:t>Decay energy</a:t>
            </a:r>
            <a:endParaRPr lang="en-US" sz="200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892286" y="2163271"/>
            <a:ext cx="298069" cy="1030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2"/>
          </p:cNvCxnSpPr>
          <p:nvPr/>
        </p:nvCxnSpPr>
        <p:spPr>
          <a:xfrm>
            <a:off x="5856248" y="2676586"/>
            <a:ext cx="782547" cy="491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590506" y="3167692"/>
            <a:ext cx="450937" cy="400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smtClean="0">
                <a:solidFill>
                  <a:schemeClr val="tx1"/>
                </a:solidFill>
              </a:rPr>
              <a:t>+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50055" y="3964838"/>
            <a:ext cx="2731838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z="2000" smtClean="0"/>
              <a:t>Energy deposit [J/cm³]</a:t>
            </a:r>
            <a:endParaRPr lang="en-US" sz="2000"/>
          </a:p>
        </p:txBody>
      </p:sp>
      <p:cxnSp>
        <p:nvCxnSpPr>
          <p:cNvPr id="34" name="Straight Connector 33"/>
          <p:cNvCxnSpPr>
            <a:stCxn id="32" idx="4"/>
            <a:endCxn id="33" idx="0"/>
          </p:cNvCxnSpPr>
          <p:nvPr/>
        </p:nvCxnSpPr>
        <p:spPr>
          <a:xfrm flipH="1">
            <a:off x="6815974" y="3567802"/>
            <a:ext cx="1" cy="397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mep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94" y="5278533"/>
            <a:ext cx="2620463" cy="3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0957" y="2584463"/>
            <a:ext cx="1663189" cy="11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9" idx="2"/>
          </p:cNvCxnSpPr>
          <p:nvPr/>
        </p:nvCxnSpPr>
        <p:spPr>
          <a:xfrm flipH="1">
            <a:off x="1897039" y="2979642"/>
            <a:ext cx="2546" cy="7287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36749" y="5264670"/>
            <a:ext cx="3504486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z="2000" smtClean="0"/>
              <a:t>Most energy deposit ionizing.</a:t>
            </a:r>
          </a:p>
          <a:p>
            <a:r>
              <a:rPr lang="de-DE" sz="2000" smtClean="0"/>
              <a:t>How to get NIEL?</a:t>
            </a:r>
            <a:endParaRPr lang="en-US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3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From ion energy to NIEL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4C81B-C44D-4A78-A1B8-312DDD8741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59096" y="1100418"/>
            <a:ext cx="61430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</a:rPr>
              <a:t>I</a:t>
            </a:r>
            <a:r>
              <a:rPr lang="de-DE" sz="2000" dirty="0" err="1" smtClean="0"/>
              <a:t>dea</a:t>
            </a:r>
            <a:r>
              <a:rPr lang="de-DE" sz="2000" dirty="0" smtClean="0"/>
              <a:t>: </a:t>
            </a:r>
            <a:r>
              <a:rPr lang="de-DE" sz="2000" dirty="0" err="1" smtClean="0"/>
              <a:t>Compare</a:t>
            </a:r>
            <a:r>
              <a:rPr lang="de-DE" sz="2000" dirty="0" smtClean="0"/>
              <a:t> </a:t>
            </a:r>
            <a:r>
              <a:rPr lang="de-DE" sz="2000" dirty="0" err="1" smtClean="0"/>
              <a:t>number</a:t>
            </a:r>
            <a:r>
              <a:rPr lang="de-DE" sz="2000" dirty="0" smtClean="0"/>
              <a:t> </a:t>
            </a:r>
            <a:r>
              <a:rPr lang="de-DE" sz="2000" smtClean="0"/>
              <a:t>of vacancies: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smtClean="0"/>
              <a:t>caused by fission ions (unknown hardness factor)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smtClean="0"/>
              <a:t>caused by protons (known hardness factor)</a:t>
            </a:r>
            <a:endParaRPr lang="de-DE" sz="2000" dirty="0" smtClean="0"/>
          </a:p>
        </p:txBody>
      </p:sp>
      <p:pic>
        <p:nvPicPr>
          <p:cNvPr id="31" name="Picture 9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5378" y="2039991"/>
            <a:ext cx="2832694" cy="243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9096" y="2344715"/>
            <a:ext cx="52309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FF0000"/>
                </a:solidFill>
              </a:rPr>
              <a:t>T</a:t>
            </a:r>
            <a:r>
              <a:rPr lang="de-DE" sz="2000" smtClean="0"/>
              <a:t>ool: SRIM </a:t>
            </a:r>
            <a:r>
              <a:rPr lang="de-DE" smtClean="0"/>
              <a:t>(software and references: </a:t>
            </a:r>
            <a:r>
              <a:rPr lang="de-DE" smtClean="0">
                <a:hlinkClick r:id="rId5"/>
              </a:rPr>
              <a:t>www.srim.org</a:t>
            </a:r>
            <a:r>
              <a:rPr lang="de-DE" smtClean="0"/>
              <a:t>)</a:t>
            </a:r>
          </a:p>
          <a:p>
            <a:endParaRPr lang="de-DE"/>
          </a:p>
          <a:p>
            <a:r>
              <a:rPr lang="de-DE" sz="1800" smtClean="0">
                <a:solidFill>
                  <a:srgbClr val="FF0000"/>
                </a:solidFill>
              </a:rPr>
              <a:t>S</a:t>
            </a:r>
            <a:r>
              <a:rPr lang="de-DE" sz="1800" smtClean="0"/>
              <a:t>imulates flight of ions in matter (~MeV energies)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sz="1800" smtClean="0"/>
              <a:t>Simulate vacancies cause by p, </a:t>
            </a:r>
            <a:r>
              <a:rPr lang="de-DE" sz="1800" baseline="30000" smtClean="0"/>
              <a:t>4</a:t>
            </a:r>
            <a:r>
              <a:rPr lang="de-DE" sz="1800" smtClean="0"/>
              <a:t>He and </a:t>
            </a:r>
            <a:r>
              <a:rPr lang="de-DE" sz="1800" baseline="30000" smtClean="0"/>
              <a:t>7</a:t>
            </a:r>
            <a:r>
              <a:rPr lang="de-DE" sz="1800" smtClean="0"/>
              <a:t>Li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096" y="3884640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smtClean="0">
                <a:solidFill>
                  <a:srgbClr val="FF0000"/>
                </a:solidFill>
              </a:rPr>
              <a:t>R</a:t>
            </a:r>
            <a:r>
              <a:rPr lang="de-DE" sz="2000" smtClean="0">
                <a:solidFill>
                  <a:srgbClr val="000000"/>
                </a:solidFill>
              </a:rPr>
              <a:t>esults:</a:t>
            </a:r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19366" y="4476575"/>
          <a:ext cx="3128801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1070"/>
                <a:gridCol w="1637731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Vacancies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p (30 MeV)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0.7 / 40µm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30000" smtClean="0"/>
                        <a:t>4</a:t>
                      </a:r>
                      <a:r>
                        <a:rPr lang="de-DE" baseline="0" smtClean="0"/>
                        <a:t>He</a:t>
                      </a:r>
                      <a:endParaRPr lang="en-US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277 / ion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30000" smtClean="0"/>
                        <a:t>7</a:t>
                      </a:r>
                      <a:r>
                        <a:rPr lang="de-DE" baseline="0" smtClean="0"/>
                        <a:t>Li</a:t>
                      </a:r>
                      <a:endParaRPr lang="en-US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613 / ion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71499" y="4722125"/>
            <a:ext cx="324255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smtClean="0"/>
              <a:t>40µm Si target: Avoid energy loss</a:t>
            </a:r>
          </a:p>
          <a:p>
            <a:r>
              <a:rPr lang="de-DE" sz="1600" smtClean="0"/>
              <a:t>=&gt; const. hardness factor</a:t>
            </a:r>
            <a:endParaRPr lang="en-US" sz="160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3002507" y="5014513"/>
            <a:ext cx="968992" cy="78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0659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4266" y="1282687"/>
            <a:ext cx="6875740" cy="4347486"/>
            <a:chOff x="589688" y="1383319"/>
            <a:chExt cx="5509757" cy="34521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9688" y="1383319"/>
              <a:ext cx="5262426" cy="345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542197" y="1672630"/>
              <a:ext cx="3698543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259150" y="1455621"/>
              <a:ext cx="8402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smtClean="0"/>
                <a:t>1 n</a:t>
              </a:r>
              <a:r>
                <a:rPr lang="de-DE" sz="2400" baseline="-25000" smtClean="0"/>
                <a:t>eq</a:t>
              </a:r>
              <a:endParaRPr lang="en-US" sz="24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</a:t>
            </a:r>
            <a:r>
              <a:rPr lang="de-DE" dirty="0" smtClean="0"/>
              <a:t> after </a:t>
            </a:r>
            <a:r>
              <a:rPr lang="de-DE" dirty="0" err="1" smtClean="0"/>
              <a:t>normalization</a:t>
            </a:r>
            <a:r>
              <a:rPr lang="de-DE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4C81B-C44D-4A78-A1B8-312DDD8741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Benjamin Linnik                                                            DPG 2017</a:t>
            </a:r>
            <a:endParaRPr lang="de-DE" dirty="0"/>
          </a:p>
        </p:txBody>
      </p:sp>
      <p:sp>
        <p:nvSpPr>
          <p:cNvPr id="10" name="Rechteck 7"/>
          <p:cNvSpPr/>
          <p:nvPr/>
        </p:nvSpPr>
        <p:spPr>
          <a:xfrm rot="1012811">
            <a:off x="2562152" y="3198261"/>
            <a:ext cx="2278052" cy="710421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mtClean="0">
                <a:solidFill>
                  <a:schemeClr val="tx1"/>
                </a:solidFill>
              </a:rPr>
              <a:t>CPS Sensitive </a:t>
            </a:r>
            <a:r>
              <a:rPr lang="de-DE" dirty="0" err="1" smtClean="0">
                <a:solidFill>
                  <a:schemeClr val="tx1"/>
                </a:solidFill>
              </a:rPr>
              <a:t>layer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Rechteck 7"/>
          <p:cNvSpPr/>
          <p:nvPr/>
        </p:nvSpPr>
        <p:spPr>
          <a:xfrm rot="1012811">
            <a:off x="1982466" y="1856036"/>
            <a:ext cx="2278052" cy="525386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mtClean="0">
                <a:solidFill>
                  <a:schemeClr val="tx1"/>
                </a:solidFill>
              </a:rPr>
              <a:t>P++, substrate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1490113" y="2043314"/>
            <a:ext cx="5678802" cy="1661697"/>
          </a:xfrm>
          <a:prstGeom prst="line">
            <a:avLst/>
          </a:prstGeom>
          <a:ln w="38100">
            <a:solidFill>
              <a:schemeClr val="tx1">
                <a:alpha val="2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12895" y="3518817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10</a:t>
            </a:r>
            <a:r>
              <a:rPr lang="de-DE" sz="2800" baseline="30000" dirty="0" smtClean="0"/>
              <a:t>17</a:t>
            </a:r>
            <a:r>
              <a:rPr lang="de-DE" sz="2800" dirty="0" smtClean="0"/>
              <a:t>/cm³</a:t>
            </a:r>
            <a:endParaRPr lang="en-US" sz="2800" dirty="0"/>
          </a:p>
        </p:txBody>
      </p:sp>
      <p:sp>
        <p:nvSpPr>
          <p:cNvPr id="26" name="Right Arrow 25"/>
          <p:cNvSpPr/>
          <p:nvPr/>
        </p:nvSpPr>
        <p:spPr>
          <a:xfrm rot="5400000">
            <a:off x="7519398" y="4875789"/>
            <a:ext cx="1891129" cy="377677"/>
          </a:xfrm>
          <a:prstGeom prst="rightArrow">
            <a:avLst>
              <a:gd name="adj1" fmla="val 10000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>
                <a:solidFill>
                  <a:schemeClr val="tx1"/>
                </a:solidFill>
              </a:rPr>
              <a:t>Si dominated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6200000" flipV="1">
            <a:off x="7451298" y="2198569"/>
            <a:ext cx="2027330" cy="377676"/>
          </a:xfrm>
          <a:prstGeom prst="rightArrow">
            <a:avLst>
              <a:gd name="adj1" fmla="val 10000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aseline="30000" smtClean="0">
                <a:solidFill>
                  <a:schemeClr val="tx1"/>
                </a:solidFill>
              </a:rPr>
              <a:t>10</a:t>
            </a:r>
            <a:r>
              <a:rPr lang="de-DE" sz="2000" smtClean="0">
                <a:solidFill>
                  <a:schemeClr val="tx1"/>
                </a:solidFill>
              </a:rPr>
              <a:t>B dominated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121" y="5897679"/>
            <a:ext cx="8138766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z="2000" baseline="30000" smtClean="0"/>
              <a:t>10</a:t>
            </a:r>
            <a:r>
              <a:rPr lang="de-DE" sz="2000" smtClean="0"/>
              <a:t>B – fission =&gt; additional radiation damage in highly doped structures</a:t>
            </a:r>
            <a:endParaRPr lang="en-US" sz="2000"/>
          </a:p>
        </p:txBody>
      </p:sp>
      <p:sp>
        <p:nvSpPr>
          <p:cNvPr id="31" name="Rectangle 30"/>
          <p:cNvSpPr/>
          <p:nvPr/>
        </p:nvSpPr>
        <p:spPr>
          <a:xfrm>
            <a:off x="2906202" y="4274289"/>
            <a:ext cx="134710" cy="151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4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5606838" y="1559738"/>
            <a:ext cx="3366708" cy="446137"/>
          </a:xfrm>
          <a:prstGeom prst="rect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smtClean="0"/>
              <a:t>P-Well</a:t>
            </a:r>
            <a:endParaRPr lang="en-US" sz="16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333375"/>
            <a:ext cx="7722403" cy="647700"/>
          </a:xfrm>
        </p:spPr>
        <p:txBody>
          <a:bodyPr/>
          <a:lstStyle/>
          <a:p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boron</a:t>
            </a:r>
            <a:r>
              <a:rPr lang="de-DE" dirty="0"/>
              <a:t> </a:t>
            </a:r>
            <a:r>
              <a:rPr lang="de-DE" dirty="0" err="1"/>
              <a:t>decay</a:t>
            </a:r>
            <a:r>
              <a:rPr lang="de-DE" dirty="0"/>
              <a:t> </a:t>
            </a:r>
            <a:r>
              <a:rPr lang="de-DE" dirty="0" err="1"/>
              <a:t>additionally</a:t>
            </a:r>
            <a:r>
              <a:rPr lang="de-DE" dirty="0"/>
              <a:t> </a:t>
            </a:r>
            <a:r>
              <a:rPr lang="de-DE" dirty="0" err="1"/>
              <a:t>damage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sensor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4C81B-C44D-4A78-A1B8-312DDD8741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Benjamin Linnik                                                       DPG 2017, Münster</a:t>
            </a:r>
            <a:endParaRPr lang="de-DE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504140" y="2621699"/>
            <a:ext cx="824502" cy="2301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41622" y="2661683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~3 µm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504140" y="5484028"/>
            <a:ext cx="182687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31803" y="5502267"/>
            <a:ext cx="906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~ 7 µm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6837" y="1261771"/>
            <a:ext cx="3366709" cy="2729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SiO2</a:t>
            </a: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689821" y="1560880"/>
            <a:ext cx="878005" cy="272956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smtClean="0"/>
              <a:t>P++</a:t>
            </a:r>
            <a:endParaRPr lang="en-US" sz="1600" b="1"/>
          </a:p>
        </p:txBody>
      </p:sp>
      <p:sp>
        <p:nvSpPr>
          <p:cNvPr id="41" name="Rectangle 40"/>
          <p:cNvSpPr/>
          <p:nvPr/>
        </p:nvSpPr>
        <p:spPr>
          <a:xfrm>
            <a:off x="5606838" y="2030886"/>
            <a:ext cx="3366708" cy="1287703"/>
          </a:xfrm>
          <a:prstGeom prst="rect">
            <a:avLst/>
          </a:prstGeom>
          <a:solidFill>
            <a:srgbClr val="BBE0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>
                <a:solidFill>
                  <a:schemeClr val="tx1"/>
                </a:solidFill>
              </a:rPr>
              <a:t>P-Epi (sensitive)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06838" y="3318589"/>
            <a:ext cx="3366708" cy="865827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smtClean="0"/>
              <a:t>P++ Substrate</a:t>
            </a:r>
            <a:endParaRPr lang="en-US" sz="1600" b="1"/>
          </a:p>
        </p:txBody>
      </p:sp>
      <p:sp>
        <p:nvSpPr>
          <p:cNvPr id="43" name="Rectangle 42"/>
          <p:cNvSpPr/>
          <p:nvPr/>
        </p:nvSpPr>
        <p:spPr>
          <a:xfrm>
            <a:off x="7831683" y="1576802"/>
            <a:ext cx="878005" cy="4540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smtClean="0">
                <a:solidFill>
                  <a:schemeClr val="tx1"/>
                </a:solidFill>
              </a:rPr>
              <a:t>N-Well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651953" y="1546827"/>
            <a:ext cx="928048" cy="314369"/>
          </a:xfrm>
          <a:prstGeom prst="round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5677469" y="3323454"/>
            <a:ext cx="3248167" cy="860962"/>
          </a:xfrm>
          <a:prstGeom prst="roundRect">
            <a:avLst>
              <a:gd name="adj" fmla="val 0"/>
            </a:avLst>
          </a:prstGeom>
          <a:pattFill prst="dk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0969" y="972515"/>
            <a:ext cx="5341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FF0000"/>
                </a:solidFill>
              </a:rPr>
              <a:t>I</a:t>
            </a:r>
            <a:r>
              <a:rPr lang="de-DE" sz="2000" smtClean="0"/>
              <a:t>n first order: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smtClean="0"/>
              <a:t>Lowly doped sensitive volume not affected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smtClean="0"/>
              <a:t>Ions are created in highly doped volumes.</a:t>
            </a:r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>
            <a:off x="648402" y="2265528"/>
            <a:ext cx="4210834" cy="1963829"/>
            <a:chOff x="190969" y="1961681"/>
            <a:chExt cx="4668267" cy="2275715"/>
          </a:xfrm>
        </p:grpSpPr>
        <p:grpSp>
          <p:nvGrpSpPr>
            <p:cNvPr id="45" name="Group 44"/>
            <p:cNvGrpSpPr/>
            <p:nvPr/>
          </p:nvGrpSpPr>
          <p:grpSpPr>
            <a:xfrm>
              <a:off x="190969" y="1961681"/>
              <a:ext cx="2197390" cy="1720788"/>
              <a:chOff x="6423437" y="3803731"/>
              <a:chExt cx="2629273" cy="2178540"/>
            </a:xfrm>
          </p:grpSpPr>
          <p:pic>
            <p:nvPicPr>
              <p:cNvPr id="46" name="Picture 93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23437" y="3803731"/>
                <a:ext cx="2629273" cy="2178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7" name="Straight Arrow Connector 46"/>
              <p:cNvCxnSpPr/>
              <p:nvPr/>
            </p:nvCxnSpPr>
            <p:spPr>
              <a:xfrm>
                <a:off x="6462825" y="5279312"/>
                <a:ext cx="182687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970776" y="5342937"/>
                <a:ext cx="1318919" cy="506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smtClean="0">
                    <a:solidFill>
                      <a:schemeClr val="bg1"/>
                    </a:solidFill>
                  </a:rPr>
                  <a:t>~ 7 µm</a:t>
                </a:r>
                <a:endParaRPr lang="en-US" sz="2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610316" y="1988178"/>
              <a:ext cx="2248920" cy="1694292"/>
              <a:chOff x="6412534" y="1135974"/>
              <a:chExt cx="2651080" cy="2196609"/>
            </a:xfrm>
          </p:grpSpPr>
          <p:pic>
            <p:nvPicPr>
              <p:cNvPr id="50" name="Picture 94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412534" y="1135974"/>
                <a:ext cx="2651080" cy="2196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1" name="Straight Arrow Connector 50"/>
              <p:cNvCxnSpPr/>
              <p:nvPr/>
            </p:nvCxnSpPr>
            <p:spPr>
              <a:xfrm>
                <a:off x="6504140" y="2621699"/>
                <a:ext cx="824502" cy="2301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6537067" y="2661683"/>
                <a:ext cx="1153070" cy="518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smtClean="0">
                    <a:solidFill>
                      <a:schemeClr val="bg1"/>
                    </a:solidFill>
                  </a:rPr>
                  <a:t>~ 3 µm</a:t>
                </a:r>
                <a:endParaRPr lang="en-US" sz="2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744896" y="3809408"/>
              <a:ext cx="3929614" cy="427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smtClean="0"/>
                <a:t>Penetration depth of ions (SRIM)</a:t>
              </a:r>
              <a:endParaRPr lang="en-US" sz="18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68200" y="2464318"/>
              <a:ext cx="6447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smtClean="0">
                  <a:solidFill>
                    <a:schemeClr val="bg1"/>
                  </a:solidFill>
                </a:rPr>
                <a:t>He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65225" y="2529640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smtClean="0">
                  <a:solidFill>
                    <a:schemeClr val="bg1"/>
                  </a:solidFill>
                </a:rPr>
                <a:t>Li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5663869" y="2793286"/>
            <a:ext cx="3248167" cy="1391130"/>
          </a:xfrm>
          <a:prstGeom prst="roundRect">
            <a:avLst>
              <a:gd name="adj" fmla="val 0"/>
            </a:avLst>
          </a:prstGeom>
          <a:pattFill prst="dk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6062088" y="1522283"/>
            <a:ext cx="2271632" cy="930130"/>
          </a:xfrm>
          <a:prstGeom prst="round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24689" y="5209872"/>
            <a:ext cx="796602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800"/>
          </a:p>
          <a:p>
            <a:r>
              <a:rPr lang="de-DE" sz="2000" smtClean="0">
                <a:solidFill>
                  <a:srgbClr val="FF0000"/>
                </a:solidFill>
              </a:rPr>
              <a:t>L</a:t>
            </a:r>
            <a:r>
              <a:rPr lang="de-DE" sz="2000" smtClean="0"/>
              <a:t>ikely: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smtClean="0"/>
              <a:t>Only part of sensitive volume affected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smtClean="0"/>
              <a:t>„Effective“ hardness factor depending on sensor geometry, etc...  </a:t>
            </a:r>
            <a:endParaRPr lang="en-US" sz="2000"/>
          </a:p>
        </p:txBody>
      </p:sp>
      <p:sp>
        <p:nvSpPr>
          <p:cNvPr id="58" name="Rectangle 57"/>
          <p:cNvSpPr/>
          <p:nvPr/>
        </p:nvSpPr>
        <p:spPr>
          <a:xfrm>
            <a:off x="258521" y="4293957"/>
            <a:ext cx="8188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>
                <a:solidFill>
                  <a:srgbClr val="FF0000"/>
                </a:solidFill>
              </a:rPr>
              <a:t>P</a:t>
            </a:r>
            <a:r>
              <a:rPr lang="de-DE" sz="2000">
                <a:solidFill>
                  <a:srgbClr val="000000"/>
                </a:solidFill>
              </a:rPr>
              <a:t>ossible damage mechanism: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>
                <a:solidFill>
                  <a:srgbClr val="000000"/>
                </a:solidFill>
              </a:rPr>
              <a:t>Ions are created in P++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>
                <a:solidFill>
                  <a:srgbClr val="000000"/>
                </a:solidFill>
              </a:rPr>
              <a:t>Ions enter sensitive volume, create sizable (?) damage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0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4" grpId="0" animBg="1"/>
      <p:bldP spid="54" grpId="0" animBg="1"/>
      <p:bldP spid="55" grpId="0" animBg="1"/>
      <p:bldP spid="56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41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24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21.9|10.3|4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2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1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9|11.8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6.5|18.9|8.7|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7|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4.7|11.1|35.5"/>
</p:tagLst>
</file>

<file path=ppt/theme/theme1.xml><?xml version="1.0" encoding="utf-8"?>
<a:theme xmlns:a="http://schemas.openxmlformats.org/drawingml/2006/main" name="GoetheDesign1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solidFill>
            <a:srgbClr val="00648C"/>
          </a:solidFill>
          <a:miter lim="800000"/>
          <a:headEnd/>
          <a:tailEnd/>
        </a:ln>
        <a:effectLst/>
      </a:spPr>
      <a:bodyPr anchor="ctr" anchorCtr="1"/>
      <a:lstStyle>
        <a:defPPr eaLnBrk="0" hangingPunct="0">
          <a:defRPr sz="1600" b="1" smtClean="0">
            <a:solidFill>
              <a:schemeClr val="bg1"/>
            </a:solidFill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oetheKopf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oetheKopf" id="{3DC61F42-4DE2-47EA-9D48-D4A62E68D5D8}" vid="{6858F8B4-B4CC-428C-8FBB-B4772B265740}"/>
    </a:ext>
  </a:extLst>
</a:theme>
</file>

<file path=ppt/theme/theme3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Goethe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Goethe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948</Words>
  <Application>Microsoft Office PowerPoint</Application>
  <PresentationFormat>Bildschirmpräsentation (4:3)</PresentationFormat>
  <Paragraphs>206</Paragraphs>
  <Slides>13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24" baseType="lpstr">
      <vt:lpstr> (Headings)</vt:lpstr>
      <vt:lpstr>Arial</vt:lpstr>
      <vt:lpstr>Arial Black</vt:lpstr>
      <vt:lpstr>Bernard MT Condensed</vt:lpstr>
      <vt:lpstr>Cambria Math</vt:lpstr>
      <vt:lpstr>Symbol</vt:lpstr>
      <vt:lpstr>Times New Roman</vt:lpstr>
      <vt:lpstr>Wingdings</vt:lpstr>
      <vt:lpstr>GoetheDesign1</vt:lpstr>
      <vt:lpstr>GoetheKopf</vt:lpstr>
      <vt:lpstr>1_Standarddesign</vt:lpstr>
      <vt:lpstr>Radiation damage caused by neutron capture in boron doped silicon pixel sensors</vt:lpstr>
      <vt:lpstr>What is the task and why MAPS can do it?</vt:lpstr>
      <vt:lpstr>PowerPoint-Präsentation</vt:lpstr>
      <vt:lpstr>How do we test for radiation hardness?</vt:lpstr>
      <vt:lpstr>Is the NIEL hypothesis valid for P-doped sensors?</vt:lpstr>
      <vt:lpstr>Theoretical estimate</vt:lpstr>
      <vt:lpstr>From ion energy to NIEL</vt:lpstr>
      <vt:lpstr>Result after normalization:</vt:lpstr>
      <vt:lpstr>Does boron decay additionally damage the sensor?</vt:lpstr>
      <vt:lpstr>How do we test for additional damage?</vt:lpstr>
      <vt:lpstr>What are our results on the additional damage?</vt:lpstr>
      <vt:lpstr>Experimental results: CCE</vt:lpstr>
      <vt:lpstr>Summary and cautious conclusion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0</dc:title>
  <dc:creator/>
  <cp:lastModifiedBy/>
  <cp:revision>5</cp:revision>
  <dcterms:created xsi:type="dcterms:W3CDTF">2008-09-22T18:40:55Z</dcterms:created>
  <dcterms:modified xsi:type="dcterms:W3CDTF">2017-03-27T12:16:12Z</dcterms:modified>
</cp:coreProperties>
</file>