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sldIdLst>
    <p:sldId id="295" r:id="rId2"/>
    <p:sldId id="296" r:id="rId3"/>
    <p:sldId id="297" r:id="rId4"/>
    <p:sldId id="298" r:id="rId5"/>
    <p:sldId id="304" r:id="rId6"/>
    <p:sldId id="299" r:id="rId7"/>
    <p:sldId id="300" r:id="rId8"/>
    <p:sldId id="302" r:id="rId9"/>
    <p:sldId id="301" r:id="rId10"/>
    <p:sldId id="305" r:id="rId11"/>
    <p:sldId id="311" r:id="rId12"/>
    <p:sldId id="315" r:id="rId13"/>
    <p:sldId id="312" r:id="rId14"/>
    <p:sldId id="310" r:id="rId15"/>
    <p:sldId id="306" r:id="rId16"/>
    <p:sldId id="307" r:id="rId17"/>
    <p:sldId id="309" r:id="rId18"/>
    <p:sldId id="308" r:id="rId19"/>
    <p:sldId id="316" r:id="rId20"/>
    <p:sldId id="317" r:id="rId21"/>
    <p:sldId id="318" r:id="rId22"/>
    <p:sldId id="269" r:id="rId23"/>
    <p:sldId id="271" r:id="rId24"/>
    <p:sldId id="285" r:id="rId25"/>
    <p:sldId id="313" r:id="rId26"/>
    <p:sldId id="314" r:id="rId27"/>
  </p:sldIdLst>
  <p:sldSz cx="9144000" cy="6858000" type="screen4x3"/>
  <p:notesSz cx="6846888" cy="97663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112" y="-60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0"/>
            <a:ext cx="29670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876675" y="0"/>
            <a:ext cx="29670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</a:endParaRPr>
          </a:p>
        </p:txBody>
      </p:sp>
      <p:sp>
        <p:nvSpPr>
          <p:cNvPr id="27660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1075" y="731838"/>
            <a:ext cx="4870450" cy="36496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84213" y="4638675"/>
            <a:ext cx="5464175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9275763"/>
            <a:ext cx="29670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76675" y="9275763"/>
            <a:ext cx="295433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929B2C-269C-4808-9564-F057595AD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1FC6B1-6849-46D4-A3BB-8C455B48A970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1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76675" y="9275763"/>
            <a:ext cx="2955925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1E0B64-8A99-4BAB-B220-0DFB11BBF0F9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876675" y="9275763"/>
            <a:ext cx="29591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440E19E-28C6-4A5D-AA64-9D38CF865AE0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76675" y="9275763"/>
            <a:ext cx="296386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EE9180F-AF95-407E-B969-58EF08CD9E1E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3876675" y="9275763"/>
            <a:ext cx="29670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1DF6E17-9122-4A08-9976-E4EACD4B8720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31838"/>
            <a:ext cx="4883150" cy="3662362"/>
          </a:xfrm>
          <a:solidFill>
            <a:srgbClr val="FFFFFF"/>
          </a:solidFill>
          <a:ln/>
        </p:spPr>
      </p:sp>
      <p:sp>
        <p:nvSpPr>
          <p:cNvPr id="3072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76875" cy="4395788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DB70CA-58B3-4001-A8A2-8046CC81F5B5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76675" y="9275763"/>
            <a:ext cx="2955925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E9E9C13-BAA2-4DE5-9FDB-4A93A11FAF7A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31838"/>
            <a:ext cx="4883150" cy="3662362"/>
          </a:xfrm>
          <a:solidFill>
            <a:srgbClr val="FFFFFF"/>
          </a:solidFill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5762" cy="438626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AF7452-0254-4D9F-B913-7B9145276D9D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31838"/>
            <a:ext cx="4868862" cy="3651250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5762" cy="438626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194086-4120-484A-A046-72DF9EFF47CC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31838"/>
            <a:ext cx="4868862" cy="365125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5762" cy="438626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A8C615-CCC4-48F8-B785-5EBE5A6AABC7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2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76675" y="9275763"/>
            <a:ext cx="2955925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E4C88BC-9902-4EC4-9386-17DE11E5730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76675" y="9275763"/>
            <a:ext cx="29591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260FA26-30BE-4CB2-B1F3-F472F4CB074F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876675" y="9275763"/>
            <a:ext cx="296386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C1BA70A-A373-433F-9C26-4901AA011BC2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31838"/>
            <a:ext cx="4883150" cy="3662362"/>
          </a:xfrm>
          <a:solidFill>
            <a:srgbClr val="FFFFFF"/>
          </a:solidFill>
          <a:ln/>
        </p:spPr>
      </p:sp>
      <p:sp>
        <p:nvSpPr>
          <p:cNvPr id="317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5762" cy="438626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F5F4624-4A6A-402F-90B2-AA75FFBFA751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5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76675" y="9275763"/>
            <a:ext cx="29591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5CBD68D-C4D2-4F12-B36B-FC42FBA56D6C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3876675" y="9275763"/>
            <a:ext cx="296386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3791AE-C390-4494-BB7F-1C39B72248AB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31838"/>
            <a:ext cx="4883150" cy="3662362"/>
          </a:xfrm>
          <a:solidFill>
            <a:srgbClr val="FFFFFF"/>
          </a:solidFill>
          <a:ln/>
        </p:spPr>
      </p:sp>
      <p:sp>
        <p:nvSpPr>
          <p:cNvPr id="348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7350" cy="43862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31838"/>
            <a:ext cx="4868862" cy="365125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984475-EA15-4081-8C92-795AF01A468D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6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31838"/>
            <a:ext cx="4867275" cy="3649662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D0F21F-A77A-45E4-9F4C-69739AE1F1F1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31838"/>
            <a:ext cx="4867275" cy="3649662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DCD606-7C9B-4867-8840-8F4CEFF3E7BD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31838"/>
            <a:ext cx="4868862" cy="3651250"/>
          </a:xfrm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E098B8-D3B9-4C64-AFE4-5CA550448AC8}" type="slidenum">
              <a:rPr lang="de-DE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11</a:t>
            </a:fld>
            <a:endParaRPr lang="de-DE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141137-538A-49E8-8FA8-852EF98871CA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12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31838"/>
            <a:ext cx="4868862" cy="365125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5762" cy="438626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2F186E5-5DA0-4758-96B9-FFEDC2F5CC3D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14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31838"/>
            <a:ext cx="4868862" cy="365125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5762" cy="438626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EEFD4-CA44-442F-B03A-FC0A44753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BD793-E4E7-41F0-972D-79B4009D7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68195-1F24-48AF-B6A5-5D6C75672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A1D9-5155-4A6B-962B-F175B849B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DA4E1-E5D0-4624-B757-927352D58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1D9C9-EA2A-4ADE-A759-8F1DC9597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442D9-19F1-4B16-9509-62274BE1B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4DF41-D5D2-4633-9468-74A485F1E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A140-A064-40F3-A36A-E1D945883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BC17-28BE-4A27-BF85-4BFC62C19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1F6B-3B51-4FC9-B82F-1C02FDB36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29363"/>
            <a:ext cx="21224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29363"/>
            <a:ext cx="28829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29363"/>
            <a:ext cx="21209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7C587B0-8CD2-45DA-AD07-9851E83DD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3" descr="C:\Users\senger\Desktop\FAIR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52" y="4005064"/>
            <a:ext cx="391828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44824"/>
            <a:ext cx="446764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5575" y="0"/>
            <a:ext cx="1368425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553200" y="6330950"/>
            <a:ext cx="21224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CEAC08D-5AEF-4134-B15A-16687948F8A3}" type="slidenum">
              <a:rPr lang="en-US">
                <a:solidFill>
                  <a:srgbClr val="FFFFFF"/>
                </a:solidFill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499992" y="2636912"/>
            <a:ext cx="61912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STS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5004048" y="2348880"/>
            <a:ext cx="78898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RICH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643563" y="2082354"/>
            <a:ext cx="6889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TRD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402388" y="1929954"/>
            <a:ext cx="66198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TOF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7308304" y="1844824"/>
            <a:ext cx="84455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ECAL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8080375" y="3149154"/>
            <a:ext cx="6492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PSD</a:t>
            </a:r>
          </a:p>
        </p:txBody>
      </p:sp>
      <p:sp>
        <p:nvSpPr>
          <p:cNvPr id="2063" name="Text Box 7"/>
          <p:cNvSpPr txBox="1">
            <a:spLocks noChangeArrowheads="1"/>
          </p:cNvSpPr>
          <p:nvPr/>
        </p:nvSpPr>
        <p:spPr bwMode="auto">
          <a:xfrm>
            <a:off x="6156176" y="3429000"/>
            <a:ext cx="9525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MUCH</a:t>
            </a:r>
          </a:p>
        </p:txBody>
      </p:sp>
      <p:sp>
        <p:nvSpPr>
          <p:cNvPr id="206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829716-BA5B-4B34-9039-FAFE09125E30}" type="slidenum">
              <a:rPr lang="en-US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20" name="Picture 6" descr="omegaP_new24c_co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000108"/>
            <a:ext cx="3929090" cy="287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499992" y="5129897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Physics case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Developed methods &amp; tasks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High rate scenario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Conclusions &amp; plans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211960" y="3212976"/>
            <a:ext cx="781281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MVD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-71462"/>
            <a:ext cx="7500958" cy="10715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FF0000"/>
                </a:solidFill>
              </a:rPr>
              <a:t> Multi-strange Hyperons and </a:t>
            </a:r>
            <a:r>
              <a:rPr lang="en-US" sz="3200" b="1" dirty="0" err="1">
                <a:solidFill>
                  <a:srgbClr val="FF0000"/>
                </a:solidFill>
              </a:rPr>
              <a:t>Hypernuclei</a:t>
            </a:r>
            <a:r>
              <a:rPr lang="en-US" sz="3200" b="1" dirty="0">
                <a:solidFill>
                  <a:srgbClr val="FF0000"/>
                </a:solidFill>
              </a:rPr>
              <a:t> reconstruction at the CBM experiment</a:t>
            </a:r>
            <a:endParaRPr lang="en-US" sz="3200" b="1" dirty="0">
              <a:solidFill>
                <a:srgbClr val="FF0000"/>
              </a:solidFill>
              <a:ea typeface="Standard Symbols L" charset="2"/>
              <a:cs typeface="Standard Symbols L" charset="2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43372" y="1026445"/>
            <a:ext cx="46771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002060"/>
                </a:solidFill>
              </a:rPr>
              <a:t>I.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Vassiliev</a:t>
            </a:r>
            <a:r>
              <a:rPr lang="en-US" b="1" dirty="0" smtClean="0">
                <a:solidFill>
                  <a:srgbClr val="002060"/>
                </a:solidFill>
              </a:rPr>
              <a:t>,  </a:t>
            </a:r>
            <a:r>
              <a:rPr lang="en-US" dirty="0" smtClean="0">
                <a:solidFill>
                  <a:srgbClr val="002060"/>
                </a:solidFill>
              </a:rPr>
              <a:t>V. </a:t>
            </a:r>
            <a:r>
              <a:rPr lang="en-US" dirty="0" err="1" smtClean="0">
                <a:solidFill>
                  <a:srgbClr val="002060"/>
                </a:solidFill>
              </a:rPr>
              <a:t>Akishina</a:t>
            </a:r>
            <a:r>
              <a:rPr lang="en-US" dirty="0" smtClean="0">
                <a:solidFill>
                  <a:srgbClr val="002060"/>
                </a:solidFill>
              </a:rPr>
              <a:t>,  </a:t>
            </a:r>
            <a:r>
              <a:rPr lang="en-US" dirty="0" err="1" smtClean="0">
                <a:solidFill>
                  <a:srgbClr val="002060"/>
                </a:solidFill>
              </a:rPr>
              <a:t>I.Kisel</a:t>
            </a:r>
            <a:r>
              <a:rPr lang="en-US" dirty="0" smtClean="0">
                <a:solidFill>
                  <a:srgbClr val="002060"/>
                </a:solidFill>
              </a:rPr>
              <a:t>  and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2060"/>
                </a:solidFill>
              </a:rPr>
              <a:t>M. </a:t>
            </a:r>
            <a:r>
              <a:rPr lang="en-US" dirty="0" err="1" smtClean="0">
                <a:solidFill>
                  <a:srgbClr val="002060"/>
                </a:solidFill>
              </a:rPr>
              <a:t>Zyzak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for </a:t>
            </a:r>
            <a:r>
              <a:rPr lang="en-US" dirty="0" smtClean="0">
                <a:solidFill>
                  <a:srgbClr val="002060"/>
                </a:solidFill>
              </a:rPr>
              <a:t>the  </a:t>
            </a:r>
            <a:r>
              <a:rPr lang="en-US" dirty="0">
                <a:solidFill>
                  <a:srgbClr val="002060"/>
                </a:solidFill>
              </a:rPr>
              <a:t>CBM </a:t>
            </a:r>
            <a:r>
              <a:rPr lang="en-US" dirty="0" smtClean="0">
                <a:solidFill>
                  <a:srgbClr val="002060"/>
                </a:solidFill>
              </a:rPr>
              <a:t>Collaboration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DPG M</a:t>
            </a:r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unster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March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2017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OmegaPlus_PHSD_HSD_lo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143125"/>
            <a:ext cx="4714875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OmM_Y_CSR_WOCS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204864"/>
            <a:ext cx="4788023" cy="3346467"/>
          </a:xfrm>
          <a:prstGeom prst="rect">
            <a:avLst/>
          </a:prstGeo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260457" y="3429000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QGP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0" y="0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QGP </a:t>
            </a:r>
            <a:r>
              <a:rPr lang="de-DE" sz="3200" b="1" dirty="0" err="1" smtClean="0">
                <a:solidFill>
                  <a:srgbClr val="002060"/>
                </a:solidFill>
              </a:rPr>
              <a:t>and</a:t>
            </a:r>
            <a:r>
              <a:rPr lang="de-DE" sz="3200" b="1" dirty="0" smtClean="0">
                <a:solidFill>
                  <a:srgbClr val="002060"/>
                </a:solidFill>
              </a:rPr>
              <a:t> CSR </a:t>
            </a:r>
            <a:r>
              <a:rPr lang="de-DE" sz="3200" b="1" dirty="0" err="1" smtClean="0">
                <a:solidFill>
                  <a:srgbClr val="002060"/>
                </a:solidFill>
              </a:rPr>
              <a:t>signatures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>
                <a:solidFill>
                  <a:srgbClr val="002060"/>
                </a:solidFill>
              </a:rPr>
              <a:t>at FAIR energies:</a:t>
            </a:r>
          </a:p>
          <a:p>
            <a:r>
              <a:rPr lang="de-DE" sz="3200" b="1" dirty="0">
                <a:solidFill>
                  <a:srgbClr val="002060"/>
                </a:solidFill>
              </a:rPr>
              <a:t>Multi-strange </a:t>
            </a:r>
            <a:r>
              <a:rPr lang="de-DE" sz="3200" b="1" dirty="0" smtClean="0">
                <a:solidFill>
                  <a:srgbClr val="002060"/>
                </a:solidFill>
              </a:rPr>
              <a:t>baryons and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antibaryons</a:t>
            </a:r>
            <a:endParaRPr lang="de-D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90" name="Picture 23" descr="PHS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357188"/>
            <a:ext cx="931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/>
            <a:fld id="{CBDC7606-E3EE-41F5-A9D1-69AE57E8DABC}" type="slidenum">
              <a:rPr lang="en-US" smtClean="0">
                <a:solidFill>
                  <a:srgbClr val="002060"/>
                </a:solidFill>
                <a:latin typeface="Times New Roman" pitchFamily="18" charset="0"/>
              </a:rPr>
              <a:pPr algn="r"/>
              <a:t>10</a:t>
            </a:fld>
            <a:endParaRPr lang="en-US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500034" y="5500702"/>
            <a:ext cx="5774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</a:rPr>
              <a:t> Most </a:t>
            </a:r>
            <a:r>
              <a:rPr lang="de-DE" dirty="0">
                <a:solidFill>
                  <a:srgbClr val="002060"/>
                </a:solidFill>
              </a:rPr>
              <a:t>of the </a:t>
            </a:r>
            <a:r>
              <a:rPr lang="de-DE" dirty="0">
                <a:solidFill>
                  <a:srgbClr val="002060"/>
                </a:solidFill>
                <a:sym typeface="Symbol" pitchFamily="18" charset="2"/>
              </a:rPr>
              <a:t>+ produced by QGP  @ FAIR </a:t>
            </a:r>
            <a:r>
              <a:rPr lang="de-DE" dirty="0" err="1" smtClean="0">
                <a:solidFill>
                  <a:srgbClr val="002060"/>
                </a:solidFill>
                <a:sym typeface="Symbol" pitchFamily="18" charset="2"/>
              </a:rPr>
              <a:t>energy</a:t>
            </a:r>
            <a:endParaRPr lang="de-DE" dirty="0" smtClean="0">
              <a:solidFill>
                <a:srgbClr val="002060"/>
              </a:solidFill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sym typeface="Symbol" pitchFamily="18" charset="2"/>
              </a:rPr>
              <a:t> CSR increase yield of MS Baryons &amp; Antibaryons !?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1860518" y="4071938"/>
            <a:ext cx="185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5M events/point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4048" y="1916832"/>
            <a:ext cx="3578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PHSD 4.0 Au + Au @ 10 AGeV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860732">
            <a:off x="7452320" y="3645024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preliminary</a:t>
            </a:r>
            <a:endParaRPr lang="de-DE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075" y="2133600"/>
            <a:ext cx="516572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330450"/>
            <a:ext cx="4037012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4925" y="6146800"/>
            <a:ext cx="4537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14425D"/>
                </a:solidFill>
                <a:latin typeface="Arial" pitchFamily="34" charset="0"/>
              </a:rPr>
              <a:t>A. Andronic et al., Phys. Lett. B697 (2011) 203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4608513" y="6186488"/>
            <a:ext cx="460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14425D"/>
                </a:solidFill>
                <a:latin typeface="Arial" pitchFamily="34" charset="0"/>
              </a:rPr>
              <a:t>H. Stöcker et al., Nucl. Phys. A 827 (2009) 624c</a:t>
            </a:r>
          </a:p>
        </p:txBody>
      </p:sp>
      <p:sp>
        <p:nvSpPr>
          <p:cNvPr id="5126" name="Rechteck 10"/>
          <p:cNvSpPr>
            <a:spLocks noChangeArrowheads="1"/>
          </p:cNvSpPr>
          <p:nvPr/>
        </p:nvSpPr>
        <p:spPr bwMode="auto">
          <a:xfrm>
            <a:off x="34925" y="1890713"/>
            <a:ext cx="44243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>
                <a:solidFill>
                  <a:srgbClr val="14425D"/>
                </a:solidFill>
                <a:latin typeface="Arial" pitchFamily="34" charset="0"/>
              </a:rPr>
              <a:t>Production of hypernuclei via coalescence </a:t>
            </a:r>
          </a:p>
          <a:p>
            <a:pPr algn="ctr"/>
            <a:r>
              <a:rPr lang="de-DE" sz="1600">
                <a:solidFill>
                  <a:srgbClr val="14425D"/>
                </a:solidFill>
                <a:latin typeface="Arial" pitchFamily="34" charset="0"/>
              </a:rPr>
              <a:t>of hyperons and light nuclei</a:t>
            </a:r>
          </a:p>
        </p:txBody>
      </p:sp>
      <p:sp>
        <p:nvSpPr>
          <p:cNvPr id="5127" name="Rechteck 2"/>
          <p:cNvSpPr>
            <a:spLocks noChangeArrowheads="1"/>
          </p:cNvSpPr>
          <p:nvPr/>
        </p:nvSpPr>
        <p:spPr bwMode="auto">
          <a:xfrm>
            <a:off x="381000" y="944563"/>
            <a:ext cx="84248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9F2936"/>
                </a:solidFill>
                <a:latin typeface="Tahoma" pitchFamily="34" charset="0"/>
                <a:cs typeface="Tahoma" pitchFamily="34" charset="0"/>
              </a:rPr>
              <a:t>Strange matter</a:t>
            </a:r>
          </a:p>
          <a:p>
            <a:r>
              <a:rPr lang="en-US" sz="2400" dirty="0" err="1">
                <a:solidFill>
                  <a:srgbClr val="14425D"/>
                </a:solidFill>
                <a:latin typeface="Tahoma" pitchFamily="34" charset="0"/>
                <a:cs typeface="Tahoma" pitchFamily="34" charset="0"/>
              </a:rPr>
              <a:t>Hypernuclei</a:t>
            </a:r>
            <a:r>
              <a:rPr lang="en-US" sz="2400" dirty="0">
                <a:solidFill>
                  <a:srgbClr val="14425D"/>
                </a:solidFill>
                <a:latin typeface="Tahoma" pitchFamily="34" charset="0"/>
                <a:cs typeface="Tahoma" pitchFamily="34" charset="0"/>
              </a:rPr>
              <a:t>, strange </a:t>
            </a:r>
            <a:r>
              <a:rPr lang="en-US" sz="2400" dirty="0" err="1">
                <a:solidFill>
                  <a:srgbClr val="14425D"/>
                </a:solidFill>
                <a:latin typeface="Tahoma" pitchFamily="34" charset="0"/>
                <a:cs typeface="Tahoma" pitchFamily="34" charset="0"/>
              </a:rPr>
              <a:t>dibaryons</a:t>
            </a:r>
            <a:r>
              <a:rPr lang="en-US" sz="2400" dirty="0">
                <a:solidFill>
                  <a:srgbClr val="14425D"/>
                </a:solidFill>
                <a:latin typeface="Tahoma" pitchFamily="34" charset="0"/>
                <a:cs typeface="Tahoma" pitchFamily="34" charset="0"/>
              </a:rPr>
              <a:t> and massive strange objects</a:t>
            </a:r>
          </a:p>
        </p:txBody>
      </p:sp>
      <p:sp>
        <p:nvSpPr>
          <p:cNvPr id="512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30950"/>
            <a:ext cx="2122488" cy="396875"/>
          </a:xfrm>
          <a:noFill/>
        </p:spPr>
        <p:txBody>
          <a:bodyPr/>
          <a:lstStyle/>
          <a:p>
            <a:fld id="{6136EF01-834E-45F5-8B07-C676E3BD87E2}" type="slidenum">
              <a:rPr lang="de-DE" smtClean="0">
                <a:latin typeface="Times New Roman" pitchFamily="18" charset="0"/>
              </a:rPr>
              <a:pPr/>
              <a:t>11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3200" dirty="0">
                <a:solidFill>
                  <a:srgbClr val="FF0000"/>
                </a:solidFill>
                <a:latin typeface="Tahoma" pitchFamily="34" charset="0"/>
              </a:rPr>
              <a:t>CBM </a:t>
            </a:r>
            <a:r>
              <a:rPr lang="de-DE" sz="3200" dirty="0" err="1">
                <a:solidFill>
                  <a:srgbClr val="FF0000"/>
                </a:solidFill>
                <a:latin typeface="Tahoma" pitchFamily="34" charset="0"/>
              </a:rPr>
              <a:t>physics</a:t>
            </a:r>
            <a:r>
              <a:rPr lang="de-DE" sz="32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Tahoma" pitchFamily="34" charset="0"/>
              </a:rPr>
              <a:t>program</a:t>
            </a:r>
            <a:r>
              <a:rPr lang="de-DE" sz="32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sz="3200" dirty="0" smtClean="0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de-DE" sz="3200" dirty="0" err="1">
                <a:solidFill>
                  <a:srgbClr val="FF0000"/>
                </a:solidFill>
                <a:latin typeface="Tahoma" pitchFamily="34" charset="0"/>
              </a:rPr>
              <a:t>P.Senger</a:t>
            </a:r>
            <a:r>
              <a:rPr lang="de-DE" sz="3200" dirty="0">
                <a:solidFill>
                  <a:srgbClr val="FF0000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 rot="-663659">
            <a:off x="4470400" y="649288"/>
            <a:ext cx="430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No</a:t>
            </a:r>
            <a:r>
              <a:rPr lang="de-DE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data</a:t>
            </a:r>
            <a:r>
              <a:rPr lang="de-DE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at</a:t>
            </a:r>
            <a:r>
              <a:rPr lang="de-DE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FAIR </a:t>
            </a:r>
            <a:r>
              <a:rPr lang="de-DE" sz="28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energies</a:t>
            </a:r>
            <a:endParaRPr lang="de-DE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288" y="115888"/>
            <a:ext cx="1571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Motivation:</a:t>
            </a: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5003800" y="2852738"/>
            <a:ext cx="3313113" cy="1081087"/>
          </a:xfrm>
          <a:prstGeom prst="rect">
            <a:avLst/>
          </a:prstGeom>
          <a:solidFill>
            <a:srgbClr val="00B8FF">
              <a:alpha val="1882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642938" y="2571750"/>
            <a:ext cx="500062" cy="3143250"/>
          </a:xfrm>
          <a:prstGeom prst="rect">
            <a:avLst/>
          </a:prstGeom>
          <a:solidFill>
            <a:srgbClr val="00B8FF">
              <a:alpha val="1882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6072188" y="3214688"/>
            <a:ext cx="784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CBM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-142875" y="128588"/>
            <a:ext cx="821848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000000"/>
                </a:solidFill>
                <a:cs typeface="Times New Roman" pitchFamily="18" charset="0"/>
              </a:rPr>
              <a:t>Au+Au 10 AGeV 5M central events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6553200" y="6330950"/>
            <a:ext cx="21224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6D9A39B-D8DB-481C-B52A-B190FAA2D452}" type="slidenum">
              <a:rPr lang="en-US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364" name="Picture 21" descr="UrQM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888" y="0"/>
            <a:ext cx="15906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25"/>
          <p:cNvSpPr txBox="1">
            <a:spLocks noChangeArrowheads="1"/>
          </p:cNvSpPr>
          <p:nvPr/>
        </p:nvSpPr>
        <p:spPr bwMode="auto">
          <a:xfrm>
            <a:off x="7319963" y="0"/>
            <a:ext cx="83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UrQMD</a:t>
            </a:r>
          </a:p>
        </p:txBody>
      </p:sp>
      <p:sp>
        <p:nvSpPr>
          <p:cNvPr id="15366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298665-8B71-4FA9-934D-6D014E80915D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5367" name="Picture 14" descr="H3L_10AGe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430338"/>
            <a:ext cx="745172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17"/>
          <p:cNvSpPr txBox="1">
            <a:spLocks noChangeArrowheads="1"/>
          </p:cNvSpPr>
          <p:nvPr/>
        </p:nvSpPr>
        <p:spPr bwMode="auto">
          <a:xfrm>
            <a:off x="3563938" y="2708275"/>
            <a:ext cx="1217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eff = 19.2%</a:t>
            </a:r>
          </a:p>
          <a:p>
            <a:pPr>
              <a:buFont typeface="Symbol" pitchFamily="18" charset="2"/>
              <a:buChar char="s"/>
            </a:pPr>
            <a:r>
              <a:rPr lang="en-US" sz="1600" b="1">
                <a:solidFill>
                  <a:schemeClr val="tx1"/>
                </a:solidFill>
                <a:sym typeface="Symbol" pitchFamily="18" charset="2"/>
              </a:rPr>
              <a:t>= 1.7 MeV</a:t>
            </a:r>
          </a:p>
          <a:p>
            <a:r>
              <a:rPr lang="en-US" sz="1600" b="1">
                <a:solidFill>
                  <a:schemeClr val="tx1"/>
                </a:solidFill>
                <a:sym typeface="Symbol" pitchFamily="18" charset="2"/>
              </a:rPr>
              <a:t>S/B ~ 1.5</a:t>
            </a:r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1775" y="981075"/>
            <a:ext cx="36052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Extended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KFParticle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Finder 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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H</a:t>
            </a:r>
          </a:p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sym typeface="Symbol"/>
              </a:rPr>
              <a:t>5 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seconds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of data taking! 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15370" name="TextBox 19"/>
          <p:cNvSpPr txBox="1">
            <a:spLocks noChangeArrowheads="1"/>
          </p:cNvSpPr>
          <p:nvPr/>
        </p:nvSpPr>
        <p:spPr bwMode="auto">
          <a:xfrm>
            <a:off x="395288" y="5784850"/>
            <a:ext cx="4608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>
                <a:solidFill>
                  <a:schemeClr val="tx1"/>
                </a:solidFill>
              </a:rPr>
              <a:t>BR from H. Kamada et al., Phys. Rev., Ser. C 57, 1595 (1998)</a:t>
            </a:r>
            <a:endParaRPr lang="de-DE" sz="1400">
              <a:solidFill>
                <a:schemeClr val="tx1"/>
              </a:solidFill>
            </a:endParaRPr>
          </a:p>
        </p:txBody>
      </p:sp>
      <p:pic>
        <p:nvPicPr>
          <p:cNvPr id="1537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420938"/>
            <a:ext cx="25844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4365625"/>
            <a:ext cx="12112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Box 4"/>
          <p:cNvSpPr txBox="1">
            <a:spLocks noChangeArrowheads="1"/>
          </p:cNvSpPr>
          <p:nvPr/>
        </p:nvSpPr>
        <p:spPr bwMode="auto">
          <a:xfrm>
            <a:off x="7308850" y="1916113"/>
            <a:ext cx="130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STAR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I.Vassiliev, CBM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 r="2650" b="5972"/>
          <a:stretch>
            <a:fillRect/>
          </a:stretch>
        </p:blipFill>
        <p:spPr bwMode="auto">
          <a:xfrm>
            <a:off x="85725" y="76200"/>
            <a:ext cx="8734747" cy="630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-142875" y="128588"/>
            <a:ext cx="821848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000000"/>
                </a:solidFill>
                <a:cs typeface="Times New Roman" pitchFamily="18" charset="0"/>
              </a:rPr>
              <a:t>Au+Au 10 AGeV 5M central events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553200" y="6330950"/>
            <a:ext cx="21224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3CCF156-D61C-4FEA-B7EA-34A9E6877CB3}" type="slidenum">
              <a:rPr lang="en-US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2" name="Picture 21" descr="UrQM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888" y="0"/>
            <a:ext cx="15906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25"/>
          <p:cNvSpPr txBox="1">
            <a:spLocks noChangeArrowheads="1"/>
          </p:cNvSpPr>
          <p:nvPr/>
        </p:nvSpPr>
        <p:spPr bwMode="auto">
          <a:xfrm>
            <a:off x="7319963" y="0"/>
            <a:ext cx="83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UrQMD</a:t>
            </a:r>
          </a:p>
        </p:txBody>
      </p:sp>
      <p:sp>
        <p:nvSpPr>
          <p:cNvPr id="174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572250" y="6215063"/>
            <a:ext cx="2120900" cy="396875"/>
          </a:xfrm>
          <a:noFill/>
        </p:spPr>
        <p:txBody>
          <a:bodyPr/>
          <a:lstStyle/>
          <a:p>
            <a:fld id="{774B978D-CBC7-4F7F-969A-2B8DA34982AC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7415" name="Picture 8" descr="4HeL_10AGe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7272338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2286000" y="2928938"/>
            <a:ext cx="1217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eff = 14.7%</a:t>
            </a:r>
          </a:p>
          <a:p>
            <a:pPr>
              <a:buFont typeface="Symbol" pitchFamily="18" charset="2"/>
              <a:buChar char="s"/>
            </a:pPr>
            <a:r>
              <a:rPr lang="en-US" sz="1600" b="1">
                <a:solidFill>
                  <a:schemeClr val="tx1"/>
                </a:solidFill>
                <a:sym typeface="Symbol" pitchFamily="18" charset="2"/>
              </a:rPr>
              <a:t>= 1.6 MeV</a:t>
            </a:r>
          </a:p>
          <a:p>
            <a:r>
              <a:rPr lang="en-US" sz="1600" b="1">
                <a:solidFill>
                  <a:schemeClr val="tx1"/>
                </a:solidFill>
                <a:sym typeface="Symbol" pitchFamily="18" charset="2"/>
              </a:rPr>
              <a:t>S/B ~ 50</a:t>
            </a:r>
          </a:p>
          <a:p>
            <a:r>
              <a:rPr lang="en-US" sz="1600">
                <a:solidFill>
                  <a:schemeClr val="tx1"/>
                </a:solidFill>
                <a:sym typeface="Symbol" pitchFamily="18" charset="2"/>
              </a:rPr>
              <a:t>BR ~ 0.2</a:t>
            </a: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775" y="981075"/>
            <a:ext cx="3741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Extended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KFParticle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Finder 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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He</a:t>
            </a:r>
            <a:endParaRPr lang="de-D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539750" y="5661025"/>
            <a:ext cx="634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3 prong detached vertex is good signature of  </a:t>
            </a:r>
            <a:r>
              <a:rPr lang="en-US" b="1" baseline="30000">
                <a:solidFill>
                  <a:schemeClr val="tx1"/>
                </a:solidFill>
              </a:rPr>
              <a:t>4</a:t>
            </a:r>
            <a:r>
              <a:rPr lang="en-US" b="1" baseline="-25000">
                <a:solidFill>
                  <a:schemeClr val="tx1"/>
                </a:solidFill>
                <a:sym typeface="Symbol" pitchFamily="18" charset="2"/>
              </a:rPr>
              <a:t></a:t>
            </a:r>
            <a:r>
              <a:rPr lang="en-US" b="1">
                <a:solidFill>
                  <a:schemeClr val="tx1"/>
                </a:solidFill>
                <a:sym typeface="Symbol" pitchFamily="18" charset="2"/>
              </a:rPr>
              <a:t>He</a:t>
            </a:r>
            <a:r>
              <a:rPr lang="en-US" b="1">
                <a:solidFill>
                  <a:schemeClr val="tx1"/>
                </a:solidFill>
              </a:rPr>
              <a:t> decay</a:t>
            </a:r>
            <a:endParaRPr lang="de-DE" b="1">
              <a:solidFill>
                <a:schemeClr val="tx1"/>
              </a:solidFill>
            </a:endParaRPr>
          </a:p>
        </p:txBody>
      </p:sp>
      <p:pic>
        <p:nvPicPr>
          <p:cNvPr id="17419" name="Picture 10" descr="he4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1695450"/>
            <a:ext cx="367506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1928813" y="1785938"/>
            <a:ext cx="273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C00000"/>
                </a:solidFill>
              </a:rPr>
              <a:t>~ 1 min. of data taking!</a:t>
            </a:r>
          </a:p>
        </p:txBody>
      </p:sp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642938" y="6000750"/>
            <a:ext cx="4338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M from J. Steinheimer et al., </a:t>
            </a:r>
            <a:r>
              <a:rPr lang="en-US" sz="1400">
                <a:solidFill>
                  <a:schemeClr val="tx1"/>
                </a:solidFill>
              </a:rPr>
              <a:t>Phys. Lett. B</a:t>
            </a:r>
            <a:r>
              <a:rPr lang="en-US" sz="1400" b="1">
                <a:solidFill>
                  <a:schemeClr val="tx1"/>
                </a:solidFill>
              </a:rPr>
              <a:t>714</a:t>
            </a:r>
            <a:r>
              <a:rPr lang="en-US" sz="1400">
                <a:solidFill>
                  <a:schemeClr val="tx1"/>
                </a:solidFill>
              </a:rPr>
              <a:t>, 85, (2012)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5645150" y="2357438"/>
            <a:ext cx="78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FF00"/>
                </a:solidFill>
              </a:rPr>
              <a:t>MVD</a:t>
            </a:r>
          </a:p>
        </p:txBody>
      </p:sp>
      <p:sp>
        <p:nvSpPr>
          <p:cNvPr id="17423" name="TextBox 14"/>
          <p:cNvSpPr txBox="1">
            <a:spLocks noChangeArrowheads="1"/>
          </p:cNvSpPr>
          <p:nvPr/>
        </p:nvSpPr>
        <p:spPr bwMode="auto">
          <a:xfrm>
            <a:off x="7215188" y="1928813"/>
            <a:ext cx="62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FF00"/>
                </a:solidFill>
              </a:rPr>
              <a:t>STS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95535" cy="633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visit card of CBM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2841" y="1214422"/>
          <a:ext cx="8572566" cy="4000528"/>
        </p:xfrm>
        <a:graphic>
          <a:graphicData uri="http://schemas.openxmlformats.org/drawingml/2006/table">
            <a:tbl>
              <a:tblPr/>
              <a:tblGrid>
                <a:gridCol w="1065517"/>
                <a:gridCol w="720436"/>
                <a:gridCol w="802988"/>
                <a:gridCol w="768648"/>
                <a:gridCol w="561046"/>
                <a:gridCol w="466715"/>
                <a:gridCol w="792533"/>
                <a:gridCol w="792533"/>
                <a:gridCol w="951040"/>
                <a:gridCol w="880592"/>
                <a:gridCol w="770518"/>
              </a:tblGrid>
              <a:tr h="963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Particle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(mass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err="1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MeV</a:t>
                      </a:r>
                      <a:r>
                        <a:rPr lang="en-GB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/c</a:t>
                      </a:r>
                      <a:r>
                        <a:rPr lang="en-GB" sz="1400" kern="50" baseline="3000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2</a:t>
                      </a:r>
                      <a:r>
                        <a:rPr lang="en-GB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)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Multi-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plicity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6 </a:t>
                      </a:r>
                      <a:r>
                        <a:rPr lang="en-GB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AGeV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Multi-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plicity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 </a:t>
                      </a:r>
                      <a:r>
                        <a:rPr lang="en-GB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AGeV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decay</a:t>
                      </a:r>
                      <a:endParaRPr lang="de-DE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mode</a:t>
                      </a:r>
                      <a:endParaRPr lang="de-DE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BR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ε</a:t>
                      </a:r>
                      <a:r>
                        <a:rPr lang="en-GB" sz="1400" kern="5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 (%)</a:t>
                      </a:r>
                      <a:endParaRPr lang="de-DE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yield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(s</a:t>
                      </a:r>
                      <a:r>
                        <a:rPr lang="en-GB" sz="1400" kern="50" baseline="3000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-1</a:t>
                      </a: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) 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6A</a:t>
                      </a:r>
                      <a:r>
                        <a:rPr lang="en-US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yield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(s</a:t>
                      </a:r>
                      <a:r>
                        <a:rPr lang="en-US" sz="1400" kern="50" baseline="3000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-1</a:t>
                      </a: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) 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10AGeV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yield in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 weeks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6AGeV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yield in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 weeks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 </a:t>
                      </a:r>
                      <a:r>
                        <a:rPr lang="en-US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AGeV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IR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MHz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 dirty="0" smtClean="0">
                          <a:latin typeface="Arial"/>
                          <a:ea typeface="Bitstream Vera Sans"/>
                          <a:cs typeface="Arial"/>
                        </a:rPr>
                        <a:t>Λ</a:t>
                      </a:r>
                      <a:r>
                        <a:rPr lang="de-DE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 </a:t>
                      </a: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(1115)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4.6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0.034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pπ</a:t>
                      </a:r>
                      <a:r>
                        <a:rPr lang="de-DE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0.64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11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1.1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81.3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6.6·10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2.2·10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37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Ξ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 (1321)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0.054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0.222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Λπ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3.2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1.3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1.9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7.8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37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 dirty="0">
                          <a:latin typeface="Arial"/>
                          <a:ea typeface="Bitstream Vera Sans"/>
                          <a:cs typeface="Bitstream Vera Sans"/>
                        </a:rPr>
                        <a:t>Ξ</a:t>
                      </a:r>
                      <a:r>
                        <a:rPr lang="de-DE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 (1321)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3.0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-5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5.4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Λπ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3.3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9.9·10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-1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17.8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5.9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1.1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37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Ω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 (1672)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5.8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5.6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K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0.68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5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17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164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1.0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9.6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37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Ω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 (1672)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7·10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-5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K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0.68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0.86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5.2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37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3 </a:t>
                      </a:r>
                      <a:r>
                        <a:rPr lang="el-GR" sz="1400" kern="50" baseline="-25000" dirty="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H (2993)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4.2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-2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3.8·10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-2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He</a:t>
                      </a: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π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0.25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19.2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2·10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1.8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1.2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1.1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37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4</a:t>
                      </a:r>
                      <a:r>
                        <a:rPr lang="el-GR" sz="1400" kern="50" baseline="-25000" dirty="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He (3930)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2.4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1.9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Hep</a:t>
                      </a: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π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0.32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14.7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110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87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6.6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5.2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37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4</a:t>
                      </a:r>
                      <a:r>
                        <a:rPr lang="de-DE" sz="14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 </a:t>
                      </a:r>
                      <a:r>
                        <a:rPr lang="el-GR" sz="1400" kern="50" baseline="-25000" dirty="0" smtClean="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de-DE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kern="50" baseline="-25000" dirty="0" smtClean="0">
                          <a:latin typeface="Arial"/>
                          <a:ea typeface="+mn-ea"/>
                          <a:cs typeface="+mn-cs"/>
                        </a:rPr>
                        <a:t>Λ</a:t>
                      </a:r>
                      <a:r>
                        <a:rPr lang="de-DE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H (4108)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3.7·10</a:t>
                      </a:r>
                      <a:r>
                        <a:rPr lang="en-US" sz="14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-5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4</a:t>
                      </a:r>
                      <a:r>
                        <a:rPr lang="el-GR" sz="1400" kern="50" baseline="-25000" dirty="0" smtClean="0">
                          <a:latin typeface="Arial"/>
                          <a:ea typeface="+mn-ea"/>
                          <a:cs typeface="+mn-cs"/>
                        </a:rPr>
                        <a:t>Λ</a:t>
                      </a:r>
                      <a:r>
                        <a:rPr lang="en-US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He</a:t>
                      </a:r>
                      <a:r>
                        <a:rPr lang="el-GR" sz="1400" kern="50" dirty="0">
                          <a:latin typeface="Arial"/>
                          <a:ea typeface="Bitstream Vera Sans"/>
                          <a:cs typeface="Bitstream Vera Sans"/>
                        </a:rPr>
                        <a:t>π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0.2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2.6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0.6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3.8</a:t>
                      </a:r>
                      <a:r>
                        <a:rPr lang="en-US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37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r>
                        <a:rPr lang="el-GR" sz="1400" kern="50" baseline="-25000" dirty="0" smtClean="0">
                          <a:latin typeface="Arial"/>
                          <a:ea typeface="+mn-ea"/>
                          <a:cs typeface="+mn-cs"/>
                        </a:rPr>
                        <a:t>ΛΛ</a:t>
                      </a:r>
                      <a:r>
                        <a:rPr lang="en-GB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He (5986)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Times New Roman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latin typeface="Arial"/>
                          <a:ea typeface="+mn-ea"/>
                          <a:cs typeface="+mn-cs"/>
                        </a:rPr>
                        <a:t>2.5</a:t>
                      </a: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·10</a:t>
                      </a: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-8</a:t>
                      </a:r>
                      <a:endParaRPr lang="de-DE" sz="1400" kern="50" dirty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5</a:t>
                      </a:r>
                      <a:r>
                        <a:rPr lang="el-GR" sz="1400" kern="50" baseline="-25000" dirty="0" smtClean="0">
                          <a:latin typeface="Arial"/>
                          <a:ea typeface="+mn-ea"/>
                          <a:cs typeface="+mn-cs"/>
                        </a:rPr>
                        <a:t>Λ</a:t>
                      </a:r>
                      <a:r>
                        <a:rPr lang="de-DE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50" dirty="0" err="1" smtClean="0">
                          <a:latin typeface="Arial"/>
                          <a:ea typeface="Bitstream Vera Sans"/>
                          <a:cs typeface="Bitstream Vera Sans"/>
                        </a:rPr>
                        <a:t>Hep</a:t>
                      </a:r>
                      <a:r>
                        <a:rPr lang="el-GR" sz="1400" kern="50" dirty="0">
                          <a:latin typeface="Arial"/>
                          <a:ea typeface="Bitstream Vera Sans"/>
                          <a:cs typeface="Bitstream Vera Sans"/>
                        </a:rPr>
                        <a:t>π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0.2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1.3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2.6</a:t>
                      </a: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·10</a:t>
                      </a: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-4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Times New Roman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latin typeface="Arial"/>
                          <a:ea typeface="+mn-ea"/>
                          <a:cs typeface="+mn-cs"/>
                        </a:rPr>
                        <a:t>1.6</a:t>
                      </a: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·10</a:t>
                      </a: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de-DE" sz="1400" kern="50" dirty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357158" y="2214554"/>
            <a:ext cx="7143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85720" y="2928934"/>
            <a:ext cx="142876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3528" y="332656"/>
            <a:ext cx="8301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Expected particle yields </a:t>
            </a:r>
            <a:r>
              <a:rPr lang="de-DE" sz="3200" b="1" dirty="0" err="1" smtClean="0">
                <a:solidFill>
                  <a:srgbClr val="002060"/>
                </a:solidFill>
              </a:rPr>
              <a:t>Au+Au</a:t>
            </a:r>
            <a:r>
              <a:rPr lang="de-DE" sz="3200" b="1" dirty="0" smtClean="0">
                <a:solidFill>
                  <a:srgbClr val="002060"/>
                </a:solidFill>
              </a:rPr>
              <a:t> @ 6, 10 AGeV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idx="11"/>
          </p:nvPr>
        </p:nvSpPr>
        <p:spPr>
          <a:xfrm>
            <a:off x="7023132" y="6329363"/>
            <a:ext cx="2120900" cy="396875"/>
          </a:xfrm>
        </p:spPr>
        <p:txBody>
          <a:bodyPr/>
          <a:lstStyle/>
          <a:p>
            <a:pPr algn="r">
              <a:defRPr/>
            </a:pPr>
            <a:fld id="{71B5A140-A064-40F3-A36A-E1D945883B79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5429264"/>
            <a:ext cx="2701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4D time based analysis !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New tools;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 lot to learn; </a:t>
            </a:r>
          </a:p>
          <a:p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85720" y="3571876"/>
            <a:ext cx="142876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tTime_4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" y="99060"/>
            <a:ext cx="9128760" cy="665988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76672"/>
            <a:ext cx="3471127" cy="14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85918" y="642918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100 kHz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2786058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1 MHz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4929198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10 MHz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0813" y="4357694"/>
            <a:ext cx="221318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358082" y="5214950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KASINSKI 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0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10 mks window</a:t>
            </a:r>
            <a:endParaRPr lang="de-D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06642" cy="621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96336" y="0"/>
            <a:ext cx="1376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V. </a:t>
            </a:r>
            <a:r>
              <a:rPr lang="en-US" dirty="0" err="1" smtClean="0">
                <a:solidFill>
                  <a:srgbClr val="00B050"/>
                </a:solidFill>
              </a:rPr>
              <a:t>Akishina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 descr="XiM_IM_vs_IR_3D_4D_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1644"/>
            <a:ext cx="9144000" cy="5074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260648"/>
            <a:ext cx="655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High rate scenario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MSH</a:t>
            </a:r>
            <a:r>
              <a:rPr lang="en-US" b="1" dirty="0" smtClean="0">
                <a:solidFill>
                  <a:srgbClr val="002060"/>
                </a:solidFill>
              </a:rPr>
              <a:t> reconstruction with </a:t>
            </a:r>
            <a:r>
              <a:rPr lang="en-US" b="1" dirty="0" smtClean="0">
                <a:solidFill>
                  <a:srgbClr val="C00000"/>
                </a:solidFill>
              </a:rPr>
              <a:t>4D tracking </a:t>
            </a:r>
            <a:endParaRPr lang="de-D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500313" y="0"/>
            <a:ext cx="6643687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2060"/>
                </a:solidFill>
                <a:cs typeface="Times New Roman" pitchFamily="18" charset="0"/>
              </a:rPr>
              <a:t>Physics case:</a:t>
            </a:r>
            <a:br>
              <a:rPr lang="en-GB" sz="3200" b="1">
                <a:solidFill>
                  <a:srgbClr val="002060"/>
                </a:solidFill>
                <a:cs typeface="Times New Roman" pitchFamily="18" charset="0"/>
              </a:rPr>
            </a:br>
            <a:r>
              <a:rPr lang="en-GB" sz="3200" b="1">
                <a:solidFill>
                  <a:srgbClr val="002060"/>
                </a:solidFill>
                <a:cs typeface="Times New Roman" pitchFamily="18" charset="0"/>
              </a:rPr>
              <a:t>Exploring the QCD phase diagram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95438"/>
            <a:ext cx="4714875" cy="323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54238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 flipH="1" flipV="1">
            <a:off x="825500" y="2614613"/>
            <a:ext cx="39688" cy="1025525"/>
          </a:xfrm>
          <a:prstGeom prst="line">
            <a:avLst/>
          </a:prstGeom>
          <a:noFill/>
          <a:ln w="38160">
            <a:solidFill>
              <a:srgbClr val="EEECE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 rot="2040000">
            <a:off x="1335088" y="2638425"/>
            <a:ext cx="1801812" cy="838200"/>
          </a:xfrm>
          <a:prstGeom prst="ellipse">
            <a:avLst/>
          </a:prstGeom>
          <a:solidFill>
            <a:srgbClr val="4F81BD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5800" y="1447800"/>
            <a:ext cx="152400" cy="1371600"/>
          </a:xfrm>
          <a:prstGeom prst="ellipse">
            <a:avLst/>
          </a:prstGeom>
          <a:solidFill>
            <a:srgbClr val="4F81BD">
              <a:alpha val="9804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914400" y="2116138"/>
            <a:ext cx="798513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 b="1">
                <a:solidFill>
                  <a:srgbClr val="000000"/>
                </a:solidFill>
              </a:rPr>
              <a:t>SPS</a:t>
            </a:r>
            <a:r>
              <a:rPr lang="en-US" sz="1000" b="1">
                <a:solidFill>
                  <a:srgbClr val="000000"/>
                </a:solidFill>
              </a:rPr>
              <a:t>-CERN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2667000" y="2438400"/>
            <a:ext cx="47942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 b="1">
                <a:solidFill>
                  <a:srgbClr val="000000"/>
                </a:solidFill>
              </a:rPr>
              <a:t>CBM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811213" y="1676400"/>
            <a:ext cx="57626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 b="1">
                <a:solidFill>
                  <a:srgbClr val="000000"/>
                </a:solidFill>
              </a:rPr>
              <a:t>LHC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 b="1">
                <a:solidFill>
                  <a:srgbClr val="000000"/>
                </a:solidFill>
              </a:rPr>
              <a:t>  RHIC</a:t>
            </a:r>
          </a:p>
        </p:txBody>
      </p:sp>
      <p:pic>
        <p:nvPicPr>
          <p:cNvPr id="410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95813"/>
            <a:ext cx="1428750" cy="2262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4714875" y="1000108"/>
            <a:ext cx="4429125" cy="59114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002060"/>
                </a:solidFill>
              </a:rPr>
              <a:t>The equation-of-state at high </a:t>
            </a:r>
            <a:r>
              <a:rPr lang="en-GB" sz="1600" b="1" dirty="0">
                <a:solidFill>
                  <a:srgbClr val="002060"/>
                </a:solidFill>
                <a:latin typeface="Symbol" pitchFamily="18" charset="2"/>
              </a:rPr>
              <a:t></a:t>
            </a:r>
            <a:r>
              <a:rPr lang="en-GB" sz="1600" b="1" baseline="-25000" dirty="0">
                <a:solidFill>
                  <a:srgbClr val="002060"/>
                </a:solidFill>
              </a:rPr>
              <a:t>B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collective flow of hadrons</a:t>
            </a:r>
            <a:endParaRPr lang="en-GB" sz="1600" dirty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particle production at threshold 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energies: </a:t>
            </a:r>
            <a:r>
              <a:rPr lang="en-GB" sz="1800" b="1" dirty="0">
                <a:solidFill>
                  <a:srgbClr val="002060"/>
                </a:solidFill>
              </a:rPr>
              <a:t>open charm, </a:t>
            </a:r>
            <a:r>
              <a:rPr lang="en-GB" sz="1800" dirty="0">
                <a:solidFill>
                  <a:srgbClr val="FF0000"/>
                </a:solidFill>
              </a:rPr>
              <a:t>multi-strange hyperons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dirty="0">
              <a:solidFill>
                <a:srgbClr val="00206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err="1">
                <a:solidFill>
                  <a:srgbClr val="002060"/>
                </a:solidFill>
              </a:rPr>
              <a:t>Deconfinement</a:t>
            </a:r>
            <a:r>
              <a:rPr lang="en-GB" sz="1800" b="1" dirty="0">
                <a:solidFill>
                  <a:srgbClr val="002060"/>
                </a:solidFill>
              </a:rPr>
              <a:t> phase transition at high 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</a:t>
            </a:r>
            <a:r>
              <a:rPr lang="en-GB" sz="1800" b="1" baseline="-25000" dirty="0">
                <a:solidFill>
                  <a:srgbClr val="002060"/>
                </a:solidFill>
              </a:rPr>
              <a:t>B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2060"/>
                </a:solidFill>
              </a:rPr>
              <a:t> excitation function and flow of </a:t>
            </a:r>
            <a:r>
              <a:rPr lang="en-GB" sz="1800" dirty="0">
                <a:solidFill>
                  <a:srgbClr val="FF0000"/>
                </a:solidFill>
              </a:rPr>
              <a:t>strangeness</a:t>
            </a:r>
            <a:r>
              <a:rPr lang="en-GB" sz="1800" dirty="0">
                <a:solidFill>
                  <a:srgbClr val="002060"/>
                </a:solidFill>
              </a:rPr>
              <a:t>  (</a:t>
            </a:r>
            <a:r>
              <a:rPr lang="en-GB" sz="1800" dirty="0">
                <a:solidFill>
                  <a:srgbClr val="FF0000"/>
                </a:solidFill>
              </a:rPr>
              <a:t>K</a:t>
            </a:r>
            <a:r>
              <a:rPr lang="en-GB" sz="1800" b="1" dirty="0">
                <a:solidFill>
                  <a:srgbClr val="FF000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</a:t>
            </a:r>
            <a:r>
              <a:rPr lang="en-GB" sz="1800" b="1" dirty="0">
                <a:solidFill>
                  <a:srgbClr val="FF000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</a:t>
            </a:r>
            <a:r>
              <a:rPr lang="en-GB" sz="1800" b="1" dirty="0">
                <a:solidFill>
                  <a:srgbClr val="FF000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</a:t>
            </a:r>
            <a:r>
              <a:rPr lang="en-GB" sz="1800" b="1" dirty="0">
                <a:solidFill>
                  <a:srgbClr val="FF000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</a:t>
            </a:r>
            <a:r>
              <a:rPr lang="en-GB" sz="1800" dirty="0">
                <a:solidFill>
                  <a:srgbClr val="002060"/>
                </a:solidFill>
              </a:rPr>
              <a:t>) and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800" b="1" dirty="0">
                <a:solidFill>
                  <a:srgbClr val="002060"/>
                </a:solidFill>
              </a:rPr>
              <a:t>charm </a:t>
            </a:r>
            <a:r>
              <a:rPr lang="en-GB" sz="1800" dirty="0">
                <a:solidFill>
                  <a:srgbClr val="002060"/>
                </a:solidFill>
              </a:rPr>
              <a:t>(</a:t>
            </a:r>
            <a:r>
              <a:rPr lang="en-GB" sz="1800" b="1" dirty="0">
                <a:solidFill>
                  <a:srgbClr val="002060"/>
                </a:solidFill>
              </a:rPr>
              <a:t>J/</a:t>
            </a:r>
            <a:r>
              <a:rPr lang="el-GR" sz="1800" b="1" dirty="0">
                <a:solidFill>
                  <a:srgbClr val="002060"/>
                </a:solidFill>
              </a:rPr>
              <a:t>ψ</a:t>
            </a:r>
            <a:r>
              <a:rPr lang="de-DE" sz="1800" b="1" dirty="0">
                <a:solidFill>
                  <a:srgbClr val="002060"/>
                </a:solidFill>
              </a:rPr>
              <a:t>, </a:t>
            </a:r>
            <a:r>
              <a:rPr lang="el-GR" sz="1800" b="1" dirty="0">
                <a:solidFill>
                  <a:srgbClr val="002060"/>
                </a:solidFill>
              </a:rPr>
              <a:t>ψ</a:t>
            </a:r>
            <a:r>
              <a:rPr lang="en-GB" sz="1800" b="1" dirty="0">
                <a:solidFill>
                  <a:srgbClr val="002060"/>
                </a:solidFill>
              </a:rPr>
              <a:t>', D</a:t>
            </a:r>
            <a:r>
              <a:rPr lang="en-GB" sz="1800" b="1" baseline="30000" dirty="0">
                <a:solidFill>
                  <a:srgbClr val="002060"/>
                </a:solidFill>
              </a:rPr>
              <a:t>0</a:t>
            </a:r>
            <a:r>
              <a:rPr lang="en-GB" sz="1800" b="1" dirty="0">
                <a:solidFill>
                  <a:srgbClr val="002060"/>
                </a:solidFill>
              </a:rPr>
              <a:t>, D</a:t>
            </a:r>
            <a:r>
              <a:rPr lang="en-GB" sz="1800" b="1" baseline="-25000" dirty="0">
                <a:solidFill>
                  <a:srgbClr val="002060"/>
                </a:solidFill>
              </a:rPr>
              <a:t>s</a:t>
            </a:r>
            <a:r>
              <a:rPr lang="en-GB" sz="1800" b="1" dirty="0">
                <a:solidFill>
                  <a:srgbClr val="002060"/>
                </a:solidFill>
              </a:rPr>
              <a:t>, D</a:t>
            </a:r>
            <a:r>
              <a:rPr lang="en-GB" sz="1800" b="1" baseline="30000" dirty="0">
                <a:solidFill>
                  <a:srgbClr val="002060"/>
                </a:solidFill>
                <a:latin typeface="Symbol" pitchFamily="18" charset="2"/>
              </a:rPr>
              <a:t></a:t>
            </a:r>
            <a:r>
              <a:rPr lang="en-GB" sz="1800" b="1" dirty="0">
                <a:solidFill>
                  <a:srgbClr val="002060"/>
                </a:solidFill>
              </a:rPr>
              <a:t>, 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</a:t>
            </a:r>
            <a:r>
              <a:rPr lang="en-GB" sz="1800" b="1" baseline="-25000" dirty="0">
                <a:solidFill>
                  <a:srgbClr val="002060"/>
                </a:solidFill>
              </a:rPr>
              <a:t>c</a:t>
            </a:r>
            <a:r>
              <a:rPr lang="en-GB" sz="1800" dirty="0" smtClean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800" b="1" dirty="0" err="1">
                <a:solidFill>
                  <a:srgbClr val="002060"/>
                </a:solidFill>
              </a:rPr>
              <a:t>C</a:t>
            </a:r>
            <a:r>
              <a:rPr lang="en-GB" sz="1800" b="1" dirty="0" err="1" smtClean="0">
                <a:solidFill>
                  <a:srgbClr val="002060"/>
                </a:solidFill>
              </a:rPr>
              <a:t>harmonium</a:t>
            </a:r>
            <a:r>
              <a:rPr lang="en-GB" sz="1800" b="1" dirty="0" smtClean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suppression, for</a:t>
            </a:r>
            <a:r>
              <a:rPr lang="en-GB" sz="1800" b="1" dirty="0">
                <a:solidFill>
                  <a:srgbClr val="002060"/>
                </a:solidFill>
              </a:rPr>
              <a:t> J/</a:t>
            </a:r>
            <a:r>
              <a:rPr lang="el-GR" sz="1800" b="1" dirty="0">
                <a:solidFill>
                  <a:srgbClr val="002060"/>
                </a:solidFill>
              </a:rPr>
              <a:t>ψ</a:t>
            </a:r>
            <a:r>
              <a:rPr lang="de-DE" sz="1800" b="1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and</a:t>
            </a:r>
            <a:r>
              <a:rPr lang="de-DE" sz="1800" b="1" dirty="0">
                <a:solidFill>
                  <a:srgbClr val="002060"/>
                </a:solidFill>
              </a:rPr>
              <a:t> </a:t>
            </a:r>
            <a:r>
              <a:rPr lang="el-GR" sz="1800" b="1" dirty="0">
                <a:solidFill>
                  <a:srgbClr val="002060"/>
                </a:solidFill>
              </a:rPr>
              <a:t>ψ</a:t>
            </a:r>
            <a:endParaRPr lang="de-DE" sz="1800" b="1" dirty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800" b="1" dirty="0">
              <a:solidFill>
                <a:srgbClr val="00206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002060"/>
                </a:solidFill>
              </a:rPr>
              <a:t>QCD critical endpoint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2060"/>
                </a:solidFill>
              </a:rPr>
              <a:t>  excitation function of event-by-event fluctuations (</a:t>
            </a:r>
            <a:r>
              <a:rPr lang="en-GB" sz="1800" b="1" dirty="0">
                <a:solidFill>
                  <a:srgbClr val="002060"/>
                </a:solidFill>
              </a:rPr>
              <a:t>K</a:t>
            </a:r>
            <a:r>
              <a:rPr lang="en-GB" sz="1800" dirty="0">
                <a:solidFill>
                  <a:srgbClr val="002060"/>
                </a:solidFill>
              </a:rPr>
              <a:t>/</a:t>
            </a:r>
            <a:r>
              <a:rPr lang="el-GR" sz="1800" b="1" dirty="0">
                <a:solidFill>
                  <a:srgbClr val="002060"/>
                </a:solidFill>
              </a:rPr>
              <a:t>π</a:t>
            </a:r>
            <a:r>
              <a:rPr lang="de-DE" sz="1800" dirty="0">
                <a:solidFill>
                  <a:srgbClr val="002060"/>
                </a:solidFill>
              </a:rPr>
              <a:t>, 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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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</a:t>
            </a:r>
            <a:r>
              <a:rPr lang="el-GR" sz="1800" dirty="0">
                <a:solidFill>
                  <a:srgbClr val="002060"/>
                </a:solidFill>
              </a:rPr>
              <a:t> π</a:t>
            </a:r>
            <a:r>
              <a:rPr lang="en-GB" sz="1800" b="1" dirty="0">
                <a:solidFill>
                  <a:srgbClr val="00206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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</a:t>
            </a:r>
            <a:r>
              <a:rPr lang="el-GR" sz="1800" dirty="0">
                <a:solidFill>
                  <a:srgbClr val="002060"/>
                </a:solidFill>
              </a:rPr>
              <a:t> π</a:t>
            </a:r>
            <a:r>
              <a:rPr lang="de-DE" sz="1800" dirty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800" dirty="0">
              <a:solidFill>
                <a:srgbClr val="00206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002060"/>
                </a:solidFill>
              </a:rPr>
              <a:t>Onset of </a:t>
            </a:r>
            <a:r>
              <a:rPr lang="en-GB" sz="1800" b="1" dirty="0" err="1">
                <a:solidFill>
                  <a:srgbClr val="002060"/>
                </a:solidFill>
              </a:rPr>
              <a:t>chiral</a:t>
            </a:r>
            <a:r>
              <a:rPr lang="en-GB" sz="1800" b="1" dirty="0">
                <a:solidFill>
                  <a:srgbClr val="002060"/>
                </a:solidFill>
              </a:rPr>
              <a:t> symmetry restoration at high 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</a:t>
            </a:r>
            <a:r>
              <a:rPr lang="en-GB" sz="1800" b="1" baseline="-25000" dirty="0">
                <a:solidFill>
                  <a:srgbClr val="002060"/>
                </a:solidFill>
              </a:rPr>
              <a:t>B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aseline="-25000" dirty="0">
                <a:solidFill>
                  <a:srgbClr val="002060"/>
                </a:solidFill>
              </a:rPr>
              <a:t>  </a:t>
            </a:r>
            <a:r>
              <a:rPr lang="en-GB" sz="1800" dirty="0">
                <a:solidFill>
                  <a:srgbClr val="002060"/>
                </a:solidFill>
              </a:rPr>
              <a:t>in-medium modifications of hadrons (</a:t>
            </a:r>
            <a:r>
              <a:rPr lang="en-GB" sz="1800" dirty="0">
                <a:solidFill>
                  <a:srgbClr val="002060"/>
                </a:solidFill>
                <a:latin typeface="Symbol" pitchFamily="18" charset="2"/>
              </a:rPr>
              <a:t></a:t>
            </a:r>
            <a:r>
              <a:rPr lang="en-GB" sz="1800" dirty="0">
                <a:solidFill>
                  <a:srgbClr val="002060"/>
                </a:solidFill>
              </a:rPr>
              <a:t>,</a:t>
            </a:r>
            <a:r>
              <a:rPr lang="en-GB" sz="1800" dirty="0">
                <a:solidFill>
                  <a:srgbClr val="002060"/>
                </a:solidFill>
                <a:latin typeface="Symbol" pitchFamily="18" charset="2"/>
              </a:rPr>
              <a:t></a:t>
            </a:r>
            <a:r>
              <a:rPr lang="en-GB" sz="1800" dirty="0">
                <a:solidFill>
                  <a:srgbClr val="002060"/>
                </a:solidFill>
              </a:rPr>
              <a:t>,</a:t>
            </a:r>
            <a:r>
              <a:rPr lang="en-GB" sz="1800" dirty="0" smtClean="0">
                <a:solidFill>
                  <a:srgbClr val="002060"/>
                </a:solidFill>
                <a:latin typeface="Symbol" pitchFamily="18" charset="2"/>
              </a:rPr>
              <a:t>)</a:t>
            </a:r>
            <a:endParaRPr lang="en-GB" sz="1800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002060"/>
                </a:solidFill>
              </a:rPr>
              <a:t> </a:t>
            </a:r>
            <a:r>
              <a:rPr lang="en-GB" sz="1800" dirty="0" smtClean="0">
                <a:solidFill>
                  <a:srgbClr val="002060"/>
                </a:solidFill>
              </a:rPr>
              <a:t>excitation function of </a:t>
            </a:r>
            <a:r>
              <a:rPr lang="en-GB" sz="1800" b="1" dirty="0" smtClean="0">
                <a:solidFill>
                  <a:srgbClr val="FF0000"/>
                </a:solidFill>
              </a:rPr>
              <a:t>multi-strange (anti)hyperons </a:t>
            </a:r>
            <a:r>
              <a:rPr lang="en-GB" sz="1800" b="1" dirty="0" smtClean="0">
                <a:solidFill>
                  <a:srgbClr val="002060"/>
                </a:solidFill>
              </a:rPr>
              <a:t>(PHSD 4.0)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4110" name="Text Box 18"/>
          <p:cNvSpPr txBox="1">
            <a:spLocks noChangeArrowheads="1"/>
          </p:cNvSpPr>
          <p:nvPr/>
        </p:nvSpPr>
        <p:spPr bwMode="auto">
          <a:xfrm>
            <a:off x="6858000" y="6232525"/>
            <a:ext cx="2122488" cy="62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8B6B7FB-1611-42B6-B186-CF60B9DD8ABF}" type="slidenum">
              <a:rPr lang="en-US">
                <a:solidFill>
                  <a:schemeClr val="tx1"/>
                </a:solidFill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111" name="Explosion 1 19"/>
          <p:cNvSpPr>
            <a:spLocks noChangeArrowheads="1"/>
          </p:cNvSpPr>
          <p:nvPr/>
        </p:nvSpPr>
        <p:spPr bwMode="auto">
          <a:xfrm>
            <a:off x="1262063" y="1643063"/>
            <a:ext cx="285750" cy="357187"/>
          </a:xfrm>
          <a:prstGeom prst="irregularSeal1">
            <a:avLst/>
          </a:prstGeom>
          <a:solidFill>
            <a:srgbClr val="FFFF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4112" name="Explosion 1 21"/>
          <p:cNvSpPr>
            <a:spLocks noChangeArrowheads="1"/>
          </p:cNvSpPr>
          <p:nvPr/>
        </p:nvSpPr>
        <p:spPr bwMode="auto">
          <a:xfrm>
            <a:off x="1476375" y="2071688"/>
            <a:ext cx="285750" cy="357187"/>
          </a:xfrm>
          <a:prstGeom prst="irregularSeal1">
            <a:avLst/>
          </a:prstGeom>
          <a:solidFill>
            <a:srgbClr val="FFFF0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4113" name="Explosion 1 22"/>
          <p:cNvSpPr>
            <a:spLocks noChangeArrowheads="1"/>
          </p:cNvSpPr>
          <p:nvPr/>
        </p:nvSpPr>
        <p:spPr bwMode="auto">
          <a:xfrm>
            <a:off x="1762125" y="2357438"/>
            <a:ext cx="285750" cy="357187"/>
          </a:xfrm>
          <a:prstGeom prst="irregularSeal1">
            <a:avLst/>
          </a:prstGeom>
          <a:solidFill>
            <a:srgbClr val="FFFF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428728" y="4749352"/>
            <a:ext cx="3271838" cy="1670330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63500">
              <a:buClrTx/>
              <a:buFontTx/>
              <a:buNone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Projects to explore the QCD phase diagram at large </a:t>
            </a:r>
            <a:r>
              <a:rPr lang="el-GR" sz="1600" b="1" dirty="0">
                <a:solidFill>
                  <a:srgbClr val="000000"/>
                </a:solidFill>
              </a:rPr>
              <a:t>μ</a:t>
            </a:r>
            <a:r>
              <a:rPr lang="de-DE" sz="1600" b="1" baseline="-25000" dirty="0">
                <a:solidFill>
                  <a:srgbClr val="000000"/>
                </a:solidFill>
              </a:rPr>
              <a:t>B</a:t>
            </a:r>
            <a:r>
              <a:rPr lang="en-US" sz="1600" b="1" dirty="0">
                <a:solidFill>
                  <a:srgbClr val="000000"/>
                </a:solidFill>
              </a:rPr>
              <a:t>: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</a:p>
          <a:p>
            <a:pPr marL="63500">
              <a:buClrTx/>
              <a:buFontTx/>
              <a:buNone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RHIC </a:t>
            </a:r>
            <a:r>
              <a:rPr lang="en-US" sz="1600" dirty="0">
                <a:solidFill>
                  <a:srgbClr val="000000"/>
                </a:solidFill>
              </a:rPr>
              <a:t>energy-scan, NA61@SPS, </a:t>
            </a:r>
            <a:r>
              <a:rPr lang="en-US" sz="1600" dirty="0" smtClean="0">
                <a:solidFill>
                  <a:srgbClr val="000000"/>
                </a:solidFill>
              </a:rPr>
              <a:t>MPD@NICA:</a:t>
            </a:r>
            <a:r>
              <a:rPr lang="en-US" sz="1600" dirty="0" smtClean="0">
                <a:solidFill>
                  <a:srgbClr val="003366"/>
                </a:solidFill>
              </a:rPr>
              <a:t> </a:t>
            </a:r>
            <a:r>
              <a:rPr lang="en-US" sz="1600" dirty="0">
                <a:solidFill>
                  <a:srgbClr val="C0504D"/>
                </a:solidFill>
              </a:rPr>
              <a:t>bulk observables</a:t>
            </a:r>
          </a:p>
          <a:p>
            <a:pPr marL="63500">
              <a:lnSpc>
                <a:spcPct val="120000"/>
              </a:lnSpc>
              <a:buClrTx/>
              <a:buFontTx/>
              <a:buNone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CBM: </a:t>
            </a:r>
            <a:r>
              <a:rPr lang="en-US" sz="1600" dirty="0" smtClean="0">
                <a:solidFill>
                  <a:srgbClr val="C0504D"/>
                </a:solidFill>
              </a:rPr>
              <a:t>bulk </a:t>
            </a:r>
            <a:r>
              <a:rPr lang="en-US" sz="1600" dirty="0">
                <a:solidFill>
                  <a:srgbClr val="C0504D"/>
                </a:solidFill>
              </a:rPr>
              <a:t>and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rare observables, high statistic! </a:t>
            </a:r>
          </a:p>
        </p:txBody>
      </p:sp>
      <p:pic>
        <p:nvPicPr>
          <p:cNvPr id="20" name="Picture 19" descr="neutronsta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645024"/>
            <a:ext cx="936104" cy="6382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 descr="XiM_IM_vs_IR_3D_4D_M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1644"/>
            <a:ext cx="9144000" cy="5074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260648"/>
            <a:ext cx="655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High rate scenario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MSH</a:t>
            </a:r>
            <a:r>
              <a:rPr lang="en-US" b="1" dirty="0" smtClean="0">
                <a:solidFill>
                  <a:srgbClr val="002060"/>
                </a:solidFill>
              </a:rPr>
              <a:t> reconstruction with </a:t>
            </a:r>
            <a:r>
              <a:rPr lang="en-US" b="1" dirty="0" smtClean="0">
                <a:solidFill>
                  <a:srgbClr val="C00000"/>
                </a:solidFill>
              </a:rPr>
              <a:t>4D tracking </a:t>
            </a:r>
            <a:endParaRPr lang="de-D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 algn="r">
                <a:defRPr/>
              </a:pPr>
              <a:t>21</a:t>
            </a:fld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XiM_IM_vs_IR_3D_4D_M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1644"/>
            <a:ext cx="9144000" cy="5074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260648"/>
            <a:ext cx="655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High rate scenario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MSH</a:t>
            </a:r>
            <a:r>
              <a:rPr lang="en-US" b="1" dirty="0" smtClean="0">
                <a:solidFill>
                  <a:srgbClr val="002060"/>
                </a:solidFill>
              </a:rPr>
              <a:t> reconstruction with </a:t>
            </a:r>
            <a:r>
              <a:rPr lang="en-US" b="1" dirty="0" smtClean="0">
                <a:solidFill>
                  <a:srgbClr val="C00000"/>
                </a:solidFill>
              </a:rPr>
              <a:t>4D tracking 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195" y="692696"/>
            <a:ext cx="368780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_photo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  <p:sp>
        <p:nvSpPr>
          <p:cNvPr id="18435" name="Text Box 19"/>
          <p:cNvSpPr txBox="1">
            <a:spLocks noChangeArrowheads="1"/>
          </p:cNvSpPr>
          <p:nvPr/>
        </p:nvSpPr>
        <p:spPr bwMode="auto">
          <a:xfrm>
            <a:off x="3778896" y="313632"/>
            <a:ext cx="5365104" cy="1694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1F497D"/>
                </a:solidFill>
              </a:rPr>
              <a:t>Summary:</a:t>
            </a:r>
          </a:p>
          <a:p>
            <a:pPr>
              <a:buClr>
                <a:srgbClr val="C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1F497D"/>
                </a:solidFill>
              </a:rPr>
              <a:t>CBM </a:t>
            </a:r>
            <a:r>
              <a:rPr lang="en-US" dirty="0">
                <a:solidFill>
                  <a:srgbClr val="1F497D"/>
                </a:solidFill>
              </a:rPr>
              <a:t>detector is an excellent device to measure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1F497D"/>
                </a:solidFill>
              </a:rPr>
              <a:t>not only bulk observables, but </a:t>
            </a:r>
            <a:r>
              <a:rPr lang="en-US" b="1" dirty="0" smtClean="0">
                <a:solidFill>
                  <a:srgbClr val="C00000"/>
                </a:solidFill>
              </a:rPr>
              <a:t>strangeness, </a:t>
            </a:r>
            <a:r>
              <a:rPr lang="en-US" b="1" dirty="0" err="1" smtClean="0">
                <a:solidFill>
                  <a:srgbClr val="C00000"/>
                </a:solidFill>
              </a:rPr>
              <a:t>hypernuclei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and </a:t>
            </a:r>
            <a:r>
              <a:rPr lang="en-US" dirty="0" smtClean="0">
                <a:solidFill>
                  <a:srgbClr val="1F497D"/>
                </a:solidFill>
              </a:rPr>
              <a:t>other </a:t>
            </a:r>
            <a:r>
              <a:rPr lang="en-US" dirty="0">
                <a:solidFill>
                  <a:srgbClr val="1F497D"/>
                </a:solidFill>
              </a:rPr>
              <a:t>rare probes </a:t>
            </a:r>
            <a:r>
              <a:rPr lang="en-US" dirty="0" smtClean="0">
                <a:solidFill>
                  <a:srgbClr val="1F497D"/>
                </a:solidFill>
              </a:rPr>
              <a:t>with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C00000"/>
                </a:solidFill>
              </a:rPr>
              <a:t>high statistic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436" name="Text Box 20"/>
          <p:cNvSpPr txBox="1">
            <a:spLocks noChangeArrowheads="1"/>
          </p:cNvSpPr>
          <p:nvPr/>
        </p:nvSpPr>
        <p:spPr bwMode="auto">
          <a:xfrm>
            <a:off x="6553200" y="6330950"/>
            <a:ext cx="21224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B21F53F-F811-4B2E-8E24-ECAA8E0F7F08}" type="slidenum">
              <a:rPr lang="en-US">
                <a:solidFill>
                  <a:srgbClr val="FFFFFF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0"/>
            <a:ext cx="317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60 Institutes,  600 members</a:t>
            </a:r>
            <a:endParaRPr lang="de-DE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6553200" y="6330950"/>
            <a:ext cx="21224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E25D026-DF60-444E-B98F-202681B8585F}" type="slidenum">
              <a:rPr lang="en-US">
                <a:solidFill>
                  <a:srgbClr val="FFFFFF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solidFill>
                  <a:srgbClr val="002060"/>
                </a:solidFill>
                <a:latin typeface="Tahoma" pitchFamily="34" charset="0"/>
              </a:rPr>
              <a:t>Baryon densities in central Au+Au collisions </a:t>
            </a:r>
          </a:p>
        </p:txBody>
      </p:sp>
      <p:pic>
        <p:nvPicPr>
          <p:cNvPr id="21507" name="Picture 2" descr="Q:\Eigene Dateien\cbm\documents\Physics Book\CBM-BOOK\Part3\Figs\rho-eps-1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113" y="3683000"/>
            <a:ext cx="4237037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Q:\Eigene Dateien\cbm\documents\Physics Book\CBM-BOOK\Part3\Figs\rho-eps-0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3709988"/>
            <a:ext cx="41084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Q:\Eigene Dateien\cbm\documents\Physics Book\CBM-BOOK\Part3\Figs\rho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50" y="973138"/>
            <a:ext cx="410845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Q:\Eigene Dateien\cbm\documents\Physics Book\CBM-BOOK\Part3\Figs\rho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14400"/>
            <a:ext cx="42037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feld 2"/>
          <p:cNvSpPr txBox="1">
            <a:spLocks noChangeArrowheads="1"/>
          </p:cNvSpPr>
          <p:nvPr/>
        </p:nvSpPr>
        <p:spPr bwMode="auto">
          <a:xfrm>
            <a:off x="684213" y="549275"/>
            <a:ext cx="4248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I.C. Arsene et al., Phys. Rev. C 75, 24902 (2007) </a:t>
            </a:r>
          </a:p>
        </p:txBody>
      </p:sp>
      <p:sp>
        <p:nvSpPr>
          <p:cNvPr id="21512" name="Textfeld 3"/>
          <p:cNvSpPr txBox="1">
            <a:spLocks noChangeArrowheads="1"/>
          </p:cNvSpPr>
          <p:nvPr/>
        </p:nvSpPr>
        <p:spPr bwMode="auto">
          <a:xfrm>
            <a:off x="1892300" y="836613"/>
            <a:ext cx="1157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1"/>
                </a:solidFill>
              </a:rPr>
              <a:t>5 A GeV </a:t>
            </a:r>
          </a:p>
        </p:txBody>
      </p:sp>
      <p:sp>
        <p:nvSpPr>
          <p:cNvPr id="21513" name="Textfeld 8"/>
          <p:cNvSpPr txBox="1">
            <a:spLocks noChangeArrowheads="1"/>
          </p:cNvSpPr>
          <p:nvPr/>
        </p:nvSpPr>
        <p:spPr bwMode="auto">
          <a:xfrm>
            <a:off x="6115050" y="804863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1"/>
                </a:solidFill>
              </a:rPr>
              <a:t>10 A GeV </a:t>
            </a:r>
          </a:p>
        </p:txBody>
      </p:sp>
      <p:cxnSp>
        <p:nvCxnSpPr>
          <p:cNvPr id="21514" name="Gerade Verbindung 5"/>
          <p:cNvCxnSpPr>
            <a:cxnSpLocks noChangeShapeType="1"/>
          </p:cNvCxnSpPr>
          <p:nvPr/>
        </p:nvCxnSpPr>
        <p:spPr bwMode="auto">
          <a:xfrm>
            <a:off x="971550" y="2060575"/>
            <a:ext cx="7561263" cy="2889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8" name="Gerade Verbindung 7"/>
          <p:cNvCxnSpPr>
            <a:cxnSpLocks noChangeShapeType="1"/>
          </p:cNvCxnSpPr>
          <p:nvPr/>
        </p:nvCxnSpPr>
        <p:spPr bwMode="auto">
          <a:xfrm>
            <a:off x="5076825" y="2349500"/>
            <a:ext cx="3240088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076825" y="1476375"/>
            <a:ext cx="911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>
                <a:solidFill>
                  <a:srgbClr val="FF0000"/>
                </a:solidFill>
              </a:rPr>
              <a:t>8 </a:t>
            </a:r>
            <a:r>
              <a:rPr lang="el-GR" sz="3200">
                <a:solidFill>
                  <a:srgbClr val="FF0000"/>
                </a:solidFill>
              </a:rPr>
              <a:t>ρ</a:t>
            </a:r>
            <a:r>
              <a:rPr lang="de-DE" sz="3200" baseline="-2500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8" name="Gerade Verbindung 17"/>
          <p:cNvCxnSpPr>
            <a:cxnSpLocks noChangeShapeType="1"/>
          </p:cNvCxnSpPr>
          <p:nvPr/>
        </p:nvCxnSpPr>
        <p:spPr bwMode="auto">
          <a:xfrm>
            <a:off x="909638" y="2852738"/>
            <a:ext cx="323056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1016000" y="1916113"/>
            <a:ext cx="9128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>
                <a:solidFill>
                  <a:srgbClr val="FF0000"/>
                </a:solidFill>
              </a:rPr>
              <a:t>5 </a:t>
            </a:r>
            <a:r>
              <a:rPr lang="el-GR" sz="3200">
                <a:solidFill>
                  <a:srgbClr val="FF0000"/>
                </a:solidFill>
              </a:rPr>
              <a:t>ρ</a:t>
            </a:r>
            <a:r>
              <a:rPr lang="de-DE" sz="3200" baseline="-25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Freihandform 19"/>
          <p:cNvSpPr/>
          <p:nvPr/>
        </p:nvSpPr>
        <p:spPr bwMode="auto">
          <a:xfrm>
            <a:off x="1398588" y="5154613"/>
            <a:ext cx="2716212" cy="1260475"/>
          </a:xfrm>
          <a:custGeom>
            <a:avLst/>
            <a:gdLst>
              <a:gd name="connsiteX0" fmla="*/ 0 w 2715491"/>
              <a:gd name="connsiteY0" fmla="*/ 0 h 1260764"/>
              <a:gd name="connsiteX1" fmla="*/ 623455 w 2715491"/>
              <a:gd name="connsiteY1" fmla="*/ 27709 h 1260764"/>
              <a:gd name="connsiteX2" fmla="*/ 1233055 w 2715491"/>
              <a:gd name="connsiteY2" fmla="*/ 83127 h 1260764"/>
              <a:gd name="connsiteX3" fmla="*/ 1953491 w 2715491"/>
              <a:gd name="connsiteY3" fmla="*/ 221673 h 1260764"/>
              <a:gd name="connsiteX4" fmla="*/ 2660073 w 2715491"/>
              <a:gd name="connsiteY4" fmla="*/ 401782 h 1260764"/>
              <a:gd name="connsiteX5" fmla="*/ 2701636 w 2715491"/>
              <a:gd name="connsiteY5" fmla="*/ 401782 h 1260764"/>
              <a:gd name="connsiteX6" fmla="*/ 2715491 w 2715491"/>
              <a:gd name="connsiteY6" fmla="*/ 1233054 h 1260764"/>
              <a:gd name="connsiteX7" fmla="*/ 845127 w 2715491"/>
              <a:gd name="connsiteY7" fmla="*/ 1260764 h 1260764"/>
              <a:gd name="connsiteX8" fmla="*/ 651164 w 2715491"/>
              <a:gd name="connsiteY8" fmla="*/ 789709 h 1260764"/>
              <a:gd name="connsiteX9" fmla="*/ 457200 w 2715491"/>
              <a:gd name="connsiteY9" fmla="*/ 401782 h 1260764"/>
              <a:gd name="connsiteX10" fmla="*/ 263236 w 2715491"/>
              <a:gd name="connsiteY10" fmla="*/ 207818 h 1260764"/>
              <a:gd name="connsiteX11" fmla="*/ 0 w 2715491"/>
              <a:gd name="connsiteY11" fmla="*/ 0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5491" h="1260764">
                <a:moveTo>
                  <a:pt x="0" y="0"/>
                </a:moveTo>
                <a:lnTo>
                  <a:pt x="623455" y="27709"/>
                </a:lnTo>
                <a:lnTo>
                  <a:pt x="1233055" y="83127"/>
                </a:lnTo>
                <a:lnTo>
                  <a:pt x="1953491" y="221673"/>
                </a:lnTo>
                <a:lnTo>
                  <a:pt x="2660073" y="401782"/>
                </a:lnTo>
                <a:lnTo>
                  <a:pt x="2701636" y="401782"/>
                </a:lnTo>
                <a:lnTo>
                  <a:pt x="2715491" y="1233054"/>
                </a:lnTo>
                <a:lnTo>
                  <a:pt x="845127" y="1260764"/>
                </a:lnTo>
                <a:lnTo>
                  <a:pt x="651164" y="789709"/>
                </a:lnTo>
                <a:lnTo>
                  <a:pt x="457200" y="401782"/>
                </a:lnTo>
                <a:lnTo>
                  <a:pt x="263236" y="2078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54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ctr" defTabSz="914400">
              <a:buClrTx/>
              <a:buSzTx/>
              <a:buFontTx/>
              <a:buNone/>
              <a:defRPr/>
            </a:pPr>
            <a:endParaRPr lang="de-DE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2525713" y="5749925"/>
            <a:ext cx="1401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2060"/>
                </a:solidFill>
              </a:rPr>
              <a:t>phase </a:t>
            </a:r>
          </a:p>
          <a:p>
            <a:r>
              <a:rPr lang="de-DE">
                <a:solidFill>
                  <a:srgbClr val="002060"/>
                </a:solidFill>
              </a:rPr>
              <a:t>coexistence</a:t>
            </a:r>
          </a:p>
        </p:txBody>
      </p:sp>
      <p:sp>
        <p:nvSpPr>
          <p:cNvPr id="26" name="Freihandform 25"/>
          <p:cNvSpPr/>
          <p:nvPr/>
        </p:nvSpPr>
        <p:spPr bwMode="auto">
          <a:xfrm>
            <a:off x="5532438" y="5419725"/>
            <a:ext cx="2825750" cy="1066800"/>
          </a:xfrm>
          <a:custGeom>
            <a:avLst/>
            <a:gdLst>
              <a:gd name="connsiteX0" fmla="*/ 0 w 2715491"/>
              <a:gd name="connsiteY0" fmla="*/ 0 h 1260764"/>
              <a:gd name="connsiteX1" fmla="*/ 623455 w 2715491"/>
              <a:gd name="connsiteY1" fmla="*/ 27709 h 1260764"/>
              <a:gd name="connsiteX2" fmla="*/ 1233055 w 2715491"/>
              <a:gd name="connsiteY2" fmla="*/ 83127 h 1260764"/>
              <a:gd name="connsiteX3" fmla="*/ 1953491 w 2715491"/>
              <a:gd name="connsiteY3" fmla="*/ 221673 h 1260764"/>
              <a:gd name="connsiteX4" fmla="*/ 2660073 w 2715491"/>
              <a:gd name="connsiteY4" fmla="*/ 401782 h 1260764"/>
              <a:gd name="connsiteX5" fmla="*/ 2701636 w 2715491"/>
              <a:gd name="connsiteY5" fmla="*/ 401782 h 1260764"/>
              <a:gd name="connsiteX6" fmla="*/ 2715491 w 2715491"/>
              <a:gd name="connsiteY6" fmla="*/ 1233054 h 1260764"/>
              <a:gd name="connsiteX7" fmla="*/ 845127 w 2715491"/>
              <a:gd name="connsiteY7" fmla="*/ 1260764 h 1260764"/>
              <a:gd name="connsiteX8" fmla="*/ 651164 w 2715491"/>
              <a:gd name="connsiteY8" fmla="*/ 789709 h 1260764"/>
              <a:gd name="connsiteX9" fmla="*/ 457200 w 2715491"/>
              <a:gd name="connsiteY9" fmla="*/ 401782 h 1260764"/>
              <a:gd name="connsiteX10" fmla="*/ 263236 w 2715491"/>
              <a:gd name="connsiteY10" fmla="*/ 207818 h 1260764"/>
              <a:gd name="connsiteX11" fmla="*/ 0 w 2715491"/>
              <a:gd name="connsiteY11" fmla="*/ 0 h 1260764"/>
              <a:gd name="connsiteX0" fmla="*/ 0 w 2812472"/>
              <a:gd name="connsiteY0" fmla="*/ 0 h 1260764"/>
              <a:gd name="connsiteX1" fmla="*/ 623455 w 2812472"/>
              <a:gd name="connsiteY1" fmla="*/ 27709 h 1260764"/>
              <a:gd name="connsiteX2" fmla="*/ 1233055 w 2812472"/>
              <a:gd name="connsiteY2" fmla="*/ 83127 h 1260764"/>
              <a:gd name="connsiteX3" fmla="*/ 1953491 w 2812472"/>
              <a:gd name="connsiteY3" fmla="*/ 221673 h 1260764"/>
              <a:gd name="connsiteX4" fmla="*/ 2660073 w 2812472"/>
              <a:gd name="connsiteY4" fmla="*/ 401782 h 1260764"/>
              <a:gd name="connsiteX5" fmla="*/ 2812472 w 2812472"/>
              <a:gd name="connsiteY5" fmla="*/ 443345 h 1260764"/>
              <a:gd name="connsiteX6" fmla="*/ 2715491 w 2812472"/>
              <a:gd name="connsiteY6" fmla="*/ 1233054 h 1260764"/>
              <a:gd name="connsiteX7" fmla="*/ 845127 w 2812472"/>
              <a:gd name="connsiteY7" fmla="*/ 1260764 h 1260764"/>
              <a:gd name="connsiteX8" fmla="*/ 651164 w 2812472"/>
              <a:gd name="connsiteY8" fmla="*/ 789709 h 1260764"/>
              <a:gd name="connsiteX9" fmla="*/ 457200 w 2812472"/>
              <a:gd name="connsiteY9" fmla="*/ 401782 h 1260764"/>
              <a:gd name="connsiteX10" fmla="*/ 263236 w 2812472"/>
              <a:gd name="connsiteY10" fmla="*/ 207818 h 1260764"/>
              <a:gd name="connsiteX11" fmla="*/ 0 w 2812472"/>
              <a:gd name="connsiteY11" fmla="*/ 0 h 1260764"/>
              <a:gd name="connsiteX0" fmla="*/ 0 w 2826327"/>
              <a:gd name="connsiteY0" fmla="*/ 0 h 1260764"/>
              <a:gd name="connsiteX1" fmla="*/ 623455 w 2826327"/>
              <a:gd name="connsiteY1" fmla="*/ 27709 h 1260764"/>
              <a:gd name="connsiteX2" fmla="*/ 1233055 w 2826327"/>
              <a:gd name="connsiteY2" fmla="*/ 83127 h 1260764"/>
              <a:gd name="connsiteX3" fmla="*/ 1953491 w 2826327"/>
              <a:gd name="connsiteY3" fmla="*/ 221673 h 1260764"/>
              <a:gd name="connsiteX4" fmla="*/ 2660073 w 2826327"/>
              <a:gd name="connsiteY4" fmla="*/ 401782 h 1260764"/>
              <a:gd name="connsiteX5" fmla="*/ 2812472 w 2826327"/>
              <a:gd name="connsiteY5" fmla="*/ 443345 h 1260764"/>
              <a:gd name="connsiteX6" fmla="*/ 2826327 w 2826327"/>
              <a:gd name="connsiteY6" fmla="*/ 1039090 h 1260764"/>
              <a:gd name="connsiteX7" fmla="*/ 845127 w 2826327"/>
              <a:gd name="connsiteY7" fmla="*/ 1260764 h 1260764"/>
              <a:gd name="connsiteX8" fmla="*/ 651164 w 2826327"/>
              <a:gd name="connsiteY8" fmla="*/ 789709 h 1260764"/>
              <a:gd name="connsiteX9" fmla="*/ 457200 w 2826327"/>
              <a:gd name="connsiteY9" fmla="*/ 401782 h 1260764"/>
              <a:gd name="connsiteX10" fmla="*/ 263236 w 2826327"/>
              <a:gd name="connsiteY10" fmla="*/ 207818 h 1260764"/>
              <a:gd name="connsiteX11" fmla="*/ 0 w 2826327"/>
              <a:gd name="connsiteY11" fmla="*/ 0 h 1260764"/>
              <a:gd name="connsiteX0" fmla="*/ 0 w 2826327"/>
              <a:gd name="connsiteY0" fmla="*/ 0 h 1066801"/>
              <a:gd name="connsiteX1" fmla="*/ 623455 w 2826327"/>
              <a:gd name="connsiteY1" fmla="*/ 27709 h 1066801"/>
              <a:gd name="connsiteX2" fmla="*/ 1233055 w 2826327"/>
              <a:gd name="connsiteY2" fmla="*/ 83127 h 1066801"/>
              <a:gd name="connsiteX3" fmla="*/ 1953491 w 2826327"/>
              <a:gd name="connsiteY3" fmla="*/ 221673 h 1066801"/>
              <a:gd name="connsiteX4" fmla="*/ 2660073 w 2826327"/>
              <a:gd name="connsiteY4" fmla="*/ 401782 h 1066801"/>
              <a:gd name="connsiteX5" fmla="*/ 2812472 w 2826327"/>
              <a:gd name="connsiteY5" fmla="*/ 443345 h 1066801"/>
              <a:gd name="connsiteX6" fmla="*/ 2826327 w 2826327"/>
              <a:gd name="connsiteY6" fmla="*/ 1039090 h 1066801"/>
              <a:gd name="connsiteX7" fmla="*/ 775855 w 2826327"/>
              <a:gd name="connsiteY7" fmla="*/ 1066801 h 1066801"/>
              <a:gd name="connsiteX8" fmla="*/ 651164 w 2826327"/>
              <a:gd name="connsiteY8" fmla="*/ 789709 h 1066801"/>
              <a:gd name="connsiteX9" fmla="*/ 457200 w 2826327"/>
              <a:gd name="connsiteY9" fmla="*/ 401782 h 1066801"/>
              <a:gd name="connsiteX10" fmla="*/ 263236 w 2826327"/>
              <a:gd name="connsiteY10" fmla="*/ 207818 h 1066801"/>
              <a:gd name="connsiteX11" fmla="*/ 0 w 2826327"/>
              <a:gd name="connsiteY11" fmla="*/ 0 h 106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6327" h="1066801">
                <a:moveTo>
                  <a:pt x="0" y="0"/>
                </a:moveTo>
                <a:lnTo>
                  <a:pt x="623455" y="27709"/>
                </a:lnTo>
                <a:lnTo>
                  <a:pt x="1233055" y="83127"/>
                </a:lnTo>
                <a:lnTo>
                  <a:pt x="1953491" y="221673"/>
                </a:lnTo>
                <a:lnTo>
                  <a:pt x="2660073" y="401782"/>
                </a:lnTo>
                <a:lnTo>
                  <a:pt x="2812472" y="443345"/>
                </a:lnTo>
                <a:lnTo>
                  <a:pt x="2826327" y="1039090"/>
                </a:lnTo>
                <a:lnTo>
                  <a:pt x="775855" y="1066801"/>
                </a:lnTo>
                <a:lnTo>
                  <a:pt x="651164" y="789709"/>
                </a:lnTo>
                <a:lnTo>
                  <a:pt x="457200" y="401782"/>
                </a:lnTo>
                <a:lnTo>
                  <a:pt x="263236" y="2078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54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ctr" defTabSz="914400">
              <a:buClrTx/>
              <a:buSzTx/>
              <a:buFontTx/>
              <a:buNone/>
              <a:defRPr/>
            </a:pPr>
            <a:endParaRPr lang="de-DE" sz="1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20" y="2805343"/>
            <a:ext cx="3490220" cy="35526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19088" y="1330325"/>
            <a:ext cx="8215312" cy="131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u="sng" dirty="0">
                <a:solidFill>
                  <a:srgbClr val="002060"/>
                </a:solidFill>
              </a:rPr>
              <a:t>Example: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>
                <a:solidFill>
                  <a:srgbClr val="002060"/>
                </a:solidFill>
              </a:rPr>
              <a:t>Full track reconstruction including KF particle analysis  of multi-strange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>
                <a:solidFill>
                  <a:srgbClr val="002060"/>
                </a:solidFill>
              </a:rPr>
              <a:t>(anti) hyperons  for min. bias Au+Au collisions  at 25 A GeV.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dirty="0">
              <a:solidFill>
                <a:srgbClr val="333399"/>
              </a:solidFill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624513" y="3860800"/>
            <a:ext cx="2174291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C00000"/>
                </a:solidFill>
              </a:rPr>
              <a:t>220 k </a:t>
            </a:r>
            <a:r>
              <a:rPr lang="de-DE" sz="2400" b="1" dirty="0" err="1">
                <a:solidFill>
                  <a:srgbClr val="C00000"/>
                </a:solidFill>
              </a:rPr>
              <a:t>events</a:t>
            </a:r>
            <a:r>
              <a:rPr lang="de-DE" sz="2400" b="1" dirty="0">
                <a:solidFill>
                  <a:srgbClr val="C00000"/>
                </a:solidFill>
              </a:rPr>
              <a:t>/s !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643702" y="5072074"/>
            <a:ext cx="18635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 smtClean="0">
                <a:solidFill>
                  <a:srgbClr val="002060"/>
                </a:solidFill>
                <a:cs typeface="Times New Roman" pitchFamily="18" charset="0"/>
              </a:rPr>
              <a:t>HPC </a:t>
            </a:r>
            <a:r>
              <a:rPr lang="de-DE" b="1" dirty="0">
                <a:solidFill>
                  <a:srgbClr val="002060"/>
                </a:solidFill>
                <a:cs typeface="Times New Roman" pitchFamily="18" charset="0"/>
              </a:rPr>
              <a:t>cluster </a:t>
            </a:r>
            <a:r>
              <a:rPr lang="de-DE" b="1" dirty="0" smtClean="0">
                <a:solidFill>
                  <a:srgbClr val="002060"/>
                </a:solidFill>
                <a:cs typeface="Times New Roman" pitchFamily="18" charset="0"/>
              </a:rPr>
              <a:t>at </a:t>
            </a:r>
            <a:endParaRPr lang="de-DE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>
                <a:solidFill>
                  <a:srgbClr val="002060"/>
                </a:solidFill>
                <a:cs typeface="Times New Roman" pitchFamily="18" charset="0"/>
              </a:rPr>
              <a:t>ITEP Moscow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5114673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0"/>
            <a:ext cx="913606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CBM First Level Event Selection (FLES) 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57188" y="642938"/>
            <a:ext cx="7148512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The FLES package is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itchFamily="18" charset="0"/>
              </a:rPr>
              <a:t>vectorized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, parallelized, portable </a:t>
            </a: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and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scalable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up to 3 200 cores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571472" y="2500306"/>
            <a:ext cx="3678741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>
                <a:solidFill>
                  <a:srgbClr val="002060"/>
                </a:solidFill>
              </a:rPr>
              <a:t>Single </a:t>
            </a:r>
            <a:r>
              <a:rPr lang="de-DE" b="1" dirty="0" err="1">
                <a:solidFill>
                  <a:srgbClr val="002060"/>
                </a:solidFill>
              </a:rPr>
              <a:t>node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with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up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to</a:t>
            </a:r>
            <a:r>
              <a:rPr lang="de-DE" b="1" dirty="0">
                <a:solidFill>
                  <a:srgbClr val="002060"/>
                </a:solidFill>
              </a:rPr>
              <a:t> 80 </a:t>
            </a:r>
            <a:r>
              <a:rPr lang="de-DE" sz="2400" b="1" dirty="0" err="1">
                <a:solidFill>
                  <a:srgbClr val="002060"/>
                </a:solidFill>
              </a:rPr>
              <a:t>cores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4992688" y="2393650"/>
            <a:ext cx="3946443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2060"/>
                </a:solidFill>
              </a:rPr>
              <a:t>100 nodes with 32 cores each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6553200" y="6330950"/>
            <a:ext cx="21224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5A01420-2AD6-4A93-A74A-C053BBDCCE99}" type="slidenum">
              <a:rPr lang="en-US">
                <a:solidFill>
                  <a:srgbClr val="FFFFFF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1"/>
          </p:nvPr>
        </p:nvSpPr>
        <p:spPr>
          <a:xfrm>
            <a:off x="6951694" y="6329363"/>
            <a:ext cx="2120900" cy="396875"/>
          </a:xfrm>
        </p:spPr>
        <p:txBody>
          <a:bodyPr/>
          <a:lstStyle/>
          <a:p>
            <a:pPr algn="r">
              <a:defRPr/>
            </a:pPr>
            <a:fld id="{D264ED9B-DF83-41F1-B537-49254507EC49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486"/>
          <a:stretch>
            <a:fillRect/>
          </a:stretch>
        </p:blipFill>
        <p:spPr bwMode="auto">
          <a:xfrm>
            <a:off x="362458" y="177148"/>
            <a:ext cx="8530022" cy="613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actionRates_withStarFt1.8kHz_B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50" y="1928802"/>
            <a:ext cx="5656301" cy="4500594"/>
          </a:xfrm>
          <a:prstGeom prst="rect">
            <a:avLst/>
          </a:prstGeom>
        </p:spPr>
      </p:pic>
      <p:sp>
        <p:nvSpPr>
          <p:cNvPr id="7171" name="Text Box 53"/>
          <p:cNvSpPr txBox="1">
            <a:spLocks noChangeArrowheads="1"/>
          </p:cNvSpPr>
          <p:nvPr/>
        </p:nvSpPr>
        <p:spPr bwMode="auto">
          <a:xfrm>
            <a:off x="0" y="444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3600" b="1">
                <a:solidFill>
                  <a:srgbClr val="002060"/>
                </a:solidFill>
                <a:cs typeface="Times New Roman" pitchFamily="18" charset="0"/>
              </a:rPr>
              <a:t>Experiments exploring dense QCD matter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47664" y="764704"/>
            <a:ext cx="2232248" cy="5940088"/>
          </a:xfrm>
          <a:prstGeom prst="rect">
            <a:avLst/>
          </a:prstGeom>
          <a:solidFill>
            <a:srgbClr val="FFC000">
              <a:alpha val="36000"/>
            </a:srgb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dirty="0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high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dirty="0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 </a:t>
            </a:r>
            <a:r>
              <a:rPr lang="de-DE" dirty="0" err="1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net</a:t>
            </a:r>
            <a:r>
              <a:rPr lang="de-DE" dirty="0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-baryon </a:t>
            </a:r>
            <a:r>
              <a:rPr lang="de-DE" dirty="0" err="1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densities</a:t>
            </a:r>
            <a:endParaRPr lang="de-DE" dirty="0">
              <a:solidFill>
                <a:srgbClr val="4BACC6">
                  <a:lumMod val="50000"/>
                </a:srgbClr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717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FE987C21-6FB3-4400-AEE7-D279BF1F76F9}" type="slidenum">
              <a:rPr lang="de-DE" smtClean="0">
                <a:solidFill>
                  <a:schemeClr val="tx1"/>
                </a:solidFill>
                <a:latin typeface="Times New Roman" pitchFamily="18" charset="0"/>
              </a:rPr>
              <a:pPr algn="r">
                <a:defRPr/>
              </a:pPr>
              <a:t>3</a:t>
            </a:fld>
            <a:endParaRPr lang="de-DE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5572125" y="785813"/>
            <a:ext cx="357187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 b="1" dirty="0">
                <a:solidFill>
                  <a:srgbClr val="C00000"/>
                </a:solidFill>
              </a:rPr>
              <a:t>CBM: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 b="1" dirty="0" err="1">
                <a:solidFill>
                  <a:srgbClr val="002060"/>
                </a:solidFill>
              </a:rPr>
              <a:t>world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record</a:t>
            </a:r>
            <a:endParaRPr lang="de-DE" sz="2400" b="1" dirty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 b="1" dirty="0">
                <a:solidFill>
                  <a:srgbClr val="002060"/>
                </a:solidFill>
              </a:rPr>
              <a:t>rate </a:t>
            </a:r>
            <a:r>
              <a:rPr lang="de-DE" sz="2400" b="1" dirty="0" err="1">
                <a:solidFill>
                  <a:srgbClr val="002060"/>
                </a:solidFill>
              </a:rPr>
              <a:t>capability</a:t>
            </a:r>
            <a:endParaRPr lang="de-DE" sz="2400" b="1" dirty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400" dirty="0">
              <a:solidFill>
                <a:srgbClr val="002060"/>
              </a:solidFill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determination of (displaced) vertices with high resolution</a:t>
            </a:r>
          </a:p>
          <a:p>
            <a:pP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>
                <a:solidFill>
                  <a:srgbClr val="002060"/>
                </a:solidFill>
                <a:latin typeface="Symbol" pitchFamily="18" charset="2"/>
              </a:rPr>
              <a:t></a:t>
            </a:r>
            <a:r>
              <a:rPr lang="en-GB" dirty="0">
                <a:solidFill>
                  <a:srgbClr val="002060"/>
                </a:solidFill>
              </a:rPr>
              <a:t> 50 </a:t>
            </a:r>
            <a:r>
              <a:rPr lang="en-GB" dirty="0">
                <a:solidFill>
                  <a:srgbClr val="002060"/>
                </a:solidFill>
                <a:latin typeface="Symbol" pitchFamily="18" charset="2"/>
              </a:rPr>
              <a:t></a:t>
            </a:r>
            <a:r>
              <a:rPr lang="en-GB" dirty="0">
                <a:solidFill>
                  <a:srgbClr val="002060"/>
                </a:solidFill>
              </a:rPr>
              <a:t>m)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identification of leptons and hadrons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fast and radiation hard detectors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self-triggered readout electronics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high speed data acquisition and </a:t>
            </a:r>
          </a:p>
          <a:p>
            <a:pP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2060"/>
                </a:solidFill>
              </a:rPr>
              <a:t>online event selection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de-DE" dirty="0">
                <a:solidFill>
                  <a:srgbClr val="FF0000"/>
                </a:solidFill>
              </a:rPr>
              <a:t> powerful computing farm 4-d </a:t>
            </a:r>
            <a:r>
              <a:rPr lang="en-US" altLang="de-DE" dirty="0" smtClean="0">
                <a:solidFill>
                  <a:srgbClr val="FF0000"/>
                </a:solidFill>
              </a:rPr>
              <a:t>tracking</a:t>
            </a:r>
            <a:endParaRPr lang="en-US" altLang="de-DE" dirty="0">
              <a:solidFill>
                <a:srgbClr val="FF0000"/>
              </a:solidFill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de-DE" dirty="0">
                <a:solidFill>
                  <a:srgbClr val="002060"/>
                </a:solidFill>
              </a:rPr>
              <a:t> software triggers 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bulk_new2_to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650"/>
            <a:ext cx="91440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043608" y="-71438"/>
            <a:ext cx="7704856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dirty="0" err="1">
                <a:solidFill>
                  <a:srgbClr val="FFC000"/>
                </a:solidFill>
              </a:rPr>
              <a:t>Particle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identification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with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smtClean="0">
                <a:solidFill>
                  <a:srgbClr val="FFC000"/>
                </a:solidFill>
              </a:rPr>
              <a:t>PID </a:t>
            </a:r>
            <a:r>
              <a:rPr lang="de-DE" sz="3200" b="1" dirty="0" err="1" smtClean="0">
                <a:solidFill>
                  <a:srgbClr val="FFC000"/>
                </a:solidFill>
              </a:rPr>
              <a:t>detectors</a:t>
            </a:r>
            <a:r>
              <a:rPr lang="de-DE" sz="3200" b="1" dirty="0" smtClean="0">
                <a:solidFill>
                  <a:srgbClr val="FFC000"/>
                </a:solidFill>
              </a:rPr>
              <a:t>     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0" y="6148388"/>
            <a:ext cx="7596188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C000"/>
                </a:solidFill>
              </a:rPr>
              <a:t>Central event: </a:t>
            </a:r>
            <a:r>
              <a:rPr lang="en-GB" b="1">
                <a:solidFill>
                  <a:srgbClr val="FFC000"/>
                </a:solidFill>
              </a:rPr>
              <a:t>40 (TF) + 7 (PF) ms/core with MVD!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C000"/>
                </a:solidFill>
              </a:rPr>
              <a:t>(~ 2 faster w/o MVD)</a:t>
            </a:r>
          </a:p>
        </p:txBody>
      </p:sp>
      <p:sp>
        <p:nvSpPr>
          <p:cNvPr id="819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FBCFE3D7-986E-4411-AA00-C9C91748F211}" type="slidenum">
              <a:rPr lang="en-US" smtClean="0">
                <a:solidFill>
                  <a:srgbClr val="FFFF00"/>
                </a:solidFill>
                <a:latin typeface="Times New Roman" pitchFamily="18" charset="0"/>
              </a:rPr>
              <a:pPr algn="r">
                <a:defRPr/>
              </a:pPr>
              <a:t>4</a:t>
            </a:fld>
            <a:endParaRPr lang="en-US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14313" y="428625"/>
            <a:ext cx="1857375" cy="249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Ni+Ni 15 AGeV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123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53 p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6 K</a:t>
            </a:r>
            <a:r>
              <a:rPr lang="en-GB" sz="1800" b="1" baseline="30000">
                <a:solidFill>
                  <a:srgbClr val="FFFF00"/>
                </a:solidFill>
              </a:rPr>
              <a:t>+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1.6 K</a:t>
            </a:r>
            <a:r>
              <a:rPr lang="en-GB" sz="1800" b="1" baseline="30000">
                <a:solidFill>
                  <a:srgbClr val="FFFF00"/>
                </a:solidFill>
              </a:rPr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4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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7.5</a:t>
            </a:r>
            <a:r>
              <a:rPr lang="en-GB" sz="1800" b="1">
                <a:solidFill>
                  <a:srgbClr val="FFFF00"/>
                </a:solidFill>
              </a:rPr>
              <a:t>K</a:t>
            </a:r>
            <a:r>
              <a:rPr lang="en-GB" sz="1800" b="1" baseline="-25000">
                <a:solidFill>
                  <a:srgbClr val="FFFF00"/>
                </a:solidFill>
              </a:rPr>
              <a:t>S</a:t>
            </a:r>
            <a:r>
              <a:rPr lang="en-GB" sz="1800" b="1" baseline="30000">
                <a:solidFill>
                  <a:srgbClr val="FFFF00"/>
                </a:solidFill>
                <a:latin typeface="Symbol" pitchFamily="18" charset="2"/>
              </a:rPr>
              <a:t>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0.4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</a:t>
            </a:r>
            <a:r>
              <a:rPr lang="en-GB" sz="1800" b="1" baseline="30000">
                <a:solidFill>
                  <a:srgbClr val="FFFF00"/>
                </a:solidFill>
              </a:rPr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baseline="30000">
              <a:solidFill>
                <a:srgbClr val="FFFF00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5246886" y="764704"/>
            <a:ext cx="3897113" cy="2448272"/>
            <a:chOff x="5246886" y="764704"/>
            <a:chExt cx="3897113" cy="24482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6886" y="764704"/>
              <a:ext cx="3897113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012160" y="1412776"/>
              <a:ext cx="298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e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20272" y="1916832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Symbol"/>
                </a:rPr>
                <a:t>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764704"/>
            <a:ext cx="2731040" cy="25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3" descr="tracks_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260377" cy="231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2" descr="diff_z_UrQMD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700" y="785813"/>
            <a:ext cx="34480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1" descr="eff_13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4944"/>
            <a:ext cx="29765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4702175" y="5656263"/>
            <a:ext cx="2370138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648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b="1" dirty="0" err="1">
                <a:solidFill>
                  <a:srgbClr val="FFC000"/>
                </a:solidFill>
              </a:rPr>
              <a:t>recstructed</a:t>
            </a:r>
            <a:r>
              <a:rPr lang="en-GB" sz="1800" b="1" dirty="0">
                <a:solidFill>
                  <a:srgbClr val="FFC000"/>
                </a:solidFill>
              </a:rPr>
              <a:t> tracks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C000"/>
                </a:solidFill>
              </a:rPr>
              <a:t>Ref. prim. </a:t>
            </a:r>
            <a:r>
              <a:rPr lang="en-GB" sz="1800" b="1" dirty="0" err="1">
                <a:solidFill>
                  <a:srgbClr val="FFC000"/>
                </a:solidFill>
              </a:rPr>
              <a:t>eff</a:t>
            </a:r>
            <a:r>
              <a:rPr lang="en-GB" sz="1800" b="1" dirty="0">
                <a:solidFill>
                  <a:srgbClr val="FFC000"/>
                </a:solidFill>
              </a:rPr>
              <a:t> = 96%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C000"/>
                </a:solidFill>
              </a:rPr>
              <a:t>All set </a:t>
            </a:r>
            <a:r>
              <a:rPr lang="en-GB" sz="1800" b="1" dirty="0" err="1">
                <a:solidFill>
                  <a:srgbClr val="FFC000"/>
                </a:solidFill>
              </a:rPr>
              <a:t>eff</a:t>
            </a:r>
            <a:r>
              <a:rPr lang="en-GB" sz="1800" b="1" dirty="0">
                <a:solidFill>
                  <a:srgbClr val="FFC000"/>
                </a:solidFill>
              </a:rPr>
              <a:t> = 87%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err="1">
                <a:solidFill>
                  <a:srgbClr val="FFC000"/>
                </a:solidFill>
              </a:rPr>
              <a:t>dp</a:t>
            </a:r>
            <a:r>
              <a:rPr lang="en-GB" sz="1800" b="1" dirty="0">
                <a:solidFill>
                  <a:srgbClr val="FFC000"/>
                </a:solidFill>
              </a:rPr>
              <a:t>/p = 1.2%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8001000" y="762000"/>
            <a:ext cx="987425" cy="203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~700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160 p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53 K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32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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</a:t>
            </a: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K</a:t>
            </a:r>
            <a:r>
              <a:rPr lang="en-GB" sz="1800" b="1" baseline="-25000" dirty="0">
                <a:solidFill>
                  <a:srgbClr val="FFFF00"/>
                </a:solidFill>
                <a:ea typeface="+mn-ea"/>
                <a:cs typeface="+mn-cs"/>
              </a:rPr>
              <a:t>S</a:t>
            </a:r>
            <a:r>
              <a:rPr lang="en-GB" sz="1800" b="1" baseline="30000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0.44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</a:t>
            </a:r>
            <a:r>
              <a:rPr lang="en-GB" sz="1800" b="1" baseline="30000" dirty="0">
                <a:solidFill>
                  <a:srgbClr val="FFFF00"/>
                </a:solidFill>
                <a:ea typeface="+mn-ea"/>
                <a:cs typeface="+mn-cs"/>
              </a:rPr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0.018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</a:t>
            </a:r>
            <a:r>
              <a:rPr lang="en-GB" sz="1800" b="1" baseline="30000" dirty="0">
                <a:solidFill>
                  <a:srgbClr val="FFFF00"/>
                </a:solidFill>
                <a:ea typeface="+mn-ea"/>
                <a:cs typeface="+mn-cs"/>
              </a:rPr>
              <a:t>-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0" y="0"/>
            <a:ext cx="7173913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FFC000"/>
                </a:solidFill>
              </a:rPr>
              <a:t>SIS-300:  central Au + Au  (</a:t>
            </a:r>
            <a:r>
              <a:rPr lang="en-US" sz="2400" b="1" dirty="0" err="1">
                <a:solidFill>
                  <a:srgbClr val="FFC000"/>
                </a:solidFill>
              </a:rPr>
              <a:t>UrQMD</a:t>
            </a:r>
            <a:r>
              <a:rPr lang="en-US" sz="2400" b="1" dirty="0">
                <a:solidFill>
                  <a:srgbClr val="FFC000"/>
                </a:solidFill>
              </a:rPr>
              <a:t> or PHSD) events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FFC000"/>
                </a:solidFill>
              </a:rPr>
              <a:t>Simulation and reconstruction  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066800" y="1676400"/>
            <a:ext cx="1770063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FFFFFF"/>
                </a:solidFill>
              </a:rPr>
              <a:t>reconstruction</a:t>
            </a:r>
          </a:p>
        </p:txBody>
      </p:sp>
      <p:sp>
        <p:nvSpPr>
          <p:cNvPr id="10249" name="Text Box 2"/>
          <p:cNvSpPr txBox="1">
            <a:spLocks noChangeArrowheads="1"/>
          </p:cNvSpPr>
          <p:nvPr/>
        </p:nvSpPr>
        <p:spPr bwMode="auto">
          <a:xfrm>
            <a:off x="152400" y="5880100"/>
            <a:ext cx="4052888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FFC000"/>
                </a:solidFill>
              </a:rPr>
              <a:t>central: </a:t>
            </a:r>
            <a:r>
              <a:rPr lang="en-GB" b="1" dirty="0">
                <a:solidFill>
                  <a:srgbClr val="FFFF00"/>
                </a:solidFill>
              </a:rPr>
              <a:t>82</a:t>
            </a:r>
            <a:r>
              <a:rPr lang="en-GB" b="1" dirty="0">
                <a:solidFill>
                  <a:srgbClr val="FFC000"/>
                </a:solidFill>
              </a:rPr>
              <a:t> (TF) +</a:t>
            </a:r>
            <a:r>
              <a:rPr lang="en-GB" b="1" dirty="0">
                <a:solidFill>
                  <a:srgbClr val="FFFF00"/>
                </a:solidFill>
              </a:rPr>
              <a:t> 16 </a:t>
            </a:r>
            <a:r>
              <a:rPr lang="en-GB" b="1" dirty="0">
                <a:solidFill>
                  <a:srgbClr val="FFC000"/>
                </a:solidFill>
              </a:rPr>
              <a:t>(PF) ms/core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FFC000"/>
                </a:solidFill>
              </a:rPr>
              <a:t>	</a:t>
            </a:r>
            <a:r>
              <a:rPr lang="en-GB" b="1" dirty="0" err="1">
                <a:solidFill>
                  <a:srgbClr val="FFC000"/>
                </a:solidFill>
              </a:rPr>
              <a:t>mbias</a:t>
            </a:r>
            <a:r>
              <a:rPr lang="en-GB" b="1" dirty="0">
                <a:solidFill>
                  <a:srgbClr val="FFC000"/>
                </a:solidFill>
              </a:rPr>
              <a:t>  : </a:t>
            </a:r>
            <a:r>
              <a:rPr lang="en-GB" b="1" dirty="0">
                <a:solidFill>
                  <a:srgbClr val="FFFF00"/>
                </a:solidFill>
              </a:rPr>
              <a:t>10</a:t>
            </a:r>
            <a:r>
              <a:rPr lang="en-GB" b="1" dirty="0">
                <a:solidFill>
                  <a:srgbClr val="FFC000"/>
                </a:solidFill>
              </a:rPr>
              <a:t> (TF) +</a:t>
            </a:r>
            <a:r>
              <a:rPr lang="en-GB" b="1" dirty="0">
                <a:solidFill>
                  <a:srgbClr val="FFFF00"/>
                </a:solidFill>
              </a:rPr>
              <a:t> 2   </a:t>
            </a:r>
            <a:r>
              <a:rPr lang="en-GB" b="1" dirty="0">
                <a:solidFill>
                  <a:srgbClr val="FFC000"/>
                </a:solidFill>
              </a:rPr>
              <a:t>(PF) ms/core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FFC000"/>
                </a:solidFill>
              </a:rPr>
              <a:t>up to </a:t>
            </a:r>
            <a:r>
              <a:rPr lang="en-GB" b="1" dirty="0">
                <a:solidFill>
                  <a:srgbClr val="FFFF00"/>
                </a:solidFill>
              </a:rPr>
              <a:t>80</a:t>
            </a:r>
            <a:r>
              <a:rPr lang="en-GB" b="1" dirty="0">
                <a:solidFill>
                  <a:srgbClr val="FFC000"/>
                </a:solidFill>
              </a:rPr>
              <a:t> cores/CPU </a:t>
            </a:r>
          </a:p>
        </p:txBody>
      </p:sp>
      <p:sp>
        <p:nvSpPr>
          <p:cNvPr id="10250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6553200" y="6330950"/>
            <a:ext cx="2122488" cy="396875"/>
          </a:xfrm>
        </p:spPr>
        <p:txBody>
          <a:bodyPr/>
          <a:lstStyle/>
          <a:p>
            <a:pPr algn="r">
              <a:defRPr/>
            </a:pPr>
            <a:fld id="{D9BB21F6-9BFE-4960-B18F-6859DF94ABD4}" type="slidenum">
              <a:rPr lang="en-US" smtClean="0">
                <a:solidFill>
                  <a:srgbClr val="FFC000"/>
                </a:solidFill>
                <a:latin typeface="Times New Roman" pitchFamily="18" charset="0"/>
              </a:rPr>
              <a:pPr algn="r">
                <a:defRPr/>
              </a:pPr>
              <a:t>5</a:t>
            </a:fld>
            <a:endParaRPr lang="en-US" smtClean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0251" name="TextBox 18"/>
          <p:cNvSpPr txBox="1">
            <a:spLocks noChangeArrowheads="1"/>
          </p:cNvSpPr>
          <p:nvPr/>
        </p:nvSpPr>
        <p:spPr bwMode="auto">
          <a:xfrm>
            <a:off x="799208" y="4425131"/>
            <a:ext cx="1585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0000"/>
                </a:solidFill>
              </a:rPr>
              <a:t>low p tracks !</a:t>
            </a:r>
          </a:p>
        </p:txBody>
      </p:sp>
      <p:pic>
        <p:nvPicPr>
          <p:cNvPr id="10252" name="Picture 21" descr="UrQM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8525" y="0"/>
            <a:ext cx="15906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22" descr="phsd_auau_c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50" y="3181350"/>
            <a:ext cx="3429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3" descr="PHSD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1538" y="2743200"/>
            <a:ext cx="9318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Text Box 4"/>
          <p:cNvSpPr txBox="1">
            <a:spLocks noChangeArrowheads="1"/>
          </p:cNvSpPr>
          <p:nvPr/>
        </p:nvSpPr>
        <p:spPr bwMode="auto">
          <a:xfrm>
            <a:off x="8001000" y="3429000"/>
            <a:ext cx="987425" cy="203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~700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174 p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42 K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30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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4</a:t>
            </a:r>
            <a:r>
              <a:rPr lang="en-GB" sz="1800" b="1" dirty="0">
                <a:solidFill>
                  <a:srgbClr val="FFFF00"/>
                </a:solidFill>
              </a:rPr>
              <a:t>K</a:t>
            </a:r>
            <a:r>
              <a:rPr lang="en-GB" sz="1800" b="1" baseline="-25000" dirty="0">
                <a:solidFill>
                  <a:srgbClr val="FFFF00"/>
                </a:solidFill>
              </a:rPr>
              <a:t>S</a:t>
            </a:r>
            <a:r>
              <a:rPr lang="en-GB" sz="1800" b="1" baseline="30000" dirty="0">
                <a:solidFill>
                  <a:srgbClr val="FFFF00"/>
                </a:solidFill>
                <a:latin typeface="Symbol" pitchFamily="18" charset="2"/>
              </a:rPr>
              <a:t>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2.4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</a:t>
            </a:r>
            <a:r>
              <a:rPr lang="en-GB" sz="1800" b="1" baseline="30000" dirty="0">
                <a:solidFill>
                  <a:srgbClr val="FFFF00"/>
                </a:solidFill>
              </a:rPr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0.005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</a:t>
            </a:r>
            <a:r>
              <a:rPr lang="en-GB" sz="1800" b="1" baseline="30000" dirty="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10256" name="TextBox 25"/>
          <p:cNvSpPr txBox="1">
            <a:spLocks noChangeArrowheads="1"/>
          </p:cNvSpPr>
          <p:nvPr/>
        </p:nvSpPr>
        <p:spPr bwMode="auto">
          <a:xfrm>
            <a:off x="7715250" y="357188"/>
            <a:ext cx="833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>
                <a:solidFill>
                  <a:srgbClr val="FFC000"/>
                </a:solidFill>
              </a:rPr>
              <a:t>UrQMD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125" y="3895725"/>
            <a:ext cx="1778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CA track finder</a:t>
            </a:r>
            <a:endParaRPr lang="de-DE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258" name="Text Box 11"/>
          <p:cNvSpPr txBox="1">
            <a:spLocks noChangeArrowheads="1"/>
          </p:cNvSpPr>
          <p:nvPr/>
        </p:nvSpPr>
        <p:spPr bwMode="auto">
          <a:xfrm>
            <a:off x="3714750" y="741363"/>
            <a:ext cx="1333500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FFFF"/>
                </a:solidFill>
              </a:rPr>
              <a:t>simulation</a:t>
            </a:r>
          </a:p>
        </p:txBody>
      </p:sp>
      <p:sp>
        <p:nvSpPr>
          <p:cNvPr id="10259" name="Rectangle 21"/>
          <p:cNvSpPr>
            <a:spLocks noChangeArrowheads="1"/>
          </p:cNvSpPr>
          <p:nvPr/>
        </p:nvSpPr>
        <p:spPr bwMode="auto">
          <a:xfrm>
            <a:off x="3786188" y="3071813"/>
            <a:ext cx="1335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FFFF"/>
                </a:solidFill>
              </a:rPr>
              <a:t>simulation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180207" y="2132856"/>
            <a:ext cx="75317" cy="64187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8024813" cy="655638"/>
          </a:xfrm>
        </p:spPr>
        <p:txBody>
          <a:bodyPr/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KF Particle Finder for the CBM Experiment</a:t>
            </a:r>
            <a:endParaRPr lang="uk-UA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61ECA734-E1C5-4CC3-82BA-035F96E21E43}" type="slidenum">
              <a:rPr lang="en-US" smtClean="0">
                <a:solidFill>
                  <a:schemeClr val="tx1"/>
                </a:solidFill>
                <a:latin typeface="Times New Roman" pitchFamily="18" charset="0"/>
              </a:rPr>
              <a:pPr algn="r">
                <a:defRPr/>
              </a:pPr>
              <a:t>6</a:t>
            </a:fld>
            <a:endParaRPr 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6072206"/>
            <a:ext cx="6594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2060"/>
                </a:solidFill>
              </a:rPr>
              <a:t>+ STAR, ALICE, PANDA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, HADES, NA61</a:t>
            </a:r>
            <a:endParaRPr lang="de-DE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936552" cy="53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-3747"/>
          <a:stretch>
            <a:fillRect/>
          </a:stretch>
        </p:blipFill>
        <p:spPr bwMode="auto">
          <a:xfrm>
            <a:off x="0" y="260647"/>
            <a:ext cx="9111968" cy="65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1218"/>
          <a:stretch>
            <a:fillRect/>
          </a:stretch>
        </p:blipFill>
        <p:spPr bwMode="auto">
          <a:xfrm>
            <a:off x="467544" y="241712"/>
            <a:ext cx="8352927" cy="55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002883"/>
            <a:ext cx="2088232" cy="343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omegaP_new24c_c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14350"/>
            <a:ext cx="803275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500063" y="38100"/>
            <a:ext cx="7929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C000"/>
                </a:solidFill>
              </a:rPr>
              <a:t>KF Particle Finder with ToF track ID</a:t>
            </a:r>
            <a:r>
              <a:rPr lang="en-US" sz="2400" b="1">
                <a:solidFill>
                  <a:srgbClr val="FFC000"/>
                </a:solidFill>
              </a:rPr>
              <a:t>: </a:t>
            </a:r>
            <a:r>
              <a:rPr lang="en-US" sz="2400" b="1">
                <a:solidFill>
                  <a:srgbClr val="C00000"/>
                </a:solidFill>
              </a:rPr>
              <a:t>Au+Au @ 10AGeV </a:t>
            </a:r>
            <a:r>
              <a:rPr lang="en-US" sz="2400" b="1">
                <a:solidFill>
                  <a:srgbClr val="FFC000"/>
                </a:solidFill>
              </a:rPr>
              <a:t>SIS100 </a:t>
            </a:r>
            <a:endParaRPr lang="en-US" b="1">
              <a:solidFill>
                <a:srgbClr val="FFC0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2938" y="785813"/>
            <a:ext cx="844550" cy="194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165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170 p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26 K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15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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20</a:t>
            </a:r>
            <a:r>
              <a:rPr lang="en-GB" sz="1800" b="1">
                <a:solidFill>
                  <a:srgbClr val="FFFF00"/>
                </a:solidFill>
              </a:rPr>
              <a:t>K</a:t>
            </a:r>
            <a:r>
              <a:rPr lang="en-GB" sz="1800" b="1" baseline="-25000">
                <a:solidFill>
                  <a:srgbClr val="FFFF00"/>
                </a:solidFill>
              </a:rPr>
              <a:t>S</a:t>
            </a:r>
            <a:r>
              <a:rPr lang="en-GB" sz="1800" b="1" baseline="30000">
                <a:solidFill>
                  <a:srgbClr val="FFFF00"/>
                </a:solidFill>
                <a:latin typeface="Symbol" pitchFamily="18" charset="2"/>
              </a:rPr>
              <a:t>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0.3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</a:t>
            </a:r>
            <a:r>
              <a:rPr lang="en-GB" sz="1800" b="1" baseline="30000">
                <a:solidFill>
                  <a:srgbClr val="FFFF00"/>
                </a:solidFill>
              </a:rPr>
              <a:t>-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baseline="30000">
              <a:solidFill>
                <a:srgbClr val="FFFF00"/>
              </a:solidFill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/>
            <a:fld id="{103DFFAA-E9FC-4C9F-90D3-AA573678D05F}" type="slidenum">
              <a:rPr lang="en-US" smtClean="0">
                <a:solidFill>
                  <a:schemeClr val="tx1"/>
                </a:solidFill>
                <a:latin typeface="Times New Roman" pitchFamily="18" charset="0"/>
              </a:rPr>
              <a:pPr algn="r"/>
              <a:t>9</a:t>
            </a:fld>
            <a:endParaRPr lang="en-US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071563" y="4143375"/>
            <a:ext cx="56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pv</a:t>
            </a:r>
            <a:endParaRPr lang="de-DE" sz="2800" b="1">
              <a:solidFill>
                <a:srgbClr val="FFFF00"/>
              </a:solidFill>
            </a:endParaRPr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141663"/>
            <a:ext cx="352742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5286375" y="3214688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QGP</a:t>
            </a: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714875"/>
            <a:ext cx="30226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3286125" y="3857625"/>
            <a:ext cx="3071813" cy="135731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3286125" y="5286375"/>
            <a:ext cx="3286125" cy="42862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Bitstream Vera Sans"/>
        <a:cs typeface="Bitstream Vera Sans"/>
      </a:majorFont>
      <a:minorFont>
        <a:latin typeface="Calibri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Microsoft Office PowerPoint</Application>
  <PresentationFormat>On-screen Show (4:3)</PresentationFormat>
  <Paragraphs>380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KF Particle Finder for the CBM Experiment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kisselan</dc:creator>
  <cp:lastModifiedBy>Home</cp:lastModifiedBy>
  <cp:revision>1205</cp:revision>
  <cp:lastPrinted>1601-01-01T00:00:00Z</cp:lastPrinted>
  <dcterms:created xsi:type="dcterms:W3CDTF">2004-10-05T07:52:09Z</dcterms:created>
  <dcterms:modified xsi:type="dcterms:W3CDTF">2017-03-29T19:20:37Z</dcterms:modified>
</cp:coreProperties>
</file>