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  <p:sldMasterId id="2147483662" r:id="rId2"/>
    <p:sldMasterId id="2147483689" r:id="rId3"/>
    <p:sldMasterId id="2147483705" r:id="rId4"/>
    <p:sldMasterId id="2147483717" r:id="rId5"/>
  </p:sldMasterIdLst>
  <p:notesMasterIdLst>
    <p:notesMasterId r:id="rId28"/>
  </p:notesMasterIdLst>
  <p:sldIdLst>
    <p:sldId id="456" r:id="rId6"/>
    <p:sldId id="758" r:id="rId7"/>
    <p:sldId id="611" r:id="rId8"/>
    <p:sldId id="612" r:id="rId9"/>
    <p:sldId id="764" r:id="rId10"/>
    <p:sldId id="757" r:id="rId11"/>
    <p:sldId id="756" r:id="rId12"/>
    <p:sldId id="735" r:id="rId13"/>
    <p:sldId id="738" r:id="rId14"/>
    <p:sldId id="716" r:id="rId15"/>
    <p:sldId id="744" r:id="rId16"/>
    <p:sldId id="739" r:id="rId17"/>
    <p:sldId id="742" r:id="rId18"/>
    <p:sldId id="766" r:id="rId19"/>
    <p:sldId id="745" r:id="rId20"/>
    <p:sldId id="746" r:id="rId21"/>
    <p:sldId id="767" r:id="rId22"/>
    <p:sldId id="768" r:id="rId23"/>
    <p:sldId id="748" r:id="rId24"/>
    <p:sldId id="750" r:id="rId25"/>
    <p:sldId id="751" r:id="rId26"/>
    <p:sldId id="755" r:id="rId2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orbel" panose="020B0503020204020204" pitchFamily="34" charset="0"/>
      <p:regular r:id="rId33"/>
      <p:bold r:id="rId34"/>
      <p:italic r:id="rId35"/>
      <p:boldItalic r:id="rId36"/>
    </p:embeddedFont>
    <p:embeddedFont>
      <p:font typeface="Arial Narrow" panose="020B0606020202030204" pitchFamily="34" charset="0"/>
      <p:regular r:id="rId37"/>
      <p:bold r:id="rId38"/>
      <p:italic r:id="rId39"/>
      <p:boldItalic r:id="rId40"/>
    </p:embeddedFont>
    <p:embeddedFont>
      <p:font typeface="Arial Unicode MS" panose="020B0604020202020204" pitchFamily="34" charset="-128"/>
      <p:regular r:id="rId41"/>
    </p:embeddedFont>
    <p:embeddedFont>
      <p:font typeface="Comic Sans MS" panose="030F0702030302020204" pitchFamily="66" charset="0"/>
      <p:regular r:id="rId42"/>
      <p:bold r:id="rId43"/>
    </p:embeddedFont>
    <p:embeddedFont>
      <p:font typeface="Tahoma" panose="020B0604030504040204" pitchFamily="34" charset="0"/>
      <p:regular r:id="rId44"/>
      <p:bold r:id="rId45"/>
    </p:embeddedFont>
    <p:embeddedFont>
      <p:font typeface="Verdana" panose="020B0604030504040204" pitchFamily="34" charset="0"/>
      <p:regular r:id="rId46"/>
      <p:bold r:id="rId47"/>
      <p:italic r:id="rId48"/>
      <p:boldItalic r:id="rId49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2D8A"/>
    <a:srgbClr val="0000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64" autoAdjust="0"/>
    <p:restoredTop sz="99782" autoAdjust="0"/>
  </p:normalViewPr>
  <p:slideViewPr>
    <p:cSldViewPr>
      <p:cViewPr varScale="1">
        <p:scale>
          <a:sx n="89" d="100"/>
          <a:sy n="89" d="100"/>
        </p:scale>
        <p:origin x="-1253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8" d="100"/>
        <a:sy n="7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8" Type="http://schemas.openxmlformats.org/officeDocument/2006/relationships/slide" Target="slides/slide3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5D242F-2FD1-4586-9A81-DE4F3334BC8E}" type="datetimeFigureOut">
              <a:rPr lang="en-US" smtClean="0"/>
              <a:pPr/>
              <a:t>2/1/2017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73252-D1F2-47C8-8AA5-2501F4F620C9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403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73252-D1F2-47C8-8AA5-2501F4F620C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822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7144F-9FD7-42B4-A4E2-44CA2F6AF31B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7340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9pPr>
          </a:lstStyle>
          <a:p>
            <a:pPr eaLnBrk="1" hangingPunct="1"/>
            <a:fld id="{F1438F65-8692-41C5-A626-13998298D78E}" type="slidenum">
              <a:rPr lang="en-US" sz="1200" smtClean="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6</a:t>
            </a:fld>
            <a:endParaRPr lang="en-US" sz="12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555" name="Text Box 1"/>
          <p:cNvSpPr txBox="1">
            <a:spLocks noChangeArrowheads="1"/>
          </p:cNvSpPr>
          <p:nvPr/>
        </p:nvSpPr>
        <p:spPr bwMode="auto">
          <a:xfrm>
            <a:off x="3882967" y="8684720"/>
            <a:ext cx="2963902" cy="45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9pPr>
          </a:lstStyle>
          <a:p>
            <a:pPr algn="r"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fld id="{6C5B895B-3342-4580-AB5D-A21CE26199EF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algn="r" defTabSz="449263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t>6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556" name="Text Box 2"/>
          <p:cNvSpPr txBox="1">
            <a:spLocks noChangeArrowheads="1"/>
          </p:cNvSpPr>
          <p:nvPr/>
        </p:nvSpPr>
        <p:spPr bwMode="auto">
          <a:xfrm>
            <a:off x="3882967" y="8684720"/>
            <a:ext cx="2968673" cy="454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9pPr>
          </a:lstStyle>
          <a:p>
            <a:pPr algn="r"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fld id="{DCA39ED2-5AA1-4293-80F5-BC1B87817A0C}" type="slidenum">
              <a:rPr lang="en-US" sz="1200">
                <a:solidFill>
                  <a:srgbClr val="000000"/>
                </a:solidFill>
                <a:latin typeface="Arial" charset="0"/>
              </a:rPr>
              <a:pPr algn="r" defTabSz="449263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t>6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557" name="Text Box 3"/>
          <p:cNvSpPr txBox="1">
            <a:spLocks noChangeArrowheads="1"/>
          </p:cNvSpPr>
          <p:nvPr/>
        </p:nvSpPr>
        <p:spPr bwMode="auto">
          <a:xfrm>
            <a:off x="3882967" y="8684719"/>
            <a:ext cx="2971853" cy="457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9pPr>
          </a:lstStyle>
          <a:p>
            <a:pPr algn="r"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fld id="{7DAF19D4-1891-4268-9F34-EC6B0B0353D7}" type="slidenum">
              <a:rPr lang="en-US" sz="1200">
                <a:solidFill>
                  <a:srgbClr val="000000"/>
                </a:solidFill>
                <a:latin typeface="Arial" charset="0"/>
              </a:rPr>
              <a:pPr algn="r" defTabSz="449263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t>6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558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3587" cy="3429000"/>
          </a:xfrm>
          <a:solidFill>
            <a:srgbClr val="FFFFFF"/>
          </a:solidFill>
          <a:ln/>
        </p:spPr>
      </p:sp>
      <p:sp>
        <p:nvSpPr>
          <p:cNvPr id="2355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324" y="4343103"/>
            <a:ext cx="5485764" cy="411569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smtClean="0">
              <a:latin typeface="Arial" charset="0"/>
              <a:ea typeface="Bitstream Vera Sans" charset="0"/>
              <a:cs typeface="Bitstream Vera Sans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3474">
              <a:defRPr sz="1500">
                <a:solidFill>
                  <a:schemeClr val="tx1"/>
                </a:solidFill>
                <a:latin typeface="Arial" pitchFamily="34" charset="0"/>
              </a:defRPr>
            </a:lvl1pPr>
            <a:lvl2pPr marL="685817" indent="-263776" defTabSz="933474">
              <a:defRPr sz="1500">
                <a:solidFill>
                  <a:schemeClr val="tx1"/>
                </a:solidFill>
                <a:latin typeface="Arial" pitchFamily="34" charset="0"/>
              </a:defRPr>
            </a:lvl2pPr>
            <a:lvl3pPr marL="1055103" indent="-211021" defTabSz="933474">
              <a:defRPr sz="1500">
                <a:solidFill>
                  <a:schemeClr val="tx1"/>
                </a:solidFill>
                <a:latin typeface="Arial" pitchFamily="34" charset="0"/>
              </a:defRPr>
            </a:lvl3pPr>
            <a:lvl4pPr marL="1477145" indent="-211021" defTabSz="933474">
              <a:defRPr sz="1500">
                <a:solidFill>
                  <a:schemeClr val="tx1"/>
                </a:solidFill>
                <a:latin typeface="Arial" pitchFamily="34" charset="0"/>
              </a:defRPr>
            </a:lvl4pPr>
            <a:lvl5pPr marL="1899186" indent="-211021" defTabSz="933474">
              <a:defRPr sz="1500">
                <a:solidFill>
                  <a:schemeClr val="tx1"/>
                </a:solidFill>
                <a:latin typeface="Arial" pitchFamily="34" charset="0"/>
              </a:defRPr>
            </a:lvl5pPr>
            <a:lvl6pPr marL="2321227" indent="-211021" defTabSz="933474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6pPr>
            <a:lvl7pPr marL="2743269" indent="-211021" defTabSz="933474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7pPr>
            <a:lvl8pPr marL="3165310" indent="-211021" defTabSz="933474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8pPr>
            <a:lvl9pPr marL="3587351" indent="-211021" defTabSz="933474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F88CBFB3-89D9-489B-93A7-645533D279F4}" type="slidenum">
              <a:rPr lang="en-GB" altLang="de-DE" sz="1300">
                <a:solidFill>
                  <a:prstClr val="black"/>
                </a:solidFill>
                <a:latin typeface="Times New Roman" pitchFamily="18" charset="0"/>
              </a:rPr>
              <a:pPr/>
              <a:t>22</a:t>
            </a:fld>
            <a:endParaRPr lang="en-GB" altLang="de-DE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wmf"/><Relationship Id="rId7" Type="http://schemas.openxmlformats.org/officeDocument/2006/relationships/image" Target="../media/image6.jpeg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1.png"/><Relationship Id="rId4" Type="http://schemas.openxmlformats.org/officeDocument/2006/relationships/image" Target="../media/image3.jpeg"/><Relationship Id="rId9" Type="http://schemas.openxmlformats.org/officeDocument/2006/relationships/oleObject" Target="../embeddings/oleObject1.bin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47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47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87338" y="1125538"/>
            <a:ext cx="8605837" cy="5256212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316913" y="6607187"/>
            <a:ext cx="728662" cy="250825"/>
          </a:xfrm>
        </p:spPr>
        <p:txBody>
          <a:bodyPr/>
          <a:lstStyle>
            <a:lvl1pPr>
              <a:defRPr/>
            </a:lvl1pPr>
          </a:lstStyle>
          <a:p>
            <a:fld id="{5B49C616-DEC3-4272-A37F-095535708466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16657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47" name="Picture 19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81" y="1"/>
            <a:ext cx="3057525" cy="198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tint val="66667"/>
                        <a:invGamma/>
                      </a:schemeClr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0" t="4549" r="35211"/>
          <a:stretch>
            <a:fillRect/>
          </a:stretch>
        </p:blipFill>
        <p:spPr bwMode="auto">
          <a:xfrm>
            <a:off x="3092451" y="0"/>
            <a:ext cx="2952750" cy="193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1" name="Line 3"/>
          <p:cNvSpPr>
            <a:spLocks noChangeShapeType="1"/>
          </p:cNvSpPr>
          <p:nvPr/>
        </p:nvSpPr>
        <p:spPr bwMode="auto">
          <a:xfrm>
            <a:off x="6048375" y="0"/>
            <a:ext cx="0" cy="1938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32" name="Line 4"/>
          <p:cNvSpPr>
            <a:spLocks noChangeShapeType="1"/>
          </p:cNvSpPr>
          <p:nvPr/>
        </p:nvSpPr>
        <p:spPr bwMode="auto">
          <a:xfrm>
            <a:off x="3082925" y="0"/>
            <a:ext cx="0" cy="1931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4356100" y="6035675"/>
            <a:ext cx="1404938" cy="84138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5757869" y="6035675"/>
            <a:ext cx="1404937" cy="84138"/>
          </a:xfrm>
          <a:prstGeom prst="rect">
            <a:avLst/>
          </a:prstGeom>
          <a:solidFill>
            <a:srgbClr val="96969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7162800" y="6035675"/>
            <a:ext cx="1404938" cy="841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37" name="Rectangle 9"/>
          <p:cNvSpPr>
            <a:spLocks noChangeArrowheads="1"/>
          </p:cNvSpPr>
          <p:nvPr/>
        </p:nvSpPr>
        <p:spPr bwMode="auto">
          <a:xfrm>
            <a:off x="5757869" y="6119813"/>
            <a:ext cx="2809875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38" name="Rectangle 10"/>
          <p:cNvSpPr>
            <a:spLocks noChangeArrowheads="1"/>
          </p:cNvSpPr>
          <p:nvPr/>
        </p:nvSpPr>
        <p:spPr bwMode="auto">
          <a:xfrm>
            <a:off x="4356100" y="6203950"/>
            <a:ext cx="1404938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40" name="Rectangle 12"/>
          <p:cNvSpPr>
            <a:spLocks noChangeArrowheads="1"/>
          </p:cNvSpPr>
          <p:nvPr/>
        </p:nvSpPr>
        <p:spPr bwMode="auto">
          <a:xfrm>
            <a:off x="0" y="1919289"/>
            <a:ext cx="9144000" cy="4116387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pic>
        <p:nvPicPr>
          <p:cNvPr id="48141" name="Picture 13" descr="GSI_Logo_rg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690" y="6364300"/>
            <a:ext cx="1016000" cy="32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42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503238" y="2419350"/>
            <a:ext cx="8064500" cy="144145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smtClean="0"/>
              <a:t>Titelmasterformat durch Klicken bearbeiten</a:t>
            </a:r>
          </a:p>
        </p:txBody>
      </p:sp>
      <p:sp>
        <p:nvSpPr>
          <p:cNvPr id="48143" name="Rectangle 15"/>
          <p:cNvSpPr>
            <a:spLocks noGrp="1" noChangeArrowheads="1"/>
          </p:cNvSpPr>
          <p:nvPr>
            <p:ph type="subTitle" idx="1"/>
          </p:nvPr>
        </p:nvSpPr>
        <p:spPr>
          <a:xfrm>
            <a:off x="503238" y="4124336"/>
            <a:ext cx="6127750" cy="1465263"/>
          </a:xfrm>
        </p:spPr>
        <p:txBody>
          <a:bodyPr anchor="b"/>
          <a:lstStyle>
            <a:lvl1pPr marL="0" indent="0"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GB" noProof="0" smtClean="0"/>
              <a:t>Formatvorlage des Untertitelmasters durch Klicken bearbeiten</a:t>
            </a:r>
          </a:p>
        </p:txBody>
      </p:sp>
      <p:sp>
        <p:nvSpPr>
          <p:cNvPr id="48144" name="Line 16"/>
          <p:cNvSpPr>
            <a:spLocks noChangeShapeType="1"/>
          </p:cNvSpPr>
          <p:nvPr/>
        </p:nvSpPr>
        <p:spPr bwMode="auto">
          <a:xfrm rot="16200000">
            <a:off x="4572000" y="-2633662"/>
            <a:ext cx="0" cy="914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48146" name="Picture 18" descr="CBMelectron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3051175" cy="192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157" name="Group 29"/>
          <p:cNvGrpSpPr>
            <a:grpSpLocks/>
          </p:cNvGrpSpPr>
          <p:nvPr userDrawn="1"/>
        </p:nvGrpSpPr>
        <p:grpSpPr bwMode="auto">
          <a:xfrm>
            <a:off x="571505" y="6237288"/>
            <a:ext cx="1323975" cy="442912"/>
            <a:chOff x="360" y="3929"/>
            <a:chExt cx="834" cy="279"/>
          </a:xfrm>
        </p:grpSpPr>
        <p:pic>
          <p:nvPicPr>
            <p:cNvPr id="48149" name="Picture 21" descr="9_2"/>
            <p:cNvPicPr>
              <a:picLocks noChangeAspect="1" noChangeArrowheads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806"/>
            <a:stretch>
              <a:fillRect/>
            </a:stretch>
          </p:blipFill>
          <p:spPr bwMode="auto">
            <a:xfrm>
              <a:off x="360" y="3929"/>
              <a:ext cx="278" cy="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155" name="Picture 27" descr="9_2"/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419"/>
            <a:stretch>
              <a:fillRect/>
            </a:stretch>
          </p:blipFill>
          <p:spPr bwMode="auto">
            <a:xfrm>
              <a:off x="642" y="3929"/>
              <a:ext cx="552" cy="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48156" name="Object 28"/>
          <p:cNvGraphicFramePr>
            <a:graphicFrameLocks noChangeAspect="1"/>
          </p:cNvGraphicFramePr>
          <p:nvPr userDrawn="1"/>
        </p:nvGraphicFramePr>
        <p:xfrm>
          <a:off x="6113466" y="6257937"/>
          <a:ext cx="669925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9" name="Acrobat Document" r:id="rId9" imgW="5668166" imgH="8019048" progId="AcroExch.Document.7">
                  <p:embed/>
                </p:oleObj>
              </mc:Choice>
              <mc:Fallback>
                <p:oleObj name="Acrobat Document" r:id="rId9" imgW="5668166" imgH="8019048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6065" t="27863" r="22342" b="44791"/>
                      <a:stretch>
                        <a:fillRect/>
                      </a:stretch>
                    </p:blipFill>
                    <p:spPr bwMode="auto">
                      <a:xfrm>
                        <a:off x="6113466" y="6257937"/>
                        <a:ext cx="669925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58" name="Rectangle 30"/>
          <p:cNvSpPr>
            <a:spLocks noChangeArrowheads="1"/>
          </p:cNvSpPr>
          <p:nvPr userDrawn="1"/>
        </p:nvSpPr>
        <p:spPr bwMode="auto">
          <a:xfrm>
            <a:off x="0" y="0"/>
            <a:ext cx="9144000" cy="1943100"/>
          </a:xfrm>
          <a:prstGeom prst="rect">
            <a:avLst/>
          </a:prstGeom>
          <a:solidFill>
            <a:schemeClr val="bg1">
              <a:alpha val="14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774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916D608-34ED-4CFF-84BF-02067398AA3C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10475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9CF0BB8-716A-466C-8758-386022D3B547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81938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7344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94B4BF9-9CCF-4B48-99B0-F8A0F53E87FE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90538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081FB28-CE83-4B5A-B2E0-20C0026E96A3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29922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FDD598C-D208-40BF-9F50-1C62B90C5D1F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89591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D1B9F9B-6197-4F77-A07D-9CDB921B43D0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8962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924800" y="6356362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747374-E9C4-4CA3-8141-90E11A6D1908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34351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3549571-01BF-46AC-87A2-668041CEE4CD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44891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FC39B60-922F-40F9-8B10-CCDF5FFB686C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02095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2115" y="225433"/>
            <a:ext cx="2151062" cy="6156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7344" y="225433"/>
            <a:ext cx="6302375" cy="61563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0CA5C7-3848-445B-B6F1-5D9FA5215271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16621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87338" y="1125538"/>
            <a:ext cx="8605837" cy="5256212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316913" y="6607187"/>
            <a:ext cx="728662" cy="250825"/>
          </a:xfrm>
        </p:spPr>
        <p:txBody>
          <a:bodyPr/>
          <a:lstStyle>
            <a:lvl1pPr>
              <a:defRPr/>
            </a:lvl1pPr>
          </a:lstStyle>
          <a:p>
            <a:fld id="{5B49C616-DEC3-4272-A37F-095535708466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17376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127" descr="siegel2"/>
          <p:cNvSpPr>
            <a:spLocks noChangeAspect="1" noChangeArrowheads="1"/>
          </p:cNvSpPr>
          <p:nvPr userDrawn="1"/>
        </p:nvSpPr>
        <p:spPr bwMode="auto">
          <a:xfrm>
            <a:off x="356096" y="61913"/>
            <a:ext cx="1635369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" name="Line 1128"/>
          <p:cNvSpPr>
            <a:spLocks noChangeShapeType="1"/>
          </p:cNvSpPr>
          <p:nvPr userDrawn="1"/>
        </p:nvSpPr>
        <p:spPr bwMode="auto">
          <a:xfrm>
            <a:off x="1109296" y="6469063"/>
            <a:ext cx="664698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4198" name="Rectangle 1126"/>
          <p:cNvSpPr>
            <a:spLocks noGrp="1" noChangeArrowheads="1"/>
          </p:cNvSpPr>
          <p:nvPr>
            <p:ph type="ctrTitle"/>
          </p:nvPr>
        </p:nvSpPr>
        <p:spPr>
          <a:xfrm>
            <a:off x="1077058" y="361950"/>
            <a:ext cx="7174523" cy="1143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/>
            </a:lvl1pPr>
          </a:lstStyle>
          <a:p>
            <a:pPr lvl="0"/>
            <a:r>
              <a:rPr lang="en-GB" noProof="0" smtClean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3620074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56964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435" y="440692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359190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50233" y="1117600"/>
            <a:ext cx="4018085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08991" y="1117600"/>
            <a:ext cx="401955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02302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281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281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084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22575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2518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435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538" y="273059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496663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438455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41533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484327" y="228600"/>
            <a:ext cx="2044211" cy="5232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50239" y="228600"/>
            <a:ext cx="5993423" cy="5232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17181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127" descr="siegel2"/>
          <p:cNvSpPr>
            <a:spLocks noChangeAspect="1" noChangeArrowheads="1"/>
          </p:cNvSpPr>
          <p:nvPr userDrawn="1"/>
        </p:nvSpPr>
        <p:spPr bwMode="auto">
          <a:xfrm>
            <a:off x="356096" y="61913"/>
            <a:ext cx="1635369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" name="Line 1128"/>
          <p:cNvSpPr>
            <a:spLocks noChangeShapeType="1"/>
          </p:cNvSpPr>
          <p:nvPr userDrawn="1"/>
        </p:nvSpPr>
        <p:spPr bwMode="auto">
          <a:xfrm>
            <a:off x="1109296" y="6469063"/>
            <a:ext cx="664698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4198" name="Rectangle 1126"/>
          <p:cNvSpPr>
            <a:spLocks noGrp="1" noChangeArrowheads="1"/>
          </p:cNvSpPr>
          <p:nvPr>
            <p:ph type="ctrTitle"/>
          </p:nvPr>
        </p:nvSpPr>
        <p:spPr>
          <a:xfrm>
            <a:off x="1077058" y="361950"/>
            <a:ext cx="7174523" cy="1143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/>
            </a:lvl1pPr>
          </a:lstStyle>
          <a:p>
            <a:pPr lvl="0"/>
            <a:r>
              <a:rPr lang="en-GB" noProof="0" smtClean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5334392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45190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435" y="440692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960265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50233" y="1117600"/>
            <a:ext cx="4018085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08991" y="1117600"/>
            <a:ext cx="401955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3204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281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281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4483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53812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26693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435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538" y="273059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417891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257396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94253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484327" y="228600"/>
            <a:ext cx="2044211" cy="5232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50239" y="228600"/>
            <a:ext cx="5993423" cy="5232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15452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7" y="432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7" y="432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7" y="432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91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13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prstClr val="black"/>
                </a:solidFill>
              </a:rPr>
              <a:t>3/20/2014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DFB0FC8-A66A-4E97-AF69-5E54F31F8C8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724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prstClr val="black"/>
                </a:solidFill>
              </a:rPr>
              <a:t>3/20/2014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A0EA45F-2B79-496D-841E-FB5FBEACD65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472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prstClr val="black"/>
                </a:solidFill>
              </a:rPr>
              <a:t>3/20/2014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88AD474-0F9D-4B38-80CF-829B43BB840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3787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prstClr val="black"/>
                </a:solidFill>
              </a:rPr>
              <a:t>3/20/2014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B1C7004-B10C-496F-A43E-31AE986F402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161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prstClr val="black"/>
                </a:solidFill>
              </a:rPr>
              <a:t>3/20/2014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331756E-6C06-4692-A433-3601BE3253D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972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prstClr val="black"/>
                </a:solidFill>
              </a:rPr>
              <a:t>3/20/2014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F7412C9-2618-44B6-AD3A-D9C1F4D7908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2175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prstClr val="black"/>
                </a:solidFill>
              </a:rPr>
              <a:t>3/20/2014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6498007-2815-4A8B-B656-194E01A111E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589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1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hyperlink" Target="http://wwwires.in2p3.fr/" TargetMode="Externa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hyperlink" Target="http://wwwires.in2p3.fr/" TargetMode="Externa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50.xml"/><Relationship Id="rId9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87"/>
            <a:ext cx="728662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EBB1F1-296B-45A0-A36A-AE02A4E1E566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/>
          </a:p>
        </p:txBody>
      </p:sp>
      <p:sp>
        <p:nvSpPr>
          <p:cNvPr id="47110" name="Rectangle 6"/>
          <p:cNvSpPr>
            <a:spLocks noChangeArrowheads="1"/>
          </p:cNvSpPr>
          <p:nvPr/>
        </p:nvSpPr>
        <p:spPr bwMode="auto">
          <a:xfrm>
            <a:off x="4356100" y="6607175"/>
            <a:ext cx="1404938" cy="84138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5757869" y="6607175"/>
            <a:ext cx="1404937" cy="84138"/>
          </a:xfrm>
          <a:prstGeom prst="rect">
            <a:avLst/>
          </a:prstGeom>
          <a:solidFill>
            <a:srgbClr val="96969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7162800" y="6607175"/>
            <a:ext cx="1404938" cy="841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7113" name="Rectangle 9"/>
          <p:cNvSpPr>
            <a:spLocks noChangeArrowheads="1"/>
          </p:cNvSpPr>
          <p:nvPr/>
        </p:nvSpPr>
        <p:spPr bwMode="auto">
          <a:xfrm>
            <a:off x="0" y="6524625"/>
            <a:ext cx="9144000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7114" name="Rectangle 10"/>
          <p:cNvSpPr>
            <a:spLocks noChangeArrowheads="1"/>
          </p:cNvSpPr>
          <p:nvPr/>
        </p:nvSpPr>
        <p:spPr bwMode="auto">
          <a:xfrm>
            <a:off x="5757869" y="6691313"/>
            <a:ext cx="2809875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7115" name="Rectangle 11"/>
          <p:cNvSpPr>
            <a:spLocks noChangeArrowheads="1"/>
          </p:cNvSpPr>
          <p:nvPr/>
        </p:nvSpPr>
        <p:spPr bwMode="auto">
          <a:xfrm>
            <a:off x="4356100" y="6775450"/>
            <a:ext cx="1404938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7116" name="Rectangle 12"/>
          <p:cNvSpPr>
            <a:spLocks noChangeArrowheads="1"/>
          </p:cNvSpPr>
          <p:nvPr/>
        </p:nvSpPr>
        <p:spPr bwMode="auto">
          <a:xfrm>
            <a:off x="0" y="873125"/>
            <a:ext cx="9144000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16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9pPr>
    </p:titleStyle>
    <p:bodyStyle>
      <a:lvl1pPr marL="85725" indent="-85725" algn="l" rtl="0" fontAlgn="base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fontAlgn="base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algn="l" rtl="0" fontAlgn="base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fontAlgn="base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5912" y="2286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v-SE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0239" y="1117600"/>
            <a:ext cx="8178311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v-SE" smtClean="0"/>
              <a:t>Click to edit Master text styles</a:t>
            </a:r>
          </a:p>
          <a:p>
            <a:pPr lvl="1"/>
            <a:r>
              <a:rPr lang="en-GB" altLang="sv-SE" smtClean="0"/>
              <a:t>Second level</a:t>
            </a:r>
          </a:p>
          <a:p>
            <a:pPr lvl="2"/>
            <a:r>
              <a:rPr lang="en-GB" altLang="sv-SE" smtClean="0"/>
              <a:t>Third level</a:t>
            </a:r>
          </a:p>
          <a:p>
            <a:pPr lvl="3"/>
            <a:r>
              <a:rPr lang="en-GB" altLang="sv-SE" smtClean="0"/>
              <a:t>Fourth level</a:t>
            </a:r>
          </a:p>
          <a:p>
            <a:pPr lvl="4"/>
            <a:r>
              <a:rPr lang="en-GB" altLang="sv-SE" smtClean="0"/>
              <a:t>Fifth level</a:t>
            </a:r>
          </a:p>
        </p:txBody>
      </p:sp>
      <p:grpSp>
        <p:nvGrpSpPr>
          <p:cNvPr id="1028" name="Group 10"/>
          <p:cNvGrpSpPr>
            <a:grpSpLocks/>
          </p:cNvGrpSpPr>
          <p:nvPr/>
        </p:nvGrpSpPr>
        <p:grpSpPr bwMode="auto">
          <a:xfrm>
            <a:off x="4" y="757238"/>
            <a:ext cx="8837735" cy="1960562"/>
            <a:chOff x="0" y="477"/>
            <a:chExt cx="5567" cy="1235"/>
          </a:xfrm>
        </p:grpSpPr>
        <p:sp>
          <p:nvSpPr>
            <p:cNvPr id="1036" name="Line 6"/>
            <p:cNvSpPr>
              <a:spLocks noChangeShapeType="1"/>
            </p:cNvSpPr>
            <p:nvPr/>
          </p:nvSpPr>
          <p:spPr bwMode="auto">
            <a:xfrm flipV="1">
              <a:off x="0" y="477"/>
              <a:ext cx="5567" cy="3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037" name="Line 7"/>
            <p:cNvSpPr>
              <a:spLocks noChangeShapeType="1"/>
            </p:cNvSpPr>
            <p:nvPr/>
          </p:nvSpPr>
          <p:spPr bwMode="auto">
            <a:xfrm flipV="1">
              <a:off x="5560" y="480"/>
              <a:ext cx="0" cy="1232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</p:grpSp>
      <p:sp>
        <p:nvSpPr>
          <p:cNvPr id="1029" name="Line 14"/>
          <p:cNvSpPr>
            <a:spLocks noChangeShapeType="1"/>
          </p:cNvSpPr>
          <p:nvPr userDrawn="1"/>
        </p:nvSpPr>
        <p:spPr bwMode="auto">
          <a:xfrm>
            <a:off x="1841989" y="6575425"/>
            <a:ext cx="5424854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grpSp>
        <p:nvGrpSpPr>
          <p:cNvPr id="1030" name="Group 23"/>
          <p:cNvGrpSpPr>
            <a:grpSpLocks/>
          </p:cNvGrpSpPr>
          <p:nvPr userDrawn="1"/>
        </p:nvGrpSpPr>
        <p:grpSpPr bwMode="auto">
          <a:xfrm>
            <a:off x="-1298331" y="2720975"/>
            <a:ext cx="11742127" cy="1403350"/>
            <a:chOff x="0" y="0"/>
            <a:chExt cx="8013" cy="884"/>
          </a:xfrm>
        </p:grpSpPr>
        <p:sp>
          <p:nvSpPr>
            <p:cNvPr id="1032" name="Rectangle 15"/>
            <p:cNvSpPr>
              <a:spLocks noChangeArrowheads="1"/>
            </p:cNvSpPr>
            <p:nvPr userDrawn="1"/>
          </p:nvSpPr>
          <p:spPr bwMode="auto">
            <a:xfrm>
              <a:off x="0" y="0"/>
              <a:ext cx="1871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de-DE" sz="2400">
                  <a:solidFill>
                    <a:srgbClr val="000000"/>
                  </a:solidFill>
                  <a:latin typeface="Times New Roman" pitchFamily="18" charset="0"/>
                  <a:hlinkClick r:id="rId13"/>
                </a:rPr>
                <a:t>  </a:t>
              </a:r>
              <a:r>
                <a:rPr lang="en-GB" altLang="de-DE" sz="7200">
                  <a:solidFill>
                    <a:srgbClr val="000000"/>
                  </a:solidFill>
                  <a:latin typeface="Times New Roman" pitchFamily="18" charset="0"/>
                </a:rPr>
                <a:t> </a:t>
              </a:r>
              <a:r>
                <a:rPr lang="en-GB" altLang="de-DE" sz="2400">
                  <a:solidFill>
                    <a:srgbClr val="000000"/>
                  </a:solidFill>
                  <a:latin typeface="Times New Roman" pitchFamily="18" charset="0"/>
                </a:rPr>
                <a:t>                     </a:t>
              </a:r>
            </a:p>
          </p:txBody>
        </p:sp>
        <p:sp>
          <p:nvSpPr>
            <p:cNvPr id="1033" name="Rectangle 17"/>
            <p:cNvSpPr>
              <a:spLocks noChangeArrowheads="1"/>
            </p:cNvSpPr>
            <p:nvPr userDrawn="1"/>
          </p:nvSpPr>
          <p:spPr bwMode="auto">
            <a:xfrm>
              <a:off x="1871" y="0"/>
              <a:ext cx="1947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de-DE" sz="240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r>
                <a:rPr lang="en-GB" altLang="de-DE" sz="6400">
                  <a:solidFill>
                    <a:srgbClr val="000000"/>
                  </a:solidFill>
                  <a:latin typeface="Times New Roman" pitchFamily="18" charset="0"/>
                </a:rPr>
                <a:t> </a:t>
              </a:r>
              <a:r>
                <a:rPr lang="en-GB" altLang="de-DE" sz="2400">
                  <a:solidFill>
                    <a:srgbClr val="000000"/>
                  </a:solidFill>
                  <a:latin typeface="Times New Roman" pitchFamily="18" charset="0"/>
                </a:rPr>
                <a:t>                       </a:t>
              </a:r>
            </a:p>
          </p:txBody>
        </p:sp>
        <p:sp>
          <p:nvSpPr>
            <p:cNvPr id="1034" name="Rectangle 19"/>
            <p:cNvSpPr>
              <a:spLocks noChangeArrowheads="1"/>
            </p:cNvSpPr>
            <p:nvPr userDrawn="1"/>
          </p:nvSpPr>
          <p:spPr bwMode="auto">
            <a:xfrm>
              <a:off x="3818" y="0"/>
              <a:ext cx="2018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de-DE" sz="240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r>
                <a:rPr lang="en-GB" altLang="de-DE" sz="6600">
                  <a:solidFill>
                    <a:srgbClr val="000000"/>
                  </a:solidFill>
                  <a:latin typeface="Times New Roman" pitchFamily="18" charset="0"/>
                </a:rPr>
                <a:t> </a:t>
              </a:r>
              <a:r>
                <a:rPr lang="en-GB" altLang="de-DE" sz="2400">
                  <a:solidFill>
                    <a:srgbClr val="000000"/>
                  </a:solidFill>
                  <a:latin typeface="Times New Roman" pitchFamily="18" charset="0"/>
                </a:rPr>
                <a:t>                   </a:t>
              </a:r>
            </a:p>
          </p:txBody>
        </p:sp>
        <p:sp>
          <p:nvSpPr>
            <p:cNvPr id="1035" name="Rectangle 21"/>
            <p:cNvSpPr>
              <a:spLocks noChangeArrowheads="1"/>
            </p:cNvSpPr>
            <p:nvPr userDrawn="1"/>
          </p:nvSpPr>
          <p:spPr bwMode="auto">
            <a:xfrm>
              <a:off x="5836" y="0"/>
              <a:ext cx="2177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de-DE" sz="240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r>
                <a:rPr lang="en-GB" altLang="de-DE" sz="8600">
                  <a:solidFill>
                    <a:srgbClr val="000000"/>
                  </a:solidFill>
                  <a:latin typeface="Times New Roman" pitchFamily="18" charset="0"/>
                </a:rPr>
                <a:t> </a:t>
              </a:r>
              <a:r>
                <a:rPr lang="en-GB" altLang="de-DE" sz="2400">
                  <a:solidFill>
                    <a:srgbClr val="000000"/>
                  </a:solidFill>
                  <a:latin typeface="Times New Roman" pitchFamily="18" charset="0"/>
                </a:rPr>
                <a:t>                 </a:t>
              </a:r>
            </a:p>
          </p:txBody>
        </p:sp>
      </p:grpSp>
      <p:sp>
        <p:nvSpPr>
          <p:cNvPr id="3" name="Textfeld 2"/>
          <p:cNvSpPr txBox="1"/>
          <p:nvPr userDrawn="1"/>
        </p:nvSpPr>
        <p:spPr>
          <a:xfrm>
            <a:off x="8189020" y="6471138"/>
            <a:ext cx="637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04E74F9-4CBF-46F4-AB82-CED9C3DF521C}" type="slidenum">
              <a:rPr lang="en-US" sz="1600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160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5912" y="2286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v-SE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0239" y="1117600"/>
            <a:ext cx="8178311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v-SE" smtClean="0"/>
              <a:t>Click to edit Master text styles</a:t>
            </a:r>
          </a:p>
          <a:p>
            <a:pPr lvl="1"/>
            <a:r>
              <a:rPr lang="en-GB" altLang="sv-SE" smtClean="0"/>
              <a:t>Second level</a:t>
            </a:r>
          </a:p>
          <a:p>
            <a:pPr lvl="2"/>
            <a:r>
              <a:rPr lang="en-GB" altLang="sv-SE" smtClean="0"/>
              <a:t>Third level</a:t>
            </a:r>
          </a:p>
          <a:p>
            <a:pPr lvl="3"/>
            <a:r>
              <a:rPr lang="en-GB" altLang="sv-SE" smtClean="0"/>
              <a:t>Fourth level</a:t>
            </a:r>
          </a:p>
          <a:p>
            <a:pPr lvl="4"/>
            <a:r>
              <a:rPr lang="en-GB" altLang="sv-SE" smtClean="0"/>
              <a:t>Fifth level</a:t>
            </a:r>
          </a:p>
        </p:txBody>
      </p:sp>
      <p:grpSp>
        <p:nvGrpSpPr>
          <p:cNvPr id="1028" name="Group 10"/>
          <p:cNvGrpSpPr>
            <a:grpSpLocks/>
          </p:cNvGrpSpPr>
          <p:nvPr/>
        </p:nvGrpSpPr>
        <p:grpSpPr bwMode="auto">
          <a:xfrm>
            <a:off x="4" y="757238"/>
            <a:ext cx="8837735" cy="1960562"/>
            <a:chOff x="0" y="477"/>
            <a:chExt cx="5567" cy="1235"/>
          </a:xfrm>
        </p:grpSpPr>
        <p:sp>
          <p:nvSpPr>
            <p:cNvPr id="1036" name="Line 6"/>
            <p:cNvSpPr>
              <a:spLocks noChangeShapeType="1"/>
            </p:cNvSpPr>
            <p:nvPr/>
          </p:nvSpPr>
          <p:spPr bwMode="auto">
            <a:xfrm flipV="1">
              <a:off x="0" y="477"/>
              <a:ext cx="5567" cy="3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037" name="Line 7"/>
            <p:cNvSpPr>
              <a:spLocks noChangeShapeType="1"/>
            </p:cNvSpPr>
            <p:nvPr/>
          </p:nvSpPr>
          <p:spPr bwMode="auto">
            <a:xfrm flipV="1">
              <a:off x="5560" y="480"/>
              <a:ext cx="0" cy="1232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</p:grpSp>
      <p:sp>
        <p:nvSpPr>
          <p:cNvPr id="1029" name="Line 14"/>
          <p:cNvSpPr>
            <a:spLocks noChangeShapeType="1"/>
          </p:cNvSpPr>
          <p:nvPr userDrawn="1"/>
        </p:nvSpPr>
        <p:spPr bwMode="auto">
          <a:xfrm>
            <a:off x="1841989" y="6575425"/>
            <a:ext cx="5424854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grpSp>
        <p:nvGrpSpPr>
          <p:cNvPr id="1030" name="Group 23"/>
          <p:cNvGrpSpPr>
            <a:grpSpLocks/>
          </p:cNvGrpSpPr>
          <p:nvPr userDrawn="1"/>
        </p:nvGrpSpPr>
        <p:grpSpPr bwMode="auto">
          <a:xfrm>
            <a:off x="-1298331" y="2720975"/>
            <a:ext cx="11742127" cy="1403350"/>
            <a:chOff x="0" y="0"/>
            <a:chExt cx="8013" cy="884"/>
          </a:xfrm>
        </p:grpSpPr>
        <p:sp>
          <p:nvSpPr>
            <p:cNvPr id="1032" name="Rectangle 15"/>
            <p:cNvSpPr>
              <a:spLocks noChangeArrowheads="1"/>
            </p:cNvSpPr>
            <p:nvPr userDrawn="1"/>
          </p:nvSpPr>
          <p:spPr bwMode="auto">
            <a:xfrm>
              <a:off x="0" y="0"/>
              <a:ext cx="1871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de-DE" sz="2400">
                  <a:solidFill>
                    <a:srgbClr val="000000"/>
                  </a:solidFill>
                  <a:latin typeface="Times New Roman" pitchFamily="18" charset="0"/>
                  <a:hlinkClick r:id="rId13"/>
                </a:rPr>
                <a:t>  </a:t>
              </a:r>
              <a:r>
                <a:rPr lang="en-GB" altLang="de-DE" sz="7200">
                  <a:solidFill>
                    <a:srgbClr val="000000"/>
                  </a:solidFill>
                  <a:latin typeface="Times New Roman" pitchFamily="18" charset="0"/>
                </a:rPr>
                <a:t> </a:t>
              </a:r>
              <a:r>
                <a:rPr lang="en-GB" altLang="de-DE" sz="2400">
                  <a:solidFill>
                    <a:srgbClr val="000000"/>
                  </a:solidFill>
                  <a:latin typeface="Times New Roman" pitchFamily="18" charset="0"/>
                </a:rPr>
                <a:t>                     </a:t>
              </a:r>
            </a:p>
          </p:txBody>
        </p:sp>
        <p:sp>
          <p:nvSpPr>
            <p:cNvPr id="1033" name="Rectangle 17"/>
            <p:cNvSpPr>
              <a:spLocks noChangeArrowheads="1"/>
            </p:cNvSpPr>
            <p:nvPr userDrawn="1"/>
          </p:nvSpPr>
          <p:spPr bwMode="auto">
            <a:xfrm>
              <a:off x="1871" y="0"/>
              <a:ext cx="1947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de-DE" sz="240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r>
                <a:rPr lang="en-GB" altLang="de-DE" sz="6400">
                  <a:solidFill>
                    <a:srgbClr val="000000"/>
                  </a:solidFill>
                  <a:latin typeface="Times New Roman" pitchFamily="18" charset="0"/>
                </a:rPr>
                <a:t> </a:t>
              </a:r>
              <a:r>
                <a:rPr lang="en-GB" altLang="de-DE" sz="2400">
                  <a:solidFill>
                    <a:srgbClr val="000000"/>
                  </a:solidFill>
                  <a:latin typeface="Times New Roman" pitchFamily="18" charset="0"/>
                </a:rPr>
                <a:t>                       </a:t>
              </a:r>
            </a:p>
          </p:txBody>
        </p:sp>
        <p:sp>
          <p:nvSpPr>
            <p:cNvPr id="1034" name="Rectangle 19"/>
            <p:cNvSpPr>
              <a:spLocks noChangeArrowheads="1"/>
            </p:cNvSpPr>
            <p:nvPr userDrawn="1"/>
          </p:nvSpPr>
          <p:spPr bwMode="auto">
            <a:xfrm>
              <a:off x="3818" y="0"/>
              <a:ext cx="2018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de-DE" sz="240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r>
                <a:rPr lang="en-GB" altLang="de-DE" sz="6600">
                  <a:solidFill>
                    <a:srgbClr val="000000"/>
                  </a:solidFill>
                  <a:latin typeface="Times New Roman" pitchFamily="18" charset="0"/>
                </a:rPr>
                <a:t> </a:t>
              </a:r>
              <a:r>
                <a:rPr lang="en-GB" altLang="de-DE" sz="2400">
                  <a:solidFill>
                    <a:srgbClr val="000000"/>
                  </a:solidFill>
                  <a:latin typeface="Times New Roman" pitchFamily="18" charset="0"/>
                </a:rPr>
                <a:t>                   </a:t>
              </a:r>
            </a:p>
          </p:txBody>
        </p:sp>
        <p:sp>
          <p:nvSpPr>
            <p:cNvPr id="1035" name="Rectangle 21"/>
            <p:cNvSpPr>
              <a:spLocks noChangeArrowheads="1"/>
            </p:cNvSpPr>
            <p:nvPr userDrawn="1"/>
          </p:nvSpPr>
          <p:spPr bwMode="auto">
            <a:xfrm>
              <a:off x="5836" y="0"/>
              <a:ext cx="2177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de-DE" sz="240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r>
                <a:rPr lang="en-GB" altLang="de-DE" sz="8600">
                  <a:solidFill>
                    <a:srgbClr val="000000"/>
                  </a:solidFill>
                  <a:latin typeface="Times New Roman" pitchFamily="18" charset="0"/>
                </a:rPr>
                <a:t> </a:t>
              </a:r>
              <a:r>
                <a:rPr lang="en-GB" altLang="de-DE" sz="2400">
                  <a:solidFill>
                    <a:srgbClr val="000000"/>
                  </a:solidFill>
                  <a:latin typeface="Times New Roman" pitchFamily="18" charset="0"/>
                </a:rPr>
                <a:t>                 </a:t>
              </a:r>
            </a:p>
          </p:txBody>
        </p:sp>
      </p:grpSp>
      <p:sp>
        <p:nvSpPr>
          <p:cNvPr id="3" name="Textfeld 2"/>
          <p:cNvSpPr txBox="1"/>
          <p:nvPr userDrawn="1"/>
        </p:nvSpPr>
        <p:spPr>
          <a:xfrm>
            <a:off x="8189020" y="6471138"/>
            <a:ext cx="637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04E74F9-4CBF-46F4-AB82-CED9C3DF521C}" type="slidenum">
              <a:rPr lang="en-US" sz="1600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675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7" y="432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7" y="432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prstClr val="black"/>
                </a:solidFill>
              </a:rPr>
              <a:t>3/20/2014</a:t>
            </a: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835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em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\\WinFileSvG\DL$Root\cschmidt\Eigene%20Dateien\NUSTAR-R3B\Vortrag%2002.03.2016\u23u-cut.avi" TargetMode="External"/><Relationship Id="rId1" Type="http://schemas.microsoft.com/office/2007/relationships/media" Target="file:///\\WinFileSvG\DL$Root\cschmidt\Eigene%20Dateien\NUSTAR-R3B\Vortrag%2002.03.2016\u23u-cut.avi" TargetMode="Externa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4270" y="1905000"/>
            <a:ext cx="7772400" cy="1676400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The CBM Silicon Tracking Station</a:t>
            </a:r>
            <a:br>
              <a:rPr lang="en-US" sz="4000" b="1" dirty="0" smtClean="0"/>
            </a:br>
            <a:r>
              <a:rPr lang="en-US" sz="4000" b="1" dirty="0" smtClean="0"/>
              <a:t>and CBM-related ASIC developments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810000"/>
            <a:ext cx="9144000" cy="914400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Christian J. Schmidt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3</a:t>
            </a:r>
            <a:r>
              <a:rPr lang="en-US" sz="2400" baseline="30000" dirty="0" smtClean="0">
                <a:solidFill>
                  <a:schemeClr val="tx1"/>
                </a:solidFill>
              </a:rPr>
              <a:t>rd</a:t>
            </a:r>
            <a:r>
              <a:rPr lang="en-US" sz="2400" dirty="0" smtClean="0">
                <a:solidFill>
                  <a:schemeClr val="tx1"/>
                </a:solidFill>
              </a:rPr>
              <a:t> Annual MT Meeting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Jan. 31</a:t>
            </a:r>
            <a:r>
              <a:rPr lang="en-US" sz="2400" baseline="30000" dirty="0" smtClean="0">
                <a:solidFill>
                  <a:schemeClr val="tx1"/>
                </a:solidFill>
              </a:rPr>
              <a:t>st</a:t>
            </a:r>
            <a:r>
              <a:rPr lang="en-US" sz="2400" dirty="0" smtClean="0">
                <a:solidFill>
                  <a:schemeClr val="tx1"/>
                </a:solidFill>
              </a:rPr>
              <a:t> to Feb. 2</a:t>
            </a:r>
            <a:r>
              <a:rPr lang="en-US" sz="2400" baseline="30000" dirty="0" smtClean="0">
                <a:solidFill>
                  <a:schemeClr val="tx1"/>
                </a:solidFill>
              </a:rPr>
              <a:t>nd</a:t>
            </a:r>
            <a:r>
              <a:rPr lang="en-US" sz="2400" dirty="0" smtClean="0">
                <a:solidFill>
                  <a:schemeClr val="tx1"/>
                </a:solidFill>
              </a:rPr>
              <a:t>, 2017, GSI, Darmstadt, Germany</a:t>
            </a:r>
            <a:endParaRPr lang="en-US" sz="800" dirty="0" smtClean="0">
              <a:solidFill>
                <a:schemeClr val="tx1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6093296"/>
            <a:ext cx="2160239" cy="559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98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2" name="Group 6"/>
          <p:cNvGrpSpPr>
            <a:grpSpLocks/>
          </p:cNvGrpSpPr>
          <p:nvPr/>
        </p:nvGrpSpPr>
        <p:grpSpPr bwMode="auto">
          <a:xfrm>
            <a:off x="6858000" y="5084722"/>
            <a:ext cx="2160240" cy="1640003"/>
            <a:chOff x="4082" y="2381"/>
            <a:chExt cx="1474" cy="1152"/>
          </a:xfrm>
        </p:grpSpPr>
        <p:pic>
          <p:nvPicPr>
            <p:cNvPr id="13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2" y="2381"/>
              <a:ext cx="1084" cy="1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5148" y="2390"/>
              <a:ext cx="408" cy="11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algn="ctr">
                <a:lnSpc>
                  <a:spcPct val="83000"/>
                </a:lnSpc>
                <a:buClr>
                  <a:srgbClr val="000000"/>
                </a:buClr>
                <a:buSzPct val="100000"/>
                <a:buFont typeface="Arial" pitchFamily="34" charset="0"/>
                <a:buNone/>
              </a:pPr>
              <a:r>
                <a:rPr lang="de-DE" sz="4000" b="1" dirty="0">
                  <a:solidFill>
                    <a:srgbClr val="FF9933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rPr>
                <a:t>CBM</a:t>
              </a:r>
            </a:p>
          </p:txBody>
        </p:sp>
      </p:grpSp>
      <p:pic>
        <p:nvPicPr>
          <p:cNvPr id="15" name="Picture 25" descr="HG_LOGO_S_ENG_RG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061" y="342997"/>
            <a:ext cx="189697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:\Behnke\hgf\matter\Technologies\Program\logo\MT_Logos\Matter and Technologies Logos\MT_DTS_RGB.e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395"/>
            <a:ext cx="2125153" cy="60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34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7620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Fully digital Read-out ASIC “STS-XYTER”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10</a:t>
            </a:fld>
            <a:endParaRPr lang="de-DE" dirty="0"/>
          </a:p>
        </p:txBody>
      </p:sp>
      <p:sp>
        <p:nvSpPr>
          <p:cNvPr id="3" name="TextBox 2"/>
          <p:cNvSpPr txBox="1"/>
          <p:nvPr/>
        </p:nvSpPr>
        <p:spPr>
          <a:xfrm>
            <a:off x="914400" y="2133600"/>
            <a:ext cx="2017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STS-XYTER ASIC </a:t>
            </a:r>
            <a:endParaRPr lang="de-DE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67544" y="1057870"/>
            <a:ext cx="3208300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i="1" dirty="0" smtClean="0"/>
              <a:t>purely data driven read-out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i="1" dirty="0" smtClean="0"/>
              <a:t>time-stamped data elements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i="1" dirty="0" smtClean="0"/>
              <a:t>250kHz per channel</a:t>
            </a:r>
          </a:p>
        </p:txBody>
      </p:sp>
      <p:graphicFrame>
        <p:nvGraphicFramePr>
          <p:cNvPr id="27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1986028"/>
              </p:ext>
            </p:extLst>
          </p:nvPr>
        </p:nvGraphicFramePr>
        <p:xfrm>
          <a:off x="503864" y="4648200"/>
          <a:ext cx="2957264" cy="192024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092902"/>
                <a:gridCol w="1864362"/>
              </a:tblGrid>
              <a:tr h="2646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channels</a:t>
                      </a:r>
                    </a:p>
                  </a:txBody>
                  <a:tcPr>
                    <a:solidFill>
                      <a:srgbClr val="7030A0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128,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polarity +/-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7030A0">
                        <a:alpha val="18000"/>
                      </a:srgbClr>
                    </a:solidFill>
                  </a:tcPr>
                </a:tc>
              </a:tr>
              <a:tr h="228411"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noise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7030A0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&lt; 1000 e</a:t>
                      </a:r>
                      <a:r>
                        <a:rPr lang="en-US" sz="1200" b="0" baseline="30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under load</a:t>
                      </a:r>
                      <a:endParaRPr lang="en-US" sz="1200" b="0" baseline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7030A0">
                        <a:alpha val="18000"/>
                      </a:srgbClr>
                    </a:solidFill>
                  </a:tcPr>
                </a:tc>
              </a:tr>
              <a:tr h="216981"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ADC range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7030A0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16 </a:t>
                      </a:r>
                      <a:r>
                        <a:rPr lang="en-US" sz="1200" b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fC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, 5 bit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US" sz="1200" b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7030A0">
                        <a:alpha val="18000"/>
                      </a:srgbClr>
                    </a:solidFill>
                  </a:tcPr>
                </a:tc>
              </a:tr>
              <a:tr h="167451">
                <a:tc>
                  <a:txBody>
                    <a:bodyPr/>
                    <a:lstStyle/>
                    <a:p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lock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7030A0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160 MHz</a:t>
                      </a:r>
                    </a:p>
                  </a:txBody>
                  <a:tcPr>
                    <a:solidFill>
                      <a:srgbClr val="7030A0">
                        <a:alpha val="18000"/>
                      </a:srgbClr>
                    </a:solidFill>
                  </a:tcPr>
                </a:tc>
              </a:tr>
              <a:tr h="184596"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power 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7030A0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&lt; 10 </a:t>
                      </a:r>
                      <a:r>
                        <a:rPr lang="en-US" sz="1200" b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mW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/channel</a:t>
                      </a:r>
                    </a:p>
                  </a:txBody>
                  <a:tcPr>
                    <a:solidFill>
                      <a:srgbClr val="7030A0">
                        <a:alpha val="18000"/>
                      </a:srgbClr>
                    </a:solidFill>
                  </a:tcPr>
                </a:tc>
              </a:tr>
              <a:tr h="249366"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timestamp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7030A0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&lt; 5 ns  resolution</a:t>
                      </a:r>
                    </a:p>
                  </a:txBody>
                  <a:tcPr>
                    <a:solidFill>
                      <a:srgbClr val="7030A0">
                        <a:alpha val="18000"/>
                      </a:srgbClr>
                    </a:solidFill>
                  </a:tcPr>
                </a:tc>
              </a:tr>
              <a:tr h="159831">
                <a:tc>
                  <a:txBody>
                    <a:bodyPr/>
                    <a:lstStyle/>
                    <a:p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out interface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7030A0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 × 320 Mbit/s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LVDS</a:t>
                      </a:r>
                    </a:p>
                  </a:txBody>
                  <a:tcPr>
                    <a:solidFill>
                      <a:srgbClr val="7030A0">
                        <a:alpha val="18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5" name="Rectangle 34"/>
          <p:cNvSpPr/>
          <p:nvPr/>
        </p:nvSpPr>
        <p:spPr>
          <a:xfrm>
            <a:off x="4031292" y="990600"/>
            <a:ext cx="473108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every</a:t>
            </a:r>
            <a:r>
              <a:rPr lang="de-DE" dirty="0" smtClean="0"/>
              <a:t> </a:t>
            </a:r>
            <a:r>
              <a:rPr lang="de-DE" dirty="0" err="1" smtClean="0"/>
              <a:t>channel</a:t>
            </a:r>
            <a:r>
              <a:rPr lang="de-DE" dirty="0" smtClean="0"/>
              <a:t>:</a:t>
            </a:r>
            <a:br>
              <a:rPr lang="de-DE" dirty="0" smtClean="0"/>
            </a:br>
            <a:endParaRPr lang="de-DE" sz="800" dirty="0" smtClean="0"/>
          </a:p>
          <a:p>
            <a:pPr marL="231775" indent="-231775">
              <a:buFont typeface="Arial" panose="020B0604020202020204" pitchFamily="34" charset="0"/>
              <a:buChar char="•"/>
              <a:tabLst>
                <a:tab pos="1597025" algn="l"/>
              </a:tabLst>
            </a:pPr>
            <a:r>
              <a:rPr lang="de-DE" sz="1600" dirty="0" smtClean="0"/>
              <a:t>fast </a:t>
            </a:r>
            <a:r>
              <a:rPr lang="de-DE" sz="1600" dirty="0" err="1" smtClean="0"/>
              <a:t>branch</a:t>
            </a:r>
            <a:r>
              <a:rPr lang="de-DE" sz="1600" dirty="0" smtClean="0"/>
              <a:t>:  	time-</a:t>
            </a:r>
            <a:r>
              <a:rPr lang="de-DE" sz="1600" dirty="0" err="1" smtClean="0"/>
              <a:t>stamp</a:t>
            </a:r>
            <a:endParaRPr lang="de-DE" sz="1600" dirty="0"/>
          </a:p>
          <a:p>
            <a:pPr marL="231775" indent="-231775">
              <a:buFont typeface="Arial" panose="020B0604020202020204" pitchFamily="34" charset="0"/>
              <a:buChar char="•"/>
              <a:tabLst>
                <a:tab pos="1597025" algn="l"/>
              </a:tabLst>
            </a:pPr>
            <a:r>
              <a:rPr lang="de-DE" sz="1600" dirty="0" err="1" smtClean="0"/>
              <a:t>slow</a:t>
            </a:r>
            <a:r>
              <a:rPr lang="de-DE" sz="1600" dirty="0" smtClean="0"/>
              <a:t> </a:t>
            </a:r>
            <a:r>
              <a:rPr lang="de-DE" sz="1600" dirty="0" err="1" smtClean="0"/>
              <a:t>branch</a:t>
            </a:r>
            <a:r>
              <a:rPr lang="de-DE" sz="1600" dirty="0" smtClean="0"/>
              <a:t>: 	</a:t>
            </a:r>
            <a:r>
              <a:rPr lang="de-DE" sz="1600" dirty="0" err="1" smtClean="0"/>
              <a:t>signal</a:t>
            </a:r>
            <a:r>
              <a:rPr lang="de-DE" sz="1600" dirty="0" smtClean="0"/>
              <a:t> </a:t>
            </a:r>
            <a:r>
              <a:rPr lang="de-DE" sz="1600" dirty="0" err="1" smtClean="0"/>
              <a:t>height</a:t>
            </a:r>
            <a:r>
              <a:rPr lang="de-DE" sz="1600" dirty="0" smtClean="0"/>
              <a:t> </a:t>
            </a:r>
            <a:r>
              <a:rPr lang="de-DE" sz="1600" dirty="0" err="1" smtClean="0"/>
              <a:t>digitization</a:t>
            </a:r>
            <a:r>
              <a:rPr lang="de-DE" sz="1600" dirty="0" smtClean="0"/>
              <a:t> (</a:t>
            </a:r>
            <a:r>
              <a:rPr lang="de-DE" sz="1600" dirty="0" err="1"/>
              <a:t>e</a:t>
            </a:r>
            <a:r>
              <a:rPr lang="de-DE" sz="1600" dirty="0" err="1" smtClean="0"/>
              <a:t>nergy</a:t>
            </a:r>
            <a:r>
              <a:rPr lang="de-DE" sz="1600" dirty="0" smtClean="0"/>
              <a:t>)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47881" y="4365907"/>
            <a:ext cx="469442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err="1" smtClean="0"/>
              <a:t>noise</a:t>
            </a:r>
            <a:r>
              <a:rPr lang="de-DE" dirty="0" smtClean="0"/>
              <a:t> </a:t>
            </a:r>
            <a:r>
              <a:rPr lang="de-DE" dirty="0" err="1" smtClean="0"/>
              <a:t>minimization</a:t>
            </a:r>
            <a:r>
              <a:rPr lang="de-DE" dirty="0" smtClean="0"/>
              <a:t> in </a:t>
            </a:r>
            <a:r>
              <a:rPr lang="de-DE" dirty="0" err="1" smtClean="0"/>
              <a:t>self-triggering</a:t>
            </a:r>
            <a:r>
              <a:rPr lang="de-DE" dirty="0" smtClean="0"/>
              <a:t> </a:t>
            </a:r>
            <a:r>
              <a:rPr lang="de-DE" dirty="0" err="1" smtClean="0"/>
              <a:t>system</a:t>
            </a:r>
            <a:r>
              <a:rPr lang="de-DE" dirty="0" smtClean="0"/>
              <a:t>: </a:t>
            </a:r>
            <a:br>
              <a:rPr lang="de-DE" dirty="0" smtClean="0"/>
            </a:br>
            <a:endParaRPr lang="de-DE" sz="900" dirty="0"/>
          </a:p>
          <a:p>
            <a:r>
              <a:rPr lang="de-DE" i="1" dirty="0" err="1" smtClean="0"/>
              <a:t>effective</a:t>
            </a:r>
            <a:r>
              <a:rPr lang="de-DE" i="1" dirty="0" smtClean="0"/>
              <a:t> </a:t>
            </a:r>
            <a:r>
              <a:rPr lang="de-DE" i="1" dirty="0" err="1" smtClean="0"/>
              <a:t>two</a:t>
            </a:r>
            <a:r>
              <a:rPr lang="de-DE" i="1" dirty="0" smtClean="0"/>
              <a:t>-level </a:t>
            </a:r>
            <a:r>
              <a:rPr lang="de-DE" i="1" dirty="0" err="1" smtClean="0"/>
              <a:t>discrimination</a:t>
            </a:r>
            <a:r>
              <a:rPr lang="de-DE" i="1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trigger to the timestamp latch vetoed if ADC-LSB generated no signal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3675844" y="2209800"/>
            <a:ext cx="5148327" cy="2100044"/>
            <a:chOff x="3995936" y="2348880"/>
            <a:chExt cx="4828229" cy="1851780"/>
          </a:xfrm>
        </p:grpSpPr>
        <p:pic>
          <p:nvPicPr>
            <p:cNvPr id="30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5936" y="2348880"/>
              <a:ext cx="4828229" cy="1851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8190699" y="2670282"/>
              <a:ext cx="556451" cy="110799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CBM-NET </a:t>
              </a:r>
            </a:p>
            <a:p>
              <a:pPr algn="ctr"/>
              <a:r>
                <a:rPr lang="en-US" sz="1100" dirty="0" smtClean="0"/>
                <a:t>(v1.0 )</a:t>
              </a:r>
            </a:p>
            <a:p>
              <a:pPr algn="ctr"/>
              <a:endParaRPr lang="en-US" sz="1100" dirty="0"/>
            </a:p>
            <a:p>
              <a:pPr algn="ctr"/>
              <a:r>
                <a:rPr lang="en-US" sz="1100" dirty="0" smtClean="0"/>
                <a:t>GBT</a:t>
              </a:r>
              <a:br>
                <a:rPr lang="en-US" sz="1100" dirty="0" smtClean="0"/>
              </a:br>
              <a:r>
                <a:rPr lang="en-US" sz="1100" dirty="0" smtClean="0"/>
                <a:t>(V2.0)</a:t>
              </a:r>
              <a:endParaRPr lang="de-DE" sz="1100" dirty="0"/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6358552" y="2788651"/>
              <a:ext cx="4120" cy="658113"/>
            </a:xfrm>
            <a:prstGeom prst="line">
              <a:avLst/>
            </a:prstGeom>
            <a:ln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5652120" y="2999783"/>
              <a:ext cx="7950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LSB veto</a:t>
              </a:r>
              <a:endParaRPr lang="de-DE" sz="12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83968" y="2508928"/>
              <a:ext cx="7950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t</a:t>
              </a:r>
              <a:r>
                <a:rPr lang="en-US" sz="1200" baseline="-25000" dirty="0" smtClean="0"/>
                <a:t>s</a:t>
              </a:r>
              <a:r>
                <a:rPr lang="en-US" sz="1200" dirty="0" smtClean="0"/>
                <a:t> = 30 ns</a:t>
              </a:r>
              <a:endParaRPr lang="de-DE" sz="12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283968" y="3429000"/>
              <a:ext cx="7950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t</a:t>
              </a:r>
              <a:r>
                <a:rPr lang="en-US" sz="1200" baseline="-25000" dirty="0" smtClean="0"/>
                <a:t>s</a:t>
              </a:r>
              <a:r>
                <a:rPr lang="en-US" sz="1200" dirty="0" smtClean="0"/>
                <a:t> = 80 ns</a:t>
              </a:r>
              <a:endParaRPr lang="de-DE" sz="12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623632" y="2655931"/>
              <a:ext cx="467025" cy="110799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1100" dirty="0" smtClean="0"/>
            </a:p>
            <a:p>
              <a:pPr algn="ctr"/>
              <a:endParaRPr lang="en-US" sz="1100" dirty="0"/>
            </a:p>
            <a:p>
              <a:pPr algn="ctr"/>
              <a:r>
                <a:rPr lang="en-US" sz="1100" dirty="0" smtClean="0"/>
                <a:t>r/o</a:t>
              </a:r>
              <a:r>
                <a:rPr lang="en-US" sz="1100" dirty="0"/>
                <a:t/>
              </a:r>
              <a:br>
                <a:rPr lang="en-US" sz="1100" dirty="0"/>
              </a:br>
              <a:r>
                <a:rPr lang="en-US" sz="1100" dirty="0" smtClean="0"/>
                <a:t>logic</a:t>
              </a:r>
            </a:p>
            <a:p>
              <a:pPr algn="ctr"/>
              <a:endParaRPr lang="en-US" sz="1100" dirty="0" smtClean="0"/>
            </a:p>
            <a:p>
              <a:pPr algn="ctr"/>
              <a:endParaRPr lang="de-DE" sz="1100" dirty="0"/>
            </a:p>
          </p:txBody>
        </p:sp>
      </p:grpSp>
      <p:sp>
        <p:nvSpPr>
          <p:cNvPr id="4" name="Textfeld 3"/>
          <p:cNvSpPr txBox="1"/>
          <p:nvPr/>
        </p:nvSpPr>
        <p:spPr>
          <a:xfrm>
            <a:off x="3733800" y="6096000"/>
            <a:ext cx="39338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Design Team: </a:t>
            </a:r>
          </a:p>
          <a:p>
            <a:r>
              <a:rPr lang="en-US" dirty="0" smtClean="0"/>
              <a:t>R. </a:t>
            </a:r>
            <a:r>
              <a:rPr lang="en-US" dirty="0" err="1" smtClean="0"/>
              <a:t>Szczygiel</a:t>
            </a:r>
            <a:r>
              <a:rPr lang="en-US" dirty="0"/>
              <a:t> </a:t>
            </a:r>
            <a:r>
              <a:rPr lang="en-US" dirty="0" smtClean="0"/>
              <a:t>et al. at AGH Krakow/Poland</a:t>
            </a:r>
            <a:endParaRPr lang="en-US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56264" y="2458063"/>
            <a:ext cx="2696536" cy="2022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090660" y="3074881"/>
            <a:ext cx="18277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i="1" dirty="0" smtClean="0">
                <a:solidFill>
                  <a:schemeClr val="bg1"/>
                </a:solidFill>
              </a:rPr>
              <a:t/>
            </a:r>
            <a:br>
              <a:rPr lang="en-US" sz="1600" i="1" dirty="0" smtClean="0">
                <a:solidFill>
                  <a:schemeClr val="bg1"/>
                </a:solidFill>
              </a:rPr>
            </a:br>
            <a:r>
              <a:rPr lang="en-US" sz="1600" i="1" dirty="0" smtClean="0">
                <a:solidFill>
                  <a:schemeClr val="bg1"/>
                </a:solidFill>
              </a:rPr>
              <a:t>UMC </a:t>
            </a:r>
            <a:r>
              <a:rPr lang="en-US" sz="1600" i="1" dirty="0">
                <a:solidFill>
                  <a:schemeClr val="bg1"/>
                </a:solidFill>
              </a:rPr>
              <a:t>180 nm CMOS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486400"/>
            <a:ext cx="933836" cy="130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503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8965" y="228600"/>
            <a:ext cx="9082746" cy="533400"/>
          </a:xfrm>
        </p:spPr>
        <p:txBody>
          <a:bodyPr/>
          <a:lstStyle/>
          <a:p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STS-XYTER  	</a:t>
            </a:r>
            <a:r>
              <a:rPr lang="en-US" sz="2400" b="0" dirty="0" smtClean="0">
                <a:solidFill>
                  <a:schemeClr val="accent1">
                    <a:lumMod val="75000"/>
                  </a:schemeClr>
                </a:solidFill>
              </a:rPr>
              <a:t>R. </a:t>
            </a:r>
            <a:r>
              <a:rPr lang="en-US" sz="2400" b="0" dirty="0" err="1" smtClean="0">
                <a:solidFill>
                  <a:schemeClr val="accent1">
                    <a:lumMod val="75000"/>
                  </a:schemeClr>
                </a:solidFill>
              </a:rPr>
              <a:t>Szczygiel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0" dirty="0" smtClean="0">
                <a:solidFill>
                  <a:schemeClr val="accent1">
                    <a:lumMod val="75000"/>
                  </a:schemeClr>
                </a:solidFill>
              </a:rPr>
              <a:t>et al. AGH Krakow</a:t>
            </a:r>
            <a:endParaRPr lang="en-US" sz="3600" b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3174" y="1299488"/>
            <a:ext cx="9397237" cy="43434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800" dirty="0" smtClean="0"/>
              <a:t>Submission Review in Feb. 2015: Noise is an issue </a:t>
            </a:r>
            <a:r>
              <a:rPr lang="en-US" sz="1800" dirty="0" smtClean="0">
                <a:sym typeface="Wingdings" panose="05000000000000000000" pitchFamily="2" charset="2"/>
              </a:rPr>
              <a:t>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b="1" dirty="0" smtClean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	system issue, optimization with complete system perspective, 				extensive architectural studies  goal  &lt; 1000 ENC</a:t>
            </a:r>
          </a:p>
          <a:p>
            <a:pPr>
              <a:lnSpc>
                <a:spcPct val="150000"/>
              </a:lnSpc>
            </a:pPr>
            <a:r>
              <a:rPr lang="en-US" sz="1800" dirty="0" smtClean="0"/>
              <a:t>Submission </a:t>
            </a:r>
            <a:r>
              <a:rPr lang="en-US" sz="1800" dirty="0"/>
              <a:t>Review in </a:t>
            </a:r>
            <a:r>
              <a:rPr lang="en-US" sz="1800" dirty="0" smtClean="0"/>
              <a:t>Oct. 2015</a:t>
            </a:r>
            <a:r>
              <a:rPr lang="en-US" sz="1800" dirty="0"/>
              <a:t> </a:t>
            </a:r>
            <a:r>
              <a:rPr lang="en-US" sz="1800" dirty="0" smtClean="0">
                <a:sym typeface="Wingdings" panose="05000000000000000000" pitchFamily="2" charset="2"/>
              </a:rPr>
              <a:t> full go for submission 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000" dirty="0" smtClean="0"/>
              <a:t>STS-XYTER 2.0: adaptation to </a:t>
            </a:r>
            <a:r>
              <a:rPr lang="en-US" sz="2000" dirty="0" err="1" smtClean="0"/>
              <a:t>GBTx</a:t>
            </a:r>
            <a:r>
              <a:rPr lang="en-US" sz="2000" dirty="0" smtClean="0"/>
              <a:t>-</a:t>
            </a:r>
            <a:r>
              <a:rPr lang="en-US" sz="2000" dirty="0" err="1" smtClean="0"/>
              <a:t>eLink</a:t>
            </a:r>
            <a:r>
              <a:rPr lang="en-US" sz="2000" dirty="0" smtClean="0"/>
              <a:t>-readout, STS-r/o protocol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smtClean="0">
                <a:sym typeface="Wingdings" panose="05000000000000000000" pitchFamily="2" charset="2"/>
              </a:rPr>
              <a:t> intensive collaboration AGH-WUT (W. </a:t>
            </a:r>
            <a:r>
              <a:rPr lang="en-US" sz="2000" dirty="0" err="1" smtClean="0">
                <a:sym typeface="Wingdings" panose="05000000000000000000" pitchFamily="2" charset="2"/>
              </a:rPr>
              <a:t>Zabolotny</a:t>
            </a:r>
            <a:r>
              <a:rPr lang="en-US" sz="2000" dirty="0" smtClean="0">
                <a:sym typeface="Wingdings" panose="05000000000000000000" pitchFamily="2" charset="2"/>
              </a:rPr>
              <a:t> (DPB)) on design and verification </a:t>
            </a:r>
            <a:endParaRPr lang="en-US" sz="2000" dirty="0" smtClean="0"/>
          </a:p>
          <a:p>
            <a:pPr lvl="1">
              <a:lnSpc>
                <a:spcPct val="150000"/>
              </a:lnSpc>
            </a:pPr>
            <a:r>
              <a:rPr lang="en-US" sz="1800" dirty="0" smtClean="0"/>
              <a:t>STS-XYTER defines critical path for STS!</a:t>
            </a:r>
          </a:p>
          <a:p>
            <a:pPr lvl="1">
              <a:lnSpc>
                <a:spcPct val="150000"/>
              </a:lnSpc>
            </a:pPr>
            <a:r>
              <a:rPr lang="en-US" sz="1800" dirty="0" smtClean="0">
                <a:sym typeface="Wingdings" panose="05000000000000000000" pitchFamily="2" charset="2"/>
              </a:rPr>
              <a:t> This submission has all architectural elements included! </a:t>
            </a:r>
          </a:p>
        </p:txBody>
      </p:sp>
      <p:sp>
        <p:nvSpPr>
          <p:cNvPr id="5" name="Titel 1"/>
          <p:cNvSpPr txBox="1">
            <a:spLocks/>
          </p:cNvSpPr>
          <p:nvPr/>
        </p:nvSpPr>
        <p:spPr bwMode="auto">
          <a:xfrm>
            <a:off x="76200" y="685800"/>
            <a:ext cx="9082746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2400" kern="0" dirty="0" smtClean="0">
                <a:solidFill>
                  <a:srgbClr val="5C65C2">
                    <a:lumMod val="60000"/>
                    <a:lumOff val="40000"/>
                  </a:srgbClr>
                </a:solidFill>
              </a:rPr>
              <a:t>STS-XYTER turns into </a:t>
            </a:r>
            <a:r>
              <a:rPr lang="en-US" sz="2400" kern="0" dirty="0" err="1" smtClean="0">
                <a:solidFill>
                  <a:srgbClr val="5C65C2">
                    <a:lumMod val="60000"/>
                    <a:lumOff val="40000"/>
                  </a:srgbClr>
                </a:solidFill>
              </a:rPr>
              <a:t>MuCH</a:t>
            </a:r>
            <a:r>
              <a:rPr lang="en-US" sz="2400" kern="0" dirty="0" smtClean="0">
                <a:solidFill>
                  <a:srgbClr val="5C65C2">
                    <a:lumMod val="60000"/>
                    <a:lumOff val="40000"/>
                  </a:srgbClr>
                </a:solidFill>
              </a:rPr>
              <a:t>-XYTER via Gain </a:t>
            </a:r>
            <a:r>
              <a:rPr lang="en-US" sz="2400" kern="0" dirty="0" smtClean="0">
                <a:solidFill>
                  <a:srgbClr val="5C65C2">
                    <a:lumMod val="60000"/>
                    <a:lumOff val="40000"/>
                  </a:srgbClr>
                </a:solidFill>
              </a:rPr>
              <a:t>Switch (x 0,2)</a:t>
            </a:r>
            <a:endParaRPr lang="en-US" sz="2400" kern="0" dirty="0">
              <a:solidFill>
                <a:srgbClr val="5C65C2">
                  <a:lumMod val="60000"/>
                  <a:lumOff val="40000"/>
                </a:srgbClr>
              </a:solidFill>
            </a:endParaRPr>
          </a:p>
        </p:txBody>
      </p:sp>
      <p:cxnSp>
        <p:nvCxnSpPr>
          <p:cNvPr id="6" name="Gerade Verbindung 5"/>
          <p:cNvCxnSpPr/>
          <p:nvPr/>
        </p:nvCxnSpPr>
        <p:spPr bwMode="auto">
          <a:xfrm>
            <a:off x="1307920" y="3509319"/>
            <a:ext cx="5224057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85582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7787" y="197778"/>
            <a:ext cx="8584766" cy="533400"/>
          </a:xfrm>
        </p:spPr>
        <p:txBody>
          <a:bodyPr/>
          <a:lstStyle/>
          <a:p>
            <a:r>
              <a:rPr lang="de-DE" sz="2400" dirty="0" smtClean="0">
                <a:solidFill>
                  <a:schemeClr val="accent2">
                    <a:lumMod val="75000"/>
                  </a:schemeClr>
                </a:solidFill>
              </a:rPr>
              <a:t>Long </a:t>
            </a:r>
            <a:r>
              <a:rPr lang="de-DE" sz="2400" dirty="0" err="1" smtClean="0">
                <a:solidFill>
                  <a:schemeClr val="accent2">
                    <a:lumMod val="75000"/>
                  </a:schemeClr>
                </a:solidFill>
              </a:rPr>
              <a:t>awaited</a:t>
            </a:r>
            <a:r>
              <a:rPr lang="de-DE" sz="2400" dirty="0" smtClean="0">
                <a:solidFill>
                  <a:schemeClr val="accent2">
                    <a:lumMod val="75000"/>
                  </a:schemeClr>
                </a:solidFill>
              </a:rPr>
              <a:t> STS-XYTER 2.0 Submission Mai 2016</a:t>
            </a:r>
            <a:endParaRPr lang="de-DE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2400" y="1276579"/>
            <a:ext cx="9139757" cy="4343400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de-DE" sz="2000" dirty="0" smtClean="0"/>
              <a:t>STS-XYTER 2.0 </a:t>
            </a:r>
            <a:r>
              <a:rPr lang="de-DE" sz="2000" dirty="0" smtClean="0">
                <a:sym typeface="Wingdings" panose="05000000000000000000" pitchFamily="2" charset="2"/>
              </a:rPr>
              <a:t> </a:t>
            </a:r>
            <a:r>
              <a:rPr lang="de-DE" sz="2000" dirty="0" err="1" smtClean="0">
                <a:sym typeface="Wingdings" panose="05000000000000000000" pitchFamily="2" charset="2"/>
              </a:rPr>
              <a:t>yield</a:t>
            </a:r>
            <a:r>
              <a:rPr lang="de-DE" sz="2000" dirty="0" smtClean="0">
                <a:sym typeface="Wingdings" panose="05000000000000000000" pitchFamily="2" charset="2"/>
              </a:rPr>
              <a:t> 930 </a:t>
            </a:r>
            <a:r>
              <a:rPr lang="de-DE" sz="2000" dirty="0" err="1" smtClean="0">
                <a:sym typeface="Wingdings" panose="05000000000000000000" pitchFamily="2" charset="2"/>
              </a:rPr>
              <a:t>chips</a:t>
            </a:r>
            <a:r>
              <a:rPr lang="de-DE" sz="2000" dirty="0" smtClean="0"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ym typeface="Wingdings" panose="05000000000000000000" pitchFamily="2" charset="2"/>
              </a:rPr>
              <a:t>for</a:t>
            </a:r>
            <a:r>
              <a:rPr lang="de-DE" sz="2000" dirty="0" smtClean="0">
                <a:sym typeface="Wingdings" panose="05000000000000000000" pitchFamily="2" charset="2"/>
              </a:rPr>
              <a:t> STS- </a:t>
            </a:r>
            <a:r>
              <a:rPr lang="de-DE" sz="2000" dirty="0" err="1" smtClean="0">
                <a:sym typeface="Wingdings" panose="05000000000000000000" pitchFamily="2" charset="2"/>
              </a:rPr>
              <a:t>and</a:t>
            </a:r>
            <a:r>
              <a:rPr lang="de-DE" sz="2000" dirty="0" smtClean="0">
                <a:sym typeface="Wingdings" panose="05000000000000000000" pitchFamily="2" charset="2"/>
              </a:rPr>
              <a:t> MUCH-</a:t>
            </a:r>
            <a:r>
              <a:rPr lang="de-DE" sz="2000" dirty="0" err="1" smtClean="0">
                <a:sym typeface="Wingdings" panose="05000000000000000000" pitchFamily="2" charset="2"/>
              </a:rPr>
              <a:t>prototyping</a:t>
            </a:r>
            <a:endParaRPr lang="de-DE" sz="2000" dirty="0" smtClean="0"/>
          </a:p>
          <a:p>
            <a:pPr>
              <a:lnSpc>
                <a:spcPct val="200000"/>
              </a:lnSpc>
            </a:pPr>
            <a:r>
              <a:rPr lang="de-DE" sz="2000" dirty="0" smtClean="0"/>
              <a:t>TOF </a:t>
            </a:r>
            <a:r>
              <a:rPr lang="de-DE" sz="2000" dirty="0" err="1" smtClean="0"/>
              <a:t>readout</a:t>
            </a:r>
            <a:r>
              <a:rPr lang="de-DE" sz="2000" dirty="0" smtClean="0"/>
              <a:t> ASICs, Volume </a:t>
            </a:r>
            <a:r>
              <a:rPr lang="de-DE" sz="2000" dirty="0" err="1" smtClean="0"/>
              <a:t>production</a:t>
            </a:r>
            <a:r>
              <a:rPr lang="de-DE" sz="2000" dirty="0" smtClean="0"/>
              <a:t> </a:t>
            </a:r>
            <a:r>
              <a:rPr lang="de-DE" sz="2000" dirty="0" err="1" smtClean="0"/>
              <a:t>for</a:t>
            </a:r>
            <a:r>
              <a:rPr lang="de-DE" sz="2000" dirty="0" smtClean="0"/>
              <a:t> </a:t>
            </a:r>
            <a:r>
              <a:rPr lang="de-DE" sz="2000" dirty="0" err="1" smtClean="0"/>
              <a:t>operation</a:t>
            </a:r>
            <a:r>
              <a:rPr lang="de-DE" sz="2000" dirty="0" smtClean="0"/>
              <a:t> at STAR</a:t>
            </a:r>
          </a:p>
          <a:p>
            <a:pPr lvl="1">
              <a:lnSpc>
                <a:spcPct val="200000"/>
              </a:lnSpc>
            </a:pPr>
            <a:r>
              <a:rPr lang="de-DE" dirty="0" smtClean="0"/>
              <a:t>Get4-TDC in </a:t>
            </a:r>
            <a:r>
              <a:rPr lang="de-DE" dirty="0" err="1" smtClean="0"/>
              <a:t>two</a:t>
            </a:r>
            <a:r>
              <a:rPr lang="de-DE" dirty="0" smtClean="0"/>
              <a:t> </a:t>
            </a:r>
            <a:r>
              <a:rPr lang="de-DE" dirty="0" err="1" smtClean="0"/>
              <a:t>versions</a:t>
            </a:r>
            <a:r>
              <a:rPr lang="de-DE" dirty="0" smtClean="0"/>
              <a:t>:</a:t>
            </a:r>
            <a:r>
              <a:rPr lang="de-DE" sz="1200" dirty="0" smtClean="0"/>
              <a:t> </a:t>
            </a:r>
          </a:p>
          <a:p>
            <a:pPr lvl="2">
              <a:lnSpc>
                <a:spcPct val="200000"/>
              </a:lnSpc>
            </a:pPr>
            <a:r>
              <a:rPr lang="de-DE" sz="1600" dirty="0" smtClean="0"/>
              <a:t>Bug-fix </a:t>
            </a:r>
            <a:r>
              <a:rPr lang="de-DE" sz="1600" dirty="0" err="1" smtClean="0"/>
              <a:t>version</a:t>
            </a:r>
            <a:r>
              <a:rPr lang="de-DE" sz="1600" dirty="0" smtClean="0"/>
              <a:t> </a:t>
            </a:r>
          </a:p>
          <a:p>
            <a:pPr lvl="2">
              <a:lnSpc>
                <a:spcPct val="200000"/>
              </a:lnSpc>
            </a:pPr>
            <a:r>
              <a:rPr lang="de-DE" sz="1600" dirty="0" smtClean="0"/>
              <a:t>Version </a:t>
            </a:r>
            <a:r>
              <a:rPr lang="de-DE" sz="1600" dirty="0" err="1" smtClean="0"/>
              <a:t>for</a:t>
            </a:r>
            <a:r>
              <a:rPr lang="de-DE" sz="1600" dirty="0" smtClean="0"/>
              <a:t> robust </a:t>
            </a:r>
            <a:r>
              <a:rPr lang="de-DE" sz="1600" dirty="0" err="1" smtClean="0"/>
              <a:t>operation</a:t>
            </a:r>
            <a:r>
              <a:rPr lang="de-DE" sz="1600" dirty="0" smtClean="0"/>
              <a:t> at 40MHz </a:t>
            </a:r>
          </a:p>
          <a:p>
            <a:pPr lvl="1">
              <a:lnSpc>
                <a:spcPct val="200000"/>
              </a:lnSpc>
            </a:pPr>
            <a:r>
              <a:rPr lang="de-DE" dirty="0" smtClean="0"/>
              <a:t>PADI – fast 8-channel TOF </a:t>
            </a:r>
            <a:r>
              <a:rPr lang="de-DE" dirty="0" err="1" smtClean="0"/>
              <a:t>pre-amp</a:t>
            </a:r>
            <a:endParaRPr lang="de-DE" dirty="0" smtClean="0"/>
          </a:p>
          <a:p>
            <a:pPr>
              <a:lnSpc>
                <a:spcPct val="200000"/>
              </a:lnSpc>
            </a:pPr>
            <a:r>
              <a:rPr lang="de-DE" sz="2000" dirty="0" smtClean="0"/>
              <a:t>SPADIC V2 </a:t>
            </a:r>
            <a:r>
              <a:rPr lang="de-DE" sz="2000" dirty="0" smtClean="0">
                <a:sym typeface="Wingdings" panose="05000000000000000000" pitchFamily="2" charset="2"/>
              </a:rPr>
              <a:t> prototype </a:t>
            </a:r>
            <a:r>
              <a:rPr lang="de-DE" sz="2000" dirty="0" err="1" smtClean="0">
                <a:sym typeface="Wingdings" panose="05000000000000000000" pitchFamily="2" charset="2"/>
              </a:rPr>
              <a:t>run</a:t>
            </a:r>
            <a:r>
              <a:rPr lang="de-DE" sz="2000" dirty="0" smtClean="0"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ym typeface="Wingdings" panose="05000000000000000000" pitchFamily="2" charset="2"/>
              </a:rPr>
              <a:t>with</a:t>
            </a:r>
            <a:r>
              <a:rPr lang="de-DE" sz="2000" dirty="0" smtClean="0">
                <a:sym typeface="Wingdings" panose="05000000000000000000" pitchFamily="2" charset="2"/>
              </a:rPr>
              <a:t> CBM </a:t>
            </a:r>
            <a:r>
              <a:rPr lang="de-DE" sz="2000" dirty="0" err="1" smtClean="0">
                <a:sym typeface="Wingdings" panose="05000000000000000000" pitchFamily="2" charset="2"/>
              </a:rPr>
              <a:t>compatible</a:t>
            </a:r>
            <a:r>
              <a:rPr lang="de-DE" sz="2000" dirty="0" smtClean="0">
                <a:sym typeface="Wingdings" panose="05000000000000000000" pitchFamily="2" charset="2"/>
              </a:rPr>
              <a:t> e-link </a:t>
            </a:r>
            <a:r>
              <a:rPr lang="de-DE" sz="2000" dirty="0" err="1" smtClean="0">
                <a:sym typeface="Wingdings" panose="05000000000000000000" pitchFamily="2" charset="2"/>
              </a:rPr>
              <a:t>interface</a:t>
            </a:r>
            <a:endParaRPr lang="de-DE" sz="2000" dirty="0"/>
          </a:p>
        </p:txBody>
      </p:sp>
      <p:sp>
        <p:nvSpPr>
          <p:cNvPr id="4" name="Textfeld 3"/>
          <p:cNvSpPr txBox="1"/>
          <p:nvPr/>
        </p:nvSpPr>
        <p:spPr>
          <a:xfrm>
            <a:off x="988543" y="761602"/>
            <a:ext cx="79063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400" b="1" dirty="0" smtClean="0">
                <a:solidFill>
                  <a:srgbClr val="008000"/>
                </a:solidFill>
              </a:rPr>
              <a:t>...</a:t>
            </a:r>
            <a:r>
              <a:rPr lang="de-DE" sz="2400" b="1" dirty="0" err="1" smtClean="0">
                <a:solidFill>
                  <a:srgbClr val="008000"/>
                </a:solidFill>
              </a:rPr>
              <a:t>evolved</a:t>
            </a:r>
            <a:r>
              <a:rPr lang="de-DE" sz="2400" b="1" dirty="0" smtClean="0">
                <a:solidFill>
                  <a:srgbClr val="008000"/>
                </a:solidFill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</a:rPr>
              <a:t>to</a:t>
            </a:r>
            <a:r>
              <a:rPr lang="de-DE" sz="2400" b="1" dirty="0" smtClean="0">
                <a:solidFill>
                  <a:srgbClr val="008000"/>
                </a:solidFill>
              </a:rPr>
              <a:t> a </a:t>
            </a:r>
            <a:r>
              <a:rPr lang="de-DE" sz="2400" b="1" dirty="0" err="1" smtClean="0">
                <a:solidFill>
                  <a:srgbClr val="008000"/>
                </a:solidFill>
              </a:rPr>
              <a:t>grand</a:t>
            </a:r>
            <a:r>
              <a:rPr lang="de-DE" sz="2400" b="1" dirty="0" smtClean="0">
                <a:solidFill>
                  <a:srgbClr val="008000"/>
                </a:solidFill>
              </a:rPr>
              <a:t> CBM-</a:t>
            </a:r>
            <a:r>
              <a:rPr lang="de-DE" sz="2400" b="1" dirty="0" err="1" smtClean="0">
                <a:solidFill>
                  <a:srgbClr val="008000"/>
                </a:solidFill>
              </a:rPr>
              <a:t>Joined</a:t>
            </a:r>
            <a:r>
              <a:rPr lang="de-DE" sz="2400" b="1" dirty="0" smtClean="0">
                <a:solidFill>
                  <a:srgbClr val="008000"/>
                </a:solidFill>
              </a:rPr>
              <a:t> 6-Chip Submission</a:t>
            </a:r>
            <a:endParaRPr lang="de-DE" sz="2400" b="1" dirty="0">
              <a:solidFill>
                <a:srgbClr val="008000"/>
              </a:solidFill>
            </a:endParaRPr>
          </a:p>
        </p:txBody>
      </p:sp>
      <p:pic>
        <p:nvPicPr>
          <p:cNvPr id="25" name="Picture 2" descr="\\WinfileSvM\DL$Root\cschmidt\Eigene Dateien\CBM\CBM-XYTER\Submission Details STS-XYTER 2.0\STS_XYTER_2\STS_Reticle_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721" y="2819400"/>
            <a:ext cx="3924079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/>
          <p:cNvSpPr/>
          <p:nvPr/>
        </p:nvSpPr>
        <p:spPr bwMode="auto">
          <a:xfrm>
            <a:off x="5143720" y="2819400"/>
            <a:ext cx="190279" cy="2590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7" name="Rechteck 26"/>
          <p:cNvSpPr/>
          <p:nvPr/>
        </p:nvSpPr>
        <p:spPr bwMode="auto">
          <a:xfrm>
            <a:off x="5238859" y="5299101"/>
            <a:ext cx="2000141" cy="20403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8" name="Rechteck 27"/>
          <p:cNvSpPr/>
          <p:nvPr/>
        </p:nvSpPr>
        <p:spPr bwMode="auto">
          <a:xfrm>
            <a:off x="7239000" y="2667000"/>
            <a:ext cx="2000141" cy="20403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35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chemeClr val="accent2"/>
                </a:solidFill>
              </a:rPr>
              <a:t>Unpacking was solemn like X-mas</a:t>
            </a:r>
            <a:endParaRPr lang="en-US" sz="3200" dirty="0">
              <a:solidFill>
                <a:schemeClr val="accent2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\\WinfileSvM\DL$Root\cschmidt\Eigene Dateien\CBM\CBM-XYTER\Submission Details STS-XYTER 2.0\STS_XYTER_2\20160919_0921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982" y="938923"/>
            <a:ext cx="2894360" cy="557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\\WinfileSvM\DL$Root\cschmidt\Eigene Dateien\CBM\CBM-XYTER\Submission Details STS-XYTER 2.0\STS_XYTER_2\20160919_0922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1765397"/>
            <a:ext cx="5755817" cy="350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WinfileSvM\DL$Root\cschmidt\Eigene Dateien\CBM\CBM-XYTER\Submission Details STS-XYTER 2.0\STS_XYTER_2\DA2A_518-A4   #1\IMG_27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2299" y="-68478"/>
            <a:ext cx="11174629" cy="692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0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Readout-ASIC STS-XYTER 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0" y="757237"/>
            <a:ext cx="8785225" cy="3819525"/>
            <a:chOff x="107950" y="1841500"/>
            <a:chExt cx="8785225" cy="3819526"/>
          </a:xfrm>
        </p:grpSpPr>
        <p:graphicFrame>
          <p:nvGraphicFramePr>
            <p:cNvPr id="4" name="Obiek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77804784"/>
                </p:ext>
              </p:extLst>
            </p:nvPr>
          </p:nvGraphicFramePr>
          <p:xfrm>
            <a:off x="179388" y="2165350"/>
            <a:ext cx="8713787" cy="34956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47" name="Dokument" r:id="rId3" imgW="32213623" imgH="12925440" progId="Word.Document.12">
                    <p:embed/>
                  </p:oleObj>
                </mc:Choice>
                <mc:Fallback>
                  <p:oleObj name="Dokument" r:id="rId3" imgW="32213623" imgH="12925440" progId="Word.Document.1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9388" y="2165350"/>
                          <a:ext cx="8713787" cy="34956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pole tekstowe 5"/>
            <p:cNvSpPr txBox="1">
              <a:spLocks noChangeArrowheads="1"/>
            </p:cNvSpPr>
            <p:nvPr/>
          </p:nvSpPr>
          <p:spPr bwMode="auto">
            <a:xfrm>
              <a:off x="4211638" y="3749675"/>
              <a:ext cx="1208087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2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l-PL" altLang="pl-PL" sz="1200">
                  <a:solidFill>
                    <a:srgbClr val="00B050"/>
                  </a:solidFill>
                  <a:latin typeface="Arial" pitchFamily="34" charset="0"/>
                </a:rPr>
                <a:t>Switchable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pl-PL" altLang="pl-PL" sz="1200">
                  <a:solidFill>
                    <a:srgbClr val="00B050"/>
                  </a:solidFill>
                  <a:latin typeface="Arial" pitchFamily="34" charset="0"/>
                </a:rPr>
                <a:t>(90ns – 280ns)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pl-PL" altLang="pl-PL" sz="1200">
                  <a:solidFill>
                    <a:srgbClr val="00B050"/>
                  </a:solidFill>
                  <a:latin typeface="Arial" pitchFamily="34" charset="0"/>
                </a:rPr>
                <a:t>in 4 steps</a:t>
              </a:r>
            </a:p>
          </p:txBody>
        </p:sp>
        <p:sp>
          <p:nvSpPr>
            <p:cNvPr id="6" name="pole tekstowe 6"/>
            <p:cNvSpPr txBox="1">
              <a:spLocks noChangeArrowheads="1"/>
            </p:cNvSpPr>
            <p:nvPr/>
          </p:nvSpPr>
          <p:spPr bwMode="auto">
            <a:xfrm>
              <a:off x="107950" y="1841500"/>
              <a:ext cx="1711325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2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l-PL" altLang="pl-PL" sz="1200" dirty="0">
                  <a:solidFill>
                    <a:srgbClr val="00B050"/>
                  </a:solidFill>
                  <a:latin typeface="Arial" pitchFamily="34" charset="0"/>
                </a:rPr>
                <a:t>Switchable gain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pl-PL" altLang="pl-PL" sz="1200" dirty="0">
                  <a:solidFill>
                    <a:srgbClr val="00B050"/>
                  </a:solidFill>
                  <a:latin typeface="Arial" pitchFamily="34" charset="0"/>
                </a:rPr>
                <a:t>(5x smaller for MUCH)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pl-PL" altLang="pl-PL" sz="1200" dirty="0">
                  <a:solidFill>
                    <a:srgbClr val="00B050"/>
                  </a:solidFill>
                  <a:latin typeface="Arial" pitchFamily="34" charset="0"/>
                </a:rPr>
                <a:t>+ trimming 2 bit</a:t>
              </a:r>
            </a:p>
          </p:txBody>
        </p:sp>
      </p:grpSp>
      <p:pic>
        <p:nvPicPr>
          <p:cNvPr id="8" name="Picture 2" descr="F:\IMG_37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911690" y="4902289"/>
            <a:ext cx="2235021" cy="167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cbm.uni-muenster.de/daq/more/afck/afck_board_with_fmc_800_v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054131" y="4572000"/>
            <a:ext cx="3089869" cy="2205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\\WinfileSvM\DL$Root\cschmidt\Eigene Dateien\CBM\CBM-XYTER\STS-XYTER 2.0\STS_20_FEB_A_bonded_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80999" y="4191000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Inhaltsplatzhalter 2"/>
          <p:cNvSpPr txBox="1">
            <a:spLocks/>
          </p:cNvSpPr>
          <p:nvPr/>
        </p:nvSpPr>
        <p:spPr bwMode="auto">
          <a:xfrm>
            <a:off x="152400" y="838200"/>
            <a:ext cx="8915400" cy="378477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50000"/>
              </a:lnSpc>
            </a:pPr>
            <a:r>
              <a:rPr lang="en-US" kern="0" dirty="0" smtClean="0">
                <a:solidFill>
                  <a:srgbClr val="0070C0"/>
                </a:solidFill>
                <a:sym typeface="Wingdings" panose="05000000000000000000" pitchFamily="2" charset="2"/>
              </a:rPr>
              <a:t>The moment of truth: 							Testing is a joined AGH, WUT, VECC and GSI effort 		 workshop on STS-XYTER testing Feb. 2017 in India</a:t>
            </a:r>
          </a:p>
          <a:p>
            <a:pPr>
              <a:lnSpc>
                <a:spcPct val="150000"/>
              </a:lnSpc>
            </a:pPr>
            <a:endParaRPr lang="en-US" kern="0" dirty="0" smtClean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en-US" kern="0" dirty="0" smtClean="0">
                <a:solidFill>
                  <a:srgbClr val="0070C0"/>
                </a:solidFill>
                <a:sym typeface="Wingdings" panose="05000000000000000000" pitchFamily="2" charset="2"/>
              </a:rPr>
              <a:t>Beam-time Feb. 2017 at Helmholtz FZ-J COSY: Rad. tests</a:t>
            </a:r>
            <a:endParaRPr lang="en-US" kern="0" dirty="0">
              <a:solidFill>
                <a:srgbClr val="0070C0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79995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\\WinfileSvM\DL$Root\cschmidt\Eigene Dateien\CBM\CBM-XYTER\Submission Details STS-XYTER 2.0\STS_XYTER_2\STS2_XYTER_testsocket_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421" y="-298928"/>
            <a:ext cx="9378462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99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5919" y="228600"/>
            <a:ext cx="8805721" cy="533400"/>
          </a:xfrm>
        </p:spPr>
        <p:txBody>
          <a:bodyPr/>
          <a:lstStyle/>
          <a:p>
            <a:r>
              <a:rPr lang="en-US" sz="2400" dirty="0" smtClean="0">
                <a:solidFill>
                  <a:srgbClr val="0070C0"/>
                </a:solidFill>
              </a:rPr>
              <a:t>Dicing precision successful: 100µm Pogo-Pins match! 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99245" y="1161562"/>
            <a:ext cx="8178311" cy="43434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194" name="Picture 2" descr="\\WinfileSvM\DL$Root\cschmidt\Eigene Dateien\CBM\CBM-XYTER\Bilder_Testsockel\STS2_XYTER_testsocket_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739" y="800100"/>
            <a:ext cx="5526980" cy="449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\\WinfileSvM\DL$Root\cschmidt\Eigene Dateien\CBM\CBM-XYTER\Bilder_Testsockel\STS2_XYTER_testsocket_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995" y="2643554"/>
            <a:ext cx="5187011" cy="421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\\WinfileSvM\DL$Root\cschmidt\Eigene Dateien\CBM\CBM-XYTER\Bilder_Testsockel\IMG_36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24" y="4456867"/>
            <a:ext cx="2873055" cy="233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12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STS-Module Front-End Board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</a:t>
            </a:r>
            <a:r>
              <a:rPr lang="en-US" dirty="0" smtClean="0"/>
              <a:t>ery dense (101 x 31mm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r>
              <a:rPr lang="en-US" dirty="0" smtClean="0"/>
              <a:t>cooling challenges (~ 10W)</a:t>
            </a:r>
          </a:p>
          <a:p>
            <a:r>
              <a:rPr lang="en-US" dirty="0" smtClean="0"/>
              <a:t>floating at biasing potential</a:t>
            </a:r>
          </a:p>
          <a:p>
            <a:r>
              <a:rPr lang="en-US" dirty="0" err="1" smtClean="0"/>
              <a:t>upto</a:t>
            </a:r>
            <a:r>
              <a:rPr lang="en-US" dirty="0" smtClean="0"/>
              <a:t> 40 x 320Mbps data transfer</a:t>
            </a:r>
            <a:endParaRPr lang="en-US" dirty="0"/>
          </a:p>
        </p:txBody>
      </p:sp>
      <p:pic>
        <p:nvPicPr>
          <p:cNvPr id="9218" name="Picture 2" descr="\\WinfileSvM\DL$Root\cschmidt\Eigene Dateien\CBM\FEB-8-Development\20161124_0917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253" y="1143000"/>
            <a:ext cx="3793067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42" y="3505200"/>
            <a:ext cx="3733800" cy="2799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Inhaltsplatzhalter 2"/>
          <p:cNvSpPr txBox="1">
            <a:spLocks/>
          </p:cNvSpPr>
          <p:nvPr/>
        </p:nvSpPr>
        <p:spPr bwMode="auto">
          <a:xfrm>
            <a:off x="4276437" y="3352800"/>
            <a:ext cx="51816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in-board chip LDOs</a:t>
            </a:r>
          </a:p>
          <a:p>
            <a:r>
              <a:rPr lang="en-US" kern="0" dirty="0" smtClean="0"/>
              <a:t>point of load skimming regulation</a:t>
            </a:r>
          </a:p>
          <a:p>
            <a:r>
              <a:rPr lang="en-US" kern="0" dirty="0" smtClean="0"/>
              <a:t>powered by CERN Feast-based DC/DC converters </a:t>
            </a:r>
          </a:p>
          <a:p>
            <a:pPr marL="0" indent="0">
              <a:buNone/>
            </a:pPr>
            <a:endParaRPr lang="en-US" kern="0" dirty="0"/>
          </a:p>
        </p:txBody>
      </p:sp>
      <p:pic>
        <p:nvPicPr>
          <p:cNvPr id="9" name="Picture 2" descr="\\WinfileSvM\DL$Root\cschmidt\Eigene Dateien\CBM\FEB-8-Development\20161124_0917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0735" y="76200"/>
            <a:ext cx="10430935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12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5912" y="228600"/>
            <a:ext cx="8585688" cy="533400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SCL realizes radiation tolerant LDOs for CBM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1000" y="913688"/>
            <a:ext cx="7239000" cy="4343400"/>
          </a:xfrm>
        </p:spPr>
        <p:txBody>
          <a:bodyPr/>
          <a:lstStyle/>
          <a:p>
            <a:r>
              <a:rPr lang="en-US" dirty="0" smtClean="0"/>
              <a:t>Linear regulators for skimming at point of load</a:t>
            </a:r>
          </a:p>
          <a:p>
            <a:r>
              <a:rPr lang="en-US" dirty="0" smtClean="0"/>
              <a:t>Sensitivity </a:t>
            </a:r>
            <a:r>
              <a:rPr lang="en-US" dirty="0" smtClean="0"/>
              <a:t>to Total Ionizing Dose evaluated by VECC Kolkata 	</a:t>
            </a:r>
            <a:r>
              <a:rPr lang="en-US" dirty="0" smtClean="0"/>
              <a:t>	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>
                <a:sym typeface="Wingdings" panose="05000000000000000000" pitchFamily="2" charset="2"/>
              </a:rPr>
              <a:t>OK for CBM</a:t>
            </a:r>
            <a:endParaRPr lang="en-US" dirty="0" smtClean="0"/>
          </a:p>
          <a:p>
            <a:r>
              <a:rPr lang="en-US" dirty="0" smtClean="0"/>
              <a:t>Sensitivity to Single </a:t>
            </a:r>
            <a:r>
              <a:rPr lang="en-US" dirty="0"/>
              <a:t>E</a:t>
            </a:r>
            <a:r>
              <a:rPr lang="en-US" dirty="0" smtClean="0"/>
              <a:t>vent Upset evaluated by GSI at COSY, FZJ 	</a:t>
            </a:r>
            <a:r>
              <a:rPr lang="en-US" dirty="0" smtClean="0">
                <a:sym typeface="Wingdings" panose="05000000000000000000" pitchFamily="2" charset="2"/>
              </a:rPr>
              <a:t> OK for CBM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246326"/>
            <a:ext cx="3429000" cy="2087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6" y="3051803"/>
            <a:ext cx="4069647" cy="2891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9970" y="5915826"/>
            <a:ext cx="1076770" cy="94217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245549" y="6073221"/>
            <a:ext cx="3327171" cy="556179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1200" b="1" dirty="0">
                <a:solidFill>
                  <a:srgbClr val="000000"/>
                </a:solidFill>
                <a:latin typeface="Tahoma" pitchFamily="32" charset="0"/>
                <a:ea typeface="+mn-ea"/>
                <a:cs typeface="DejaVu Sans" charset="0"/>
              </a:rPr>
              <a:t>Semi–Conductor Laboratory</a:t>
            </a:r>
          </a:p>
          <a:p>
            <a:pPr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1200" dirty="0">
                <a:solidFill>
                  <a:srgbClr val="000000"/>
                </a:solidFill>
                <a:latin typeface="Tahoma" pitchFamily="32" charset="0"/>
                <a:ea typeface="+mn-ea"/>
                <a:cs typeface="DejaVu Sans" charset="0"/>
              </a:rPr>
              <a:t>Department of </a:t>
            </a:r>
            <a:r>
              <a:rPr lang="en-US" dirty="0">
                <a:solidFill>
                  <a:srgbClr val="000000"/>
                </a:solidFill>
                <a:latin typeface="Tahoma" pitchFamily="32" charset="0"/>
                <a:ea typeface="+mn-ea"/>
                <a:cs typeface="DejaVu Sans" charset="0"/>
              </a:rPr>
              <a:t>Space</a:t>
            </a:r>
            <a:r>
              <a:rPr lang="en-US" sz="1200" dirty="0">
                <a:solidFill>
                  <a:srgbClr val="000000"/>
                </a:solidFill>
                <a:latin typeface="Tahoma" pitchFamily="32" charset="0"/>
                <a:ea typeface="+mn-ea"/>
                <a:cs typeface="DejaVu Sans" charset="0"/>
              </a:rPr>
              <a:t>, Government of India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5638800" y="5688741"/>
            <a:ext cx="3001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180nm Tower Jazz Process</a:t>
            </a:r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838056" y="5486400"/>
            <a:ext cx="34291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66"/>
                </a:solidFill>
              </a:rPr>
              <a:t>STS-XYTER single ended </a:t>
            </a:r>
            <a:r>
              <a:rPr lang="en-US" sz="1600" dirty="0" err="1" smtClean="0">
                <a:solidFill>
                  <a:srgbClr val="000066"/>
                </a:solidFill>
              </a:rPr>
              <a:t>cascode</a:t>
            </a:r>
            <a:r>
              <a:rPr lang="en-US" sz="1600" dirty="0" smtClean="0">
                <a:solidFill>
                  <a:srgbClr val="000066"/>
                </a:solidFill>
              </a:rPr>
              <a:t> </a:t>
            </a:r>
          </a:p>
          <a:p>
            <a:pPr algn="ctr"/>
            <a:r>
              <a:rPr lang="en-US" sz="1600" dirty="0" smtClean="0">
                <a:solidFill>
                  <a:srgbClr val="000066"/>
                </a:solidFill>
              </a:rPr>
              <a:t>very sensitive to supply noise </a:t>
            </a:r>
            <a:endParaRPr lang="en-US" sz="16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73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4027" y="152400"/>
            <a:ext cx="9333373" cy="533400"/>
          </a:xfrm>
        </p:spPr>
        <p:txBody>
          <a:bodyPr/>
          <a:lstStyle/>
          <a:p>
            <a:r>
              <a:rPr lang="en-US" sz="2400" dirty="0" smtClean="0">
                <a:solidFill>
                  <a:schemeClr val="accent1"/>
                </a:solidFill>
              </a:rPr>
              <a:t>CBM-TRD: </a:t>
            </a:r>
            <a:r>
              <a:rPr lang="en-US" sz="2400" dirty="0" err="1" smtClean="0">
                <a:solidFill>
                  <a:schemeClr val="accent1"/>
                </a:solidFill>
              </a:rPr>
              <a:t>Spadic</a:t>
            </a:r>
            <a:r>
              <a:rPr lang="en-US" sz="2400" dirty="0" smtClean="0">
                <a:solidFill>
                  <a:schemeClr val="accent1"/>
                </a:solidFill>
              </a:rPr>
              <a:t> 2.0 in two versions being tested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75951" y="896814"/>
            <a:ext cx="3696889" cy="4343400"/>
          </a:xfrm>
        </p:spPr>
        <p:txBody>
          <a:bodyPr/>
          <a:lstStyle/>
          <a:p>
            <a:r>
              <a:rPr lang="en-US" sz="2000" dirty="0" smtClean="0"/>
              <a:t>32-channel signal digitizer 8bit at 16 MHz</a:t>
            </a:r>
          </a:p>
          <a:p>
            <a:r>
              <a:rPr lang="en-US" sz="2000" dirty="0" smtClean="0"/>
              <a:t>self triggered</a:t>
            </a:r>
          </a:p>
          <a:p>
            <a:r>
              <a:rPr lang="en-US" sz="2000" dirty="0" smtClean="0"/>
              <a:t>forced next neighbor trigger</a:t>
            </a:r>
          </a:p>
          <a:p>
            <a:r>
              <a:rPr lang="en-US" sz="2000" dirty="0" smtClean="0"/>
              <a:t>e-link interface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146" name="Picture 2" descr="C:\Users\cschmidt\AppData\Local\Temp\Rar$DRa0.347\Gesam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122" y="879241"/>
            <a:ext cx="4938214" cy="443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cschmidt\AppData\Local\Temp\Rar$DRa0.347\Spadic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45" y="3238826"/>
            <a:ext cx="2873055" cy="328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cschmidt\AppData\Local\Temp\Rar$DRa0.347\Spadic_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016" y="2584938"/>
            <a:ext cx="2781166" cy="316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Inhaltsplatzhalter 2"/>
          <p:cNvSpPr txBox="1">
            <a:spLocks/>
          </p:cNvSpPr>
          <p:nvPr/>
        </p:nvSpPr>
        <p:spPr bwMode="auto">
          <a:xfrm>
            <a:off x="3354604" y="5804829"/>
            <a:ext cx="5702826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C65C2"/>
              </a:buClr>
            </a:pPr>
            <a:r>
              <a:rPr lang="en-US" sz="2000" kern="0" dirty="0" smtClean="0">
                <a:solidFill>
                  <a:srgbClr val="000000"/>
                </a:solidFill>
              </a:rPr>
              <a:t>Readout chip for CBM Transition Radiation Detector (allows to tell electrons from </a:t>
            </a:r>
            <a:r>
              <a:rPr lang="en-US" sz="2000" kern="0" dirty="0" err="1" smtClean="0">
                <a:solidFill>
                  <a:srgbClr val="000000"/>
                </a:solidFill>
              </a:rPr>
              <a:t>pions</a:t>
            </a:r>
            <a:r>
              <a:rPr lang="en-US" sz="2000" kern="0" dirty="0" smtClean="0">
                <a:solidFill>
                  <a:srgbClr val="000000"/>
                </a:solidFill>
              </a:rPr>
              <a:t>)</a:t>
            </a:r>
          </a:p>
          <a:p>
            <a:pPr marL="0" indent="0">
              <a:buClr>
                <a:srgbClr val="5C65C2"/>
              </a:buClr>
              <a:buFont typeface="Wingdings" pitchFamily="2" charset="2"/>
              <a:buNone/>
            </a:pPr>
            <a:r>
              <a:rPr lang="en-US" kern="0" dirty="0" smtClean="0">
                <a:solidFill>
                  <a:srgbClr val="000000"/>
                </a:solidFill>
              </a:rPr>
              <a:t> </a:t>
            </a:r>
            <a:endParaRPr lang="en-US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89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\\winfilesvf\CBM$Root\cbminfra\cbm-drawings\Cave\CBM-Infra\Bilder&amp;step\Cave 27.06.2013\SIS100AR_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6" t="7737" r="4845" b="10764"/>
          <a:stretch/>
        </p:blipFill>
        <p:spPr bwMode="auto">
          <a:xfrm>
            <a:off x="-2222339" y="-383623"/>
            <a:ext cx="13738721" cy="8853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4613053" y="4968071"/>
            <a:ext cx="103906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2000" dirty="0" smtClean="0"/>
              <a:t>Dipole</a:t>
            </a:r>
            <a:endParaRPr lang="de-DE" sz="2000" dirty="0"/>
          </a:p>
          <a:p>
            <a:pPr algn="l" eaLnBrk="1" hangingPunct="1"/>
            <a:r>
              <a:rPr lang="de-DE" sz="2000" dirty="0" err="1"/>
              <a:t>magnet</a:t>
            </a:r>
            <a:endParaRPr lang="de-DE" sz="2000" dirty="0"/>
          </a:p>
        </p:txBody>
      </p:sp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323850" y="188913"/>
            <a:ext cx="1841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endParaRPr lang="en-US" sz="2800"/>
          </a:p>
        </p:txBody>
      </p:sp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de-DE" sz="3200" dirty="0">
                <a:solidFill>
                  <a:srgbClr val="FF0000"/>
                </a:solidFill>
                <a:latin typeface="Tahoma" pitchFamily="34" charset="0"/>
              </a:rPr>
              <a:t>The Compressed </a:t>
            </a:r>
            <a:r>
              <a:rPr lang="de-DE" sz="3200" dirty="0" err="1">
                <a:solidFill>
                  <a:srgbClr val="FF0000"/>
                </a:solidFill>
                <a:latin typeface="Tahoma" pitchFamily="34" charset="0"/>
              </a:rPr>
              <a:t>Baryonic</a:t>
            </a:r>
            <a:r>
              <a:rPr lang="de-DE" sz="3200" dirty="0">
                <a:solidFill>
                  <a:srgbClr val="FF0000"/>
                </a:solidFill>
                <a:latin typeface="Tahoma" pitchFamily="34" charset="0"/>
              </a:rPr>
              <a:t> Matter Experiment</a:t>
            </a:r>
          </a:p>
        </p:txBody>
      </p:sp>
      <p:sp>
        <p:nvSpPr>
          <p:cNvPr id="533511" name="Text Box 7"/>
          <p:cNvSpPr txBox="1">
            <a:spLocks noChangeArrowheads="1"/>
          </p:cNvSpPr>
          <p:nvPr/>
        </p:nvSpPr>
        <p:spPr bwMode="auto">
          <a:xfrm>
            <a:off x="1075502" y="810510"/>
            <a:ext cx="169629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2000" dirty="0"/>
              <a:t>Ring Imaging</a:t>
            </a:r>
          </a:p>
          <a:p>
            <a:pPr algn="l" eaLnBrk="1" hangingPunct="1"/>
            <a:r>
              <a:rPr lang="de-DE" sz="2000" dirty="0"/>
              <a:t>Cherenkov</a:t>
            </a:r>
          </a:p>
          <a:p>
            <a:pPr algn="l" eaLnBrk="1" hangingPunct="1"/>
            <a:r>
              <a:rPr lang="de-DE" sz="2000" dirty="0" err="1"/>
              <a:t>Detector</a:t>
            </a:r>
            <a:endParaRPr lang="de-DE" sz="2000" dirty="0"/>
          </a:p>
        </p:txBody>
      </p:sp>
      <p:sp>
        <p:nvSpPr>
          <p:cNvPr id="533512" name="Text Box 8"/>
          <p:cNvSpPr txBox="1">
            <a:spLocks noChangeArrowheads="1"/>
          </p:cNvSpPr>
          <p:nvPr/>
        </p:nvSpPr>
        <p:spPr bwMode="auto">
          <a:xfrm>
            <a:off x="2928319" y="619293"/>
            <a:ext cx="137262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2000" dirty="0"/>
              <a:t>Transition </a:t>
            </a:r>
          </a:p>
          <a:p>
            <a:pPr algn="l" eaLnBrk="1" hangingPunct="1"/>
            <a:r>
              <a:rPr lang="de-DE" sz="2000" dirty="0"/>
              <a:t>Radiation </a:t>
            </a:r>
          </a:p>
          <a:p>
            <a:pPr algn="l" eaLnBrk="1" hangingPunct="1"/>
            <a:r>
              <a:rPr lang="de-DE" sz="2000" dirty="0" err="1" smtClean="0"/>
              <a:t>Detector</a:t>
            </a:r>
            <a:endParaRPr lang="de-DE" sz="2000" dirty="0"/>
          </a:p>
        </p:txBody>
      </p:sp>
      <p:sp>
        <p:nvSpPr>
          <p:cNvPr id="69641" name="Text Box 9"/>
          <p:cNvSpPr txBox="1">
            <a:spLocks noChangeArrowheads="1"/>
          </p:cNvSpPr>
          <p:nvPr/>
        </p:nvSpPr>
        <p:spPr bwMode="auto">
          <a:xfrm>
            <a:off x="4454723" y="614339"/>
            <a:ext cx="195277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2000" dirty="0" err="1" smtClean="0"/>
              <a:t>Resistive</a:t>
            </a:r>
            <a:r>
              <a:rPr lang="de-DE" sz="2000" dirty="0" smtClean="0"/>
              <a:t> Plate </a:t>
            </a:r>
            <a:endParaRPr lang="de-DE" sz="2000" dirty="0"/>
          </a:p>
          <a:p>
            <a:pPr algn="l" eaLnBrk="1" hangingPunct="1"/>
            <a:r>
              <a:rPr lang="de-DE" sz="2000" dirty="0"/>
              <a:t>Chambers</a:t>
            </a:r>
          </a:p>
          <a:p>
            <a:pPr algn="l" eaLnBrk="1" hangingPunct="1"/>
            <a:r>
              <a:rPr lang="de-DE" sz="2000" dirty="0"/>
              <a:t>(TOF)</a:t>
            </a:r>
          </a:p>
        </p:txBody>
      </p:sp>
      <p:sp>
        <p:nvSpPr>
          <p:cNvPr id="533514" name="Text Box 10"/>
          <p:cNvSpPr txBox="1">
            <a:spLocks noChangeArrowheads="1"/>
          </p:cNvSpPr>
          <p:nvPr/>
        </p:nvSpPr>
        <p:spPr bwMode="auto">
          <a:xfrm>
            <a:off x="7279481" y="1188627"/>
            <a:ext cx="151035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2000" dirty="0" err="1">
                <a:solidFill>
                  <a:srgbClr val="FFFF00"/>
                </a:solidFill>
              </a:rPr>
              <a:t>Electro</a:t>
            </a:r>
            <a:r>
              <a:rPr lang="de-DE" sz="2000" dirty="0">
                <a:solidFill>
                  <a:srgbClr val="FFFF00"/>
                </a:solidFill>
              </a:rPr>
              <a:t>-</a:t>
            </a:r>
          </a:p>
          <a:p>
            <a:pPr algn="l" eaLnBrk="1" hangingPunct="1"/>
            <a:r>
              <a:rPr lang="de-DE" sz="2000" dirty="0" err="1">
                <a:solidFill>
                  <a:srgbClr val="FFFF00"/>
                </a:solidFill>
              </a:rPr>
              <a:t>magnetic</a:t>
            </a:r>
            <a:endParaRPr lang="de-DE" sz="2000" dirty="0">
              <a:solidFill>
                <a:srgbClr val="FFFF00"/>
              </a:solidFill>
            </a:endParaRPr>
          </a:p>
          <a:p>
            <a:pPr algn="l" eaLnBrk="1" hangingPunct="1"/>
            <a:r>
              <a:rPr lang="de-DE" sz="2000" dirty="0" err="1" smtClean="0">
                <a:solidFill>
                  <a:srgbClr val="FFFF00"/>
                </a:solidFill>
              </a:rPr>
              <a:t>Calorimeter</a:t>
            </a:r>
            <a:endParaRPr lang="de-DE" sz="2000" dirty="0" smtClean="0">
              <a:solidFill>
                <a:srgbClr val="FFFF00"/>
              </a:solidFill>
            </a:endParaRPr>
          </a:p>
          <a:p>
            <a:pPr algn="l" eaLnBrk="1" hangingPunct="1"/>
            <a:r>
              <a:rPr lang="de-DE" sz="2000" dirty="0" smtClean="0">
                <a:solidFill>
                  <a:srgbClr val="FFFF00"/>
                </a:solidFill>
              </a:rPr>
              <a:t>(</a:t>
            </a:r>
            <a:r>
              <a:rPr lang="de-DE" sz="2000" dirty="0" err="1" smtClean="0">
                <a:solidFill>
                  <a:srgbClr val="FFFF00"/>
                </a:solidFill>
              </a:rPr>
              <a:t>parking</a:t>
            </a:r>
            <a:r>
              <a:rPr lang="de-DE" sz="2000" dirty="0" smtClean="0">
                <a:solidFill>
                  <a:srgbClr val="FFFF00"/>
                </a:solidFill>
              </a:rPr>
              <a:t> </a:t>
            </a:r>
          </a:p>
          <a:p>
            <a:pPr algn="l" eaLnBrk="1" hangingPunct="1"/>
            <a:r>
              <a:rPr lang="de-DE" sz="2000" dirty="0" err="1" smtClean="0">
                <a:solidFill>
                  <a:srgbClr val="FFFF00"/>
                </a:solidFill>
              </a:rPr>
              <a:t>position</a:t>
            </a:r>
            <a:r>
              <a:rPr lang="de-DE" sz="2000" dirty="0" smtClean="0">
                <a:solidFill>
                  <a:srgbClr val="FFFF00"/>
                </a:solidFill>
              </a:rPr>
              <a:t>)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533515" name="Line 11"/>
          <p:cNvSpPr>
            <a:spLocks noChangeShapeType="1"/>
          </p:cNvSpPr>
          <p:nvPr/>
        </p:nvSpPr>
        <p:spPr bwMode="auto">
          <a:xfrm>
            <a:off x="4143574" y="1318341"/>
            <a:ext cx="1731424" cy="1283571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9646" name="Line 14"/>
          <p:cNvSpPr>
            <a:spLocks noChangeShapeType="1"/>
          </p:cNvSpPr>
          <p:nvPr/>
        </p:nvSpPr>
        <p:spPr bwMode="auto">
          <a:xfrm>
            <a:off x="5820120" y="1122170"/>
            <a:ext cx="900112" cy="7946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9648" name="Line 16"/>
          <p:cNvSpPr>
            <a:spLocks noChangeShapeType="1"/>
          </p:cNvSpPr>
          <p:nvPr/>
        </p:nvSpPr>
        <p:spPr bwMode="auto">
          <a:xfrm>
            <a:off x="2344316" y="1484784"/>
            <a:ext cx="3153068" cy="1411496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9649" name="Line 17"/>
          <p:cNvSpPr>
            <a:spLocks noChangeShapeType="1"/>
          </p:cNvSpPr>
          <p:nvPr/>
        </p:nvSpPr>
        <p:spPr bwMode="auto">
          <a:xfrm flipV="1">
            <a:off x="3986212" y="3632539"/>
            <a:ext cx="314727" cy="1236324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9650" name="Line 18"/>
          <p:cNvSpPr>
            <a:spLocks noChangeShapeType="1"/>
          </p:cNvSpPr>
          <p:nvPr/>
        </p:nvSpPr>
        <p:spPr bwMode="auto">
          <a:xfrm flipH="1" flipV="1">
            <a:off x="4647022" y="3659743"/>
            <a:ext cx="219914" cy="130832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9651" name="Text Box 19"/>
          <p:cNvSpPr txBox="1">
            <a:spLocks noChangeArrowheads="1"/>
          </p:cNvSpPr>
          <p:nvPr/>
        </p:nvSpPr>
        <p:spPr bwMode="auto">
          <a:xfrm>
            <a:off x="3400424" y="4818776"/>
            <a:ext cx="1171576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2000" dirty="0">
                <a:solidFill>
                  <a:srgbClr val="FFFF00"/>
                </a:solidFill>
              </a:rPr>
              <a:t>Silicon</a:t>
            </a:r>
          </a:p>
          <a:p>
            <a:pPr algn="l" eaLnBrk="1" hangingPunct="1"/>
            <a:r>
              <a:rPr lang="de-DE" sz="2000" dirty="0">
                <a:solidFill>
                  <a:srgbClr val="FFFF00"/>
                </a:solidFill>
              </a:rPr>
              <a:t>Tracking</a:t>
            </a:r>
          </a:p>
          <a:p>
            <a:pPr algn="l" eaLnBrk="1" hangingPunct="1"/>
            <a:r>
              <a:rPr lang="de-DE" sz="2000" dirty="0" err="1">
                <a:solidFill>
                  <a:srgbClr val="FFFF00"/>
                </a:solidFill>
              </a:rPr>
              <a:t>Stations</a:t>
            </a:r>
            <a:r>
              <a:rPr lang="de-DE" sz="2000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533525" name="Text Box 21"/>
          <p:cNvSpPr txBox="1">
            <a:spLocks noChangeArrowheads="1"/>
          </p:cNvSpPr>
          <p:nvPr/>
        </p:nvSpPr>
        <p:spPr bwMode="auto">
          <a:xfrm>
            <a:off x="5652120" y="6157753"/>
            <a:ext cx="290496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2000" dirty="0" err="1" smtClean="0">
                <a:solidFill>
                  <a:srgbClr val="FFFF00"/>
                </a:solidFill>
              </a:rPr>
              <a:t>Muon</a:t>
            </a:r>
            <a:r>
              <a:rPr lang="de-DE" sz="2000" dirty="0" smtClean="0">
                <a:solidFill>
                  <a:srgbClr val="FFFF00"/>
                </a:solidFill>
              </a:rPr>
              <a:t> </a:t>
            </a:r>
            <a:r>
              <a:rPr lang="de-DE" sz="2000" dirty="0" err="1" smtClean="0">
                <a:solidFill>
                  <a:srgbClr val="FFFF00"/>
                </a:solidFill>
              </a:rPr>
              <a:t>Detection</a:t>
            </a:r>
            <a:r>
              <a:rPr lang="de-DE" sz="2000" dirty="0" smtClean="0">
                <a:solidFill>
                  <a:srgbClr val="FFFF00"/>
                </a:solidFill>
              </a:rPr>
              <a:t> System</a:t>
            </a:r>
          </a:p>
          <a:p>
            <a:pPr algn="l" eaLnBrk="1" hangingPunct="1"/>
            <a:r>
              <a:rPr lang="de-DE" sz="2000" dirty="0" smtClean="0">
                <a:solidFill>
                  <a:srgbClr val="FFFF00"/>
                </a:solidFill>
              </a:rPr>
              <a:t>(</a:t>
            </a:r>
            <a:r>
              <a:rPr lang="de-DE" sz="2000" dirty="0" err="1" smtClean="0">
                <a:solidFill>
                  <a:srgbClr val="FFFF00"/>
                </a:solidFill>
              </a:rPr>
              <a:t>parking</a:t>
            </a:r>
            <a:r>
              <a:rPr lang="de-DE" sz="2000" dirty="0" smtClean="0">
                <a:solidFill>
                  <a:srgbClr val="FFFF00"/>
                </a:solidFill>
              </a:rPr>
              <a:t> </a:t>
            </a:r>
            <a:r>
              <a:rPr lang="de-DE" sz="2000" dirty="0" err="1" smtClean="0">
                <a:solidFill>
                  <a:srgbClr val="FFFF00"/>
                </a:solidFill>
              </a:rPr>
              <a:t>position</a:t>
            </a:r>
            <a:r>
              <a:rPr lang="de-DE" sz="2000" dirty="0" smtClean="0">
                <a:solidFill>
                  <a:srgbClr val="FFFF00"/>
                </a:solidFill>
              </a:rPr>
              <a:t>)</a:t>
            </a:r>
          </a:p>
          <a:p>
            <a:pPr algn="l" eaLnBrk="1" hangingPunct="1"/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69654" name="Text Box 22"/>
          <p:cNvSpPr txBox="1">
            <a:spLocks noChangeArrowheads="1"/>
          </p:cNvSpPr>
          <p:nvPr/>
        </p:nvSpPr>
        <p:spPr bwMode="auto">
          <a:xfrm>
            <a:off x="7465787" y="4299425"/>
            <a:ext cx="131157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2000" dirty="0" err="1">
                <a:solidFill>
                  <a:srgbClr val="FFFF00"/>
                </a:solidFill>
              </a:rPr>
              <a:t>Projectile</a:t>
            </a:r>
            <a:r>
              <a:rPr lang="de-DE" sz="2000" dirty="0">
                <a:solidFill>
                  <a:srgbClr val="FFFF00"/>
                </a:solidFill>
              </a:rPr>
              <a:t> </a:t>
            </a:r>
          </a:p>
          <a:p>
            <a:pPr algn="l" eaLnBrk="1" hangingPunct="1"/>
            <a:r>
              <a:rPr lang="de-DE" sz="2000" dirty="0" err="1">
                <a:solidFill>
                  <a:srgbClr val="FFFF00"/>
                </a:solidFill>
              </a:rPr>
              <a:t>Spectator</a:t>
            </a:r>
            <a:endParaRPr lang="de-DE" sz="2000" dirty="0">
              <a:solidFill>
                <a:srgbClr val="FFFF00"/>
              </a:solidFill>
            </a:endParaRPr>
          </a:p>
          <a:p>
            <a:pPr algn="l" eaLnBrk="1" hangingPunct="1"/>
            <a:r>
              <a:rPr lang="de-DE" sz="2000" dirty="0" err="1" smtClean="0">
                <a:solidFill>
                  <a:srgbClr val="FFFF00"/>
                </a:solidFill>
              </a:rPr>
              <a:t>Detector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69655" name="Line 23"/>
          <p:cNvSpPr>
            <a:spLocks noChangeShapeType="1"/>
          </p:cNvSpPr>
          <p:nvPr/>
        </p:nvSpPr>
        <p:spPr bwMode="auto">
          <a:xfrm flipV="1">
            <a:off x="8172450" y="3212975"/>
            <a:ext cx="504006" cy="1100929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9656" name="Text Box 24"/>
          <p:cNvSpPr txBox="1">
            <a:spLocks noChangeArrowheads="1"/>
          </p:cNvSpPr>
          <p:nvPr/>
        </p:nvSpPr>
        <p:spPr bwMode="auto">
          <a:xfrm>
            <a:off x="2344315" y="4868863"/>
            <a:ext cx="1143001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2000" dirty="0">
                <a:solidFill>
                  <a:srgbClr val="FFFF00"/>
                </a:solidFill>
              </a:rPr>
              <a:t>Vertex</a:t>
            </a:r>
          </a:p>
          <a:p>
            <a:pPr algn="l" eaLnBrk="1" hangingPunct="1"/>
            <a:r>
              <a:rPr lang="de-DE" sz="2000" dirty="0" err="1">
                <a:solidFill>
                  <a:srgbClr val="FFFF00"/>
                </a:solidFill>
              </a:rPr>
              <a:t>Detector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69657" name="Line 25"/>
          <p:cNvSpPr>
            <a:spLocks noChangeShapeType="1"/>
          </p:cNvSpPr>
          <p:nvPr/>
        </p:nvSpPr>
        <p:spPr bwMode="auto">
          <a:xfrm flipH="1">
            <a:off x="2928318" y="3632539"/>
            <a:ext cx="1215256" cy="1323965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634346" y="5577211"/>
            <a:ext cx="16303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dirty="0" smtClean="0">
                <a:solidFill>
                  <a:srgbClr val="FFFF00"/>
                </a:solidFill>
              </a:rPr>
              <a:t>HADES</a:t>
            </a:r>
            <a:endParaRPr lang="de-DE" sz="4000" b="1" dirty="0">
              <a:solidFill>
                <a:srgbClr val="FFFF00"/>
              </a:solidFill>
            </a:endParaRPr>
          </a:p>
        </p:txBody>
      </p:sp>
      <p:sp>
        <p:nvSpPr>
          <p:cNvPr id="28" name="Line 23"/>
          <p:cNvSpPr>
            <a:spLocks noChangeShapeType="1"/>
          </p:cNvSpPr>
          <p:nvPr/>
        </p:nvSpPr>
        <p:spPr bwMode="auto">
          <a:xfrm flipH="1" flipV="1">
            <a:off x="6659502" y="4368977"/>
            <a:ext cx="468415" cy="1788776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cxnSp>
        <p:nvCxnSpPr>
          <p:cNvPr id="4" name="Gerade Verbindung mit Pfeil 3"/>
          <p:cNvCxnSpPr/>
          <p:nvPr/>
        </p:nvCxnSpPr>
        <p:spPr>
          <a:xfrm flipV="1">
            <a:off x="1449538" y="3833063"/>
            <a:ext cx="91780" cy="180915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/>
          <p:cNvCxnSpPr>
            <a:stCxn id="2" idx="0"/>
          </p:cNvCxnSpPr>
          <p:nvPr/>
        </p:nvCxnSpPr>
        <p:spPr>
          <a:xfrm flipV="1">
            <a:off x="1449538" y="3763440"/>
            <a:ext cx="1106238" cy="181377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73817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 descr="\\WinfileSvM\DL$Root\cschmidt\Eigene Dateien\CBM\CBM-XYTER\Submission Details STS-XYTER 2.0\STS_XYTER_2\PADI_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234462" y="-26339"/>
            <a:ext cx="9378462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31302" y="958346"/>
            <a:ext cx="7772400" cy="53340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</a:rPr>
              <a:t>PADI, the one proven design, is available in large numbers now </a:t>
            </a:r>
            <a:endParaRPr lang="en-US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 bwMode="auto">
          <a:xfrm>
            <a:off x="1496009" y="6180963"/>
            <a:ext cx="5386311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b="0" kern="0" dirty="0" smtClean="0">
                <a:solidFill>
                  <a:srgbClr val="FFFFFF">
                    <a:lumMod val="95000"/>
                  </a:srgbClr>
                </a:solidFill>
              </a:rPr>
              <a:t>Designer: Mircea Ciobanu </a:t>
            </a:r>
            <a:endParaRPr lang="en-US" b="0" kern="0" dirty="0">
              <a:solidFill>
                <a:srgbClr val="FFFFFF">
                  <a:lumMod val="9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67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\\WinfileSvM\DL$Root\cschmidt\Eigene Dateien\CBM\CBM-XYTER\Submission Details STS-XYTER 2.0\STS_XYTER_2\GET_4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39" y="-178045"/>
            <a:ext cx="8659746" cy="7036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35308" y="609600"/>
            <a:ext cx="1404066" cy="2690446"/>
          </a:xfrm>
        </p:spPr>
        <p:txBody>
          <a:bodyPr/>
          <a:lstStyle/>
          <a:p>
            <a:pPr algn="ctr"/>
            <a:r>
              <a:rPr lang="en-US" dirty="0" smtClean="0"/>
              <a:t>GET4</a:t>
            </a:r>
            <a:br>
              <a:rPr lang="en-US" dirty="0" smtClean="0"/>
            </a:br>
            <a:r>
              <a:rPr lang="en-US" dirty="0" smtClean="0"/>
              <a:t>TDC</a:t>
            </a:r>
            <a:br>
              <a:rPr lang="en-US" dirty="0" smtClean="0"/>
            </a:br>
            <a:r>
              <a:rPr lang="en-US" dirty="0" smtClean="0">
                <a:latin typeface="Symbol" panose="05050102010706020507" pitchFamily="18" charset="2"/>
              </a:rPr>
              <a:t>s</a:t>
            </a:r>
            <a:r>
              <a:rPr lang="en-US" dirty="0" smtClean="0"/>
              <a:t>~</a:t>
            </a:r>
            <a:r>
              <a:rPr lang="en-US" b="0" dirty="0"/>
              <a:t>2</a:t>
            </a:r>
            <a:r>
              <a:rPr lang="en-US" b="0" dirty="0" smtClean="0"/>
              <a:t>0ps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2057400" y="6417588"/>
            <a:ext cx="4480714" cy="335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Designer: H. </a:t>
            </a:r>
            <a:r>
              <a:rPr lang="en-US" dirty="0" err="1" smtClean="0">
                <a:solidFill>
                  <a:srgbClr val="FFFF00"/>
                </a:solidFill>
              </a:rPr>
              <a:t>Flemming</a:t>
            </a:r>
            <a:r>
              <a:rPr lang="en-US" dirty="0" smtClean="0">
                <a:solidFill>
                  <a:srgbClr val="FFFF00"/>
                </a:solidFill>
              </a:rPr>
              <a:t>, H. Deppe GSI/EE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89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de-DE" altLang="de-DE" smtClean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\\WinfileSvM\DL$Root\cschmidt\Eigene Dateien\CBM\CBM-XYTER\Submission Details STS-XYTER 2.0\STS_XYTER_2\20160919_0924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1578" y="0"/>
            <a:ext cx="112541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49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57200" y="6356362"/>
            <a:ext cx="32004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607th Heraeus Seminar, Bad Honnef, Feb. 2016</a:t>
            </a:r>
            <a:endParaRPr lang="de-DE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4038600" y="6356362"/>
            <a:ext cx="35814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J. Heuser - Silicon trackers for heavy-ion physics</a:t>
            </a:r>
            <a:endParaRPr lang="de-DE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62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3</a:t>
            </a:fld>
            <a:endParaRPr lang="de-DE"/>
          </a:p>
        </p:txBody>
      </p:sp>
      <p:pic>
        <p:nvPicPr>
          <p:cNvPr id="2" name="u23u-cu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500" dirty="0" smtClean="0">
                <a:solidFill>
                  <a:schemeClr val="bg1"/>
                </a:solidFill>
              </a:rPr>
              <a:t>Heavy-ion collisions</a:t>
            </a:r>
            <a:endParaRPr lang="de-DE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2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U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439227"/>
            <a:ext cx="9143999" cy="644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" y="0"/>
            <a:ext cx="9143999" cy="5486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500" dirty="0" smtClean="0">
                <a:solidFill>
                  <a:schemeClr val="bg1"/>
                </a:solidFill>
              </a:rPr>
              <a:t>Diagnostic probes</a:t>
            </a:r>
            <a:endParaRPr lang="de-DE" altLang="en-US" dirty="0">
              <a:solidFill>
                <a:schemeClr val="bg1"/>
              </a:solidFill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57200" y="6356362"/>
            <a:ext cx="32004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607th Heraeus Seminar, Bad Honnef, Feb. 2016</a:t>
            </a:r>
            <a:endParaRPr lang="de-DE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4038600" y="6356362"/>
            <a:ext cx="35814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J. Heuser - Silicon trackers for heavy-ion physics</a:t>
            </a:r>
            <a:endParaRPr lang="de-DE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62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615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"/>
            <a:ext cx="8032087" cy="619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57200" y="6356362"/>
            <a:ext cx="32004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607th Heraeus Seminar, Bad Honnef, Feb. 2016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4038600" y="6356362"/>
            <a:ext cx="35814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J. Heuser - Silicon trackers for heavy-ion physics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62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7224" y="5387459"/>
            <a:ext cx="1628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TPC detector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52400" y="152400"/>
            <a:ext cx="2971800" cy="914400"/>
          </a:xfrm>
          <a:prstGeom prst="rect">
            <a:avLst/>
          </a:prstGeom>
        </p:spPr>
        <p:txBody>
          <a:bodyPr>
            <a:normAutofit fontScale="4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4500" dirty="0" smtClean="0">
                <a:solidFill>
                  <a:prstClr val="white"/>
                </a:solidFill>
              </a:rPr>
              <a:t>Charged-particle tracks, collider experiment</a:t>
            </a:r>
            <a:endParaRPr lang="de-DE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28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13" descr="UrQMD_new1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9392"/>
            <a:ext cx="9279632" cy="72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29828" y="2281237"/>
            <a:ext cx="9144000" cy="4119563"/>
          </a:xfrm>
          <a:prstGeom prst="rect">
            <a:avLst/>
          </a:prstGeom>
          <a:solidFill>
            <a:sysClr val="windowText" lastClr="000000">
              <a:alpha val="50980"/>
            </a:sys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</a:endParaRP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</a:endParaRP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sym typeface="Wingdings" pitchFamily="2" charset="2"/>
              </a:rPr>
              <a:t> determination of (displaced) vertices (</a:t>
            </a:r>
            <a:r>
              <a:rPr kumimoji="0" lang="el-GR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sym typeface="Wingdings" pitchFamily="2" charset="2"/>
              </a:rPr>
              <a:t>σ</a:t>
            </a:r>
            <a:r>
              <a:rPr kumimoji="0" lang="de-DE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sym typeface="Wingdings" pitchFamily="2" charset="2"/>
              </a:rPr>
              <a:t>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sym typeface="Symbol" pitchFamily="18" charset="2"/>
              </a:rPr>
              <a:t> 50 m)</a:t>
            </a: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  <a:sym typeface="Symbol" pitchFamily="18" charset="2"/>
            </a:endParaRP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sym typeface="Wingdings" pitchFamily="2" charset="2"/>
              </a:rPr>
              <a:t> identification of leptons and hadrons </a:t>
            </a: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  <a:sym typeface="Wingdings" pitchFamily="2" charset="2"/>
            </a:endParaRP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sym typeface="Wingdings" pitchFamily="2" charset="2"/>
              </a:rPr>
              <a:t> fast and radiation hard detectors</a:t>
            </a: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  <a:sym typeface="Wingdings" pitchFamily="2" charset="2"/>
            </a:endParaRP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sym typeface="Wingdings" pitchFamily="2" charset="2"/>
              </a:rPr>
              <a:t> free-streaming readout electronics </a:t>
            </a: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  <a:sym typeface="Wingdings" pitchFamily="2" charset="2"/>
            </a:endParaRP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sym typeface="Wingdings" pitchFamily="2" charset="2"/>
              </a:rPr>
              <a:t> high speed data acquisition and high performance</a:t>
            </a: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sym typeface="Wingdings" pitchFamily="2" charset="2"/>
              </a:rPr>
              <a:t>    computer farm for online event selection </a:t>
            </a: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mic Sans MS" pitchFamily="66" charset="0"/>
                <a:sym typeface="Wingdings" pitchFamily="2" charset="2"/>
              </a:rPr>
              <a:t>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sym typeface="Wingdings" pitchFamily="2" charset="2"/>
              </a:rPr>
              <a:t> 4-D event reconstruction 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GB" sz="3200" dirty="0">
                <a:solidFill>
                  <a:srgbClr val="FF0000"/>
                </a:solidFill>
                <a:latin typeface="Tahoma" pitchFamily="34" charset="0"/>
              </a:rPr>
              <a:t>CBM technological  challenges</a:t>
            </a:r>
            <a:endParaRPr lang="en-GB" sz="3200" dirty="0">
              <a:solidFill>
                <a:prstClr val="black"/>
              </a:solidFill>
              <a:latin typeface="Tahoma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52401" y="685800"/>
            <a:ext cx="8153400" cy="1077218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fixed target configuration makes 10MHz </a:t>
            </a:r>
            <a:r>
              <a:rPr lang="en-US" sz="3200" dirty="0" err="1" smtClean="0">
                <a:solidFill>
                  <a:srgbClr val="FFFF00"/>
                </a:solidFill>
              </a:rPr>
              <a:t>Au+Au</a:t>
            </a:r>
            <a:r>
              <a:rPr lang="en-US" sz="3200" dirty="0" smtClean="0">
                <a:solidFill>
                  <a:srgbClr val="FFFF00"/>
                </a:solidFill>
              </a:rPr>
              <a:t> interaction rate feasible at FAIR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8378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7</a:t>
            </a:fld>
            <a:endParaRPr lang="de-DE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6" t="7760" r="30156" b="5172"/>
          <a:stretch/>
        </p:blipFill>
        <p:spPr bwMode="auto">
          <a:xfrm flipH="1">
            <a:off x="722967" y="3264105"/>
            <a:ext cx="3505200" cy="360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15"/>
          <p:cNvSpPr txBox="1"/>
          <p:nvPr/>
        </p:nvSpPr>
        <p:spPr>
          <a:xfrm>
            <a:off x="4495800" y="4766608"/>
            <a:ext cx="45076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endParaRPr lang="en-US" sz="20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~ 3 </a:t>
            </a:r>
            <a:r>
              <a:rPr lang="en-US" sz="2000" dirty="0" err="1"/>
              <a:t>sqm</a:t>
            </a:r>
            <a:r>
              <a:rPr lang="en-US" sz="2000" dirty="0"/>
              <a:t> active sensor </a:t>
            </a:r>
            <a:r>
              <a:rPr lang="en-US" sz="2000" dirty="0" smtClean="0"/>
              <a:t>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double sided strips 7.5°, 58µm pitch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8 Stations,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106 ultra-light carbon ladders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896 Sensor modules</a:t>
            </a:r>
          </a:p>
        </p:txBody>
      </p:sp>
      <p:grpSp>
        <p:nvGrpSpPr>
          <p:cNvPr id="10" name="Gruppieren 9"/>
          <p:cNvGrpSpPr/>
          <p:nvPr/>
        </p:nvGrpSpPr>
        <p:grpSpPr>
          <a:xfrm>
            <a:off x="5181600" y="1797242"/>
            <a:ext cx="3531217" cy="3384358"/>
            <a:chOff x="5245934" y="1558118"/>
            <a:chExt cx="3365446" cy="3090082"/>
          </a:xfrm>
        </p:grpSpPr>
        <p:sp>
          <p:nvSpPr>
            <p:cNvPr id="7" name="TextBox 31"/>
            <p:cNvSpPr txBox="1"/>
            <p:nvPr/>
          </p:nvSpPr>
          <p:spPr>
            <a:xfrm rot="16200000">
              <a:off x="8110931" y="1781568"/>
              <a:ext cx="72389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x/X</a:t>
              </a:r>
              <a:r>
                <a:rPr lang="en-US" sz="1200" baseline="-25000" dirty="0" smtClean="0"/>
                <a:t>0</a:t>
              </a:r>
              <a:r>
                <a:rPr lang="en-US" sz="1200" dirty="0" smtClean="0"/>
                <a:t> [%] </a:t>
              </a:r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33"/>
            <a:stretch/>
          </p:blipFill>
          <p:spPr bwMode="auto">
            <a:xfrm>
              <a:off x="5245934" y="1662701"/>
              <a:ext cx="3091784" cy="2760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38"/>
            <p:cNvSpPr txBox="1"/>
            <p:nvPr/>
          </p:nvSpPr>
          <p:spPr>
            <a:xfrm>
              <a:off x="5562606" y="4309646"/>
              <a:ext cx="251460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material budget per station </a:t>
              </a:r>
            </a:p>
          </p:txBody>
        </p:sp>
      </p:grpSp>
      <p:grpSp>
        <p:nvGrpSpPr>
          <p:cNvPr id="11" name="Group 30"/>
          <p:cNvGrpSpPr/>
          <p:nvPr/>
        </p:nvGrpSpPr>
        <p:grpSpPr>
          <a:xfrm>
            <a:off x="599848" y="330266"/>
            <a:ext cx="2999937" cy="3342963"/>
            <a:chOff x="158343" y="1552678"/>
            <a:chExt cx="3826607" cy="4318469"/>
          </a:xfrm>
        </p:grpSpPr>
        <p:grpSp>
          <p:nvGrpSpPr>
            <p:cNvPr id="12" name="Gruppieren 12"/>
            <p:cNvGrpSpPr/>
            <p:nvPr/>
          </p:nvGrpSpPr>
          <p:grpSpPr>
            <a:xfrm>
              <a:off x="158343" y="1552678"/>
              <a:ext cx="3826607" cy="3639883"/>
              <a:chOff x="395536" y="980726"/>
              <a:chExt cx="6237424" cy="5184577"/>
            </a:xfrm>
          </p:grpSpPr>
          <p:pic>
            <p:nvPicPr>
              <p:cNvPr id="15" name="Picture 4" descr="F:\Work\CBM\STS-TDR\STS-TDR_Final-Full_3Dec2012\integration\system-integration\figs\CBM_STS_pic-overwiew-dimetric.pn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421" r="8724"/>
              <a:stretch/>
            </p:blipFill>
            <p:spPr bwMode="auto">
              <a:xfrm>
                <a:off x="395536" y="980726"/>
                <a:ext cx="5276772" cy="5184577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  <a:extLst/>
            </p:spPr>
          </p:pic>
          <p:sp>
            <p:nvSpPr>
              <p:cNvPr id="16" name="Textfeld 14"/>
              <p:cNvSpPr txBox="1"/>
              <p:nvPr/>
            </p:nvSpPr>
            <p:spPr>
              <a:xfrm>
                <a:off x="4716017" y="2157602"/>
                <a:ext cx="824324" cy="5260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/>
                  <a:t>STS</a:t>
                </a:r>
                <a:endParaRPr lang="en-US" sz="1800" dirty="0"/>
              </a:p>
            </p:txBody>
          </p:sp>
          <p:cxnSp>
            <p:nvCxnSpPr>
              <p:cNvPr id="17" name="Gerade Verbindung 15"/>
              <p:cNvCxnSpPr/>
              <p:nvPr/>
            </p:nvCxnSpPr>
            <p:spPr>
              <a:xfrm flipV="1">
                <a:off x="5508103" y="3069285"/>
                <a:ext cx="946148" cy="71683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 Verbindung 16"/>
              <p:cNvCxnSpPr/>
              <p:nvPr/>
            </p:nvCxnSpPr>
            <p:spPr>
              <a:xfrm flipV="1">
                <a:off x="4499992" y="3226407"/>
                <a:ext cx="1615944" cy="5742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 Verbindung 17"/>
              <p:cNvCxnSpPr/>
              <p:nvPr/>
            </p:nvCxnSpPr>
            <p:spPr>
              <a:xfrm>
                <a:off x="4268151" y="4363944"/>
                <a:ext cx="1880906" cy="830614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feld 18"/>
              <p:cNvSpPr txBox="1"/>
              <p:nvPr/>
            </p:nvSpPr>
            <p:spPr>
              <a:xfrm>
                <a:off x="4890256" y="3680002"/>
                <a:ext cx="904593" cy="5260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/>
                  <a:t>2.5°</a:t>
                </a:r>
                <a:endParaRPr lang="en-US" sz="1800" dirty="0"/>
              </a:p>
            </p:txBody>
          </p:sp>
          <p:sp>
            <p:nvSpPr>
              <p:cNvPr id="21" name="Textfeld 19"/>
              <p:cNvSpPr txBox="1"/>
              <p:nvPr/>
            </p:nvSpPr>
            <p:spPr>
              <a:xfrm>
                <a:off x="5562577" y="4221256"/>
                <a:ext cx="810528" cy="52606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/>
                  <a:t>25°</a:t>
                </a:r>
                <a:endParaRPr lang="en-US" sz="1800" dirty="0"/>
              </a:p>
            </p:txBody>
          </p:sp>
          <p:sp>
            <p:nvSpPr>
              <p:cNvPr id="22" name="Textfeld 20"/>
              <p:cNvSpPr txBox="1"/>
              <p:nvPr/>
            </p:nvSpPr>
            <p:spPr>
              <a:xfrm rot="21416690">
                <a:off x="5464463" y="2624428"/>
                <a:ext cx="1168497" cy="5260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b</a:t>
                </a:r>
                <a:r>
                  <a:rPr lang="en-US" sz="1800" dirty="0" smtClean="0"/>
                  <a:t>eam</a:t>
                </a:r>
                <a:endParaRPr lang="en-US" sz="1800" dirty="0"/>
              </a:p>
            </p:txBody>
          </p:sp>
          <p:sp>
            <p:nvSpPr>
              <p:cNvPr id="23" name="Bogen 21"/>
              <p:cNvSpPr/>
              <p:nvPr/>
            </p:nvSpPr>
            <p:spPr>
              <a:xfrm>
                <a:off x="6048710" y="3092646"/>
                <a:ext cx="59195" cy="288032"/>
              </a:xfrm>
              <a:prstGeom prst="arc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cxnSp>
            <p:nvCxnSpPr>
              <p:cNvPr id="24" name="Gerade Verbindung mit Pfeil 22"/>
              <p:cNvCxnSpPr/>
              <p:nvPr/>
            </p:nvCxnSpPr>
            <p:spPr>
              <a:xfrm flipH="1" flipV="1">
                <a:off x="5266752" y="3247955"/>
                <a:ext cx="2" cy="43204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Bogen 23"/>
              <p:cNvSpPr/>
              <p:nvPr/>
            </p:nvSpPr>
            <p:spPr>
              <a:xfrm>
                <a:off x="5981179" y="3247955"/>
                <a:ext cx="342789" cy="1946603"/>
              </a:xfrm>
              <a:prstGeom prst="arc">
                <a:avLst>
                  <a:gd name="adj1" fmla="val 16200000"/>
                  <a:gd name="adj2" fmla="val 5359714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cxnSp>
          <p:nvCxnSpPr>
            <p:cNvPr id="13" name="Straight Arrow Connector 25"/>
            <p:cNvCxnSpPr/>
            <p:nvPr/>
          </p:nvCxnSpPr>
          <p:spPr>
            <a:xfrm flipH="1" flipV="1">
              <a:off x="1243473" y="3265604"/>
              <a:ext cx="376199" cy="221526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29"/>
            <p:cNvSpPr txBox="1"/>
            <p:nvPr/>
          </p:nvSpPr>
          <p:spPr>
            <a:xfrm>
              <a:off x="1231911" y="5501815"/>
              <a:ext cx="7571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target</a:t>
              </a:r>
              <a:endParaRPr lang="de-DE" dirty="0"/>
            </a:p>
          </p:txBody>
        </p:sp>
      </p:grpSp>
      <p:sp>
        <p:nvSpPr>
          <p:cNvPr id="26" name="Textfeld 25"/>
          <p:cNvSpPr txBox="1"/>
          <p:nvPr/>
        </p:nvSpPr>
        <p:spPr>
          <a:xfrm>
            <a:off x="3657600" y="615077"/>
            <a:ext cx="633933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de-DE" dirty="0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Low-</a:t>
            </a:r>
            <a:r>
              <a:rPr lang="de-DE" dirty="0" err="1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mass</a:t>
            </a:r>
            <a:r>
              <a:rPr lang="de-DE" dirty="0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micro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cables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from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sensor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to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dirty="0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FEE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de-DE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selftriggering</a:t>
            </a:r>
            <a:r>
              <a:rPr lang="de-DE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ASIC </a:t>
            </a:r>
            <a:r>
              <a:rPr lang="de-DE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readout</a:t>
            </a:r>
            <a:endParaRPr lang="de-DE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de-DE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1.8 </a:t>
            </a:r>
            <a:r>
              <a:rPr lang="de-DE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Mio</a:t>
            </a:r>
            <a:r>
              <a:rPr lang="de-DE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channels</a:t>
            </a:r>
            <a:r>
              <a:rPr lang="de-DE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de-DE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cooling</a:t>
            </a:r>
            <a:r>
              <a:rPr lang="de-DE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power ~ 40 kW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905000" y="-2286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2D2D8A"/>
                </a:solidFill>
              </a:rPr>
              <a:t>The Silicon-Tracking-System</a:t>
            </a:r>
            <a:endParaRPr lang="en-US" dirty="0">
              <a:solidFill>
                <a:srgbClr val="2D2D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06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0287013-70F4-4A6C-9D58-14638A3C9366}" type="slidenum">
              <a:rPr lang="de-DE" altLang="de-DE" sz="1200" smtClean="0">
                <a:solidFill>
                  <a:srgbClr val="898989"/>
                </a:solidFill>
                <a:latin typeface="Comic Sans MS" pitchFamily="66" charset="0"/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de-DE" altLang="de-DE" sz="1200" smtClean="0">
              <a:solidFill>
                <a:srgbClr val="898989"/>
              </a:solidFill>
              <a:latin typeface="Comic Sans MS" pitchFamily="66" charset="0"/>
            </a:endParaRPr>
          </a:p>
        </p:txBody>
      </p:sp>
      <p:pic>
        <p:nvPicPr>
          <p:cNvPr id="247813" name="Grafik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371600"/>
            <a:ext cx="3200400" cy="2399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7817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625" y="4454525"/>
            <a:ext cx="5654375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412335" y="76200"/>
            <a:ext cx="842686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Assembly of double sided strip detector modules, </a:t>
            </a:r>
            <a:r>
              <a:rPr lang="en-US" sz="3200" dirty="0" smtClean="0">
                <a:solidFill>
                  <a:srgbClr val="2D2D8A"/>
                </a:solidFill>
              </a:rPr>
              <a:t>a collaborative effort  </a:t>
            </a:r>
            <a:r>
              <a:rPr lang="en-US" sz="3200" dirty="0" smtClean="0">
                <a:solidFill>
                  <a:srgbClr val="2D2D8A"/>
                </a:solidFill>
                <a:sym typeface="Wingdings" panose="05000000000000000000" pitchFamily="2" charset="2"/>
              </a:rPr>
              <a:t> talk by Carmen Simons</a:t>
            </a:r>
            <a:endParaRPr lang="de-DE" sz="3200" dirty="0">
              <a:solidFill>
                <a:srgbClr val="2D2D8A"/>
              </a:solidFill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76200" y="1524000"/>
            <a:ext cx="964565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  <a:buClr>
                <a:srgbClr val="5C65C2"/>
              </a:buClr>
              <a:defRPr/>
            </a:pPr>
            <a:r>
              <a:rPr lang="de-DE" altLang="de-DE" sz="2800" kern="0" dirty="0" err="1">
                <a:solidFill>
                  <a:srgbClr val="000000"/>
                </a:solidFill>
                <a:latin typeface="Arial"/>
              </a:rPr>
              <a:t>p</a:t>
            </a:r>
            <a:r>
              <a:rPr lang="de-DE" altLang="de-DE" sz="2800" kern="0" dirty="0" err="1" smtClean="0">
                <a:solidFill>
                  <a:srgbClr val="000000"/>
                </a:solidFill>
                <a:latin typeface="Arial"/>
              </a:rPr>
              <a:t>rototyping</a:t>
            </a:r>
            <a:r>
              <a:rPr lang="de-DE" altLang="de-DE" sz="2800" kern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altLang="de-DE" sz="2800" kern="0" dirty="0" err="1" smtClean="0">
                <a:solidFill>
                  <a:srgbClr val="000000"/>
                </a:solidFill>
                <a:latin typeface="Arial"/>
              </a:rPr>
              <a:t>ongoing</a:t>
            </a:r>
            <a:endParaRPr lang="de-DE" altLang="de-DE" sz="2800" kern="0" dirty="0" smtClean="0">
              <a:solidFill>
                <a:srgbClr val="000000"/>
              </a:solidFill>
              <a:latin typeface="Arial"/>
            </a:endParaRPr>
          </a:p>
          <a:p>
            <a:pPr marL="0" indent="0">
              <a:lnSpc>
                <a:spcPct val="80000"/>
              </a:lnSpc>
              <a:buClr>
                <a:srgbClr val="5C65C2"/>
              </a:buClr>
              <a:buFont typeface="Wingdings" pitchFamily="2" charset="2"/>
              <a:buNone/>
              <a:defRPr/>
            </a:pPr>
            <a:r>
              <a:rPr lang="de-DE" altLang="de-DE" kern="0" dirty="0" smtClean="0">
                <a:solidFill>
                  <a:srgbClr val="000000"/>
                </a:solidFill>
                <a:latin typeface="Arial"/>
              </a:rPr>
              <a:t>   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79724"/>
            <a:ext cx="14986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252898"/>
            <a:ext cx="1989358" cy="765138"/>
          </a:xfrm>
          <a:prstGeom prst="rect">
            <a:avLst/>
          </a:prstGeom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971800"/>
            <a:ext cx="1782266" cy="1624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2" name="Picture 2" descr="Q:\Eigene Dateien\Work\CBM\STS\STS-Sensors\CiS\CIS-CBM06C2\photos\CBM06C2-DM-n-corner-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58" y="3962400"/>
            <a:ext cx="2731937" cy="204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Q:\Eigene Dateien\Work\CBM\STS\STS-Sensors\CiS\CIS-CBM06C2\photos\CBM06C2-DM-corner-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75" y="4792186"/>
            <a:ext cx="2687151" cy="201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3"/>
          <p:cNvSpPr txBox="1">
            <a:spLocks noChangeArrowheads="1"/>
          </p:cNvSpPr>
          <p:nvPr/>
        </p:nvSpPr>
        <p:spPr bwMode="auto">
          <a:xfrm>
            <a:off x="3352800" y="6231885"/>
            <a:ext cx="5867400" cy="100711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  <a:buClr>
                <a:srgbClr val="5C65C2"/>
              </a:buClr>
              <a:defRPr/>
            </a:pPr>
            <a:r>
              <a:rPr lang="de-DE" altLang="de-DE" sz="2000" kern="0" dirty="0" err="1" smtClean="0">
                <a:solidFill>
                  <a:srgbClr val="000000"/>
                </a:solidFill>
                <a:latin typeface="Arial"/>
              </a:rPr>
              <a:t>Topical</a:t>
            </a:r>
            <a:r>
              <a:rPr lang="de-DE" altLang="de-DE" sz="2000" kern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altLang="de-DE" sz="2000" kern="0" dirty="0" err="1" smtClean="0">
                <a:solidFill>
                  <a:srgbClr val="000000"/>
                </a:solidFill>
                <a:latin typeface="Arial"/>
              </a:rPr>
              <a:t>workshop</a:t>
            </a:r>
            <a:r>
              <a:rPr lang="de-DE" altLang="de-DE" sz="2000" kern="0" dirty="0" smtClean="0">
                <a:solidFill>
                  <a:srgbClr val="000000"/>
                </a:solidFill>
                <a:latin typeface="Arial"/>
              </a:rPr>
              <a:t> on </a:t>
            </a:r>
            <a:r>
              <a:rPr lang="de-DE" altLang="de-DE" sz="2000" kern="0" dirty="0" err="1" smtClean="0">
                <a:solidFill>
                  <a:srgbClr val="000000"/>
                </a:solidFill>
                <a:latin typeface="Arial"/>
              </a:rPr>
              <a:t>radiation</a:t>
            </a:r>
            <a:r>
              <a:rPr lang="de-DE" altLang="de-DE" sz="2000" kern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altLang="de-DE" sz="2000" kern="0" dirty="0" err="1" smtClean="0">
                <a:solidFill>
                  <a:srgbClr val="000000"/>
                </a:solidFill>
                <a:latin typeface="Arial"/>
              </a:rPr>
              <a:t>induced</a:t>
            </a:r>
            <a:r>
              <a:rPr lang="de-DE" altLang="de-DE" sz="2000" kern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altLang="de-DE" sz="2000" kern="0" dirty="0" err="1" smtClean="0">
                <a:solidFill>
                  <a:srgbClr val="000000"/>
                </a:solidFill>
                <a:latin typeface="Arial"/>
              </a:rPr>
              <a:t>surface</a:t>
            </a:r>
            <a:r>
              <a:rPr lang="de-DE" altLang="de-DE" sz="2000" kern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altLang="de-DE" sz="2000" kern="0" dirty="0" err="1" smtClean="0">
                <a:solidFill>
                  <a:srgbClr val="000000"/>
                </a:solidFill>
                <a:latin typeface="Arial"/>
              </a:rPr>
              <a:t>effects</a:t>
            </a:r>
            <a:r>
              <a:rPr lang="de-DE" altLang="de-DE" sz="2000" kern="0" dirty="0" smtClean="0">
                <a:solidFill>
                  <a:srgbClr val="000000"/>
                </a:solidFill>
                <a:latin typeface="Arial"/>
              </a:rPr>
              <a:t> in </a:t>
            </a:r>
            <a:r>
              <a:rPr lang="de-DE" altLang="de-DE" sz="2000" kern="0" dirty="0" err="1" smtClean="0">
                <a:solidFill>
                  <a:srgbClr val="000000"/>
                </a:solidFill>
                <a:latin typeface="Arial"/>
              </a:rPr>
              <a:t>silicon</a:t>
            </a:r>
            <a:r>
              <a:rPr lang="de-DE" altLang="de-DE" sz="2000" kern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altLang="de-DE" sz="2000" kern="0" dirty="0" err="1" smtClean="0">
                <a:solidFill>
                  <a:srgbClr val="000000"/>
                </a:solidFill>
                <a:latin typeface="Arial"/>
              </a:rPr>
              <a:t>detectors</a:t>
            </a:r>
            <a:r>
              <a:rPr lang="de-DE" altLang="de-DE" sz="2000" kern="0" dirty="0" smtClean="0">
                <a:solidFill>
                  <a:srgbClr val="000000"/>
                </a:solidFill>
                <a:latin typeface="Arial"/>
              </a:rPr>
              <a:t>, </a:t>
            </a:r>
            <a:r>
              <a:rPr lang="de-DE" altLang="de-DE" sz="2000" kern="0" dirty="0" err="1" smtClean="0">
                <a:solidFill>
                  <a:srgbClr val="000000"/>
                </a:solidFill>
                <a:latin typeface="Arial"/>
              </a:rPr>
              <a:t>Oct</a:t>
            </a:r>
            <a:r>
              <a:rPr lang="de-DE" altLang="de-DE" sz="2000" kern="0" dirty="0" smtClean="0">
                <a:solidFill>
                  <a:srgbClr val="000000"/>
                </a:solidFill>
                <a:latin typeface="Arial"/>
              </a:rPr>
              <a:t>. 2016 at KIT</a:t>
            </a:r>
          </a:p>
          <a:p>
            <a:pPr marL="0" indent="0">
              <a:lnSpc>
                <a:spcPct val="80000"/>
              </a:lnSpc>
              <a:buClr>
                <a:srgbClr val="5C65C2"/>
              </a:buClr>
              <a:buFont typeface="Wingdings" pitchFamily="2" charset="2"/>
              <a:buNone/>
              <a:defRPr/>
            </a:pPr>
            <a:r>
              <a:rPr lang="de-DE" altLang="de-DE" sz="2000" kern="0" dirty="0" smtClean="0">
                <a:solidFill>
                  <a:srgbClr val="000000"/>
                </a:solidFill>
                <a:latin typeface="Arial"/>
              </a:rPr>
              <a:t>    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766" y="3250748"/>
            <a:ext cx="1888434" cy="559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98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611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2"/>
          <p:cNvSpPr>
            <a:spLocks noChangeArrowheads="1"/>
          </p:cNvSpPr>
          <p:nvPr/>
        </p:nvSpPr>
        <p:spPr bwMode="auto">
          <a:xfrm>
            <a:off x="4672531" y="836625"/>
            <a:ext cx="2425211" cy="1233487"/>
          </a:xfrm>
          <a:prstGeom prst="rect">
            <a:avLst/>
          </a:prstGeom>
          <a:solidFill>
            <a:srgbClr val="9CA2D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de-DE" altLang="de-DE" sz="2000" dirty="0">
                <a:solidFill>
                  <a:srgbClr val="000000"/>
                </a:solidFill>
              </a:rPr>
              <a:t>CBM </a:t>
            </a:r>
            <a:r>
              <a:rPr kumimoji="0" lang="de-DE" altLang="de-DE" sz="2000" dirty="0" err="1" smtClean="0">
                <a:solidFill>
                  <a:srgbClr val="000000"/>
                </a:solidFill>
              </a:rPr>
              <a:t>MuCH</a:t>
            </a:r>
            <a:r>
              <a:rPr kumimoji="0" lang="de-DE" altLang="de-DE" sz="2000" dirty="0" smtClean="0">
                <a:solidFill>
                  <a:srgbClr val="000000"/>
                </a:solidFill>
              </a:rPr>
              <a:t> </a:t>
            </a:r>
            <a:r>
              <a:rPr kumimoji="0" lang="de-DE" altLang="de-DE" sz="2000" dirty="0">
                <a:solidFill>
                  <a:srgbClr val="000000"/>
                </a:solidFill>
              </a:rPr>
              <a:t>XYTER</a:t>
            </a:r>
            <a:r>
              <a:rPr kumimoji="0" lang="de-DE" altLang="de-DE" sz="1800" dirty="0">
                <a:solidFill>
                  <a:srgbClr val="000000"/>
                </a:solidFill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de-DE" altLang="de-DE" sz="1800" i="1" dirty="0">
                <a:solidFill>
                  <a:srgbClr val="000000"/>
                </a:solidFill>
              </a:rPr>
              <a:t>E. </a:t>
            </a:r>
            <a:r>
              <a:rPr kumimoji="0" lang="de-DE" altLang="de-DE" sz="1800" i="1" dirty="0" err="1">
                <a:solidFill>
                  <a:srgbClr val="000000"/>
                </a:solidFill>
              </a:rPr>
              <a:t>Atkin</a:t>
            </a:r>
            <a:r>
              <a:rPr kumimoji="0" lang="de-DE" altLang="de-DE" sz="1800" i="1" dirty="0">
                <a:solidFill>
                  <a:srgbClr val="000000"/>
                </a:solidFill>
              </a:rPr>
              <a:t> et al, </a:t>
            </a:r>
            <a:r>
              <a:rPr kumimoji="0" lang="de-DE" altLang="de-DE" sz="1800" i="1" dirty="0" err="1" smtClean="0">
                <a:solidFill>
                  <a:srgbClr val="000000"/>
                </a:solidFill>
              </a:rPr>
              <a:t>MEPhI</a:t>
            </a:r>
            <a:endParaRPr kumimoji="0" lang="de-DE" altLang="de-DE" sz="1800" i="1" dirty="0" smtClean="0">
              <a:solidFill>
                <a:srgbClr val="000000"/>
              </a:solidFill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05912" y="165100"/>
            <a:ext cx="8738088" cy="533400"/>
          </a:xfrm>
        </p:spPr>
        <p:txBody>
          <a:bodyPr/>
          <a:lstStyle/>
          <a:p>
            <a:r>
              <a:rPr lang="de-DE" altLang="de-DE" dirty="0" smtClean="0">
                <a:solidFill>
                  <a:schemeClr val="accent1"/>
                </a:solidFill>
              </a:rPr>
              <a:t>CBM-</a:t>
            </a:r>
            <a:r>
              <a:rPr lang="de-DE" altLang="de-DE" dirty="0" err="1">
                <a:solidFill>
                  <a:schemeClr val="accent1"/>
                </a:solidFill>
              </a:rPr>
              <a:t>r</a:t>
            </a:r>
            <a:r>
              <a:rPr lang="de-DE" altLang="de-DE" dirty="0" err="1" smtClean="0">
                <a:solidFill>
                  <a:schemeClr val="accent1"/>
                </a:solidFill>
              </a:rPr>
              <a:t>elated</a:t>
            </a:r>
            <a:r>
              <a:rPr lang="de-DE" altLang="de-DE" dirty="0" smtClean="0">
                <a:solidFill>
                  <a:schemeClr val="accent1"/>
                </a:solidFill>
              </a:rPr>
              <a:t> Chip </a:t>
            </a:r>
            <a:r>
              <a:rPr lang="de-DE" altLang="de-DE" dirty="0" err="1" smtClean="0">
                <a:solidFill>
                  <a:schemeClr val="accent1"/>
                </a:solidFill>
              </a:rPr>
              <a:t>Developments</a:t>
            </a:r>
            <a:r>
              <a:rPr lang="de-DE" altLang="de-DE" dirty="0" smtClean="0">
                <a:solidFill>
                  <a:schemeClr val="accent1"/>
                </a:solidFill>
              </a:rPr>
              <a:t> </a:t>
            </a:r>
            <a:r>
              <a:rPr lang="de-DE" altLang="de-DE" dirty="0" err="1" smtClean="0">
                <a:solidFill>
                  <a:schemeClr val="accent1"/>
                </a:solidFill>
              </a:rPr>
              <a:t>and</a:t>
            </a:r>
            <a:r>
              <a:rPr lang="de-DE" altLang="de-DE" dirty="0" smtClean="0">
                <a:solidFill>
                  <a:schemeClr val="accent1"/>
                </a:solidFill>
              </a:rPr>
              <a:t> Options</a:t>
            </a:r>
          </a:p>
        </p:txBody>
      </p:sp>
      <p:sp>
        <p:nvSpPr>
          <p:cNvPr id="4100" name="Rectangle 7"/>
          <p:cNvSpPr>
            <a:spLocks noChangeArrowheads="1"/>
          </p:cNvSpPr>
          <p:nvPr/>
        </p:nvSpPr>
        <p:spPr bwMode="auto">
          <a:xfrm>
            <a:off x="5409028" y="2170138"/>
            <a:ext cx="3688666" cy="1311275"/>
          </a:xfrm>
          <a:prstGeom prst="rect">
            <a:avLst/>
          </a:prstGeom>
          <a:solidFill>
            <a:srgbClr val="9CA2D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800" dirty="0">
                <a:solidFill>
                  <a:srgbClr val="000000"/>
                </a:solidFill>
              </a:rPr>
              <a:t>CBM </a:t>
            </a:r>
            <a:r>
              <a:rPr lang="de-DE" altLang="de-DE" sz="1800" dirty="0" smtClean="0">
                <a:solidFill>
                  <a:srgbClr val="000000"/>
                </a:solidFill>
              </a:rPr>
              <a:t>STS-XYTER/</a:t>
            </a:r>
            <a:r>
              <a:rPr lang="de-DE" altLang="de-DE" sz="1800" dirty="0" err="1" smtClean="0">
                <a:solidFill>
                  <a:srgbClr val="000000"/>
                </a:solidFill>
              </a:rPr>
              <a:t>MuCH</a:t>
            </a:r>
            <a:r>
              <a:rPr lang="de-DE" altLang="de-DE" sz="1800" dirty="0" smtClean="0">
                <a:solidFill>
                  <a:srgbClr val="000000"/>
                </a:solidFill>
              </a:rPr>
              <a:t>-XYTER</a:t>
            </a:r>
            <a:r>
              <a:rPr lang="de-DE" altLang="de-DE" dirty="0" smtClean="0">
                <a:solidFill>
                  <a:srgbClr val="000000"/>
                </a:solidFill>
              </a:rPr>
              <a:t> </a:t>
            </a:r>
            <a:endParaRPr lang="de-DE" altLang="de-DE" dirty="0"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800" i="1" dirty="0">
                <a:solidFill>
                  <a:srgbClr val="000000"/>
                </a:solidFill>
              </a:rPr>
              <a:t>AGH </a:t>
            </a:r>
            <a:r>
              <a:rPr lang="de-DE" altLang="de-DE" sz="1800" i="1" dirty="0" err="1">
                <a:solidFill>
                  <a:srgbClr val="000000"/>
                </a:solidFill>
              </a:rPr>
              <a:t>Krakow</a:t>
            </a:r>
            <a:r>
              <a:rPr lang="de-DE" altLang="de-DE" sz="1800" i="1" dirty="0">
                <a:solidFill>
                  <a:srgbClr val="000000"/>
                </a:solidFill>
              </a:rPr>
              <a:t>, R. </a:t>
            </a:r>
            <a:r>
              <a:rPr lang="de-DE" altLang="de-DE" sz="1800" i="1" dirty="0" err="1">
                <a:solidFill>
                  <a:srgbClr val="000000"/>
                </a:solidFill>
              </a:rPr>
              <a:t>Szczygiel</a:t>
            </a:r>
            <a:r>
              <a:rPr lang="de-DE" altLang="de-DE" sz="1800" i="1" dirty="0">
                <a:solidFill>
                  <a:srgbClr val="000000"/>
                </a:solidFill>
              </a:rPr>
              <a:t> et </a:t>
            </a:r>
            <a:r>
              <a:rPr lang="de-DE" altLang="de-DE" sz="1800" i="1" dirty="0" smtClean="0">
                <a:solidFill>
                  <a:srgbClr val="000000"/>
                </a:solidFill>
              </a:rPr>
              <a:t>al</a:t>
            </a:r>
          </a:p>
        </p:txBody>
      </p:sp>
      <p:sp>
        <p:nvSpPr>
          <p:cNvPr id="4102" name="Rectangle 9"/>
          <p:cNvSpPr>
            <a:spLocks noChangeArrowheads="1"/>
          </p:cNvSpPr>
          <p:nvPr/>
        </p:nvSpPr>
        <p:spPr bwMode="auto">
          <a:xfrm>
            <a:off x="5580771" y="3864771"/>
            <a:ext cx="3516923" cy="1448276"/>
          </a:xfrm>
          <a:prstGeom prst="rect">
            <a:avLst/>
          </a:prstGeom>
          <a:solidFill>
            <a:srgbClr val="9CA2D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>
                <a:solidFill>
                  <a:srgbClr val="000000"/>
                </a:solidFill>
              </a:rPr>
              <a:t>SPADIC </a:t>
            </a:r>
            <a:r>
              <a:rPr lang="de-DE" altLang="de-DE" sz="2000" dirty="0" err="1">
                <a:solidFill>
                  <a:srgbClr val="000000"/>
                </a:solidFill>
              </a:rPr>
              <a:t>for</a:t>
            </a:r>
            <a:r>
              <a:rPr lang="de-DE" altLang="de-DE" sz="2000" dirty="0">
                <a:solidFill>
                  <a:srgbClr val="000000"/>
                </a:solidFill>
              </a:rPr>
              <a:t> TRD </a:t>
            </a:r>
            <a:r>
              <a:rPr lang="de-DE" altLang="de-DE" sz="1800" dirty="0">
                <a:solidFill>
                  <a:srgbClr val="000000"/>
                </a:solidFill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800" i="1" dirty="0" err="1">
                <a:solidFill>
                  <a:srgbClr val="000000"/>
                </a:solidFill>
              </a:rPr>
              <a:t>ZiTi</a:t>
            </a:r>
            <a:r>
              <a:rPr lang="de-DE" altLang="de-DE" sz="1800" i="1" dirty="0">
                <a:solidFill>
                  <a:srgbClr val="000000"/>
                </a:solidFill>
              </a:rPr>
              <a:t> Heidelberg, P. Fischer et </a:t>
            </a:r>
            <a:r>
              <a:rPr lang="de-DE" altLang="de-DE" sz="1800" i="1" dirty="0" smtClean="0">
                <a:solidFill>
                  <a:srgbClr val="000000"/>
                </a:solidFill>
              </a:rPr>
              <a:t>al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altLang="de-DE" sz="1050" i="1" dirty="0" smtClean="0"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i="1" dirty="0" smtClean="0">
                <a:solidFill>
                  <a:srgbClr val="FFFFFF"/>
                </a:solidFill>
              </a:rPr>
              <a:t>SPADIC 2.0 </a:t>
            </a:r>
            <a:r>
              <a:rPr lang="de-DE" altLang="de-DE" i="1" dirty="0" err="1" smtClean="0">
                <a:solidFill>
                  <a:srgbClr val="FFFFFF"/>
                </a:solidFill>
              </a:rPr>
              <a:t>with</a:t>
            </a:r>
            <a:r>
              <a:rPr lang="de-DE" altLang="de-DE" i="1" dirty="0" smtClean="0">
                <a:solidFill>
                  <a:srgbClr val="FFFFFF"/>
                </a:solidFill>
              </a:rPr>
              <a:t> e-link </a:t>
            </a:r>
            <a:r>
              <a:rPr lang="de-DE" altLang="de-DE" i="1" dirty="0" err="1" smtClean="0">
                <a:solidFill>
                  <a:srgbClr val="FFFFFF"/>
                </a:solidFill>
              </a:rPr>
              <a:t>interface</a:t>
            </a:r>
            <a:endParaRPr lang="de-DE" altLang="de-DE" i="1" dirty="0">
              <a:solidFill>
                <a:srgbClr val="FFFFFF"/>
              </a:solidFill>
            </a:endParaRPr>
          </a:p>
        </p:txBody>
      </p:sp>
      <p:grpSp>
        <p:nvGrpSpPr>
          <p:cNvPr id="4103" name="Group 30"/>
          <p:cNvGrpSpPr>
            <a:grpSpLocks/>
          </p:cNvGrpSpPr>
          <p:nvPr/>
        </p:nvGrpSpPr>
        <p:grpSpPr bwMode="auto">
          <a:xfrm>
            <a:off x="3250235" y="3198819"/>
            <a:ext cx="1556227" cy="1589087"/>
            <a:chOff x="2064" y="2839"/>
            <a:chExt cx="1008" cy="1001"/>
          </a:xfrm>
        </p:grpSpPr>
        <p:pic>
          <p:nvPicPr>
            <p:cNvPr id="4113" name="Picture 18" descr="QuarksGluons14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2839"/>
              <a:ext cx="1008" cy="100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4114" name="Rectangle 19"/>
            <p:cNvSpPr>
              <a:spLocks noChangeArrowheads="1"/>
            </p:cNvSpPr>
            <p:nvPr/>
          </p:nvSpPr>
          <p:spPr bwMode="auto">
            <a:xfrm>
              <a:off x="2064" y="2856"/>
              <a:ext cx="992" cy="976"/>
            </a:xfrm>
            <a:prstGeom prst="rect">
              <a:avLst/>
            </a:prstGeom>
            <a:noFill/>
            <a:ln w="571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altLang="de-DE">
                <a:solidFill>
                  <a:srgbClr val="000000"/>
                </a:solidFill>
              </a:endParaRPr>
            </a:p>
          </p:txBody>
        </p:sp>
      </p:grpSp>
      <p:sp>
        <p:nvSpPr>
          <p:cNvPr id="4107" name="Rectangle 26"/>
          <p:cNvSpPr>
            <a:spLocks noChangeArrowheads="1"/>
          </p:cNvSpPr>
          <p:nvPr/>
        </p:nvSpPr>
        <p:spPr bwMode="auto">
          <a:xfrm>
            <a:off x="133350" y="836625"/>
            <a:ext cx="2378319" cy="1019175"/>
          </a:xfrm>
          <a:prstGeom prst="rect">
            <a:avLst/>
          </a:prstGeom>
          <a:solidFill>
            <a:srgbClr val="9CA2D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800" dirty="0">
                <a:solidFill>
                  <a:srgbClr val="000000"/>
                </a:solidFill>
              </a:rPr>
              <a:t>PADI </a:t>
            </a:r>
            <a:r>
              <a:rPr lang="de-DE" altLang="de-DE" sz="1800" dirty="0" err="1">
                <a:solidFill>
                  <a:srgbClr val="000000"/>
                </a:solidFill>
              </a:rPr>
              <a:t>for</a:t>
            </a:r>
            <a:r>
              <a:rPr lang="de-DE" altLang="de-DE" sz="1800" dirty="0">
                <a:solidFill>
                  <a:srgbClr val="000000"/>
                </a:solidFill>
              </a:rPr>
              <a:t> Diamond</a:t>
            </a:r>
            <a:r>
              <a:rPr lang="de-DE" altLang="de-DE" dirty="0">
                <a:solidFill>
                  <a:srgbClr val="000000"/>
                </a:solidFill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i="1" dirty="0">
                <a:solidFill>
                  <a:srgbClr val="000000"/>
                </a:solidFill>
              </a:rPr>
              <a:t>M. Ciobanu, ISS</a:t>
            </a:r>
          </a:p>
        </p:txBody>
      </p:sp>
      <p:sp>
        <p:nvSpPr>
          <p:cNvPr id="4108" name="Rectangle 25"/>
          <p:cNvSpPr>
            <a:spLocks noChangeArrowheads="1"/>
          </p:cNvSpPr>
          <p:nvPr/>
        </p:nvSpPr>
        <p:spPr bwMode="auto">
          <a:xfrm>
            <a:off x="1047750" y="1560516"/>
            <a:ext cx="2378319" cy="1019175"/>
          </a:xfrm>
          <a:prstGeom prst="rect">
            <a:avLst/>
          </a:prstGeom>
          <a:solidFill>
            <a:srgbClr val="9CA2D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800">
                <a:solidFill>
                  <a:srgbClr val="000000"/>
                </a:solidFill>
              </a:rPr>
              <a:t>PADI for TOF</a:t>
            </a:r>
            <a:r>
              <a:rPr lang="de-DE" altLang="de-DE">
                <a:solidFill>
                  <a:srgbClr val="000000"/>
                </a:solidFill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i="1">
                <a:solidFill>
                  <a:srgbClr val="000000"/>
                </a:solidFill>
              </a:rPr>
              <a:t>M. Ciobanu, ISS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i="1">
                <a:solidFill>
                  <a:srgbClr val="000000"/>
                </a:solidFill>
              </a:rPr>
              <a:t>Bucharest</a:t>
            </a:r>
          </a:p>
        </p:txBody>
      </p:sp>
      <p:sp>
        <p:nvSpPr>
          <p:cNvPr id="4109" name="Line 27"/>
          <p:cNvSpPr>
            <a:spLocks noChangeShapeType="1"/>
          </p:cNvSpPr>
          <p:nvPr/>
        </p:nvSpPr>
        <p:spPr bwMode="auto">
          <a:xfrm flipH="1" flipV="1">
            <a:off x="3073653" y="3089298"/>
            <a:ext cx="430665" cy="47688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4110" name="Rectangle 29"/>
          <p:cNvSpPr>
            <a:spLocks noChangeArrowheads="1"/>
          </p:cNvSpPr>
          <p:nvPr/>
        </p:nvSpPr>
        <p:spPr bwMode="auto">
          <a:xfrm>
            <a:off x="77666" y="2398738"/>
            <a:ext cx="2894134" cy="1019175"/>
          </a:xfrm>
          <a:prstGeom prst="rect">
            <a:avLst/>
          </a:prstGeom>
          <a:solidFill>
            <a:srgbClr val="9CA2D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800" dirty="0">
                <a:solidFill>
                  <a:srgbClr val="000000"/>
                </a:solidFill>
              </a:rPr>
              <a:t>GET-4 TDC (TOF)</a:t>
            </a:r>
            <a:r>
              <a:rPr lang="de-DE" altLang="de-DE" dirty="0">
                <a:solidFill>
                  <a:srgbClr val="000000"/>
                </a:solidFill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i="1" dirty="0">
                <a:solidFill>
                  <a:srgbClr val="000000"/>
                </a:solidFill>
              </a:rPr>
              <a:t>H. Flemming, H. Deppe, </a:t>
            </a:r>
            <a:r>
              <a:rPr lang="de-DE" altLang="de-DE" i="1" dirty="0" smtClean="0">
                <a:solidFill>
                  <a:srgbClr val="000000"/>
                </a:solidFill>
              </a:rPr>
              <a:t>GSI</a:t>
            </a:r>
          </a:p>
        </p:txBody>
      </p:sp>
      <p:sp>
        <p:nvSpPr>
          <p:cNvPr id="4111" name="Line 31"/>
          <p:cNvSpPr>
            <a:spLocks noChangeShapeType="1"/>
          </p:cNvSpPr>
          <p:nvPr/>
        </p:nvSpPr>
        <p:spPr bwMode="auto">
          <a:xfrm flipH="1">
            <a:off x="2894144" y="4424366"/>
            <a:ext cx="531924" cy="410526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4112" name="Rectangle 32"/>
          <p:cNvSpPr>
            <a:spLocks noChangeArrowheads="1"/>
          </p:cNvSpPr>
          <p:nvPr/>
        </p:nvSpPr>
        <p:spPr bwMode="auto">
          <a:xfrm>
            <a:off x="-35169" y="4106294"/>
            <a:ext cx="2929303" cy="890588"/>
          </a:xfrm>
          <a:prstGeom prst="rect">
            <a:avLst/>
          </a:prstGeom>
          <a:solidFill>
            <a:srgbClr val="9CA2D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800" dirty="0" smtClean="0">
                <a:solidFill>
                  <a:srgbClr val="000000"/>
                </a:solidFill>
              </a:rPr>
              <a:t>CBM-</a:t>
            </a:r>
            <a:r>
              <a:rPr lang="de-DE" altLang="de-DE" sz="1800" dirty="0" err="1" smtClean="0">
                <a:solidFill>
                  <a:srgbClr val="000000"/>
                </a:solidFill>
              </a:rPr>
              <a:t>GBTx</a:t>
            </a:r>
            <a:endParaRPr lang="de-DE" altLang="de-DE" sz="1800" dirty="0"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800" dirty="0" err="1" smtClean="0">
                <a:solidFill>
                  <a:srgbClr val="000000"/>
                </a:solidFill>
              </a:rPr>
              <a:t>Chipset</a:t>
            </a:r>
            <a:r>
              <a:rPr lang="de-DE" altLang="de-DE" sz="1800" dirty="0" smtClean="0">
                <a:solidFill>
                  <a:srgbClr val="000000"/>
                </a:solidFill>
              </a:rPr>
              <a:t> </a:t>
            </a:r>
            <a:r>
              <a:rPr lang="de-DE" altLang="de-DE" sz="1800" dirty="0" err="1" smtClean="0">
                <a:solidFill>
                  <a:srgbClr val="000000"/>
                </a:solidFill>
              </a:rPr>
              <a:t>ordered</a:t>
            </a:r>
            <a:r>
              <a:rPr lang="de-DE" altLang="de-DE" sz="1800" dirty="0" smtClean="0">
                <a:solidFill>
                  <a:srgbClr val="000000"/>
                </a:solidFill>
              </a:rPr>
              <a:t> </a:t>
            </a:r>
            <a:r>
              <a:rPr lang="de-DE" altLang="de-DE" sz="1800" dirty="0" err="1" smtClean="0">
                <a:solidFill>
                  <a:srgbClr val="000000"/>
                </a:solidFill>
              </a:rPr>
              <a:t>from</a:t>
            </a:r>
            <a:r>
              <a:rPr lang="de-DE" altLang="de-DE" sz="1800" dirty="0" smtClean="0">
                <a:solidFill>
                  <a:srgbClr val="000000"/>
                </a:solidFill>
              </a:rPr>
              <a:t> CERN</a:t>
            </a:r>
            <a:endParaRPr lang="de-DE" altLang="de-DE" i="1" dirty="0">
              <a:solidFill>
                <a:srgbClr val="000000"/>
              </a:solidFill>
            </a:endParaRPr>
          </a:p>
        </p:txBody>
      </p:sp>
      <p:sp>
        <p:nvSpPr>
          <p:cNvPr id="21" name="Freeform 23"/>
          <p:cNvSpPr>
            <a:spLocks/>
          </p:cNvSpPr>
          <p:nvPr/>
        </p:nvSpPr>
        <p:spPr bwMode="auto">
          <a:xfrm>
            <a:off x="7179212" y="1767843"/>
            <a:ext cx="785446" cy="431799"/>
          </a:xfrm>
          <a:custGeom>
            <a:avLst/>
            <a:gdLst>
              <a:gd name="T0" fmla="*/ 1350803750 w 536"/>
              <a:gd name="T1" fmla="*/ 1229836250 h 488"/>
              <a:gd name="T2" fmla="*/ 987901250 w 536"/>
              <a:gd name="T3" fmla="*/ 322580000 h 488"/>
              <a:gd name="T4" fmla="*/ 0 w 536"/>
              <a:gd name="T5" fmla="*/ 0 h 4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36" h="488">
                <a:moveTo>
                  <a:pt x="536" y="488"/>
                </a:moveTo>
                <a:cubicBezTo>
                  <a:pt x="508" y="348"/>
                  <a:pt x="481" y="209"/>
                  <a:pt x="392" y="128"/>
                </a:cubicBezTo>
                <a:cubicBezTo>
                  <a:pt x="303" y="47"/>
                  <a:pt x="151" y="23"/>
                  <a:pt x="0" y="0"/>
                </a:cubicBezTo>
              </a:path>
            </a:pathLst>
          </a:custGeom>
          <a:noFill/>
          <a:ln w="57150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4101" name="Line 8"/>
          <p:cNvSpPr>
            <a:spLocks noChangeShapeType="1"/>
          </p:cNvSpPr>
          <p:nvPr/>
        </p:nvSpPr>
        <p:spPr bwMode="auto">
          <a:xfrm>
            <a:off x="4495800" y="4343400"/>
            <a:ext cx="882163" cy="40719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4099" name="Line 6"/>
          <p:cNvSpPr>
            <a:spLocks noChangeShapeType="1"/>
          </p:cNvSpPr>
          <p:nvPr/>
        </p:nvSpPr>
        <p:spPr bwMode="auto">
          <a:xfrm flipV="1">
            <a:off x="4586069" y="3089299"/>
            <a:ext cx="791895" cy="47688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22" name="Rectangle 32"/>
          <p:cNvSpPr>
            <a:spLocks noChangeArrowheads="1"/>
          </p:cNvSpPr>
          <p:nvPr/>
        </p:nvSpPr>
        <p:spPr bwMode="auto">
          <a:xfrm>
            <a:off x="144351" y="4842256"/>
            <a:ext cx="2929303" cy="890588"/>
          </a:xfrm>
          <a:prstGeom prst="rect">
            <a:avLst/>
          </a:prstGeom>
          <a:solidFill>
            <a:srgbClr val="9CA2D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FFFF"/>
                </a:solidFill>
              </a:rPr>
              <a:t>GBTx</a:t>
            </a:r>
            <a:endParaRPr lang="de-DE" altLang="de-DE" sz="1800" i="1" dirty="0">
              <a:solidFill>
                <a:srgbClr val="FFFFFF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800" i="1" dirty="0" smtClean="0">
                <a:solidFill>
                  <a:srgbClr val="FFFFFF"/>
                </a:solidFill>
              </a:rPr>
              <a:t>FPGA </a:t>
            </a:r>
            <a:r>
              <a:rPr lang="de-DE" altLang="de-DE" sz="1800" i="1" dirty="0" err="1" smtClean="0">
                <a:solidFill>
                  <a:srgbClr val="FFFFFF"/>
                </a:solidFill>
              </a:rPr>
              <a:t>emulation</a:t>
            </a:r>
            <a:r>
              <a:rPr lang="de-DE" altLang="de-DE" sz="1800" i="1" dirty="0">
                <a:solidFill>
                  <a:srgbClr val="FFFFFF"/>
                </a:solidFill>
              </a:rPr>
              <a:t> </a:t>
            </a:r>
            <a:r>
              <a:rPr lang="de-DE" altLang="de-DE" sz="1800" i="1" dirty="0" err="1" smtClean="0">
                <a:solidFill>
                  <a:srgbClr val="FFFFFF"/>
                </a:solidFill>
              </a:rPr>
              <a:t>for</a:t>
            </a:r>
            <a:r>
              <a:rPr lang="de-DE" altLang="de-DE" sz="1800" i="1" dirty="0" smtClean="0">
                <a:solidFill>
                  <a:srgbClr val="FFFFFF"/>
                </a:solidFill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800" i="1" dirty="0" smtClean="0">
                <a:solidFill>
                  <a:srgbClr val="FFFFFF"/>
                </a:solidFill>
              </a:rPr>
              <a:t>VECC </a:t>
            </a:r>
            <a:r>
              <a:rPr lang="de-DE" altLang="de-DE" sz="1800" i="1" dirty="0" err="1" smtClean="0">
                <a:solidFill>
                  <a:srgbClr val="FFFFFF"/>
                </a:solidFill>
              </a:rPr>
              <a:t>and</a:t>
            </a:r>
            <a:r>
              <a:rPr lang="de-DE" altLang="de-DE" sz="1800" i="1" dirty="0" smtClean="0">
                <a:solidFill>
                  <a:srgbClr val="FFFFFF"/>
                </a:solidFill>
              </a:rPr>
              <a:t> JINR</a:t>
            </a:r>
            <a:endParaRPr lang="de-DE" altLang="de-DE" sz="2000" dirty="0">
              <a:solidFill>
                <a:srgbClr val="FFFFFF"/>
              </a:solidFill>
            </a:endParaRPr>
          </a:p>
        </p:txBody>
      </p:sp>
      <p:sp>
        <p:nvSpPr>
          <p:cNvPr id="20" name="Line 8"/>
          <p:cNvSpPr>
            <a:spLocks noChangeShapeType="1"/>
          </p:cNvSpPr>
          <p:nvPr/>
        </p:nvSpPr>
        <p:spPr bwMode="auto">
          <a:xfrm>
            <a:off x="4141207" y="4834892"/>
            <a:ext cx="46013" cy="95630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23" name="Rectangle 32"/>
          <p:cNvSpPr>
            <a:spLocks noChangeArrowheads="1"/>
          </p:cNvSpPr>
          <p:nvPr/>
        </p:nvSpPr>
        <p:spPr bwMode="auto">
          <a:xfrm>
            <a:off x="2755545" y="5891212"/>
            <a:ext cx="2929303" cy="890588"/>
          </a:xfrm>
          <a:prstGeom prst="rect">
            <a:avLst/>
          </a:prstGeom>
          <a:solidFill>
            <a:srgbClr val="9CA2D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800" dirty="0" smtClean="0">
                <a:solidFill>
                  <a:srgbClr val="000000"/>
                </a:solidFill>
              </a:rPr>
              <a:t>Rad tolerant LDOs</a:t>
            </a:r>
            <a:endParaRPr lang="de-DE" altLang="de-DE" sz="1800" dirty="0"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800" dirty="0" smtClean="0">
                <a:solidFill>
                  <a:srgbClr val="000000"/>
                </a:solidFill>
              </a:rPr>
              <a:t>SCL Chandigarh, </a:t>
            </a:r>
            <a:r>
              <a:rPr lang="de-DE" altLang="de-DE" sz="1800" dirty="0" err="1" smtClean="0">
                <a:solidFill>
                  <a:srgbClr val="000000"/>
                </a:solidFill>
              </a:rPr>
              <a:t>India</a:t>
            </a:r>
            <a:endParaRPr lang="de-DE" altLang="de-DE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45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366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366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ASCADEtemplate">
  <a:themeElements>
    <a:clrScheme name="CASCADEtemplate 2">
      <a:dk1>
        <a:srgbClr val="000000"/>
      </a:dk1>
      <a:lt1>
        <a:srgbClr val="FFFFFF"/>
      </a:lt1>
      <a:dk2>
        <a:srgbClr val="000000"/>
      </a:dk2>
      <a:lt2>
        <a:srgbClr val="999999"/>
      </a:lt2>
      <a:accent1>
        <a:srgbClr val="5C65C2"/>
      </a:accent1>
      <a:accent2>
        <a:srgbClr val="7F96D2"/>
      </a:accent2>
      <a:accent3>
        <a:srgbClr val="FFFFFF"/>
      </a:accent3>
      <a:accent4>
        <a:srgbClr val="000000"/>
      </a:accent4>
      <a:accent5>
        <a:srgbClr val="B5B8DD"/>
      </a:accent5>
      <a:accent6>
        <a:srgbClr val="7287BE"/>
      </a:accent6>
      <a:hlink>
        <a:srgbClr val="97B8E1"/>
      </a:hlink>
      <a:folHlink>
        <a:srgbClr val="6B82D7"/>
      </a:folHlink>
    </a:clrScheme>
    <a:fontScheme name="CASCADE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CASCADEtemplate 1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2">
        <a:dk1>
          <a:srgbClr val="000000"/>
        </a:dk1>
        <a:lt1>
          <a:srgbClr val="FFFFFF"/>
        </a:lt1>
        <a:dk2>
          <a:srgbClr val="000000"/>
        </a:dk2>
        <a:lt2>
          <a:srgbClr val="999999"/>
        </a:lt2>
        <a:accent1>
          <a:srgbClr val="5C65C2"/>
        </a:accent1>
        <a:accent2>
          <a:srgbClr val="7F96D2"/>
        </a:accent2>
        <a:accent3>
          <a:srgbClr val="FFFFFF"/>
        </a:accent3>
        <a:accent4>
          <a:srgbClr val="000000"/>
        </a:accent4>
        <a:accent5>
          <a:srgbClr val="B5B8DD"/>
        </a:accent5>
        <a:accent6>
          <a:srgbClr val="7287BE"/>
        </a:accent6>
        <a:hlink>
          <a:srgbClr val="97B8E1"/>
        </a:hlink>
        <a:folHlink>
          <a:srgbClr val="6B82D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3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822DDC"/>
        </a:accent1>
        <a:accent2>
          <a:srgbClr val="9B7BEA"/>
        </a:accent2>
        <a:accent3>
          <a:srgbClr val="FFFFFF"/>
        </a:accent3>
        <a:accent4>
          <a:srgbClr val="000000"/>
        </a:accent4>
        <a:accent5>
          <a:srgbClr val="C1ADEB"/>
        </a:accent5>
        <a:accent6>
          <a:srgbClr val="8C6FD4"/>
        </a:accent6>
        <a:hlink>
          <a:srgbClr val="A691EE"/>
        </a:hlink>
        <a:folHlink>
          <a:srgbClr val="754FE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4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218B38"/>
        </a:accent1>
        <a:accent2>
          <a:srgbClr val="52D544"/>
        </a:accent2>
        <a:accent3>
          <a:srgbClr val="FFFFFF"/>
        </a:accent3>
        <a:accent4>
          <a:srgbClr val="000000"/>
        </a:accent4>
        <a:accent5>
          <a:srgbClr val="ABC4AE"/>
        </a:accent5>
        <a:accent6>
          <a:srgbClr val="49C13D"/>
        </a:accent6>
        <a:hlink>
          <a:srgbClr val="75DC75"/>
        </a:hlink>
        <a:folHlink>
          <a:srgbClr val="45B02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5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CB3974"/>
        </a:accent1>
        <a:accent2>
          <a:srgbClr val="DA779F"/>
        </a:accent2>
        <a:accent3>
          <a:srgbClr val="FFFFFF"/>
        </a:accent3>
        <a:accent4>
          <a:srgbClr val="000000"/>
        </a:accent4>
        <a:accent5>
          <a:srgbClr val="E2AEBC"/>
        </a:accent5>
        <a:accent6>
          <a:srgbClr val="C56B90"/>
        </a:accent6>
        <a:hlink>
          <a:srgbClr val="DE8CAE"/>
        </a:hlink>
        <a:folHlink>
          <a:srgbClr val="D4638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6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EB9E0C"/>
        </a:accent1>
        <a:accent2>
          <a:srgbClr val="E7C76F"/>
        </a:accent2>
        <a:accent3>
          <a:srgbClr val="FFFFFF"/>
        </a:accent3>
        <a:accent4>
          <a:srgbClr val="000000"/>
        </a:accent4>
        <a:accent5>
          <a:srgbClr val="F3CCAA"/>
        </a:accent5>
        <a:accent6>
          <a:srgbClr val="D1B464"/>
        </a:accent6>
        <a:hlink>
          <a:srgbClr val="F3DC97"/>
        </a:hlink>
        <a:folHlink>
          <a:srgbClr val="E3B54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CASCADEtemplate">
  <a:themeElements>
    <a:clrScheme name="CASCADEtemplate 2">
      <a:dk1>
        <a:srgbClr val="000000"/>
      </a:dk1>
      <a:lt1>
        <a:srgbClr val="FFFFFF"/>
      </a:lt1>
      <a:dk2>
        <a:srgbClr val="000000"/>
      </a:dk2>
      <a:lt2>
        <a:srgbClr val="999999"/>
      </a:lt2>
      <a:accent1>
        <a:srgbClr val="5C65C2"/>
      </a:accent1>
      <a:accent2>
        <a:srgbClr val="7F96D2"/>
      </a:accent2>
      <a:accent3>
        <a:srgbClr val="FFFFFF"/>
      </a:accent3>
      <a:accent4>
        <a:srgbClr val="000000"/>
      </a:accent4>
      <a:accent5>
        <a:srgbClr val="B5B8DD"/>
      </a:accent5>
      <a:accent6>
        <a:srgbClr val="7287BE"/>
      </a:accent6>
      <a:hlink>
        <a:srgbClr val="97B8E1"/>
      </a:hlink>
      <a:folHlink>
        <a:srgbClr val="6B82D7"/>
      </a:folHlink>
    </a:clrScheme>
    <a:fontScheme name="CASCADE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CASCADEtemplate 1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2">
        <a:dk1>
          <a:srgbClr val="000000"/>
        </a:dk1>
        <a:lt1>
          <a:srgbClr val="FFFFFF"/>
        </a:lt1>
        <a:dk2>
          <a:srgbClr val="000000"/>
        </a:dk2>
        <a:lt2>
          <a:srgbClr val="999999"/>
        </a:lt2>
        <a:accent1>
          <a:srgbClr val="5C65C2"/>
        </a:accent1>
        <a:accent2>
          <a:srgbClr val="7F96D2"/>
        </a:accent2>
        <a:accent3>
          <a:srgbClr val="FFFFFF"/>
        </a:accent3>
        <a:accent4>
          <a:srgbClr val="000000"/>
        </a:accent4>
        <a:accent5>
          <a:srgbClr val="B5B8DD"/>
        </a:accent5>
        <a:accent6>
          <a:srgbClr val="7287BE"/>
        </a:accent6>
        <a:hlink>
          <a:srgbClr val="97B8E1"/>
        </a:hlink>
        <a:folHlink>
          <a:srgbClr val="6B82D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3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822DDC"/>
        </a:accent1>
        <a:accent2>
          <a:srgbClr val="9B7BEA"/>
        </a:accent2>
        <a:accent3>
          <a:srgbClr val="FFFFFF"/>
        </a:accent3>
        <a:accent4>
          <a:srgbClr val="000000"/>
        </a:accent4>
        <a:accent5>
          <a:srgbClr val="C1ADEB"/>
        </a:accent5>
        <a:accent6>
          <a:srgbClr val="8C6FD4"/>
        </a:accent6>
        <a:hlink>
          <a:srgbClr val="A691EE"/>
        </a:hlink>
        <a:folHlink>
          <a:srgbClr val="754FE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4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218B38"/>
        </a:accent1>
        <a:accent2>
          <a:srgbClr val="52D544"/>
        </a:accent2>
        <a:accent3>
          <a:srgbClr val="FFFFFF"/>
        </a:accent3>
        <a:accent4>
          <a:srgbClr val="000000"/>
        </a:accent4>
        <a:accent5>
          <a:srgbClr val="ABC4AE"/>
        </a:accent5>
        <a:accent6>
          <a:srgbClr val="49C13D"/>
        </a:accent6>
        <a:hlink>
          <a:srgbClr val="75DC75"/>
        </a:hlink>
        <a:folHlink>
          <a:srgbClr val="45B02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5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CB3974"/>
        </a:accent1>
        <a:accent2>
          <a:srgbClr val="DA779F"/>
        </a:accent2>
        <a:accent3>
          <a:srgbClr val="FFFFFF"/>
        </a:accent3>
        <a:accent4>
          <a:srgbClr val="000000"/>
        </a:accent4>
        <a:accent5>
          <a:srgbClr val="E2AEBC"/>
        </a:accent5>
        <a:accent6>
          <a:srgbClr val="C56B90"/>
        </a:accent6>
        <a:hlink>
          <a:srgbClr val="DE8CAE"/>
        </a:hlink>
        <a:folHlink>
          <a:srgbClr val="D4638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6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EB9E0C"/>
        </a:accent1>
        <a:accent2>
          <a:srgbClr val="E7C76F"/>
        </a:accent2>
        <a:accent3>
          <a:srgbClr val="FFFFFF"/>
        </a:accent3>
        <a:accent4>
          <a:srgbClr val="000000"/>
        </a:accent4>
        <a:accent5>
          <a:srgbClr val="F3CCAA"/>
        </a:accent5>
        <a:accent6>
          <a:srgbClr val="D1B464"/>
        </a:accent6>
        <a:hlink>
          <a:srgbClr val="F3DC97"/>
        </a:hlink>
        <a:folHlink>
          <a:srgbClr val="E3B54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Custom Them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759</Words>
  <Application>Microsoft Office PowerPoint</Application>
  <PresentationFormat>Bildschirmpräsentation (4:3)</PresentationFormat>
  <Paragraphs>214</Paragraphs>
  <Slides>22</Slides>
  <Notes>4</Notes>
  <HiddenSlides>0</HiddenSlides>
  <MMClips>1</MMClips>
  <ScaleCrop>false</ScaleCrop>
  <HeadingPairs>
    <vt:vector size="8" baseType="variant">
      <vt:variant>
        <vt:lpstr>Verwendete Schriftarten</vt:lpstr>
      </vt:variant>
      <vt:variant>
        <vt:i4>13</vt:i4>
      </vt:variant>
      <vt:variant>
        <vt:lpstr>Design</vt:lpstr>
      </vt:variant>
      <vt:variant>
        <vt:i4>5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22</vt:i4>
      </vt:variant>
    </vt:vector>
  </HeadingPairs>
  <TitlesOfParts>
    <vt:vector size="42" baseType="lpstr">
      <vt:lpstr>Arial</vt:lpstr>
      <vt:lpstr>Calibri</vt:lpstr>
      <vt:lpstr>Corbel</vt:lpstr>
      <vt:lpstr>Arial Narrow</vt:lpstr>
      <vt:lpstr>Arial Unicode MS</vt:lpstr>
      <vt:lpstr>Bitstream Vera Sans</vt:lpstr>
      <vt:lpstr>Comic Sans MS</vt:lpstr>
      <vt:lpstr>Tahoma</vt:lpstr>
      <vt:lpstr>Verdana</vt:lpstr>
      <vt:lpstr>Symbol</vt:lpstr>
      <vt:lpstr>DejaVu Sans</vt:lpstr>
      <vt:lpstr>Times New Roman</vt:lpstr>
      <vt:lpstr>Wingdings</vt:lpstr>
      <vt:lpstr>Larissa-Design</vt:lpstr>
      <vt:lpstr>1_Benutzerdefiniertes Design</vt:lpstr>
      <vt:lpstr>CASCADEtemplate</vt:lpstr>
      <vt:lpstr>2_CASCADEtemplate</vt:lpstr>
      <vt:lpstr>Custom Theme</vt:lpstr>
      <vt:lpstr>Acrobat Document</vt:lpstr>
      <vt:lpstr>Dokument</vt:lpstr>
      <vt:lpstr>The CBM Silicon Tracking Station and CBM-related ASIC developments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The Silicon-Tracking-System</vt:lpstr>
      <vt:lpstr>PowerPoint-Präsentation</vt:lpstr>
      <vt:lpstr>CBM-related Chip Developments and Options</vt:lpstr>
      <vt:lpstr>Fully digital Read-out ASIC “STS-XYTER”</vt:lpstr>
      <vt:lpstr>STS-XYTER   R. Szczygiel et al. AGH Krakow</vt:lpstr>
      <vt:lpstr>Long awaited STS-XYTER 2.0 Submission Mai 2016</vt:lpstr>
      <vt:lpstr>Unpacking was solemn like X-mas</vt:lpstr>
      <vt:lpstr>The Readout-ASIC STS-XYTER </vt:lpstr>
      <vt:lpstr>PowerPoint-Präsentation</vt:lpstr>
      <vt:lpstr>Dicing precision successful: 100µm Pogo-Pins match! </vt:lpstr>
      <vt:lpstr>STS-Module Front-End Board</vt:lpstr>
      <vt:lpstr>SCL realizes radiation tolerant LDOs for CBM</vt:lpstr>
      <vt:lpstr>CBM-TRD: Spadic 2.0 in two versions being tested</vt:lpstr>
      <vt:lpstr>PADI, the one proven design, is available in large numbers now </vt:lpstr>
      <vt:lpstr>GET4 TDC s~20ps 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Johann M. Heuser</dc:creator>
  <cp:lastModifiedBy>Schmidt, Christian Joachim Dr.</cp:lastModifiedBy>
  <cp:revision>2361</cp:revision>
  <dcterms:modified xsi:type="dcterms:W3CDTF">2017-02-01T06:59:47Z</dcterms:modified>
</cp:coreProperties>
</file>