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819" r:id="rId4"/>
    <p:sldMasterId id="2147483934" r:id="rId5"/>
    <p:sldMasterId id="2147483952" r:id="rId6"/>
    <p:sldMasterId id="2147484052" r:id="rId7"/>
    <p:sldMasterId id="2147484064" r:id="rId8"/>
    <p:sldMasterId id="2147484112" r:id="rId9"/>
    <p:sldMasterId id="2147484125" r:id="rId10"/>
    <p:sldMasterId id="2147484137" r:id="rId11"/>
    <p:sldMasterId id="2147484185" r:id="rId12"/>
    <p:sldMasterId id="2147484197" r:id="rId13"/>
  </p:sldMasterIdLst>
  <p:notesMasterIdLst>
    <p:notesMasterId r:id="rId70"/>
  </p:notesMasterIdLst>
  <p:sldIdLst>
    <p:sldId id="331" r:id="rId14"/>
    <p:sldId id="651" r:id="rId15"/>
    <p:sldId id="652" r:id="rId16"/>
    <p:sldId id="653" r:id="rId17"/>
    <p:sldId id="654" r:id="rId18"/>
    <p:sldId id="655" r:id="rId19"/>
    <p:sldId id="656" r:id="rId20"/>
    <p:sldId id="630" r:id="rId21"/>
    <p:sldId id="603" r:id="rId22"/>
    <p:sldId id="575" r:id="rId23"/>
    <p:sldId id="642" r:id="rId24"/>
    <p:sldId id="646" r:id="rId25"/>
    <p:sldId id="647" r:id="rId26"/>
    <p:sldId id="604" r:id="rId27"/>
    <p:sldId id="657" r:id="rId28"/>
    <p:sldId id="663" r:id="rId29"/>
    <p:sldId id="650" r:id="rId30"/>
    <p:sldId id="267" r:id="rId31"/>
    <p:sldId id="648" r:id="rId32"/>
    <p:sldId id="690" r:id="rId33"/>
    <p:sldId id="691" r:id="rId34"/>
    <p:sldId id="692" r:id="rId35"/>
    <p:sldId id="693" r:id="rId36"/>
    <p:sldId id="694" r:id="rId37"/>
    <p:sldId id="290" r:id="rId38"/>
    <p:sldId id="471" r:id="rId39"/>
    <p:sldId id="658" r:id="rId40"/>
    <p:sldId id="659" r:id="rId41"/>
    <p:sldId id="660" r:id="rId42"/>
    <p:sldId id="661" r:id="rId43"/>
    <p:sldId id="662" r:id="rId44"/>
    <p:sldId id="478" r:id="rId45"/>
    <p:sldId id="687" r:id="rId46"/>
    <p:sldId id="688" r:id="rId47"/>
    <p:sldId id="689" r:id="rId48"/>
    <p:sldId id="513" r:id="rId49"/>
    <p:sldId id="562" r:id="rId50"/>
    <p:sldId id="563" r:id="rId51"/>
    <p:sldId id="565" r:id="rId52"/>
    <p:sldId id="317" r:id="rId53"/>
    <p:sldId id="374" r:id="rId54"/>
    <p:sldId id="571" r:id="rId55"/>
    <p:sldId id="572" r:id="rId56"/>
    <p:sldId id="669" r:id="rId57"/>
    <p:sldId id="670" r:id="rId58"/>
    <p:sldId id="671" r:id="rId59"/>
    <p:sldId id="672" r:id="rId60"/>
    <p:sldId id="673" r:id="rId61"/>
    <p:sldId id="674" r:id="rId62"/>
    <p:sldId id="675" r:id="rId63"/>
    <p:sldId id="676" r:id="rId64"/>
    <p:sldId id="677" r:id="rId65"/>
    <p:sldId id="678" r:id="rId66"/>
    <p:sldId id="679" r:id="rId67"/>
    <p:sldId id="680" r:id="rId68"/>
    <p:sldId id="681" r:id="rId6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99FF"/>
    <a:srgbClr val="CC0066"/>
    <a:srgbClr val="FF9900"/>
    <a:srgbClr val="0033CC"/>
    <a:srgbClr val="155F2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7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13/10/2016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13/10/2016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13/10/2016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13/10/2016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1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25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6698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68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3625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 übersch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4089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2621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249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5518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944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7402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und vertikaler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0603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kaler Titel u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2664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902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881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085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897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054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742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757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612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537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22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467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0A8BF-8B7E-459F-8356-BE81D1F2BD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76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EED5-C195-4885-9D62-B237092E3B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841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42C2-D2FC-4403-98A6-66865101948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132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909BC-16EB-44CD-AED2-2FA0E2AE2C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926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383-0044-4B2B-A975-CBFDC46A23D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884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FD61-948A-41A3-BBF6-E680AA2E7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632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2542-3423-4AEB-A2D7-C4A6F06AC1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575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8DA3-7495-4B7D-8551-3508BF6BB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23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6886-9647-4A7A-B728-240C756BEC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5F82-46A9-42E1-A19A-5C33CA54652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72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146F-A82D-48A1-AC08-2F62C6D0BE7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42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0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4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0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2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6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8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1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6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81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2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765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9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88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99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2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9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9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14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9067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52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978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848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8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009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9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19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13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123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1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 kern="0"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 kern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30992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229E-49A7-4011-A81C-3E91C329F59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0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3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13.10.2016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wmf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8.tmp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35" y="1184326"/>
            <a:ext cx="4734954" cy="476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280163" y="1385158"/>
            <a:ext cx="684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      GSI and Univ. Frankfurt </a:t>
            </a:r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128543" y="6525344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ICPPA 2016, Moscow, October 10 – 14, 2016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1520" y="4653136"/>
            <a:ext cx="1751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93551" y="200834"/>
            <a:ext cx="7274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heavy-ion program at FAIR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3" y="1779016"/>
            <a:ext cx="4429387" cy="360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63688" y="5067181"/>
            <a:ext cx="70922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The status of FAIR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The CBM physics case</a:t>
            </a:r>
            <a:endParaRPr lang="en-US" altLang="de-DE" sz="1200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The CBM </a:t>
            </a:r>
            <a:r>
              <a:rPr lang="de-DE" altLang="de-DE" sz="2400" dirty="0" err="1" smtClean="0">
                <a:solidFill>
                  <a:srgbClr val="FF9900"/>
                </a:solidFill>
                <a:latin typeface="Tahoma" pitchFamily="34" charset="0"/>
              </a:rPr>
              <a:t>experiment</a:t>
            </a:r>
            <a:endParaRPr lang="en-US" altLang="de-DE" sz="2400" dirty="0" smtClean="0">
              <a:solidFill>
                <a:srgbClr val="FF9900"/>
              </a:solidFill>
              <a:latin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4" y="1700808"/>
            <a:ext cx="3559025" cy="340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9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88" y="1430375"/>
            <a:ext cx="9689616" cy="50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558" y="116632"/>
            <a:ext cx="833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</a:t>
            </a:r>
          </a:p>
          <a:p>
            <a:pPr algn="ctr"/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2" descr="C:\Users\senger\AppData\Local\Temp\Bil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36675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254000" y="116632"/>
            <a:ext cx="9721850" cy="1008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 smtClean="0">
                <a:solidFill>
                  <a:schemeClr val="bg1"/>
                </a:solidFill>
                <a:latin typeface="Tahoma" pitchFamily="34" charset="0"/>
              </a:rPr>
              <a:t>4000 tons of steel plates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 smtClean="0">
                <a:solidFill>
                  <a:schemeClr val="bg1"/>
                </a:solidFill>
                <a:latin typeface="Tahoma" pitchFamily="34" charset="0"/>
              </a:rPr>
              <a:t>transported from KIT to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 smtClean="0">
                <a:solidFill>
                  <a:schemeClr val="bg1"/>
                </a:solidFill>
                <a:latin typeface="Tahoma" pitchFamily="34" charset="0"/>
              </a:rPr>
              <a:t>for the CBM beam dump</a:t>
            </a:r>
            <a:endParaRPr lang="en-GB" altLang="de-DE" sz="3200" dirty="0" smtClean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290" y="4584847"/>
            <a:ext cx="6268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256690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4434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JINR, J-PARC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5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583606" y="4437112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79712" y="623731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>2 </a:t>
            </a:r>
            <a:r>
              <a:rPr lang="el-GR" sz="2800" dirty="0" smtClean="0">
                <a:solidFill>
                  <a:prstClr val="black"/>
                </a:solidFill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</a:rPr>
              <a:t>0</a:t>
            </a:r>
            <a:endParaRPr lang="de-DE" sz="2800" baseline="-25000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96136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27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692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CBM at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</a:rPr>
              <a:t>p, 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1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38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40313" y="2420938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28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6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7" y="4366232"/>
            <a:ext cx="2375971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rates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</a:rPr>
              <a:t> !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6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nger\AppData\Local\Microsoft\Windows\Temporary Internet Files\Content.Outlook\JE4H31NI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75" y="1412776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620688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lvl="0"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8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13648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66685"/>
              </p:ext>
            </p:extLst>
          </p:nvPr>
        </p:nvGraphicFramePr>
        <p:xfrm>
          <a:off x="5255578" y="1060450"/>
          <a:ext cx="3783012" cy="5166100"/>
        </p:xfrm>
        <a:graphic>
          <a:graphicData uri="http://schemas.openxmlformats.org/drawingml/2006/table">
            <a:tbl>
              <a:tblPr/>
              <a:tblGrid>
                <a:gridCol w="2914650"/>
                <a:gridCol w="868362"/>
              </a:tblGrid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Russia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Finland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France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Poland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Romania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Slovenia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Sweden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UK (associated)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0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2613" y="3201988"/>
            <a:ext cx="479425" cy="358775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0" name="Picture 1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8800" y="2209800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1" name="Picture 19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8800" y="2728913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2" name="Picture 2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8800" y="1192213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3" name="Picture 34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78800" y="3789363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4" name="Picture 40" descr="800px-Flag_of_Slovenia_svg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85150" y="4797425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5" name="Picture 46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08963" y="5327650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16" name="Object 90"/>
          <p:cNvGraphicFramePr>
            <a:graphicFrameLocks/>
          </p:cNvGraphicFramePr>
          <p:nvPr/>
        </p:nvGraphicFramePr>
        <p:xfrm>
          <a:off x="8178800" y="4289425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11" imgW="2723810" imgH="1695687" progId="">
                  <p:embed/>
                </p:oleObj>
              </mc:Choice>
              <mc:Fallback>
                <p:oleObj name="Photo Editor Photo" r:id="rId11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8800" y="4289425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52"/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78800" y="1700213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12138" y="5802313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9" name="Titel 1"/>
          <p:cNvSpPr>
            <a:spLocks/>
          </p:cNvSpPr>
          <p:nvPr/>
        </p:nvSpPr>
        <p:spPr bwMode="auto">
          <a:xfrm>
            <a:off x="5315268" y="6277293"/>
            <a:ext cx="52927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Calibri"/>
              </a:rPr>
              <a:t>FAIR Signatory Countries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8120" y="1216343"/>
            <a:ext cx="4734438" cy="1200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5000"/>
              </a:spcAft>
            </a:pPr>
            <a:r>
              <a:rPr lang="en-US" sz="2400" dirty="0">
                <a:solidFill>
                  <a:srgbClr val="9F2936"/>
                </a:solidFill>
                <a:latin typeface="Tahoma" pitchFamily="34" charset="0"/>
              </a:rPr>
              <a:t>FAIR is the largest </a:t>
            </a:r>
            <a:r>
              <a:rPr lang="en-US" sz="2400" dirty="0" smtClean="0">
                <a:solidFill>
                  <a:srgbClr val="9F2936"/>
                </a:solidFill>
                <a:latin typeface="Tahoma" pitchFamily="34" charset="0"/>
              </a:rPr>
              <a:t>upcoming fundamental science </a:t>
            </a:r>
            <a:r>
              <a:rPr lang="en-US" sz="2400" dirty="0">
                <a:solidFill>
                  <a:srgbClr val="9F2936"/>
                </a:solidFill>
                <a:latin typeface="Tahoma" pitchFamily="34" charset="0"/>
              </a:rPr>
              <a:t>project worldwide </a:t>
            </a:r>
            <a:r>
              <a:rPr lang="en-US" sz="2400" dirty="0" smtClean="0">
                <a:solidFill>
                  <a:srgbClr val="9F2936"/>
                </a:solidFill>
                <a:latin typeface="Tahoma" pitchFamily="34" charset="0"/>
              </a:rPr>
              <a:t>this decade.</a:t>
            </a:r>
            <a:endParaRPr lang="en-US" sz="2400" dirty="0">
              <a:solidFill>
                <a:srgbClr val="9F2936"/>
              </a:solidFill>
              <a:latin typeface="Tahoma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98120" y="2579128"/>
            <a:ext cx="496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5000"/>
              </a:spcAft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</a:rPr>
              <a:t>Forefront research in nuclear, hadron,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</a:rPr>
              <a:t>atomic, plasma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</a:rPr>
              <a:t>and applied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</a:rPr>
              <a:t>physics.</a:t>
            </a:r>
            <a:endParaRPr lang="de-DE" sz="2400" dirty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98120" y="3945657"/>
            <a:ext cx="4447500" cy="2308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Construction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until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2022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10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member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states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up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to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date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2500 - 3000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users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 Total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cost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~1.6 Billion €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(German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funds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70%,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rest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f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rom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International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partners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) 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3597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20" y="2428444"/>
            <a:ext cx="7057925" cy="452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468313" y="548680"/>
            <a:ext cx="96123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star core densities 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collective flow of hadrons (driven by pressure)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particle production at threshold energies (multi-strange hyperons)</a:t>
            </a: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3333FF"/>
                </a:solidFill>
                <a:latin typeface="Tahoma" pitchFamily="34" charset="0"/>
              </a:rPr>
              <a:t>observables</a:t>
            </a:r>
          </a:p>
        </p:txBody>
      </p:sp>
    </p:spTree>
    <p:extLst>
      <p:ext uri="{BB962C8B-B14F-4D97-AF65-F5344CB8AC3E}">
        <p14:creationId xmlns:p14="http://schemas.microsoft.com/office/powerpoint/2010/main" val="25810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15" y="188640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11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2041"/>
            <a:ext cx="3528392" cy="348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3333FF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star core densities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collective flow of hadrons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particle production at threshold energies (multi-strange hyperons)</a:t>
            </a: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9" name="Rechteck 8"/>
          <p:cNvSpPr/>
          <p:nvPr/>
        </p:nvSpPr>
        <p:spPr>
          <a:xfrm>
            <a:off x="126526" y="155679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88552"/>
            <a:ext cx="3925644" cy="34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187624" y="311238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860032" y="3059668"/>
            <a:ext cx="36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Orange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condensate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15" y="188640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3333FF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star core densities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collective flow of hadrons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particle production at threshold energies (multi-strange hyperons)</a:t>
            </a: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9" name="Rechteck 8"/>
          <p:cNvSpPr/>
          <p:nvPr/>
        </p:nvSpPr>
        <p:spPr>
          <a:xfrm>
            <a:off x="126526" y="155679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13" name="Picture 11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48" y="1536452"/>
            <a:ext cx="1333656" cy="13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07504" y="2492896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FF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excitation function and flow of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charm (J/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de-DE" sz="2000" dirty="0">
                <a:solidFill>
                  <a:srgbClr val="3333FF"/>
                </a:solidFill>
                <a:latin typeface="Tahoma" pitchFamily="34" charset="0"/>
              </a:rPr>
              <a:t>, 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',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, </a:t>
            </a:r>
            <a:r>
              <a:rPr lang="en-GB" sz="2000" baseline="-25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05064"/>
            <a:ext cx="2402631" cy="241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63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96" y="2852936"/>
            <a:ext cx="1201316" cy="12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15" y="188640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3333FF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star core densities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collective flow of hadrons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particle production at threshold energies (multi-strange hyperons)</a:t>
            </a: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9" name="Rechteck 8"/>
          <p:cNvSpPr/>
          <p:nvPr/>
        </p:nvSpPr>
        <p:spPr>
          <a:xfrm>
            <a:off x="126526" y="155679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13" name="Picture 11" descr="quarkmas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48" y="1536452"/>
            <a:ext cx="1333656" cy="13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07504" y="2492896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FF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excitation function and flow of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charm (J/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de-DE" sz="2000" dirty="0">
                <a:solidFill>
                  <a:srgbClr val="3333FF"/>
                </a:solidFill>
                <a:latin typeface="Tahoma" pitchFamily="34" charset="0"/>
              </a:rPr>
              <a:t>, 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',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, </a:t>
            </a:r>
            <a:r>
              <a:rPr lang="en-GB" sz="2000" baseline="-25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3717032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</a:rPr>
              <a:t>Phase coexistence, critical point, new states of </a:t>
            </a: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matter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(invariant mass) of lepton pairs: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thermal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radiation from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fireball: “caloric curve”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 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 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event-by-event fluctuations of B, C, S: “critical opalescence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862">
            <a:off x="3585459" y="5363142"/>
            <a:ext cx="1867110" cy="143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862">
            <a:off x="6716200" y="3774511"/>
            <a:ext cx="1314830" cy="101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96" y="2852936"/>
            <a:ext cx="1201316" cy="12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15" y="188640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3333FF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star core densities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collective flow of hadrons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particle production at threshold energies (multi-strange hyperons)</a:t>
            </a: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9" name="Rechteck 8"/>
          <p:cNvSpPr/>
          <p:nvPr/>
        </p:nvSpPr>
        <p:spPr>
          <a:xfrm>
            <a:off x="126526" y="1556792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13" name="Picture 11" descr="quarkmass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48" y="1536452"/>
            <a:ext cx="1333656" cy="13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07504" y="2492896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FF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excitation function and flow of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charm (J/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de-DE" sz="2000" dirty="0">
                <a:solidFill>
                  <a:srgbClr val="3333FF"/>
                </a:solidFill>
                <a:latin typeface="Tahoma" pitchFamily="34" charset="0"/>
              </a:rPr>
              <a:t>, 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',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, </a:t>
            </a:r>
            <a:r>
              <a:rPr lang="en-GB" sz="2000" baseline="-25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3717032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</a:rPr>
              <a:t>Phase coexistence, critical point, new states of </a:t>
            </a:r>
            <a:r>
              <a:rPr lang="en-GB" sz="2000" dirty="0">
                <a:solidFill>
                  <a:srgbClr val="FF0000"/>
                </a:solidFill>
                <a:latin typeface="Tahoma" pitchFamily="34" charset="0"/>
              </a:rPr>
              <a:t>matter 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(invariant mass) of lepton pairs: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thermal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radiation from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fireball: ”caloric curve”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 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 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event-by-event fluctuations of B, C, S: “critical opalescence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4697" y="5293657"/>
            <a:ext cx="9648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Strange matter 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strange 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meta-stable objects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    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28" y="5230813"/>
            <a:ext cx="477996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9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99392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628800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 smtClean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0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66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480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956376" y="350100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1299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707298" y="4021033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6588225" y="4741417"/>
            <a:ext cx="2664296" cy="2071959"/>
            <a:chOff x="5731181" y="874913"/>
            <a:chExt cx="2449093" cy="1820214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874913"/>
              <a:ext cx="2449093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326905" y="1050394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eck 2"/>
          <p:cNvSpPr/>
          <p:nvPr/>
        </p:nvSpPr>
        <p:spPr>
          <a:xfrm>
            <a:off x="154484" y="4687976"/>
            <a:ext cx="1969244" cy="203132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</a:t>
            </a: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10A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0000"/>
          <a:stretch/>
        </p:blipFill>
        <p:spPr bwMode="auto">
          <a:xfrm>
            <a:off x="1530744" y="4615968"/>
            <a:ext cx="2609208" cy="22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-2491" r="33218" b="48512"/>
          <a:stretch/>
        </p:blipFill>
        <p:spPr bwMode="auto">
          <a:xfrm>
            <a:off x="4126686" y="4595874"/>
            <a:ext cx="2461538" cy="22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6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480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707298" y="4021033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468" y="4615968"/>
            <a:ext cx="1969244" cy="147732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neutral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daughter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4788024" y="4452886"/>
            <a:ext cx="3240360" cy="2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85" y="4609114"/>
            <a:ext cx="2700158" cy="189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0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82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707298" y="4021033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468" y="4925727"/>
            <a:ext cx="1465188" cy="147732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15A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7"/>
          <a:stretch/>
        </p:blipFill>
        <p:spPr bwMode="auto">
          <a:xfrm>
            <a:off x="1475656" y="4941168"/>
            <a:ext cx="43559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NiNi_OpenCharm_im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63" y="4926471"/>
            <a:ext cx="2163574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" y="321063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1577" y="966593"/>
            <a:ext cx="4141941" cy="1006429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dirty="0">
                <a:solidFill>
                  <a:srgbClr val="14425D"/>
                </a:solidFill>
              </a:rPr>
              <a:t>10</a:t>
            </a:r>
            <a:r>
              <a:rPr lang="en-GB" baseline="30000" dirty="0">
                <a:solidFill>
                  <a:srgbClr val="14425D"/>
                </a:solidFill>
              </a:rPr>
              <a:t>12</a:t>
            </a:r>
            <a:r>
              <a:rPr lang="en-GB" dirty="0">
                <a:solidFill>
                  <a:srgbClr val="14425D"/>
                </a:solidFill>
              </a:rPr>
              <a:t>/s; 1.5 </a:t>
            </a:r>
            <a:r>
              <a:rPr lang="en-GB" dirty="0" err="1">
                <a:solidFill>
                  <a:srgbClr val="14425D"/>
                </a:solidFill>
              </a:rPr>
              <a:t>GeV/u</a:t>
            </a:r>
            <a:r>
              <a:rPr lang="en-GB" dirty="0">
                <a:solidFill>
                  <a:srgbClr val="14425D"/>
                </a:solidFill>
              </a:rPr>
              <a:t>; </a:t>
            </a:r>
            <a:r>
              <a:rPr lang="en-GB" baseline="30000" dirty="0">
                <a:solidFill>
                  <a:srgbClr val="14425D"/>
                </a:solidFill>
              </a:rPr>
              <a:t>238</a:t>
            </a:r>
            <a:r>
              <a:rPr lang="en-GB" dirty="0">
                <a:solidFill>
                  <a:srgbClr val="14425D"/>
                </a:solidFill>
              </a:rPr>
              <a:t>U</a:t>
            </a:r>
            <a:r>
              <a:rPr lang="en-GB" baseline="30000" dirty="0">
                <a:solidFill>
                  <a:srgbClr val="14425D"/>
                </a:solidFill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</a:rPr>
              <a:t> 10</a:t>
            </a:r>
            <a:r>
              <a:rPr lang="en-GB" baseline="30000" dirty="0">
                <a:solidFill>
                  <a:srgbClr val="14425D"/>
                </a:solidFill>
              </a:rPr>
              <a:t>10</a:t>
            </a:r>
            <a:r>
              <a:rPr lang="en-GB" dirty="0">
                <a:solidFill>
                  <a:srgbClr val="14425D"/>
                </a:solidFill>
              </a:rPr>
              <a:t>/s </a:t>
            </a:r>
            <a:r>
              <a:rPr lang="en-GB" baseline="30000" dirty="0" smtClean="0">
                <a:solidFill>
                  <a:srgbClr val="14425D"/>
                </a:solidFill>
              </a:rPr>
              <a:t>238</a:t>
            </a:r>
            <a:r>
              <a:rPr lang="en-GB" dirty="0" smtClean="0">
                <a:solidFill>
                  <a:srgbClr val="14425D"/>
                </a:solidFill>
              </a:rPr>
              <a:t>U</a:t>
            </a:r>
            <a:r>
              <a:rPr lang="en-GB" baseline="30000" dirty="0" smtClean="0">
                <a:solidFill>
                  <a:srgbClr val="14425D"/>
                </a:solidFill>
              </a:rPr>
              <a:t>92+</a:t>
            </a:r>
            <a:r>
              <a:rPr lang="en-GB" dirty="0" smtClean="0">
                <a:solidFill>
                  <a:srgbClr val="14425D"/>
                </a:solidFill>
              </a:rPr>
              <a:t> </a:t>
            </a:r>
            <a:r>
              <a:rPr lang="en-GB" dirty="0">
                <a:solidFill>
                  <a:srgbClr val="14425D"/>
                </a:solidFill>
              </a:rPr>
              <a:t>up to </a:t>
            </a:r>
            <a:r>
              <a:rPr lang="en-GB" dirty="0" smtClean="0">
                <a:solidFill>
                  <a:srgbClr val="14425D"/>
                </a:solidFill>
              </a:rPr>
              <a:t>11 (35) </a:t>
            </a:r>
            <a:r>
              <a:rPr lang="en-GB" dirty="0">
                <a:solidFill>
                  <a:srgbClr val="14425D"/>
                </a:solidFill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</a:rPr>
              <a:t> 3x10</a:t>
            </a:r>
            <a:r>
              <a:rPr lang="en-GB" baseline="30000" dirty="0">
                <a:solidFill>
                  <a:srgbClr val="14425D"/>
                </a:solidFill>
              </a:rPr>
              <a:t>13</a:t>
            </a:r>
            <a:r>
              <a:rPr lang="en-GB" dirty="0">
                <a:solidFill>
                  <a:srgbClr val="14425D"/>
                </a:solidFill>
              </a:rPr>
              <a:t>/s </a:t>
            </a:r>
            <a:r>
              <a:rPr lang="en-GB" dirty="0" smtClean="0">
                <a:solidFill>
                  <a:srgbClr val="14425D"/>
                </a:solidFill>
              </a:rPr>
              <a:t>30 (90) </a:t>
            </a:r>
            <a:r>
              <a:rPr lang="en-GB" dirty="0">
                <a:solidFill>
                  <a:srgbClr val="14425D"/>
                </a:solidFill>
              </a:rPr>
              <a:t>GeV protons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1578" y="5739183"/>
            <a:ext cx="4069479" cy="1006429"/>
          </a:xfrm>
          <a:prstGeom prst="rect">
            <a:avLst/>
          </a:prstGeom>
          <a:solidFill>
            <a:srgbClr val="FFFFFF">
              <a:alpha val="5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dirty="0">
                <a:solidFill>
                  <a:srgbClr val="14425D"/>
                </a:solidFill>
              </a:rPr>
              <a:t>radioactive beams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</a:rPr>
              <a:t> 10</a:t>
            </a:r>
            <a:r>
              <a:rPr lang="en-GB" baseline="30000" dirty="0">
                <a:solidFill>
                  <a:srgbClr val="14425D"/>
                </a:solidFill>
              </a:rPr>
              <a:t>11</a:t>
            </a:r>
            <a:r>
              <a:rPr lang="en-GB" dirty="0">
                <a:solidFill>
                  <a:srgbClr val="14425D"/>
                </a:solidFill>
              </a:rPr>
              <a:t> antiprotons 1.5  - 15 </a:t>
            </a:r>
            <a:r>
              <a:rPr lang="en-GB" dirty="0" err="1">
                <a:solidFill>
                  <a:srgbClr val="14425D"/>
                </a:solidFill>
              </a:rPr>
              <a:t>GeV/c</a:t>
            </a:r>
            <a:r>
              <a:rPr lang="en-GB" dirty="0">
                <a:solidFill>
                  <a:srgbClr val="14425D"/>
                </a:solidFill>
              </a:rPr>
              <a:t>,       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</a:pPr>
            <a:r>
              <a:rPr lang="en-GB" dirty="0">
                <a:solidFill>
                  <a:srgbClr val="14425D"/>
                </a:solidFill>
              </a:rPr>
              <a:t>  stored and cooled</a:t>
            </a:r>
            <a:endParaRPr lang="en-GB" baseline="30000" dirty="0">
              <a:solidFill>
                <a:srgbClr val="14425D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1578" y="3947416"/>
            <a:ext cx="3859971" cy="1311128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dirty="0" smtClean="0">
                <a:solidFill>
                  <a:srgbClr val="14425D"/>
                </a:solidFill>
              </a:rPr>
              <a:t>radioactive </a:t>
            </a:r>
            <a:r>
              <a:rPr lang="en-GB" dirty="0">
                <a:solidFill>
                  <a:srgbClr val="14425D"/>
                </a:solidFill>
              </a:rPr>
              <a:t>beams up to</a:t>
            </a:r>
            <a:br>
              <a:rPr lang="en-GB" dirty="0">
                <a:solidFill>
                  <a:srgbClr val="14425D"/>
                </a:solidFill>
              </a:rPr>
            </a:br>
            <a:r>
              <a:rPr lang="en-GB" dirty="0">
                <a:solidFill>
                  <a:srgbClr val="14425D"/>
                </a:solidFill>
              </a:rPr>
              <a:t>  1.5 - 2 </a:t>
            </a:r>
            <a:r>
              <a:rPr lang="en-GB" dirty="0" err="1">
                <a:solidFill>
                  <a:srgbClr val="14425D"/>
                </a:solidFill>
              </a:rPr>
              <a:t>GeV</a:t>
            </a:r>
            <a:r>
              <a:rPr lang="en-GB" dirty="0">
                <a:solidFill>
                  <a:srgbClr val="14425D"/>
                </a:solidFill>
              </a:rPr>
              <a:t>/u; up to factor </a:t>
            </a:r>
            <a:r>
              <a:rPr lang="en-GB" dirty="0" smtClean="0">
                <a:solidFill>
                  <a:srgbClr val="14425D"/>
                </a:solidFill>
              </a:rPr>
              <a:t>10000    </a:t>
            </a:r>
            <a:br>
              <a:rPr lang="en-GB" dirty="0" smtClean="0">
                <a:solidFill>
                  <a:srgbClr val="14425D"/>
                </a:solidFill>
              </a:rPr>
            </a:br>
            <a:r>
              <a:rPr lang="en-GB" dirty="0" smtClean="0">
                <a:solidFill>
                  <a:srgbClr val="14425D"/>
                </a:solidFill>
              </a:rPr>
              <a:t>  higher </a:t>
            </a:r>
            <a:r>
              <a:rPr lang="en-GB" dirty="0">
                <a:solidFill>
                  <a:srgbClr val="14425D"/>
                </a:solidFill>
              </a:rPr>
              <a:t>in intensity than </a:t>
            </a:r>
            <a:r>
              <a:rPr lang="en-GB" dirty="0" smtClean="0">
                <a:solidFill>
                  <a:srgbClr val="14425D"/>
                </a:solidFill>
              </a:rPr>
              <a:t>presently </a:t>
            </a:r>
            <a:endParaRPr lang="en-GB" dirty="0">
              <a:solidFill>
                <a:srgbClr val="14425D"/>
              </a:solidFill>
            </a:endParaRP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</a:rPr>
              <a:t> antiprotons 3 - 30 </a:t>
            </a:r>
            <a:r>
              <a:rPr lang="en-GB" dirty="0" err="1">
                <a:solidFill>
                  <a:srgbClr val="14425D"/>
                </a:solidFill>
              </a:rPr>
              <a:t>GeV</a:t>
            </a:r>
            <a:endParaRPr lang="en-GB" dirty="0">
              <a:solidFill>
                <a:srgbClr val="14425D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84913" y="547685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cs typeface="Tahoma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cs typeface="Tahoma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20828" y="3515231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cs typeface="Tahoma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cs typeface="Tahoma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0985" y="5252084"/>
            <a:ext cx="3166122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cs typeface="Tahoma" pitchFamily="34" charset="0"/>
              </a:rPr>
              <a:t>Storage and Cooler Rings</a:t>
            </a:r>
            <a:endParaRPr lang="en-GB" sz="2000" dirty="0">
              <a:solidFill>
                <a:srgbClr val="9F2936"/>
              </a:solidFill>
              <a:cs typeface="Tahoma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4913" y="1962344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cs typeface="Tahoma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cs typeface="Tahoma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91578" y="2503288"/>
            <a:ext cx="4504067" cy="95103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dirty="0">
                <a:solidFill>
                  <a:srgbClr val="14425D"/>
                </a:solidFill>
              </a:rPr>
              <a:t>cooled beams 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</a:rPr>
              <a:t> 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1365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54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3837382" y="3814675"/>
            <a:ext cx="3339536" cy="2927618"/>
            <a:chOff x="201037" y="2787595"/>
            <a:chExt cx="2520279" cy="2444195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37" y="2787595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1695346" y="3147635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 smtClean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smtClean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>
            <a:off x="455030" y="5085184"/>
            <a:ext cx="3337396" cy="64633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066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59758" y="3801234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716016" y="3253182"/>
            <a:ext cx="843565" cy="548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539012" y="4109010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483173" y="4573890"/>
            <a:ext cx="3024931" cy="2239486"/>
            <a:chOff x="5246598" y="4711201"/>
            <a:chExt cx="2587570" cy="2037405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5246598" y="4711201"/>
              <a:ext cx="2587570" cy="2037405"/>
              <a:chOff x="3095429" y="2708920"/>
              <a:chExt cx="2820846" cy="2444196"/>
            </a:xfrm>
          </p:grpSpPr>
          <p:pic>
            <p:nvPicPr>
              <p:cNvPr id="29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820846" cy="2444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 smtClean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 smtClean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 smtClean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3" name="Textfeld 32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5573848" y="4556062"/>
            <a:ext cx="2670560" cy="21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38"/>
          <p:cNvSpPr/>
          <p:nvPr/>
        </p:nvSpPr>
        <p:spPr>
          <a:xfrm>
            <a:off x="82476" y="4653136"/>
            <a:ext cx="2328689" cy="120032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muons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8A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(J/</a:t>
            </a:r>
            <a:r>
              <a:rPr lang="el-G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948264" y="5236751"/>
            <a:ext cx="142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J/</a:t>
            </a:r>
            <a:r>
              <a:rPr lang="el-G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el-G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µ</a:t>
            </a:r>
            <a:r>
              <a:rPr lang="de-DE" baseline="30000" dirty="0" smtClean="0">
                <a:solidFill>
                  <a:srgbClr val="000000"/>
                </a:solidFill>
                <a:latin typeface="Arial"/>
              </a:rPr>
              <a:t>+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µ</a:t>
            </a:r>
            <a:r>
              <a:rPr lang="de-DE" baseline="30000" dirty="0" smtClean="0">
                <a:solidFill>
                  <a:srgbClr val="000000"/>
                </a:solidFill>
                <a:latin typeface="Arial"/>
              </a:rPr>
              <a:t>-</a:t>
            </a:r>
            <a:endParaRPr lang="en-US" baseline="30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7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94" y="692696"/>
            <a:ext cx="1440364" cy="171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13065" y="692696"/>
            <a:ext cx="57172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</a:rPr>
              <a:t>Superconducting</a:t>
            </a:r>
            <a:r>
              <a:rPr lang="de-DE" sz="2400" dirty="0" smtClean="0">
                <a:solidFill>
                  <a:srgbClr val="000000"/>
                </a:solidFill>
              </a:rPr>
              <a:t> Dipole Magnet</a:t>
            </a:r>
          </a:p>
          <a:p>
            <a:r>
              <a:rPr lang="de-DE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</a:rPr>
              <a:t>TDR </a:t>
            </a:r>
            <a:r>
              <a:rPr lang="de-DE" dirty="0" err="1" smtClean="0">
                <a:solidFill>
                  <a:srgbClr val="000000"/>
                </a:solidFill>
              </a:rPr>
              <a:t>approved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endParaRPr lang="de-DE" dirty="0" smtClean="0">
              <a:solidFill>
                <a:srgbClr val="000000"/>
              </a:solidFill>
              <a:sym typeface="Wingdings"/>
            </a:endParaRPr>
          </a:p>
          <a:p>
            <a:pPr marL="285750" indent="-285750">
              <a:buFont typeface="Wingdings"/>
              <a:buChar char="Ø"/>
            </a:pPr>
            <a:r>
              <a:rPr lang="de-DE" dirty="0">
                <a:solidFill>
                  <a:srgbClr val="0070C0"/>
                </a:solidFill>
              </a:rPr>
              <a:t>JINR </a:t>
            </a:r>
            <a:r>
              <a:rPr lang="de-DE" dirty="0" err="1">
                <a:solidFill>
                  <a:srgbClr val="0070C0"/>
                </a:solidFill>
              </a:rPr>
              <a:t>Dubna</a:t>
            </a:r>
            <a:r>
              <a:rPr lang="de-DE" dirty="0">
                <a:solidFill>
                  <a:srgbClr val="0070C0"/>
                </a:solidFill>
              </a:rPr>
              <a:t>, BINP Novosibirsk,  </a:t>
            </a:r>
            <a:r>
              <a:rPr lang="de-DE" dirty="0" smtClean="0">
                <a:solidFill>
                  <a:srgbClr val="0070C0"/>
                </a:solidFill>
              </a:rPr>
              <a:t>GSI</a:t>
            </a:r>
            <a:endParaRPr lang="de-DE" dirty="0" smtClean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4399" y="1988840"/>
            <a:ext cx="8637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</a:rPr>
              <a:t>Silicon Tracking System</a:t>
            </a:r>
          </a:p>
          <a:p>
            <a:r>
              <a:rPr lang="de-DE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</a:rPr>
              <a:t>TDR </a:t>
            </a:r>
            <a:r>
              <a:rPr lang="de-DE" dirty="0" err="1" smtClean="0">
                <a:solidFill>
                  <a:srgbClr val="000000"/>
                </a:solidFill>
              </a:rPr>
              <a:t>approved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Germany,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Poland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/>
              <a:buChar char="Ø"/>
            </a:pPr>
            <a:r>
              <a:rPr 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GSI, JINR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Dubna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KIT, INR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Kiev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 AGH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UJ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Krakow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</a:t>
            </a:r>
          </a:p>
          <a:p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Univ. Tübingen,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Warsaw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UT</a:t>
            </a: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16832"/>
            <a:ext cx="1504513" cy="156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82500" y="3490728"/>
            <a:ext cx="86379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</a:rPr>
              <a:t>High-rate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MRPC TOF wall</a:t>
            </a:r>
          </a:p>
          <a:p>
            <a:r>
              <a:rPr lang="de-DE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</a:rPr>
              <a:t>TDR </a:t>
            </a:r>
            <a:r>
              <a:rPr lang="de-DE" dirty="0" err="1" smtClean="0">
                <a:solidFill>
                  <a:srgbClr val="000000"/>
                </a:solidFill>
              </a:rPr>
              <a:t>approved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Germany, Romania, China,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/>
              <a:buChar char="Ø"/>
            </a:pP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THU 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Beijing, NIPNE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Bucharest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GSI 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Darmstadt, TU Darmstadt, </a:t>
            </a:r>
            <a:endParaRPr lang="de-DE" altLang="de-DE" dirty="0" smtClean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IfI</a:t>
            </a:r>
            <a:r>
              <a:rPr lang="en-US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Frankfurt, 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USTC Hefei,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Univ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. Heidelberg,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ITEP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Moscow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</a:t>
            </a:r>
            <a:endParaRPr lang="de-DE" altLang="de-DE" dirty="0" smtClean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HZDR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Rossendorf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CCNU </a:t>
            </a:r>
            <a:r>
              <a:rPr lang="en-US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Wuhan</a:t>
            </a:r>
            <a:endParaRPr lang="de-DE" altLang="de-DE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 r="10460"/>
          <a:stretch/>
        </p:blipFill>
        <p:spPr bwMode="auto">
          <a:xfrm>
            <a:off x="6972081" y="3997411"/>
            <a:ext cx="1679338" cy="135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95316" y="5376698"/>
            <a:ext cx="6320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</a:rPr>
              <a:t>Micro-Vertex </a:t>
            </a:r>
            <a:r>
              <a:rPr lang="de-DE" sz="2400" dirty="0" err="1" smtClean="0">
                <a:solidFill>
                  <a:srgbClr val="000000"/>
                </a:solidFill>
              </a:rPr>
              <a:t>Detector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Germany, France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/>
              <a:buChar char="Ø"/>
            </a:pPr>
            <a:r>
              <a:rPr lang="de-DE" altLang="de-DE" dirty="0" smtClean="0">
                <a:solidFill>
                  <a:srgbClr val="0033CC"/>
                </a:solidFill>
              </a:rPr>
              <a:t>Univ</a:t>
            </a:r>
            <a:r>
              <a:rPr lang="de-DE" altLang="de-DE" dirty="0">
                <a:solidFill>
                  <a:srgbClr val="0033CC"/>
                </a:solidFill>
              </a:rPr>
              <a:t>. Frankfurt, IPHC Strasbourg</a:t>
            </a:r>
          </a:p>
          <a:p>
            <a:pPr marL="285750" indent="-285750">
              <a:buFont typeface="Wingdings"/>
              <a:buChar char="Ø"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44" y="5079178"/>
            <a:ext cx="17986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dirty="0" smtClean="0">
                <a:solidFill>
                  <a:srgbClr val="002060"/>
                </a:solidFill>
                <a:latin typeface="Tahoma" pitchFamily="34" charset="0"/>
              </a:rPr>
              <a:t>Status experiment preparation</a:t>
            </a:r>
            <a:endParaRPr lang="en-GB" altLang="de-DE" sz="4000" dirty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8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dirty="0" smtClean="0">
                <a:solidFill>
                  <a:srgbClr val="002060"/>
                </a:solidFill>
                <a:latin typeface="Tahoma" pitchFamily="34" charset="0"/>
              </a:rPr>
              <a:t>Status experiment preparation</a:t>
            </a:r>
            <a:endParaRPr lang="en-GB" altLang="de-DE" sz="40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3065" y="718569"/>
            <a:ext cx="86379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</a:rPr>
              <a:t>Ring Imaging Cherenkov </a:t>
            </a:r>
            <a:r>
              <a:rPr lang="de-DE" sz="2400" dirty="0" err="1" smtClean="0">
                <a:solidFill>
                  <a:srgbClr val="000000"/>
                </a:solidFill>
              </a:rPr>
              <a:t>Detector</a:t>
            </a:r>
            <a:endParaRPr lang="de-DE" sz="2400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</a:rPr>
              <a:t>TDR </a:t>
            </a:r>
            <a:r>
              <a:rPr lang="de-DE" dirty="0" err="1" smtClean="0">
                <a:solidFill>
                  <a:srgbClr val="000000"/>
                </a:solidFill>
              </a:rPr>
              <a:t>approved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Germany,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en-US" dirty="0" smtClean="0">
                <a:solidFill>
                  <a:srgbClr val="0033CC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Univ</a:t>
            </a:r>
            <a:r>
              <a:rPr lang="en-US" dirty="0">
                <a:solidFill>
                  <a:srgbClr val="0033CC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.  </a:t>
            </a:r>
            <a:r>
              <a:rPr lang="en-US" dirty="0" err="1">
                <a:solidFill>
                  <a:srgbClr val="0033CC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Gießen</a:t>
            </a:r>
            <a:r>
              <a:rPr lang="en-US" dirty="0">
                <a:solidFill>
                  <a:srgbClr val="0033CC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, Univ. Wuppertal</a:t>
            </a:r>
            <a:r>
              <a:rPr lang="en-US" dirty="0" smtClean="0">
                <a:solidFill>
                  <a:srgbClr val="0033CC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, 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PNPI </a:t>
            </a:r>
            <a:r>
              <a:rPr lang="en-US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Gatchina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4508" y="2136338"/>
            <a:ext cx="86379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</a:rPr>
              <a:t>Transition Radiation </a:t>
            </a:r>
            <a:r>
              <a:rPr lang="de-DE" sz="2400" dirty="0" err="1" smtClean="0">
                <a:solidFill>
                  <a:srgbClr val="000000"/>
                </a:solidFill>
              </a:rPr>
              <a:t>Detector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Germany, Romania 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/>
              <a:buChar char="Ø"/>
            </a:pPr>
            <a:r>
              <a:rPr lang="de-DE" alt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NIPNE </a:t>
            </a:r>
            <a:r>
              <a:rPr lang="de-DE" alt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Bucharest</a:t>
            </a:r>
            <a:r>
              <a:rPr lang="de-DE" alt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</a:t>
            </a:r>
            <a:r>
              <a:rPr lang="de-DE" altLang="de-DE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alt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Frankfurt, </a:t>
            </a:r>
            <a:endParaRPr lang="de-DE" altLang="de-DE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alt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Univ</a:t>
            </a:r>
            <a:r>
              <a:rPr lang="de-DE" alt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Heidelberg</a:t>
            </a:r>
            <a:r>
              <a:rPr lang="de-DE" alt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Univ</a:t>
            </a:r>
            <a:r>
              <a:rPr lang="de-DE" altLang="de-DE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altLang="de-DE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Münster, WI Budapest</a:t>
            </a:r>
            <a:endParaRPr lang="de-DE" altLang="de-DE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 t="43210" r="19803" b="15861"/>
          <a:stretch/>
        </p:blipFill>
        <p:spPr bwMode="auto">
          <a:xfrm>
            <a:off x="7035084" y="622579"/>
            <a:ext cx="1569364" cy="172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/>
          <a:stretch/>
        </p:blipFill>
        <p:spPr bwMode="auto">
          <a:xfrm>
            <a:off x="5508104" y="1807173"/>
            <a:ext cx="1445544" cy="190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5732" y="3576498"/>
            <a:ext cx="86379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</a:rPr>
              <a:t>Muon</a:t>
            </a:r>
            <a:r>
              <a:rPr lang="de-DE" sz="2400" dirty="0" smtClean="0">
                <a:solidFill>
                  <a:srgbClr val="000000"/>
                </a:solidFill>
              </a:rPr>
              <a:t> Chambers</a:t>
            </a:r>
          </a:p>
          <a:p>
            <a:r>
              <a:rPr lang="de-DE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de-DE" dirty="0" smtClean="0">
                <a:solidFill>
                  <a:srgbClr val="000000"/>
                </a:solidFill>
              </a:rPr>
              <a:t>TDR </a:t>
            </a:r>
            <a:r>
              <a:rPr lang="de-DE" dirty="0" err="1" smtClean="0">
                <a:solidFill>
                  <a:srgbClr val="000000"/>
                </a:solidFill>
              </a:rPr>
              <a:t>approved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India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endParaRPr lang="de-DE" dirty="0" smtClean="0">
              <a:solidFill>
                <a:srgbClr val="000000"/>
              </a:solidFill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sym typeface="Wingdings"/>
              </a:rPr>
              <a:t> 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VECC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Kolkata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+ 12 Indian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Inst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., 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PNPI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Gatchina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JINR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Dubna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de-DE" altLang="de-DE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12123"/>
            <a:ext cx="1977991" cy="167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13065" y="5016658"/>
            <a:ext cx="6320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</a:rPr>
              <a:t>Projectile-Spectator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Detector</a:t>
            </a:r>
            <a:endParaRPr lang="de-DE" sz="2400" dirty="0" smtClean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  <a:sym typeface="Wingdings"/>
              </a:rPr>
              <a:t> </a:t>
            </a:r>
            <a:r>
              <a:rPr lang="de-DE" dirty="0">
                <a:solidFill>
                  <a:srgbClr val="000000"/>
                </a:solidFill>
              </a:rPr>
              <a:t>TDR </a:t>
            </a:r>
            <a:r>
              <a:rPr lang="de-DE" dirty="0" err="1" smtClean="0">
                <a:solidFill>
                  <a:srgbClr val="000000"/>
                </a:solidFill>
              </a:rPr>
              <a:t>approved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Czechia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, Germany 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/>
              <a:buChar char="Ø"/>
            </a:pP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INR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Moscow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Prague</a:t>
            </a:r>
            <a:r>
              <a:rPr lang="de-DE" altLang="de-DE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Rez</a:t>
            </a: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TU Darmstadt</a:t>
            </a:r>
            <a:endParaRPr lang="de-DE" altLang="de-DE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71" y="4788325"/>
            <a:ext cx="22621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6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dirty="0" smtClean="0">
                <a:solidFill>
                  <a:srgbClr val="002060"/>
                </a:solidFill>
                <a:latin typeface="Tahoma" pitchFamily="34" charset="0"/>
              </a:rPr>
              <a:t>Status experiment preparation</a:t>
            </a:r>
            <a:endParaRPr lang="en-GB" altLang="de-DE" sz="40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9901" y="1988840"/>
            <a:ext cx="86379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</a:rPr>
              <a:t>DAQ, First Level Event </a:t>
            </a:r>
            <a:r>
              <a:rPr lang="de-DE" sz="2400" dirty="0" err="1" smtClean="0">
                <a:solidFill>
                  <a:srgbClr val="000000"/>
                </a:solidFill>
              </a:rPr>
              <a:t>Selection</a:t>
            </a:r>
            <a:r>
              <a:rPr lang="de-DE" sz="2400" dirty="0" smtClean="0">
                <a:solidFill>
                  <a:srgbClr val="000000"/>
                </a:solidFill>
              </a:rPr>
              <a:t>  </a:t>
            </a: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Germany,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Poland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  <a:ea typeface="Times New Roman"/>
            </a:endParaRPr>
          </a:p>
          <a:p>
            <a:pPr marL="285750" indent="-285750" defTabSz="914021">
              <a:buFont typeface="Wingdings" pitchFamily="2" charset="2"/>
              <a:buChar char="Ø"/>
              <a:defRPr/>
            </a:pPr>
            <a:r>
              <a:rPr lang="de-DE" altLang="de-DE" kern="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Univ</a:t>
            </a:r>
            <a:r>
              <a:rPr lang="de-DE" altLang="de-DE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. Frankfurt, FIAS</a:t>
            </a:r>
            <a:r>
              <a:rPr lang="de-DE" altLang="de-DE" kern="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, GSI,  KIT </a:t>
            </a:r>
            <a:r>
              <a:rPr lang="de-DE" altLang="de-DE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Karlsruhe, </a:t>
            </a:r>
            <a:endParaRPr lang="de-DE" altLang="de-DE" kern="0" dirty="0" smtClean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  <a:p>
            <a:pPr defTabSz="914021">
              <a:defRPr/>
            </a:pPr>
            <a:r>
              <a:rPr lang="de-DE" altLang="de-DE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kern="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IIT </a:t>
            </a:r>
            <a:r>
              <a:rPr lang="de-DE" altLang="de-DE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Kharagpur, </a:t>
            </a:r>
            <a:r>
              <a:rPr lang="de-DE" altLang="de-DE" kern="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Warsaw</a:t>
            </a:r>
            <a:r>
              <a:rPr lang="de-DE" altLang="de-DE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kern="0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UT, ZIB Berlin </a:t>
            </a:r>
            <a:endParaRPr lang="de-DE" kern="0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2"/>
          <a:stretch/>
        </p:blipFill>
        <p:spPr bwMode="auto">
          <a:xfrm>
            <a:off x="273666" y="3317175"/>
            <a:ext cx="4010302" cy="35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18835"/>
            <a:ext cx="4431732" cy="383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95316" y="757153"/>
            <a:ext cx="632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</a:rPr>
              <a:t>Electromagnetic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Calorimeter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Funding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sym typeface="Wingdings"/>
              </a:rPr>
              <a:t>Russia</a:t>
            </a:r>
            <a:r>
              <a:rPr lang="de-DE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 (EOI)</a:t>
            </a:r>
            <a:endParaRPr lang="de-DE" dirty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de-DE" altLang="de-DE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ITEP </a:t>
            </a:r>
            <a:r>
              <a:rPr lang="de-DE" altLang="de-DE" dirty="0" err="1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Moscow</a:t>
            </a:r>
            <a:endParaRPr lang="de-DE" altLang="de-DE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36" y="690661"/>
            <a:ext cx="1074248" cy="142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508104" y="2607295"/>
            <a:ext cx="266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GSI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GreenIT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Cube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20843" t="14823" r="27998" b="15343"/>
          <a:stretch/>
        </p:blipFill>
        <p:spPr>
          <a:xfrm>
            <a:off x="4812606" y="1230781"/>
            <a:ext cx="4078055" cy="281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32110">
            <a:off x="5630099" y="1152036"/>
            <a:ext cx="836400" cy="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6392980" y="3585762"/>
            <a:ext cx="1257167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Supp. frames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6245650" y="1120254"/>
            <a:ext cx="1185468" cy="234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430 MAPMTs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4966593" y="1333609"/>
            <a:ext cx="563141" cy="522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Read</a:t>
            </a:r>
          </a:p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out</a:t>
            </a:r>
          </a:p>
        </p:txBody>
      </p:sp>
      <p:grpSp>
        <p:nvGrpSpPr>
          <p:cNvPr id="290" name="Shape 290"/>
          <p:cNvGrpSpPr/>
          <p:nvPr/>
        </p:nvGrpSpPr>
        <p:grpSpPr>
          <a:xfrm rot="9616492" flipH="1">
            <a:off x="6008770" y="3493675"/>
            <a:ext cx="365299" cy="317582"/>
            <a:chOff x="5832188" y="1702989"/>
            <a:chExt cx="254700" cy="343198"/>
          </a:xfrm>
        </p:grpSpPr>
        <p:cxnSp>
          <p:nvCxnSpPr>
            <p:cNvPr id="291" name="Shape 291"/>
            <p:cNvCxnSpPr/>
            <p:nvPr/>
          </p:nvCxnSpPr>
          <p:spPr>
            <a:xfrm flipH="1">
              <a:off x="5832188" y="1702989"/>
              <a:ext cx="254698" cy="1893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92" name="Shape 292"/>
            <p:cNvCxnSpPr/>
            <p:nvPr/>
          </p:nvCxnSpPr>
          <p:spPr>
            <a:xfrm flipH="1">
              <a:off x="5959389" y="1702989"/>
              <a:ext cx="127500" cy="3431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293" name="Shape 293"/>
          <p:cNvCxnSpPr/>
          <p:nvPr/>
        </p:nvCxnSpPr>
        <p:spPr>
          <a:xfrm flipH="1">
            <a:off x="6385171" y="1392533"/>
            <a:ext cx="259288" cy="556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4" name="Shape 294"/>
          <p:cNvCxnSpPr/>
          <p:nvPr/>
        </p:nvCxnSpPr>
        <p:spPr>
          <a:xfrm>
            <a:off x="5458275" y="1670851"/>
            <a:ext cx="350515" cy="35155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95" name="Shape 295"/>
          <p:cNvSpPr txBox="1"/>
          <p:nvPr/>
        </p:nvSpPr>
        <p:spPr>
          <a:xfrm>
            <a:off x="7814787" y="3598573"/>
            <a:ext cx="1165462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Exist. RICH</a:t>
            </a:r>
          </a:p>
        </p:txBody>
      </p:sp>
      <p:cxnSp>
        <p:nvCxnSpPr>
          <p:cNvPr id="296" name="Shape 296"/>
          <p:cNvCxnSpPr/>
          <p:nvPr/>
        </p:nvCxnSpPr>
        <p:spPr>
          <a:xfrm rot="10800000">
            <a:off x="7951553" y="3260814"/>
            <a:ext cx="67436" cy="30209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FAIR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198" y="743736"/>
            <a:ext cx="881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, commission and use 430 out of 1100 </a:t>
            </a:r>
            <a:endParaRPr lang="en-GB" sz="24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RICH multi-anode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multipliers (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MAPMT) 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HADES RICH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detector</a:t>
            </a:r>
            <a:endParaRPr lang="en-GB" sz="2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85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20843" t="14823" r="27998" b="15343"/>
          <a:stretch/>
        </p:blipFill>
        <p:spPr>
          <a:xfrm>
            <a:off x="4812606" y="1230781"/>
            <a:ext cx="4078055" cy="281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32110">
            <a:off x="5630099" y="1152036"/>
            <a:ext cx="836400" cy="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6392980" y="3585762"/>
            <a:ext cx="1257167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Supp. frames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6245650" y="1120254"/>
            <a:ext cx="1185468" cy="234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430 MAPMTs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4966593" y="1333609"/>
            <a:ext cx="563141" cy="522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Read</a:t>
            </a:r>
          </a:p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out</a:t>
            </a:r>
          </a:p>
        </p:txBody>
      </p:sp>
      <p:grpSp>
        <p:nvGrpSpPr>
          <p:cNvPr id="290" name="Shape 290"/>
          <p:cNvGrpSpPr/>
          <p:nvPr/>
        </p:nvGrpSpPr>
        <p:grpSpPr>
          <a:xfrm rot="9616492" flipH="1">
            <a:off x="6008770" y="3493675"/>
            <a:ext cx="365299" cy="317582"/>
            <a:chOff x="5832188" y="1702989"/>
            <a:chExt cx="254700" cy="343198"/>
          </a:xfrm>
        </p:grpSpPr>
        <p:cxnSp>
          <p:nvCxnSpPr>
            <p:cNvPr id="291" name="Shape 291"/>
            <p:cNvCxnSpPr/>
            <p:nvPr/>
          </p:nvCxnSpPr>
          <p:spPr>
            <a:xfrm flipH="1">
              <a:off x="5832188" y="1702989"/>
              <a:ext cx="254698" cy="1893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92" name="Shape 292"/>
            <p:cNvCxnSpPr/>
            <p:nvPr/>
          </p:nvCxnSpPr>
          <p:spPr>
            <a:xfrm flipH="1">
              <a:off x="5959389" y="1702989"/>
              <a:ext cx="127500" cy="3431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293" name="Shape 293"/>
          <p:cNvCxnSpPr/>
          <p:nvPr/>
        </p:nvCxnSpPr>
        <p:spPr>
          <a:xfrm flipH="1">
            <a:off x="6385171" y="1392533"/>
            <a:ext cx="259288" cy="556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4" name="Shape 294"/>
          <p:cNvCxnSpPr/>
          <p:nvPr/>
        </p:nvCxnSpPr>
        <p:spPr>
          <a:xfrm>
            <a:off x="5458275" y="1670851"/>
            <a:ext cx="350515" cy="35155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95" name="Shape 295"/>
          <p:cNvSpPr txBox="1"/>
          <p:nvPr/>
        </p:nvSpPr>
        <p:spPr>
          <a:xfrm>
            <a:off x="7814787" y="3598573"/>
            <a:ext cx="1165462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Exist. RICH</a:t>
            </a:r>
          </a:p>
        </p:txBody>
      </p:sp>
      <p:cxnSp>
        <p:nvCxnSpPr>
          <p:cNvPr id="296" name="Shape 296"/>
          <p:cNvCxnSpPr/>
          <p:nvPr/>
        </p:nvCxnSpPr>
        <p:spPr>
          <a:xfrm rot="10800000">
            <a:off x="7951553" y="3260814"/>
            <a:ext cx="67436" cy="30209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FAIR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198" y="743736"/>
            <a:ext cx="881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, commission and use 430 out of 1100 </a:t>
            </a:r>
            <a:endParaRPr lang="en-GB" sz="24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RICH multi-anode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multipliers (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MAPMT) 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HADES RICH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detector</a:t>
            </a:r>
            <a:endParaRPr lang="en-GB" sz="2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82" y="3950163"/>
            <a:ext cx="358457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5495" y="2503551"/>
            <a:ext cx="542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10%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at STAR/RHIC 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</a:t>
            </a: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2019/2020)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4337890"/>
            <a:ext cx="4150933" cy="2546556"/>
          </a:xfrm>
          <a:prstGeom prst="rect">
            <a:avLst/>
          </a:prstGeom>
        </p:spPr>
      </p:pic>
      <p:sp>
        <p:nvSpPr>
          <p:cNvPr id="20" name="TextBox 10"/>
          <p:cNvSpPr txBox="1"/>
          <p:nvPr/>
        </p:nvSpPr>
        <p:spPr>
          <a:xfrm>
            <a:off x="2163017" y="5634351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collider vertex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(~250 cm)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TextBox 11"/>
          <p:cNvSpPr txBox="1"/>
          <p:nvPr/>
        </p:nvSpPr>
        <p:spPr>
          <a:xfrm rot="16200000">
            <a:off x="1153815" y="523759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100 cm</a:t>
            </a: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245888" y="550909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fixed target pos.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(~500 cm)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2130107" y="6270906"/>
            <a:ext cx="24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10006"/>
                </a:solidFill>
                <a:effectLst/>
                <a:uLnTx/>
                <a:uFillTx/>
              </a:rPr>
              <a:t>CBM MRPC active area</a:t>
            </a:r>
            <a:endParaRPr kumimoji="0" 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810006"/>
              </a:solidFill>
              <a:effectLst/>
              <a:uLnTx/>
              <a:uFillTx/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2110256" y="6546830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CBM electronics</a:t>
            </a:r>
            <a:endParaRPr kumimoji="0" 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cxnSp>
        <p:nvCxnSpPr>
          <p:cNvPr id="25" name="Straight Arrow Connector 16"/>
          <p:cNvCxnSpPr>
            <a:stCxn id="23" idx="1"/>
          </p:cNvCxnSpPr>
          <p:nvPr/>
        </p:nvCxnSpPr>
        <p:spPr bwMode="auto">
          <a:xfrm flipH="1" flipV="1">
            <a:off x="1865741" y="6437716"/>
            <a:ext cx="264366" cy="2467"/>
          </a:xfrm>
          <a:prstGeom prst="straightConnector1">
            <a:avLst/>
          </a:prstGeom>
          <a:noFill/>
          <a:ln w="38100" cap="flat" cmpd="sng" algn="ctr">
            <a:solidFill>
              <a:srgbClr val="81000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19"/>
          <p:cNvCxnSpPr/>
          <p:nvPr/>
        </p:nvCxnSpPr>
        <p:spPr bwMode="auto">
          <a:xfrm flipH="1">
            <a:off x="1786677" y="6692008"/>
            <a:ext cx="358266" cy="1"/>
          </a:xfrm>
          <a:prstGeom prst="straightConnector1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9"/>
          <p:cNvCxnSpPr/>
          <p:nvPr/>
        </p:nvCxnSpPr>
        <p:spPr bwMode="auto">
          <a:xfrm flipV="1">
            <a:off x="4523802" y="5399611"/>
            <a:ext cx="1314290" cy="395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138904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FAIR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780" y="797171"/>
            <a:ext cx="9262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Silicon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</a:t>
            </a:r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JINR/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(Au-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2018/19)  </a:t>
            </a:r>
            <a:endParaRPr lang="de-DE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323528" y="1997500"/>
            <a:ext cx="20486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2" descr="cbmn.png"/>
          <p:cNvPicPr>
            <a:picLocks noChangeAspect="1"/>
          </p:cNvPicPr>
          <p:nvPr/>
        </p:nvPicPr>
        <p:blipFill rotWithShape="1">
          <a:blip r:embed="rId3" cstate="print"/>
          <a:srcRect t="16973" b="8045"/>
          <a:stretch/>
        </p:blipFill>
        <p:spPr>
          <a:xfrm>
            <a:off x="2627784" y="1997500"/>
            <a:ext cx="2706512" cy="2269818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2195736" y="2780928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2621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4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7079"/>
            <a:ext cx="4686176" cy="289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FAIR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780" y="797171"/>
            <a:ext cx="9262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Silicon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</a:t>
            </a:r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JINR/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(Au-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2018/19)  </a:t>
            </a:r>
            <a:endParaRPr lang="de-DE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323528" y="1997500"/>
            <a:ext cx="20486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2" descr="cbmn.png"/>
          <p:cNvPicPr>
            <a:picLocks noChangeAspect="1"/>
          </p:cNvPicPr>
          <p:nvPr/>
        </p:nvPicPr>
        <p:blipFill rotWithShape="1">
          <a:blip r:embed="rId4" cstate="print"/>
          <a:srcRect t="16973" b="8045"/>
          <a:stretch/>
        </p:blipFill>
        <p:spPr>
          <a:xfrm>
            <a:off x="2627784" y="1997500"/>
            <a:ext cx="2706512" cy="2269818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2195736" y="2780928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5779" y="4365104"/>
            <a:ext cx="506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high-rate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2018 - 2020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2621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4" y="188640"/>
            <a:ext cx="786515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92180" y="2058435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NuSTAR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Super-FRS</a:t>
                </a:r>
              </a:p>
            </p:txBody>
          </p:sp>
        </p:grpSp>
      </p:grpSp>
      <p:sp>
        <p:nvSpPr>
          <p:cNvPr id="2" name="Textfeld 1"/>
          <p:cNvSpPr txBox="1"/>
          <p:nvPr/>
        </p:nvSpPr>
        <p:spPr>
          <a:xfrm>
            <a:off x="279408" y="5517232"/>
            <a:ext cx="7009291" cy="119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Rare Isotope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2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89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71" y="4005064"/>
            <a:ext cx="4282055" cy="3479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59 institutions, 530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FIAS </a:t>
            </a:r>
            <a:r>
              <a:rPr lang="de-DE" sz="1200" dirty="0" smtClean="0">
                <a:solidFill>
                  <a:srgbClr val="002060"/>
                </a:solidFill>
              </a:rPr>
              <a:t>Frankfurt </a:t>
            </a:r>
            <a:r>
              <a:rPr lang="de-DE" sz="1200" dirty="0">
                <a:solidFill>
                  <a:srgbClr val="002060"/>
                </a:solidFill>
              </a:rPr>
              <a:t>Univ. ICS 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Dresden-</a:t>
            </a: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</a:t>
            </a:r>
            <a:r>
              <a:rPr lang="it-IT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erlin</a:t>
            </a:r>
            <a:r>
              <a:rPr lang="it-IT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</a:t>
            </a: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St. Petersburg P. Univ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endParaRPr lang="de-DE" sz="12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</a:rPr>
              <a:t>Ioffe</a:t>
            </a:r>
            <a:r>
              <a:rPr lang="de-DE" sz="1200" dirty="0" smtClean="0">
                <a:solidFill>
                  <a:srgbClr val="002060"/>
                </a:solidFill>
              </a:rPr>
              <a:t> Phys.-Tech. </a:t>
            </a:r>
            <a:r>
              <a:rPr lang="de-DE" sz="1200" dirty="0" err="1" smtClean="0">
                <a:solidFill>
                  <a:srgbClr val="002060"/>
                </a:solidFill>
              </a:rPr>
              <a:t>Inst</a:t>
            </a:r>
            <a:r>
              <a:rPr lang="de-DE" sz="1200" dirty="0" smtClean="0">
                <a:solidFill>
                  <a:srgbClr val="002060"/>
                </a:solidFill>
              </a:rPr>
              <a:t>. St. </a:t>
            </a:r>
            <a:r>
              <a:rPr lang="de-DE" sz="1200" dirty="0" err="1" smtClean="0">
                <a:solidFill>
                  <a:srgbClr val="002060"/>
                </a:solidFill>
              </a:rPr>
              <a:t>Pb</a:t>
            </a:r>
            <a:r>
              <a:rPr lang="de-DE" sz="1200" dirty="0" smtClean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8" y="4022208"/>
            <a:ext cx="5189946" cy="343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9510" y="4006805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26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CBM </a:t>
            </a:r>
            <a:r>
              <a:rPr lang="de-DE" dirty="0" err="1" smtClean="0">
                <a:solidFill>
                  <a:srgbClr val="000000"/>
                </a:solidFill>
              </a:rPr>
              <a:t>Collaboration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meeting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Prague</a:t>
            </a:r>
            <a:r>
              <a:rPr lang="de-DE" dirty="0" smtClean="0">
                <a:solidFill>
                  <a:srgbClr val="000000"/>
                </a:solidFill>
              </a:rPr>
              <a:t>, CZ </a:t>
            </a:r>
          </a:p>
          <a:p>
            <a:pPr algn="ctr"/>
            <a:r>
              <a:rPr lang="de-DE" dirty="0" smtClean="0">
                <a:solidFill>
                  <a:srgbClr val="000000"/>
                </a:solidFill>
              </a:rPr>
              <a:t>14 -18 Sept. 2015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836494" y="-99392"/>
            <a:ext cx="10865040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6" name="Rechteck 5"/>
          <p:cNvSpPr/>
          <p:nvPr/>
        </p:nvSpPr>
        <p:spPr>
          <a:xfrm>
            <a:off x="-55396" y="764704"/>
            <a:ext cx="9091892" cy="132036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scientific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at SIS100: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Exploration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QCD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diagram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region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neutron</a:t>
            </a:r>
            <a:endParaRPr lang="de-DE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core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densities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 large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discovery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potential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55396" y="1931348"/>
            <a:ext cx="9091892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First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with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CBM: </a:t>
            </a:r>
            <a:endParaRPr lang="de-DE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High-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precision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multi-differential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,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dileptons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different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beam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energies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collision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systems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terra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incognita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0" name="Rechteck 9"/>
          <p:cNvSpPr/>
          <p:nvPr/>
        </p:nvSpPr>
        <p:spPr>
          <a:xfrm>
            <a:off x="-55396" y="3501008"/>
            <a:ext cx="9091892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preparation: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Prototype detector performances fulfill CBM requirements.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7 TDRs approved, 4 TDRs in preparation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55396" y="4694080"/>
            <a:ext cx="9091892" cy="830997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Funding: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CBM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start version is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financed by about 2/3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(+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EoI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).</a:t>
            </a:r>
          </a:p>
        </p:txBody>
      </p:sp>
      <p:sp>
        <p:nvSpPr>
          <p:cNvPr id="13" name="Rechteck 12"/>
          <p:cNvSpPr/>
          <p:nvPr/>
        </p:nvSpPr>
        <p:spPr>
          <a:xfrm>
            <a:off x="-36512" y="5527112"/>
            <a:ext cx="957706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HADES with CBM RICH photon detector,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use CBM detectors at STAR/BNL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 BM@N/JINR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01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79912" y="285293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Backup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8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5" y="2796897"/>
            <a:ext cx="3775134" cy="36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564" y="6436522"/>
            <a:ext cx="42482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</a:t>
            </a:r>
            <a:r>
              <a:rPr kumimoji="0" lang="en-US" alt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Danielewicz</a:t>
            </a:r>
            <a:r>
              <a:rPr kumimoji="0" lang="en-US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R. Lacey, W.G. Lynch, </a:t>
            </a:r>
            <a:r>
              <a:rPr kumimoji="0" lang="de-DE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Science 298 (2002) 1592 </a:t>
            </a:r>
            <a:endParaRPr kumimoji="0" lang="en-US" alt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465" y="2458343"/>
            <a:ext cx="364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AGS: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proton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flow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7904"/>
            <a:ext cx="3024336" cy="21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36504" y="2420888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Azimuthal</a:t>
            </a:r>
            <a:r>
              <a:rPr lang="de-DE" dirty="0" smtClean="0"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latin typeface="Calibri" panose="020F0502020204030204" pitchFamily="34" charset="0"/>
              </a:rPr>
              <a:t>dN</a:t>
            </a:r>
            <a:r>
              <a:rPr lang="de-DE" dirty="0" smtClean="0">
                <a:latin typeface="Calibri" panose="020F0502020204030204" pitchFamily="34" charset="0"/>
              </a:rPr>
              <a:t>/d</a:t>
            </a:r>
            <a:r>
              <a:rPr lang="el-GR" dirty="0" smtClean="0">
                <a:latin typeface="Calibri" panose="020F0502020204030204" pitchFamily="34" charset="0"/>
              </a:rPr>
              <a:t>φ</a:t>
            </a:r>
            <a:r>
              <a:rPr lang="de-DE" dirty="0" smtClean="0">
                <a:latin typeface="Calibri" panose="020F0502020204030204" pitchFamily="34" charset="0"/>
              </a:rPr>
              <a:t> = C </a:t>
            </a:r>
            <a:r>
              <a:rPr lang="de-DE" dirty="0"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latin typeface="Calibri" panose="020F0502020204030204" pitchFamily="34" charset="0"/>
              </a:rPr>
              <a:t>1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</a:rPr>
              <a:t>cos(</a:t>
            </a:r>
            <a:r>
              <a:rPr lang="el-GR" dirty="0" smtClean="0">
                <a:latin typeface="Calibri" panose="020F0502020204030204" pitchFamily="34" charset="0"/>
              </a:rPr>
              <a:t>φ</a:t>
            </a:r>
            <a:r>
              <a:rPr lang="de-DE" dirty="0" smtClean="0">
                <a:latin typeface="Calibri" panose="020F0502020204030204" pitchFamily="34" charset="0"/>
              </a:rPr>
              <a:t>) </a:t>
            </a:r>
            <a:r>
              <a:rPr lang="de-DE" dirty="0">
                <a:latin typeface="Calibri" panose="020F0502020204030204" pitchFamily="34" charset="0"/>
              </a:rPr>
              <a:t>+ v</a:t>
            </a:r>
            <a:r>
              <a:rPr lang="de-DE" baseline="-25000" dirty="0">
                <a:latin typeface="Calibri" panose="020F0502020204030204" pitchFamily="34" charset="0"/>
              </a:rPr>
              <a:t>2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</a:rPr>
              <a:t>cos(2</a:t>
            </a:r>
            <a:r>
              <a:rPr lang="el-GR" dirty="0" smtClean="0">
                <a:latin typeface="Calibri" panose="020F0502020204030204" pitchFamily="34" charset="0"/>
              </a:rPr>
              <a:t>φ</a:t>
            </a:r>
            <a:r>
              <a:rPr lang="de-DE" dirty="0" smtClean="0">
                <a:latin typeface="Calibri" panose="020F0502020204030204" pitchFamily="34" charset="0"/>
              </a:rPr>
              <a:t>) </a:t>
            </a:r>
            <a:r>
              <a:rPr lang="de-DE" dirty="0">
                <a:latin typeface="Calibri" panose="020F0502020204030204" pitchFamily="34" charset="0"/>
              </a:rPr>
              <a:t>+ </a:t>
            </a:r>
            <a:r>
              <a:rPr lang="de-DE" dirty="0" smtClean="0">
                <a:latin typeface="Calibri" panose="020F0502020204030204" pitchFamily="34" charset="0"/>
              </a:rPr>
              <a:t>...)</a:t>
            </a:r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954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4680507" y="2520280"/>
            <a:ext cx="21957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087428" y="2583113"/>
            <a:ext cx="204652" cy="3863797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787162" y="4215326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16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04" y="2173655"/>
            <a:ext cx="4448447" cy="420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48107" y="6445204"/>
            <a:ext cx="6384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Andronic, P. Braun-Munzinger, K. Redlich, J. Stachel,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0430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3780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85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 smtClean="0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" y="3356992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19305" y="2705431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2348880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/>
          <a:stretch/>
        </p:blipFill>
        <p:spPr bwMode="auto">
          <a:xfrm>
            <a:off x="5750762" y="2492896"/>
            <a:ext cx="2955591" cy="39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5" t="2584" r="5632" b="80821"/>
          <a:stretch/>
        </p:blipFill>
        <p:spPr bwMode="auto">
          <a:xfrm>
            <a:off x="7020272" y="2996952"/>
            <a:ext cx="1594843" cy="100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 rot="20979268">
            <a:off x="3548746" y="5816200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4434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8024" y="314096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S</a:t>
            </a:r>
            <a:r>
              <a:rPr lang="de-DE" sz="1600" dirty="0" err="1" smtClean="0"/>
              <a:t>lope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dilepton</a:t>
            </a:r>
            <a:r>
              <a:rPr lang="de-DE" sz="1600" dirty="0" smtClean="0"/>
              <a:t> invariant </a:t>
            </a:r>
            <a:r>
              <a:rPr lang="de-DE" sz="1600" dirty="0" err="1" smtClean="0"/>
              <a:t>mass</a:t>
            </a:r>
            <a:r>
              <a:rPr lang="de-DE" sz="1600" dirty="0" smtClean="0"/>
              <a:t> </a:t>
            </a:r>
            <a:r>
              <a:rPr lang="de-DE" sz="1600" dirty="0" err="1" smtClean="0"/>
              <a:t>spectrum</a:t>
            </a:r>
            <a:endParaRPr lang="de-DE" sz="1600" dirty="0" smtClean="0"/>
          </a:p>
          <a:p>
            <a:r>
              <a:rPr lang="de-DE" sz="1600" dirty="0" smtClean="0"/>
              <a:t>1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 &lt; </a:t>
            </a:r>
            <a:r>
              <a:rPr lang="de-DE" sz="1600" dirty="0" err="1" smtClean="0"/>
              <a:t>M</a:t>
            </a:r>
            <a:r>
              <a:rPr lang="de-DE" sz="1600" baseline="-25000" dirty="0" err="1" smtClean="0"/>
              <a:t>inv</a:t>
            </a:r>
            <a:r>
              <a:rPr lang="de-DE" sz="1600" dirty="0" smtClean="0"/>
              <a:t> &lt; 2.5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  </a:t>
            </a:r>
            <a:endParaRPr lang="de-DE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2572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3140968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210436" y="4972170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786515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192" y="3889734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PANDA</a:t>
                </a:r>
              </a:p>
            </p:txBody>
          </p:sp>
        </p:grpSp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959962" y="4509120"/>
            <a:ext cx="5148542" cy="202824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Antiproton-proton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28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6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7" y="3897073"/>
            <a:ext cx="3034430" cy="259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899592" y="314096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4434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788024" y="314096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S</a:t>
            </a:r>
            <a:r>
              <a:rPr lang="de-DE" sz="1600" dirty="0" err="1" smtClean="0"/>
              <a:t>lope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dilepton</a:t>
            </a:r>
            <a:r>
              <a:rPr lang="de-DE" sz="1600" dirty="0" smtClean="0"/>
              <a:t> invariant </a:t>
            </a:r>
            <a:r>
              <a:rPr lang="de-DE" sz="1600" dirty="0" err="1" smtClean="0"/>
              <a:t>mass</a:t>
            </a:r>
            <a:r>
              <a:rPr lang="de-DE" sz="1600" dirty="0" smtClean="0"/>
              <a:t> </a:t>
            </a:r>
            <a:r>
              <a:rPr lang="de-DE" sz="1600" dirty="0" err="1" smtClean="0"/>
              <a:t>spectrum</a:t>
            </a:r>
            <a:endParaRPr lang="de-DE" sz="1600" dirty="0" smtClean="0"/>
          </a:p>
          <a:p>
            <a:r>
              <a:rPr lang="de-DE" sz="1600" dirty="0" smtClean="0"/>
              <a:t>1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 &lt; </a:t>
            </a:r>
            <a:r>
              <a:rPr lang="de-DE" sz="1600" dirty="0" err="1" smtClean="0"/>
              <a:t>M</a:t>
            </a:r>
            <a:r>
              <a:rPr lang="de-DE" sz="1600" baseline="-25000" dirty="0" err="1" smtClean="0"/>
              <a:t>inv</a:t>
            </a:r>
            <a:r>
              <a:rPr lang="de-DE" sz="1600" dirty="0" smtClean="0"/>
              <a:t> &lt; 2.5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  </a:t>
            </a:r>
            <a:endParaRPr lang="de-DE" sz="1600" dirty="0"/>
          </a:p>
        </p:txBody>
      </p:sp>
      <p:sp>
        <p:nvSpPr>
          <p:cNvPr id="15" name="Rechteck 14"/>
          <p:cNvSpPr/>
          <p:nvPr/>
        </p:nvSpPr>
        <p:spPr>
          <a:xfrm>
            <a:off x="107504" y="69269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972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8" y="3717033"/>
            <a:ext cx="4524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75110" y="3933056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20979268">
            <a:off x="5642809" y="5333267"/>
            <a:ext cx="283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692696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73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17642" y="764704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87" y="2566441"/>
            <a:ext cx="4767731" cy="424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28923" y="2123564"/>
            <a:ext cx="355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condensate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orange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1" descr="quarkm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" y="2564904"/>
            <a:ext cx="385445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34770" y="213285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7" y="2273734"/>
            <a:ext cx="5861867" cy="45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07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1520" y="685145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40" y="2428696"/>
            <a:ext cx="4451832" cy="294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815" y="692696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832" y="2276872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Double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lambda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hypernuclei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106114"/>
              </p:ext>
            </p:extLst>
          </p:nvPr>
        </p:nvGraphicFramePr>
        <p:xfrm>
          <a:off x="4932040" y="2997083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/>
                <a:gridCol w="1376584"/>
                <a:gridCol w="185095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892989" y="4437111"/>
            <a:ext cx="345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Assumption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yield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calculation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BR 10% (2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weak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decays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Efficiency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1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33" y="1645072"/>
            <a:ext cx="4645004" cy="325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283968" y="6361583"/>
            <a:ext cx="53819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A. </a:t>
            </a:r>
            <a:r>
              <a:rPr lang="de-DE" sz="1400" dirty="0" err="1" smtClean="0">
                <a:solidFill>
                  <a:srgbClr val="000000"/>
                </a:solidFill>
              </a:rPr>
              <a:t>Botvina</a:t>
            </a:r>
            <a:r>
              <a:rPr lang="de-DE" sz="1400" dirty="0" smtClean="0">
                <a:solidFill>
                  <a:srgbClr val="000000"/>
                </a:solidFill>
              </a:rPr>
              <a:t>, M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smtClean="0">
                <a:solidFill>
                  <a:srgbClr val="000000"/>
                </a:solidFill>
              </a:rPr>
              <a:t>Bleicher</a:t>
            </a:r>
            <a:r>
              <a:rPr lang="en-US" sz="1400" dirty="0" smtClean="0">
                <a:solidFill>
                  <a:srgbClr val="000000"/>
                </a:solidFill>
              </a:rPr>
              <a:t>, arXiv:1605.03439v1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76056" y="4780890"/>
            <a:ext cx="3797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UrQMD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calculation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including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s</a:t>
            </a:r>
            <a:r>
              <a:rPr lang="de-DE" dirty="0" err="1" smtClean="0">
                <a:solidFill>
                  <a:srgbClr val="000000"/>
                </a:solidFill>
              </a:rPr>
              <a:t>ubthreshold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charm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production</a:t>
            </a:r>
            <a:r>
              <a:rPr lang="de-DE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dirty="0">
                <a:solidFill>
                  <a:srgbClr val="000000"/>
                </a:solidFill>
              </a:rPr>
              <a:t>N* →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en-US" baseline="-25000" dirty="0">
                <a:solidFill>
                  <a:srgbClr val="000000"/>
                </a:solidFill>
              </a:rPr>
              <a:t>c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dirty="0" smtClean="0">
                <a:solidFill>
                  <a:srgbClr val="000000"/>
                </a:solidFill>
              </a:rPr>
              <a:t>D  and   N</a:t>
            </a:r>
            <a:r>
              <a:rPr lang="en-US" dirty="0">
                <a:solidFill>
                  <a:srgbClr val="000000"/>
                </a:solidFill>
              </a:rPr>
              <a:t>* → N +J/</a:t>
            </a:r>
            <a:r>
              <a:rPr lang="el-GR" dirty="0" smtClean="0">
                <a:solidFill>
                  <a:srgbClr val="000000"/>
                </a:solidFill>
              </a:rPr>
              <a:t>ψ</a:t>
            </a:r>
            <a:endParaRPr lang="de-DE" dirty="0" smtClean="0">
              <a:solidFill>
                <a:srgbClr val="000000"/>
              </a:solidFill>
            </a:endParaRPr>
          </a:p>
          <a:p>
            <a:endParaRPr lang="de-DE" sz="800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Central </a:t>
            </a:r>
            <a:r>
              <a:rPr lang="de-DE" dirty="0" err="1">
                <a:solidFill>
                  <a:srgbClr val="000000"/>
                </a:solidFill>
              </a:rPr>
              <a:t>Au+Au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collisions</a:t>
            </a:r>
            <a:r>
              <a:rPr lang="de-DE" dirty="0" smtClean="0">
                <a:solidFill>
                  <a:srgbClr val="000000"/>
                </a:solidFill>
              </a:rPr>
              <a:t> 10 A </a:t>
            </a:r>
            <a:r>
              <a:rPr lang="de-DE" dirty="0" err="1" smtClean="0">
                <a:solidFill>
                  <a:srgbClr val="000000"/>
                </a:solidFill>
              </a:rPr>
              <a:t>GeV</a:t>
            </a:r>
            <a:r>
              <a:rPr lang="de-DE" dirty="0" smtClean="0">
                <a:solidFill>
                  <a:srgbClr val="000000"/>
                </a:solidFill>
              </a:rPr>
              <a:t>:</a:t>
            </a:r>
          </a:p>
          <a:p>
            <a:r>
              <a:rPr lang="de-DE" dirty="0">
                <a:solidFill>
                  <a:srgbClr val="000000"/>
                </a:solidFill>
              </a:rPr>
              <a:t>M</a:t>
            </a:r>
            <a:r>
              <a:rPr lang="de-DE" baseline="-25000" dirty="0">
                <a:solidFill>
                  <a:srgbClr val="000000"/>
                </a:solidFill>
              </a:rPr>
              <a:t>J/</a:t>
            </a:r>
            <a:r>
              <a:rPr lang="el-GR" baseline="-25000" dirty="0">
                <a:solidFill>
                  <a:srgbClr val="000000"/>
                </a:solidFill>
              </a:rPr>
              <a:t>ψ</a:t>
            </a:r>
            <a:r>
              <a:rPr lang="de-DE" baseline="-25000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= 5</a:t>
            </a:r>
            <a:r>
              <a:rPr lang="de-DE" dirty="0" smtClean="0">
                <a:solidFill>
                  <a:srgbClr val="000000"/>
                </a:solidFill>
                <a:sym typeface="Symbol"/>
              </a:rPr>
              <a:t>10</a:t>
            </a:r>
            <a:r>
              <a:rPr lang="de-DE" baseline="30000" dirty="0" smtClean="0">
                <a:solidFill>
                  <a:srgbClr val="000000"/>
                </a:solidFill>
                <a:sym typeface="Symbol"/>
              </a:rPr>
              <a:t>-6 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238720" y="2529108"/>
            <a:ext cx="1421512" cy="0"/>
          </a:xfrm>
          <a:prstGeom prst="line">
            <a:avLst/>
          </a:prstGeom>
          <a:noFill/>
          <a:ln w="317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67544" y="4869160"/>
            <a:ext cx="3384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33CC"/>
                </a:solidFill>
              </a:rPr>
              <a:t>HSD </a:t>
            </a:r>
            <a:r>
              <a:rPr lang="de-DE" dirty="0" err="1" smtClean="0">
                <a:solidFill>
                  <a:srgbClr val="0033CC"/>
                </a:solidFill>
              </a:rPr>
              <a:t>calculation</a:t>
            </a:r>
            <a:endParaRPr lang="de-DE" dirty="0" smtClean="0">
              <a:solidFill>
                <a:srgbClr val="0033CC"/>
              </a:solidFill>
            </a:endParaRPr>
          </a:p>
          <a:p>
            <a:endParaRPr lang="de-DE" dirty="0" smtClean="0">
              <a:solidFill>
                <a:srgbClr val="0033CC"/>
              </a:solidFill>
              <a:sym typeface="Symbol"/>
            </a:endParaRPr>
          </a:p>
          <a:p>
            <a:r>
              <a:rPr lang="de-DE" dirty="0">
                <a:solidFill>
                  <a:srgbClr val="0033CC"/>
                </a:solidFill>
                <a:sym typeface="Symbol"/>
              </a:rPr>
              <a:t>C</a:t>
            </a:r>
            <a:r>
              <a:rPr lang="de-DE" dirty="0" smtClean="0">
                <a:solidFill>
                  <a:srgbClr val="0033CC"/>
                </a:solidFill>
                <a:sym typeface="Symbol"/>
              </a:rPr>
              <a:t>entral </a:t>
            </a:r>
            <a:r>
              <a:rPr lang="de-DE" dirty="0" err="1" smtClean="0">
                <a:solidFill>
                  <a:srgbClr val="0033CC"/>
                </a:solidFill>
                <a:sym typeface="Symbol"/>
              </a:rPr>
              <a:t>coll</a:t>
            </a:r>
            <a:r>
              <a:rPr lang="de-DE" dirty="0" smtClean="0">
                <a:solidFill>
                  <a:srgbClr val="0033CC"/>
                </a:solidFill>
                <a:sym typeface="Symbol"/>
              </a:rPr>
              <a:t>. </a:t>
            </a:r>
            <a:r>
              <a:rPr lang="de-DE" dirty="0" err="1">
                <a:solidFill>
                  <a:srgbClr val="0033CC"/>
                </a:solidFill>
                <a:sym typeface="Symbol"/>
              </a:rPr>
              <a:t>Au+Au</a:t>
            </a:r>
            <a:r>
              <a:rPr lang="de-DE" dirty="0">
                <a:solidFill>
                  <a:srgbClr val="0033CC"/>
                </a:solidFill>
                <a:sym typeface="Symbol"/>
              </a:rPr>
              <a:t> 10 A </a:t>
            </a:r>
            <a:r>
              <a:rPr lang="de-DE" dirty="0" err="1">
                <a:solidFill>
                  <a:srgbClr val="0033CC"/>
                </a:solidFill>
                <a:sym typeface="Symbol"/>
              </a:rPr>
              <a:t>GeV</a:t>
            </a:r>
            <a:r>
              <a:rPr lang="de-DE" dirty="0">
                <a:solidFill>
                  <a:srgbClr val="0033CC"/>
                </a:solidFill>
                <a:sym typeface="Symbol"/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: </a:t>
            </a:r>
          </a:p>
          <a:p>
            <a:r>
              <a:rPr lang="de-DE" dirty="0" smtClean="0">
                <a:solidFill>
                  <a:srgbClr val="0033CC"/>
                </a:solidFill>
              </a:rPr>
              <a:t>M</a:t>
            </a:r>
            <a:r>
              <a:rPr lang="de-DE" baseline="-25000" dirty="0" smtClean="0">
                <a:solidFill>
                  <a:srgbClr val="0033CC"/>
                </a:solidFill>
              </a:rPr>
              <a:t>J/</a:t>
            </a:r>
            <a:r>
              <a:rPr lang="el-GR" baseline="-25000" dirty="0" smtClean="0">
                <a:solidFill>
                  <a:srgbClr val="0033CC"/>
                </a:solidFill>
              </a:rPr>
              <a:t>ψ</a:t>
            </a:r>
            <a:r>
              <a:rPr lang="de-DE" baseline="-25000" dirty="0" smtClean="0">
                <a:solidFill>
                  <a:srgbClr val="0033CC"/>
                </a:solidFill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= 1.7</a:t>
            </a:r>
            <a:r>
              <a:rPr lang="de-DE" dirty="0" smtClean="0">
                <a:solidFill>
                  <a:srgbClr val="0033CC"/>
                </a:solidFill>
                <a:sym typeface="Symbol"/>
              </a:rPr>
              <a:t>10</a:t>
            </a:r>
            <a:r>
              <a:rPr lang="de-DE" baseline="30000" dirty="0" smtClean="0">
                <a:solidFill>
                  <a:srgbClr val="0033CC"/>
                </a:solidFill>
                <a:sym typeface="Symbol"/>
              </a:rPr>
              <a:t>-7 </a:t>
            </a:r>
            <a:endParaRPr lang="en-US" baseline="30000" dirty="0">
              <a:solidFill>
                <a:srgbClr val="0033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6" y="1748800"/>
            <a:ext cx="4382786" cy="304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7544" y="6146140"/>
            <a:ext cx="3519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W. </a:t>
            </a:r>
            <a:r>
              <a:rPr lang="de-DE" sz="1400" dirty="0" err="1" smtClean="0">
                <a:solidFill>
                  <a:srgbClr val="000000"/>
                </a:solidFill>
              </a:rPr>
              <a:t>Cassing</a:t>
            </a:r>
            <a:r>
              <a:rPr lang="de-DE" sz="1400" dirty="0" smtClean="0">
                <a:solidFill>
                  <a:srgbClr val="000000"/>
                </a:solidFill>
              </a:rPr>
              <a:t>, E. </a:t>
            </a:r>
            <a:r>
              <a:rPr lang="de-DE" sz="1400" dirty="0" err="1" smtClean="0">
                <a:solidFill>
                  <a:srgbClr val="000000"/>
                </a:solidFill>
              </a:rPr>
              <a:t>Bratkovskaya</a:t>
            </a:r>
            <a:r>
              <a:rPr lang="de-DE" sz="1400" dirty="0" smtClean="0">
                <a:solidFill>
                  <a:srgbClr val="000000"/>
                </a:solidFill>
              </a:rPr>
              <a:t>, A. </a:t>
            </a:r>
            <a:r>
              <a:rPr lang="de-DE" sz="1400" dirty="0" err="1" smtClean="0">
                <a:solidFill>
                  <a:srgbClr val="000000"/>
                </a:solidFill>
              </a:rPr>
              <a:t>Sibirtsev</a:t>
            </a:r>
            <a:r>
              <a:rPr lang="de-DE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de-DE" sz="1400" dirty="0" err="1" smtClean="0">
                <a:solidFill>
                  <a:srgbClr val="000000"/>
                </a:solidFill>
              </a:rPr>
              <a:t>Nucl</a:t>
            </a:r>
            <a:r>
              <a:rPr lang="de-DE" sz="1400" dirty="0" smtClean="0">
                <a:solidFill>
                  <a:srgbClr val="000000"/>
                </a:solidFill>
              </a:rPr>
              <a:t>. Phys. A 691 (2001) 753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172434" y="692696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2760890" y="4503899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786515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87624" y="1237203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APPA</a:t>
                </a: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20122" y="4612193"/>
            <a:ext cx="6900150" cy="19851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2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28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28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8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4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786515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40152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792580" y="2242864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CBM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320002" y="4110678"/>
            <a:ext cx="5148542" cy="202824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28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28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28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31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9808"/>
            <a:ext cx="9289032" cy="589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35496" y="1340768"/>
            <a:ext cx="4320480" cy="460851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Sept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13,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BMBF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gave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203 M€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sz="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1</a:t>
            </a:r>
            <a:r>
              <a:rPr lang="en-US" altLang="en-US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call for tender on 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Sept. 22: water 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management and 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excavation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altLang="en-US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nd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call for tender in 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Nov.:  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/>
            </a:r>
            <a:b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shell 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construction ‘north area’, includes SIS100 and 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CBM cave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Start 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 construction mid of 2017</a:t>
            </a:r>
          </a:p>
          <a:p>
            <a:pPr lvl="1">
              <a:tabLst>
                <a:tab pos="900836" algn="l"/>
              </a:tabLst>
              <a:defRPr/>
            </a:pPr>
            <a:endParaRPr lang="en-US" alt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-36512" y="6191589"/>
            <a:ext cx="3744416" cy="498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364088" y="6368658"/>
            <a:ext cx="4032448" cy="498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478413"/>
            <a:ext cx="30970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6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-214313"/>
            <a:ext cx="8604250" cy="64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-180975" y="5540375"/>
            <a:ext cx="94329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58950"/>
            <a:ext cx="3455988" cy="25336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3803</Words>
  <Application>Microsoft Office PowerPoint</Application>
  <PresentationFormat>Bildschirmpräsentation (4:3)</PresentationFormat>
  <Paragraphs>758</Paragraphs>
  <Slides>56</Slides>
  <Notes>14</Notes>
  <HiddenSlides>0</HiddenSlides>
  <MMClips>0</MMClips>
  <ScaleCrop>false</ScaleCrop>
  <HeadingPairs>
    <vt:vector size="6" baseType="variant">
      <vt:variant>
        <vt:lpstr>Design</vt:lpstr>
      </vt:variant>
      <vt:variant>
        <vt:i4>13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70" baseType="lpstr">
      <vt:lpstr>1_Default Design</vt:lpstr>
      <vt:lpstr>3_Benutzerdefiniertes Design</vt:lpstr>
      <vt:lpstr>5_Benutzerdefiniertes Design</vt:lpstr>
      <vt:lpstr>3_Office Theme</vt:lpstr>
      <vt:lpstr>5_Talks2012</vt:lpstr>
      <vt:lpstr>1_Larissa</vt:lpstr>
      <vt:lpstr>5_Larissa</vt:lpstr>
      <vt:lpstr>3_Larissa-Design</vt:lpstr>
      <vt:lpstr>4_Office Theme</vt:lpstr>
      <vt:lpstr>2_Larissa</vt:lpstr>
      <vt:lpstr>1_talk_blue</vt:lpstr>
      <vt:lpstr>Default Design</vt:lpstr>
      <vt:lpstr>2_Standarddesign</vt:lpstr>
      <vt:lpstr>Photo Editor Photo</vt:lpstr>
      <vt:lpstr>PowerPoint-Präsentation</vt:lpstr>
      <vt:lpstr>PowerPoint-Präsentation</vt:lpstr>
      <vt:lpstr>PowerPoint-Präsentation</vt:lpstr>
      <vt:lpstr>         FAIR Experiments</vt:lpstr>
      <vt:lpstr>         FAIR Experiments</vt:lpstr>
      <vt:lpstr>         FAIR Experiments</vt:lpstr>
      <vt:lpstr>         FAIR Experiments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395</cp:revision>
  <dcterms:created xsi:type="dcterms:W3CDTF">2014-05-26T12:55:19Z</dcterms:created>
  <dcterms:modified xsi:type="dcterms:W3CDTF">2016-10-13T05:05:57Z</dcterms:modified>
</cp:coreProperties>
</file>