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avi" ContentType="video/avi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59"/>
  </p:notesMasterIdLst>
  <p:sldIdLst>
    <p:sldId id="627" r:id="rId3"/>
    <p:sldId id="603" r:id="rId4"/>
    <p:sldId id="557" r:id="rId5"/>
    <p:sldId id="559" r:id="rId6"/>
    <p:sldId id="560" r:id="rId7"/>
    <p:sldId id="561" r:id="rId8"/>
    <p:sldId id="564" r:id="rId9"/>
    <p:sldId id="565" r:id="rId10"/>
    <p:sldId id="566" r:id="rId11"/>
    <p:sldId id="567" r:id="rId12"/>
    <p:sldId id="598" r:id="rId13"/>
    <p:sldId id="563" r:id="rId14"/>
    <p:sldId id="600" r:id="rId15"/>
    <p:sldId id="645" r:id="rId16"/>
    <p:sldId id="646" r:id="rId17"/>
    <p:sldId id="602" r:id="rId18"/>
    <p:sldId id="570" r:id="rId19"/>
    <p:sldId id="569" r:id="rId20"/>
    <p:sldId id="568" r:id="rId21"/>
    <p:sldId id="573" r:id="rId22"/>
    <p:sldId id="574" r:id="rId23"/>
    <p:sldId id="643" r:id="rId24"/>
    <p:sldId id="562" r:id="rId25"/>
    <p:sldId id="576" r:id="rId26"/>
    <p:sldId id="644" r:id="rId27"/>
    <p:sldId id="571" r:id="rId28"/>
    <p:sldId id="626" r:id="rId29"/>
    <p:sldId id="614" r:id="rId30"/>
    <p:sldId id="613" r:id="rId31"/>
    <p:sldId id="615" r:id="rId32"/>
    <p:sldId id="616" r:id="rId33"/>
    <p:sldId id="628" r:id="rId34"/>
    <p:sldId id="584" r:id="rId35"/>
    <p:sldId id="585" r:id="rId36"/>
    <p:sldId id="586" r:id="rId37"/>
    <p:sldId id="629" r:id="rId38"/>
    <p:sldId id="610" r:id="rId39"/>
    <p:sldId id="632" r:id="rId40"/>
    <p:sldId id="630" r:id="rId41"/>
    <p:sldId id="631" r:id="rId42"/>
    <p:sldId id="633" r:id="rId43"/>
    <p:sldId id="634" r:id="rId44"/>
    <p:sldId id="623" r:id="rId45"/>
    <p:sldId id="579" r:id="rId46"/>
    <p:sldId id="578" r:id="rId47"/>
    <p:sldId id="608" r:id="rId48"/>
    <p:sldId id="625" r:id="rId49"/>
    <p:sldId id="617" r:id="rId50"/>
    <p:sldId id="582" r:id="rId51"/>
    <p:sldId id="635" r:id="rId52"/>
    <p:sldId id="638" r:id="rId53"/>
    <p:sldId id="637" r:id="rId54"/>
    <p:sldId id="639" r:id="rId55"/>
    <p:sldId id="640" r:id="rId56"/>
    <p:sldId id="642" r:id="rId57"/>
    <p:sldId id="641" r:id="rId58"/>
  </p:sldIdLst>
  <p:sldSz cx="9144000" cy="6858000" type="screen4x3"/>
  <p:notesSz cx="6858000" cy="9144000"/>
  <p:embeddedFontLst>
    <p:embeddedFont>
      <p:font typeface="Tahoma" panose="020B0604030504040204" pitchFamily="34" charset="0"/>
      <p:regular r:id="rId60"/>
      <p:bold r:id="rId61"/>
    </p:embeddedFont>
    <p:embeddedFont>
      <p:font typeface="ＭＳ Ｐゴシック" panose="020B0600070205080204" pitchFamily="34" charset="-128"/>
      <p:regular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Arial Narrow" panose="020B0606020202030204" pitchFamily="34" charset="0"/>
      <p:regular r:id="rId71"/>
      <p:bold r:id="rId72"/>
      <p:italic r:id="rId73"/>
      <p:boldItalic r:id="rId7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9832" autoAdjust="0"/>
  </p:normalViewPr>
  <p:slideViewPr>
    <p:cSldViewPr>
      <p:cViewPr varScale="1">
        <p:scale>
          <a:sx n="101" d="100"/>
          <a:sy n="101" d="100"/>
        </p:scale>
        <p:origin x="-9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8075250577567699"/>
          <c:y val="2.0289855072463767E-2"/>
          <c:w val="0.54016985788605321"/>
          <c:h val="0.89550245349766067"/>
        </c:manualLayout>
      </c:layout>
      <c:barChart>
        <c:barDir val="bar"/>
        <c:grouping val="stacked"/>
        <c:varyColors val="0"/>
        <c:ser>
          <c:idx val="0"/>
          <c:order val="0"/>
          <c:tx>
            <c:v>secured</c:v>
          </c:tx>
          <c:spPr>
            <a:solidFill>
              <a:srgbClr val="0099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Tabelle1!$A$3:$A$13</c:f>
              <c:strCache>
                <c:ptCount val="11"/>
                <c:pt idx="0">
                  <c:v>Infrastructure</c:v>
                </c:pt>
                <c:pt idx="1">
                  <c:v>Online Systems (DAQ and FLES)</c:v>
                </c:pt>
                <c:pt idx="2">
                  <c:v>Projectile Spectator Detector (PSD)</c:v>
                </c:pt>
                <c:pt idx="3">
                  <c:v>Electromagnetic Calorimeter (ECAL)</c:v>
                </c:pt>
                <c:pt idx="4">
                  <c:v>Time of Flight System (TOF)</c:v>
                </c:pt>
                <c:pt idx="5">
                  <c:v>Transition Radiation Detector (TRD)</c:v>
                </c:pt>
                <c:pt idx="6">
                  <c:v>Muon Detector (MUCH) </c:v>
                </c:pt>
                <c:pt idx="7">
                  <c:v>Ring Image Cherenkov Detector (RICH)</c:v>
                </c:pt>
                <c:pt idx="8">
                  <c:v>Silicon Tracking System (STS)</c:v>
                </c:pt>
                <c:pt idx="9">
                  <c:v>Micro Vertex Detector (MVD)</c:v>
                </c:pt>
                <c:pt idx="10">
                  <c:v>Dipol MAGNET</c:v>
                </c:pt>
              </c:strCache>
            </c:strRef>
          </c:cat>
          <c:val>
            <c:numRef>
              <c:f>Tabelle1!$B$3:$B$13</c:f>
              <c:numCache>
                <c:formatCode>General</c:formatCode>
                <c:ptCount val="11"/>
                <c:pt idx="0">
                  <c:v>4.46</c:v>
                </c:pt>
                <c:pt idx="1">
                  <c:v>2.05260563664672</c:v>
                </c:pt>
                <c:pt idx="2">
                  <c:v>0.981645266683003</c:v>
                </c:pt>
                <c:pt idx="3">
                  <c:v>0</c:v>
                </c:pt>
                <c:pt idx="4">
                  <c:v>5.8769999999999998</c:v>
                </c:pt>
                <c:pt idx="5">
                  <c:v>1.55667210798322</c:v>
                </c:pt>
                <c:pt idx="6">
                  <c:v>9.6229999999999993</c:v>
                </c:pt>
                <c:pt idx="7">
                  <c:v>3.4289999999999998</c:v>
                </c:pt>
                <c:pt idx="8">
                  <c:v>10.776477829999999</c:v>
                </c:pt>
                <c:pt idx="9">
                  <c:v>0</c:v>
                </c:pt>
                <c:pt idx="10">
                  <c:v>4.7392138000000008</c:v>
                </c:pt>
              </c:numCache>
            </c:numRef>
          </c:val>
        </c:ser>
        <c:ser>
          <c:idx val="1"/>
          <c:order val="1"/>
          <c:tx>
            <c:v>Expression of Interest</c:v>
          </c:tx>
          <c:spPr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Tabelle1!$A$3:$A$13</c:f>
              <c:strCache>
                <c:ptCount val="11"/>
                <c:pt idx="0">
                  <c:v>Infrastructure</c:v>
                </c:pt>
                <c:pt idx="1">
                  <c:v>Online Systems (DAQ and FLES)</c:v>
                </c:pt>
                <c:pt idx="2">
                  <c:v>Projectile Spectator Detector (PSD)</c:v>
                </c:pt>
                <c:pt idx="3">
                  <c:v>Electromagnetic Calorimeter (ECAL)</c:v>
                </c:pt>
                <c:pt idx="4">
                  <c:v>Time of Flight System (TOF)</c:v>
                </c:pt>
                <c:pt idx="5">
                  <c:v>Transition Radiation Detector (TRD)</c:v>
                </c:pt>
                <c:pt idx="6">
                  <c:v>Muon Detector (MUCH) </c:v>
                </c:pt>
                <c:pt idx="7">
                  <c:v>Ring Image Cherenkov Detector (RICH)</c:v>
                </c:pt>
                <c:pt idx="8">
                  <c:v>Silicon Tracking System (STS)</c:v>
                </c:pt>
                <c:pt idx="9">
                  <c:v>Micro Vertex Detector (MVD)</c:v>
                </c:pt>
                <c:pt idx="10">
                  <c:v>Dipol MAGNET</c:v>
                </c:pt>
              </c:strCache>
            </c:strRef>
          </c:cat>
          <c:val>
            <c:numRef>
              <c:f>Tabelle1!$C$3:$C$13</c:f>
              <c:numCache>
                <c:formatCode>General</c:formatCode>
                <c:ptCount val="11"/>
                <c:pt idx="0">
                  <c:v>0</c:v>
                </c:pt>
                <c:pt idx="1">
                  <c:v>4.8635389701012102</c:v>
                </c:pt>
                <c:pt idx="2">
                  <c:v>0.228672874295516</c:v>
                </c:pt>
                <c:pt idx="3">
                  <c:v>3.5378911545073102</c:v>
                </c:pt>
                <c:pt idx="4">
                  <c:v>2.1320000000000001</c:v>
                </c:pt>
                <c:pt idx="5">
                  <c:v>3.1619312544883402</c:v>
                </c:pt>
                <c:pt idx="6">
                  <c:v>0</c:v>
                </c:pt>
                <c:pt idx="7">
                  <c:v>1.6738442375234799</c:v>
                </c:pt>
                <c:pt idx="8">
                  <c:v>2.2583538536271699</c:v>
                </c:pt>
                <c:pt idx="9">
                  <c:v>1.1948672710936901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v>to be assigned</c:v>
          </c:tx>
          <c:spPr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Tabelle1!$A$3:$A$13</c:f>
              <c:strCache>
                <c:ptCount val="11"/>
                <c:pt idx="0">
                  <c:v>Infrastructure</c:v>
                </c:pt>
                <c:pt idx="1">
                  <c:v>Online Systems (DAQ and FLES)</c:v>
                </c:pt>
                <c:pt idx="2">
                  <c:v>Projectile Spectator Detector (PSD)</c:v>
                </c:pt>
                <c:pt idx="3">
                  <c:v>Electromagnetic Calorimeter (ECAL)</c:v>
                </c:pt>
                <c:pt idx="4">
                  <c:v>Time of Flight System (TOF)</c:v>
                </c:pt>
                <c:pt idx="5">
                  <c:v>Transition Radiation Detector (TRD)</c:v>
                </c:pt>
                <c:pt idx="6">
                  <c:v>Muon Detector (MUCH) </c:v>
                </c:pt>
                <c:pt idx="7">
                  <c:v>Ring Image Cherenkov Detector (RICH)</c:v>
                </c:pt>
                <c:pt idx="8">
                  <c:v>Silicon Tracking System (STS)</c:v>
                </c:pt>
                <c:pt idx="9">
                  <c:v>Micro Vertex Detector (MVD)</c:v>
                </c:pt>
                <c:pt idx="10">
                  <c:v>Dipol MAGNET</c:v>
                </c:pt>
              </c:strCache>
            </c:strRef>
          </c:cat>
          <c:val>
            <c:numRef>
              <c:f>Tabelle1!$D$3:$D$13</c:f>
              <c:numCache>
                <c:formatCode>General</c:formatCode>
                <c:ptCount val="11"/>
                <c:pt idx="0">
                  <c:v>0.56999999999999995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663680"/>
        <c:axId val="38665216"/>
      </c:barChart>
      <c:catAx>
        <c:axId val="38663680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 w="12700"/>
        </c:spPr>
        <c:crossAx val="38665216"/>
        <c:crossesAt val="0"/>
        <c:auto val="0"/>
        <c:lblAlgn val="ctr"/>
        <c:lblOffset val="100"/>
        <c:noMultiLvlLbl val="0"/>
      </c:catAx>
      <c:valAx>
        <c:axId val="38665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in"/>
        <c:tickLblPos val="nextTo"/>
        <c:crossAx val="38663680"/>
        <c:crosses val="autoZero"/>
        <c:crossBetween val="between"/>
      </c:valAx>
      <c:spPr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6800266563254812"/>
          <c:y val="0.66737054328385936"/>
          <c:w val="0.23652903551576526"/>
          <c:h val="0.24130069610863861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500" b="1" i="0" baseline="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12-Aug-16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20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7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JAEA-ASRC, Tokai, Japan, 4 Aug.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J. Heuser - Status of the CBM Experiment at FAIR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ir-center.eu/fileadmin/fair/experiments/CBM/documents/PhysBook_A4.rar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148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ir-center.eu/en/for-users/experiments/cbm/documents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microsoft.com/office/2007/relationships/hdphoto" Target="../media/hdphoto2.wdp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2" Type="http://schemas.openxmlformats.org/officeDocument/2006/relationships/image" Target="../media/image97.png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676400"/>
          </a:xfrm>
        </p:spPr>
        <p:txBody>
          <a:bodyPr>
            <a:noAutofit/>
          </a:bodyPr>
          <a:lstStyle/>
          <a:p>
            <a:r>
              <a:rPr lang="en-US" b="1" dirty="0"/>
              <a:t>T</a:t>
            </a:r>
            <a:r>
              <a:rPr lang="en-US" b="1" dirty="0" smtClean="0"/>
              <a:t>he CBM Experiment at FAIR and </a:t>
            </a:r>
            <a:r>
              <a:rPr lang="en-US" b="1" dirty="0"/>
              <a:t>its Silicon Tracking </a:t>
            </a:r>
            <a:r>
              <a:rPr lang="en-US" b="1" dirty="0" smtClean="0"/>
              <a:t>System:  </a:t>
            </a:r>
            <a:endParaRPr lang="en-US" sz="28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67200"/>
            <a:ext cx="9144000" cy="20574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Johann M. Heuser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GSI Helmholtz Center for Heavy Ion Research, Darmstadt, Germany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for the CBM Collaboration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800" dirty="0" smtClean="0">
              <a:solidFill>
                <a:schemeClr val="tx1"/>
              </a:solidFill>
            </a:endParaRPr>
          </a:p>
          <a:p>
            <a:r>
              <a:rPr lang="en-US" sz="1600" i="1" dirty="0">
                <a:solidFill>
                  <a:schemeClr val="tx1"/>
                </a:solidFill>
              </a:rPr>
              <a:t>JAEA Advanced Scientific Research Center, Tokai, Japan, 4 August 2016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0480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Physics </a:t>
            </a:r>
            <a:r>
              <a:rPr lang="en-US" sz="2400" b="1" i="1" dirty="0" smtClean="0"/>
              <a:t>case, Experimental approach, Status </a:t>
            </a:r>
            <a:r>
              <a:rPr lang="en-US" sz="2400" b="1" i="1" dirty="0"/>
              <a:t>of </a:t>
            </a:r>
            <a:r>
              <a:rPr lang="en-US" sz="2400" b="1" i="1" dirty="0" smtClean="0"/>
              <a:t>development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823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19" y="4318985"/>
            <a:ext cx="2155581" cy="21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  <a:latin typeface="+mn-lt"/>
              </a:rPr>
              <a:t>CBM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physics case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and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+mn-lt"/>
              </a:rPr>
              <a:t>observables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06" y="883956"/>
            <a:ext cx="1658094" cy="10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980182"/>
            <a:ext cx="778784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sym typeface="Symbol" pitchFamily="18" charset="2"/>
              </a:rPr>
              <a:t>neutron star core densities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collective flow of hadrons (driven by pressure)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particle production at threshold energies (multi-strange hyperons</a:t>
            </a:r>
            <a:r>
              <a:rPr lang="en-GB" sz="2000" dirty="0" smtClean="0">
                <a:solidFill>
                  <a:srgbClr val="3333FF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333FF"/>
              </a:solidFill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sym typeface="Symbol" pitchFamily="18" charset="2"/>
              </a:rPr>
              <a:t>B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70C0"/>
                </a:solidFill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</a:t>
            </a:r>
            <a:r>
              <a:rPr lang="en-US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mixing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3333FF"/>
              </a:solidFill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</a:rPr>
              <a:t>New phases of strongly-interacting matter 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excitation function and flow of lepton 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pairs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function and flow of </a:t>
            </a:r>
            <a:r>
              <a:rPr lang="en-GB" sz="2000" dirty="0">
                <a:solidFill>
                  <a:srgbClr val="0070C0"/>
                </a:solidFill>
              </a:rPr>
              <a:t>strangeness (K,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, , , )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GB" sz="2000" dirty="0" smtClean="0">
              <a:solidFill>
                <a:srgbClr val="0070C0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3333FF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err="1">
                <a:solidFill>
                  <a:srgbClr val="FF3300"/>
                </a:solidFill>
              </a:rPr>
              <a:t>Deconfinement</a:t>
            </a:r>
            <a:r>
              <a:rPr lang="en-GB" sz="2000" dirty="0">
                <a:solidFill>
                  <a:srgbClr val="FF3300"/>
                </a:solidFill>
              </a:rPr>
              <a:t> phase transition at </a:t>
            </a:r>
            <a:r>
              <a:rPr lang="en-GB" sz="2000" dirty="0">
                <a:solidFill>
                  <a:srgbClr val="FF3300"/>
                </a:solidFill>
                <a:sym typeface="Symbol" pitchFamily="18" charset="2"/>
              </a:rPr>
              <a:t>high </a:t>
            </a:r>
            <a:r>
              <a:rPr lang="en-GB" sz="2000" baseline="-25000" dirty="0">
                <a:solidFill>
                  <a:srgbClr val="FF3300"/>
                </a:solidFill>
                <a:sym typeface="Symbol" pitchFamily="18" charset="2"/>
              </a:rPr>
              <a:t>B</a:t>
            </a:r>
            <a:r>
              <a:rPr lang="en-GB" sz="2000" dirty="0">
                <a:solidFill>
                  <a:srgbClr val="FF3300"/>
                </a:solidFill>
              </a:rPr>
              <a:t> </a:t>
            </a:r>
            <a:endParaRPr lang="en-GB" sz="2000" dirty="0">
              <a:solidFill>
                <a:srgbClr val="33CC33"/>
              </a:solidFill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function and flow of </a:t>
            </a:r>
            <a:r>
              <a:rPr lang="en-GB" sz="2000" dirty="0">
                <a:solidFill>
                  <a:srgbClr val="0070C0"/>
                </a:solidFill>
              </a:rPr>
              <a:t>charm (J/</a:t>
            </a:r>
            <a:r>
              <a:rPr lang="el-GR" sz="2000" dirty="0">
                <a:solidFill>
                  <a:srgbClr val="0070C0"/>
                </a:solidFill>
              </a:rPr>
              <a:t>ψ</a:t>
            </a:r>
            <a:r>
              <a:rPr lang="de-DE" sz="2000" dirty="0">
                <a:solidFill>
                  <a:srgbClr val="0070C0"/>
                </a:solidFill>
              </a:rPr>
              <a:t>, </a:t>
            </a:r>
            <a:r>
              <a:rPr lang="el-GR" sz="2000" dirty="0">
                <a:solidFill>
                  <a:srgbClr val="0070C0"/>
                </a:solidFill>
              </a:rPr>
              <a:t>ψ</a:t>
            </a:r>
            <a:r>
              <a:rPr lang="en-GB" sz="2000" dirty="0">
                <a:solidFill>
                  <a:srgbClr val="0070C0"/>
                </a:solidFill>
              </a:rPr>
              <a:t>', D</a:t>
            </a:r>
            <a:r>
              <a:rPr lang="en-GB" sz="2000" baseline="30000" dirty="0">
                <a:solidFill>
                  <a:srgbClr val="0070C0"/>
                </a:solidFill>
              </a:rPr>
              <a:t>0</a:t>
            </a:r>
            <a:r>
              <a:rPr lang="en-GB" sz="2000" dirty="0">
                <a:solidFill>
                  <a:srgbClr val="0070C0"/>
                </a:solidFill>
              </a:rPr>
              <a:t>, D</a:t>
            </a:r>
            <a:r>
              <a:rPr lang="en-GB" sz="2000" baseline="30000" dirty="0">
                <a:solidFill>
                  <a:srgbClr val="0070C0"/>
                </a:solidFill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, </a:t>
            </a:r>
            <a:r>
              <a:rPr lang="en-GB" sz="2000" baseline="-25000" dirty="0" smtClean="0">
                <a:solidFill>
                  <a:srgbClr val="0070C0"/>
                </a:solidFill>
                <a:sym typeface="Symbol" pitchFamily="18" charset="2"/>
              </a:rPr>
              <a:t>c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70C0"/>
                </a:solidFill>
                <a:sym typeface="Wingdings" pitchFamily="2" charset="2"/>
              </a:rPr>
              <a:t>anomalouus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sym typeface="Wingdings" pitchFamily="2" charset="2"/>
              </a:rPr>
              <a:t>charmonium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suppression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 smtClean="0">
              <a:solidFill>
                <a:srgbClr val="3333FF"/>
              </a:solidFill>
              <a:sym typeface="Wingdings" pitchFamily="2" charset="2"/>
            </a:endParaRPr>
          </a:p>
        </p:txBody>
      </p:sp>
      <p:pic>
        <p:nvPicPr>
          <p:cNvPr id="10" name="Picture 11" descr="quarkmas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05" y="2047973"/>
            <a:ext cx="10805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134" y="3279742"/>
            <a:ext cx="12883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9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  <a:latin typeface="+mn-lt"/>
              </a:rPr>
              <a:t>CBM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physics case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and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+mn-lt"/>
              </a:rPr>
              <a:t>observables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06" y="883956"/>
            <a:ext cx="1658094" cy="10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980182"/>
            <a:ext cx="7787846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sym typeface="Symbol" pitchFamily="18" charset="2"/>
              </a:rPr>
              <a:t>neutron star core densities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collective flow of hadrons (driven by pressure)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particle production at threshold energies (multi-strange hyperons</a:t>
            </a:r>
            <a:r>
              <a:rPr lang="en-GB" sz="2000" dirty="0" smtClean="0">
                <a:solidFill>
                  <a:srgbClr val="3333FF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333FF"/>
              </a:solidFill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sym typeface="Symbol" pitchFamily="18" charset="2"/>
              </a:rPr>
              <a:t>B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70C0"/>
                </a:solidFill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</a:t>
            </a:r>
            <a:r>
              <a:rPr lang="en-US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mixing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3333FF"/>
              </a:solidFill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</a:rPr>
              <a:t>New phases of strongly-interacting matter 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excitation function and flow of lepton 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pairs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function and flow of </a:t>
            </a:r>
            <a:r>
              <a:rPr lang="en-GB" sz="2000" dirty="0">
                <a:solidFill>
                  <a:srgbClr val="0070C0"/>
                </a:solidFill>
              </a:rPr>
              <a:t>strangeness (K,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, , , )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GB" sz="2000" dirty="0" smtClean="0">
              <a:solidFill>
                <a:srgbClr val="0070C0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3333FF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err="1">
                <a:solidFill>
                  <a:srgbClr val="FF3300"/>
                </a:solidFill>
              </a:rPr>
              <a:t>Deconfinement</a:t>
            </a:r>
            <a:r>
              <a:rPr lang="en-GB" sz="2000" dirty="0">
                <a:solidFill>
                  <a:srgbClr val="FF3300"/>
                </a:solidFill>
              </a:rPr>
              <a:t> phase transition at </a:t>
            </a:r>
            <a:r>
              <a:rPr lang="en-GB" sz="2000" dirty="0">
                <a:solidFill>
                  <a:srgbClr val="FF3300"/>
                </a:solidFill>
                <a:sym typeface="Symbol" pitchFamily="18" charset="2"/>
              </a:rPr>
              <a:t>high </a:t>
            </a:r>
            <a:r>
              <a:rPr lang="en-GB" sz="2000" baseline="-25000" dirty="0">
                <a:solidFill>
                  <a:srgbClr val="FF3300"/>
                </a:solidFill>
                <a:sym typeface="Symbol" pitchFamily="18" charset="2"/>
              </a:rPr>
              <a:t>B</a:t>
            </a:r>
            <a:r>
              <a:rPr lang="en-GB" sz="2000" dirty="0">
                <a:solidFill>
                  <a:srgbClr val="FF3300"/>
                </a:solidFill>
              </a:rPr>
              <a:t> </a:t>
            </a:r>
            <a:endParaRPr lang="en-GB" sz="2000" dirty="0">
              <a:solidFill>
                <a:srgbClr val="33CC33"/>
              </a:solidFill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function and flow of </a:t>
            </a:r>
            <a:r>
              <a:rPr lang="en-GB" sz="2000" dirty="0">
                <a:solidFill>
                  <a:srgbClr val="0070C0"/>
                </a:solidFill>
              </a:rPr>
              <a:t>charm (J/</a:t>
            </a:r>
            <a:r>
              <a:rPr lang="el-GR" sz="2000" dirty="0">
                <a:solidFill>
                  <a:srgbClr val="0070C0"/>
                </a:solidFill>
              </a:rPr>
              <a:t>ψ</a:t>
            </a:r>
            <a:r>
              <a:rPr lang="de-DE" sz="2000" dirty="0">
                <a:solidFill>
                  <a:srgbClr val="0070C0"/>
                </a:solidFill>
              </a:rPr>
              <a:t>, </a:t>
            </a:r>
            <a:r>
              <a:rPr lang="el-GR" sz="2000" dirty="0">
                <a:solidFill>
                  <a:srgbClr val="0070C0"/>
                </a:solidFill>
              </a:rPr>
              <a:t>ψ</a:t>
            </a:r>
            <a:r>
              <a:rPr lang="en-GB" sz="2000" dirty="0">
                <a:solidFill>
                  <a:srgbClr val="0070C0"/>
                </a:solidFill>
              </a:rPr>
              <a:t>', D</a:t>
            </a:r>
            <a:r>
              <a:rPr lang="en-GB" sz="2000" baseline="30000" dirty="0">
                <a:solidFill>
                  <a:srgbClr val="0070C0"/>
                </a:solidFill>
              </a:rPr>
              <a:t>0</a:t>
            </a:r>
            <a:r>
              <a:rPr lang="en-GB" sz="2000" dirty="0">
                <a:solidFill>
                  <a:srgbClr val="0070C0"/>
                </a:solidFill>
              </a:rPr>
              <a:t>, D</a:t>
            </a:r>
            <a:r>
              <a:rPr lang="en-GB" sz="2000" baseline="30000" dirty="0">
                <a:solidFill>
                  <a:srgbClr val="0070C0"/>
                </a:solidFill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, </a:t>
            </a:r>
            <a:r>
              <a:rPr lang="en-GB" sz="2000" baseline="-25000" dirty="0" smtClean="0">
                <a:solidFill>
                  <a:srgbClr val="0070C0"/>
                </a:solidFill>
                <a:sym typeface="Symbol" pitchFamily="18" charset="2"/>
              </a:rPr>
              <a:t>c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70C0"/>
                </a:solidFill>
                <a:sym typeface="Wingdings" pitchFamily="2" charset="2"/>
              </a:rPr>
              <a:t>anomalouus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sym typeface="Wingdings" pitchFamily="2" charset="2"/>
              </a:rPr>
              <a:t>charmonium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suppression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dirty="0" smtClean="0">
              <a:solidFill>
                <a:srgbClr val="3333FF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sym typeface="Wingdings" pitchFamily="2" charset="2"/>
              </a:rPr>
              <a:t>Strange </a:t>
            </a:r>
            <a:r>
              <a:rPr lang="en-GB" sz="2000" dirty="0">
                <a:solidFill>
                  <a:srgbClr val="FF0000"/>
                </a:solidFill>
                <a:sym typeface="Wingdings" pitchFamily="2" charset="2"/>
              </a:rPr>
              <a:t>matter </a:t>
            </a:r>
            <a:endParaRPr lang="en-GB" sz="2000" dirty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</a:rPr>
              <a:t>(</a:t>
            </a:r>
            <a:r>
              <a:rPr lang="en-GB" sz="2000" dirty="0">
                <a:solidFill>
                  <a:srgbClr val="0070C0"/>
                </a:solidFill>
              </a:rPr>
              <a:t>double-) lambda </a:t>
            </a:r>
            <a:r>
              <a:rPr lang="en-GB" sz="2000" dirty="0" err="1" smtClean="0">
                <a:solidFill>
                  <a:srgbClr val="0070C0"/>
                </a:solidFill>
              </a:rPr>
              <a:t>hypernuclei</a:t>
            </a:r>
            <a:endParaRPr lang="en-GB" sz="2000" dirty="0" smtClean="0">
              <a:solidFill>
                <a:srgbClr val="0070C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strange </a:t>
            </a:r>
            <a:r>
              <a:rPr lang="en-US" sz="2000" dirty="0">
                <a:solidFill>
                  <a:srgbClr val="0070C0"/>
                </a:solidFill>
              </a:rPr>
              <a:t>meta-stable objects </a:t>
            </a:r>
            <a:r>
              <a:rPr lang="en-US" sz="2000" dirty="0" smtClean="0">
                <a:solidFill>
                  <a:srgbClr val="0070C0"/>
                </a:solidFill>
              </a:rPr>
              <a:t>(</a:t>
            </a:r>
            <a:r>
              <a:rPr lang="en-US" sz="2000" dirty="0">
                <a:solidFill>
                  <a:srgbClr val="0070C0"/>
                </a:solidFill>
              </a:rPr>
              <a:t>e.g. strange </a:t>
            </a:r>
            <a:r>
              <a:rPr lang="en-US" sz="2000" dirty="0" err="1">
                <a:solidFill>
                  <a:srgbClr val="0070C0"/>
                </a:solidFill>
              </a:rPr>
              <a:t>dibaryons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  </a:t>
            </a:r>
          </a:p>
        </p:txBody>
      </p:sp>
      <p:pic>
        <p:nvPicPr>
          <p:cNvPr id="10" name="Picture 11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05" y="2047973"/>
            <a:ext cx="10805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134" y="3279742"/>
            <a:ext cx="12883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88" y="4270342"/>
            <a:ext cx="1062969" cy="106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7"/>
          <p:cNvGrpSpPr>
            <a:grpSpLocks noChangeAspect="1"/>
          </p:cNvGrpSpPr>
          <p:nvPr/>
        </p:nvGrpSpPr>
        <p:grpSpPr bwMode="auto">
          <a:xfrm>
            <a:off x="7289645" y="5470535"/>
            <a:ext cx="1819314" cy="809608"/>
            <a:chOff x="2925" y="2341"/>
            <a:chExt cx="1603" cy="726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2925" y="2387"/>
              <a:ext cx="726" cy="680"/>
              <a:chOff x="3016" y="1661"/>
              <a:chExt cx="998" cy="907"/>
            </a:xfrm>
          </p:grpSpPr>
          <p:sp>
            <p:nvSpPr>
              <p:cNvPr id="19" name="Oval 9"/>
              <p:cNvSpPr>
                <a:spLocks noChangeArrowheads="1"/>
              </p:cNvSpPr>
              <p:nvPr/>
            </p:nvSpPr>
            <p:spPr bwMode="auto">
              <a:xfrm>
                <a:off x="3016" y="1661"/>
                <a:ext cx="998" cy="90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24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Oval 10"/>
              <p:cNvSpPr>
                <a:spLocks noChangeArrowheads="1"/>
              </p:cNvSpPr>
              <p:nvPr/>
            </p:nvSpPr>
            <p:spPr bwMode="auto">
              <a:xfrm>
                <a:off x="3470" y="1706"/>
                <a:ext cx="363" cy="3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de-DE" sz="2400" kern="0" smtClean="0">
                    <a:solidFill>
                      <a:srgbClr val="FFFFFF"/>
                    </a:solidFill>
                  </a:rPr>
                  <a:t>s</a:t>
                </a:r>
              </a:p>
            </p:txBody>
          </p:sp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>
                <a:off x="3470" y="2115"/>
                <a:ext cx="363" cy="359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de-DE" sz="2400" kern="0" smtClean="0">
                    <a:solidFill>
                      <a:srgbClr val="FFFFFF"/>
                    </a:solidFill>
                  </a:rPr>
                  <a:t>s</a:t>
                </a:r>
              </a:p>
            </p:txBody>
          </p:sp>
          <p:sp>
            <p:nvSpPr>
              <p:cNvPr id="22" name="Oval 12"/>
              <p:cNvSpPr>
                <a:spLocks noChangeArrowheads="1"/>
              </p:cNvSpPr>
              <p:nvPr/>
            </p:nvSpPr>
            <p:spPr bwMode="auto">
              <a:xfrm>
                <a:off x="3198" y="1706"/>
                <a:ext cx="362" cy="35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de-DE" sz="2400" kern="0" smtClean="0">
                    <a:solidFill>
                      <a:srgbClr val="FFFFFF"/>
                    </a:solidFill>
                  </a:rPr>
                  <a:t>s</a:t>
                </a:r>
              </a:p>
            </p:txBody>
          </p:sp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3243" y="2205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de-DE" sz="2400" kern="0" smtClean="0">
                    <a:solidFill>
                      <a:srgbClr val="FFFFFF"/>
                    </a:solidFill>
                  </a:rPr>
                  <a:t>u</a:t>
                </a:r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3651" y="1933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de-DE" sz="2400" kern="0" dirty="0" smtClean="0">
                    <a:solidFill>
                      <a:srgbClr val="FFFFFF"/>
                    </a:solidFill>
                  </a:rPr>
                  <a:t>u</a:t>
                </a:r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3152" y="1979"/>
                <a:ext cx="363" cy="3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de-DE" sz="2400" kern="0" dirty="0" smtClean="0">
                    <a:solidFill>
                      <a:srgbClr val="FFFFFF"/>
                    </a:solidFill>
                  </a:rPr>
                  <a:t>d</a:t>
                </a:r>
              </a:p>
            </p:txBody>
          </p:sp>
        </p:grp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3651" y="2523"/>
              <a:ext cx="499" cy="182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 kern="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3651" y="2704"/>
              <a:ext cx="544" cy="136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400" kern="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4195" y="2614"/>
              <a:ext cx="333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l-GR" altLang="de-DE" sz="2800" kern="0" dirty="0" smtClean="0">
                  <a:solidFill>
                    <a:srgbClr val="000000"/>
                  </a:solidFill>
                  <a:latin typeface="Times New Roman" pitchFamily="18" charset="0"/>
                </a:rPr>
                <a:t>Λ</a:t>
              </a:r>
              <a:endParaRPr lang="de-DE" altLang="de-DE" sz="2800" kern="0" dirty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4195" y="2341"/>
              <a:ext cx="333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l-GR" altLang="de-DE" sz="2800" kern="0" smtClean="0">
                  <a:solidFill>
                    <a:srgbClr val="000000"/>
                  </a:solidFill>
                  <a:latin typeface="Times New Roman" pitchFamily="18" charset="0"/>
                </a:rPr>
                <a:t>Λ</a:t>
              </a:r>
              <a:endParaRPr lang="de-DE" altLang="de-DE" sz="2800" kern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172200" y="5486395"/>
            <a:ext cx="961386" cy="914405"/>
            <a:chOff x="5772256" y="4985758"/>
            <a:chExt cx="1512168" cy="1438272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256" y="4985758"/>
              <a:ext cx="1512168" cy="143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33"/>
            <p:cNvSpPr txBox="1"/>
            <p:nvPr/>
          </p:nvSpPr>
          <p:spPr>
            <a:xfrm>
              <a:off x="6553621" y="5524722"/>
              <a:ext cx="529993" cy="629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solidFill>
                    <a:srgbClr val="FFFF00"/>
                  </a:solidFill>
                  <a:latin typeface="Calibri"/>
                </a:rPr>
                <a:t>Λ</a:t>
              </a:r>
              <a:endParaRPr lang="de-DE" sz="2000" b="1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28" name="Ellipse 34"/>
            <p:cNvSpPr/>
            <p:nvPr/>
          </p:nvSpPr>
          <p:spPr>
            <a:xfrm>
              <a:off x="6553622" y="5615894"/>
              <a:ext cx="360040" cy="373541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de-DE" sz="1400" kern="0" dirty="0" smtClean="0">
                  <a:solidFill>
                    <a:prstClr val="white"/>
                  </a:solidFill>
                  <a:latin typeface="Calibri"/>
                </a:rPr>
                <a:t>                              </a:t>
              </a:r>
            </a:p>
          </p:txBody>
        </p:sp>
        <p:sp>
          <p:nvSpPr>
            <p:cNvPr id="29" name="Ellipse 35"/>
            <p:cNvSpPr/>
            <p:nvPr/>
          </p:nvSpPr>
          <p:spPr>
            <a:xfrm>
              <a:off x="6088888" y="5407021"/>
              <a:ext cx="360040" cy="343999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de-DE" kern="0" dirty="0" smtClean="0">
                  <a:solidFill>
                    <a:prstClr val="white"/>
                  </a:solidFill>
                  <a:latin typeface="Calibri"/>
                </a:rPr>
                <a:t>                              </a:t>
              </a:r>
            </a:p>
          </p:txBody>
        </p:sp>
        <p:sp>
          <p:nvSpPr>
            <p:cNvPr id="30" name="Textfeld 36"/>
            <p:cNvSpPr txBox="1"/>
            <p:nvPr/>
          </p:nvSpPr>
          <p:spPr>
            <a:xfrm>
              <a:off x="6049565" y="5327862"/>
              <a:ext cx="529993" cy="629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solidFill>
                    <a:srgbClr val="FFFF00"/>
                  </a:solidFill>
                  <a:latin typeface="Calibri"/>
                </a:rPr>
                <a:t>Λ</a:t>
              </a:r>
              <a:endParaRPr lang="de-DE" sz="20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05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BMPhys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33362"/>
            <a:ext cx="3468687" cy="547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381500" y="1659880"/>
            <a:ext cx="3954352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The CBM Physics Book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Foreword by Frank </a:t>
            </a:r>
            <a:r>
              <a:rPr lang="en-GB" altLang="de-DE" sz="2000" dirty="0" err="1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Wilczek</a:t>
            </a:r>
            <a:endParaRPr lang="en-GB" altLang="de-DE" sz="2000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    </a:t>
            </a:r>
            <a:endParaRPr lang="de-DE" altLang="de-DE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Springer Series: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Lecture Notes in Physics, Vol. 814 </a:t>
            </a:r>
            <a:b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lang="en-GB" altLang="de-DE" sz="2000" baseline="30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st</a:t>
            </a: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Edition., 2011, 960 p., Hardcover </a:t>
            </a:r>
            <a:b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ISBN: 978-3-642-13292-6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2000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5699125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Electronic Authors version: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i="1" dirty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  <a:hlinkClick r:id="rId3"/>
              </a:rPr>
              <a:t>http://www.fair-center.eu/fileadmin/fair/experiments/CBM/documents/PhysBook_A4.rar</a:t>
            </a:r>
            <a:endParaRPr lang="en-GB" altLang="de-DE" i="1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2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8" y="914400"/>
            <a:ext cx="394326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99191" y="1661012"/>
            <a:ext cx="438774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Challenges in QCD matter physics </a:t>
            </a:r>
            <a:r>
              <a:rPr lang="en-US" sz="2000" dirty="0" smtClean="0"/>
              <a:t>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Compressed Baryonic Matter </a:t>
            </a:r>
            <a:endParaRPr lang="en-US" sz="20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experiment </a:t>
            </a:r>
            <a:r>
              <a:rPr lang="en-US" sz="2000" dirty="0"/>
              <a:t>at FAIR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CBM Collaboration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  <a:hlinkClick r:id="rId3"/>
              </a:rPr>
              <a:t>arXiv:1607.01487</a:t>
            </a: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[</a:t>
            </a:r>
            <a:r>
              <a:rPr lang="en-GB" altLang="de-DE" sz="2000" dirty="0" err="1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nucl</a:t>
            </a:r>
            <a:r>
              <a:rPr lang="en-GB" altLang="de-DE" sz="2000" dirty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-ex</a:t>
            </a: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] </a:t>
            </a:r>
            <a:b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</a:b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6 July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2000" dirty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to be published in a refereed </a:t>
            </a:r>
            <a:r>
              <a:rPr lang="en-US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journal</a:t>
            </a:r>
            <a:endParaRPr lang="en-US" altLang="de-DE" sz="2000" dirty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0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6" name="pHSD_10AGe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67" y="1219200"/>
            <a:ext cx="8805333" cy="4953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/>
              <a:t>Heavy-ion collisions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407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/>
              <a:t>Heavy-ion collisions</a:t>
            </a:r>
            <a:endParaRPr lang="de-DE" altLang="en-US" dirty="0"/>
          </a:p>
        </p:txBody>
      </p:sp>
      <p:pic>
        <p:nvPicPr>
          <p:cNvPr id="5" name="pHSD_35AGe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" y="1216152"/>
            <a:ext cx="8805672" cy="495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UrQMD_new1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Heavy-ion collisions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9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-26988"/>
            <a:ext cx="9144000" cy="6884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692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+mn-lt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+mn-lt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+mn-lt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+mn-lt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+mn-lt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0000"/>
                </a:solidFill>
                <a:latin typeface="+mn-lt"/>
              </a:rPr>
              <a:t>CBM at SIS100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+mn-lt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+mn-lt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+mn-lt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+mn-lt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+mn-lt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+mn-lt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+mn-lt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+mn-lt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+mn-lt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+mn-lt"/>
            </a:endParaRPr>
          </a:p>
        </p:txBody>
      </p:sp>
      <p:pic>
        <p:nvPicPr>
          <p:cNvPr id="28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</a:rPr>
              <a:t>p,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dirty="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00FF00"/>
                </a:solidFill>
                <a:latin typeface="+mn-lt"/>
              </a:rPr>
              <a:t>resonance</a:t>
            </a:r>
            <a:r>
              <a:rPr lang="de-DE" altLang="de-DE" sz="2400" dirty="0" smtClean="0">
                <a:solidFill>
                  <a:srgbClr val="00FF00"/>
                </a:solidFill>
                <a:latin typeface="+mn-lt"/>
              </a:rPr>
              <a:t> </a:t>
            </a:r>
            <a:r>
              <a:rPr lang="de-DE" altLang="de-DE" sz="2400" dirty="0" err="1" smtClean="0">
                <a:solidFill>
                  <a:srgbClr val="00FF00"/>
                </a:solidFill>
                <a:latin typeface="+mn-lt"/>
              </a:rPr>
              <a:t>decays</a:t>
            </a:r>
            <a:endParaRPr lang="de-DE" altLang="de-DE" sz="2400" dirty="0" smtClean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43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7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+mn-lt"/>
              </a:rPr>
              <a:t>Experimental </a:t>
            </a:r>
            <a:r>
              <a:rPr lang="de-DE" altLang="de-DE" dirty="0" err="1" smtClean="0">
                <a:latin typeface="+mn-lt"/>
              </a:rPr>
              <a:t>challenges</a:t>
            </a:r>
            <a:endParaRPr lang="en-US" dirty="0">
              <a:latin typeface="+mn-lt"/>
            </a:endParaRPr>
          </a:p>
        </p:txBody>
      </p:sp>
      <p:pic>
        <p:nvPicPr>
          <p:cNvPr id="7" name="Picture 2" descr="multiplicity_4AG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11" y="1437470"/>
            <a:ext cx="5193295" cy="494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834615" y="3243092"/>
            <a:ext cx="3321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6154810" y="2761171"/>
            <a:ext cx="0" cy="4819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59018" y="2738914"/>
            <a:ext cx="693593" cy="383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2743200" y="1570895"/>
            <a:ext cx="5581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+mn-lt"/>
              </a:rPr>
              <a:t>× BR</a:t>
            </a:r>
            <a:endParaRPr lang="de-DE" altLang="de-DE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Textfeld 1"/>
          <p:cNvSpPr txBox="1"/>
          <p:nvPr/>
        </p:nvSpPr>
        <p:spPr>
          <a:xfrm>
            <a:off x="2392461" y="1066800"/>
            <a:ext cx="429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srgbClr val="7030A0"/>
                </a:solidFill>
              </a:rPr>
              <a:t>Particle</a:t>
            </a:r>
            <a:r>
              <a:rPr lang="de-DE" altLang="de-DE" sz="2000" dirty="0">
                <a:solidFill>
                  <a:srgbClr val="7030A0"/>
                </a:solidFill>
              </a:rPr>
              <a:t> </a:t>
            </a:r>
            <a:r>
              <a:rPr lang="de-DE" altLang="de-DE" sz="2000" dirty="0" err="1">
                <a:solidFill>
                  <a:srgbClr val="7030A0"/>
                </a:solidFill>
              </a:rPr>
              <a:t>yields</a:t>
            </a:r>
            <a:r>
              <a:rPr lang="de-DE" altLang="de-DE" sz="2000" dirty="0">
                <a:solidFill>
                  <a:srgbClr val="7030A0"/>
                </a:solidFill>
              </a:rPr>
              <a:t> in </a:t>
            </a:r>
            <a:r>
              <a:rPr lang="de-DE" altLang="de-DE" sz="2000" dirty="0" err="1">
                <a:solidFill>
                  <a:srgbClr val="7030A0"/>
                </a:solidFill>
              </a:rPr>
              <a:t>central</a:t>
            </a:r>
            <a:r>
              <a:rPr lang="de-DE" altLang="de-DE" sz="2000" dirty="0">
                <a:solidFill>
                  <a:srgbClr val="7030A0"/>
                </a:solidFill>
              </a:rPr>
              <a:t> </a:t>
            </a:r>
            <a:r>
              <a:rPr lang="de-DE" altLang="de-DE" sz="2000" dirty="0" err="1">
                <a:solidFill>
                  <a:srgbClr val="7030A0"/>
                </a:solidFill>
              </a:rPr>
              <a:t>Au+Au</a:t>
            </a:r>
            <a:r>
              <a:rPr lang="de-DE" altLang="de-DE" sz="2000" dirty="0">
                <a:solidFill>
                  <a:srgbClr val="7030A0"/>
                </a:solidFill>
              </a:rPr>
              <a:t> 4 A </a:t>
            </a:r>
            <a:r>
              <a:rPr lang="de-DE" altLang="de-DE" sz="2000" dirty="0" err="1">
                <a:solidFill>
                  <a:srgbClr val="7030A0"/>
                </a:solidFill>
              </a:rPr>
              <a:t>GeV</a:t>
            </a:r>
            <a:endParaRPr lang="de-DE" altLang="de-DE" sz="2000" dirty="0">
              <a:solidFill>
                <a:srgbClr val="7030A0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8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+mn-lt"/>
              </a:rPr>
              <a:t>Experiments </a:t>
            </a:r>
            <a:r>
              <a:rPr lang="de-DE" sz="3600" dirty="0" err="1">
                <a:solidFill>
                  <a:srgbClr val="002060"/>
                </a:solidFill>
                <a:latin typeface="+mn-lt"/>
              </a:rPr>
              <a:t>exploring</a:t>
            </a:r>
            <a:r>
              <a:rPr lang="de-DE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+mn-lt"/>
              </a:rPr>
              <a:t>dense</a:t>
            </a:r>
            <a:r>
              <a:rPr lang="de-DE" sz="3600" dirty="0">
                <a:solidFill>
                  <a:srgbClr val="002060"/>
                </a:solidFill>
                <a:latin typeface="+mn-lt"/>
              </a:rPr>
              <a:t> QCD matter </a:t>
            </a:r>
            <a:endParaRPr lang="en-US" sz="3600" dirty="0">
              <a:latin typeface="+mn-lt"/>
            </a:endParaRPr>
          </a:p>
        </p:txBody>
      </p:sp>
      <p:pic>
        <p:nvPicPr>
          <p:cNvPr id="7" name="Picture 2" descr="Q:\Eigene Dateien\conferences\2015\ICPAQGP\InteractionRates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1" y="1489719"/>
            <a:ext cx="4934858" cy="481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4"/>
          <p:cNvSpPr txBox="1"/>
          <p:nvPr/>
        </p:nvSpPr>
        <p:spPr>
          <a:xfrm>
            <a:off x="3596179" y="838200"/>
            <a:ext cx="1971336" cy="5355312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735" y="1252594"/>
            <a:ext cx="4734954" cy="46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coll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04958" y="1668852"/>
            <a:ext cx="4536504" cy="320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Compressed Baryonic Matter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916832"/>
            <a:ext cx="8004572" cy="3994107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+mn-lt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+mn-lt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+mn-lt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+mn-lt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+mn-lt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</a:rPr>
              <a:t>reactions/sec</a:t>
            </a:r>
            <a:endParaRPr lang="en-GB" sz="800" kern="0" dirty="0" smtClean="0">
              <a:solidFill>
                <a:srgbClr val="FFFF00"/>
              </a:solidFill>
              <a:latin typeface="+mn-lt"/>
            </a:endParaRPr>
          </a:p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>
                <a:solidFill>
                  <a:srgbClr val="FFFF00"/>
                </a:solidFill>
                <a:latin typeface="+mn-lt"/>
                <a:sym typeface="Wingdings" pitchFamily="2" charset="2"/>
              </a:rPr>
              <a:t>fast and radiation tolerant 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detectors</a:t>
            </a:r>
            <a:endParaRPr lang="en-GB" sz="800" kern="0" dirty="0">
              <a:solidFill>
                <a:srgbClr val="FFFF00"/>
              </a:solidFill>
              <a:latin typeface="+mn-lt"/>
              <a:sym typeface="Wingdings" pitchFamily="2" charset="2"/>
            </a:endParaRPr>
          </a:p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+mn-lt"/>
                <a:sym typeface="Wingdings" pitchFamily="2" charset="2"/>
              </a:rPr>
              <a:t>of leptons and hadrons </a:t>
            </a:r>
            <a:endParaRPr lang="en-GB" sz="800" kern="0" dirty="0">
              <a:solidFill>
                <a:srgbClr val="FFFF00"/>
              </a:solidFill>
              <a:latin typeface="+mn-lt"/>
              <a:sym typeface="Wingdings" pitchFamily="2" charset="2"/>
            </a:endParaRPr>
          </a:p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Symbol" pitchFamily="18" charset="2"/>
              </a:rPr>
              <a:t> 50 m)</a:t>
            </a:r>
            <a:endParaRPr lang="en-GB" sz="2800" kern="0" dirty="0">
              <a:solidFill>
                <a:srgbClr val="FFFF00"/>
              </a:solidFill>
              <a:latin typeface="+mn-lt"/>
              <a:sym typeface="Wingdings" pitchFamily="2" charset="2"/>
            </a:endParaRPr>
          </a:p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+mn-lt"/>
                <a:sym typeface="Wingdings" pitchFamily="2" charset="2"/>
              </a:rPr>
              <a:t>readout electronics </a:t>
            </a:r>
            <a:endParaRPr lang="en-GB" sz="800" kern="0" dirty="0">
              <a:solidFill>
                <a:srgbClr val="FFFF00"/>
              </a:solidFill>
              <a:latin typeface="+mn-lt"/>
              <a:sym typeface="Wingdings" pitchFamily="2" charset="2"/>
            </a:endParaRPr>
          </a:p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+mn-lt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+mn-lt"/>
                <a:sym typeface="Wingdings" pitchFamily="2" charset="2"/>
              </a:rPr>
              <a:t>farm for online event selection </a:t>
            </a:r>
          </a:p>
          <a:p>
            <a:pPr marL="287338" indent="-287338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+mn-lt"/>
                <a:sym typeface="Wingdings" pitchFamily="2" charset="2"/>
              </a:rPr>
              <a:t>“4-D” </a:t>
            </a:r>
            <a:r>
              <a:rPr lang="en-GB" sz="2800" kern="0" dirty="0">
                <a:solidFill>
                  <a:srgbClr val="FFFF00"/>
                </a:solidFill>
                <a:latin typeface="+mn-lt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858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8205"/>
          <a:stretch/>
        </p:blipFill>
        <p:spPr bwMode="auto">
          <a:xfrm>
            <a:off x="0" y="-37412"/>
            <a:ext cx="9144000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0"/>
            <a:ext cx="56981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8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 incl. </a:t>
            </a:r>
            <a:r>
              <a:rPr lang="de-DE" sz="28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r>
              <a:rPr lang="de-DE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8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de-DE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76256" y="620688"/>
            <a:ext cx="1911854" cy="461665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Time </a:t>
            </a:r>
            <a:r>
              <a:rPr lang="de-DE" sz="2400" dirty="0" err="1" smtClean="0">
                <a:solidFill>
                  <a:srgbClr val="002060"/>
                </a:solidFill>
              </a:rPr>
              <a:t>of</a:t>
            </a:r>
            <a:r>
              <a:rPr lang="de-DE" sz="2400" dirty="0" smtClean="0">
                <a:solidFill>
                  <a:srgbClr val="002060"/>
                </a:solidFill>
              </a:rPr>
              <a:t> Flight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59613" y="4965848"/>
            <a:ext cx="1383649" cy="1200329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2060"/>
                </a:solidFill>
              </a:rPr>
              <a:t>Projectile</a:t>
            </a:r>
            <a:endParaRPr lang="de-DE" sz="2400" dirty="0" smtClean="0">
              <a:solidFill>
                <a:srgbClr val="002060"/>
              </a:solidFill>
            </a:endParaRPr>
          </a:p>
          <a:p>
            <a:r>
              <a:rPr lang="de-DE" sz="2400" dirty="0" err="1" smtClean="0">
                <a:solidFill>
                  <a:srgbClr val="002060"/>
                </a:solidFill>
              </a:rPr>
              <a:t>Spectator</a:t>
            </a:r>
            <a:endParaRPr lang="de-DE" sz="2400" dirty="0" smtClean="0">
              <a:solidFill>
                <a:srgbClr val="002060"/>
              </a:solidFill>
            </a:endParaRPr>
          </a:p>
          <a:p>
            <a:r>
              <a:rPr lang="de-DE" sz="2400" dirty="0" err="1" smtClean="0">
                <a:solidFill>
                  <a:srgbClr val="002060"/>
                </a:solidFill>
              </a:rPr>
              <a:t>Detector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50175" y="4581128"/>
            <a:ext cx="3010248" cy="46166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cs typeface="Tahoma" pitchFamily="34" charset="0"/>
              </a:rPr>
              <a:t>DAQ/FLES </a:t>
            </a:r>
            <a:r>
              <a:rPr lang="en-US" sz="2400" dirty="0">
                <a:solidFill>
                  <a:srgbClr val="002060"/>
                </a:solidFill>
                <a:cs typeface="Tahoma" pitchFamily="34" charset="0"/>
              </a:rPr>
              <a:t>HPC cluster </a:t>
            </a:r>
            <a:endParaRPr lang="en-US" sz="2400" dirty="0" smtClean="0">
              <a:solidFill>
                <a:srgbClr val="002060"/>
              </a:solidFill>
              <a:cs typeface="Tahoma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3010245" y="1955741"/>
            <a:ext cx="913483" cy="825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3923728" y="2197203"/>
            <a:ext cx="72208" cy="583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7740352" y="1124744"/>
            <a:ext cx="326894" cy="9361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2195736" y="1124744"/>
            <a:ext cx="1156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Dipole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Magnet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491880" y="1052736"/>
            <a:ext cx="1210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Silicon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Tracking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System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7504" y="1196752"/>
            <a:ext cx="18090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53926" y="2180763"/>
            <a:ext cx="127791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/>
              <a:t>Micro</a:t>
            </a:r>
          </a:p>
          <a:p>
            <a:r>
              <a:rPr lang="de-DE" sz="2400" dirty="0" smtClean="0"/>
              <a:t>Vertex</a:t>
            </a:r>
          </a:p>
          <a:p>
            <a:r>
              <a:rPr lang="de-DE" sz="2400" dirty="0" err="1" smtClean="0"/>
              <a:t>Detector</a:t>
            </a:r>
            <a:endParaRPr lang="de-DE" sz="2400" dirty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2915816" y="2905323"/>
            <a:ext cx="910204" cy="340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7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42" grpId="0"/>
      <p:bldP spid="43" grpId="0"/>
      <p:bldP spid="2" grpId="0"/>
      <p:bldP spid="2" grpId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Hyperons in CBM at SIS100</a:t>
            </a:r>
            <a:endParaRPr lang="en-US" dirty="0">
              <a:latin typeface="+mn-lt"/>
            </a:endParaRPr>
          </a:p>
        </p:txBody>
      </p:sp>
      <p:sp>
        <p:nvSpPr>
          <p:cNvPr id="8" name="Textfeld 10"/>
          <p:cNvSpPr txBox="1"/>
          <p:nvPr/>
        </p:nvSpPr>
        <p:spPr>
          <a:xfrm>
            <a:off x="6085705" y="2328184"/>
            <a:ext cx="2719206" cy="1994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prstClr val="black"/>
                </a:solidFill>
              </a:rPr>
              <a:t>In </a:t>
            </a:r>
            <a:r>
              <a:rPr lang="de-DE" sz="2400" dirty="0" err="1" smtClean="0">
                <a:solidFill>
                  <a:prstClr val="black"/>
                </a:solidFill>
              </a:rPr>
              <a:t>addition</a:t>
            </a:r>
            <a:r>
              <a:rPr lang="de-DE" sz="2400" dirty="0" smtClean="0">
                <a:solidFill>
                  <a:prstClr val="black"/>
                </a:solidFill>
              </a:rPr>
              <a:t>: </a:t>
            </a:r>
          </a:p>
          <a:p>
            <a:pPr>
              <a:spcBef>
                <a:spcPct val="20000"/>
              </a:spcBef>
            </a:pP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smtClean="0">
                <a:solidFill>
                  <a:prstClr val="black"/>
                </a:solidFill>
              </a:rPr>
              <a:t>    K*,</a:t>
            </a:r>
            <a:r>
              <a:rPr lang="el-GR" sz="2400" dirty="0" smtClean="0">
                <a:solidFill>
                  <a:prstClr val="black"/>
                </a:solidFill>
              </a:rPr>
              <a:t>Λ</a:t>
            </a:r>
            <a:r>
              <a:rPr lang="de-DE" sz="2400" dirty="0" smtClean="0">
                <a:solidFill>
                  <a:prstClr val="black"/>
                </a:solidFill>
              </a:rPr>
              <a:t>*,</a:t>
            </a:r>
            <a:r>
              <a:rPr lang="el-GR" sz="2400" dirty="0" smtClean="0">
                <a:solidFill>
                  <a:prstClr val="black"/>
                </a:solidFill>
              </a:rPr>
              <a:t>Σ</a:t>
            </a:r>
            <a:r>
              <a:rPr lang="de-DE" sz="2400" dirty="0" smtClean="0">
                <a:solidFill>
                  <a:prstClr val="black"/>
                </a:solidFill>
              </a:rPr>
              <a:t>*,</a:t>
            </a:r>
            <a:r>
              <a:rPr lang="el-GR" sz="2400" dirty="0" smtClean="0">
                <a:solidFill>
                  <a:prstClr val="black"/>
                </a:solidFill>
              </a:rPr>
              <a:t>Ξ</a:t>
            </a:r>
            <a:r>
              <a:rPr lang="de-DE" sz="2400" dirty="0" smtClean="0">
                <a:solidFill>
                  <a:prstClr val="black"/>
                </a:solidFill>
              </a:rPr>
              <a:t>*,</a:t>
            </a:r>
            <a:r>
              <a:rPr lang="el-GR" sz="2400" dirty="0" smtClean="0">
                <a:solidFill>
                  <a:prstClr val="black"/>
                </a:solidFill>
              </a:rPr>
              <a:t>Ω</a:t>
            </a:r>
            <a:r>
              <a:rPr lang="de-DE" sz="2400" dirty="0" smtClean="0">
                <a:solidFill>
                  <a:prstClr val="black"/>
                </a:solidFill>
              </a:rPr>
              <a:t>*</a:t>
            </a:r>
          </a:p>
          <a:p>
            <a:pPr>
              <a:spcBef>
                <a:spcPct val="20000"/>
              </a:spcBef>
            </a:pPr>
            <a:endParaRPr lang="de-DE" sz="110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Event rate:  </a:t>
            </a:r>
          </a:p>
          <a:p>
            <a:pPr>
              <a:spcBef>
                <a:spcPct val="20000"/>
              </a:spcBef>
            </a:pP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100 kHz </a:t>
            </a:r>
            <a:r>
              <a:rPr lang="de-DE" sz="2400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 MHz 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9" name="Rechteck 2"/>
          <p:cNvSpPr/>
          <p:nvPr/>
        </p:nvSpPr>
        <p:spPr>
          <a:xfrm>
            <a:off x="704654" y="1267921"/>
            <a:ext cx="8003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i="1" dirty="0" err="1" smtClean="0">
                <a:solidFill>
                  <a:srgbClr val="FF0000"/>
                </a:solidFill>
              </a:rPr>
              <a:t>Example</a:t>
            </a:r>
            <a:r>
              <a:rPr lang="de-DE" sz="2400" i="1" dirty="0" smtClean="0">
                <a:solidFill>
                  <a:srgbClr val="FF0000"/>
                </a:solidFill>
              </a:rPr>
              <a:t>: </a:t>
            </a:r>
            <a:r>
              <a:rPr lang="de-DE" sz="2400" i="1" dirty="0" err="1" smtClean="0">
                <a:solidFill>
                  <a:srgbClr val="FF0000"/>
                </a:solidFill>
              </a:rPr>
              <a:t>Au+Au</a:t>
            </a:r>
            <a:r>
              <a:rPr lang="de-DE" sz="2400" i="1" dirty="0" smtClean="0">
                <a:solidFill>
                  <a:srgbClr val="FF0000"/>
                </a:solidFill>
              </a:rPr>
              <a:t> at 8 A </a:t>
            </a:r>
            <a:r>
              <a:rPr lang="de-DE" sz="2400" i="1" dirty="0" err="1" smtClean="0">
                <a:solidFill>
                  <a:srgbClr val="FF0000"/>
                </a:solidFill>
              </a:rPr>
              <a:t>GeV</a:t>
            </a:r>
            <a:r>
              <a:rPr lang="de-DE" sz="2400" i="1" dirty="0" smtClean="0">
                <a:solidFill>
                  <a:srgbClr val="FF0000"/>
                </a:solidFill>
              </a:rPr>
              <a:t>, 10</a:t>
            </a:r>
            <a:r>
              <a:rPr lang="de-DE" sz="2400" i="1" baseline="30000" dirty="0" smtClean="0">
                <a:solidFill>
                  <a:srgbClr val="FF0000"/>
                </a:solidFill>
              </a:rPr>
              <a:t>6</a:t>
            </a:r>
            <a:r>
              <a:rPr lang="de-DE" sz="2400" i="1" dirty="0" smtClean="0">
                <a:solidFill>
                  <a:srgbClr val="FF0000"/>
                </a:solidFill>
              </a:rPr>
              <a:t> </a:t>
            </a:r>
            <a:r>
              <a:rPr lang="de-DE" sz="2400" i="1" dirty="0" err="1" smtClean="0">
                <a:solidFill>
                  <a:srgbClr val="FF0000"/>
                </a:solidFill>
              </a:rPr>
              <a:t>central</a:t>
            </a:r>
            <a:r>
              <a:rPr lang="de-DE" sz="2400" i="1" dirty="0" smtClean="0">
                <a:solidFill>
                  <a:srgbClr val="FF0000"/>
                </a:solidFill>
              </a:rPr>
              <a:t> </a:t>
            </a:r>
            <a:r>
              <a:rPr lang="de-DE" sz="2400" i="1" dirty="0" err="1" smtClean="0">
                <a:solidFill>
                  <a:srgbClr val="FF0000"/>
                </a:solidFill>
              </a:rPr>
              <a:t>collisions</a:t>
            </a:r>
            <a:endParaRPr lang="de-DE" sz="2400" i="1" dirty="0">
              <a:solidFill>
                <a:srgbClr val="FF0000"/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00892" y="865178"/>
            <a:ext cx="8965608" cy="513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 smtClean="0"/>
              <a:t>Running</a:t>
            </a:r>
            <a:r>
              <a:rPr lang="de-DE" sz="2400" dirty="0" smtClean="0"/>
              <a:t> </a:t>
            </a:r>
            <a:r>
              <a:rPr lang="de-DE" sz="2400" dirty="0" err="1" smtClean="0"/>
              <a:t>scenario</a:t>
            </a:r>
            <a:r>
              <a:rPr lang="de-DE" sz="2400" dirty="0" smtClean="0"/>
              <a:t>:  </a:t>
            </a:r>
            <a:r>
              <a:rPr lang="de-DE" sz="2400" dirty="0" err="1" smtClean="0"/>
              <a:t>Au+Au</a:t>
            </a:r>
            <a:r>
              <a:rPr lang="de-DE" sz="2400" dirty="0" smtClean="0"/>
              <a:t>, C+C at  4, 6, 8, 10 A </a:t>
            </a:r>
            <a:r>
              <a:rPr lang="de-DE" sz="2400" dirty="0" err="1" smtClean="0"/>
              <a:t>GeV</a:t>
            </a:r>
            <a:endParaRPr lang="de-DE" sz="2400" dirty="0" smtClean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09600" y="1757867"/>
            <a:ext cx="5317349" cy="4524207"/>
            <a:chOff x="161827" y="1732297"/>
            <a:chExt cx="5786241" cy="4923159"/>
          </a:xfrm>
        </p:grpSpPr>
        <p:cxnSp>
          <p:nvCxnSpPr>
            <p:cNvPr id="7" name="Gerade Verbindung 5"/>
            <p:cNvCxnSpPr/>
            <p:nvPr/>
          </p:nvCxnSpPr>
          <p:spPr>
            <a:xfrm>
              <a:off x="3635896" y="2974259"/>
              <a:ext cx="216024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3"/>
            <a:stretch/>
          </p:blipFill>
          <p:spPr>
            <a:xfrm>
              <a:off x="161827" y="4167873"/>
              <a:ext cx="2926216" cy="24875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26" y="1732297"/>
              <a:ext cx="2898654" cy="24928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0" b="1143"/>
            <a:stretch/>
          </p:blipFill>
          <p:spPr bwMode="auto">
            <a:xfrm>
              <a:off x="3103936" y="4196165"/>
              <a:ext cx="2844132" cy="24378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ex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3" b="378"/>
            <a:stretch/>
          </p:blipFill>
          <p:spPr bwMode="auto">
            <a:xfrm>
              <a:off x="3103936" y="1779782"/>
              <a:ext cx="2844132" cy="24454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extLst/>
          </p:spPr>
        </p:pic>
      </p:grp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222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in CBM at </a:t>
            </a:r>
            <a:r>
              <a:rPr lang="de-DE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SIS100</a:t>
            </a:r>
            <a:endParaRPr lang="en-US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 bwMode="auto">
          <a:xfrm>
            <a:off x="609600" y="2986399"/>
            <a:ext cx="8153401" cy="276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1985232" y="2662535"/>
            <a:ext cx="1519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 dirty="0">
                <a:solidFill>
                  <a:srgbClr val="000000"/>
                </a:solidFill>
                <a:latin typeface="+mn-lt"/>
              </a:rPr>
              <a:t>D</a:t>
            </a:r>
            <a:r>
              <a:rPr lang="de-DE" sz="2400" baseline="30000" dirty="0">
                <a:solidFill>
                  <a:srgbClr val="000000"/>
                </a:solidFill>
                <a:latin typeface="+mn-lt"/>
              </a:rPr>
              <a:t>0</a:t>
            </a:r>
            <a:r>
              <a:rPr lang="de-DE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+mn-lt"/>
                <a:sym typeface="Symbol" pitchFamily="18" charset="2"/>
              </a:rPr>
              <a:t>K</a:t>
            </a:r>
            <a:r>
              <a:rPr lang="el-GR" sz="2400" dirty="0">
                <a:solidFill>
                  <a:srgbClr val="000000"/>
                </a:solidFill>
                <a:latin typeface="+mn-lt"/>
                <a:sym typeface="Symbol" pitchFamily="18" charset="2"/>
              </a:rPr>
              <a:t>πππ</a:t>
            </a:r>
            <a:endParaRPr lang="de-DE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6172200" y="2738735"/>
            <a:ext cx="1358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 dirty="0">
                <a:solidFill>
                  <a:srgbClr val="000000"/>
                </a:solidFill>
                <a:latin typeface="+mn-lt"/>
              </a:rPr>
              <a:t>D</a:t>
            </a:r>
            <a:r>
              <a:rPr lang="de-DE" sz="2400" baseline="30000" dirty="0">
                <a:solidFill>
                  <a:srgbClr val="000000"/>
                </a:solidFill>
                <a:latin typeface="+mn-lt"/>
                <a:sym typeface="Symbol" pitchFamily="18" charset="2"/>
              </a:rPr>
              <a:t></a:t>
            </a:r>
            <a:r>
              <a:rPr lang="de-DE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+mn-lt"/>
                <a:sym typeface="Symbol" pitchFamily="18" charset="2"/>
              </a:rPr>
              <a:t>K</a:t>
            </a:r>
            <a:r>
              <a:rPr lang="el-GR" sz="2400" dirty="0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ππ</a:t>
            </a:r>
            <a:endParaRPr lang="de-DE" sz="2400" dirty="0" smtClean="0">
              <a:solidFill>
                <a:srgbClr val="000000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10" name="Textfeld 1"/>
          <p:cNvSpPr txBox="1"/>
          <p:nvPr/>
        </p:nvSpPr>
        <p:spPr>
          <a:xfrm>
            <a:off x="3510890" y="2064931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cs typeface="Tahoma" pitchFamily="34" charset="0"/>
              </a:rPr>
              <a:t>30 </a:t>
            </a:r>
            <a:r>
              <a:rPr lang="de-DE" sz="2800" dirty="0" err="1">
                <a:solidFill>
                  <a:srgbClr val="FF0000"/>
                </a:solidFill>
                <a:cs typeface="Tahoma" pitchFamily="34" charset="0"/>
              </a:rPr>
              <a:t>GeV</a:t>
            </a:r>
            <a:r>
              <a:rPr lang="de-DE" sz="28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de-DE" sz="2800" dirty="0" smtClean="0">
                <a:solidFill>
                  <a:srgbClr val="FF0000"/>
                </a:solidFill>
                <a:cs typeface="Tahoma" pitchFamily="34" charset="0"/>
              </a:rPr>
              <a:t>p + </a:t>
            </a:r>
            <a:r>
              <a:rPr lang="de-DE" sz="2800" dirty="0">
                <a:solidFill>
                  <a:srgbClr val="FF0000"/>
                </a:solidFill>
                <a:cs typeface="Tahoma" pitchFamily="34" charset="0"/>
              </a:rPr>
              <a:t>C</a:t>
            </a:r>
            <a:r>
              <a:rPr lang="de-DE" sz="2800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endParaRPr lang="de-DE" sz="28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282234" y="908721"/>
            <a:ext cx="9361040" cy="100811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de-DE" dirty="0" smtClean="0"/>
          </a:p>
          <a:p>
            <a:r>
              <a:rPr lang="de-DE" sz="11200" dirty="0" err="1" smtClean="0"/>
              <a:t>Charm</a:t>
            </a:r>
            <a:r>
              <a:rPr lang="de-DE" sz="11200" dirty="0"/>
              <a:t> </a:t>
            </a:r>
            <a:r>
              <a:rPr lang="de-DE" sz="11200" dirty="0" err="1" smtClean="0"/>
              <a:t>production</a:t>
            </a:r>
            <a:r>
              <a:rPr lang="de-DE" sz="11200" dirty="0" smtClean="0"/>
              <a:t> </a:t>
            </a:r>
            <a:r>
              <a:rPr lang="de-DE" sz="11200" dirty="0" err="1" smtClean="0"/>
              <a:t>cross</a:t>
            </a:r>
            <a:r>
              <a:rPr lang="de-DE" sz="11200" dirty="0" smtClean="0"/>
              <a:t> </a:t>
            </a:r>
            <a:r>
              <a:rPr lang="de-DE" sz="11200" dirty="0" err="1" smtClean="0"/>
              <a:t>sections</a:t>
            </a:r>
            <a:r>
              <a:rPr lang="de-DE" sz="11200" dirty="0" smtClean="0"/>
              <a:t> at </a:t>
            </a:r>
            <a:r>
              <a:rPr lang="de-DE" sz="11200" dirty="0" err="1" smtClean="0"/>
              <a:t>threshold</a:t>
            </a:r>
            <a:r>
              <a:rPr lang="de-DE" sz="11200" dirty="0" smtClean="0"/>
              <a:t> </a:t>
            </a:r>
            <a:r>
              <a:rPr lang="de-DE" sz="11200" dirty="0" err="1" smtClean="0"/>
              <a:t>energies</a:t>
            </a:r>
            <a:r>
              <a:rPr lang="de-DE" sz="11200" dirty="0" smtClean="0"/>
              <a:t>  </a:t>
            </a:r>
          </a:p>
          <a:p>
            <a:r>
              <a:rPr lang="de-DE" sz="11200" dirty="0" err="1" smtClean="0"/>
              <a:t>Charm</a:t>
            </a:r>
            <a:r>
              <a:rPr lang="de-DE" sz="11200" dirty="0" smtClean="0"/>
              <a:t> </a:t>
            </a:r>
            <a:r>
              <a:rPr lang="de-DE" sz="11200" dirty="0" err="1" smtClean="0"/>
              <a:t>propagation</a:t>
            </a:r>
            <a:r>
              <a:rPr lang="de-DE" sz="11200" dirty="0" smtClean="0"/>
              <a:t> in </a:t>
            </a:r>
            <a:r>
              <a:rPr lang="de-DE" sz="11200" dirty="0" err="1" smtClean="0"/>
              <a:t>cold</a:t>
            </a:r>
            <a:r>
              <a:rPr lang="de-DE" sz="11200" dirty="0" smtClean="0"/>
              <a:t> </a:t>
            </a:r>
            <a:r>
              <a:rPr lang="de-DE" sz="11200" dirty="0" err="1" smtClean="0"/>
              <a:t>nuclear</a:t>
            </a:r>
            <a:r>
              <a:rPr lang="de-DE" sz="11200" dirty="0" smtClean="0"/>
              <a:t> matter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9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8205"/>
          <a:stretch/>
        </p:blipFill>
        <p:spPr bwMode="auto">
          <a:xfrm>
            <a:off x="0" y="-37412"/>
            <a:ext cx="9144000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6256" y="620688"/>
            <a:ext cx="1911854" cy="461665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Time </a:t>
            </a:r>
            <a:r>
              <a:rPr lang="de-DE" sz="2400" dirty="0" err="1" smtClean="0">
                <a:solidFill>
                  <a:srgbClr val="002060"/>
                </a:solidFill>
              </a:rPr>
              <a:t>of</a:t>
            </a:r>
            <a:r>
              <a:rPr lang="de-DE" sz="2400" dirty="0" smtClean="0">
                <a:solidFill>
                  <a:srgbClr val="002060"/>
                </a:solidFill>
              </a:rPr>
              <a:t> Flight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59613" y="4965848"/>
            <a:ext cx="1383649" cy="1200329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2060"/>
                </a:solidFill>
              </a:rPr>
              <a:t>Projectile</a:t>
            </a:r>
            <a:endParaRPr lang="de-DE" sz="2400" dirty="0" smtClean="0">
              <a:solidFill>
                <a:srgbClr val="002060"/>
              </a:solidFill>
            </a:endParaRPr>
          </a:p>
          <a:p>
            <a:r>
              <a:rPr lang="de-DE" sz="2400" dirty="0" err="1" smtClean="0">
                <a:solidFill>
                  <a:srgbClr val="002060"/>
                </a:solidFill>
              </a:rPr>
              <a:t>Spectator</a:t>
            </a:r>
            <a:endParaRPr lang="de-DE" sz="2400" dirty="0" smtClean="0">
              <a:solidFill>
                <a:srgbClr val="002060"/>
              </a:solidFill>
            </a:endParaRPr>
          </a:p>
          <a:p>
            <a:r>
              <a:rPr lang="de-DE" sz="2400" dirty="0" err="1" smtClean="0">
                <a:solidFill>
                  <a:srgbClr val="002060"/>
                </a:solidFill>
              </a:rPr>
              <a:t>Detector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50175" y="4581128"/>
            <a:ext cx="3010248" cy="46166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cs typeface="Tahoma" pitchFamily="34" charset="0"/>
              </a:rPr>
              <a:t>DAQ/FLES </a:t>
            </a:r>
            <a:r>
              <a:rPr lang="en-US" sz="2400" dirty="0">
                <a:solidFill>
                  <a:srgbClr val="002060"/>
                </a:solidFill>
                <a:cs typeface="Tahoma" pitchFamily="34" charset="0"/>
              </a:rPr>
              <a:t>HPC cluster </a:t>
            </a:r>
            <a:endParaRPr lang="en-US" sz="2400" dirty="0" smtClean="0">
              <a:solidFill>
                <a:srgbClr val="002060"/>
              </a:solidFill>
              <a:cs typeface="Tahoma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2699792" y="1844824"/>
            <a:ext cx="1186181" cy="1037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3521238" y="2060847"/>
            <a:ext cx="474698" cy="7200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7740352" y="1124744"/>
            <a:ext cx="326894" cy="9361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615778" y="1196752"/>
            <a:ext cx="1156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Dipole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Magnet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915816" y="980728"/>
            <a:ext cx="1210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Silicon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Tracking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System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996" y="0"/>
            <a:ext cx="52910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800" dirty="0" err="1"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8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ileptons</a:t>
            </a:r>
            <a:r>
              <a:rPr lang="de-DE" sz="2800" dirty="0" smtClean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de-DE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067944" y="538609"/>
            <a:ext cx="1512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Ring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Imaging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Cherenkov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4670315" y="1738938"/>
            <a:ext cx="38462" cy="1012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156347" y="1738938"/>
            <a:ext cx="1414426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Transition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Radiation</a:t>
            </a:r>
          </a:p>
          <a:p>
            <a:r>
              <a:rPr lang="de-DE" sz="2400" dirty="0" err="1" smtClean="0">
                <a:solidFill>
                  <a:srgbClr val="FF0000"/>
                </a:solidFill>
              </a:rPr>
              <a:t>Detector</a:t>
            </a:r>
            <a:endParaRPr lang="de-DE" sz="2400" dirty="0" smtClean="0">
              <a:solidFill>
                <a:srgbClr val="FF0000"/>
              </a:solidFill>
            </a:endParaRPr>
          </a:p>
          <a:p>
            <a:r>
              <a:rPr lang="de-DE" sz="2400" dirty="0" smtClean="0">
                <a:solidFill>
                  <a:srgbClr val="FF0000"/>
                </a:solidFill>
              </a:rPr>
              <a:t>(4/12)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81639" y="5375338"/>
            <a:ext cx="127791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Muon</a:t>
            </a:r>
            <a:endParaRPr lang="de-DE" sz="2400" dirty="0" smtClean="0">
              <a:solidFill>
                <a:srgbClr val="FF0000"/>
              </a:solidFill>
            </a:endParaRPr>
          </a:p>
          <a:p>
            <a:r>
              <a:rPr lang="de-DE" sz="2400" dirty="0" err="1" smtClean="0">
                <a:solidFill>
                  <a:srgbClr val="FF0000"/>
                </a:solidFill>
              </a:rPr>
              <a:t>Detector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148064" y="3707638"/>
            <a:ext cx="336736" cy="166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853926" y="2180763"/>
            <a:ext cx="127791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/>
              <a:t>Micro</a:t>
            </a:r>
          </a:p>
          <a:p>
            <a:r>
              <a:rPr lang="de-DE" sz="2400" dirty="0" smtClean="0"/>
              <a:t>Vertex</a:t>
            </a:r>
          </a:p>
          <a:p>
            <a:r>
              <a:rPr lang="de-DE" sz="2400" dirty="0" err="1" smtClean="0"/>
              <a:t>Detector</a:t>
            </a:r>
            <a:endParaRPr lang="de-DE" sz="2400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2915816" y="2905323"/>
            <a:ext cx="910204" cy="340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2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Leptons</a:t>
            </a:r>
            <a:r>
              <a:rPr lang="de-DE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in CBM at SIS100</a:t>
            </a:r>
            <a:endParaRPr lang="en-US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-1" b="2304"/>
          <a:stretch/>
        </p:blipFill>
        <p:spPr bwMode="auto">
          <a:xfrm>
            <a:off x="0" y="1827092"/>
            <a:ext cx="4162559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5"/>
          <p:cNvCxnSpPr/>
          <p:nvPr/>
        </p:nvCxnSpPr>
        <p:spPr>
          <a:xfrm>
            <a:off x="3779912" y="3933056"/>
            <a:ext cx="21602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1"/>
          <p:cNvSpPr txBox="1"/>
          <p:nvPr/>
        </p:nvSpPr>
        <p:spPr>
          <a:xfrm>
            <a:off x="663131" y="1467025"/>
            <a:ext cx="678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2400" dirty="0" err="1" smtClean="0">
                <a:solidFill>
                  <a:prstClr val="black"/>
                </a:solidFill>
              </a:rPr>
              <a:t>central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Au+Au</a:t>
            </a:r>
            <a:r>
              <a:rPr lang="de-DE" sz="2400" dirty="0" smtClean="0">
                <a:solidFill>
                  <a:prstClr val="black"/>
                </a:solidFill>
              </a:rPr>
              <a:t> at 8 A </a:t>
            </a:r>
            <a:r>
              <a:rPr lang="de-DE" sz="2400" dirty="0" err="1" smtClean="0">
                <a:solidFill>
                  <a:prstClr val="black"/>
                </a:solidFill>
              </a:rPr>
              <a:t>GeV</a:t>
            </a:r>
            <a:r>
              <a:rPr lang="de-DE" sz="2400" dirty="0" smtClean="0">
                <a:solidFill>
                  <a:prstClr val="black"/>
                </a:solidFill>
              </a:rPr>
              <a:t>:  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2</a:t>
            </a: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</a:t>
            </a:r>
            <a:r>
              <a:rPr lang="en-US" sz="2400" dirty="0">
                <a:solidFill>
                  <a:sysClr val="windowText" lastClr="000000"/>
                </a:solidFill>
              </a:rPr>
              <a:t>10</a:t>
            </a:r>
            <a:r>
              <a:rPr lang="en-US" sz="2400" baseline="30000" dirty="0">
                <a:solidFill>
                  <a:sysClr val="windowText" lastClr="000000"/>
                </a:solidFill>
              </a:rPr>
              <a:t>6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 in 2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weeks</a:t>
            </a:r>
            <a:endParaRPr lang="en-US" sz="2400" dirty="0">
              <a:solidFill>
                <a:sysClr val="windowText" lastClr="000000"/>
              </a:solidFill>
              <a:sym typeface="Symbol"/>
            </a:endParaRPr>
          </a:p>
        </p:txBody>
      </p:sp>
      <p:sp>
        <p:nvSpPr>
          <p:cNvPr id="10" name="Textfeld 1"/>
          <p:cNvSpPr txBox="1"/>
          <p:nvPr/>
        </p:nvSpPr>
        <p:spPr>
          <a:xfrm>
            <a:off x="2020824" y="285303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(100k </a:t>
            </a:r>
            <a:r>
              <a:rPr lang="de-DE" dirty="0" err="1" smtClean="0"/>
              <a:t>events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1" name="Textfeld 3"/>
          <p:cNvSpPr txBox="1"/>
          <p:nvPr/>
        </p:nvSpPr>
        <p:spPr>
          <a:xfrm>
            <a:off x="455481" y="789846"/>
            <a:ext cx="773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Simulation: Signal </a:t>
            </a:r>
            <a:r>
              <a:rPr lang="de-DE" sz="2400" dirty="0" err="1" smtClean="0"/>
              <a:t>yields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HSD, Background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UrQMD</a:t>
            </a:r>
            <a:endParaRPr lang="de-DE" sz="2400" dirty="0"/>
          </a:p>
        </p:txBody>
      </p:sp>
      <p:sp>
        <p:nvSpPr>
          <p:cNvPr id="12" name="Textfeld 6"/>
          <p:cNvSpPr txBox="1"/>
          <p:nvPr/>
        </p:nvSpPr>
        <p:spPr>
          <a:xfrm>
            <a:off x="1860780" y="2404182"/>
            <a:ext cx="161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Electrons</a:t>
            </a:r>
            <a:r>
              <a:rPr lang="de-DE" sz="2800" dirty="0" smtClean="0"/>
              <a:t> </a:t>
            </a:r>
            <a:endParaRPr lang="en-US" sz="2800" dirty="0"/>
          </a:p>
        </p:txBody>
      </p:sp>
      <p:pic>
        <p:nvPicPr>
          <p:cNvPr id="13" name="Picture 4" descr="C:\Users\senger\AppData\Local\Microsoft\Windows\Temporary Internet Files\Content.Outlook\JE4H31NI\invM_8gev_2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10" y="1841606"/>
            <a:ext cx="3769207" cy="3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880539" y="232981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Muons</a:t>
            </a:r>
            <a:endParaRPr lang="en-US" sz="2800" dirty="0"/>
          </a:p>
        </p:txBody>
      </p: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7305834" y="2640959"/>
            <a:ext cx="1838437" cy="2958250"/>
            <a:chOff x="13817" y="10833"/>
            <a:chExt cx="2526" cy="3945"/>
          </a:xfrm>
        </p:grpSpPr>
        <p:pic>
          <p:nvPicPr>
            <p:cNvPr id="16" name="Picture 23" descr="invM_pAu25gev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09" r="4830"/>
            <a:stretch/>
          </p:blipFill>
          <p:spPr bwMode="auto">
            <a:xfrm>
              <a:off x="14469" y="10833"/>
              <a:ext cx="1874" cy="39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" descr="invM_pAu25gev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20"/>
            <a:stretch>
              <a:fillRect/>
            </a:stretch>
          </p:blipFill>
          <p:spPr bwMode="auto">
            <a:xfrm>
              <a:off x="13817" y="10833"/>
              <a:ext cx="653" cy="39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14192" y="14360"/>
              <a:ext cx="256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7671919" y="2927402"/>
            <a:ext cx="1472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kern="0" dirty="0" smtClean="0">
                <a:solidFill>
                  <a:srgbClr val="FF0000"/>
                </a:solidFill>
                <a:cs typeface="Tahoma" pitchFamily="34" charset="0"/>
              </a:rPr>
              <a:t>J/</a:t>
            </a:r>
            <a:r>
              <a:rPr lang="el-GR" kern="0" dirty="0" smtClean="0">
                <a:solidFill>
                  <a:srgbClr val="FF0000"/>
                </a:solidFill>
                <a:cs typeface="Tahoma" pitchFamily="34" charset="0"/>
              </a:rPr>
              <a:t>ψ</a:t>
            </a:r>
            <a:r>
              <a:rPr lang="de-DE" kern="0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de-DE" kern="0" dirty="0" smtClean="0">
                <a:solidFill>
                  <a:srgbClr val="FF0000"/>
                </a:solidFill>
                <a:cs typeface="Tahoma" pitchFamily="34" charset="0"/>
                <a:sym typeface="Symbol"/>
              </a:rPr>
              <a:t></a:t>
            </a:r>
            <a:r>
              <a:rPr lang="de-DE" kern="0" dirty="0" smtClean="0">
                <a:solidFill>
                  <a:srgbClr val="FF0000"/>
                </a:solidFill>
                <a:cs typeface="Tahoma" pitchFamily="34" charset="0"/>
              </a:rPr>
              <a:t> µ</a:t>
            </a:r>
            <a:r>
              <a:rPr lang="de-DE" kern="0" baseline="30000" dirty="0" smtClean="0">
                <a:solidFill>
                  <a:srgbClr val="FF0000"/>
                </a:solidFill>
                <a:cs typeface="Tahoma" pitchFamily="34" charset="0"/>
              </a:rPr>
              <a:t>+</a:t>
            </a:r>
            <a:r>
              <a:rPr lang="de-DE" kern="0" dirty="0" smtClean="0">
                <a:solidFill>
                  <a:srgbClr val="FF0000"/>
                </a:solidFill>
                <a:cs typeface="Tahoma" pitchFamily="34" charset="0"/>
              </a:rPr>
              <a:t>µ</a:t>
            </a:r>
            <a:r>
              <a:rPr lang="de-DE" kern="0" baseline="30000" dirty="0" smtClean="0">
                <a:solidFill>
                  <a:srgbClr val="FF0000"/>
                </a:solidFill>
                <a:cs typeface="Tahoma" pitchFamily="34" charset="0"/>
              </a:rPr>
              <a:t>-</a:t>
            </a:r>
            <a:r>
              <a:rPr lang="de-DE" kern="0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endParaRPr lang="de-DE" kern="0" dirty="0">
              <a:solidFill>
                <a:srgbClr val="FF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613534" y="2060544"/>
            <a:ext cx="1530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kern="0" dirty="0">
                <a:cs typeface="Tahoma" pitchFamily="34" charset="0"/>
              </a:rPr>
              <a:t>30 </a:t>
            </a:r>
            <a:r>
              <a:rPr lang="de-DE" sz="2400" kern="0" dirty="0" err="1">
                <a:cs typeface="Tahoma" pitchFamily="34" charset="0"/>
              </a:rPr>
              <a:t>GeV</a:t>
            </a:r>
            <a:r>
              <a:rPr lang="de-DE" sz="2400" kern="0" dirty="0">
                <a:cs typeface="Tahoma" pitchFamily="34" charset="0"/>
              </a:rPr>
              <a:t> </a:t>
            </a:r>
            <a:r>
              <a:rPr lang="de-DE" sz="2400" kern="0" dirty="0" smtClean="0">
                <a:cs typeface="Tahoma" pitchFamily="34" charset="0"/>
              </a:rPr>
              <a:t/>
            </a:r>
            <a:br>
              <a:rPr lang="de-DE" sz="2400" kern="0" dirty="0" smtClean="0">
                <a:cs typeface="Tahoma" pitchFamily="34" charset="0"/>
              </a:rPr>
            </a:br>
            <a:r>
              <a:rPr lang="de-DE" sz="2400" kern="0" dirty="0" err="1" smtClean="0">
                <a:cs typeface="Tahoma" pitchFamily="34" charset="0"/>
              </a:rPr>
              <a:t>p+Au</a:t>
            </a:r>
            <a:r>
              <a:rPr lang="de-DE" sz="2400" kern="0" dirty="0" smtClean="0">
                <a:cs typeface="Tahoma" pitchFamily="34" charset="0"/>
              </a:rPr>
              <a:t>  </a:t>
            </a:r>
            <a:endParaRPr lang="de-DE" kern="0" dirty="0"/>
          </a:p>
        </p:txBody>
      </p:sp>
      <p:sp>
        <p:nvSpPr>
          <p:cNvPr id="21" name="Rechteck 20"/>
          <p:cNvSpPr/>
          <p:nvPr/>
        </p:nvSpPr>
        <p:spPr>
          <a:xfrm>
            <a:off x="7613534" y="5562600"/>
            <a:ext cx="1987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dirty="0">
                <a:solidFill>
                  <a:srgbClr val="000000"/>
                </a:solidFill>
              </a:rPr>
              <a:t>1000 J/</a:t>
            </a:r>
            <a:r>
              <a:rPr lang="el-GR" dirty="0">
                <a:solidFill>
                  <a:srgbClr val="000000"/>
                </a:solidFill>
              </a:rPr>
              <a:t>ψ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pPr lvl="0"/>
            <a:r>
              <a:rPr lang="de-DE" dirty="0" smtClean="0">
                <a:solidFill>
                  <a:srgbClr val="000000"/>
                </a:solidFill>
              </a:rPr>
              <a:t>in 10</a:t>
            </a:r>
            <a:r>
              <a:rPr lang="de-DE" baseline="30000" dirty="0" smtClean="0">
                <a:solidFill>
                  <a:srgbClr val="000000"/>
                </a:solidFill>
              </a:rPr>
              <a:t>12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events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pPr lvl="0"/>
            <a:r>
              <a:rPr lang="de-DE" dirty="0" smtClean="0">
                <a:solidFill>
                  <a:srgbClr val="000000"/>
                </a:solidFill>
              </a:rPr>
              <a:t>(1 </a:t>
            </a:r>
            <a:r>
              <a:rPr lang="de-DE" dirty="0" err="1" smtClean="0">
                <a:solidFill>
                  <a:srgbClr val="000000"/>
                </a:solidFill>
              </a:rPr>
              <a:t>day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8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CBM Technical Design </a:t>
            </a:r>
            <a:r>
              <a:rPr lang="de-DE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Reports</a:t>
            </a:r>
            <a:endParaRPr lang="en-US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39" y="1221413"/>
            <a:ext cx="1719014" cy="247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86" y="1202908"/>
            <a:ext cx="1728192" cy="249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1"/>
          <a:stretch/>
        </p:blipFill>
        <p:spPr bwMode="auto">
          <a:xfrm>
            <a:off x="7386939" y="3824059"/>
            <a:ext cx="1728192" cy="244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67" y="3835506"/>
            <a:ext cx="1739558" cy="24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86" y="3785043"/>
            <a:ext cx="1742579" cy="251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66676"/>
              </p:ext>
            </p:extLst>
          </p:nvPr>
        </p:nvGraphicFramePr>
        <p:xfrm>
          <a:off x="36480" y="1517796"/>
          <a:ext cx="3599416" cy="4432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50"/>
                <a:gridCol w="1322937"/>
                <a:gridCol w="1833729"/>
              </a:tblGrid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#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TDR Status</a:t>
                      </a: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Magnet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  <a:latin typeface="+mn-lt"/>
                        </a:rPr>
                        <a:t>approved</a:t>
                      </a:r>
                      <a:endParaRPr lang="de-DE" dirty="0">
                        <a:solidFill>
                          <a:srgbClr val="9F2936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  <a:latin typeface="+mn-lt"/>
                        </a:rPr>
                        <a:t>approved</a:t>
                      </a:r>
                      <a:r>
                        <a:rPr lang="de-DE" dirty="0" smtClean="0">
                          <a:solidFill>
                            <a:srgbClr val="9F2936"/>
                          </a:solidFill>
                          <a:latin typeface="+mn-lt"/>
                        </a:rPr>
                        <a:t> </a:t>
                      </a:r>
                      <a:endParaRPr lang="de-DE" dirty="0">
                        <a:solidFill>
                          <a:srgbClr val="9F2936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RICH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approved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  <a:latin typeface="+mn-lt"/>
                        </a:rPr>
                        <a:t>approved</a:t>
                      </a:r>
                      <a:endParaRPr lang="de-DE" dirty="0">
                        <a:solidFill>
                          <a:srgbClr val="9F2936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00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HADES ECAL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approved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PSD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MVD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2016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TRD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2016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7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ECAL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2016</a:t>
                      </a:r>
                    </a:p>
                  </a:txBody>
                  <a:tcPr/>
                </a:tc>
              </a:tr>
              <a:tr h="387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DAQ/FLES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+mn-lt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2017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57" y="1225699"/>
            <a:ext cx="1752168" cy="247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24" y="3837194"/>
            <a:ext cx="1715630" cy="24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5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0845"/>
            <a:ext cx="3581400" cy="53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4572000" y="4840069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http://www.fair-center.eu/en/for-users/experiments/cbm/documents.html</a:t>
            </a: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572000" y="1406691"/>
            <a:ext cx="3967753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CBM Progress Report 2015</a:t>
            </a:r>
            <a:endParaRPr lang="en-US" sz="2400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dirty="0" smtClean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CBM Collaboration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sz="2000" dirty="0">
              <a:solidFill>
                <a:srgbClr val="000000"/>
              </a:solidFill>
              <a:latin typeface="+mn-lt"/>
              <a:ea typeface="Times New Roman" pitchFamily="18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2000" i="1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progress in the fields of </a:t>
            </a:r>
          </a:p>
          <a:p>
            <a:pPr marL="341313" lvl="1" indent="-163513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2000" i="1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detectors</a:t>
            </a:r>
          </a:p>
          <a:p>
            <a:pPr marL="341313" lvl="1" indent="-163513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2000" i="1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electronics</a:t>
            </a:r>
          </a:p>
          <a:p>
            <a:pPr marL="341313" lvl="1" indent="-163513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2000" i="1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DAQ</a:t>
            </a:r>
          </a:p>
          <a:p>
            <a:pPr marL="341313" lvl="1" indent="-163513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2000" i="1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computing</a:t>
            </a:r>
          </a:p>
          <a:p>
            <a:pPr marL="341313" lvl="1" indent="-163513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de-DE" sz="2000" i="1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Arial" pitchFamily="34" charset="0"/>
              </a:rPr>
              <a:t>simulations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0" y="5334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More on technical developments in: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9117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>
                <a:ea typeface="ＭＳ Ｐゴシック" pitchFamily="34" charset="-128"/>
              </a:rPr>
              <a:t>On-line </a:t>
            </a:r>
            <a:r>
              <a:rPr lang="de-DE" altLang="de-DE" dirty="0" err="1" smtClean="0">
                <a:ea typeface="ＭＳ Ｐゴシック" pitchFamily="34" charset="-128"/>
              </a:rPr>
              <a:t>event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 smtClean="0">
                <a:ea typeface="ＭＳ Ｐゴシック" pitchFamily="34" charset="-128"/>
              </a:rPr>
              <a:t>reconstruction</a:t>
            </a:r>
            <a:endParaRPr lang="de-DE" altLang="de-DE" dirty="0" smtClean="0">
              <a:ea typeface="ＭＳ Ｐゴシック" pitchFamily="34" charset="-128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69643"/>
          </a:xfrm>
        </p:spPr>
        <p:txBody>
          <a:bodyPr>
            <a:normAutofit lnSpcReduction="10000"/>
          </a:bodyPr>
          <a:lstStyle/>
          <a:p>
            <a:pPr marL="231775" lvl="1" indent="-231775">
              <a:buFont typeface="Arial" pitchFamily="34" charset="0"/>
              <a:buChar char="•"/>
            </a:pPr>
            <a:r>
              <a:rPr lang="de-DE" altLang="de-DE" sz="2000" dirty="0" err="1" smtClean="0">
                <a:ea typeface="ＭＳ Ｐゴシック" pitchFamily="34" charset="-128"/>
              </a:rPr>
              <a:t>There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is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no</a:t>
            </a:r>
            <a:r>
              <a:rPr lang="de-DE" altLang="de-DE" sz="2000" dirty="0" smtClean="0">
                <a:ea typeface="ＭＳ Ｐゴシック" pitchFamily="34" charset="-128"/>
              </a:rPr>
              <a:t> a-priori </a:t>
            </a:r>
            <a:r>
              <a:rPr lang="de-DE" altLang="de-DE" sz="2000" dirty="0" err="1" smtClean="0">
                <a:ea typeface="ＭＳ Ｐゴシック" pitchFamily="34" charset="-128"/>
              </a:rPr>
              <a:t>event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definition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possible</a:t>
            </a:r>
            <a:r>
              <a:rPr lang="de-DE" altLang="de-DE" sz="2000" dirty="0" smtClean="0">
                <a:ea typeface="ＭＳ Ｐゴシック" pitchFamily="34" charset="-128"/>
              </a:rPr>
              <a:t>: </a:t>
            </a:r>
            <a:endParaRPr lang="de-DE" altLang="de-DE" dirty="0">
              <a:ea typeface="ＭＳ Ｐゴシック" pitchFamily="34" charset="-128"/>
            </a:endParaRPr>
          </a:p>
          <a:p>
            <a:pPr marL="627063" lvl="2" indent="-222250">
              <a:buFont typeface="Symbol" panose="05050102010706020507" pitchFamily="18" charset="2"/>
              <a:buChar char="-"/>
            </a:pPr>
            <a:r>
              <a:rPr lang="de-DE" altLang="de-DE" sz="1600" dirty="0" err="1" smtClean="0">
                <a:ea typeface="ＭＳ Ｐゴシック" pitchFamily="34" charset="-128"/>
              </a:rPr>
              <a:t>no</a:t>
            </a:r>
            <a:r>
              <a:rPr lang="de-DE" altLang="de-DE" sz="1600" dirty="0" smtClean="0">
                <a:ea typeface="ＭＳ Ｐゴシック" pitchFamily="34" charset="-128"/>
              </a:rPr>
              <a:t> simple </a:t>
            </a:r>
            <a:r>
              <a:rPr lang="de-DE" altLang="de-DE" sz="1600" dirty="0" err="1" smtClean="0">
                <a:ea typeface="ＭＳ Ｐゴシック" pitchFamily="34" charset="-128"/>
              </a:rPr>
              <a:t>trigger</a:t>
            </a:r>
            <a:r>
              <a:rPr lang="de-DE" altLang="de-DE" sz="1600" dirty="0" smtClean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signatures</a:t>
            </a:r>
            <a:r>
              <a:rPr lang="de-DE" altLang="de-DE" sz="1600" dirty="0" smtClean="0">
                <a:ea typeface="ＭＳ Ｐゴシック" pitchFamily="34" charset="-128"/>
              </a:rPr>
              <a:t>:   e.g. </a:t>
            </a:r>
            <a:r>
              <a:rPr lang="de-DE" altLang="de-DE" sz="1600" dirty="0">
                <a:ea typeface="ＭＳ Ｐゴシック" pitchFamily="34" charset="-128"/>
              </a:rPr>
              <a:t>J/ψ </a:t>
            </a:r>
            <a:r>
              <a:rPr lang="de-DE" altLang="de-DE" sz="1600" dirty="0">
                <a:ea typeface="ＭＳ Ｐゴシック" pitchFamily="34" charset="-128"/>
                <a:sym typeface="Symbol"/>
              </a:rPr>
              <a:t>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e</a:t>
            </a:r>
            <a:r>
              <a:rPr lang="de-DE" altLang="de-DE" sz="1600" baseline="30000" dirty="0" err="1" smtClean="0">
                <a:ea typeface="ＭＳ Ｐゴシック" pitchFamily="34" charset="-128"/>
              </a:rPr>
              <a:t>+</a:t>
            </a:r>
            <a:r>
              <a:rPr lang="de-DE" altLang="de-DE" sz="1600" dirty="0" err="1" smtClean="0">
                <a:ea typeface="ＭＳ Ｐゴシック" pitchFamily="34" charset="-128"/>
              </a:rPr>
              <a:t>e</a:t>
            </a:r>
            <a:r>
              <a:rPr lang="de-DE" altLang="de-DE" sz="1600" baseline="30000" dirty="0" smtClean="0">
                <a:ea typeface="ＭＳ Ｐゴシック" pitchFamily="34" charset="-128"/>
              </a:rPr>
              <a:t>- </a:t>
            </a:r>
            <a:r>
              <a:rPr lang="de-DE" altLang="de-DE" sz="1600" dirty="0" smtClean="0">
                <a:ea typeface="ＭＳ Ｐゴシック" pitchFamily="34" charset="-128"/>
              </a:rPr>
              <a:t>and</a:t>
            </a:r>
            <a:r>
              <a:rPr lang="de-DE" altLang="de-DE" sz="1600" baseline="30000" dirty="0" smtClean="0">
                <a:ea typeface="ＭＳ Ｐゴシック" pitchFamily="34" charset="-128"/>
              </a:rPr>
              <a:t> </a:t>
            </a:r>
            <a:r>
              <a:rPr lang="de-DE" altLang="de-DE" sz="1600" dirty="0">
                <a:ea typeface="ＭＳ Ｐゴシック" pitchFamily="34" charset="-128"/>
              </a:rPr>
              <a:t>D,Ω </a:t>
            </a:r>
            <a:r>
              <a:rPr lang="de-DE" altLang="de-DE" sz="1600" dirty="0">
                <a:ea typeface="ＭＳ Ｐゴシック" pitchFamily="34" charset="-128"/>
                <a:sym typeface="Symbol"/>
              </a:rPr>
              <a:t> </a:t>
            </a:r>
            <a:r>
              <a:rPr lang="de-DE" altLang="de-DE" sz="1600" dirty="0" err="1">
                <a:ea typeface="ＭＳ Ｐゴシック" pitchFamily="34" charset="-128"/>
              </a:rPr>
              <a:t>charged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hadrons</a:t>
            </a:r>
            <a:r>
              <a:rPr lang="de-DE" altLang="de-DE" sz="1600" dirty="0" smtClean="0">
                <a:ea typeface="ＭＳ Ｐゴシック" pitchFamily="34" charset="-128"/>
              </a:rPr>
              <a:t>.</a:t>
            </a:r>
          </a:p>
          <a:p>
            <a:pPr marL="627063" lvl="2" indent="-222250">
              <a:buFont typeface="Symbol" panose="05050102010706020507" pitchFamily="18" charset="2"/>
              <a:buChar char="-"/>
            </a:pPr>
            <a:r>
              <a:rPr lang="de-DE" altLang="de-DE" sz="1600" dirty="0">
                <a:ea typeface="ＭＳ Ｐゴシック" pitchFamily="34" charset="-128"/>
              </a:rPr>
              <a:t>e</a:t>
            </a:r>
            <a:r>
              <a:rPr lang="de-DE" altLang="de-DE" sz="1600" dirty="0" smtClean="0">
                <a:ea typeface="ＭＳ Ｐゴシック" pitchFamily="34" charset="-128"/>
              </a:rPr>
              <a:t>xtreme </a:t>
            </a:r>
            <a:r>
              <a:rPr lang="de-DE" altLang="de-DE" sz="1600" dirty="0" err="1">
                <a:ea typeface="ＭＳ Ｐゴシック" pitchFamily="34" charset="-128"/>
              </a:rPr>
              <a:t>event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>
                <a:ea typeface="ＭＳ Ｐゴシック" pitchFamily="34" charset="-128"/>
              </a:rPr>
              <a:t>rates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>
                <a:ea typeface="ＭＳ Ｐゴシック" pitchFamily="34" charset="-128"/>
              </a:rPr>
              <a:t>set</a:t>
            </a:r>
            <a:r>
              <a:rPr lang="de-DE" altLang="de-DE" sz="1600" dirty="0">
                <a:ea typeface="ＭＳ Ｐゴシック" pitchFamily="34" charset="-128"/>
              </a:rPr>
              <a:t> strong </a:t>
            </a:r>
            <a:r>
              <a:rPr lang="de-DE" altLang="de-DE" sz="1600" dirty="0" err="1">
                <a:ea typeface="ＭＳ Ｐゴシック" pitchFamily="34" charset="-128"/>
              </a:rPr>
              <a:t>limits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>
                <a:ea typeface="ＭＳ Ｐゴシック" pitchFamily="34" charset="-128"/>
              </a:rPr>
              <a:t>to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>
                <a:ea typeface="ＭＳ Ｐゴシック" pitchFamily="34" charset="-128"/>
              </a:rPr>
              <a:t>trigger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latency</a:t>
            </a:r>
            <a:r>
              <a:rPr lang="de-DE" altLang="de-DE" sz="1600" dirty="0" smtClean="0">
                <a:ea typeface="ＭＳ Ｐゴシック" pitchFamily="34" charset="-128"/>
              </a:rPr>
              <a:t>.</a:t>
            </a:r>
          </a:p>
          <a:p>
            <a:pPr marL="627063" lvl="2" indent="-222250">
              <a:buFont typeface="Symbol" panose="05050102010706020507" pitchFamily="18" charset="2"/>
              <a:buChar char="-"/>
            </a:pPr>
            <a:r>
              <a:rPr lang="de-DE" altLang="de-DE" sz="1600" dirty="0" err="1" smtClean="0">
                <a:ea typeface="ＭＳ Ｐゴシック" pitchFamily="34" charset="-128"/>
              </a:rPr>
              <a:t>therefore</a:t>
            </a:r>
            <a:r>
              <a:rPr lang="de-DE" altLang="de-DE" sz="1600" dirty="0" smtClean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data</a:t>
            </a:r>
            <a:r>
              <a:rPr lang="de-DE" altLang="de-DE" sz="1600" dirty="0" smtClean="0">
                <a:ea typeface="ＭＳ Ｐゴシック" pitchFamily="34" charset="-128"/>
              </a:rPr>
              <a:t> </a:t>
            </a:r>
            <a:r>
              <a:rPr lang="de-DE" altLang="de-DE" sz="1600" dirty="0" err="1">
                <a:ea typeface="ＭＳ Ｐゴシック" pitchFamily="34" charset="-128"/>
              </a:rPr>
              <a:t>from</a:t>
            </a:r>
            <a:r>
              <a:rPr lang="de-DE" altLang="de-DE" sz="1600" dirty="0">
                <a:ea typeface="ＭＳ Ｐゴシック" pitchFamily="34" charset="-128"/>
              </a:rPr>
              <a:t> all </a:t>
            </a:r>
            <a:r>
              <a:rPr lang="de-DE" altLang="de-DE" sz="1600" dirty="0" err="1">
                <a:ea typeface="ＭＳ Ｐゴシック" pitchFamily="34" charset="-128"/>
              </a:rPr>
              <a:t>detectors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>
                <a:ea typeface="ＭＳ Ｐゴシック" pitchFamily="34" charset="-128"/>
              </a:rPr>
              <a:t>come</a:t>
            </a:r>
            <a:r>
              <a:rPr lang="de-DE" altLang="de-DE" sz="1600" dirty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asynchroneously</a:t>
            </a:r>
            <a:r>
              <a:rPr lang="de-DE" altLang="de-DE" sz="1600" dirty="0" smtClean="0">
                <a:ea typeface="ＭＳ Ｐゴシック" pitchFamily="34" charset="-128"/>
              </a:rPr>
              <a:t>.</a:t>
            </a:r>
          </a:p>
          <a:p>
            <a:pPr marL="627063" lvl="2" indent="-222250">
              <a:buFont typeface="Symbol" panose="05050102010706020507" pitchFamily="18" charset="2"/>
              <a:buChar char="-"/>
            </a:pPr>
            <a:r>
              <a:rPr lang="de-DE" altLang="de-DE" sz="1600" dirty="0" err="1" smtClean="0">
                <a:ea typeface="ＭＳ Ｐゴシック" pitchFamily="34" charset="-128"/>
              </a:rPr>
              <a:t>events</a:t>
            </a:r>
            <a:r>
              <a:rPr lang="de-DE" altLang="de-DE" sz="1600" dirty="0" smtClean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may</a:t>
            </a:r>
            <a:r>
              <a:rPr lang="de-DE" altLang="de-DE" sz="1600" dirty="0" smtClean="0">
                <a:ea typeface="ＭＳ Ｐゴシック" pitchFamily="34" charset="-128"/>
              </a:rPr>
              <a:t> </a:t>
            </a:r>
            <a:r>
              <a:rPr lang="de-DE" altLang="de-DE" sz="1600" dirty="0" err="1" smtClean="0">
                <a:ea typeface="ＭＳ Ｐゴシック" pitchFamily="34" charset="-128"/>
              </a:rPr>
              <a:t>overlap</a:t>
            </a:r>
            <a:r>
              <a:rPr lang="de-DE" altLang="de-DE" sz="1600" dirty="0" smtClean="0">
                <a:ea typeface="ＭＳ Ｐゴシック" pitchFamily="34" charset="-128"/>
              </a:rPr>
              <a:t> in time.</a:t>
            </a:r>
          </a:p>
          <a:p>
            <a:pPr marL="0" indent="0">
              <a:buNone/>
            </a:pPr>
            <a:endParaRPr lang="de-DE" altLang="de-DE" sz="1200" dirty="0" smtClean="0">
              <a:ea typeface="ＭＳ Ｐゴシック" pitchFamily="34" charset="-128"/>
            </a:endParaRPr>
          </a:p>
          <a:p>
            <a:pPr marL="231775" indent="-231775"/>
            <a:r>
              <a:rPr lang="de-DE" altLang="de-DE" sz="2000" dirty="0" smtClean="0">
                <a:ea typeface="ＭＳ Ｐゴシック" pitchFamily="34" charset="-128"/>
              </a:rPr>
              <a:t>The </a:t>
            </a:r>
            <a:r>
              <a:rPr lang="de-DE" altLang="de-DE" sz="2000" dirty="0" err="1" smtClean="0">
                <a:ea typeface="ＭＳ Ｐゴシック" pitchFamily="34" charset="-128"/>
              </a:rPr>
              <a:t>classical</a:t>
            </a:r>
            <a:r>
              <a:rPr lang="de-DE" altLang="de-DE" sz="2000" dirty="0" smtClean="0">
                <a:ea typeface="ＭＳ Ｐゴシック" pitchFamily="34" charset="-128"/>
              </a:rPr>
              <a:t> DAQ </a:t>
            </a:r>
            <a:r>
              <a:rPr lang="de-DE" altLang="de-DE" sz="2000" dirty="0" err="1" smtClean="0">
                <a:ea typeface="ＭＳ Ｐゴシック" pitchFamily="34" charset="-128"/>
              </a:rPr>
              <a:t>task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of</a:t>
            </a:r>
            <a:r>
              <a:rPr lang="de-DE" altLang="de-DE" sz="2000" dirty="0" smtClean="0">
                <a:ea typeface="ＭＳ Ｐゴシック" pitchFamily="34" charset="-128"/>
              </a:rPr>
              <a:t> „</a:t>
            </a:r>
            <a:r>
              <a:rPr lang="de-DE" altLang="de-DE" sz="2000" dirty="0" err="1" smtClean="0">
                <a:ea typeface="ＭＳ Ｐゴシック" pitchFamily="34" charset="-128"/>
              </a:rPr>
              <a:t>event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building</a:t>
            </a:r>
            <a:r>
              <a:rPr lang="de-DE" altLang="de-DE" sz="2000" dirty="0" smtClean="0">
                <a:ea typeface="ＭＳ Ｐゴシック" pitchFamily="34" charset="-128"/>
              </a:rPr>
              <a:t>“ </a:t>
            </a:r>
            <a:r>
              <a:rPr lang="de-DE" altLang="de-DE" sz="2000" dirty="0" err="1" smtClean="0">
                <a:ea typeface="ＭＳ Ｐゴシック" pitchFamily="34" charset="-128"/>
              </a:rPr>
              <a:t>is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now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rather</a:t>
            </a:r>
            <a:r>
              <a:rPr lang="de-DE" altLang="de-DE" sz="2000" dirty="0" smtClean="0">
                <a:ea typeface="ＭＳ Ｐゴシック" pitchFamily="34" charset="-128"/>
              </a:rPr>
              <a:t> a </a:t>
            </a:r>
            <a:br>
              <a:rPr lang="de-DE" altLang="de-DE" sz="2000" dirty="0" smtClean="0">
                <a:ea typeface="ＭＳ Ｐゴシック" pitchFamily="34" charset="-128"/>
              </a:rPr>
            </a:br>
            <a:r>
              <a:rPr lang="de-DE" altLang="de-DE" sz="2000" dirty="0" smtClean="0">
                <a:ea typeface="ＭＳ Ｐゴシック" pitchFamily="34" charset="-128"/>
              </a:rPr>
              <a:t>„time-slice </a:t>
            </a:r>
            <a:r>
              <a:rPr lang="de-DE" altLang="de-DE" sz="2000" dirty="0" err="1" smtClean="0">
                <a:ea typeface="ＭＳ Ｐゴシック" pitchFamily="34" charset="-128"/>
              </a:rPr>
              <a:t>building</a:t>
            </a:r>
            <a:r>
              <a:rPr lang="de-DE" altLang="de-DE" sz="2000" dirty="0" smtClean="0">
                <a:ea typeface="ＭＳ Ｐゴシック" pitchFamily="34" charset="-128"/>
              </a:rPr>
              <a:t>“. </a:t>
            </a:r>
            <a:r>
              <a:rPr lang="de-DE" altLang="de-DE" sz="2000" dirty="0" err="1" smtClean="0">
                <a:ea typeface="ＭＳ Ｐゴシック" pitchFamily="34" charset="-128"/>
              </a:rPr>
              <a:t>Physical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events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are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defined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later</a:t>
            </a:r>
            <a:r>
              <a:rPr lang="de-DE" altLang="de-DE" sz="2000" dirty="0" smtClean="0">
                <a:ea typeface="ＭＳ Ｐゴシック" pitchFamily="34" charset="-128"/>
              </a:rPr>
              <a:t> in </a:t>
            </a:r>
            <a:r>
              <a:rPr lang="de-DE" altLang="de-DE" sz="2000" dirty="0" err="1" smtClean="0">
                <a:ea typeface="ＭＳ Ｐゴシック" pitchFamily="34" charset="-128"/>
              </a:rPr>
              <a:t>software</a:t>
            </a:r>
            <a:r>
              <a:rPr lang="de-DE" altLang="de-DE" sz="2000" dirty="0" smtClean="0">
                <a:ea typeface="ＭＳ Ｐゴシック" pitchFamily="34" charset="-128"/>
              </a:rPr>
              <a:t>.</a:t>
            </a:r>
          </a:p>
          <a:p>
            <a:pPr marL="0" indent="0">
              <a:buNone/>
            </a:pPr>
            <a:r>
              <a:rPr lang="en-US" altLang="de-DE" sz="1200" dirty="0" smtClean="0">
                <a:ea typeface="ＭＳ Ｐゴシック" pitchFamily="34" charset="-128"/>
              </a:rPr>
              <a:t> </a:t>
            </a:r>
            <a:endParaRPr lang="de-DE" altLang="de-DE" sz="1200" dirty="0" smtClean="0">
              <a:ea typeface="ＭＳ Ｐゴシック" pitchFamily="34" charset="-128"/>
            </a:endParaRPr>
          </a:p>
          <a:p>
            <a:pPr marL="231775" lvl="2" indent="-231775"/>
            <a:r>
              <a:rPr lang="de-DE" altLang="de-DE" sz="2000" dirty="0" smtClean="0">
                <a:ea typeface="ＭＳ Ｐゴシック" pitchFamily="34" charset="-128"/>
              </a:rPr>
              <a:t>Data </a:t>
            </a:r>
            <a:r>
              <a:rPr lang="de-DE" altLang="de-DE" sz="2000" dirty="0" err="1" smtClean="0">
                <a:ea typeface="ＭＳ Ｐゴシック" pitchFamily="34" charset="-128"/>
              </a:rPr>
              <a:t>reduction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is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shifted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entirely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to</a:t>
            </a:r>
            <a:r>
              <a:rPr lang="de-DE" altLang="de-DE" sz="2000" dirty="0" smtClean="0">
                <a:ea typeface="ＭＳ Ｐゴシック" pitchFamily="34" charset="-128"/>
              </a:rPr>
              <a:t> </a:t>
            </a:r>
            <a:r>
              <a:rPr lang="de-DE" altLang="de-DE" sz="2000" dirty="0" err="1" smtClean="0">
                <a:ea typeface="ＭＳ Ｐゴシック" pitchFamily="34" charset="-128"/>
              </a:rPr>
              <a:t>software</a:t>
            </a:r>
            <a:r>
              <a:rPr lang="de-DE" altLang="de-DE" sz="2000" dirty="0" smtClean="0">
                <a:ea typeface="ＭＳ Ｐゴシック" pitchFamily="34" charset="-128"/>
              </a:rPr>
              <a:t>: </a:t>
            </a:r>
          </a:p>
          <a:p>
            <a:pPr marL="627063" lvl="3" indent="-222250">
              <a:buFont typeface="Symbol" panose="05050102010706020507" pitchFamily="18" charset="2"/>
              <a:buChar char="-"/>
            </a:pPr>
            <a:r>
              <a:rPr lang="de-DE" altLang="de-DE" dirty="0" err="1" smtClean="0">
                <a:ea typeface="ＭＳ Ｐゴシック" pitchFamily="34" charset="-128"/>
              </a:rPr>
              <a:t>Complex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signatures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involve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secondary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decay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vertices</a:t>
            </a:r>
            <a:r>
              <a:rPr lang="de-DE" altLang="de-DE" dirty="0">
                <a:ea typeface="ＭＳ Ｐゴシック" pitchFamily="34" charset="-128"/>
              </a:rPr>
              <a:t>; </a:t>
            </a:r>
            <a:r>
              <a:rPr lang="de-DE" altLang="de-DE" dirty="0" err="1" smtClean="0">
                <a:ea typeface="ＭＳ Ｐゴシック" pitchFamily="34" charset="-128"/>
              </a:rPr>
              <a:t>difficult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to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implement</a:t>
            </a:r>
            <a:r>
              <a:rPr lang="de-DE" altLang="de-DE" dirty="0">
                <a:ea typeface="ＭＳ Ｐゴシック" pitchFamily="34" charset="-128"/>
              </a:rPr>
              <a:t> in </a:t>
            </a:r>
            <a:r>
              <a:rPr lang="de-DE" altLang="de-DE" dirty="0" err="1" smtClean="0">
                <a:ea typeface="ＭＳ Ｐゴシック" pitchFamily="34" charset="-128"/>
              </a:rPr>
              <a:t>hardware</a:t>
            </a:r>
            <a:r>
              <a:rPr lang="de-DE" altLang="de-DE" dirty="0" smtClean="0">
                <a:ea typeface="ＭＳ Ｐゴシック" pitchFamily="34" charset="-128"/>
              </a:rPr>
              <a:t>.</a:t>
            </a:r>
          </a:p>
          <a:p>
            <a:pPr marL="627063" lvl="3" indent="-222250">
              <a:buFont typeface="Symbol" panose="05050102010706020507" pitchFamily="18" charset="2"/>
              <a:buChar char="-"/>
            </a:pPr>
            <a:r>
              <a:rPr lang="de-DE" altLang="de-DE" dirty="0" err="1" smtClean="0">
                <a:ea typeface="ＭＳ Ｐゴシック" pitchFamily="34" charset="-128"/>
              </a:rPr>
              <a:t>maximum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  <a:r>
              <a:rPr lang="de-DE" altLang="de-DE" dirty="0" err="1" smtClean="0">
                <a:ea typeface="ＭＳ Ｐゴシック" pitchFamily="34" charset="-128"/>
              </a:rPr>
              <a:t>flexibility</a:t>
            </a:r>
            <a:r>
              <a:rPr lang="de-DE" altLang="de-DE" dirty="0" smtClean="0">
                <a:ea typeface="ＭＳ Ｐゴシック" pitchFamily="34" charset="-128"/>
              </a:rPr>
              <a:t> w.r.t. </a:t>
            </a:r>
            <a:r>
              <a:rPr lang="de-DE" altLang="de-DE" dirty="0" err="1" smtClean="0">
                <a:ea typeface="ＭＳ Ｐゴシック" pitchFamily="34" charset="-128"/>
              </a:rPr>
              <a:t>physics</a:t>
            </a:r>
            <a:r>
              <a:rPr lang="de-DE" altLang="de-DE" dirty="0" smtClean="0">
                <a:ea typeface="ＭＳ Ｐゴシック" pitchFamily="34" charset="-128"/>
              </a:rPr>
              <a:t>.</a:t>
            </a:r>
            <a:br>
              <a:rPr lang="de-DE" altLang="de-DE" dirty="0" smtClean="0">
                <a:ea typeface="ＭＳ Ｐゴシック" pitchFamily="34" charset="-128"/>
              </a:rPr>
            </a:br>
            <a:endParaRPr lang="en-US" altLang="de-DE" sz="1000" dirty="0">
              <a:ea typeface="ＭＳ Ｐゴシック" pitchFamily="34" charset="-128"/>
            </a:endParaRPr>
          </a:p>
          <a:p>
            <a:pPr marL="231775" indent="-231775"/>
            <a:r>
              <a:rPr lang="de-DE" altLang="de-DE" sz="2000" dirty="0">
                <a:ea typeface="ＭＳ Ｐゴシック" pitchFamily="34" charset="-128"/>
              </a:rPr>
              <a:t>The </a:t>
            </a:r>
            <a:r>
              <a:rPr lang="de-DE" altLang="de-DE" sz="2000" dirty="0" err="1">
                <a:ea typeface="ＭＳ Ｐゴシック" pitchFamily="34" charset="-128"/>
              </a:rPr>
              <a:t>system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is</a:t>
            </a:r>
            <a:r>
              <a:rPr lang="de-DE" altLang="de-DE" sz="2000" dirty="0">
                <a:ea typeface="ＭＳ Ｐゴシック" pitchFamily="34" charset="-128"/>
              </a:rPr>
              <a:t> limited </a:t>
            </a:r>
            <a:r>
              <a:rPr lang="de-DE" altLang="de-DE" sz="2000" dirty="0" err="1">
                <a:ea typeface="ＭＳ Ｐゴシック" pitchFamily="34" charset="-128"/>
              </a:rPr>
              <a:t>only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by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the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throughput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capacity</a:t>
            </a:r>
            <a:r>
              <a:rPr lang="de-DE" altLang="de-DE" sz="2000" dirty="0">
                <a:ea typeface="ＭＳ Ｐゴシック" pitchFamily="34" charset="-128"/>
              </a:rPr>
              <a:t> and </a:t>
            </a:r>
            <a:r>
              <a:rPr lang="de-DE" altLang="de-DE" sz="2000" dirty="0" err="1">
                <a:ea typeface="ＭＳ Ｐゴシック" pitchFamily="34" charset="-128"/>
              </a:rPr>
              <a:t>by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the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br>
              <a:rPr lang="de-DE" altLang="de-DE" sz="2000" dirty="0">
                <a:ea typeface="ＭＳ Ｐゴシック" pitchFamily="34" charset="-128"/>
              </a:rPr>
            </a:br>
            <a:r>
              <a:rPr lang="de-DE" altLang="de-DE" sz="2000" dirty="0" err="1">
                <a:ea typeface="ＭＳ Ｐゴシック" pitchFamily="34" charset="-128"/>
              </a:rPr>
              <a:t>rejection</a:t>
            </a:r>
            <a:r>
              <a:rPr lang="de-DE" altLang="de-DE" sz="2000" dirty="0">
                <a:ea typeface="ＭＳ Ｐゴシック" pitchFamily="34" charset="-128"/>
              </a:rPr>
              <a:t> power </a:t>
            </a:r>
            <a:r>
              <a:rPr lang="de-DE" altLang="de-DE" sz="2000" dirty="0" err="1">
                <a:ea typeface="ＭＳ Ｐゴシック" pitchFamily="34" charset="-128"/>
              </a:rPr>
              <a:t>of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the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smtClean="0">
                <a:ea typeface="ＭＳ Ｐゴシック" pitchFamily="34" charset="-128"/>
              </a:rPr>
              <a:t>on-line </a:t>
            </a:r>
            <a:r>
              <a:rPr lang="de-DE" altLang="de-DE" sz="2000" dirty="0" err="1">
                <a:ea typeface="ＭＳ Ｐゴシック" pitchFamily="34" charset="-128"/>
              </a:rPr>
              <a:t>computing</a:t>
            </a:r>
            <a:r>
              <a:rPr lang="de-DE" altLang="de-DE" sz="2000" dirty="0">
                <a:ea typeface="ＭＳ Ｐゴシック" pitchFamily="34" charset="-128"/>
              </a:rPr>
              <a:t> </a:t>
            </a:r>
            <a:r>
              <a:rPr lang="de-DE" altLang="de-DE" sz="2000" dirty="0" err="1">
                <a:ea typeface="ＭＳ Ｐゴシック" pitchFamily="34" charset="-128"/>
              </a:rPr>
              <a:t>farm</a:t>
            </a:r>
            <a:r>
              <a:rPr lang="de-DE" altLang="de-DE" sz="2000" dirty="0">
                <a:ea typeface="ＭＳ Ｐゴシック" pitchFamily="34" charset="-128"/>
              </a:rPr>
              <a:t>.</a:t>
            </a:r>
          </a:p>
          <a:p>
            <a:pPr marL="0" indent="0">
              <a:buNone/>
            </a:pPr>
            <a:endParaRPr lang="de-DE" altLang="de-DE" sz="2000" dirty="0" smtClean="0">
              <a:ea typeface="ＭＳ Ｐゴシック" pitchFamily="34" charset="-128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5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mtClean="0">
                <a:ea typeface="ＭＳ Ｐゴシック" pitchFamily="34" charset="-128"/>
              </a:rPr>
              <a:t>CBM online data flow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77990" y="1340768"/>
            <a:ext cx="7538426" cy="4608512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First-level Event Selector</a:t>
                </a:r>
                <a:endParaRPr lang="de-DE" sz="2800" dirty="0"/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7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55256" y="1200290"/>
            <a:ext cx="6545744" cy="3234940"/>
            <a:chOff x="782" y="2808"/>
            <a:chExt cx="8592" cy="49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1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1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874582" y="3968506"/>
            <a:ext cx="905782" cy="113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08" y="967683"/>
            <a:ext cx="783592" cy="79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feil nach rechts 2"/>
          <p:cNvSpPr/>
          <p:nvPr/>
        </p:nvSpPr>
        <p:spPr bwMode="auto">
          <a:xfrm>
            <a:off x="539552" y="3646938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Pfeil nach rechts 3"/>
          <p:cNvSpPr/>
          <p:nvPr/>
        </p:nvSpPr>
        <p:spPr bwMode="auto">
          <a:xfrm rot="16200000">
            <a:off x="8805" y="2528681"/>
            <a:ext cx="2637335" cy="242316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0"/>
          <p:cNvSpPr txBox="1"/>
          <p:nvPr/>
        </p:nvSpPr>
        <p:spPr>
          <a:xfrm>
            <a:off x="2286000" y="4495800"/>
            <a:ext cx="6268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Situation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16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 	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ALICE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, ATLAS, CMS at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LHC </a:t>
            </a:r>
            <a:b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</a:b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		STAR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Exploring the QCD phase </a:t>
            </a:r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0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event reconstruction 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535881"/>
            <a:ext cx="79928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Time-slice sorting of detector hits: </a:t>
            </a:r>
            <a:br>
              <a:rPr lang="en-US" sz="2000" dirty="0" smtClean="0"/>
            </a:br>
            <a:r>
              <a:rPr lang="en-US" sz="1600" i="1" dirty="0"/>
              <a:t>F</a:t>
            </a:r>
            <a:r>
              <a:rPr lang="en-US" sz="1600" i="1" dirty="0" smtClean="0"/>
              <a:t>irst step in “pre-event” definition.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Track finding – Cellular Automaton: </a:t>
            </a:r>
            <a:br>
              <a:rPr lang="en-US" sz="2000" dirty="0" smtClean="0"/>
            </a:br>
            <a:r>
              <a:rPr lang="en-US" altLang="de-DE" sz="1600" i="1" dirty="0" smtClean="0"/>
              <a:t>Which </a:t>
            </a:r>
            <a:r>
              <a:rPr lang="en-US" altLang="de-DE" sz="1600" i="1" dirty="0"/>
              <a:t>hits in the detector layers belong to the same track? </a:t>
            </a:r>
            <a:endParaRPr lang="en-US" altLang="de-DE" i="1" dirty="0" smtClean="0"/>
          </a:p>
          <a:p>
            <a:pPr marL="690563" lvl="2" indent="-233363">
              <a:buFont typeface="Symbol" panose="05050102010706020507" pitchFamily="18" charset="2"/>
              <a:buChar char="-"/>
            </a:pPr>
            <a:r>
              <a:rPr lang="en-US" sz="1600" dirty="0" smtClean="0">
                <a:ea typeface="ＭＳ Ｐゴシック" charset="-128"/>
                <a:cs typeface="ＭＳ Ｐゴシック" charset="-128"/>
              </a:rPr>
              <a:t>large combinatorial problem</a:t>
            </a:r>
          </a:p>
          <a:p>
            <a:pPr marL="690563" lvl="2" indent="-233363">
              <a:buFont typeface="Symbol" panose="05050102010706020507" pitchFamily="18" charset="2"/>
              <a:buChar char="-"/>
            </a:pPr>
            <a:r>
              <a:rPr lang="en-US" sz="1600" dirty="0" smtClean="0">
                <a:ea typeface="ＭＳ Ｐゴシック" charset="-128"/>
                <a:cs typeface="ＭＳ Ｐゴシック" charset="-128"/>
              </a:rPr>
              <a:t>well to be parallelized 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  <a:p>
            <a:pPr marL="690563" lvl="1" indent="-233363">
              <a:buFont typeface="Symbol" panose="05050102010706020507" pitchFamily="18" charset="2"/>
              <a:buChar char="-"/>
            </a:pPr>
            <a:r>
              <a:rPr lang="en-US" sz="1600" dirty="0" smtClean="0">
                <a:ea typeface="ＭＳ Ｐゴシック" charset="-128"/>
                <a:cs typeface="ＭＳ Ｐゴシック" charset="-128"/>
              </a:rPr>
              <a:t>applicable to many-core CPU/GPU systems</a:t>
            </a:r>
            <a:r>
              <a:rPr lang="en-US" altLang="de-DE" sz="2000" dirty="0" smtClean="0"/>
              <a:t/>
            </a:r>
            <a:br>
              <a:rPr lang="en-US" altLang="de-DE" sz="2000" dirty="0" smtClean="0"/>
            </a:br>
            <a:endParaRPr lang="en-US" altLang="de-DE" sz="12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Track fitting – </a:t>
            </a:r>
            <a:r>
              <a:rPr lang="en-US" sz="2000" dirty="0" err="1" smtClean="0"/>
              <a:t>Kalman</a:t>
            </a:r>
            <a:r>
              <a:rPr lang="en-US" sz="2000" dirty="0" smtClean="0"/>
              <a:t> Filter: </a:t>
            </a:r>
            <a:br>
              <a:rPr lang="en-US" sz="2000" dirty="0" smtClean="0"/>
            </a:br>
            <a:r>
              <a:rPr lang="en-US" sz="1600" i="1" dirty="0" smtClean="0">
                <a:sym typeface="Wingdings" panose="05000000000000000000" pitchFamily="2" charset="2"/>
              </a:rPr>
              <a:t>Optimization of </a:t>
            </a:r>
            <a:r>
              <a:rPr lang="en-US" altLang="de-DE" sz="1600" i="1" dirty="0" smtClean="0"/>
              <a:t>the track parameters.</a:t>
            </a:r>
            <a:r>
              <a:rPr lang="en-US" sz="1600" i="1" dirty="0" smtClean="0"/>
              <a:t> </a:t>
            </a:r>
          </a:p>
          <a:p>
            <a:pPr marL="690563" lvl="1" indent="-233363">
              <a:buFont typeface="Symbol" panose="05050102010706020507" pitchFamily="18" charset="2"/>
              <a:buChar char="-"/>
            </a:pPr>
            <a:r>
              <a:rPr lang="en-US" altLang="de-DE" sz="1600" dirty="0" smtClean="0"/>
              <a:t>recursive </a:t>
            </a:r>
            <a:r>
              <a:rPr lang="en-US" altLang="de-DE" sz="1600" dirty="0"/>
              <a:t>least squares </a:t>
            </a:r>
            <a:r>
              <a:rPr lang="en-US" altLang="de-DE" sz="1600" dirty="0" smtClean="0"/>
              <a:t>method, </a:t>
            </a:r>
            <a:r>
              <a:rPr lang="en-US" sz="1600" dirty="0" smtClean="0"/>
              <a:t>fast</a:t>
            </a:r>
          </a:p>
          <a:p>
            <a:pPr lvl="1"/>
            <a:endParaRPr lang="en-US" sz="1600" i="1" dirty="0" smtClean="0"/>
          </a:p>
          <a:p>
            <a:pPr marL="339725" indent="-339725">
              <a:buFont typeface="+mj-lt"/>
              <a:buAutoNum type="arabicPeriod"/>
            </a:pPr>
            <a:r>
              <a:rPr lang="en-US" sz="2000" dirty="0" smtClean="0"/>
              <a:t>Event determination </a:t>
            </a:r>
            <a:br>
              <a:rPr lang="en-US" sz="2000" dirty="0" smtClean="0"/>
            </a:br>
            <a:r>
              <a:rPr lang="en-US" sz="1600" i="1" dirty="0" smtClean="0"/>
              <a:t>Which tracks belong to same interaction?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Particle finding: </a:t>
            </a:r>
            <a:br>
              <a:rPr lang="en-US" sz="2000" dirty="0" smtClean="0"/>
            </a:br>
            <a:r>
              <a:rPr lang="en-US" sz="1600" i="1" dirty="0">
                <a:sym typeface="Wingdings" panose="05000000000000000000" pitchFamily="2" charset="2"/>
              </a:rPr>
              <a:t>I</a:t>
            </a:r>
            <a:r>
              <a:rPr lang="en-US" sz="1600" i="1" dirty="0" smtClean="0"/>
              <a:t>dentify decay topologies and other signatures.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16216" y="2780928"/>
            <a:ext cx="2216601" cy="936104"/>
            <a:chOff x="705650" y="3521646"/>
            <a:chExt cx="2053978" cy="815660"/>
          </a:xfrm>
        </p:grpSpPr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>
              <a:off x="2629264" y="3631064"/>
              <a:ext cx="995" cy="6744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>
              <a:off x="2171498" y="3616143"/>
              <a:ext cx="995" cy="6744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1714726" y="3624101"/>
              <a:ext cx="995" cy="6744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1272882" y="3616143"/>
              <a:ext cx="995" cy="6744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820091" y="3612164"/>
              <a:ext cx="995" cy="6744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  <p:sp>
          <p:nvSpPr>
            <p:cNvPr id="17" name="Rectangle 83"/>
            <p:cNvSpPr>
              <a:spLocks noChangeArrowheads="1"/>
            </p:cNvSpPr>
            <p:nvPr/>
          </p:nvSpPr>
          <p:spPr bwMode="auto">
            <a:xfrm>
              <a:off x="705650" y="3547508"/>
              <a:ext cx="2053978" cy="7897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18" name="AutoShape 84"/>
            <p:cNvSpPr>
              <a:spLocks noChangeArrowheads="1"/>
            </p:cNvSpPr>
            <p:nvPr/>
          </p:nvSpPr>
          <p:spPr bwMode="auto">
            <a:xfrm>
              <a:off x="773320" y="3660905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66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19" name="AutoShape 85"/>
            <p:cNvSpPr>
              <a:spLocks noChangeArrowheads="1"/>
            </p:cNvSpPr>
            <p:nvPr/>
          </p:nvSpPr>
          <p:spPr bwMode="auto">
            <a:xfrm>
              <a:off x="1225115" y="3615148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66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20" name="AutoShape 86"/>
            <p:cNvSpPr>
              <a:spLocks noChangeArrowheads="1"/>
            </p:cNvSpPr>
            <p:nvPr/>
          </p:nvSpPr>
          <p:spPr bwMode="auto">
            <a:xfrm>
              <a:off x="2578512" y="3682789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66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21" name="AutoShape 87"/>
            <p:cNvSpPr>
              <a:spLocks noChangeArrowheads="1"/>
            </p:cNvSpPr>
            <p:nvPr/>
          </p:nvSpPr>
          <p:spPr bwMode="auto">
            <a:xfrm>
              <a:off x="773320" y="4022978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9966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22" name="AutoShape 88"/>
            <p:cNvSpPr>
              <a:spLocks noChangeArrowheads="1"/>
            </p:cNvSpPr>
            <p:nvPr/>
          </p:nvSpPr>
          <p:spPr bwMode="auto">
            <a:xfrm>
              <a:off x="1225115" y="4135380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9966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23" name="AutoShape 89"/>
            <p:cNvSpPr>
              <a:spLocks noChangeArrowheads="1"/>
            </p:cNvSpPr>
            <p:nvPr/>
          </p:nvSpPr>
          <p:spPr bwMode="auto">
            <a:xfrm>
              <a:off x="2119750" y="4158259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9966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24" name="AutoShape 90"/>
            <p:cNvSpPr>
              <a:spLocks noChangeArrowheads="1"/>
            </p:cNvSpPr>
            <p:nvPr/>
          </p:nvSpPr>
          <p:spPr bwMode="auto">
            <a:xfrm>
              <a:off x="2578512" y="4089624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9966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cxnSp>
          <p:nvCxnSpPr>
            <p:cNvPr id="25" name="AutoShape 91"/>
            <p:cNvCxnSpPr>
              <a:cxnSpLocks noChangeShapeType="1"/>
              <a:stCxn id="18" idx="3"/>
              <a:endCxn id="19" idx="3"/>
            </p:cNvCxnSpPr>
            <p:nvPr/>
          </p:nvCxnSpPr>
          <p:spPr bwMode="auto">
            <a:xfrm flipV="1">
              <a:off x="863878" y="3660905"/>
              <a:ext cx="361237" cy="457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92"/>
            <p:cNvCxnSpPr>
              <a:cxnSpLocks noChangeShapeType="1"/>
              <a:stCxn id="19" idx="3"/>
              <a:endCxn id="36" idx="3"/>
            </p:cNvCxnSpPr>
            <p:nvPr/>
          </p:nvCxnSpPr>
          <p:spPr bwMode="auto">
            <a:xfrm>
              <a:off x="1315673" y="3660905"/>
              <a:ext cx="337354" cy="67640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93"/>
            <p:cNvCxnSpPr>
              <a:cxnSpLocks noChangeShapeType="1"/>
              <a:stCxn id="36" idx="3"/>
              <a:endCxn id="41" idx="3"/>
            </p:cNvCxnSpPr>
            <p:nvPr/>
          </p:nvCxnSpPr>
          <p:spPr bwMode="auto">
            <a:xfrm>
              <a:off x="1743586" y="3728545"/>
              <a:ext cx="385121" cy="22878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94"/>
            <p:cNvCxnSpPr>
              <a:cxnSpLocks noChangeShapeType="1"/>
              <a:stCxn id="41" idx="3"/>
              <a:endCxn id="20" idx="3"/>
            </p:cNvCxnSpPr>
            <p:nvPr/>
          </p:nvCxnSpPr>
          <p:spPr bwMode="auto">
            <a:xfrm flipV="1">
              <a:off x="2219265" y="3728545"/>
              <a:ext cx="359247" cy="22878"/>
            </a:xfrm>
            <a:prstGeom prst="straightConnector1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95"/>
            <p:cNvCxnSpPr>
              <a:cxnSpLocks noChangeShapeType="1"/>
              <a:stCxn id="21" idx="3"/>
              <a:endCxn id="22" idx="3"/>
            </p:cNvCxnSpPr>
            <p:nvPr/>
          </p:nvCxnSpPr>
          <p:spPr bwMode="auto">
            <a:xfrm>
              <a:off x="863878" y="4068735"/>
              <a:ext cx="361237" cy="11240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96"/>
            <p:cNvCxnSpPr>
              <a:cxnSpLocks noChangeShapeType="1"/>
              <a:stCxn id="22" idx="3"/>
              <a:endCxn id="40" idx="3"/>
            </p:cNvCxnSpPr>
            <p:nvPr/>
          </p:nvCxnSpPr>
          <p:spPr bwMode="auto">
            <a:xfrm flipV="1">
              <a:off x="1315673" y="4159253"/>
              <a:ext cx="360242" cy="21884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97"/>
            <p:cNvCxnSpPr>
              <a:cxnSpLocks noChangeShapeType="1"/>
              <a:stCxn id="40" idx="3"/>
              <a:endCxn id="23" idx="3"/>
            </p:cNvCxnSpPr>
            <p:nvPr/>
          </p:nvCxnSpPr>
          <p:spPr bwMode="auto">
            <a:xfrm>
              <a:off x="1766474" y="4159253"/>
              <a:ext cx="353276" cy="44762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98"/>
            <p:cNvCxnSpPr>
              <a:cxnSpLocks noChangeShapeType="1"/>
              <a:stCxn id="23" idx="3"/>
              <a:endCxn id="24" idx="3"/>
            </p:cNvCxnSpPr>
            <p:nvPr/>
          </p:nvCxnSpPr>
          <p:spPr bwMode="auto">
            <a:xfrm flipV="1">
              <a:off x="2210308" y="4135380"/>
              <a:ext cx="368203" cy="68635"/>
            </a:xfrm>
            <a:prstGeom prst="straightConnector1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99"/>
            <p:cNvCxnSpPr>
              <a:cxnSpLocks noChangeShapeType="1"/>
              <a:stCxn id="18" idx="3"/>
              <a:endCxn id="22" idx="3"/>
            </p:cNvCxnSpPr>
            <p:nvPr/>
          </p:nvCxnSpPr>
          <p:spPr bwMode="auto">
            <a:xfrm>
              <a:off x="863878" y="3706662"/>
              <a:ext cx="361237" cy="4744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102"/>
            <p:cNvCxnSpPr>
              <a:cxnSpLocks noChangeShapeType="1"/>
              <a:stCxn id="21" idx="3"/>
              <a:endCxn id="19" idx="3"/>
            </p:cNvCxnSpPr>
            <p:nvPr/>
          </p:nvCxnSpPr>
          <p:spPr bwMode="auto">
            <a:xfrm flipV="1">
              <a:off x="863878" y="3660905"/>
              <a:ext cx="361237" cy="4078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106"/>
            <p:cNvCxnSpPr>
              <a:cxnSpLocks noChangeShapeType="1"/>
              <a:stCxn id="19" idx="3"/>
              <a:endCxn id="40" idx="3"/>
            </p:cNvCxnSpPr>
            <p:nvPr/>
          </p:nvCxnSpPr>
          <p:spPr bwMode="auto">
            <a:xfrm>
              <a:off x="1315673" y="3660905"/>
              <a:ext cx="360242" cy="4983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AutoShape 109"/>
            <p:cNvSpPr>
              <a:spLocks noChangeArrowheads="1"/>
            </p:cNvSpPr>
            <p:nvPr/>
          </p:nvSpPr>
          <p:spPr bwMode="auto">
            <a:xfrm>
              <a:off x="1653027" y="3682789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66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cxnSp>
          <p:nvCxnSpPr>
            <p:cNvPr id="37" name="AutoShape 110"/>
            <p:cNvCxnSpPr>
              <a:cxnSpLocks noChangeShapeType="1"/>
              <a:stCxn id="36" idx="3"/>
              <a:endCxn id="44" idx="3"/>
            </p:cNvCxnSpPr>
            <p:nvPr/>
          </p:nvCxnSpPr>
          <p:spPr bwMode="auto">
            <a:xfrm>
              <a:off x="1743586" y="3728545"/>
              <a:ext cx="385121" cy="249672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111"/>
            <p:cNvCxnSpPr>
              <a:cxnSpLocks noChangeShapeType="1"/>
              <a:stCxn id="36" idx="3"/>
              <a:endCxn id="23" idx="3"/>
            </p:cNvCxnSpPr>
            <p:nvPr/>
          </p:nvCxnSpPr>
          <p:spPr bwMode="auto">
            <a:xfrm>
              <a:off x="1743586" y="3728545"/>
              <a:ext cx="376165" cy="475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112"/>
            <p:cNvCxnSpPr>
              <a:cxnSpLocks noChangeShapeType="1"/>
              <a:stCxn id="22" idx="3"/>
              <a:endCxn id="36" idx="3"/>
            </p:cNvCxnSpPr>
            <p:nvPr/>
          </p:nvCxnSpPr>
          <p:spPr bwMode="auto">
            <a:xfrm flipV="1">
              <a:off x="1315673" y="3728545"/>
              <a:ext cx="337354" cy="4525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AutoShape 116"/>
            <p:cNvSpPr>
              <a:spLocks noChangeArrowheads="1"/>
            </p:cNvSpPr>
            <p:nvPr/>
          </p:nvSpPr>
          <p:spPr bwMode="auto">
            <a:xfrm>
              <a:off x="1675916" y="4113497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9966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sp>
          <p:nvSpPr>
            <p:cNvPr id="41" name="AutoShape 118"/>
            <p:cNvSpPr>
              <a:spLocks noChangeArrowheads="1"/>
            </p:cNvSpPr>
            <p:nvPr/>
          </p:nvSpPr>
          <p:spPr bwMode="auto">
            <a:xfrm>
              <a:off x="2128706" y="3705667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rgbClr val="3366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cxnSp>
          <p:nvCxnSpPr>
            <p:cNvPr id="42" name="AutoShape 120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V="1">
              <a:off x="1766474" y="3751423"/>
              <a:ext cx="362233" cy="4078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AutoShape 121"/>
            <p:cNvCxnSpPr>
              <a:cxnSpLocks noChangeShapeType="1"/>
              <a:stCxn id="40" idx="3"/>
              <a:endCxn id="44" idx="3"/>
            </p:cNvCxnSpPr>
            <p:nvPr/>
          </p:nvCxnSpPr>
          <p:spPr bwMode="auto">
            <a:xfrm flipV="1">
              <a:off x="1766474" y="3978217"/>
              <a:ext cx="362233" cy="181037"/>
            </a:xfrm>
            <a:prstGeom prst="straightConnector1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AutoShape 124"/>
            <p:cNvSpPr>
              <a:spLocks noChangeArrowheads="1"/>
            </p:cNvSpPr>
            <p:nvPr/>
          </p:nvSpPr>
          <p:spPr bwMode="auto">
            <a:xfrm>
              <a:off x="2128706" y="3932460"/>
              <a:ext cx="90558" cy="90518"/>
            </a:xfrm>
            <a:prstGeom prst="star16">
              <a:avLst>
                <a:gd name="adj" fmla="val 37500"/>
              </a:avLst>
            </a:prstGeom>
            <a:solidFill>
              <a:schemeClr val="bg1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  <p:cxnSp>
          <p:nvCxnSpPr>
            <p:cNvPr id="45" name="AutoShape 125"/>
            <p:cNvCxnSpPr>
              <a:cxnSpLocks noChangeShapeType="1"/>
              <a:stCxn id="41" idx="3"/>
              <a:endCxn id="24" idx="3"/>
            </p:cNvCxnSpPr>
            <p:nvPr/>
          </p:nvCxnSpPr>
          <p:spPr bwMode="auto">
            <a:xfrm>
              <a:off x="2219265" y="3751423"/>
              <a:ext cx="359247" cy="3839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126"/>
            <p:cNvCxnSpPr>
              <a:cxnSpLocks noChangeShapeType="1"/>
              <a:stCxn id="44" idx="3"/>
              <a:endCxn id="20" idx="3"/>
            </p:cNvCxnSpPr>
            <p:nvPr/>
          </p:nvCxnSpPr>
          <p:spPr bwMode="auto">
            <a:xfrm flipV="1">
              <a:off x="2219265" y="3728545"/>
              <a:ext cx="359247" cy="249672"/>
            </a:xfrm>
            <a:prstGeom prst="straightConnector1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127"/>
            <p:cNvCxnSpPr>
              <a:cxnSpLocks noChangeShapeType="1"/>
              <a:stCxn id="44" idx="3"/>
              <a:endCxn id="24" idx="3"/>
            </p:cNvCxnSpPr>
            <p:nvPr/>
          </p:nvCxnSpPr>
          <p:spPr bwMode="auto">
            <a:xfrm>
              <a:off x="2219265" y="3978217"/>
              <a:ext cx="359247" cy="157164"/>
            </a:xfrm>
            <a:prstGeom prst="straightConnector1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128"/>
            <p:cNvCxnSpPr>
              <a:cxnSpLocks noChangeShapeType="1"/>
              <a:stCxn id="23" idx="3"/>
              <a:endCxn id="20" idx="3"/>
            </p:cNvCxnSpPr>
            <p:nvPr/>
          </p:nvCxnSpPr>
          <p:spPr bwMode="auto">
            <a:xfrm flipV="1">
              <a:off x="2210308" y="3728545"/>
              <a:ext cx="368203" cy="475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Text Box 181"/>
            <p:cNvSpPr txBox="1">
              <a:spLocks noChangeArrowheads="1"/>
            </p:cNvSpPr>
            <p:nvPr/>
          </p:nvSpPr>
          <p:spPr bwMode="auto">
            <a:xfrm>
              <a:off x="929557" y="3521646"/>
              <a:ext cx="167184" cy="17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de-DE" sz="1200"/>
                <a:t>1</a:t>
              </a:r>
            </a:p>
          </p:txBody>
        </p:sp>
        <p:sp>
          <p:nvSpPr>
            <p:cNvPr id="50" name="Text Box 182"/>
            <p:cNvSpPr txBox="1">
              <a:spLocks noChangeArrowheads="1"/>
            </p:cNvSpPr>
            <p:nvPr/>
          </p:nvSpPr>
          <p:spPr bwMode="auto">
            <a:xfrm>
              <a:off x="1412202" y="3537561"/>
              <a:ext cx="167184" cy="17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de-DE" sz="1200"/>
                <a:t>2</a:t>
              </a:r>
            </a:p>
          </p:txBody>
        </p:sp>
        <p:sp>
          <p:nvSpPr>
            <p:cNvPr id="51" name="Text Box 183"/>
            <p:cNvSpPr txBox="1">
              <a:spLocks noChangeArrowheads="1"/>
            </p:cNvSpPr>
            <p:nvPr/>
          </p:nvSpPr>
          <p:spPr bwMode="auto">
            <a:xfrm>
              <a:off x="1892857" y="3559445"/>
              <a:ext cx="167184" cy="17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de-DE" sz="1200"/>
                <a:t>3</a:t>
              </a:r>
            </a:p>
          </p:txBody>
        </p:sp>
        <p:sp>
          <p:nvSpPr>
            <p:cNvPr id="52" name="Text Box 184"/>
            <p:cNvSpPr txBox="1">
              <a:spLocks noChangeArrowheads="1"/>
            </p:cNvSpPr>
            <p:nvPr/>
          </p:nvSpPr>
          <p:spPr bwMode="auto">
            <a:xfrm>
              <a:off x="2348633" y="3548503"/>
              <a:ext cx="167184" cy="172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de-DE" sz="1200"/>
                <a:t>4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548546" y="2348880"/>
            <a:ext cx="31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</a:t>
            </a:r>
            <a:r>
              <a:rPr lang="en-US" dirty="0" smtClean="0"/>
              <a:t> </a:t>
            </a:r>
            <a:endParaRPr lang="de-DE" dirty="0"/>
          </a:p>
        </p:txBody>
      </p:sp>
      <p:grpSp>
        <p:nvGrpSpPr>
          <p:cNvPr id="54" name="Group 53"/>
          <p:cNvGrpSpPr/>
          <p:nvPr/>
        </p:nvGrpSpPr>
        <p:grpSpPr>
          <a:xfrm>
            <a:off x="6005435" y="1351215"/>
            <a:ext cx="2743111" cy="1141682"/>
            <a:chOff x="6005435" y="1351215"/>
            <a:chExt cx="2743111" cy="114168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376367"/>
              <a:ext cx="2376346" cy="11165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6005435" y="1351215"/>
              <a:ext cx="5107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hits</a:t>
              </a:r>
              <a:r>
                <a:rPr lang="en-US" dirty="0" smtClean="0"/>
                <a:t> </a:t>
              </a:r>
              <a:endParaRPr lang="de-DE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64" y="4124526"/>
            <a:ext cx="2216182" cy="888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69" y="5085184"/>
            <a:ext cx="1651447" cy="15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0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Parallelization of event reconstruction</a:t>
            </a:r>
            <a:endParaRPr lang="de-DE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38667" y="2857865"/>
            <a:ext cx="4161325" cy="3307439"/>
            <a:chOff x="1187624" y="2133600"/>
            <a:chExt cx="6472064" cy="4130675"/>
          </a:xfrm>
        </p:grpSpPr>
        <p:pic>
          <p:nvPicPr>
            <p:cNvPr id="9" name="Bild 2" descr="scalability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088" y="2133600"/>
              <a:ext cx="6324600" cy="413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187624" y="5157192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399740" y="1268760"/>
            <a:ext cx="440283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altLang="de-DE" sz="1800" dirty="0" smtClean="0">
                <a:latin typeface="+mn-lt"/>
              </a:rPr>
              <a:t>On “event” level: </a:t>
            </a:r>
            <a:endParaRPr lang="en-GB" altLang="de-DE" sz="1800" dirty="0">
              <a:latin typeface="+mn-lt"/>
            </a:endParaRPr>
          </a:p>
          <a:p>
            <a:pPr marL="173038" indent="-173038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altLang="de-DE" sz="1600" dirty="0" smtClean="0">
                <a:latin typeface="+mn-lt"/>
              </a:rPr>
              <a:t>reconstruction </a:t>
            </a:r>
            <a:r>
              <a:rPr lang="en-GB" altLang="de-DE" sz="1600" dirty="0">
                <a:latin typeface="+mn-lt"/>
              </a:rPr>
              <a:t>with independent </a:t>
            </a:r>
            <a:r>
              <a:rPr lang="en-GB" altLang="de-DE" sz="1600" dirty="0" smtClean="0">
                <a:latin typeface="+mn-lt"/>
              </a:rPr>
              <a:t>processes </a:t>
            </a:r>
          </a:p>
          <a:p>
            <a:pPr marL="173038" indent="-173038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altLang="de-DE" sz="1600" dirty="0" smtClean="0">
                <a:latin typeface="+mn-lt"/>
              </a:rPr>
              <a:t>Exploit </a:t>
            </a:r>
            <a:r>
              <a:rPr lang="en-GB" altLang="de-DE" sz="1600" dirty="0">
                <a:latin typeface="+mn-lt"/>
              </a:rPr>
              <a:t>many-core systems with multi-threading: </a:t>
            </a:r>
            <a:r>
              <a:rPr lang="en-GB" altLang="de-DE" sz="1600" dirty="0" smtClean="0">
                <a:latin typeface="+mn-lt"/>
              </a:rPr>
              <a:t>1 </a:t>
            </a:r>
            <a:r>
              <a:rPr lang="en-GB" altLang="de-DE" sz="1600" dirty="0">
                <a:latin typeface="+mn-lt"/>
              </a:rPr>
              <a:t>thread per logical core, 1000 events per core. </a:t>
            </a:r>
          </a:p>
        </p:txBody>
      </p:sp>
      <p:sp>
        <p:nvSpPr>
          <p:cNvPr id="13" name="Textfeld 9"/>
          <p:cNvSpPr txBox="1">
            <a:spLocks noChangeArrowheads="1"/>
          </p:cNvSpPr>
          <p:nvPr/>
        </p:nvSpPr>
        <p:spPr bwMode="auto">
          <a:xfrm>
            <a:off x="4788024" y="1268760"/>
            <a:ext cx="3936725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altLang="de-DE" sz="1800" dirty="0" smtClean="0">
                <a:latin typeface="+mn-lt"/>
              </a:rPr>
              <a:t>On “task” level: </a:t>
            </a:r>
          </a:p>
          <a:p>
            <a:pPr marL="173038" indent="-173038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altLang="de-DE" sz="1600" dirty="0" smtClean="0">
                <a:latin typeface="+mn-lt"/>
              </a:rPr>
              <a:t>digitizer, finder, fitter, analysis tasks: current readiness of parallelization </a:t>
            </a:r>
          </a:p>
          <a:p>
            <a:pPr marL="173038" indent="-173038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altLang="de-DE" sz="1600" dirty="0" smtClean="0">
                <a:latin typeface="+mn-lt"/>
              </a:rPr>
              <a:t>employing different computing techniques and architectures </a:t>
            </a:r>
            <a:endParaRPr lang="en-GB" altLang="de-DE" sz="16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22" y="2967671"/>
            <a:ext cx="4055342" cy="291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6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04838"/>
            <a:ext cx="82105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494234" y="621516"/>
            <a:ext cx="8344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Green IT </a:t>
            </a:r>
            <a:r>
              <a:rPr lang="en-US" sz="2400" b="1" dirty="0" smtClean="0">
                <a:solidFill>
                  <a:schemeClr val="bg1"/>
                </a:solidFill>
              </a:rPr>
              <a:t>Cube, January </a:t>
            </a:r>
            <a:r>
              <a:rPr lang="en-US" sz="2400" b="1" dirty="0">
                <a:solidFill>
                  <a:schemeClr val="bg1"/>
                </a:solidFill>
              </a:rPr>
              <a:t>2016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new </a:t>
            </a:r>
            <a:r>
              <a:rPr lang="en-US" sz="2400" b="1" dirty="0">
                <a:solidFill>
                  <a:schemeClr val="bg1"/>
                </a:solidFill>
              </a:rPr>
              <a:t>high-performance computing center </a:t>
            </a:r>
            <a:r>
              <a:rPr lang="en-US" sz="2400" b="1" dirty="0" smtClean="0">
                <a:solidFill>
                  <a:schemeClr val="bg1"/>
                </a:solidFill>
              </a:rPr>
              <a:t>at GSI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04" y="3886200"/>
            <a:ext cx="3531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04" y="2133600"/>
            <a:ext cx="2525996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4234" y="1448812"/>
            <a:ext cx="55903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physics </a:t>
            </a:r>
            <a:r>
              <a:rPr lang="en-US" dirty="0">
                <a:solidFill>
                  <a:schemeClr val="bg1"/>
                </a:solidFill>
              </a:rPr>
              <a:t>simulations, detector development for </a:t>
            </a:r>
            <a:r>
              <a:rPr lang="en-US" dirty="0" smtClean="0">
                <a:solidFill>
                  <a:schemeClr val="bg1"/>
                </a:solidFill>
              </a:rPr>
              <a:t>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Data </a:t>
            </a:r>
            <a:r>
              <a:rPr lang="en-US" dirty="0">
                <a:solidFill>
                  <a:schemeClr val="bg1"/>
                </a:solidFill>
              </a:rPr>
              <a:t>processing and analysis from experiments in the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accelerator </a:t>
            </a:r>
            <a:r>
              <a:rPr lang="en-US" dirty="0">
                <a:solidFill>
                  <a:schemeClr val="bg1"/>
                </a:solidFill>
              </a:rPr>
              <a:t>facilities of GSI, and </a:t>
            </a:r>
            <a:r>
              <a:rPr lang="en-US" dirty="0" smtClean="0">
                <a:solidFill>
                  <a:schemeClr val="bg1"/>
                </a:solidFill>
              </a:rPr>
              <a:t>FAIR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4234" y="2492276"/>
            <a:ext cx="49921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Space and 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768 </a:t>
            </a:r>
            <a:r>
              <a:rPr lang="en-US" dirty="0">
                <a:solidFill>
                  <a:schemeClr val="bg1"/>
                </a:solidFill>
              </a:rPr>
              <a:t>computer cabinets 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six </a:t>
            </a:r>
            <a:r>
              <a:rPr lang="en-US" dirty="0" smtClean="0">
                <a:solidFill>
                  <a:schemeClr val="bg1"/>
                </a:solidFill>
              </a:rPr>
              <a:t>floors (1/3 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300,000 CPUs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12 MW cooling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100 </a:t>
            </a:r>
            <a:r>
              <a:rPr lang="en-US" dirty="0">
                <a:solidFill>
                  <a:schemeClr val="bg1"/>
                </a:solidFill>
              </a:rPr>
              <a:t>petabytes to store experiment </a:t>
            </a:r>
            <a:r>
              <a:rPr lang="en-US" dirty="0" smtClean="0">
                <a:solidFill>
                  <a:schemeClr val="bg1"/>
                </a:solidFill>
              </a:rPr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data link from experiments: one terabyte/s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racking nuclear collisions</a:t>
            </a:r>
            <a:endParaRPr lang="en-US" dirty="0"/>
          </a:p>
        </p:txBody>
      </p:sp>
      <p:pic>
        <p:nvPicPr>
          <p:cNvPr id="7" name="Picture 2" descr="NiNi_15AGeV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7"/>
          <a:stretch/>
        </p:blipFill>
        <p:spPr bwMode="auto">
          <a:xfrm>
            <a:off x="557212" y="1143000"/>
            <a:ext cx="8087167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708150" y="5410200"/>
            <a:ext cx="1166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FF00"/>
                </a:solidFill>
              </a:rPr>
              <a:t>MVD</a:t>
            </a:r>
            <a:endParaRPr lang="de-DE" alt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013200" y="1592263"/>
            <a:ext cx="914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FF00"/>
                </a:solidFill>
              </a:rPr>
              <a:t>STS</a:t>
            </a:r>
            <a:endParaRPr lang="de-DE" alt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1" y="16764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bg1"/>
                </a:solidFill>
              </a:rPr>
              <a:t>Ni+Ni</a:t>
            </a:r>
            <a:r>
              <a:rPr lang="en-US" b="1" dirty="0">
                <a:solidFill>
                  <a:schemeClr val="bg1"/>
                </a:solidFill>
              </a:rPr>
              <a:t> @ 15 </a:t>
            </a:r>
            <a:r>
              <a:rPr lang="en-US" b="1" dirty="0" err="1">
                <a:solidFill>
                  <a:schemeClr val="bg1"/>
                </a:solidFill>
              </a:rPr>
              <a:t>AGeV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central collision</a:t>
            </a:r>
          </a:p>
          <a:p>
            <a:pPr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collision rates from 100 kHz to 10 MHz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40154" y="4676481"/>
            <a:ext cx="869950" cy="30480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4889" y="4105373"/>
            <a:ext cx="1101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beam on target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90600" y="1845072"/>
            <a:ext cx="0" cy="665956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179465" y="1916518"/>
            <a:ext cx="1335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solidFill>
                  <a:srgbClr val="FFFF00"/>
                </a:solidFill>
              </a:rPr>
              <a:t>1T magnetic dipole field</a:t>
            </a:r>
            <a:endParaRPr lang="de-DE" altLang="en-US" sz="3200" b="1" dirty="0">
              <a:solidFill>
                <a:srgbClr val="FFFF00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Search for physics signatures</a:t>
            </a:r>
            <a:endParaRPr lang="en-US" dirty="0"/>
          </a:p>
        </p:txBody>
      </p:sp>
      <p:pic>
        <p:nvPicPr>
          <p:cNvPr id="7" name="Picture 6" descr="omegaP_new24c_c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1"/>
          <a:stretch/>
        </p:blipFill>
        <p:spPr bwMode="auto">
          <a:xfrm>
            <a:off x="543219" y="1198109"/>
            <a:ext cx="8072438" cy="487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4657" y="1744209"/>
            <a:ext cx="84455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8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FFFF00"/>
                </a:solidFill>
              </a:rPr>
              <a:t>165 </a:t>
            </a:r>
            <a:r>
              <a:rPr lang="en-GB" altLang="en-US" sz="1800" b="1" dirty="0">
                <a:solidFill>
                  <a:srgbClr val="FFFF00"/>
                </a:solidFill>
                <a:latin typeface="Symbol" pitchFamily="18" charset="2"/>
              </a:rPr>
              <a:t></a:t>
            </a:r>
          </a:p>
          <a:p>
            <a:pPr eaLnBrk="1" hangingPunct="1"/>
            <a:r>
              <a:rPr lang="en-GB" altLang="en-US" sz="1800" b="1" dirty="0">
                <a:solidFill>
                  <a:srgbClr val="FFFF00"/>
                </a:solidFill>
              </a:rPr>
              <a:t>170 p </a:t>
            </a:r>
          </a:p>
          <a:p>
            <a:pPr eaLnBrk="1" hangingPunct="1"/>
            <a:r>
              <a:rPr lang="en-GB" altLang="en-US" sz="1800" b="1" dirty="0">
                <a:solidFill>
                  <a:srgbClr val="FFFF00"/>
                </a:solidFill>
              </a:rPr>
              <a:t>26 K</a:t>
            </a:r>
          </a:p>
          <a:p>
            <a:pPr eaLnBrk="1" hangingPunct="1"/>
            <a:r>
              <a:rPr lang="en-GB" altLang="en-US" sz="1800" b="1" dirty="0">
                <a:solidFill>
                  <a:srgbClr val="FFFF00"/>
                </a:solidFill>
              </a:rPr>
              <a:t>15 </a:t>
            </a:r>
            <a:r>
              <a:rPr lang="en-GB" altLang="en-US" sz="1800" b="1" dirty="0">
                <a:solidFill>
                  <a:srgbClr val="FFFF00"/>
                </a:solidFill>
                <a:latin typeface="Symbol" pitchFamily="18" charset="2"/>
              </a:rPr>
              <a:t></a:t>
            </a:r>
          </a:p>
          <a:p>
            <a:pPr eaLnBrk="1" hangingPunct="1"/>
            <a:r>
              <a:rPr lang="en-GB" altLang="en-US" sz="1800" b="1" dirty="0">
                <a:solidFill>
                  <a:srgbClr val="FFFF00"/>
                </a:solidFill>
                <a:latin typeface="Symbol" pitchFamily="18" charset="2"/>
              </a:rPr>
              <a:t>20</a:t>
            </a:r>
            <a:r>
              <a:rPr lang="en-GB" altLang="en-US" sz="1800" b="1" dirty="0">
                <a:solidFill>
                  <a:srgbClr val="FFFF00"/>
                </a:solidFill>
              </a:rPr>
              <a:t>K</a:t>
            </a:r>
            <a:r>
              <a:rPr lang="en-GB" altLang="en-US" sz="1800" b="1" baseline="-25000" dirty="0">
                <a:solidFill>
                  <a:srgbClr val="FFFF00"/>
                </a:solidFill>
              </a:rPr>
              <a:t>S</a:t>
            </a:r>
            <a:r>
              <a:rPr lang="en-GB" altLang="en-US" sz="1800" b="1" baseline="30000" dirty="0">
                <a:solidFill>
                  <a:srgbClr val="FFFF00"/>
                </a:solidFill>
                <a:latin typeface="Symbol" pitchFamily="18" charset="2"/>
              </a:rPr>
              <a:t></a:t>
            </a:r>
          </a:p>
          <a:p>
            <a:pPr eaLnBrk="1" hangingPunct="1"/>
            <a:r>
              <a:rPr lang="en-GB" altLang="en-US" sz="1800" b="1" dirty="0">
                <a:solidFill>
                  <a:srgbClr val="FFFF00"/>
                </a:solidFill>
              </a:rPr>
              <a:t>0.3 </a:t>
            </a:r>
            <a:r>
              <a:rPr lang="en-GB" altLang="en-US" sz="1800" b="1" dirty="0">
                <a:solidFill>
                  <a:srgbClr val="FFFF00"/>
                </a:solidFill>
                <a:latin typeface="Symbol" pitchFamily="18" charset="2"/>
              </a:rPr>
              <a:t></a:t>
            </a:r>
            <a:r>
              <a:rPr lang="en-GB" altLang="en-US" sz="1800" b="1" baseline="30000" dirty="0">
                <a:solidFill>
                  <a:srgbClr val="FFFF00"/>
                </a:solidFill>
              </a:rPr>
              <a:t>-</a:t>
            </a:r>
          </a:p>
          <a:p>
            <a:pPr eaLnBrk="1" hangingPunct="1"/>
            <a:endParaRPr lang="en-GB" altLang="en-US" sz="1800" b="1" baseline="300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219" y="1472747"/>
            <a:ext cx="1908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err="1">
                <a:solidFill>
                  <a:schemeClr val="bg1"/>
                </a:solidFill>
              </a:rPr>
              <a:t>Au+Au</a:t>
            </a:r>
            <a:r>
              <a:rPr lang="en-US" altLang="en-US" b="1" dirty="0">
                <a:solidFill>
                  <a:schemeClr val="bg1"/>
                </a:solidFill>
              </a:rPr>
              <a:t> @ 10AGeV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0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 </a:t>
            </a:r>
            <a:endParaRPr lang="de-DE" dirty="0"/>
          </a:p>
        </p:txBody>
      </p:sp>
      <p:grpSp>
        <p:nvGrpSpPr>
          <p:cNvPr id="8" name="Group 7"/>
          <p:cNvGrpSpPr/>
          <p:nvPr/>
        </p:nvGrpSpPr>
        <p:grpSpPr>
          <a:xfrm>
            <a:off x="4499992" y="1404837"/>
            <a:ext cx="4392488" cy="3922857"/>
            <a:chOff x="4499992" y="1683550"/>
            <a:chExt cx="4392488" cy="39228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683550"/>
              <a:ext cx="3672071" cy="392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8316416" y="1916832"/>
              <a:ext cx="0" cy="3384376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316416" y="3447085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m</a:t>
              </a:r>
              <a:endParaRPr lang="de-DE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1404837"/>
            <a:ext cx="3826607" cy="4396421"/>
            <a:chOff x="313345" y="1484784"/>
            <a:chExt cx="3826607" cy="4396421"/>
          </a:xfrm>
        </p:grpSpPr>
        <p:grpSp>
          <p:nvGrpSpPr>
            <p:cNvPr id="28" name="Group 27"/>
            <p:cNvGrpSpPr/>
            <p:nvPr/>
          </p:nvGrpSpPr>
          <p:grpSpPr>
            <a:xfrm>
              <a:off x="313345" y="1552678"/>
              <a:ext cx="3826607" cy="4328527"/>
              <a:chOff x="158343" y="1552678"/>
              <a:chExt cx="3826607" cy="4328527"/>
            </a:xfrm>
          </p:grpSpPr>
          <p:grpSp>
            <p:nvGrpSpPr>
              <p:cNvPr id="29" name="Gruppieren 12"/>
              <p:cNvGrpSpPr/>
              <p:nvPr/>
            </p:nvGrpSpPr>
            <p:grpSpPr>
              <a:xfrm>
                <a:off x="158343" y="1552678"/>
                <a:ext cx="3826607" cy="3639883"/>
                <a:chOff x="395536" y="980726"/>
                <a:chExt cx="6237424" cy="5184577"/>
              </a:xfrm>
            </p:grpSpPr>
            <p:pic>
              <p:nvPicPr>
                <p:cNvPr id="32" name="Picture 4" descr="F:\Work\CBM\STS-TDR\STS-TDR_Final-Full_3Dec2012\integration\system-integration\figs\CBM_STS_pic-overwiew-dimetric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21" r="8724"/>
                <a:stretch/>
              </p:blipFill>
              <p:spPr bwMode="auto">
                <a:xfrm>
                  <a:off x="395536" y="980726"/>
                  <a:ext cx="5276772" cy="518457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  <p:sp>
              <p:nvSpPr>
                <p:cNvPr id="33" name="Textfeld 14"/>
                <p:cNvSpPr txBox="1"/>
                <p:nvPr/>
              </p:nvSpPr>
              <p:spPr>
                <a:xfrm>
                  <a:off x="4716016" y="2157602"/>
                  <a:ext cx="824324" cy="52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/>
                    <a:t>STS</a:t>
                  </a:r>
                  <a:endParaRPr lang="en-US" sz="1800" dirty="0"/>
                </a:p>
              </p:txBody>
            </p:sp>
            <p:cxnSp>
              <p:nvCxnSpPr>
                <p:cNvPr id="34" name="Gerade Verbindung 15"/>
                <p:cNvCxnSpPr/>
                <p:nvPr/>
              </p:nvCxnSpPr>
              <p:spPr>
                <a:xfrm flipV="1">
                  <a:off x="5508103" y="3069285"/>
                  <a:ext cx="946148" cy="7168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16"/>
                <p:cNvCxnSpPr/>
                <p:nvPr/>
              </p:nvCxnSpPr>
              <p:spPr>
                <a:xfrm flipV="1">
                  <a:off x="4499992" y="3226407"/>
                  <a:ext cx="1615944" cy="574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 Verbindung 17"/>
                <p:cNvCxnSpPr/>
                <p:nvPr/>
              </p:nvCxnSpPr>
              <p:spPr>
                <a:xfrm>
                  <a:off x="4268151" y="4363944"/>
                  <a:ext cx="1880906" cy="8306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feld 18"/>
                <p:cNvSpPr txBox="1"/>
                <p:nvPr/>
              </p:nvSpPr>
              <p:spPr>
                <a:xfrm>
                  <a:off x="4890256" y="3680002"/>
                  <a:ext cx="975141" cy="52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/>
                    <a:t>2.5°</a:t>
                  </a:r>
                  <a:endParaRPr lang="en-US" sz="1800" dirty="0"/>
                </a:p>
              </p:txBody>
            </p:sp>
            <p:sp>
              <p:nvSpPr>
                <p:cNvPr id="38" name="Textfeld 19"/>
                <p:cNvSpPr txBox="1"/>
                <p:nvPr/>
              </p:nvSpPr>
              <p:spPr>
                <a:xfrm>
                  <a:off x="5562577" y="4221256"/>
                  <a:ext cx="870625" cy="5260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/>
                    <a:t>25°</a:t>
                  </a:r>
                  <a:endParaRPr lang="en-US" sz="1800" dirty="0"/>
                </a:p>
              </p:txBody>
            </p:sp>
            <p:sp>
              <p:nvSpPr>
                <p:cNvPr id="39" name="Textfeld 20"/>
                <p:cNvSpPr txBox="1"/>
                <p:nvPr/>
              </p:nvSpPr>
              <p:spPr>
                <a:xfrm rot="21416690">
                  <a:off x="5464463" y="2624428"/>
                  <a:ext cx="1168497" cy="52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sz="1800" dirty="0" smtClean="0"/>
                    <a:t>eam</a:t>
                  </a:r>
                  <a:endParaRPr lang="en-US" sz="1800" dirty="0"/>
                </a:p>
              </p:txBody>
            </p:sp>
            <p:sp>
              <p:nvSpPr>
                <p:cNvPr id="40" name="Bogen 21"/>
                <p:cNvSpPr/>
                <p:nvPr/>
              </p:nvSpPr>
              <p:spPr>
                <a:xfrm>
                  <a:off x="6048710" y="3092646"/>
                  <a:ext cx="59195" cy="288032"/>
                </a:xfrm>
                <a:prstGeom prst="arc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cxnSp>
              <p:nvCxnSpPr>
                <p:cNvPr id="41" name="Gerade Verbindung mit Pfeil 22"/>
                <p:cNvCxnSpPr/>
                <p:nvPr/>
              </p:nvCxnSpPr>
              <p:spPr>
                <a:xfrm flipH="1" flipV="1">
                  <a:off x="5266752" y="3247955"/>
                  <a:ext cx="2" cy="43204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Bogen 23"/>
                <p:cNvSpPr/>
                <p:nvPr/>
              </p:nvSpPr>
              <p:spPr>
                <a:xfrm>
                  <a:off x="5981179" y="3247955"/>
                  <a:ext cx="342789" cy="1946603"/>
                </a:xfrm>
                <a:prstGeom prst="arc">
                  <a:avLst>
                    <a:gd name="adj1" fmla="val 16200000"/>
                    <a:gd name="adj2" fmla="val 5359714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cxnSp>
            <p:nvCxnSpPr>
              <p:cNvPr id="30" name="Straight Arrow Connector 29"/>
              <p:cNvCxnSpPr>
                <a:stCxn id="31" idx="0"/>
              </p:cNvCxnSpPr>
              <p:nvPr/>
            </p:nvCxnSpPr>
            <p:spPr>
              <a:xfrm flipV="1">
                <a:off x="799075" y="3265605"/>
                <a:ext cx="444399" cy="22462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40896" y="5511873"/>
                <a:ext cx="916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target</a:t>
                </a:r>
                <a:endParaRPr lang="de-DE" dirty="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070818" y="1484784"/>
              <a:ext cx="299120" cy="115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1694731" y="3216122"/>
            <a:ext cx="134069" cy="22158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524000" y="5421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MVD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56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STS integration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5278722" y="1170349"/>
            <a:ext cx="3240360" cy="169277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8 stations, volume 2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, area 4 m</a:t>
            </a:r>
            <a:r>
              <a:rPr lang="en-US" sz="1400" baseline="30000" dirty="0" smtClean="0"/>
              <a:t>2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896 detector modules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/>
              <a:t>1220 double-sided </a:t>
            </a:r>
            <a:r>
              <a:rPr lang="en-US" sz="1200" dirty="0" err="1"/>
              <a:t>microstrip</a:t>
            </a:r>
            <a:r>
              <a:rPr lang="en-US" sz="1200" dirty="0"/>
              <a:t> </a:t>
            </a:r>
            <a:r>
              <a:rPr lang="en-US" sz="1200" dirty="0" smtClean="0"/>
              <a:t>sensors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/>
              <a:t>~</a:t>
            </a:r>
            <a:r>
              <a:rPr lang="en-US" sz="1200" dirty="0" smtClean="0"/>
              <a:t> 1.8 million read-out channels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 smtClean="0"/>
              <a:t>~ 16 000 r/o STS-XYTER ASICs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 smtClean="0"/>
              <a:t>~ 58 000 ultra-thin r/o cables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106 detector </a:t>
            </a:r>
            <a:r>
              <a:rPr lang="en-US" sz="1400" dirty="0" smtClean="0"/>
              <a:t>ladders with 4-5 modules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power dissipation: 42 kW  (CO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cooling)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8141" y="1138138"/>
            <a:ext cx="229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896 modules: </a:t>
            </a:r>
          </a:p>
          <a:p>
            <a:r>
              <a:rPr lang="en-US" sz="1600" dirty="0" smtClean="0"/>
              <a:t>4-5 modules </a:t>
            </a:r>
            <a:br>
              <a:rPr lang="en-US" sz="1600" dirty="0" smtClean="0"/>
            </a:br>
            <a:r>
              <a:rPr lang="en-US" sz="1600" dirty="0" smtClean="0"/>
              <a:t>per ladder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275856" y="1139879"/>
            <a:ext cx="123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front-end board:  8 self-triggering </a:t>
            </a:r>
            <a:br>
              <a:rPr lang="en-US" sz="1200" dirty="0" smtClean="0"/>
            </a:br>
            <a:r>
              <a:rPr lang="en-US" sz="1200" dirty="0" smtClean="0"/>
              <a:t>r/o ASICs</a:t>
            </a:r>
            <a:endParaRPr lang="de-DE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9712" y="2434282"/>
            <a:ext cx="785049" cy="30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sensor</a:t>
            </a:r>
            <a:endParaRPr lang="de-DE" sz="1200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510079" y="3088666"/>
            <a:ext cx="7778130" cy="3047718"/>
            <a:chOff x="168721" y="3115246"/>
            <a:chExt cx="8524254" cy="334007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21" y="3203703"/>
              <a:ext cx="2256215" cy="2410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319" y="3140092"/>
              <a:ext cx="410535" cy="265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9572" y="5614008"/>
              <a:ext cx="1952161" cy="36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8 tracking stations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47933" y="5814449"/>
              <a:ext cx="1118922" cy="64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106 ladders</a:t>
              </a:r>
              <a:endParaRPr lang="en-US" sz="1600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115246"/>
              <a:ext cx="3616919" cy="3037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404" y="3128969"/>
              <a:ext cx="1104859" cy="269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722341" y="5814449"/>
              <a:ext cx="1185314" cy="64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18 half- units </a:t>
              </a:r>
              <a:endParaRPr lang="en-US" sz="1600" dirty="0"/>
            </a:p>
          </p:txBody>
        </p:sp>
      </p:grpSp>
      <p:pic>
        <p:nvPicPr>
          <p:cNvPr id="33" name="Picture 32"/>
          <p:cNvPicPr preferRelativeResize="0">
            <a:picLocks noGrp="1"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86" y="1216631"/>
            <a:ext cx="2525253" cy="15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01213" y="2089555"/>
            <a:ext cx="86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ultra-thin r/o cables</a:t>
            </a:r>
            <a:endParaRPr lang="de-DE" sz="1200" dirty="0"/>
          </a:p>
        </p:txBody>
      </p: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1779970" y="2574740"/>
            <a:ext cx="2675011" cy="144371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>
            <a:off x="3491880" y="1842472"/>
            <a:ext cx="907264" cy="145412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4644008" y="3088666"/>
            <a:ext cx="4392488" cy="2399615"/>
            <a:chOff x="4644008" y="3363304"/>
            <a:chExt cx="4392488" cy="2399615"/>
          </a:xfrm>
        </p:grpSpPr>
        <p:sp>
          <p:nvSpPr>
            <p:cNvPr id="32" name="TextBox 31"/>
            <p:cNvSpPr txBox="1"/>
            <p:nvPr/>
          </p:nvSpPr>
          <p:spPr>
            <a:xfrm>
              <a:off x="8001719" y="3363304"/>
              <a:ext cx="1034777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material budget in physics aperture </a:t>
              </a:r>
            </a:p>
            <a:p>
              <a:endParaRPr lang="en-US" sz="1200" dirty="0"/>
            </a:p>
            <a:p>
              <a:r>
                <a:rPr lang="en-US" sz="1200" dirty="0" smtClean="0"/>
                <a:t>[%X</a:t>
              </a:r>
              <a:r>
                <a:rPr lang="en-US" sz="1200" baseline="-25000" dirty="0" smtClean="0"/>
                <a:t>0</a:t>
              </a:r>
              <a:r>
                <a:rPr lang="en-US" sz="1200" dirty="0" smtClean="0"/>
                <a:t>] </a:t>
              </a:r>
            </a:p>
            <a:p>
              <a:endParaRPr lang="en-US" sz="1200" dirty="0" smtClean="0"/>
            </a:p>
            <a:p>
              <a:endParaRPr lang="de-DE" sz="14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672474" y="3832582"/>
              <a:ext cx="55429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44008" y="5373216"/>
              <a:ext cx="55429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5561814" y="3462872"/>
              <a:ext cx="1885361" cy="3644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62600" y="5398508"/>
              <a:ext cx="1885361" cy="3644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6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performance simulation  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899" y="3146997"/>
            <a:ext cx="2803954" cy="294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78" y="3149888"/>
            <a:ext cx="2765355" cy="29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219" y="3148459"/>
            <a:ext cx="2784434" cy="29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3102" y="2780928"/>
            <a:ext cx="337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track reconstruction efficiency</a:t>
            </a:r>
            <a:endParaRPr lang="de-D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2780556"/>
            <a:ext cx="236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momentum resolution</a:t>
            </a:r>
            <a:endParaRPr lang="de-D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558533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detailed, realistic detector model based on tested prototype components  </a:t>
            </a:r>
            <a:endParaRPr lang="en-US" sz="8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 smtClean="0"/>
              <a:t>CbmRoot</a:t>
            </a:r>
            <a:r>
              <a:rPr lang="en-US" dirty="0" smtClean="0"/>
              <a:t> simulation framework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using Cellular Automaton / </a:t>
            </a:r>
            <a:r>
              <a:rPr lang="en-US" dirty="0" err="1" smtClean="0"/>
              <a:t>Kalman</a:t>
            </a:r>
            <a:r>
              <a:rPr lang="en-US" dirty="0" smtClean="0"/>
              <a:t> Filter algorithms</a:t>
            </a:r>
            <a:endParaRPr lang="en-US" sz="80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5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38</a:t>
            </a:fld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336848" y="1279975"/>
            <a:ext cx="3168352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u="sng" dirty="0" smtClean="0"/>
              <a:t>sensor structure: 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285/320 ± 15µm thick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double-sided segmentation</a:t>
            </a:r>
            <a:endParaRPr lang="en-US" sz="14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strip </a:t>
            </a:r>
            <a:r>
              <a:rPr lang="en-US" sz="1400" dirty="0"/>
              <a:t>length </a:t>
            </a:r>
            <a:r>
              <a:rPr lang="en-US" sz="1400" dirty="0" smtClean="0"/>
              <a:t>2/4/6/12 cm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angle front/back: 7.5 </a:t>
            </a:r>
            <a:r>
              <a:rPr lang="en-US" sz="1400" dirty="0" err="1" smtClean="0"/>
              <a:t>deg</a:t>
            </a:r>
            <a:endParaRPr lang="en-US" sz="14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read-out from top edge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ym typeface="Wingdings" panose="05000000000000000000" pitchFamily="2" charset="2"/>
              </a:rPr>
              <a:t>rad. </a:t>
            </a:r>
            <a:r>
              <a:rPr lang="en-US" sz="1400" dirty="0" err="1" smtClean="0">
                <a:sym typeface="Wingdings" panose="05000000000000000000" pitchFamily="2" charset="2"/>
              </a:rPr>
              <a:t>tol</a:t>
            </a:r>
            <a:r>
              <a:rPr lang="en-US" sz="1400" dirty="0" smtClean="0">
                <a:sym typeface="Wingdings" panose="05000000000000000000" pitchFamily="2" charset="2"/>
              </a:rPr>
              <a:t>. up to 10</a:t>
            </a:r>
            <a:r>
              <a:rPr lang="en-US" sz="1400" baseline="30000" dirty="0" smtClean="0">
                <a:sym typeface="Wingdings" panose="05000000000000000000" pitchFamily="2" charset="2"/>
              </a:rPr>
              <a:t>14</a:t>
            </a:r>
            <a:r>
              <a:rPr lang="en-US" sz="1400" dirty="0" smtClean="0">
                <a:sym typeface="Wingdings" panose="05000000000000000000" pitchFamily="2" charset="2"/>
              </a:rPr>
              <a:t> n</a:t>
            </a:r>
            <a:r>
              <a:rPr lang="en-US" sz="1400" baseline="-25000" dirty="0" smtClean="0">
                <a:sym typeface="Wingdings" panose="05000000000000000000" pitchFamily="2" charset="2"/>
              </a:rPr>
              <a:t>eq</a:t>
            </a:r>
            <a:r>
              <a:rPr lang="en-US" sz="1400" dirty="0" smtClean="0">
                <a:sym typeface="Wingdings" panose="05000000000000000000" pitchFamily="2" charset="2"/>
              </a:rPr>
              <a:t>/cm</a:t>
            </a:r>
            <a:r>
              <a:rPr lang="en-US" sz="1400" baseline="30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/>
              <a:t> </a:t>
            </a:r>
          </a:p>
        </p:txBody>
      </p:sp>
      <p:pic>
        <p:nvPicPr>
          <p:cNvPr id="28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610655"/>
            <a:ext cx="4771688" cy="35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99702"/>
            <a:ext cx="4693464" cy="35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153400" y="212468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p-side</a:t>
            </a:r>
            <a:endParaRPr lang="en-US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028950" y="125310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</a:t>
            </a:r>
            <a:r>
              <a:rPr lang="en-US" i="1" dirty="0" smtClean="0"/>
              <a:t>-side</a:t>
            </a:r>
            <a:endParaRPr lang="en-US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81350" y="6019800"/>
            <a:ext cx="581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prototypes from </a:t>
            </a:r>
            <a:r>
              <a:rPr lang="en-US" i="1" dirty="0" err="1" smtClean="0"/>
              <a:t>CiS</a:t>
            </a:r>
            <a:r>
              <a:rPr lang="en-US" i="1" dirty="0" smtClean="0"/>
              <a:t>, Germany and Hamamatsu, Japan</a:t>
            </a:r>
            <a:endParaRPr 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15422" y="3796351"/>
            <a:ext cx="2372870" cy="2542238"/>
            <a:chOff x="415422" y="3332557"/>
            <a:chExt cx="2765928" cy="3061050"/>
          </a:xfrm>
        </p:grpSpPr>
        <p:grpSp>
          <p:nvGrpSpPr>
            <p:cNvPr id="16" name="Group 15"/>
            <p:cNvGrpSpPr/>
            <p:nvPr/>
          </p:nvGrpSpPr>
          <p:grpSpPr>
            <a:xfrm>
              <a:off x="415422" y="3749749"/>
              <a:ext cx="2754941" cy="2643858"/>
              <a:chOff x="2110966" y="2540525"/>
              <a:chExt cx="2743201" cy="3048000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2590800"/>
                <a:ext cx="2400300" cy="296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/>
              <p:cNvCxnSpPr/>
              <p:nvPr/>
            </p:nvCxnSpPr>
            <p:spPr>
              <a:xfrm>
                <a:off x="2286000" y="2886173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286000" y="3276600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286000" y="3676454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286000" y="4066881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286000" y="4476946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286000" y="4886227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286000" y="5315146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2295427" y="26481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371627" y="27518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455838" y="26467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14600" y="27526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611854" y="2650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88054" y="27540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772265" y="26489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831027" y="27548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924665" y="26481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000865" y="27518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085076" y="26467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143838" y="27526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231665" y="2650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307865" y="27540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382801" y="26473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441563" y="27532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538817" y="26509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615017" y="27546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699228" y="26495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757990" y="27554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832774" y="26487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908974" y="27524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993185" y="26473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051947" y="27532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149201" y="26509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225401" y="27546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09612" y="26495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68374" y="27554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450865" y="264091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527065" y="274461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611276" y="263950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110967" y="2540525"/>
                <a:ext cx="2743200" cy="3048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110967" y="2540525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2110967" y="5331644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755334" y="5331644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755334" y="254351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110966" y="3551549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114182" y="435204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4755333" y="3551549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749122" y="435204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ight Arrow 72"/>
            <p:cNvSpPr/>
            <p:nvPr/>
          </p:nvSpPr>
          <p:spPr>
            <a:xfrm>
              <a:off x="1744026" y="3332557"/>
              <a:ext cx="166543" cy="330482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426409" y="3745274"/>
              <a:ext cx="2754941" cy="2643858"/>
              <a:chOff x="5387566" y="2612087"/>
              <a:chExt cx="2743201" cy="304800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5387567" y="2612087"/>
                <a:ext cx="2743200" cy="3048000"/>
              </a:xfrm>
              <a:prstGeom prst="rect">
                <a:avLst/>
              </a:prstGeom>
              <a:noFill/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5387567" y="2612087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387567" y="5403206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031934" y="5403206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031934" y="2615073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387566" y="362311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390782" y="4423603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031933" y="362311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025722" y="4423603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5572027" y="2711065"/>
                <a:ext cx="2361568" cy="2872589"/>
                <a:chOff x="5572027" y="2711065"/>
                <a:chExt cx="2361568" cy="2872589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5572027" y="2719708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5648227" y="2823405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5732438" y="2718292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5791200" y="2824189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5888454" y="2721908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5964654" y="2825605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048865" y="2720492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6107627" y="2826389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6201265" y="2719708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6277465" y="2823405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6361676" y="2718292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420438" y="2824189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508265" y="2721908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6584465" y="2825605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6659401" y="2718924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6718163" y="2824821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6815417" y="2722540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6891617" y="2826237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975828" y="2721124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7034590" y="2827021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109374" y="2720340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7185574" y="2824037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7269785" y="2718924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7328547" y="2824821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425801" y="2722540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7502001" y="2826237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7586212" y="2721124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7644974" y="2827021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727465" y="2712481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7803665" y="2816178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7887876" y="2711065"/>
                  <a:ext cx="457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590881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5762919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5915319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6077146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6229546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63913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6534346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6686746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68485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7000189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7134519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72955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74581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7620000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77629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79153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676508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828908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990735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63049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64573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66097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67621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6916130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70669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7209935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7372546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5343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7686773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7830530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6152562" y="2744768"/>
                  <a:ext cx="0" cy="283888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7" name="TextBox 146"/>
          <p:cNvSpPr txBox="1"/>
          <p:nvPr/>
        </p:nvSpPr>
        <p:spPr>
          <a:xfrm>
            <a:off x="881291" y="3516868"/>
            <a:ext cx="148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r/o direction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651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Read-out electronics</a:t>
            </a:r>
            <a:endParaRPr lang="de-DE" dirty="0"/>
          </a:p>
        </p:txBody>
      </p:sp>
      <p:pic>
        <p:nvPicPr>
          <p:cNvPr id="7" name="Picture 6" descr="F:\Work\CBM\STS-FEE\STS-XYTER_1.0\photos-February-2013\STS_XY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" b="8811"/>
          <a:stretch/>
        </p:blipFill>
        <p:spPr bwMode="auto">
          <a:xfrm>
            <a:off x="1114524" y="2540445"/>
            <a:ext cx="2017316" cy="130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4524" y="2074221"/>
            <a:ext cx="201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STS-XYTER ASIC </a:t>
            </a:r>
            <a:endParaRPr lang="de-DE" b="1" dirty="0"/>
          </a:p>
        </p:txBody>
      </p:sp>
      <p:pic>
        <p:nvPicPr>
          <p:cNvPr id="9" name="Picture 8" descr="\\WinFileSvG\DL$Root\cschmidt\Eigene Dateien\CBM-STS Präsentationen 2014\STE_FEB8_3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35806" b="9060"/>
          <a:stretch/>
        </p:blipFill>
        <p:spPr bwMode="auto">
          <a:xfrm rot="16200000">
            <a:off x="3368871" y="2806019"/>
            <a:ext cx="2952467" cy="10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940152" y="5142266"/>
            <a:ext cx="309634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 smtClean="0"/>
              <a:t>GBTx chip-set (CERN):</a:t>
            </a:r>
            <a:endParaRPr lang="en-US" sz="1600" dirty="0"/>
          </a:p>
          <a:p>
            <a:pPr marL="0" lvl="1"/>
            <a:r>
              <a:rPr lang="en-US" sz="1200" dirty="0" smtClean="0"/>
              <a:t>3 </a:t>
            </a:r>
            <a:r>
              <a:rPr lang="en-US" sz="1200" dirty="0"/>
              <a:t>GBTx, 1 VTRx, 1 VTTx, </a:t>
            </a:r>
            <a:r>
              <a:rPr lang="en-US" sz="1200" dirty="0" smtClean="0"/>
              <a:t>1 SCA  </a:t>
            </a:r>
            <a:br>
              <a:rPr lang="en-US" sz="1200" dirty="0" smtClean="0"/>
            </a:br>
            <a:r>
              <a:rPr lang="en-US" sz="400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42 E-links à 320 Mb/s </a:t>
            </a:r>
            <a:endParaRPr lang="en-US" sz="1200" dirty="0"/>
          </a:p>
          <a:p>
            <a:pPr marL="0" lvl="1" indent="0">
              <a:buNone/>
            </a:pPr>
            <a:r>
              <a:rPr lang="en-US" sz="1200" dirty="0" smtClean="0"/>
              <a:t>3 </a:t>
            </a:r>
            <a:r>
              <a:rPr lang="en-US" sz="1200" dirty="0"/>
              <a:t>GBT </a:t>
            </a:r>
            <a:r>
              <a:rPr lang="en-US" sz="1200" dirty="0" smtClean="0"/>
              <a:t>optical uplinks à 4.48 Gb/s</a:t>
            </a:r>
          </a:p>
          <a:p>
            <a:pPr marL="0" lvl="1" indent="0">
              <a:buNone/>
            </a:pP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1600" b="1" dirty="0" smtClean="0"/>
              <a:t>under development /production  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23928" y="1412776"/>
            <a:ext cx="185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Front-end</a:t>
            </a:r>
            <a:r>
              <a:rPr lang="en-US" dirty="0" smtClean="0"/>
              <a:t> </a:t>
            </a:r>
            <a:r>
              <a:rPr lang="en-US" b="1" dirty="0" smtClean="0"/>
              <a:t>Board</a:t>
            </a:r>
            <a:endParaRPr lang="de-DE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03068" y="14127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Read-Out Board</a:t>
            </a:r>
            <a:endParaRPr lang="de-DE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884368" y="2755954"/>
            <a:ext cx="1152128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Data Processing Board</a:t>
            </a:r>
          </a:p>
          <a:p>
            <a:r>
              <a:rPr lang="en-US" sz="1400" dirty="0" smtClean="0"/>
              <a:t>time-slicing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478870" y="3000792"/>
            <a:ext cx="648072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ight Arrow 24"/>
          <p:cNvSpPr/>
          <p:nvPr/>
        </p:nvSpPr>
        <p:spPr>
          <a:xfrm>
            <a:off x="7121650" y="3000792"/>
            <a:ext cx="648072" cy="383815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467544" y="1289665"/>
            <a:ext cx="32083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purely data driven read-out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time-stamped data elements</a:t>
            </a:r>
            <a:endParaRPr lang="de-DE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41412" y="5142266"/>
            <a:ext cx="21602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8 STS-XYTER chips</a:t>
            </a:r>
          </a:p>
          <a:p>
            <a:pPr algn="ctr"/>
            <a:r>
              <a:rPr lang="en-US" sz="1200" dirty="0" smtClean="0"/>
              <a:t>à 1/2/5 LVDS links out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algn="ctr"/>
            <a:r>
              <a:rPr lang="en-US" sz="1600" b="1" dirty="0" smtClean="0"/>
              <a:t>under development</a:t>
            </a:r>
            <a:endParaRPr lang="de-DE" sz="1600" b="1" dirty="0"/>
          </a:p>
        </p:txBody>
      </p:sp>
      <p:sp>
        <p:nvSpPr>
          <p:cNvPr id="26" name="Right Arrow 25"/>
          <p:cNvSpPr/>
          <p:nvPr/>
        </p:nvSpPr>
        <p:spPr>
          <a:xfrm>
            <a:off x="3419872" y="3000792"/>
            <a:ext cx="648072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81317"/>
              </p:ext>
            </p:extLst>
          </p:nvPr>
        </p:nvGraphicFramePr>
        <p:xfrm>
          <a:off x="395536" y="4135978"/>
          <a:ext cx="3312368" cy="2133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24136"/>
                <a:gridCol w="2088232"/>
              </a:tblGrid>
              <a:tr h="264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polarity +/-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2841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noise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1ke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at 20-50pF load</a:t>
                      </a:r>
                      <a:endParaRPr lang="en-US" sz="1400" b="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1698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ADC range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linear up to12 fC, 5 bit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67451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lock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8459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4936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ns  resolution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59831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out interface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× 500 Mbit/s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0080" y="2667000"/>
            <a:ext cx="18277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v1.0 produced</a:t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v2.0 in 9/2016</a:t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/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UMC </a:t>
            </a:r>
            <a:r>
              <a:rPr lang="en-US" sz="1600" i="1" dirty="0">
                <a:solidFill>
                  <a:schemeClr val="bg1"/>
                </a:solidFill>
              </a:rPr>
              <a:t>180 nm CMOS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7972008" y="3833655"/>
            <a:ext cx="324034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6067645" y="4787837"/>
            <a:ext cx="1312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data combining</a:t>
            </a:r>
            <a:endParaRPr lang="de-DE" sz="1400" dirty="0"/>
          </a:p>
        </p:txBody>
      </p:sp>
      <p:sp>
        <p:nvSpPr>
          <p:cNvPr id="28" name="Rectangle 27"/>
          <p:cNvSpPr/>
          <p:nvPr/>
        </p:nvSpPr>
        <p:spPr>
          <a:xfrm>
            <a:off x="4109993" y="4809394"/>
            <a:ext cx="1614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time-stamped data</a:t>
            </a:r>
            <a:endParaRPr lang="de-DE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2561309"/>
            <a:ext cx="84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optical link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314907" y="2575370"/>
            <a:ext cx="84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copper link</a:t>
            </a:r>
            <a:endParaRPr lang="en-US" sz="1400" dirty="0"/>
          </a:p>
        </p:txBody>
      </p:sp>
      <p:sp>
        <p:nvSpPr>
          <p:cNvPr id="31" name="Right Arrow 30"/>
          <p:cNvSpPr/>
          <p:nvPr/>
        </p:nvSpPr>
        <p:spPr>
          <a:xfrm>
            <a:off x="228600" y="3037419"/>
            <a:ext cx="648072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105408" y="2457614"/>
            <a:ext cx="724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128 sensor channels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7884368" y="4226279"/>
            <a:ext cx="1152128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FLES farm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online event  computing </a:t>
            </a:r>
            <a:endParaRPr lang="de-DE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1743" y="3031939"/>
            <a:ext cx="2910312" cy="644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4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219200" y="4081269"/>
            <a:ext cx="1143000" cy="111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55256" y="1200290"/>
            <a:ext cx="6545744" cy="3234940"/>
            <a:chOff x="782" y="2808"/>
            <a:chExt cx="8592" cy="49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1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1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" name="Pfeil nach rechts 2"/>
          <p:cNvSpPr/>
          <p:nvPr/>
        </p:nvSpPr>
        <p:spPr bwMode="auto">
          <a:xfrm>
            <a:off x="539552" y="3646938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0"/>
          <p:cNvSpPr txBox="1"/>
          <p:nvPr/>
        </p:nvSpPr>
        <p:spPr>
          <a:xfrm>
            <a:off x="2286000" y="4495800"/>
            <a:ext cx="6268004" cy="1742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1600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like in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16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de-DE" sz="1600" baseline="300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 	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BES at RHIC, NA61 at CERN SPS, </a:t>
            </a:r>
          </a:p>
          <a:p>
            <a:pPr lv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                          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	CBM 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at FAIR, NICA at JINR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Exploring the QCD phase </a:t>
            </a:r>
            <a:r>
              <a:rPr lang="en-US" dirty="0" smtClean="0"/>
              <a:t>diagram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7240" y="2258413"/>
            <a:ext cx="859543" cy="111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feil nach rechts 10"/>
          <p:cNvSpPr/>
          <p:nvPr/>
        </p:nvSpPr>
        <p:spPr bwMode="auto">
          <a:xfrm rot="19617717">
            <a:off x="1866886" y="3593794"/>
            <a:ext cx="2416580" cy="233411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9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Module assembly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9"/>
          <a:stretch/>
        </p:blipFill>
        <p:spPr>
          <a:xfrm>
            <a:off x="137486" y="1625788"/>
            <a:ext cx="2714122" cy="2304256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87" y="1767192"/>
            <a:ext cx="3059832" cy="2294874"/>
          </a:xfrm>
          <a:prstGeom prst="rect">
            <a:avLst/>
          </a:prstGeom>
        </p:spPr>
      </p:pic>
      <p:pic>
        <p:nvPicPr>
          <p:cNvPr id="9" name="Grafik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62066"/>
            <a:ext cx="3066087" cy="2299565"/>
          </a:xfrm>
          <a:prstGeom prst="rect">
            <a:avLst/>
          </a:prstGeom>
        </p:spPr>
      </p:pic>
      <p:pic>
        <p:nvPicPr>
          <p:cNvPr id="11" name="Picture 2" descr="Z:\CSimons\Reinraum\Bilder\04_07021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00" y="1902009"/>
            <a:ext cx="3814655" cy="2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4290834" y="4674233"/>
            <a:ext cx="4540444" cy="1687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1400" y="1397860"/>
            <a:ext cx="176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GSI-Detector Lab</a:t>
            </a:r>
          </a:p>
        </p:txBody>
      </p:sp>
    </p:spTree>
    <p:extLst>
      <p:ext uri="{BB962C8B-B14F-4D97-AF65-F5344CB8AC3E}">
        <p14:creationId xmlns:p14="http://schemas.microsoft.com/office/powerpoint/2010/main" val="36185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Integration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22241" r="16061" b="8403"/>
          <a:stretch/>
        </p:blipFill>
        <p:spPr bwMode="auto">
          <a:xfrm>
            <a:off x="4191000" y="2002932"/>
            <a:ext cx="4303552" cy="366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t="7356" r="34811" b="5173"/>
          <a:stretch>
            <a:fillRect/>
          </a:stretch>
        </p:blipFill>
        <p:spPr bwMode="auto">
          <a:xfrm>
            <a:off x="609599" y="1351794"/>
            <a:ext cx="2981391" cy="488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4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 smtClean="0"/>
              <a:t>signal-to-noise in module: </a:t>
            </a:r>
            <a:br>
              <a:rPr lang="en-US" i="1" dirty="0" smtClean="0"/>
            </a:br>
            <a:r>
              <a:rPr lang="en-US" i="1" dirty="0" smtClean="0"/>
              <a:t>detailed understanding of sensor (degrading with irradiation), </a:t>
            </a:r>
            <a:r>
              <a:rPr lang="en-US" i="1" dirty="0" err="1" smtClean="0"/>
              <a:t>microcables</a:t>
            </a:r>
            <a:r>
              <a:rPr lang="en-US" i="1" dirty="0" smtClean="0"/>
              <a:t>, ASIC: capacitive + resistive load </a:t>
            </a:r>
          </a:p>
          <a:p>
            <a:r>
              <a:rPr lang="en-US" i="1" dirty="0" smtClean="0"/>
              <a:t>read-out with final electronics/DAQ </a:t>
            </a:r>
          </a:p>
          <a:p>
            <a:r>
              <a:rPr lang="en-US" i="1" dirty="0" smtClean="0"/>
              <a:t>system integration: powering, cooling, final dimensions of modules, ladders, support structures, </a:t>
            </a:r>
            <a:r>
              <a:rPr lang="en-US" i="1" dirty="0"/>
              <a:t>board stack-up, routing integration </a:t>
            </a:r>
            <a:r>
              <a:rPr lang="en-US" i="1" dirty="0" smtClean="0"/>
              <a:t>of target-MVD-STS into dipole magnet</a:t>
            </a:r>
          </a:p>
          <a:p>
            <a:r>
              <a:rPr lang="en-US" i="1" dirty="0" smtClean="0"/>
              <a:t>preparing for production readiness: </a:t>
            </a:r>
            <a:br>
              <a:rPr lang="en-US" i="1" dirty="0" smtClean="0"/>
            </a:br>
            <a:r>
              <a:rPr lang="en-US" i="1" dirty="0" smtClean="0"/>
              <a:t>assembly centers, tasks, component yields, </a:t>
            </a:r>
            <a:br>
              <a:rPr lang="en-US" i="1" dirty="0" smtClean="0"/>
            </a:br>
            <a:r>
              <a:rPr lang="en-US" i="1" dirty="0" smtClean="0"/>
              <a:t>quality assurance specifications and procedures, determination of timelines, contracts with industry (sensors)</a:t>
            </a:r>
          </a:p>
          <a:p>
            <a:r>
              <a:rPr lang="en-US" i="1" dirty="0" smtClean="0"/>
              <a:t>...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topics in STS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4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TDRs: 2013 – 2017</a:t>
            </a:r>
          </a:p>
          <a:p>
            <a:r>
              <a:rPr lang="en-US" sz="2800" dirty="0" smtClean="0"/>
              <a:t>production readiness of the sub-systems: 	2016 – </a:t>
            </a:r>
            <a:r>
              <a:rPr lang="en-US" sz="2800" b="1" dirty="0" smtClean="0"/>
              <a:t>2017</a:t>
            </a:r>
            <a:r>
              <a:rPr lang="en-US" sz="2800" dirty="0" smtClean="0"/>
              <a:t> – 2018</a:t>
            </a:r>
          </a:p>
          <a:p>
            <a:r>
              <a:rPr lang="en-US" sz="2800" dirty="0" smtClean="0"/>
              <a:t>construction: until 2020</a:t>
            </a:r>
          </a:p>
          <a:p>
            <a:r>
              <a:rPr lang="en-US" sz="2800" dirty="0" smtClean="0"/>
              <a:t>ready for beam:  2021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time line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1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 pitchFamily="34" charset="0"/>
                <a:cs typeface="Tahoma" pitchFamily="34" charset="0"/>
              </a:rPr>
              <a:t>Costs and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funding – CBM </a:t>
            </a:r>
            <a:r>
              <a:rPr lang="en-US" sz="3600" dirty="0">
                <a:latin typeface="Tahoma" pitchFamily="34" charset="0"/>
                <a:cs typeface="Tahoma" pitchFamily="34" charset="0"/>
              </a:rPr>
              <a:t>Start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version</a:t>
            </a:r>
            <a:endParaRPr lang="en-US" sz="3600" dirty="0"/>
          </a:p>
        </p:txBody>
      </p:sp>
      <p:graphicFrame>
        <p:nvGraphicFramePr>
          <p:cNvPr id="7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050129"/>
              </p:ext>
            </p:extLst>
          </p:nvPr>
        </p:nvGraphicFramePr>
        <p:xfrm>
          <a:off x="762000" y="1044850"/>
          <a:ext cx="7445621" cy="532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8"/>
          <p:cNvSpPr txBox="1"/>
          <p:nvPr/>
        </p:nvSpPr>
        <p:spPr>
          <a:xfrm rot="20905978">
            <a:off x="6770333" y="2822677"/>
            <a:ext cx="1867036" cy="369332"/>
          </a:xfrm>
          <a:prstGeom prst="rect">
            <a:avLst/>
          </a:prstGeom>
          <a:solidFill>
            <a:srgbClr val="009E4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70 % </a:t>
            </a:r>
            <a:r>
              <a:rPr lang="de-DE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secured</a:t>
            </a:r>
            <a:endParaRPr lang="de-DE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7"/>
          <p:cNvSpPr txBox="1"/>
          <p:nvPr/>
        </p:nvSpPr>
        <p:spPr>
          <a:xfrm rot="20905978">
            <a:off x="6202114" y="3457532"/>
            <a:ext cx="2827692" cy="58477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Expressions</a:t>
            </a:r>
            <a:r>
              <a:rPr lang="de-DE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Interest:</a:t>
            </a:r>
          </a:p>
          <a:p>
            <a:r>
              <a:rPr lang="de-DE" sz="1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r>
              <a:rPr lang="de-DE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2015 -2020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9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" y="553910"/>
            <a:ext cx="8265163" cy="59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8"/>
          <p:cNvSpPr txBox="1"/>
          <p:nvPr/>
        </p:nvSpPr>
        <p:spPr>
          <a:xfrm>
            <a:off x="5486400" y="1628001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5788605" y="2847201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CBM</a:t>
            </a: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2" name="Gerade Verbindung mit Pfeil 19"/>
          <p:cNvCxnSpPr/>
          <p:nvPr/>
        </p:nvCxnSpPr>
        <p:spPr>
          <a:xfrm>
            <a:off x="3429000" y="6019800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3" name="Textfeld 20"/>
          <p:cNvSpPr txBox="1"/>
          <p:nvPr/>
        </p:nvSpPr>
        <p:spPr>
          <a:xfrm>
            <a:off x="3501008" y="6102986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14" name="Textfeld 21"/>
          <p:cNvSpPr txBox="1"/>
          <p:nvPr/>
        </p:nvSpPr>
        <p:spPr>
          <a:xfrm>
            <a:off x="6553200" y="5105400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15" name="Textfeld 5"/>
          <p:cNvSpPr txBox="1"/>
          <p:nvPr/>
        </p:nvSpPr>
        <p:spPr>
          <a:xfrm rot="20960697">
            <a:off x="6049264" y="3059275"/>
            <a:ext cx="26373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FAIR Day-1  </a:t>
            </a:r>
            <a:b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</a:t>
            </a:r>
            <a:r>
              <a:rPr lang="en-GB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endParaRPr lang="en-US" dirty="0"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3081" y="1041498"/>
            <a:ext cx="8453269" cy="4368702"/>
            <a:chOff x="333081" y="857054"/>
            <a:chExt cx="8453269" cy="436870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81" y="857054"/>
              <a:ext cx="8453269" cy="4368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33400" y="4680466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CBM cave + building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9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1026" y="6190290"/>
            <a:ext cx="343822" cy="21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004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US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19200"/>
            <a:ext cx="7615237" cy="49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99269" y="5815237"/>
            <a:ext cx="2482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Aerial photo - April </a:t>
            </a: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FAIR </a:t>
            </a:r>
            <a:r>
              <a:rPr lang="en-US" b="1" dirty="0" smtClean="0">
                <a:solidFill>
                  <a:schemeClr val="bg1"/>
                </a:solidFill>
              </a:rPr>
              <a:t>Council, June 2016: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Decision </a:t>
            </a:r>
            <a:r>
              <a:rPr lang="en-US" b="1" i="1" dirty="0">
                <a:solidFill>
                  <a:schemeClr val="bg1"/>
                </a:solidFill>
              </a:rPr>
              <a:t>to go ahead with the construction of </a:t>
            </a:r>
            <a:r>
              <a:rPr lang="en-US" b="1" i="1" dirty="0" smtClean="0">
                <a:solidFill>
                  <a:schemeClr val="bg1"/>
                </a:solidFill>
              </a:rPr>
              <a:t>FAIR. </a:t>
            </a:r>
            <a:endParaRPr lang="en-US" b="1" i="1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Funding of the modularized start version  is considered to be </a:t>
            </a:r>
            <a:r>
              <a:rPr lang="en-US" b="1" i="1" dirty="0" smtClean="0">
                <a:solidFill>
                  <a:schemeClr val="bg1"/>
                </a:solidFill>
              </a:rPr>
              <a:t>assured: Commitments </a:t>
            </a:r>
            <a:r>
              <a:rPr lang="en-US" b="1" i="1" dirty="0">
                <a:solidFill>
                  <a:schemeClr val="bg1"/>
                </a:solidFill>
              </a:rPr>
              <a:t>of the shareholders to cover additional costs of 148 M€</a:t>
            </a:r>
            <a:r>
              <a:rPr lang="en-US" b="1" i="1" dirty="0" smtClean="0">
                <a:solidFill>
                  <a:schemeClr val="bg1"/>
                </a:solidFill>
              </a:rPr>
              <a:t>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</a:rPr>
              <a:t>Building permits and all legal issues can be processed.  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CBM plans to operate prototype sub-systems already before the start of FAIR:</a:t>
            </a:r>
          </a:p>
          <a:p>
            <a:endParaRPr lang="en-US" sz="2400" dirty="0"/>
          </a:p>
          <a:p>
            <a:pPr>
              <a:tabLst>
                <a:tab pos="463550" algn="l"/>
                <a:tab pos="1938338" algn="l"/>
              </a:tabLst>
            </a:pPr>
            <a:r>
              <a:rPr lang="en-US" sz="2400" dirty="0" smtClean="0"/>
              <a:t>	</a:t>
            </a:r>
            <a:r>
              <a:rPr lang="en-US" sz="2400" i="1" dirty="0" smtClean="0"/>
              <a:t>TOF: 	in STAR experiment at RHIC/BNL</a:t>
            </a:r>
          </a:p>
          <a:p>
            <a:pPr>
              <a:tabLst>
                <a:tab pos="463550" algn="l"/>
                <a:tab pos="1201738" algn="l"/>
                <a:tab pos="1938338" algn="l"/>
              </a:tabLst>
            </a:pPr>
            <a:r>
              <a:rPr lang="en-US" sz="2400" i="1" dirty="0" smtClean="0"/>
              <a:t>	RICH: 	in HADES experiment at SIS-18/GSI</a:t>
            </a:r>
          </a:p>
          <a:p>
            <a:pPr>
              <a:tabLst>
                <a:tab pos="463550" algn="l"/>
                <a:tab pos="1201738" algn="l"/>
                <a:tab pos="1938338" algn="l"/>
              </a:tabLst>
            </a:pPr>
            <a:r>
              <a:rPr lang="en-US" sz="2400" i="1" dirty="0" smtClean="0"/>
              <a:t>	STS: 		in BM@N experiment at </a:t>
            </a:r>
            <a:r>
              <a:rPr lang="en-US" sz="2400" i="1" dirty="0" err="1" smtClean="0"/>
              <a:t>Nuclotron</a:t>
            </a:r>
            <a:r>
              <a:rPr lang="en-US" sz="2400" i="1" dirty="0" smtClean="0"/>
              <a:t>/JINR </a:t>
            </a:r>
          </a:p>
          <a:p>
            <a:pPr>
              <a:tabLst>
                <a:tab pos="463550" algn="l"/>
                <a:tab pos="1201738" algn="l"/>
              </a:tabLst>
            </a:pPr>
            <a:r>
              <a:rPr lang="en-US" sz="2400" i="1" dirty="0" smtClean="0"/>
              <a:t>	DAQ/FLES:  in </a:t>
            </a:r>
            <a:r>
              <a:rPr lang="en-US" sz="2400" i="1" dirty="0" err="1" smtClean="0"/>
              <a:t>mCBM</a:t>
            </a:r>
            <a:r>
              <a:rPr lang="en-US" sz="2400" i="1" dirty="0" smtClean="0"/>
              <a:t> set-up at SIS-18 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A</a:t>
            </a:r>
            <a:r>
              <a:rPr lang="en-US" sz="2400" dirty="0" smtClean="0"/>
              <a:t>im: 	‒ commissioning of detectors under real exp. conditions</a:t>
            </a:r>
          </a:p>
          <a:p>
            <a:r>
              <a:rPr lang="en-US" sz="2400" dirty="0"/>
              <a:t>	‒</a:t>
            </a:r>
            <a:r>
              <a:rPr lang="en-US" sz="2400" dirty="0" smtClean="0"/>
              <a:t> physics measurements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‒ training of the teams </a:t>
            </a:r>
            <a:endParaRPr lang="en-US" sz="24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FAIR phase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2" b="33903"/>
          <a:stretch/>
        </p:blipFill>
        <p:spPr>
          <a:xfrm>
            <a:off x="50763" y="4896711"/>
            <a:ext cx="8875022" cy="18850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145957" y="1830658"/>
            <a:ext cx="2712721" cy="266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2" descr="cbmn.png"/>
          <p:cNvPicPr>
            <a:picLocks noChangeAspect="1"/>
          </p:cNvPicPr>
          <p:nvPr/>
        </p:nvPicPr>
        <p:blipFill rotWithShape="1">
          <a:blip r:embed="rId4" cstate="print"/>
          <a:srcRect t="16973" b="8045"/>
          <a:stretch/>
        </p:blipFill>
        <p:spPr>
          <a:xfrm>
            <a:off x="2819400" y="1727712"/>
            <a:ext cx="3659962" cy="3069429"/>
          </a:xfrm>
          <a:prstGeom prst="rect">
            <a:avLst/>
          </a:prstGeom>
        </p:spPr>
      </p:pic>
      <p:pic>
        <p:nvPicPr>
          <p:cNvPr id="8" name="Рисунок 15" descr="rec_STS_GE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2080" y="1278387"/>
            <a:ext cx="2537210" cy="1857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851230" y="2468539"/>
            <a:ext cx="530662" cy="533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414285">
            <a:off x="2696412" y="2449327"/>
            <a:ext cx="990600" cy="491285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6218430">
            <a:off x="3814996" y="4410275"/>
            <a:ext cx="990600" cy="491285"/>
          </a:xfrm>
          <a:prstGeom prst="rightArrow">
            <a:avLst>
              <a:gd name="adj1" fmla="val 50000"/>
              <a:gd name="adj2" fmla="val 99342"/>
            </a:avLst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3" descr="L0_st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9362" y="3275180"/>
            <a:ext cx="2565491" cy="1603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8659" y="5195177"/>
            <a:ext cx="265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lang="de-DE" i="1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i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i="1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i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i="1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i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4.5 </a:t>
            </a:r>
            <a:r>
              <a:rPr lang="de-DE" i="1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i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/u</a:t>
            </a:r>
            <a:endParaRPr lang="de-DE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104" y="164599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STS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00600" y="164599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GEM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36830" y="1477230"/>
            <a:ext cx="156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dipole magnet</a:t>
            </a:r>
            <a:endParaRPr lang="en-US" i="1" dirty="0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STS in BM@N experiment at </a:t>
            </a:r>
            <a:r>
              <a:rPr lang="en-US" sz="3600" dirty="0" err="1" smtClean="0"/>
              <a:t>Nuclotron</a:t>
            </a:r>
            <a:r>
              <a:rPr lang="en-US" sz="3600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5955" y="771632"/>
            <a:ext cx="8779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Mutual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interest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groups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Germany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CBM-like Silicon Tracking </a:t>
            </a:r>
            <a:r>
              <a:rPr lang="de-DE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 BM@N in 2018 – 2021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5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2858" b="12943"/>
          <a:stretch/>
        </p:blipFill>
        <p:spPr bwMode="auto">
          <a:xfrm>
            <a:off x="5181600" y="3829145"/>
            <a:ext cx="3962400" cy="302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-26988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+mn-lt"/>
              </a:rPr>
              <a:t>The CBM Collaboration: 60 institutions, 530 members</a:t>
            </a:r>
            <a:endParaRPr lang="en-GB" altLang="de-DE" sz="2800" dirty="0" smtClean="0">
              <a:solidFill>
                <a:srgbClr val="14425D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430679"/>
            <a:ext cx="2305051" cy="31781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USTC </a:t>
            </a:r>
            <a:r>
              <a:rPr lang="de-DE" sz="1200" dirty="0" smtClean="0">
                <a:solidFill>
                  <a:srgbClr val="14425D"/>
                </a:solidFill>
                <a:cs typeface="Arial" charset="0"/>
              </a:rPr>
              <a:t>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676400" y="43067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Frankfurt Univ. </a:t>
            </a: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FIAS </a:t>
            </a:r>
            <a:br>
              <a:rPr lang="de-DE" sz="1200" dirty="0" smtClean="0">
                <a:solidFill>
                  <a:srgbClr val="002060"/>
                </a:solidFill>
                <a:cs typeface="Arial" charset="0"/>
              </a:rPr>
            </a:br>
            <a:r>
              <a:rPr lang="de-DE" sz="1200" dirty="0" smtClean="0">
                <a:solidFill>
                  <a:srgbClr val="002060"/>
                </a:solidFill>
              </a:rPr>
              <a:t>Frankfurt </a:t>
            </a:r>
            <a:r>
              <a:rPr lang="de-DE" sz="1200" dirty="0">
                <a:solidFill>
                  <a:srgbClr val="002060"/>
                </a:solidFill>
              </a:rPr>
              <a:t>Univ. ICS </a:t>
            </a:r>
            <a:endParaRPr lang="de-DE" sz="1200" dirty="0" smtClean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GSI 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HZ </a:t>
            </a: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Dresden-</a:t>
            </a:r>
            <a:r>
              <a:rPr lang="de-DE" sz="1200" dirty="0" err="1" smtClean="0">
                <a:solidFill>
                  <a:srgbClr val="002060"/>
                </a:solidFill>
                <a:cs typeface="Arial" charset="0"/>
              </a:rPr>
              <a:t>Rossendorf</a:t>
            </a:r>
            <a:endParaRPr lang="de-DE" sz="1200" dirty="0" smtClean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KIT Karlsruhe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Univ</a:t>
            </a:r>
            <a:r>
              <a:rPr lang="it-IT" sz="1200" dirty="0" smtClean="0">
                <a:solidFill>
                  <a:srgbClr val="002060"/>
                </a:solidFill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002060"/>
                </a:solidFill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B</a:t>
            </a:r>
            <a:r>
              <a:rPr lang="it-IT" sz="1200" dirty="0" err="1" smtClean="0">
                <a:solidFill>
                  <a:srgbClr val="002060"/>
                </a:solidFill>
                <a:cs typeface="Arial" charset="0"/>
              </a:rPr>
              <a:t>erlin</a:t>
            </a:r>
            <a:r>
              <a:rPr lang="it-IT" sz="1200" dirty="0" smtClean="0">
                <a:solidFill>
                  <a:srgbClr val="002060"/>
                </a:solidFill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33775" y="515522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+mn-lt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+mn-lt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+mn-lt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+mn-lt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+mn-lt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506095"/>
            <a:ext cx="171026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</a:rPr>
              <a:t>Romania</a:t>
            </a:r>
            <a:r>
              <a:rPr lang="de-DE" sz="1600" dirty="0">
                <a:solidFill>
                  <a:srgbClr val="14425D"/>
                </a:solidFill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</a:rPr>
              <a:t>NIPNE </a:t>
            </a:r>
            <a:r>
              <a:rPr lang="de-DE" sz="1200" dirty="0" err="1">
                <a:solidFill>
                  <a:srgbClr val="14425D"/>
                </a:solidFill>
              </a:rPr>
              <a:t>Bucharest</a:t>
            </a:r>
            <a:endParaRPr lang="de-DE" sz="1200" dirty="0">
              <a:solidFill>
                <a:srgbClr val="14425D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</a:rPr>
              <a:t>Univ. </a:t>
            </a:r>
            <a:r>
              <a:rPr lang="de-DE" sz="1200" dirty="0" err="1">
                <a:solidFill>
                  <a:srgbClr val="14425D"/>
                </a:solidFill>
              </a:rPr>
              <a:t>Bucharest</a:t>
            </a:r>
            <a:endParaRPr lang="de-DE" sz="1200" dirty="0">
              <a:solidFill>
                <a:srgbClr val="14425D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75574" y="411825"/>
            <a:ext cx="2082800" cy="251312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002060"/>
                </a:solidFill>
                <a:cs typeface="Arial" charset="0"/>
              </a:rPr>
              <a:t>Kurchatov</a:t>
            </a:r>
            <a:r>
              <a:rPr lang="en-GB" sz="1200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cs typeface="Arial" charset="0"/>
              </a:rPr>
              <a:t>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MEPHI </a:t>
            </a:r>
            <a:r>
              <a:rPr lang="de-DE" sz="1200" dirty="0" err="1" smtClean="0">
                <a:solidFill>
                  <a:srgbClr val="14425D"/>
                </a:solidFill>
                <a:cs typeface="Arial" charset="0"/>
              </a:rPr>
              <a:t>Moscow</a:t>
            </a:r>
            <a:endParaRPr lang="de-DE" sz="1200" dirty="0" smtClean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14425D"/>
                </a:solidFill>
                <a:cs typeface="Arial" charset="0"/>
              </a:rPr>
              <a:t>Obninsk</a:t>
            </a:r>
            <a:r>
              <a:rPr lang="de-DE" sz="1200" dirty="0" smtClean="0">
                <a:solidFill>
                  <a:srgbClr val="14425D"/>
                </a:solidFill>
                <a:cs typeface="Arial" charset="0"/>
              </a:rPr>
              <a:t> Univ.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St. Petersburg P. Univ</a:t>
            </a:r>
            <a:r>
              <a:rPr lang="en-GB" sz="1200" dirty="0" smtClean="0">
                <a:solidFill>
                  <a:srgbClr val="14425D"/>
                </a:solidFill>
                <a:cs typeface="Arial" charset="0"/>
              </a:rPr>
              <a:t>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endParaRPr lang="de-DE" sz="12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</a:rPr>
              <a:t>Ioffe</a:t>
            </a:r>
            <a:r>
              <a:rPr lang="de-DE" sz="1200" dirty="0" smtClean="0">
                <a:solidFill>
                  <a:srgbClr val="002060"/>
                </a:solidFill>
              </a:rPr>
              <a:t> Phys.-Tech. </a:t>
            </a:r>
            <a:r>
              <a:rPr lang="de-DE" sz="1200" dirty="0" err="1" smtClean="0">
                <a:solidFill>
                  <a:srgbClr val="002060"/>
                </a:solidFill>
              </a:rPr>
              <a:t>Inst</a:t>
            </a:r>
            <a:r>
              <a:rPr lang="de-DE" sz="1200" dirty="0" smtClean="0">
                <a:solidFill>
                  <a:srgbClr val="002060"/>
                </a:solidFill>
              </a:rPr>
              <a:t>. St. </a:t>
            </a:r>
            <a:r>
              <a:rPr lang="de-DE" sz="1200" dirty="0" err="1" smtClean="0">
                <a:solidFill>
                  <a:srgbClr val="002060"/>
                </a:solidFill>
              </a:rPr>
              <a:t>Pb</a:t>
            </a:r>
            <a:r>
              <a:rPr lang="de-DE" sz="1200" dirty="0" smtClean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 smtClean="0">
                <a:solidFill>
                  <a:srgbClr val="14425D"/>
                </a:solidFill>
                <a:cs typeface="Arial" charset="0"/>
              </a:rPr>
              <a:t>Ukraine</a:t>
            </a:r>
            <a:r>
              <a:rPr lang="it-IT" sz="1600" u="sng" dirty="0">
                <a:solidFill>
                  <a:srgbClr val="14425D"/>
                </a:solidFill>
                <a:cs typeface="Arial" charset="0"/>
              </a:rPr>
              <a:t>:</a:t>
            </a:r>
            <a:r>
              <a:rPr lang="it-IT" sz="1600" dirty="0">
                <a:solidFill>
                  <a:srgbClr val="14425D"/>
                </a:solidFill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cs typeface="Arial" charset="0"/>
              </a:rPr>
              <a:t>. </a:t>
            </a:r>
            <a:r>
              <a:rPr lang="it-IT" sz="1200" dirty="0" err="1" smtClean="0">
                <a:solidFill>
                  <a:srgbClr val="14425D"/>
                </a:solidFill>
                <a:cs typeface="Arial" charset="0"/>
              </a:rPr>
              <a:t>Research</a:t>
            </a:r>
            <a:endParaRPr lang="it-IT" sz="1200" dirty="0" smtClean="0">
              <a:solidFill>
                <a:srgbClr val="14425D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46" y="3622293"/>
            <a:ext cx="5189946" cy="323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277570" y="3793755"/>
            <a:ext cx="3675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27</a:t>
            </a:r>
            <a:r>
              <a:rPr lang="de-DE" b="1" baseline="30000" dirty="0" smtClean="0">
                <a:solidFill>
                  <a:schemeClr val="bg1"/>
                </a:solidFill>
              </a:rPr>
              <a:t>th</a:t>
            </a:r>
            <a:r>
              <a:rPr lang="de-DE" b="1" dirty="0" smtClean="0">
                <a:solidFill>
                  <a:schemeClr val="bg1"/>
                </a:solidFill>
              </a:rPr>
              <a:t> CBM </a:t>
            </a:r>
            <a:r>
              <a:rPr lang="de-DE" b="1" dirty="0" err="1" smtClean="0">
                <a:solidFill>
                  <a:schemeClr val="bg1"/>
                </a:solidFill>
              </a:rPr>
              <a:t>Collaboration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meeting</a:t>
            </a:r>
            <a:r>
              <a:rPr lang="de-DE" b="1" dirty="0" smtClean="0">
                <a:solidFill>
                  <a:schemeClr val="bg1"/>
                </a:solidFill>
              </a:rPr>
              <a:t>, GSI</a:t>
            </a: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11 -15 April 2016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34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Baryon </a:t>
            </a:r>
            <a:r>
              <a:rPr lang="fr-FR" sz="3600" dirty="0" err="1"/>
              <a:t>densities</a:t>
            </a:r>
            <a:r>
              <a:rPr lang="fr-FR" sz="3600" dirty="0"/>
              <a:t> in central </a:t>
            </a:r>
            <a:r>
              <a:rPr lang="fr-FR" sz="3600" dirty="0" err="1"/>
              <a:t>Au+Au</a:t>
            </a:r>
            <a:r>
              <a:rPr lang="fr-FR" sz="3600" dirty="0"/>
              <a:t> collisions </a:t>
            </a:r>
            <a:endParaRPr lang="en-US" sz="3600" dirty="0"/>
          </a:p>
        </p:txBody>
      </p:sp>
      <p:sp>
        <p:nvSpPr>
          <p:cNvPr id="11" name="Textfeld 2"/>
          <p:cNvSpPr txBox="1"/>
          <p:nvPr/>
        </p:nvSpPr>
        <p:spPr>
          <a:xfrm>
            <a:off x="609600" y="790281"/>
            <a:ext cx="3133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I.C. Arsene et al., Phys. </a:t>
            </a:r>
            <a:r>
              <a:rPr lang="de-DE" sz="1200" dirty="0" err="1" smtClean="0"/>
              <a:t>Rev</a:t>
            </a:r>
            <a:r>
              <a:rPr lang="de-DE" sz="1200" dirty="0" smtClean="0"/>
              <a:t>. C 75, 24902 (2007) </a:t>
            </a:r>
            <a:endParaRPr lang="de-DE" sz="1200" dirty="0"/>
          </a:p>
        </p:txBody>
      </p:sp>
      <p:cxnSp>
        <p:nvCxnSpPr>
          <p:cNvPr id="14" name="Gerade Verbindung 5"/>
          <p:cNvCxnSpPr/>
          <p:nvPr/>
        </p:nvCxnSpPr>
        <p:spPr bwMode="auto">
          <a:xfrm>
            <a:off x="971600" y="2089129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46" y="3552789"/>
            <a:ext cx="3742438" cy="28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rade Verbindung 17"/>
          <p:cNvCxnSpPr/>
          <p:nvPr/>
        </p:nvCxnSpPr>
        <p:spPr bwMode="auto">
          <a:xfrm>
            <a:off x="1266358" y="5277439"/>
            <a:ext cx="29414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8"/>
          <p:cNvSpPr txBox="1"/>
          <p:nvPr/>
        </p:nvSpPr>
        <p:spPr>
          <a:xfrm>
            <a:off x="1362433" y="4451328"/>
            <a:ext cx="830987" cy="53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pic>
        <p:nvPicPr>
          <p:cNvPr id="10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16" y="1037879"/>
            <a:ext cx="3742438" cy="28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ihandform 19"/>
          <p:cNvSpPr/>
          <p:nvPr/>
        </p:nvSpPr>
        <p:spPr bwMode="auto">
          <a:xfrm>
            <a:off x="1705126" y="2345782"/>
            <a:ext cx="2473110" cy="1148230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feld 20"/>
          <p:cNvSpPr txBox="1"/>
          <p:nvPr/>
        </p:nvSpPr>
        <p:spPr>
          <a:xfrm>
            <a:off x="2728735" y="2905372"/>
            <a:ext cx="1277723" cy="588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9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4" y="1018881"/>
            <a:ext cx="3791376" cy="29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ihandform 25"/>
          <p:cNvSpPr/>
          <p:nvPr/>
        </p:nvSpPr>
        <p:spPr bwMode="auto">
          <a:xfrm>
            <a:off x="5210623" y="2573438"/>
            <a:ext cx="2528572" cy="954413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3"/>
          <p:cNvSpPr txBox="1"/>
          <p:nvPr/>
        </p:nvSpPr>
        <p:spPr>
          <a:xfrm>
            <a:off x="2086173" y="1018881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5 A </a:t>
            </a:r>
            <a:r>
              <a:rPr lang="de-DE" b="1" dirty="0" err="1" smtClean="0"/>
              <a:t>GeV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13" name="Textfeld 8"/>
          <p:cNvSpPr txBox="1"/>
          <p:nvPr/>
        </p:nvSpPr>
        <p:spPr>
          <a:xfrm>
            <a:off x="5744293" y="990600"/>
            <a:ext cx="1133600" cy="33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10 A </a:t>
            </a:r>
            <a:r>
              <a:rPr lang="de-DE" b="1" dirty="0" err="1" smtClean="0"/>
              <a:t>GeV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8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2"/>
          <a:stretch/>
        </p:blipFill>
        <p:spPr bwMode="auto">
          <a:xfrm>
            <a:off x="4376464" y="3929762"/>
            <a:ext cx="3775946" cy="25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7"/>
          <p:cNvCxnSpPr/>
          <p:nvPr/>
        </p:nvCxnSpPr>
        <p:spPr bwMode="auto">
          <a:xfrm>
            <a:off x="4821881" y="4847931"/>
            <a:ext cx="290366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2"/>
          <p:cNvSpPr txBox="1"/>
          <p:nvPr/>
        </p:nvSpPr>
        <p:spPr>
          <a:xfrm>
            <a:off x="4835528" y="4053030"/>
            <a:ext cx="830987" cy="53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4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Rechteck 6"/>
          <p:cNvSpPr/>
          <p:nvPr/>
        </p:nvSpPr>
        <p:spPr>
          <a:xfrm>
            <a:off x="228600" y="1009471"/>
            <a:ext cx="88392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b="1" u="sng" dirty="0">
                <a:cs typeface="Tahoma" pitchFamily="34" charset="0"/>
              </a:rPr>
              <a:t>CBM </a:t>
            </a:r>
            <a:r>
              <a:rPr lang="de-DE" sz="1600" b="1" u="sng" dirty="0" err="1">
                <a:cs typeface="Tahoma" pitchFamily="34" charset="0"/>
              </a:rPr>
              <a:t>scientific</a:t>
            </a:r>
            <a:r>
              <a:rPr lang="de-DE" sz="1600" b="1" u="sng" dirty="0">
                <a:cs typeface="Tahoma" pitchFamily="34" charset="0"/>
              </a:rPr>
              <a:t> </a:t>
            </a:r>
            <a:r>
              <a:rPr lang="de-DE" sz="1600" b="1" u="sng" dirty="0" err="1" smtClean="0">
                <a:cs typeface="Tahoma" pitchFamily="34" charset="0"/>
              </a:rPr>
              <a:t>program</a:t>
            </a:r>
            <a:r>
              <a:rPr lang="de-DE" sz="1600" b="1" u="sng" dirty="0" smtClean="0">
                <a:cs typeface="Tahoma" pitchFamily="34" charset="0"/>
              </a:rPr>
              <a:t> at SIS100: </a:t>
            </a:r>
            <a:r>
              <a:rPr lang="de-DE" sz="1600" u="sng" dirty="0">
                <a:cs typeface="Tahoma" pitchFamily="34" charset="0"/>
              </a:rPr>
              <a:t/>
            </a:r>
            <a:br>
              <a:rPr lang="de-DE" sz="1600" u="sng" dirty="0">
                <a:cs typeface="Tahoma" pitchFamily="34" charset="0"/>
              </a:rPr>
            </a:br>
            <a:r>
              <a:rPr lang="de-DE" sz="1600" dirty="0" smtClean="0">
                <a:cs typeface="Tahoma" pitchFamily="34" charset="0"/>
              </a:rPr>
              <a:t>Exploration </a:t>
            </a:r>
            <a:r>
              <a:rPr lang="de-DE" sz="1600" dirty="0" err="1">
                <a:cs typeface="Tahoma" pitchFamily="34" charset="0"/>
              </a:rPr>
              <a:t>of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>
                <a:cs typeface="Tahoma" pitchFamily="34" charset="0"/>
              </a:rPr>
              <a:t>the</a:t>
            </a:r>
            <a:r>
              <a:rPr lang="de-DE" sz="1600" dirty="0">
                <a:cs typeface="Tahoma" pitchFamily="34" charset="0"/>
              </a:rPr>
              <a:t> QCD </a:t>
            </a:r>
            <a:r>
              <a:rPr lang="de-DE" sz="1600" dirty="0" err="1">
                <a:cs typeface="Tahoma" pitchFamily="34" charset="0"/>
              </a:rPr>
              <a:t>phase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>
                <a:cs typeface="Tahoma" pitchFamily="34" charset="0"/>
              </a:rPr>
              <a:t>diagram</a:t>
            </a:r>
            <a:r>
              <a:rPr lang="de-DE" sz="1600" dirty="0">
                <a:cs typeface="Tahoma" pitchFamily="34" charset="0"/>
              </a:rPr>
              <a:t> in </a:t>
            </a:r>
            <a:r>
              <a:rPr lang="de-DE" sz="1600" dirty="0" err="1">
                <a:cs typeface="Tahoma" pitchFamily="34" charset="0"/>
              </a:rPr>
              <a:t>the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>
                <a:cs typeface="Tahoma" pitchFamily="34" charset="0"/>
              </a:rPr>
              <a:t>region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>
                <a:cs typeface="Tahoma" pitchFamily="34" charset="0"/>
              </a:rPr>
              <a:t>of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 smtClean="0">
                <a:cs typeface="Tahoma" pitchFamily="34" charset="0"/>
              </a:rPr>
              <a:t>neutron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 smtClean="0">
                <a:cs typeface="Tahoma" pitchFamily="34" charset="0"/>
              </a:rPr>
              <a:t>star</a:t>
            </a:r>
            <a:r>
              <a:rPr lang="de-DE" sz="1600" dirty="0" smtClean="0">
                <a:cs typeface="Tahoma" pitchFamily="34" charset="0"/>
              </a:rPr>
              <a:t> </a:t>
            </a:r>
            <a:r>
              <a:rPr lang="de-DE" sz="1600" dirty="0" err="1">
                <a:cs typeface="Tahoma" pitchFamily="34" charset="0"/>
              </a:rPr>
              <a:t>core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err="1" smtClean="0">
                <a:cs typeface="Tahoma" pitchFamily="34" charset="0"/>
              </a:rPr>
              <a:t>densities</a:t>
            </a:r>
            <a:r>
              <a:rPr lang="de-DE" sz="1600" dirty="0">
                <a:cs typeface="Tahoma" pitchFamily="34" charset="0"/>
              </a:rPr>
              <a:t> </a:t>
            </a:r>
            <a:r>
              <a:rPr lang="de-DE" sz="1600" dirty="0" smtClean="0">
                <a:cs typeface="Tahoma" pitchFamily="34" charset="0"/>
              </a:rPr>
              <a:t>  </a:t>
            </a:r>
            <a:br>
              <a:rPr lang="de-DE" sz="1600" dirty="0" smtClean="0">
                <a:cs typeface="Tahoma" pitchFamily="34" charset="0"/>
              </a:rPr>
            </a:br>
            <a:r>
              <a:rPr lang="de-DE" sz="1600" dirty="0" smtClean="0">
                <a:cs typeface="Tahoma" pitchFamily="34" charset="0"/>
                <a:sym typeface="Symbol" pitchFamily="18" charset="2"/>
              </a:rPr>
              <a:t> </a:t>
            </a:r>
            <a:r>
              <a:rPr lang="de-DE" sz="1600" dirty="0">
                <a:cs typeface="Tahoma" pitchFamily="34" charset="0"/>
                <a:sym typeface="Symbol" pitchFamily="18" charset="2"/>
              </a:rPr>
              <a:t>large </a:t>
            </a:r>
            <a:r>
              <a:rPr lang="de-DE" sz="1600" dirty="0" err="1">
                <a:cs typeface="Tahoma" pitchFamily="34" charset="0"/>
                <a:sym typeface="Symbol" pitchFamily="18" charset="2"/>
              </a:rPr>
              <a:t>discovery</a:t>
            </a:r>
            <a:r>
              <a:rPr lang="de-DE" sz="1600" dirty="0">
                <a:cs typeface="Tahoma" pitchFamily="34" charset="0"/>
                <a:sym typeface="Symbol" pitchFamily="18" charset="2"/>
              </a:rPr>
              <a:t> potential</a:t>
            </a:r>
            <a:r>
              <a:rPr lang="de-DE" sz="1600" dirty="0" smtClean="0">
                <a:cs typeface="Tahoma" pitchFamily="34" charset="0"/>
                <a:sym typeface="Symbol" pitchFamily="18" charset="2"/>
              </a:rPr>
              <a:t>.</a:t>
            </a:r>
            <a:br>
              <a:rPr lang="de-DE" sz="1600" dirty="0" smtClean="0">
                <a:cs typeface="Tahoma" pitchFamily="34" charset="0"/>
                <a:sym typeface="Symbol" pitchFamily="18" charset="2"/>
              </a:rPr>
            </a:br>
            <a:endParaRPr lang="de-DE" sz="800" dirty="0" smtClean="0">
              <a:cs typeface="Tahoma" pitchFamily="34" charset="0"/>
              <a:sym typeface="Symbol" pitchFamily="18" charset="2"/>
            </a:endParaRP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b="1" u="sng" dirty="0"/>
              <a:t>First </a:t>
            </a:r>
            <a:r>
              <a:rPr lang="de-DE" sz="1600" b="1" u="sng" dirty="0" err="1"/>
              <a:t>measurements</a:t>
            </a:r>
            <a:r>
              <a:rPr lang="de-DE" sz="1600" b="1" u="sng" dirty="0"/>
              <a:t> </a:t>
            </a:r>
            <a:r>
              <a:rPr lang="de-DE" sz="1600" b="1" u="sng" dirty="0" err="1"/>
              <a:t>with</a:t>
            </a:r>
            <a:r>
              <a:rPr lang="de-DE" sz="1600" b="1" u="sng" dirty="0"/>
              <a:t> CBM: </a:t>
            </a:r>
            <a:r>
              <a:rPr lang="de-DE" sz="1600" u="sng" dirty="0" smtClean="0"/>
              <a:t/>
            </a:r>
            <a:br>
              <a:rPr lang="de-DE" sz="1600" u="sng" dirty="0" smtClean="0"/>
            </a:br>
            <a:r>
              <a:rPr lang="de-DE" sz="1600" dirty="0" smtClean="0"/>
              <a:t>High-</a:t>
            </a:r>
            <a:r>
              <a:rPr lang="de-DE" sz="1600" dirty="0" err="1" smtClean="0"/>
              <a:t>precision</a:t>
            </a:r>
            <a:r>
              <a:rPr lang="de-DE" sz="1600" dirty="0" smtClean="0"/>
              <a:t> </a:t>
            </a:r>
            <a:r>
              <a:rPr lang="de-DE" sz="1600" dirty="0"/>
              <a:t>multi-differential </a:t>
            </a:r>
            <a:r>
              <a:rPr lang="de-DE" sz="1600" dirty="0" err="1"/>
              <a:t>measurements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hadrons</a:t>
            </a:r>
            <a:r>
              <a:rPr lang="de-DE" sz="1600" dirty="0"/>
              <a:t> </a:t>
            </a:r>
            <a:r>
              <a:rPr lang="de-DE" sz="1600" dirty="0" smtClean="0"/>
              <a:t>incl. </a:t>
            </a:r>
            <a:r>
              <a:rPr lang="de-DE" sz="1600" dirty="0" err="1" smtClean="0"/>
              <a:t>multistrange</a:t>
            </a:r>
            <a:r>
              <a:rPr lang="de-DE" sz="1600" dirty="0" smtClean="0"/>
              <a:t> </a:t>
            </a:r>
            <a:r>
              <a:rPr lang="de-DE" sz="1600" dirty="0" err="1"/>
              <a:t>hyperons</a:t>
            </a:r>
            <a:r>
              <a:rPr lang="de-DE" sz="1600" dirty="0"/>
              <a:t>, </a:t>
            </a:r>
            <a:r>
              <a:rPr lang="de-DE" sz="1600" dirty="0" err="1"/>
              <a:t>hypernuclei</a:t>
            </a:r>
            <a:r>
              <a:rPr lang="de-DE" sz="1600" dirty="0"/>
              <a:t>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/>
              <a:t>dileptons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smtClean="0"/>
              <a:t>different beam </a:t>
            </a:r>
            <a:r>
              <a:rPr lang="de-DE" sz="1600" dirty="0" err="1"/>
              <a:t>energies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collision</a:t>
            </a:r>
            <a:r>
              <a:rPr lang="de-DE" sz="1600" dirty="0"/>
              <a:t> </a:t>
            </a:r>
            <a:r>
              <a:rPr lang="de-DE" sz="1600" dirty="0" err="1"/>
              <a:t>systems</a:t>
            </a:r>
            <a:r>
              <a:rPr lang="de-DE" sz="1600" dirty="0"/>
              <a:t> </a:t>
            </a:r>
            <a:r>
              <a:rPr lang="de-DE" sz="1600" dirty="0">
                <a:cs typeface="Tahoma" pitchFamily="34" charset="0"/>
                <a:sym typeface="Symbol" pitchFamily="18" charset="2"/>
              </a:rPr>
              <a:t>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/>
              <a:t>terra</a:t>
            </a:r>
            <a:r>
              <a:rPr lang="de-DE" sz="1600" dirty="0" smtClean="0"/>
              <a:t> </a:t>
            </a:r>
            <a:r>
              <a:rPr lang="de-DE" sz="1600" dirty="0"/>
              <a:t>incognita</a:t>
            </a:r>
            <a:r>
              <a:rPr lang="de-DE" sz="1600" dirty="0" smtClean="0"/>
              <a:t>.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800" dirty="0" smtClean="0"/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u="sng" dirty="0"/>
              <a:t>Status of experiment </a:t>
            </a:r>
            <a:r>
              <a:rPr lang="en-US" sz="1600" b="1" u="sng" dirty="0" smtClean="0"/>
              <a:t>preparation:</a:t>
            </a:r>
            <a:r>
              <a:rPr lang="en-US" sz="1600" b="1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Prototype </a:t>
            </a:r>
            <a:r>
              <a:rPr lang="en-US" sz="1600" dirty="0"/>
              <a:t>detector performances fulfill CBM requirements.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7 </a:t>
            </a:r>
            <a:r>
              <a:rPr lang="en-US" sz="1600" dirty="0"/>
              <a:t>TDRs approved, 4 TDRs in preparation</a:t>
            </a:r>
            <a:r>
              <a:rPr lang="en-US" sz="1600" dirty="0" smtClean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800" dirty="0" smtClean="0"/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u="sng" dirty="0" smtClean="0"/>
              <a:t>e.g. Silicon Tracking System: </a:t>
            </a:r>
            <a:r>
              <a:rPr lang="en-US" sz="1600" u="sng" dirty="0" smtClean="0"/>
              <a:t/>
            </a:r>
            <a:br>
              <a:rPr lang="en-US" sz="1600" u="sng" dirty="0" smtClean="0"/>
            </a:br>
            <a:r>
              <a:rPr lang="en-US" sz="1600" dirty="0" smtClean="0"/>
              <a:t>Central detector of the experiment: charged-particle tracking, momentum measurement.  </a:t>
            </a:r>
            <a:br>
              <a:rPr lang="en-US" sz="1600" dirty="0" smtClean="0"/>
            </a:br>
            <a:r>
              <a:rPr lang="en-US" sz="1600" dirty="0" smtClean="0"/>
              <a:t>Development and construction in close cooperation of GSI and JINR. Electronics</a:t>
            </a:r>
            <a:r>
              <a:rPr lang="en-US" sz="1600" dirty="0"/>
              <a:t> </a:t>
            </a:r>
            <a:r>
              <a:rPr lang="en-US" sz="1600" dirty="0" smtClean="0"/>
              <a:t>from Poland. </a:t>
            </a:r>
            <a:br>
              <a:rPr lang="en-US" sz="1600" dirty="0" smtClean="0"/>
            </a:br>
            <a:r>
              <a:rPr lang="en-US" sz="1600" dirty="0"/>
              <a:t>Using part of the STS detector for system tests at GSI and/or physics runs at external labs </a:t>
            </a:r>
            <a:r>
              <a:rPr lang="en-US" sz="1600" dirty="0" smtClean="0"/>
              <a:t>is </a:t>
            </a:r>
            <a:r>
              <a:rPr lang="en-US" sz="1600" dirty="0"/>
              <a:t>under </a:t>
            </a:r>
            <a:r>
              <a:rPr lang="en-US" sz="1600" dirty="0" smtClean="0"/>
              <a:t>consideration: </a:t>
            </a:r>
            <a:r>
              <a:rPr lang="de-DE" sz="1600" dirty="0">
                <a:cs typeface="Tahoma" pitchFamily="34" charset="0"/>
                <a:sym typeface="Symbol" pitchFamily="18" charset="2"/>
              </a:rPr>
              <a:t></a:t>
            </a:r>
            <a:r>
              <a:rPr lang="en-US" sz="1600" dirty="0" smtClean="0">
                <a:sym typeface="Wingdings" panose="05000000000000000000" pitchFamily="2" charset="2"/>
              </a:rPr>
              <a:t> </a:t>
            </a:r>
            <a:r>
              <a:rPr lang="en-US" sz="1600" dirty="0"/>
              <a:t>BM@N, </a:t>
            </a:r>
            <a:r>
              <a:rPr lang="en-US" sz="1600" dirty="0" smtClean="0"/>
              <a:t>JINR    (FAIR0 phase, 2018 – 2020)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800" dirty="0" smtClean="0"/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u="sng" dirty="0" smtClean="0"/>
              <a:t>Funding:</a:t>
            </a:r>
            <a:r>
              <a:rPr lang="en-US" sz="1600" b="1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Substantial </a:t>
            </a:r>
            <a:r>
              <a:rPr lang="en-US" sz="1600" dirty="0"/>
              <a:t>part of the CBM start version is financed </a:t>
            </a:r>
            <a:r>
              <a:rPr lang="en-US" sz="1600" dirty="0" smtClean="0"/>
              <a:t>(including Expressions of Interest).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800" dirty="0" smtClean="0"/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u="sng" dirty="0"/>
              <a:t>CBM time </a:t>
            </a:r>
            <a:r>
              <a:rPr lang="en-US" sz="1600" b="1" u="sng" dirty="0" smtClean="0"/>
              <a:t>line: </a:t>
            </a:r>
            <a:r>
              <a:rPr lang="en-US" sz="1600" u="sng" dirty="0" smtClean="0"/>
              <a:t/>
            </a:r>
            <a:br>
              <a:rPr lang="en-US" sz="1600" u="sng" dirty="0" smtClean="0"/>
            </a:br>
            <a:r>
              <a:rPr lang="en-US" sz="1600" dirty="0" smtClean="0"/>
              <a:t>Resource </a:t>
            </a:r>
            <a:r>
              <a:rPr lang="en-US" sz="1600" dirty="0"/>
              <a:t>loaded schedules for most of the </a:t>
            </a:r>
            <a:r>
              <a:rPr lang="en-US" sz="1600" dirty="0" smtClean="0"/>
              <a:t>detectors</a:t>
            </a:r>
            <a:r>
              <a:rPr lang="en-US" sz="1600" dirty="0"/>
              <a:t>.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Aim: Detectors </a:t>
            </a:r>
            <a:r>
              <a:rPr lang="en-US" sz="1600" dirty="0"/>
              <a:t>r</a:t>
            </a:r>
            <a:r>
              <a:rPr lang="en-US" sz="1600" dirty="0" smtClean="0"/>
              <a:t>eady for beam </a:t>
            </a:r>
            <a:r>
              <a:rPr lang="en-US" sz="1600" dirty="0"/>
              <a:t>end of 2020</a:t>
            </a:r>
            <a:r>
              <a:rPr lang="en-US" sz="1600" dirty="0" smtClean="0"/>
              <a:t>. 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5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CBM Micro-Vertex Detector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27" y="4229481"/>
            <a:ext cx="1431254" cy="204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christian\AppData\Local\Microsoft\Windows\Temporary Internet Files\Content.Outlook\0IY7HD4M\trb_and_f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43" y="4322050"/>
            <a:ext cx="1256461" cy="18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19"/>
          <p:cNvSpPr txBox="1"/>
          <p:nvPr/>
        </p:nvSpPr>
        <p:spPr>
          <a:xfrm>
            <a:off x="5963200" y="3795910"/>
            <a:ext cx="218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Customized FEE &amp; DAQ: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TRB-based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30" name="Picture 3" descr="C:\Users\christian\Downloads\IMG_02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3189" y="4779162"/>
            <a:ext cx="1312835" cy="27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krümmte Verbindung 138"/>
          <p:cNvCxnSpPr/>
          <p:nvPr/>
        </p:nvCxnSpPr>
        <p:spPr>
          <a:xfrm flipV="1">
            <a:off x="7847506" y="4380685"/>
            <a:ext cx="304800" cy="1118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69938" y="1123239"/>
            <a:ext cx="5168862" cy="2583577"/>
            <a:chOff x="99470" y="476672"/>
            <a:chExt cx="6338799" cy="3168352"/>
          </a:xfrm>
        </p:grpSpPr>
        <p:pic>
          <p:nvPicPr>
            <p:cNvPr id="8" name="Grafik 1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" t="9490" r="4259" b="13031"/>
            <a:stretch/>
          </p:blipFill>
          <p:spPr>
            <a:xfrm>
              <a:off x="166864" y="548680"/>
              <a:ext cx="2730006" cy="2952328"/>
            </a:xfrm>
            <a:prstGeom prst="rect">
              <a:avLst/>
            </a:prstGeom>
          </p:spPr>
        </p:pic>
        <p:grpSp>
          <p:nvGrpSpPr>
            <p:cNvPr id="10" name="Gruppieren 35"/>
            <p:cNvGrpSpPr/>
            <p:nvPr/>
          </p:nvGrpSpPr>
          <p:grpSpPr>
            <a:xfrm>
              <a:off x="3069589" y="570120"/>
              <a:ext cx="3088344" cy="2263229"/>
              <a:chOff x="5361692" y="827353"/>
              <a:chExt cx="3464193" cy="2433160"/>
            </a:xfrm>
          </p:grpSpPr>
          <p:pic>
            <p:nvPicPr>
              <p:cNvPr id="11" name="Grafik 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7296" y="1430182"/>
                <a:ext cx="3168589" cy="1830331"/>
              </a:xfrm>
              <a:prstGeom prst="rect">
                <a:avLst/>
              </a:prstGeom>
            </p:spPr>
          </p:pic>
          <p:sp>
            <p:nvSpPr>
              <p:cNvPr id="12" name="Textfeld 34"/>
              <p:cNvSpPr txBox="1"/>
              <p:nvPr/>
            </p:nvSpPr>
            <p:spPr>
              <a:xfrm>
                <a:off x="5361692" y="827353"/>
                <a:ext cx="3306992" cy="405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C00000"/>
                    </a:solidFill>
                  </a:rPr>
                  <a:t>Ultra-</a:t>
                </a:r>
                <a:r>
                  <a:rPr lang="de-DE" sz="1400" b="1" dirty="0" err="1" smtClean="0">
                    <a:solidFill>
                      <a:srgbClr val="C00000"/>
                    </a:solidFill>
                  </a:rPr>
                  <a:t>thin</a:t>
                </a:r>
                <a:r>
                  <a:rPr lang="de-DE" sz="1400" b="1" dirty="0" smtClean="0">
                    <a:solidFill>
                      <a:srgbClr val="C00000"/>
                    </a:solidFill>
                  </a:rPr>
                  <a:t>: CVD </a:t>
                </a:r>
                <a:r>
                  <a:rPr lang="de-DE" sz="1400" b="1" dirty="0" err="1" smtClean="0">
                    <a:solidFill>
                      <a:srgbClr val="C00000"/>
                    </a:solidFill>
                  </a:rPr>
                  <a:t>diamond</a:t>
                </a:r>
                <a:r>
                  <a:rPr lang="de-DE" sz="1400" b="1" dirty="0" smtClean="0">
                    <a:solidFill>
                      <a:srgbClr val="C00000"/>
                    </a:solidFill>
                  </a:rPr>
                  <a:t>, TPG</a:t>
                </a:r>
                <a:endParaRPr lang="de-DE" sz="14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5" name="Grafik 1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77" y="2650195"/>
              <a:ext cx="2926867" cy="930290"/>
            </a:xfrm>
            <a:prstGeom prst="rect">
              <a:avLst/>
            </a:prstGeom>
          </p:spPr>
        </p:pic>
        <p:sp>
          <p:nvSpPr>
            <p:cNvPr id="32" name="Abgerundetes Rechteck 141"/>
            <p:cNvSpPr/>
            <p:nvPr/>
          </p:nvSpPr>
          <p:spPr>
            <a:xfrm>
              <a:off x="99470" y="476672"/>
              <a:ext cx="6338799" cy="31683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1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/>
          <a:stretch/>
        </p:blipFill>
        <p:spPr>
          <a:xfrm>
            <a:off x="6246836" y="1727107"/>
            <a:ext cx="2057870" cy="1805987"/>
          </a:xfrm>
          <a:prstGeom prst="rect">
            <a:avLst/>
          </a:prstGeom>
        </p:spPr>
      </p:pic>
      <p:sp>
        <p:nvSpPr>
          <p:cNvPr id="13" name="Textfeld 113"/>
          <p:cNvSpPr txBox="1"/>
          <p:nvPr/>
        </p:nvSpPr>
        <p:spPr>
          <a:xfrm>
            <a:off x="6143000" y="1257300"/>
            <a:ext cx="200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C00000"/>
                </a:solidFill>
              </a:rPr>
              <a:t>Sensors:  CMOS MAPS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14" name="Textfeld 114"/>
          <p:cNvSpPr txBox="1"/>
          <p:nvPr/>
        </p:nvSpPr>
        <p:spPr>
          <a:xfrm>
            <a:off x="5753098" y="1656675"/>
            <a:ext cx="1698580" cy="9002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Radiation hard,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Thinned to 50 µm,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&lt; 150 </a:t>
            </a:r>
            <a:r>
              <a:rPr lang="en-US" sz="1050" i="1" dirty="0" err="1" smtClean="0"/>
              <a:t>mW</a:t>
            </a:r>
            <a:r>
              <a:rPr lang="en-US" sz="1050" i="1" dirty="0" smtClean="0"/>
              <a:t>/cm</a:t>
            </a:r>
            <a:r>
              <a:rPr lang="en-US" sz="1050" i="1" baseline="30000" dirty="0" smtClean="0"/>
              <a:t>2</a:t>
            </a:r>
            <a:r>
              <a:rPr lang="en-US" sz="1050" i="1" dirty="0" smtClean="0"/>
              <a:t>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spatial </a:t>
            </a:r>
            <a:r>
              <a:rPr lang="en-US" sz="1050" i="1" dirty="0" err="1" smtClean="0"/>
              <a:t>resol</a:t>
            </a:r>
            <a:r>
              <a:rPr lang="en-US" sz="1050" i="1" dirty="0" smtClean="0"/>
              <a:t>. &lt; 5 µm,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050" i="1" dirty="0" smtClean="0"/>
              <a:t>R/O several 10 µs/frame </a:t>
            </a:r>
            <a:endParaRPr lang="en-US" sz="2000" i="1" dirty="0"/>
          </a:p>
        </p:txBody>
      </p:sp>
      <p:sp>
        <p:nvSpPr>
          <p:cNvPr id="33" name="Abgerundetes Rechteck 144"/>
          <p:cNvSpPr/>
          <p:nvPr/>
        </p:nvSpPr>
        <p:spPr>
          <a:xfrm>
            <a:off x="5715000" y="1133455"/>
            <a:ext cx="2742106" cy="25835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146"/>
          <p:cNvSpPr/>
          <p:nvPr/>
        </p:nvSpPr>
        <p:spPr>
          <a:xfrm>
            <a:off x="5715000" y="3779750"/>
            <a:ext cx="2742106" cy="2621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krümmte Verbindung 151"/>
          <p:cNvCxnSpPr/>
          <p:nvPr/>
        </p:nvCxnSpPr>
        <p:spPr>
          <a:xfrm rot="5400000">
            <a:off x="6185762" y="4632998"/>
            <a:ext cx="1551516" cy="104689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490690" y="3811300"/>
            <a:ext cx="5148109" cy="2589500"/>
            <a:chOff x="99469" y="3717032"/>
            <a:chExt cx="6061200" cy="3048785"/>
          </a:xfrm>
        </p:grpSpPr>
        <p:pic>
          <p:nvPicPr>
            <p:cNvPr id="7" name="Grafik 1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9"/>
            <a:stretch/>
          </p:blipFill>
          <p:spPr>
            <a:xfrm>
              <a:off x="2323976" y="4370371"/>
              <a:ext cx="1502300" cy="1420681"/>
            </a:xfrm>
            <a:prstGeom prst="rect">
              <a:avLst/>
            </a:prstGeom>
          </p:spPr>
        </p:pic>
        <p:sp>
          <p:nvSpPr>
            <p:cNvPr id="19" name="Textfeld 121"/>
            <p:cNvSpPr txBox="1"/>
            <p:nvPr/>
          </p:nvSpPr>
          <p:spPr>
            <a:xfrm>
              <a:off x="377259" y="3717032"/>
              <a:ext cx="2394541" cy="65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Prototyping &amp; test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beam: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342" y="5446362"/>
              <a:ext cx="944592" cy="1265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Grafik 1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9" b="12348"/>
            <a:stretch/>
          </p:blipFill>
          <p:spPr>
            <a:xfrm>
              <a:off x="4200814" y="4402072"/>
              <a:ext cx="1690711" cy="1581205"/>
            </a:xfrm>
            <a:prstGeom prst="rect">
              <a:avLst/>
            </a:prstGeom>
          </p:spPr>
        </p:pic>
        <p:sp>
          <p:nvSpPr>
            <p:cNvPr id="22" name="Textfeld 126"/>
            <p:cNvSpPr txBox="1"/>
            <p:nvPr/>
          </p:nvSpPr>
          <p:spPr>
            <a:xfrm>
              <a:off x="2104946" y="4009419"/>
              <a:ext cx="1283755" cy="3080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100" b="1" i="1" dirty="0" smtClean="0"/>
                <a:t>MVD prototype</a:t>
              </a:r>
              <a:endParaRPr lang="de-DE" sz="1100" b="1" i="1" dirty="0"/>
            </a:p>
          </p:txBody>
        </p:sp>
        <p:sp>
          <p:nvSpPr>
            <p:cNvPr id="23" name="Textfeld 127"/>
            <p:cNvSpPr txBox="1"/>
            <p:nvPr/>
          </p:nvSpPr>
          <p:spPr>
            <a:xfrm>
              <a:off x="4585042" y="4010362"/>
              <a:ext cx="753418" cy="3080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100" b="1" i="1" dirty="0" smtClean="0"/>
                <a:t>PRESTO</a:t>
              </a:r>
              <a:endParaRPr lang="de-DE" sz="1100" b="1" i="1" dirty="0"/>
            </a:p>
          </p:txBody>
        </p:sp>
        <p:sp>
          <p:nvSpPr>
            <p:cNvPr id="24" name="Textfeld 128"/>
            <p:cNvSpPr txBox="1"/>
            <p:nvPr/>
          </p:nvSpPr>
          <p:spPr>
            <a:xfrm>
              <a:off x="196141" y="4009417"/>
              <a:ext cx="1551754" cy="3080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100" b="1" i="1" dirty="0" smtClean="0"/>
                <a:t>MVD </a:t>
              </a:r>
              <a:r>
                <a:rPr lang="de-DE" sz="1100" b="1" i="1" dirty="0" err="1" smtClean="0"/>
                <a:t>demonstrator</a:t>
              </a:r>
              <a:endParaRPr lang="de-DE" sz="1100" b="1" i="1" dirty="0"/>
            </a:p>
          </p:txBody>
        </p:sp>
        <p:pic>
          <p:nvPicPr>
            <p:cNvPr id="25" name="Picture 8" descr="Carrie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41" r="27089"/>
            <a:stretch>
              <a:fillRect/>
            </a:stretch>
          </p:blipFill>
          <p:spPr bwMode="auto">
            <a:xfrm>
              <a:off x="449486" y="6021288"/>
              <a:ext cx="1043781" cy="56515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feld 131"/>
            <p:cNvSpPr txBox="1"/>
            <p:nvPr/>
          </p:nvSpPr>
          <p:spPr>
            <a:xfrm>
              <a:off x="332933" y="5983277"/>
              <a:ext cx="657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RVC foam</a:t>
              </a:r>
              <a:endParaRPr lang="en-US" sz="900" b="1" dirty="0"/>
            </a:p>
          </p:txBody>
        </p:sp>
        <p:pic>
          <p:nvPicPr>
            <p:cNvPr id="27" name="Grafik 1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806" y="5487053"/>
              <a:ext cx="983339" cy="1108929"/>
            </a:xfrm>
            <a:prstGeom prst="rect">
              <a:avLst/>
            </a:prstGeom>
          </p:spPr>
        </p:pic>
        <p:pic>
          <p:nvPicPr>
            <p:cNvPr id="28" name="Picture 2" descr="http://asaptec.com/store/wp-content/uploads/2015/06/momentive-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781" y="6106075"/>
              <a:ext cx="890006" cy="222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feld 135"/>
            <p:cNvSpPr txBox="1"/>
            <p:nvPr/>
          </p:nvSpPr>
          <p:spPr>
            <a:xfrm>
              <a:off x="4157409" y="6227526"/>
              <a:ext cx="1913546" cy="28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/>
                <a:t>T</a:t>
              </a:r>
              <a:r>
                <a:rPr lang="de-DE" sz="1000" dirty="0" smtClean="0"/>
                <a:t>hermal </a:t>
              </a:r>
              <a:r>
                <a:rPr lang="de-DE" sz="1000" b="1" dirty="0" err="1" smtClean="0"/>
                <a:t>P</a:t>
              </a:r>
              <a:r>
                <a:rPr lang="de-DE" sz="1000" dirty="0" err="1" smtClean="0"/>
                <a:t>yrolytic</a:t>
              </a:r>
              <a:r>
                <a:rPr lang="de-DE" sz="1000" dirty="0" smtClean="0"/>
                <a:t> </a:t>
              </a:r>
              <a:r>
                <a:rPr lang="de-DE" sz="1000" b="1" dirty="0" smtClean="0"/>
                <a:t>G</a:t>
              </a:r>
              <a:r>
                <a:rPr lang="de-DE" sz="1000" dirty="0" smtClean="0"/>
                <a:t>raphite</a:t>
              </a:r>
              <a:endParaRPr lang="de-DE" sz="1000" dirty="0"/>
            </a:p>
          </p:txBody>
        </p:sp>
        <p:sp>
          <p:nvSpPr>
            <p:cNvPr id="34" name="Abgerundetes Rechteck 145"/>
            <p:cNvSpPr/>
            <p:nvPr/>
          </p:nvSpPr>
          <p:spPr>
            <a:xfrm>
              <a:off x="99469" y="3717032"/>
              <a:ext cx="6061200" cy="304878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7" name="Grafik 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89" y="4418738"/>
              <a:ext cx="1328560" cy="1374691"/>
            </a:xfrm>
            <a:prstGeom prst="rect">
              <a:avLst/>
            </a:prstGeom>
          </p:spPr>
        </p:pic>
        <p:pic>
          <p:nvPicPr>
            <p:cNvPr id="38" name="Picture 2" descr="http://design-guidelines.web.cern.ch/sites/design-guidelines.web.cern.ch/files/u6/CERN-logo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75" y="5350202"/>
              <a:ext cx="519328" cy="5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4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</a:t>
            </a:r>
            <a:r>
              <a:rPr lang="en-US" i="1" dirty="0" smtClean="0"/>
              <a:t>STS-XYTER</a:t>
            </a:r>
            <a:r>
              <a:rPr lang="en-US" dirty="0" smtClean="0"/>
              <a:t> front-end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53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454" y="1600200"/>
            <a:ext cx="7239000" cy="3503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0" y="53340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altLang="de-DE" dirty="0" err="1" smtClean="0"/>
              <a:t>Two</a:t>
            </a:r>
            <a:r>
              <a:rPr lang="de-DE" altLang="de-DE" dirty="0" smtClean="0"/>
              <a:t>-stage </a:t>
            </a:r>
            <a:r>
              <a:rPr lang="de-DE" altLang="de-DE" dirty="0" err="1"/>
              <a:t>trigger</a:t>
            </a:r>
            <a:r>
              <a:rPr lang="de-DE" altLang="de-DE" dirty="0"/>
              <a:t> </a:t>
            </a:r>
            <a:r>
              <a:rPr lang="de-DE" altLang="de-DE" dirty="0" err="1"/>
              <a:t>allows</a:t>
            </a:r>
            <a:r>
              <a:rPr lang="de-DE" altLang="de-DE" dirty="0"/>
              <a:t> fast time </a:t>
            </a:r>
            <a:r>
              <a:rPr lang="de-DE" altLang="de-DE" dirty="0" err="1"/>
              <a:t>stamp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low</a:t>
            </a:r>
            <a:r>
              <a:rPr lang="de-DE" altLang="de-DE" dirty="0"/>
              <a:t> </a:t>
            </a:r>
            <a:r>
              <a:rPr lang="de-DE" altLang="de-DE" dirty="0" err="1"/>
              <a:t>trigger</a:t>
            </a:r>
            <a:r>
              <a:rPr lang="de-DE" altLang="de-DE" dirty="0"/>
              <a:t> </a:t>
            </a:r>
            <a:r>
              <a:rPr lang="de-DE" altLang="de-DE" dirty="0" err="1" smtClean="0"/>
              <a:t>level</a:t>
            </a:r>
            <a:endParaRPr lang="de-DE" altLang="de-DE" dirty="0" smtClean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de-DE" altLang="de-DE" dirty="0" smtClean="0"/>
              <a:t>V</a:t>
            </a:r>
            <a:r>
              <a:rPr lang="de-DE" altLang="de-DE" baseline="-25000" dirty="0" smtClean="0"/>
              <a:t>thF</a:t>
            </a:r>
            <a:r>
              <a:rPr lang="de-DE" altLang="de-DE" dirty="0" smtClean="0"/>
              <a:t> &lt; V</a:t>
            </a:r>
            <a:r>
              <a:rPr lang="de-DE" altLang="de-DE" baseline="-25000" dirty="0" smtClean="0"/>
              <a:t>ADCmin</a:t>
            </a:r>
            <a:r>
              <a:rPr lang="de-DE" altLang="de-DE" dirty="0" smtClean="0"/>
              <a:t> </a:t>
            </a:r>
            <a:r>
              <a:rPr lang="de-DE" altLang="de-DE" dirty="0" smtClean="0">
                <a:sym typeface="Wingdings" panose="05000000000000000000" pitchFamily="2" charset="2"/>
              </a:rPr>
              <a:t> </a:t>
            </a:r>
            <a:r>
              <a:rPr lang="de-DE" altLang="de-DE" dirty="0" err="1" smtClean="0">
                <a:sym typeface="Wingdings" panose="05000000000000000000" pitchFamily="2" charset="2"/>
              </a:rPr>
              <a:t>the</a:t>
            </a:r>
            <a:r>
              <a:rPr lang="de-DE" altLang="de-DE" dirty="0" smtClean="0">
                <a:sym typeface="Wingdings" panose="05000000000000000000" pitchFamily="2" charset="2"/>
              </a:rPr>
              <a:t> time </a:t>
            </a:r>
            <a:r>
              <a:rPr lang="de-DE" altLang="de-DE" dirty="0" err="1" smtClean="0">
                <a:sym typeface="Wingdings" panose="05000000000000000000" pitchFamily="2" charset="2"/>
              </a:rPr>
              <a:t>measurement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is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validated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by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the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energy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measurement</a:t>
            </a:r>
            <a:r>
              <a:rPr lang="de-DE" altLang="de-DE" dirty="0" smtClean="0">
                <a:sym typeface="Wingdings" panose="05000000000000000000" pitchFamily="2" charset="2"/>
              </a:rPr>
              <a:t> – </a:t>
            </a:r>
            <a:r>
              <a:rPr lang="de-DE" altLang="de-DE" dirty="0" err="1" smtClean="0">
                <a:sym typeface="Wingdings" panose="05000000000000000000" pitchFamily="2" charset="2"/>
              </a:rPr>
              <a:t>worst</a:t>
            </a:r>
            <a:r>
              <a:rPr lang="de-DE" altLang="de-DE" dirty="0" smtClean="0">
                <a:sym typeface="Wingdings" panose="05000000000000000000" pitchFamily="2" charset="2"/>
              </a:rPr>
              <a:t> </a:t>
            </a:r>
            <a:r>
              <a:rPr lang="de-DE" altLang="de-DE" dirty="0" err="1" smtClean="0">
                <a:sym typeface="Wingdings" panose="05000000000000000000" pitchFamily="2" charset="2"/>
              </a:rPr>
              <a:t>cases</a:t>
            </a:r>
            <a:r>
              <a:rPr lang="de-DE" altLang="de-DE" dirty="0" smtClean="0">
                <a:sym typeface="Wingdings" panose="05000000000000000000" pitchFamily="2" charset="2"/>
              </a:rPr>
              <a:t> (</a:t>
            </a:r>
            <a:r>
              <a:rPr lang="de-DE" altLang="de-DE" dirty="0" err="1" smtClean="0">
                <a:sym typeface="Wingdings" panose="05000000000000000000" pitchFamily="2" charset="2"/>
              </a:rPr>
              <a:t>noise</a:t>
            </a:r>
            <a:r>
              <a:rPr lang="de-DE" altLang="de-DE" dirty="0" smtClean="0">
                <a:sym typeface="Wingdings" panose="05000000000000000000" pitchFamily="2" charset="2"/>
              </a:rPr>
              <a:t>) </a:t>
            </a:r>
            <a:r>
              <a:rPr lang="de-DE" altLang="de-DE" dirty="0" err="1" smtClean="0">
                <a:sym typeface="Wingdings" panose="05000000000000000000" pitchFamily="2" charset="2"/>
              </a:rPr>
              <a:t>dropped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963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FEB </a:t>
            </a:r>
            <a:r>
              <a:rPr lang="en-US" dirty="0"/>
              <a:t>Types @ </a:t>
            </a:r>
            <a:r>
              <a:rPr lang="en-US" dirty="0" smtClean="0"/>
              <a:t>10 MHz, </a:t>
            </a:r>
            <a:r>
              <a:rPr lang="en-US" dirty="0" err="1" smtClean="0"/>
              <a:t>Au+Au</a:t>
            </a:r>
            <a:r>
              <a:rPr lang="en-US" dirty="0" smtClean="0"/>
              <a:t>, 10 </a:t>
            </a:r>
            <a:r>
              <a:rPr lang="en-US" dirty="0" err="1"/>
              <a:t>AGeV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54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114425"/>
            <a:ext cx="80962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60091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 Track Finder at High Track Multiplicity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0772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6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4D Event Building at 10 MHz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Status of the CBM Experiment at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56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52550"/>
            <a:ext cx="81248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0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+mn-lt"/>
                <a:cs typeface="Tahoma" pitchFamily="34" charset="0"/>
              </a:rPr>
              <a:t>Quark matter in massive </a:t>
            </a:r>
            <a:r>
              <a:rPr lang="de-DE" sz="3600" dirty="0" err="1">
                <a:latin typeface="+mn-lt"/>
                <a:cs typeface="Tahoma" pitchFamily="34" charset="0"/>
              </a:rPr>
              <a:t>neutron</a:t>
            </a:r>
            <a:r>
              <a:rPr lang="de-DE" sz="3600" dirty="0">
                <a:latin typeface="+mn-lt"/>
                <a:cs typeface="Tahoma" pitchFamily="34" charset="0"/>
              </a:rPr>
              <a:t> </a:t>
            </a:r>
            <a:r>
              <a:rPr lang="de-DE" sz="3600" dirty="0" err="1">
                <a:latin typeface="+mn-lt"/>
                <a:cs typeface="Tahoma" pitchFamily="34" charset="0"/>
              </a:rPr>
              <a:t>stars</a:t>
            </a:r>
            <a:r>
              <a:rPr lang="de-DE" sz="3600" dirty="0">
                <a:latin typeface="+mn-lt"/>
                <a:cs typeface="Tahoma" pitchFamily="34" charset="0"/>
              </a:rPr>
              <a:t>? </a:t>
            </a:r>
            <a:endParaRPr lang="en-US" sz="36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1267120" y="1600200"/>
            <a:ext cx="6238998" cy="475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1558898" y="888014"/>
            <a:ext cx="6394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Equation-of-state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: Non-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local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SU(3) NJL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with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vector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Arial" panose="020B0604020202020204" pitchFamily="34" charset="0"/>
              </a:rPr>
              <a:t>coupling</a:t>
            </a:r>
            <a:endParaRPr lang="de-DE" dirty="0" smtClean="0">
              <a:solidFill>
                <a:srgbClr val="14425D"/>
              </a:solidFill>
              <a:latin typeface="+mn-lt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M.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Orsaria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, H. Rodrigues, F. Weber, G.A. </a:t>
            </a:r>
            <a:r>
              <a:rPr lang="de-DE" dirty="0" err="1" smtClean="0">
                <a:solidFill>
                  <a:srgbClr val="14425D"/>
                </a:solidFill>
                <a:latin typeface="+mn-lt"/>
                <a:cs typeface="Tahoma" pitchFamily="34" charset="0"/>
              </a:rPr>
              <a:t>Contrera</a:t>
            </a:r>
            <a:r>
              <a:rPr lang="de-DE" dirty="0" smtClean="0">
                <a:solidFill>
                  <a:srgbClr val="14425D"/>
                </a:solidFill>
                <a:latin typeface="+mn-lt"/>
                <a:cs typeface="Tahoma" pitchFamily="34" charset="0"/>
              </a:rPr>
              <a:t>, arXiv:1308.1657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2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  <a:latin typeface="+mn-lt"/>
              </a:rPr>
              <a:t>CBM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physics case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and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+mn-lt"/>
              </a:rPr>
              <a:t>observables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20" y="1948052"/>
            <a:ext cx="7057925" cy="452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980182"/>
            <a:ext cx="77878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sym typeface="Symbol" pitchFamily="18" charset="2"/>
              </a:rPr>
              <a:t>neutron star core densities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collective flow of hadrons (driven by pressure)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particle production at threshold energies (multi-strange hyperons) 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7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  <a:latin typeface="+mn-lt"/>
              </a:rPr>
              <a:t>CBM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physics case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and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+mn-lt"/>
              </a:rPr>
              <a:t>observables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06" y="883956"/>
            <a:ext cx="1658094" cy="10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980182"/>
            <a:ext cx="7787846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sym typeface="Symbol" pitchFamily="18" charset="2"/>
              </a:rPr>
              <a:t>neutron star core densities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collective flow of hadrons (driven by pressure)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particle production at threshold energies (multi-strange hyperons)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333FF"/>
              </a:solidFill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sym typeface="Symbol" pitchFamily="18" charset="2"/>
              </a:rPr>
              <a:t>B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70C0"/>
                </a:solidFill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sym typeface="Symbol" pitchFamily="18" charset="2"/>
              </a:rPr>
              <a:t> </a:t>
            </a:r>
          </a:p>
        </p:txBody>
      </p:sp>
      <p:pic>
        <p:nvPicPr>
          <p:cNvPr id="10" name="Picture 11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3138264" cy="309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4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  <a:latin typeface="+mn-lt"/>
              </a:rPr>
              <a:t>CBM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physics case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and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+mn-lt"/>
              </a:rPr>
              <a:t>observables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06" y="883956"/>
            <a:ext cx="1658094" cy="10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980182"/>
            <a:ext cx="7787846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sym typeface="Symbol" pitchFamily="18" charset="2"/>
              </a:rPr>
              <a:t>neutron star core densities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collective flow of hadrons (driven by pressure)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particle production at threshold energies (multi-strange hyperons)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333FF"/>
              </a:solidFill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sym typeface="Symbol" pitchFamily="18" charset="2"/>
              </a:rPr>
              <a:t>B </a:t>
            </a:r>
            <a:endParaRPr lang="en-GB" sz="20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in-medium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modifications of hadrons (,, 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0070C0"/>
                </a:solidFill>
                <a:sym typeface="Symbol" pitchFamily="18" charset="2"/>
              </a:rPr>
              <a:t>dileptons</a:t>
            </a:r>
            <a:r>
              <a:rPr lang="en-GB" sz="2000" dirty="0" smtClean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at intermediate invariant masses: </a:t>
            </a:r>
            <a:r>
              <a:rPr lang="el-GR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</a:t>
            </a:r>
            <a:r>
              <a:rPr lang="en-US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mixing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3333FF"/>
              </a:solidFill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</a:rPr>
              <a:t>New phases of strongly-interacting matter 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excitation function and flow of lepton </a:t>
            </a: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pairs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function and flow of </a:t>
            </a:r>
            <a:r>
              <a:rPr lang="en-GB" sz="2000" dirty="0">
                <a:solidFill>
                  <a:srgbClr val="0070C0"/>
                </a:solidFill>
              </a:rPr>
              <a:t>strangeness (K, </a:t>
            </a:r>
            <a:r>
              <a:rPr lang="en-GB" sz="2000" dirty="0">
                <a:solidFill>
                  <a:srgbClr val="0070C0"/>
                </a:solidFill>
                <a:sym typeface="Symbol" pitchFamily="18" charset="2"/>
              </a:rPr>
              <a:t>, , , )</a:t>
            </a:r>
            <a:r>
              <a:rPr lang="en-GB" sz="2000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GB" sz="2000" dirty="0">
              <a:solidFill>
                <a:srgbClr val="0070C0"/>
              </a:solidFill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sym typeface="Symbol" pitchFamily="18" charset="2"/>
              </a:rPr>
              <a:t> </a:t>
            </a:r>
          </a:p>
        </p:txBody>
      </p:sp>
      <p:pic>
        <p:nvPicPr>
          <p:cNvPr id="10" name="Picture 11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05" y="2047973"/>
            <a:ext cx="10805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2815941" cy="216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JAEA-ASRC, Tokai, Japan, 4 Aug. 2016</a:t>
            </a:r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dirty="0" smtClean="0"/>
              <a:t>J. Heuser - Status of the CBM Experiment at FAIR</a:t>
            </a:r>
            <a:endParaRPr lang="de-DE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3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3257</Words>
  <Application>Microsoft Office PowerPoint</Application>
  <PresentationFormat>On-screen Show (4:3)</PresentationFormat>
  <Paragraphs>753</Paragraphs>
  <Slides>56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Wingdings</vt:lpstr>
      <vt:lpstr>Tahoma</vt:lpstr>
      <vt:lpstr>ＭＳ Ｐゴシック</vt:lpstr>
      <vt:lpstr>Verdana</vt:lpstr>
      <vt:lpstr>Calibri</vt:lpstr>
      <vt:lpstr>Symbol</vt:lpstr>
      <vt:lpstr>Arial Narrow</vt:lpstr>
      <vt:lpstr>Times New Roman</vt:lpstr>
      <vt:lpstr>Bitstream Vera Sans</vt:lpstr>
      <vt:lpstr>Larissa-Design</vt:lpstr>
      <vt:lpstr>1_Benutzerdefiniertes Design</vt:lpstr>
      <vt:lpstr>Acrobat Document</vt:lpstr>
      <vt:lpstr>The CBM Experiment at FAIR and its Silicon Tracking System:  </vt:lpstr>
      <vt:lpstr>PowerPoint Presentation</vt:lpstr>
      <vt:lpstr>Exploring the QCD phase diagram</vt:lpstr>
      <vt:lpstr>Exploring the QCD phase diagram</vt:lpstr>
      <vt:lpstr>Baryon densities in central Au+Au collisions </vt:lpstr>
      <vt:lpstr>Quark matter in massive neutron stars? </vt:lpstr>
      <vt:lpstr>CBM physics case and observables</vt:lpstr>
      <vt:lpstr>CBM physics case and observables</vt:lpstr>
      <vt:lpstr>CBM physics case and observables</vt:lpstr>
      <vt:lpstr>CBM physics case and observables</vt:lpstr>
      <vt:lpstr>CBM physics case and observables</vt:lpstr>
      <vt:lpstr>PowerPoint Presentation</vt:lpstr>
      <vt:lpstr>PowerPoint Presentation</vt:lpstr>
      <vt:lpstr>PowerPoint Presentation</vt:lpstr>
      <vt:lpstr>PowerPoint Presentation</vt:lpstr>
      <vt:lpstr>Heavy-ion collisions</vt:lpstr>
      <vt:lpstr>PowerPoint Presentation</vt:lpstr>
      <vt:lpstr>Experimental challenges</vt:lpstr>
      <vt:lpstr>Experiments exploring dense QCD matter </vt:lpstr>
      <vt:lpstr>PowerPoint Presentation</vt:lpstr>
      <vt:lpstr>PowerPoint Presentation</vt:lpstr>
      <vt:lpstr>Hyperons in CBM at SIS100</vt:lpstr>
      <vt:lpstr>Open charm in CBM at SIS100</vt:lpstr>
      <vt:lpstr>PowerPoint Presentation</vt:lpstr>
      <vt:lpstr>Leptons in CBM at SIS100</vt:lpstr>
      <vt:lpstr>CBM Technical Design Reports</vt:lpstr>
      <vt:lpstr>PowerPoint Presentation</vt:lpstr>
      <vt:lpstr>On-line event reconstruction</vt:lpstr>
      <vt:lpstr>CBM online data flow</vt:lpstr>
      <vt:lpstr>Steps of event reconstruction </vt:lpstr>
      <vt:lpstr>Parallelization of event reconstruction</vt:lpstr>
      <vt:lpstr>PowerPoint Presentation</vt:lpstr>
      <vt:lpstr>Tracking nuclear collisions</vt:lpstr>
      <vt:lpstr>Search for physics signatures</vt:lpstr>
      <vt:lpstr>Silicon Tracking System </vt:lpstr>
      <vt:lpstr>STS integration</vt:lpstr>
      <vt:lpstr>STS performance simulation  </vt:lpstr>
      <vt:lpstr>Silicon microstrip sensors</vt:lpstr>
      <vt:lpstr>Read-out electronics</vt:lpstr>
      <vt:lpstr>Module assembly </vt:lpstr>
      <vt:lpstr>System Integration </vt:lpstr>
      <vt:lpstr>Current topics in STS development</vt:lpstr>
      <vt:lpstr>CBM time line</vt:lpstr>
      <vt:lpstr>Costs and funding – CBM Start version</vt:lpstr>
      <vt:lpstr>Facility for Antiproton &amp; Ion Research</vt:lpstr>
      <vt:lpstr>PowerPoint Presentation</vt:lpstr>
      <vt:lpstr>PowerPoint Presentation</vt:lpstr>
      <vt:lpstr>PowerPoint Presentation</vt:lpstr>
      <vt:lpstr>PowerPoint Presentation</vt:lpstr>
      <vt:lpstr>Summary</vt:lpstr>
      <vt:lpstr>back-up slides</vt:lpstr>
      <vt:lpstr>CBM Micro-Vertex Detector</vt:lpstr>
      <vt:lpstr>Structure of STS-XYTER front-end</vt:lpstr>
      <vt:lpstr>FEB Types @ 10 MHz, Au+Au, 10 AGeV </vt:lpstr>
      <vt:lpstr>CA Track Finder at High Track Multiplicity</vt:lpstr>
      <vt:lpstr>4D Event Building at 10 MHz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1983</cp:revision>
  <dcterms:modified xsi:type="dcterms:W3CDTF">2016-08-12T13:48:27Z</dcterms:modified>
</cp:coreProperties>
</file>