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</p:sldMasterIdLst>
  <p:notesMasterIdLst>
    <p:notesMasterId r:id="rId47"/>
  </p:notesMasterIdLst>
  <p:sldIdLst>
    <p:sldId id="627" r:id="rId3"/>
    <p:sldId id="764" r:id="rId4"/>
    <p:sldId id="758" r:id="rId5"/>
    <p:sldId id="778" r:id="rId6"/>
    <p:sldId id="766" r:id="rId7"/>
    <p:sldId id="769" r:id="rId8"/>
    <p:sldId id="779" r:id="rId9"/>
    <p:sldId id="767" r:id="rId10"/>
    <p:sldId id="760" r:id="rId11"/>
    <p:sldId id="762" r:id="rId12"/>
    <p:sldId id="761" r:id="rId13"/>
    <p:sldId id="775" r:id="rId14"/>
    <p:sldId id="780" r:id="rId15"/>
    <p:sldId id="715" r:id="rId16"/>
    <p:sldId id="629" r:id="rId17"/>
    <p:sldId id="660" r:id="rId18"/>
    <p:sldId id="755" r:id="rId19"/>
    <p:sldId id="658" r:id="rId20"/>
    <p:sldId id="751" r:id="rId21"/>
    <p:sldId id="756" r:id="rId22"/>
    <p:sldId id="690" r:id="rId23"/>
    <p:sldId id="675" r:id="rId24"/>
    <p:sldId id="768" r:id="rId25"/>
    <p:sldId id="734" r:id="rId26"/>
    <p:sldId id="754" r:id="rId27"/>
    <p:sldId id="666" r:id="rId28"/>
    <p:sldId id="665" r:id="rId29"/>
    <p:sldId id="687" r:id="rId30"/>
    <p:sldId id="688" r:id="rId31"/>
    <p:sldId id="782" r:id="rId32"/>
    <p:sldId id="689" r:id="rId33"/>
    <p:sldId id="783" r:id="rId34"/>
    <p:sldId id="752" r:id="rId35"/>
    <p:sldId id="784" r:id="rId36"/>
    <p:sldId id="757" r:id="rId37"/>
    <p:sldId id="630" r:id="rId38"/>
    <p:sldId id="735" r:id="rId39"/>
    <p:sldId id="781" r:id="rId40"/>
    <p:sldId id="753" r:id="rId41"/>
    <p:sldId id="710" r:id="rId42"/>
    <p:sldId id="709" r:id="rId43"/>
    <p:sldId id="708" r:id="rId44"/>
    <p:sldId id="776" r:id="rId45"/>
    <p:sldId id="777" r:id="rId46"/>
  </p:sldIdLst>
  <p:sldSz cx="9144000" cy="6858000" type="screen4x3"/>
  <p:notesSz cx="7099300" cy="10234613"/>
  <p:embeddedFontLs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Arial Unicode MS" panose="020B0604020202020204" pitchFamily="34" charset="-128"/>
      <p:regular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9832" autoAdjust="0"/>
  </p:normalViewPr>
  <p:slideViewPr>
    <p:cSldViewPr>
      <p:cViewPr>
        <p:scale>
          <a:sx n="75" d="100"/>
          <a:sy n="75" d="100"/>
        </p:scale>
        <p:origin x="-11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2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9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6" tIns="49504" rIns="99006" bIns="495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5"/>
          </a:xfrm>
          <a:prstGeom prst="rect">
            <a:avLst/>
          </a:prstGeom>
        </p:spPr>
        <p:txBody>
          <a:bodyPr vert="horz" lIns="99006" tIns="49504" rIns="99006" bIns="495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9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6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Workshop on Detector Technologies for High Energy Physics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J. Heuser - FAIR, CBM, STS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microsoft.com/office/2007/relationships/hdphoto" Target="../media/hdphoto2.wdp"/><Relationship Id="rId4" Type="http://schemas.openxmlformats.org/officeDocument/2006/relationships/image" Target="../media/image71.jpeg"/><Relationship Id="rId9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tiff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repository.gsi.de/record/54798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ir-center.eu/for-users/experiments/cbm.html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607.01487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hyperlink" Target="https://www.ipe.kit.edu/english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9144000" cy="2286000"/>
          </a:xfrm>
        </p:spPr>
        <p:txBody>
          <a:bodyPr>
            <a:noAutofit/>
          </a:bodyPr>
          <a:lstStyle/>
          <a:p>
            <a:r>
              <a:rPr lang="en-US" b="1" dirty="0" smtClean="0"/>
              <a:t>FAIR – CBM – STS</a:t>
            </a:r>
            <a:br>
              <a:rPr lang="en-US" b="1" dirty="0" smtClean="0"/>
            </a:br>
            <a:r>
              <a:rPr lang="en-US" sz="3600" b="1" i="1" dirty="0" smtClean="0"/>
              <a:t>The Compressed Baryonic Matter Experiment at FAIR and its Silicon Tracking System</a:t>
            </a:r>
            <a:endParaRPr lang="en-US" sz="2000" b="1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" y="3124200"/>
            <a:ext cx="548640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Johann M. Heuser,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GSI Helmholtz Center for Heavy Ion Research,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Darmstadt, Germany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800" dirty="0" smtClean="0">
                <a:solidFill>
                  <a:schemeClr val="tx1"/>
                </a:solidFill>
              </a:rPr>
              <a:t/>
            </a:r>
            <a:br>
              <a:rPr lang="en-US" sz="800" dirty="0" smtClean="0">
                <a:solidFill>
                  <a:schemeClr val="tx1"/>
                </a:solidFill>
              </a:rPr>
            </a:br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Workshop on Detector Technologies </a:t>
            </a:r>
            <a:r>
              <a:rPr lang="en-US" sz="2000" i="1" dirty="0" smtClean="0">
                <a:solidFill>
                  <a:schemeClr val="tx1"/>
                </a:solidFill>
              </a:rPr>
              <a:t>for </a:t>
            </a:r>
            <a:br>
              <a:rPr lang="en-US" sz="2000" i="1" dirty="0" smtClean="0">
                <a:solidFill>
                  <a:schemeClr val="tx1"/>
                </a:solidFill>
              </a:rPr>
            </a:br>
            <a:r>
              <a:rPr lang="en-US" sz="2000" i="1" dirty="0" smtClean="0">
                <a:solidFill>
                  <a:schemeClr val="tx1"/>
                </a:solidFill>
              </a:rPr>
              <a:t>High-Energy </a:t>
            </a:r>
            <a:r>
              <a:rPr lang="en-US" sz="2000" i="1" dirty="0">
                <a:solidFill>
                  <a:schemeClr val="tx1"/>
                </a:solidFill>
              </a:rPr>
              <a:t>Physics</a:t>
            </a: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2000" i="1" dirty="0" err="1">
                <a:solidFill>
                  <a:schemeClr val="tx1"/>
                </a:solidFill>
              </a:rPr>
              <a:t>CiS</a:t>
            </a:r>
            <a:r>
              <a:rPr lang="en-US" sz="2000" i="1" dirty="0">
                <a:solidFill>
                  <a:schemeClr val="tx1"/>
                </a:solidFill>
              </a:rPr>
              <a:t> Research Institute for </a:t>
            </a:r>
            <a:r>
              <a:rPr lang="en-US" sz="2000" i="1" dirty="0" err="1" smtClean="0">
                <a:solidFill>
                  <a:schemeClr val="tx1"/>
                </a:solidFill>
              </a:rPr>
              <a:t>Microsensor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Systems, </a:t>
            </a: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2000" i="1" dirty="0">
                <a:solidFill>
                  <a:schemeClr val="tx1"/>
                </a:solidFill>
              </a:rPr>
              <a:t>Erfurt, Germany,  28+29 November 2016</a:t>
            </a:r>
            <a:endParaRPr lang="en-US" sz="2000" i="1" dirty="0" smtClean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2990506" cy="319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3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55256" y="1200290"/>
            <a:ext cx="6545744" cy="3234940"/>
            <a:chOff x="782" y="2808"/>
            <a:chExt cx="8592" cy="49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872" y="7200"/>
              <a:ext cx="4114" cy="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1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1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1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1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1455256" y="3982727"/>
            <a:ext cx="905782" cy="113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69" y="804778"/>
            <a:ext cx="783592" cy="7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feil nach rechts 2"/>
          <p:cNvSpPr/>
          <p:nvPr/>
        </p:nvSpPr>
        <p:spPr bwMode="auto">
          <a:xfrm>
            <a:off x="539552" y="3646938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3" name="Pfeil nach rechts 3"/>
          <p:cNvSpPr/>
          <p:nvPr/>
        </p:nvSpPr>
        <p:spPr bwMode="auto">
          <a:xfrm rot="16200000">
            <a:off x="617574" y="2528681"/>
            <a:ext cx="2637335" cy="242316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2286000" y="4495800"/>
            <a:ext cx="678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collision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(&gt; 200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r>
              <a:rPr lang="de-DE" sz="1600" b="1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600" b="1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1600" b="1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1600" b="1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zero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baryon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density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Situation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ALICE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ATLAS, CMS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LHC </a:t>
            </a:r>
            <a:b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</a:b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	STAR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7696200" y="39497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“density”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270000" y="3937167"/>
            <a:ext cx="1143000" cy="111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/>
          <a:stretch>
            <a:fillRect/>
          </a:stretch>
        </p:blipFill>
        <p:spPr bwMode="auto">
          <a:xfrm>
            <a:off x="1455256" y="1200290"/>
            <a:ext cx="6545744" cy="323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feil nach rechts 2"/>
          <p:cNvSpPr/>
          <p:nvPr/>
        </p:nvSpPr>
        <p:spPr bwMode="auto">
          <a:xfrm>
            <a:off x="539552" y="3646938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Textfeld 10"/>
          <p:cNvSpPr txBox="1"/>
          <p:nvPr/>
        </p:nvSpPr>
        <p:spPr>
          <a:xfrm>
            <a:off x="2286000" y="4495800"/>
            <a:ext cx="62680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colllision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4 – 45 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1600" b="1" u="sng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1600" b="1" u="sng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de-DE" sz="16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de-DE" sz="1600" b="1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highest</a:t>
            </a:r>
            <a:r>
              <a:rPr lang="de-DE" sz="1600" b="1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b="1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1600" b="1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b="1" i="1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1600" b="1" i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like in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1600" dirty="0" smtClean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L-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de-DE" sz="1600" baseline="300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60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16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16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 	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BES at RHIC, NA61 at CERN SPS,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                           </a:t>
            </a:r>
            <a:r>
              <a:rPr lang="de-DE" sz="1600" dirty="0" smtClean="0">
                <a:solidFill>
                  <a:srgbClr val="0000FF"/>
                </a:solidFill>
                <a:cs typeface="Tahoma" pitchFamily="34" charset="0"/>
              </a:rPr>
              <a:t>	CBM </a:t>
            </a:r>
            <a:r>
              <a:rPr lang="de-DE" sz="1600" dirty="0">
                <a:solidFill>
                  <a:srgbClr val="0000FF"/>
                </a:solidFill>
                <a:cs typeface="Tahoma" pitchFamily="34" charset="0"/>
              </a:rPr>
              <a:t>at FAIR, NICA at JINR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Exploring the QCD phase </a:t>
            </a:r>
            <a:r>
              <a:rPr lang="en-US" dirty="0" smtClean="0"/>
              <a:t>diagram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8498" y="1828642"/>
            <a:ext cx="859543" cy="111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feil nach rechts 10"/>
          <p:cNvSpPr/>
          <p:nvPr/>
        </p:nvSpPr>
        <p:spPr bwMode="auto">
          <a:xfrm rot="19617717">
            <a:off x="1757427" y="3226558"/>
            <a:ext cx="2416580" cy="233411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5663" y="4099853"/>
            <a:ext cx="3134217" cy="26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sz="1100" i="1" dirty="0" err="1" smtClean="0">
                <a:solidFill>
                  <a:srgbClr val="000000"/>
                </a:solidFill>
                <a:cs typeface="Arial" charset="0"/>
              </a:rPr>
              <a:t>Courtesy</a:t>
            </a:r>
            <a:r>
              <a:rPr lang="de-DE" sz="11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1100" i="1" dirty="0" err="1" smtClean="0">
                <a:solidFill>
                  <a:srgbClr val="000000"/>
                </a:solidFill>
                <a:cs typeface="Arial" charset="0"/>
              </a:rPr>
              <a:t>of</a:t>
            </a:r>
            <a:r>
              <a:rPr lang="de-DE" sz="1100" i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de-DE" sz="1100" i="1" dirty="0" smtClean="0">
                <a:solidFill>
                  <a:srgbClr val="000000"/>
                </a:solidFill>
              </a:rPr>
              <a:t>K. Fukushima &amp; T</a:t>
            </a:r>
            <a:r>
              <a:rPr lang="de-DE" sz="1100" i="1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de-DE" sz="1100" i="1" dirty="0" err="1" smtClean="0">
                <a:solidFill>
                  <a:srgbClr val="000000"/>
                </a:solidFill>
                <a:cs typeface="Arial" charset="0"/>
              </a:rPr>
              <a:t>Hatsuda</a:t>
            </a:r>
            <a:endParaRPr lang="de-DE" sz="1100" i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Workshop on Detector Technologies for High Energy Physics </a:t>
            </a:r>
            <a:endParaRPr lang="de-DE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dirty="0" smtClean="0"/>
              <a:t>J. Heuser - FAIR, CBM, STS</a:t>
            </a:r>
            <a:endParaRPr lang="de-DE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7696200" y="39497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“density”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002060"/>
                </a:solidFill>
                <a:latin typeface="+mn-lt"/>
              </a:rPr>
              <a:t>Experiments </a:t>
            </a:r>
            <a:r>
              <a:rPr lang="de-DE" sz="3600" dirty="0" err="1">
                <a:solidFill>
                  <a:srgbClr val="002060"/>
                </a:solidFill>
                <a:latin typeface="+mn-lt"/>
              </a:rPr>
              <a:t>exploring</a:t>
            </a:r>
            <a:r>
              <a:rPr lang="de-DE" sz="3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3600" dirty="0" err="1">
                <a:solidFill>
                  <a:srgbClr val="002060"/>
                </a:solidFill>
                <a:latin typeface="+mn-lt"/>
              </a:rPr>
              <a:t>dense</a:t>
            </a:r>
            <a:r>
              <a:rPr lang="de-DE" sz="3600" dirty="0">
                <a:solidFill>
                  <a:srgbClr val="002060"/>
                </a:solidFill>
                <a:latin typeface="+mn-lt"/>
              </a:rPr>
              <a:t> QCD matter </a:t>
            </a:r>
            <a:endParaRPr lang="en-US" sz="36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75542" y="838200"/>
            <a:ext cx="4934858" cy="5469806"/>
            <a:chOff x="2075542" y="838200"/>
            <a:chExt cx="4934858" cy="5469806"/>
          </a:xfrm>
        </p:grpSpPr>
        <p:pic>
          <p:nvPicPr>
            <p:cNvPr id="7" name="Picture 2" descr="Q:\Eigene Dateien\conferences\2015\ICPAQGP\InteractionRates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542" y="1489719"/>
              <a:ext cx="4934858" cy="4818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4"/>
            <p:cNvSpPr txBox="1"/>
            <p:nvPr/>
          </p:nvSpPr>
          <p:spPr>
            <a:xfrm>
              <a:off x="3596179" y="838200"/>
              <a:ext cx="1971336" cy="5355312"/>
            </a:xfrm>
            <a:prstGeom prst="rect">
              <a:avLst/>
            </a:prstGeom>
            <a:solidFill>
              <a:srgbClr val="FFC000">
                <a:alpha val="36000"/>
              </a:srgbClr>
            </a:solidFill>
            <a:effectLst>
              <a:softEdge rad="317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4BACC6">
                      <a:lumMod val="50000"/>
                    </a:srgbClr>
                  </a:solidFill>
                </a:rPr>
                <a:t>high</a:t>
              </a:r>
            </a:p>
            <a:p>
              <a:pPr algn="ctr"/>
              <a:r>
                <a:rPr lang="de-DE" dirty="0" smtClean="0">
                  <a:solidFill>
                    <a:srgbClr val="4BACC6">
                      <a:lumMod val="50000"/>
                    </a:srgbClr>
                  </a:solidFill>
                </a:rPr>
                <a:t> </a:t>
              </a:r>
              <a:r>
                <a:rPr lang="de-DE" dirty="0" err="1">
                  <a:solidFill>
                    <a:srgbClr val="4BACC6">
                      <a:lumMod val="50000"/>
                    </a:srgbClr>
                  </a:solidFill>
                </a:rPr>
                <a:t>net</a:t>
              </a:r>
              <a:r>
                <a:rPr lang="de-DE" dirty="0">
                  <a:solidFill>
                    <a:srgbClr val="4BACC6">
                      <a:lumMod val="50000"/>
                    </a:srgbClr>
                  </a:solidFill>
                </a:rPr>
                <a:t>-baryon </a:t>
              </a:r>
              <a:r>
                <a:rPr lang="de-DE" dirty="0" err="1" smtClean="0">
                  <a:solidFill>
                    <a:srgbClr val="4BACC6">
                      <a:lumMod val="50000"/>
                    </a:srgbClr>
                  </a:solidFill>
                </a:rPr>
                <a:t>densities</a:t>
              </a:r>
              <a:endParaRPr lang="de-DE" dirty="0" smtClean="0">
                <a:solidFill>
                  <a:srgbClr val="4BACC6">
                    <a:lumMod val="50000"/>
                  </a:srgbClr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  <a:p>
              <a:pPr algn="ctr"/>
              <a:endParaRPr lang="de-DE" dirty="0">
                <a:solidFill>
                  <a:prstClr val="white"/>
                </a:solidFill>
              </a:endParaRPr>
            </a:p>
            <a:p>
              <a:pPr algn="ctr"/>
              <a:endParaRPr lang="de-DE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Workshop on Detector Technologies for High Energy Physics </a:t>
            </a:r>
            <a:endParaRPr lang="de-D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dirty="0" smtClean="0"/>
              <a:t>J. Heuser - FAIR, CBM, STS</a:t>
            </a:r>
            <a:endParaRPr lang="de-DE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552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yields in central </a:t>
            </a:r>
            <a:r>
              <a:rPr lang="en-US" dirty="0" err="1" smtClean="0"/>
              <a:t>Au+Au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" name="Picture 2" descr="multiplicity_4AG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5" y="1905000"/>
            <a:ext cx="3516895" cy="404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"/>
          <p:cNvSpPr txBox="1"/>
          <p:nvPr/>
        </p:nvSpPr>
        <p:spPr>
          <a:xfrm>
            <a:off x="2038356" y="1736635"/>
            <a:ext cx="176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rgbClr val="7030A0"/>
                </a:solidFill>
              </a:rPr>
              <a:t>4 </a:t>
            </a:r>
            <a:r>
              <a:rPr lang="de-DE" altLang="de-DE" sz="2000" b="1" dirty="0" err="1" smtClean="0">
                <a:solidFill>
                  <a:srgbClr val="7030A0"/>
                </a:solidFill>
              </a:rPr>
              <a:t>GeV</a:t>
            </a:r>
            <a:r>
              <a:rPr lang="de-DE" altLang="de-DE" sz="2000" b="1" dirty="0" smtClean="0">
                <a:solidFill>
                  <a:srgbClr val="7030A0"/>
                </a:solidFill>
              </a:rPr>
              <a:t>/</a:t>
            </a:r>
            <a:r>
              <a:rPr lang="de-DE" altLang="de-DE" sz="2000" b="1" dirty="0" err="1" smtClean="0">
                <a:solidFill>
                  <a:srgbClr val="7030A0"/>
                </a:solidFill>
              </a:rPr>
              <a:t>nucleon</a:t>
            </a:r>
            <a:endParaRPr lang="de-DE" altLang="de-DE" sz="2000" b="1" dirty="0">
              <a:solidFill>
                <a:srgbClr val="7030A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14800" y="1676399"/>
            <a:ext cx="4636427" cy="4277532"/>
            <a:chOff x="4355173" y="1676399"/>
            <a:chExt cx="4636427" cy="4277532"/>
          </a:xfrm>
        </p:grpSpPr>
        <p:pic>
          <p:nvPicPr>
            <p:cNvPr id="11" name="Picture 10" descr="multiplicity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6"/>
            <a:stretch/>
          </p:blipFill>
          <p:spPr bwMode="auto">
            <a:xfrm>
              <a:off x="4362832" y="2197101"/>
              <a:ext cx="4628768" cy="3756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4355173" y="1676399"/>
              <a:ext cx="158842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600" dirty="0" err="1" smtClean="0">
                  <a:latin typeface="+mn-lt"/>
                </a:rPr>
                <a:t>multiplicity</a:t>
              </a:r>
              <a:r>
                <a:rPr lang="de-DE" sz="1600" dirty="0" smtClean="0">
                  <a:latin typeface="+mn-lt"/>
                </a:rPr>
                <a:t> </a:t>
              </a:r>
              <a:r>
                <a:rPr lang="de-DE" sz="1600" dirty="0" smtClean="0">
                  <a:latin typeface="+mn-lt"/>
                  <a:sym typeface="Symbol"/>
                </a:rPr>
                <a:t></a:t>
              </a:r>
              <a:r>
                <a:rPr lang="de-DE" sz="1600" dirty="0" smtClean="0">
                  <a:latin typeface="+mn-lt"/>
                </a:rPr>
                <a:t> </a:t>
              </a:r>
              <a:r>
                <a:rPr lang="de-DE" sz="1600" dirty="0" err="1">
                  <a:latin typeface="+mn-lt"/>
                </a:rPr>
                <a:t>branching</a:t>
              </a:r>
              <a:r>
                <a:rPr lang="de-DE" sz="1600" dirty="0">
                  <a:latin typeface="+mn-lt"/>
                </a:rPr>
                <a:t> </a:t>
              </a:r>
              <a:r>
                <a:rPr lang="de-DE" sz="1600" dirty="0" err="1">
                  <a:latin typeface="+mn-lt"/>
                </a:rPr>
                <a:t>ratio</a:t>
              </a:r>
              <a:r>
                <a:rPr lang="de-DE" sz="1600" dirty="0">
                  <a:latin typeface="+mn-lt"/>
                </a:rPr>
                <a:t>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909013" y="4267200"/>
            <a:ext cx="20523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motivating CBM experimental</a:t>
            </a:r>
            <a:r>
              <a:rPr lang="en-US" dirty="0"/>
              <a:t> </a:t>
            </a:r>
            <a:r>
              <a:rPr lang="en-US" dirty="0" smtClean="0"/>
              <a:t>requirements</a:t>
            </a:r>
            <a:r>
              <a:rPr lang="en-US" dirty="0"/>
              <a:t> </a:t>
            </a:r>
            <a:r>
              <a:rPr lang="en-US" dirty="0" smtClean="0"/>
              <a:t>in precision and </a:t>
            </a:r>
            <a:r>
              <a:rPr lang="en-US" dirty="0"/>
              <a:t>rates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61393" y="1676400"/>
            <a:ext cx="154360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600" dirty="0" err="1" smtClean="0">
                <a:latin typeface="+mn-lt"/>
              </a:rPr>
              <a:t>multiplicity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smtClean="0">
                <a:latin typeface="+mn-lt"/>
                <a:sym typeface="Symbol"/>
              </a:rPr>
              <a:t>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branching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ratio</a:t>
            </a:r>
            <a:r>
              <a:rPr lang="de-DE" sz="1600" dirty="0">
                <a:latin typeface="+mn-lt"/>
              </a:rPr>
              <a:t> </a:t>
            </a:r>
          </a:p>
        </p:txBody>
      </p:sp>
      <p:sp>
        <p:nvSpPr>
          <p:cNvPr id="23" name="Textfeld 1"/>
          <p:cNvSpPr txBox="1"/>
          <p:nvPr/>
        </p:nvSpPr>
        <p:spPr>
          <a:xfrm>
            <a:off x="6797123" y="1727200"/>
            <a:ext cx="1897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dirty="0" smtClean="0">
                <a:solidFill>
                  <a:srgbClr val="7030A0"/>
                </a:solidFill>
              </a:rPr>
              <a:t>25 </a:t>
            </a:r>
            <a:r>
              <a:rPr lang="de-DE" altLang="de-DE" sz="2000" b="1" dirty="0" err="1" smtClean="0">
                <a:solidFill>
                  <a:srgbClr val="7030A0"/>
                </a:solidFill>
              </a:rPr>
              <a:t>GeV</a:t>
            </a:r>
            <a:r>
              <a:rPr lang="de-DE" altLang="de-DE" sz="2000" b="1" dirty="0" smtClean="0">
                <a:solidFill>
                  <a:srgbClr val="7030A0"/>
                </a:solidFill>
              </a:rPr>
              <a:t>/</a:t>
            </a:r>
            <a:r>
              <a:rPr lang="de-DE" altLang="de-DE" sz="2000" b="1" dirty="0" err="1" smtClean="0">
                <a:solidFill>
                  <a:srgbClr val="7030A0"/>
                </a:solidFill>
              </a:rPr>
              <a:t>nucleon</a:t>
            </a:r>
            <a:endParaRPr lang="de-DE" altLang="de-DE" sz="2000" b="1" dirty="0">
              <a:solidFill>
                <a:srgbClr val="7030A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351877" y="4209852"/>
            <a:ext cx="1487323" cy="1352748"/>
          </a:xfrm>
          <a:prstGeom prst="ellipse">
            <a:avLst/>
          </a:prstGeom>
          <a:noFill/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37412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620688"/>
            <a:ext cx="1911854" cy="461665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Time </a:t>
            </a:r>
            <a:r>
              <a:rPr lang="de-DE" sz="2400" dirty="0" err="1" smtClean="0">
                <a:solidFill>
                  <a:schemeClr val="tx2"/>
                </a:solidFill>
              </a:rPr>
              <a:t>of</a:t>
            </a:r>
            <a:r>
              <a:rPr lang="de-DE" sz="2400" dirty="0" smtClean="0">
                <a:solidFill>
                  <a:schemeClr val="tx2"/>
                </a:solidFill>
              </a:rPr>
              <a:t> Flight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59613" y="4965848"/>
            <a:ext cx="1383649" cy="1200329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Projectile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Spectator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Detector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50175" y="4581128"/>
            <a:ext cx="3010248" cy="46166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cs typeface="Tahoma" pitchFamily="34" charset="0"/>
              </a:rPr>
              <a:t>DAQ/FLES </a:t>
            </a:r>
            <a:r>
              <a:rPr lang="en-US" sz="2400" dirty="0">
                <a:solidFill>
                  <a:srgbClr val="002060"/>
                </a:solidFill>
                <a:cs typeface="Tahoma" pitchFamily="34" charset="0"/>
              </a:rPr>
              <a:t>HPC cluster </a:t>
            </a:r>
            <a:endParaRPr lang="en-US" sz="2400" dirty="0" smtClean="0">
              <a:solidFill>
                <a:srgbClr val="002060"/>
              </a:solidFill>
              <a:cs typeface="Tahoma" pitchFamily="34" charset="0"/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3521238" y="2060847"/>
            <a:ext cx="474698" cy="720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7740352" y="1124744"/>
            <a:ext cx="326894" cy="936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615778" y="1196752"/>
            <a:ext cx="1156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Dipole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Magnet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915816" y="980728"/>
            <a:ext cx="1210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Silicon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Tracking</a:t>
            </a:r>
          </a:p>
          <a:p>
            <a:r>
              <a:rPr lang="de-DE" sz="2400" dirty="0" smtClean="0">
                <a:solidFill>
                  <a:srgbClr val="FF0000"/>
                </a:solidFill>
              </a:rPr>
              <a:t>System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996" y="0"/>
            <a:ext cx="7046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ea typeface="Tahoma" panose="020B0604030504040204" pitchFamily="34" charset="0"/>
                <a:cs typeface="Tahoma" panose="020B0604030504040204" pitchFamily="34" charset="0"/>
              </a:rPr>
              <a:t>Compressed </a:t>
            </a:r>
            <a:r>
              <a:rPr lang="de-DE" sz="3200" dirty="0" err="1">
                <a:ea typeface="Tahoma" panose="020B0604030504040204" pitchFamily="34" charset="0"/>
                <a:cs typeface="Tahoma" panose="020B0604030504040204" pitchFamily="34" charset="0"/>
              </a:rPr>
              <a:t>Baryonic</a:t>
            </a:r>
            <a:r>
              <a:rPr lang="de-DE" sz="3200" dirty="0"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3200" dirty="0" smtClean="0"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de-DE" sz="32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067944" y="538609"/>
            <a:ext cx="1512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Ring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Imaging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Cherenkov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4670315" y="1738938"/>
            <a:ext cx="38462" cy="1012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156347" y="1738938"/>
            <a:ext cx="1414426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Transition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Radiation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Detector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881639" y="5375338"/>
            <a:ext cx="1277914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Muon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Detector</a:t>
            </a:r>
            <a:endParaRPr lang="de-DE" sz="2400" dirty="0">
              <a:solidFill>
                <a:schemeClr val="tx2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148064" y="3707638"/>
            <a:ext cx="336736" cy="166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853926" y="2180763"/>
            <a:ext cx="1277914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2"/>
                </a:solidFill>
              </a:rPr>
              <a:t>Micro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Vertex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Detector</a:t>
            </a:r>
            <a:endParaRPr lang="de-DE" sz="2400" dirty="0">
              <a:solidFill>
                <a:schemeClr val="tx2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2915816" y="2905323"/>
            <a:ext cx="910204" cy="340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996" y="1323439"/>
            <a:ext cx="1711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2699792" y="1844824"/>
            <a:ext cx="1186181" cy="1037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9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Tracking in CBM</a:t>
            </a:r>
            <a:endParaRPr lang="de-DE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306155" y="5673203"/>
            <a:ext cx="269520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 smtClean="0"/>
              <a:t>p+C</a:t>
            </a:r>
            <a:r>
              <a:rPr lang="en-US" sz="1800" dirty="0" smtClean="0"/>
              <a:t>, 30 </a:t>
            </a:r>
            <a:r>
              <a:rPr lang="en-US" sz="1800" dirty="0" err="1" smtClean="0"/>
              <a:t>GeV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306154" y="6031333"/>
            <a:ext cx="269520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few charged particles</a:t>
            </a:r>
            <a:endParaRPr lang="en-US" sz="1800" i="1" dirty="0"/>
          </a:p>
        </p:txBody>
      </p:sp>
      <p:pic>
        <p:nvPicPr>
          <p:cNvPr id="14" name="Picture 13" descr="\\WinfileSvF\CBM$Root\jheuser\Eigene Dateien\work\CBM\talks\2013\DPG-March-2013\talk\events-STS\UrQMD_12b_pC30AGeV-ST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/>
          <a:stretch/>
        </p:blipFill>
        <p:spPr bwMode="auto">
          <a:xfrm>
            <a:off x="306155" y="3605060"/>
            <a:ext cx="2695205" cy="19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1340768"/>
            <a:ext cx="8197215" cy="2319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track identification + momentum determination 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from few charged particles  in </a:t>
            </a:r>
            <a:r>
              <a:rPr lang="en-US" dirty="0" err="1" smtClean="0"/>
              <a:t>p+A</a:t>
            </a:r>
            <a:r>
              <a:rPr lang="en-US" dirty="0" smtClean="0"/>
              <a:t> collisions at SIS100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to hundreds of charged tracks in A+A collisions at SIS100 and SIS300 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collision rates: 10</a:t>
            </a:r>
            <a:r>
              <a:rPr lang="en-US" baseline="30000" dirty="0" smtClean="0"/>
              <a:t>5</a:t>
            </a:r>
            <a:r>
              <a:rPr lang="en-US" dirty="0" smtClean="0"/>
              <a:t> to 10</a:t>
            </a:r>
            <a:r>
              <a:rPr lang="en-US" baseline="30000" dirty="0" smtClean="0"/>
              <a:t>7</a:t>
            </a:r>
            <a:r>
              <a:rPr lang="en-US" dirty="0" smtClean="0"/>
              <a:t>/s (A+A), up </a:t>
            </a:r>
            <a:r>
              <a:rPr lang="en-US" dirty="0"/>
              <a:t>to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/s (</a:t>
            </a:r>
            <a:r>
              <a:rPr lang="en-US" dirty="0" err="1" smtClean="0"/>
              <a:t>p+A</a:t>
            </a:r>
            <a:r>
              <a:rPr lang="en-US" dirty="0" smtClean="0"/>
              <a:t>)   </a:t>
            </a:r>
            <a:endParaRPr lang="en-US" dirty="0"/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no event pile-up, unambiguous time stamps </a:t>
            </a:r>
          </a:p>
          <a:p>
            <a:pPr marL="633413" lvl="2" indent="-285750">
              <a:lnSpc>
                <a:spcPct val="108000"/>
              </a:lnSpc>
              <a:buFont typeface="Symbol" panose="05050102010706020507" pitchFamily="18" charset="2"/>
              <a:buChar char="-"/>
            </a:pPr>
            <a:r>
              <a:rPr lang="en-US" dirty="0" smtClean="0"/>
              <a:t>momentum resolution of  ~ 1.5 %</a:t>
            </a:r>
          </a:p>
          <a:p>
            <a:pPr marL="231775" indent="-231775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identification of decay topologies within STS aperture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6497" y="5641839"/>
            <a:ext cx="27329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/>
              <a:t>central </a:t>
            </a:r>
            <a:r>
              <a:rPr lang="en-US" sz="1800" dirty="0" err="1" smtClean="0"/>
              <a:t>Au+Au</a:t>
            </a:r>
            <a:r>
              <a:rPr lang="en-US" sz="1800" dirty="0" smtClean="0"/>
              <a:t>, 8 </a:t>
            </a:r>
            <a:r>
              <a:rPr lang="en-US" sz="1800" dirty="0" err="1" smtClean="0"/>
              <a:t>AGeV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3236497" y="6031468"/>
            <a:ext cx="27329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~350 charged particles</a:t>
            </a:r>
            <a:endParaRPr lang="en-US" sz="1800" i="1" dirty="0"/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"/>
          <a:stretch/>
        </p:blipFill>
        <p:spPr bwMode="auto">
          <a:xfrm>
            <a:off x="3236497" y="3605060"/>
            <a:ext cx="2732912" cy="19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97797" y="5666390"/>
            <a:ext cx="262267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central </a:t>
            </a:r>
            <a:r>
              <a:rPr lang="en-US" sz="1800" dirty="0" err="1"/>
              <a:t>Au+Au</a:t>
            </a:r>
            <a:r>
              <a:rPr lang="en-US" sz="1800" dirty="0"/>
              <a:t>, 25 </a:t>
            </a:r>
            <a:r>
              <a:rPr lang="en-US" sz="1800" dirty="0" err="1"/>
              <a:t>AGeV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>
            <a:off x="6186100" y="6031333"/>
            <a:ext cx="262267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 smtClean="0"/>
              <a:t>~700 charged particles</a:t>
            </a:r>
            <a:endParaRPr lang="en-US" sz="1800" i="1" dirty="0"/>
          </a:p>
        </p:txBody>
      </p:sp>
      <p:pic>
        <p:nvPicPr>
          <p:cNvPr id="21" name="Picture 20" descr="C:\Documents and Settings\jheuser\Desktop\UrQMD_12b_25AGeV-ST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"/>
          <a:stretch/>
        </p:blipFill>
        <p:spPr bwMode="auto">
          <a:xfrm>
            <a:off x="6204693" y="3599245"/>
            <a:ext cx="2615779" cy="195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3552" y="5254653"/>
            <a:ext cx="2272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400" dirty="0" err="1">
                <a:solidFill>
                  <a:schemeClr val="bg1"/>
                </a:solidFill>
              </a:rPr>
              <a:t>UrQMD</a:t>
            </a:r>
            <a:r>
              <a:rPr lang="de-DE" altLang="de-DE" sz="1400" dirty="0">
                <a:solidFill>
                  <a:schemeClr val="bg1"/>
                </a:solidFill>
              </a:rPr>
              <a:t> + GEANT + </a:t>
            </a:r>
            <a:r>
              <a:rPr lang="de-DE" altLang="de-DE" sz="1400" dirty="0" err="1">
                <a:solidFill>
                  <a:schemeClr val="bg1"/>
                </a:solidFill>
              </a:rPr>
              <a:t>CbmRoot</a:t>
            </a:r>
            <a:endParaRPr lang="de-DE" alt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Tracking System 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4499992" y="1557237"/>
            <a:ext cx="4392488" cy="3922857"/>
            <a:chOff x="4499992" y="1683550"/>
            <a:chExt cx="4392488" cy="392285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83550"/>
              <a:ext cx="3672071" cy="392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8316416" y="1916832"/>
              <a:ext cx="0" cy="3384376"/>
            </a:xfrm>
            <a:prstGeom prst="straightConnector1">
              <a:avLst/>
            </a:prstGeom>
            <a:ln w="317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316416" y="3447085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m</a:t>
              </a:r>
              <a:endParaRPr lang="de-DE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" y="1557237"/>
            <a:ext cx="3826607" cy="4386363"/>
            <a:chOff x="313345" y="1484784"/>
            <a:chExt cx="3826607" cy="4386363"/>
          </a:xfrm>
        </p:grpSpPr>
        <p:grpSp>
          <p:nvGrpSpPr>
            <p:cNvPr id="28" name="Group 27"/>
            <p:cNvGrpSpPr/>
            <p:nvPr/>
          </p:nvGrpSpPr>
          <p:grpSpPr>
            <a:xfrm>
              <a:off x="313345" y="1552678"/>
              <a:ext cx="3826607" cy="4318469"/>
              <a:chOff x="158343" y="1552678"/>
              <a:chExt cx="3826607" cy="4318469"/>
            </a:xfrm>
          </p:grpSpPr>
          <p:grpSp>
            <p:nvGrpSpPr>
              <p:cNvPr id="29" name="Gruppieren 12"/>
              <p:cNvGrpSpPr/>
              <p:nvPr/>
            </p:nvGrpSpPr>
            <p:grpSpPr>
              <a:xfrm>
                <a:off x="158343" y="1552678"/>
                <a:ext cx="3826607" cy="3639883"/>
                <a:chOff x="395536" y="980726"/>
                <a:chExt cx="6237424" cy="5184577"/>
              </a:xfrm>
            </p:grpSpPr>
            <p:pic>
              <p:nvPicPr>
                <p:cNvPr id="32" name="Picture 4" descr="F:\Work\CBM\STS-TDR\STS-TDR_Final-Full_3Dec2012\integration\system-integration\figs\CBM_STS_pic-overwiew-dimetric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21" r="8724"/>
                <a:stretch/>
              </p:blipFill>
              <p:spPr bwMode="auto">
                <a:xfrm>
                  <a:off x="395536" y="980726"/>
                  <a:ext cx="5276772" cy="518457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/>
              </p:spPr>
            </p:pic>
            <p:sp>
              <p:nvSpPr>
                <p:cNvPr id="33" name="Textfeld 14"/>
                <p:cNvSpPr txBox="1"/>
                <p:nvPr/>
              </p:nvSpPr>
              <p:spPr>
                <a:xfrm>
                  <a:off x="4716016" y="2157602"/>
                  <a:ext cx="824324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STS</a:t>
                  </a:r>
                  <a:endParaRPr lang="en-US" sz="1800" dirty="0"/>
                </a:p>
              </p:txBody>
            </p:sp>
            <p:cxnSp>
              <p:nvCxnSpPr>
                <p:cNvPr id="34" name="Gerade Verbindung 15"/>
                <p:cNvCxnSpPr/>
                <p:nvPr/>
              </p:nvCxnSpPr>
              <p:spPr>
                <a:xfrm flipV="1">
                  <a:off x="5508103" y="3069285"/>
                  <a:ext cx="946148" cy="7168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16"/>
                <p:cNvCxnSpPr/>
                <p:nvPr/>
              </p:nvCxnSpPr>
              <p:spPr>
                <a:xfrm flipV="1">
                  <a:off x="4499992" y="3226407"/>
                  <a:ext cx="1615944" cy="574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 Verbindung 17"/>
                <p:cNvCxnSpPr/>
                <p:nvPr/>
              </p:nvCxnSpPr>
              <p:spPr>
                <a:xfrm>
                  <a:off x="4268151" y="4363944"/>
                  <a:ext cx="1880906" cy="8306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feld 18"/>
                <p:cNvSpPr txBox="1"/>
                <p:nvPr/>
              </p:nvSpPr>
              <p:spPr>
                <a:xfrm>
                  <a:off x="4890256" y="3680002"/>
                  <a:ext cx="975141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2.5°</a:t>
                  </a:r>
                  <a:endParaRPr lang="en-US" sz="1800" dirty="0"/>
                </a:p>
              </p:txBody>
            </p:sp>
            <p:sp>
              <p:nvSpPr>
                <p:cNvPr id="38" name="Textfeld 19"/>
                <p:cNvSpPr txBox="1"/>
                <p:nvPr/>
              </p:nvSpPr>
              <p:spPr>
                <a:xfrm>
                  <a:off x="5562577" y="4221256"/>
                  <a:ext cx="870625" cy="52606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 smtClean="0"/>
                    <a:t>25°</a:t>
                  </a:r>
                  <a:endParaRPr lang="en-US" sz="1800" dirty="0"/>
                </a:p>
              </p:txBody>
            </p:sp>
            <p:sp>
              <p:nvSpPr>
                <p:cNvPr id="39" name="Textfeld 20"/>
                <p:cNvSpPr txBox="1"/>
                <p:nvPr/>
              </p:nvSpPr>
              <p:spPr>
                <a:xfrm rot="21416690">
                  <a:off x="5464463" y="2624428"/>
                  <a:ext cx="1168497" cy="526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</a:t>
                  </a:r>
                  <a:r>
                    <a:rPr lang="en-US" sz="1800" dirty="0" smtClean="0"/>
                    <a:t>eam</a:t>
                  </a:r>
                  <a:endParaRPr lang="en-US" sz="1800" dirty="0"/>
                </a:p>
              </p:txBody>
            </p:sp>
            <p:sp>
              <p:nvSpPr>
                <p:cNvPr id="40" name="Bogen 21"/>
                <p:cNvSpPr/>
                <p:nvPr/>
              </p:nvSpPr>
              <p:spPr>
                <a:xfrm>
                  <a:off x="6048710" y="3092646"/>
                  <a:ext cx="59195" cy="288032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41" name="Gerade Verbindung mit Pfeil 22"/>
                <p:cNvCxnSpPr/>
                <p:nvPr/>
              </p:nvCxnSpPr>
              <p:spPr>
                <a:xfrm flipH="1" flipV="1">
                  <a:off x="5266752" y="3247955"/>
                  <a:ext cx="2" cy="43204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Bogen 23"/>
                <p:cNvSpPr/>
                <p:nvPr/>
              </p:nvSpPr>
              <p:spPr>
                <a:xfrm>
                  <a:off x="5981179" y="3247955"/>
                  <a:ext cx="342789" cy="1946603"/>
                </a:xfrm>
                <a:prstGeom prst="arc">
                  <a:avLst>
                    <a:gd name="adj1" fmla="val 16200000"/>
                    <a:gd name="adj2" fmla="val 5359714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1243473" y="3265604"/>
                <a:ext cx="376199" cy="22152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231911" y="5501815"/>
                <a:ext cx="757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target</a:t>
                </a:r>
                <a:endParaRPr lang="de-DE" dirty="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070818" y="1484784"/>
              <a:ext cx="299120" cy="115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94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STS integration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278722" y="1170349"/>
            <a:ext cx="3240360" cy="1692771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 stations, volume 2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area 4 m</a:t>
            </a:r>
            <a:r>
              <a:rPr lang="en-US" sz="1400" baseline="30000" dirty="0" smtClean="0"/>
              <a:t>2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896 detector modules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1220 double-sided </a:t>
            </a:r>
            <a:r>
              <a:rPr lang="en-US" sz="1200" dirty="0" err="1"/>
              <a:t>microstrip</a:t>
            </a:r>
            <a:r>
              <a:rPr lang="en-US" sz="1200" dirty="0"/>
              <a:t> </a:t>
            </a:r>
            <a:r>
              <a:rPr lang="en-US" sz="1200" dirty="0" smtClean="0"/>
              <a:t>sensors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/>
              <a:t>~</a:t>
            </a:r>
            <a:r>
              <a:rPr lang="en-US" sz="1200" dirty="0" smtClean="0"/>
              <a:t> 1.8 million read-out channels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16 000 r/o STS-XYTER ASICs</a:t>
            </a:r>
          </a:p>
          <a:p>
            <a:pPr marL="395288" lvl="2" indent="-217488">
              <a:buFont typeface="Symbol" panose="05050102010706020507" pitchFamily="18" charset="2"/>
              <a:buChar char="-"/>
            </a:pPr>
            <a:r>
              <a:rPr lang="en-US" sz="1200" dirty="0" smtClean="0"/>
              <a:t>~ 58 000 ultra-thin r/o cables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106 detector </a:t>
            </a:r>
            <a:r>
              <a:rPr lang="en-US" sz="1400" dirty="0" smtClean="0"/>
              <a:t>ladders with 4-5 modules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 smtClean="0"/>
              <a:t>power dissipation: 42 kW  (CO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cooling)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141" y="1138138"/>
            <a:ext cx="229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896 modules: </a:t>
            </a:r>
          </a:p>
          <a:p>
            <a:r>
              <a:rPr lang="en-US" sz="1600" dirty="0" smtClean="0"/>
              <a:t>4-5 modules </a:t>
            </a:r>
            <a:br>
              <a:rPr lang="en-US" sz="1600" dirty="0" smtClean="0"/>
            </a:br>
            <a:r>
              <a:rPr lang="en-US" sz="1600" dirty="0" smtClean="0"/>
              <a:t>per ladder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275856" y="1139879"/>
            <a:ext cx="123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front-end board:  8 self-triggering </a:t>
            </a:r>
            <a:br>
              <a:rPr lang="en-US" sz="1200" dirty="0" smtClean="0"/>
            </a:br>
            <a:r>
              <a:rPr lang="en-US" sz="1200" dirty="0" smtClean="0"/>
              <a:t>r/o ASICs</a:t>
            </a:r>
            <a:endParaRPr lang="de-DE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2434282"/>
            <a:ext cx="785049" cy="30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sensor</a:t>
            </a:r>
            <a:endParaRPr lang="de-DE" sz="12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10079" y="3088666"/>
            <a:ext cx="7778130" cy="3047718"/>
            <a:chOff x="168721" y="3115246"/>
            <a:chExt cx="8524254" cy="334007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21" y="3203703"/>
              <a:ext cx="2256215" cy="241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319" y="3140092"/>
              <a:ext cx="410535" cy="265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9572" y="5614008"/>
              <a:ext cx="1952161" cy="36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8 tracking stations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47933" y="5814449"/>
              <a:ext cx="1118922" cy="64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106 ladders</a:t>
              </a:r>
              <a:endParaRPr lang="en-US" sz="1600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115246"/>
              <a:ext cx="3616919" cy="3037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404" y="3128969"/>
              <a:ext cx="1104859" cy="269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722341" y="5814449"/>
              <a:ext cx="1185314" cy="640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18 half- units </a:t>
              </a:r>
              <a:endParaRPr lang="en-US" sz="1600" dirty="0"/>
            </a:p>
          </p:txBody>
        </p:sp>
      </p:grpSp>
      <p:pic>
        <p:nvPicPr>
          <p:cNvPr id="20" name="Picture 19"/>
          <p:cNvPicPr preferRelativeResize="0">
            <a:picLocks noGrp="1"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86" y="1216631"/>
            <a:ext cx="2525253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701213" y="2089555"/>
            <a:ext cx="86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ultra-thin r/o cables</a:t>
            </a:r>
            <a:endParaRPr lang="de-DE" sz="1200" dirty="0"/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1779970" y="2574740"/>
            <a:ext cx="2675011" cy="144371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3491880" y="1842472"/>
            <a:ext cx="907264" cy="145412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23"/>
          <p:cNvGrpSpPr/>
          <p:nvPr/>
        </p:nvGrpSpPr>
        <p:grpSpPr>
          <a:xfrm>
            <a:off x="4644008" y="3088666"/>
            <a:ext cx="4392488" cy="2399615"/>
            <a:chOff x="4644008" y="3363304"/>
            <a:chExt cx="4392488" cy="2399615"/>
          </a:xfrm>
        </p:grpSpPr>
        <p:sp>
          <p:nvSpPr>
            <p:cNvPr id="25" name="TextBox 24"/>
            <p:cNvSpPr txBox="1"/>
            <p:nvPr/>
          </p:nvSpPr>
          <p:spPr>
            <a:xfrm>
              <a:off x="8001719" y="3363304"/>
              <a:ext cx="1034777" cy="1600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material budget in physics aperture </a:t>
              </a:r>
            </a:p>
            <a:p>
              <a:endParaRPr lang="en-US" sz="1200" dirty="0"/>
            </a:p>
            <a:p>
              <a:r>
                <a:rPr lang="en-US" sz="1200" dirty="0" smtClean="0"/>
                <a:t>[%X</a:t>
              </a:r>
              <a:r>
                <a:rPr lang="en-US" sz="1200" baseline="-25000" dirty="0" smtClean="0"/>
                <a:t>0</a:t>
              </a:r>
              <a:r>
                <a:rPr lang="en-US" sz="1200" dirty="0" smtClean="0"/>
                <a:t>] </a:t>
              </a:r>
            </a:p>
            <a:p>
              <a:endParaRPr lang="en-US" sz="1200" dirty="0" smtClean="0"/>
            </a:p>
            <a:p>
              <a:endParaRPr lang="de-DE" sz="1400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672474" y="3832582"/>
              <a:ext cx="55429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644008" y="5373216"/>
              <a:ext cx="55429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561814" y="3462872"/>
              <a:ext cx="1885361" cy="3644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62600" y="5398508"/>
              <a:ext cx="1885361" cy="3644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735074" y="2834550"/>
            <a:ext cx="108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C-frame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99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34889" y="762000"/>
            <a:ext cx="8109490" cy="4935538"/>
            <a:chOff x="534889" y="1447800"/>
            <a:chExt cx="8109490" cy="4935538"/>
          </a:xfrm>
        </p:grpSpPr>
        <p:pic>
          <p:nvPicPr>
            <p:cNvPr id="7" name="Picture 2" descr="NiNi_15AGeV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47"/>
            <a:stretch/>
          </p:blipFill>
          <p:spPr bwMode="auto">
            <a:xfrm>
              <a:off x="557212" y="1447800"/>
              <a:ext cx="8087167" cy="49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708150" y="5697538"/>
              <a:ext cx="11668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1" dirty="0">
                  <a:solidFill>
                    <a:srgbClr val="FFFF00"/>
                  </a:solidFill>
                </a:rPr>
                <a:t>MVD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257800" y="5695951"/>
              <a:ext cx="9144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1" dirty="0">
                  <a:solidFill>
                    <a:srgbClr val="FFFF00"/>
                  </a:solidFill>
                </a:rPr>
                <a:t>STS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00801" y="1676400"/>
              <a:ext cx="21336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bg1"/>
                  </a:solidFill>
                </a:rPr>
                <a:t>Ni+Ni</a:t>
              </a:r>
              <a:r>
                <a:rPr lang="en-US" b="1" dirty="0">
                  <a:solidFill>
                    <a:schemeClr val="bg1"/>
                  </a:solidFill>
                </a:rPr>
                <a:t> @ 15 </a:t>
              </a:r>
              <a:r>
                <a:rPr lang="en-US" b="1" dirty="0" err="1">
                  <a:solidFill>
                    <a:schemeClr val="bg1"/>
                  </a:solidFill>
                </a:rPr>
                <a:t>AGeV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</a:rPr>
                <a:t/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central collision</a:t>
              </a:r>
            </a:p>
            <a:p>
              <a:pPr>
                <a:defRPr/>
              </a:pPr>
              <a:endParaRPr lang="en-US" b="1" dirty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b="1" dirty="0" smtClean="0">
                  <a:solidFill>
                    <a:schemeClr val="bg1"/>
                  </a:solidFill>
                </a:rPr>
                <a:t>collision rates from 100 kHz to 10 MHz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40154" y="4676481"/>
              <a:ext cx="869950" cy="30480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4889" y="4105373"/>
              <a:ext cx="11017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/>
                  </a:solidFill>
                </a:rPr>
                <a:t>beam on target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990600" y="1845072"/>
              <a:ext cx="0" cy="665956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1179465" y="1916518"/>
              <a:ext cx="13351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b="1" dirty="0" smtClean="0">
                  <a:solidFill>
                    <a:srgbClr val="FFFF00"/>
                  </a:solidFill>
                </a:rPr>
                <a:t>1T magnetic dipole field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8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34889" y="762000"/>
            <a:ext cx="8109490" cy="4935538"/>
            <a:chOff x="534889" y="1447800"/>
            <a:chExt cx="8109490" cy="4935538"/>
          </a:xfrm>
        </p:grpSpPr>
        <p:pic>
          <p:nvPicPr>
            <p:cNvPr id="7" name="Picture 2" descr="NiNi_15AGeV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47"/>
            <a:stretch/>
          </p:blipFill>
          <p:spPr bwMode="auto">
            <a:xfrm>
              <a:off x="557212" y="1447800"/>
              <a:ext cx="8087167" cy="493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708150" y="5697538"/>
              <a:ext cx="11668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1" dirty="0">
                  <a:solidFill>
                    <a:srgbClr val="FFFF00"/>
                  </a:solidFill>
                </a:rPr>
                <a:t>MVD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5257800" y="5695951"/>
              <a:ext cx="91440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1" dirty="0">
                  <a:solidFill>
                    <a:srgbClr val="FFFF00"/>
                  </a:solidFill>
                </a:rPr>
                <a:t>STS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00801" y="1676400"/>
              <a:ext cx="21336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chemeClr val="bg1"/>
                  </a:solidFill>
                </a:rPr>
                <a:t>Ni+Ni</a:t>
              </a:r>
              <a:r>
                <a:rPr lang="en-US" b="1" dirty="0">
                  <a:solidFill>
                    <a:schemeClr val="bg1"/>
                  </a:solidFill>
                </a:rPr>
                <a:t> @ 15 </a:t>
              </a:r>
              <a:r>
                <a:rPr lang="en-US" b="1" dirty="0" err="1">
                  <a:solidFill>
                    <a:schemeClr val="bg1"/>
                  </a:solidFill>
                </a:rPr>
                <a:t>AGeV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</a:rPr>
                <a:t/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central collision</a:t>
              </a:r>
            </a:p>
            <a:p>
              <a:pPr>
                <a:defRPr/>
              </a:pPr>
              <a:endParaRPr lang="en-US" b="1" dirty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b="1" dirty="0" smtClean="0">
                  <a:solidFill>
                    <a:schemeClr val="bg1"/>
                  </a:solidFill>
                </a:rPr>
                <a:t>collision rates from 100 kHz to 10 MHz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40154" y="4676481"/>
              <a:ext cx="869950" cy="30480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4889" y="4105373"/>
              <a:ext cx="11017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 smtClean="0">
                  <a:solidFill>
                    <a:schemeClr val="bg1"/>
                  </a:solidFill>
                </a:rPr>
                <a:t>beam on target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990600" y="1845072"/>
              <a:ext cx="0" cy="665956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6"/>
            <p:cNvSpPr txBox="1">
              <a:spLocks noChangeArrowheads="1"/>
            </p:cNvSpPr>
            <p:nvPr/>
          </p:nvSpPr>
          <p:spPr bwMode="auto">
            <a:xfrm>
              <a:off x="1179465" y="1916518"/>
              <a:ext cx="13351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b="1" dirty="0" smtClean="0">
                  <a:solidFill>
                    <a:srgbClr val="FFFF00"/>
                  </a:solidFill>
                </a:rPr>
                <a:t>1T magnetic dipole field</a:t>
              </a:r>
              <a:endParaRPr lang="de-DE" alt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510104" y="1072635"/>
            <a:ext cx="6123240" cy="4520627"/>
            <a:chOff x="1510104" y="1072635"/>
            <a:chExt cx="6123240" cy="4520627"/>
          </a:xfrm>
        </p:grpSpPr>
        <p:pic>
          <p:nvPicPr>
            <p:cNvPr id="15" name="Picture 14" descr="omegaP_new24c_co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2" t="29166" r="46880" b="24108"/>
            <a:stretch/>
          </p:blipFill>
          <p:spPr bwMode="auto">
            <a:xfrm>
              <a:off x="1510104" y="1072635"/>
              <a:ext cx="6107318" cy="452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6665228" y="2553310"/>
              <a:ext cx="609600" cy="584775"/>
              <a:chOff x="9713228" y="2819400"/>
              <a:chExt cx="609600" cy="58477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713228" y="28194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FF00"/>
                    </a:solidFill>
                  </a:rPr>
                  <a:t>p</a:t>
                </a:r>
                <a:endParaRPr lang="en-US" sz="3200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9780896" y="2909248"/>
                <a:ext cx="22860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6566544" y="1523105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K</a:t>
              </a:r>
              <a:r>
                <a:rPr lang="en-US" sz="3200" b="1" baseline="30000" dirty="0" smtClean="0">
                  <a:solidFill>
                    <a:srgbClr val="FFFF00"/>
                  </a:solidFill>
                </a:rPr>
                <a:t>+</a:t>
              </a:r>
              <a:endParaRPr lang="en-US" sz="2400" b="1" baseline="30000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05400" y="1251614"/>
              <a:ext cx="106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  <a:sym typeface="Symbol"/>
                </a:rPr>
                <a:t></a:t>
              </a:r>
              <a:r>
                <a:rPr lang="en-US" sz="3200" b="1" baseline="30000" dirty="0" smtClean="0">
                  <a:solidFill>
                    <a:srgbClr val="FFFF00"/>
                  </a:solidFill>
                </a:rPr>
                <a:t>+</a:t>
              </a:r>
              <a:endParaRPr lang="en-US" sz="2400" b="1" baseline="30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6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/>
          <a:stretch/>
        </p:blipFill>
        <p:spPr bwMode="auto">
          <a:xfrm>
            <a:off x="440796" y="1828800"/>
            <a:ext cx="6493404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6400800" y="3276600"/>
            <a:ext cx="2587065" cy="3062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28600" indent="-228600" algn="l">
              <a:buSzPct val="140000"/>
              <a:buFont typeface="Wingdings" pitchFamily="2" charset="2"/>
              <a:buChar char="§"/>
            </a:pPr>
            <a:r>
              <a:rPr lang="de-DE" b="1" i="1" dirty="0" smtClean="0">
                <a:solidFill>
                  <a:srgbClr val="333399"/>
                </a:solidFill>
              </a:rPr>
              <a:t>Protons:</a:t>
            </a:r>
            <a:r>
              <a:rPr lang="de-DE" b="1" dirty="0" smtClean="0">
                <a:solidFill>
                  <a:srgbClr val="333399"/>
                </a:solidFill>
              </a:rPr>
              <a:t> </a:t>
            </a:r>
            <a:r>
              <a:rPr lang="de-DE" dirty="0">
                <a:solidFill>
                  <a:srgbClr val="333399"/>
                </a:solidFill>
              </a:rPr>
              <a:t/>
            </a:r>
            <a:br>
              <a:rPr lang="de-DE" dirty="0">
                <a:solidFill>
                  <a:srgbClr val="333399"/>
                </a:solidFill>
              </a:rPr>
            </a:br>
            <a:r>
              <a:rPr lang="de-DE" dirty="0" smtClean="0">
                <a:solidFill>
                  <a:srgbClr val="333399"/>
                </a:solidFill>
              </a:rPr>
              <a:t>2 - 29/89 </a:t>
            </a:r>
            <a:r>
              <a:rPr lang="de-DE" dirty="0" err="1" smtClean="0">
                <a:solidFill>
                  <a:srgbClr val="333399"/>
                </a:solidFill>
              </a:rPr>
              <a:t>GeV</a:t>
            </a:r>
            <a:r>
              <a:rPr lang="de-DE" dirty="0" smtClean="0">
                <a:solidFill>
                  <a:srgbClr val="333399"/>
                </a:solidFill>
              </a:rPr>
              <a:t/>
            </a:r>
            <a:br>
              <a:rPr lang="de-DE" dirty="0" smtClean="0">
                <a:solidFill>
                  <a:srgbClr val="333399"/>
                </a:solidFill>
              </a:rPr>
            </a:br>
            <a:endParaRPr lang="de-DE" sz="800" dirty="0">
              <a:solidFill>
                <a:srgbClr val="333399"/>
              </a:solidFill>
            </a:endParaRPr>
          </a:p>
          <a:p>
            <a:pPr marL="228600" indent="-228600">
              <a:buSzPct val="140000"/>
              <a:buFont typeface="Wingdings" pitchFamily="2" charset="2"/>
              <a:buChar char="§"/>
            </a:pPr>
            <a:r>
              <a:rPr lang="de-DE" b="1" i="1" dirty="0" smtClean="0">
                <a:solidFill>
                  <a:srgbClr val="333399"/>
                </a:solidFill>
              </a:rPr>
              <a:t>Ions: </a:t>
            </a:r>
            <a:r>
              <a:rPr lang="de-DE" b="1" i="1" dirty="0">
                <a:solidFill>
                  <a:srgbClr val="333399"/>
                </a:solidFill>
              </a:rPr>
              <a:t/>
            </a:r>
            <a:br>
              <a:rPr lang="de-DE" b="1" i="1" dirty="0">
                <a:solidFill>
                  <a:srgbClr val="333399"/>
                </a:solidFill>
              </a:rPr>
            </a:br>
            <a:r>
              <a:rPr lang="de-DE" dirty="0" smtClean="0">
                <a:solidFill>
                  <a:srgbClr val="333399"/>
                </a:solidFill>
              </a:rPr>
              <a:t>2 </a:t>
            </a:r>
            <a:r>
              <a:rPr lang="de-DE" dirty="0">
                <a:solidFill>
                  <a:srgbClr val="333399"/>
                </a:solidFill>
              </a:rPr>
              <a:t>– 14 </a:t>
            </a:r>
            <a:r>
              <a:rPr lang="de-DE" dirty="0" err="1" smtClean="0">
                <a:solidFill>
                  <a:srgbClr val="333399"/>
                </a:solidFill>
              </a:rPr>
              <a:t>GeV</a:t>
            </a:r>
            <a:r>
              <a:rPr lang="de-DE" dirty="0" smtClean="0">
                <a:solidFill>
                  <a:srgbClr val="333399"/>
                </a:solidFill>
              </a:rPr>
              <a:t>/u (SIS100)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>
                <a:solidFill>
                  <a:srgbClr val="333399"/>
                </a:solidFill>
              </a:rPr>
              <a:t>10 – 45 </a:t>
            </a:r>
            <a:r>
              <a:rPr lang="de-DE" dirty="0" err="1" smtClean="0">
                <a:solidFill>
                  <a:srgbClr val="333399"/>
                </a:solidFill>
              </a:rPr>
              <a:t>GeV</a:t>
            </a:r>
            <a:r>
              <a:rPr lang="de-DE" dirty="0" smtClean="0">
                <a:solidFill>
                  <a:srgbClr val="333399"/>
                </a:solidFill>
              </a:rPr>
              <a:t>/u (SIS300) </a:t>
            </a:r>
            <a:r>
              <a:rPr lang="de-DE" dirty="0">
                <a:solidFill>
                  <a:srgbClr val="333399"/>
                </a:solidFill>
              </a:rPr>
              <a:t/>
            </a:r>
            <a:br>
              <a:rPr lang="de-DE" dirty="0">
                <a:solidFill>
                  <a:srgbClr val="333399"/>
                </a:solidFill>
              </a:rPr>
            </a:br>
            <a:r>
              <a:rPr lang="de-DE" dirty="0">
                <a:solidFill>
                  <a:srgbClr val="333399"/>
                </a:solidFill>
                <a:sym typeface="Symbol" pitchFamily="18" charset="2"/>
              </a:rPr>
              <a:t></a:t>
            </a:r>
            <a:r>
              <a:rPr lang="de-DE" dirty="0" err="1">
                <a:solidFill>
                  <a:srgbClr val="333399"/>
                </a:solidFill>
                <a:sym typeface="Symbol" pitchFamily="18" charset="2"/>
              </a:rPr>
              <a:t>s</a:t>
            </a:r>
            <a:r>
              <a:rPr lang="de-DE" baseline="-25000" dirty="0" err="1">
                <a:solidFill>
                  <a:srgbClr val="333399"/>
                </a:solidFill>
                <a:sym typeface="Symbol" pitchFamily="18" charset="2"/>
              </a:rPr>
              <a:t>NN</a:t>
            </a:r>
            <a:r>
              <a:rPr lang="de-DE" dirty="0">
                <a:solidFill>
                  <a:srgbClr val="333399"/>
                </a:solidFill>
                <a:sym typeface="Symbol" pitchFamily="18" charset="2"/>
              </a:rPr>
              <a:t>= </a:t>
            </a:r>
            <a:r>
              <a:rPr lang="de-DE" dirty="0" smtClean="0">
                <a:solidFill>
                  <a:srgbClr val="333399"/>
                </a:solidFill>
                <a:sym typeface="Symbol" pitchFamily="18" charset="2"/>
              </a:rPr>
              <a:t>1.9 - 4.5</a:t>
            </a:r>
            <a:r>
              <a:rPr lang="de-DE" dirty="0">
                <a:solidFill>
                  <a:srgbClr val="333399"/>
                </a:solidFill>
                <a:sym typeface="Symbol" pitchFamily="18" charset="2"/>
              </a:rPr>
              <a:t> </a:t>
            </a:r>
            <a:r>
              <a:rPr lang="de-DE" dirty="0" err="1" smtClean="0">
                <a:solidFill>
                  <a:srgbClr val="333399"/>
                </a:solidFill>
                <a:sym typeface="Symbol" pitchFamily="18" charset="2"/>
              </a:rPr>
              <a:t>GeV</a:t>
            </a:r>
            <a:r>
              <a:rPr lang="de-DE" dirty="0">
                <a:solidFill>
                  <a:srgbClr val="333399"/>
                </a:solidFill>
                <a:sym typeface="Symbol" pitchFamily="18" charset="2"/>
              </a:rPr>
              <a:t/>
            </a:r>
            <a:br>
              <a:rPr lang="de-DE" dirty="0">
                <a:solidFill>
                  <a:srgbClr val="333399"/>
                </a:solidFill>
                <a:sym typeface="Symbol" pitchFamily="18" charset="2"/>
              </a:rPr>
            </a:br>
            <a:r>
              <a:rPr lang="de-DE" dirty="0" smtClean="0">
                <a:solidFill>
                  <a:srgbClr val="333399"/>
                </a:solidFill>
                <a:sym typeface="Symbol" pitchFamily="18" charset="2"/>
              </a:rPr>
              <a:t></a:t>
            </a:r>
            <a:r>
              <a:rPr lang="de-DE" dirty="0" err="1">
                <a:solidFill>
                  <a:srgbClr val="333399"/>
                </a:solidFill>
                <a:sym typeface="Symbol" pitchFamily="18" charset="2"/>
              </a:rPr>
              <a:t>s</a:t>
            </a:r>
            <a:r>
              <a:rPr lang="de-DE" baseline="-25000" dirty="0" err="1">
                <a:solidFill>
                  <a:srgbClr val="333399"/>
                </a:solidFill>
                <a:sym typeface="Symbol" pitchFamily="18" charset="2"/>
              </a:rPr>
              <a:t>NN</a:t>
            </a:r>
            <a:r>
              <a:rPr lang="de-DE" dirty="0">
                <a:solidFill>
                  <a:srgbClr val="333399"/>
                </a:solidFill>
                <a:sym typeface="Symbol" pitchFamily="18" charset="2"/>
              </a:rPr>
              <a:t>= 4.2 </a:t>
            </a:r>
            <a:r>
              <a:rPr lang="de-DE" dirty="0" smtClean="0">
                <a:solidFill>
                  <a:srgbClr val="333399"/>
                </a:solidFill>
                <a:sym typeface="Symbol" pitchFamily="18" charset="2"/>
              </a:rPr>
              <a:t>- 9 </a:t>
            </a:r>
            <a:r>
              <a:rPr lang="de-DE" dirty="0" err="1" smtClean="0">
                <a:solidFill>
                  <a:srgbClr val="333399"/>
                </a:solidFill>
                <a:sym typeface="Symbol" pitchFamily="18" charset="2"/>
              </a:rPr>
              <a:t>GeV</a:t>
            </a:r>
            <a:r>
              <a:rPr lang="de-DE" sz="1600" dirty="0" smtClean="0">
                <a:solidFill>
                  <a:srgbClr val="333399"/>
                </a:solidFill>
                <a:sym typeface="Symbol" pitchFamily="18" charset="2"/>
              </a:rPr>
              <a:t/>
            </a:r>
            <a:br>
              <a:rPr lang="de-DE" sz="1600" dirty="0" smtClean="0">
                <a:solidFill>
                  <a:srgbClr val="333399"/>
                </a:solidFill>
                <a:sym typeface="Symbol" pitchFamily="18" charset="2"/>
              </a:rPr>
            </a:br>
            <a:endParaRPr lang="de-DE" sz="500" dirty="0">
              <a:solidFill>
                <a:srgbClr val="333399"/>
              </a:solidFill>
              <a:sym typeface="Symbol" pitchFamily="18" charset="2"/>
            </a:endParaRPr>
          </a:p>
          <a:p>
            <a:pPr marL="228600" indent="-228600" algn="l">
              <a:buSzPct val="140000"/>
              <a:buFont typeface="Wingdings" pitchFamily="2" charset="2"/>
              <a:buChar char="§"/>
            </a:pPr>
            <a:r>
              <a:rPr lang="de-DE" b="1" i="1" dirty="0" err="1" smtClean="0">
                <a:solidFill>
                  <a:srgbClr val="333399"/>
                </a:solidFill>
              </a:rPr>
              <a:t>Intensities</a:t>
            </a:r>
            <a:r>
              <a:rPr lang="de-DE" b="1" i="1" dirty="0" smtClean="0">
                <a:solidFill>
                  <a:srgbClr val="333399"/>
                </a:solidFill>
              </a:rPr>
              <a:t>:</a:t>
            </a:r>
            <a:r>
              <a:rPr lang="de-DE" b="1" dirty="0" smtClean="0">
                <a:solidFill>
                  <a:srgbClr val="333399"/>
                </a:solidFill>
              </a:rPr>
              <a:t> </a:t>
            </a:r>
            <a:br>
              <a:rPr lang="de-DE" b="1" dirty="0" smtClean="0">
                <a:solidFill>
                  <a:srgbClr val="333399"/>
                </a:solidFill>
              </a:rPr>
            </a:br>
            <a:r>
              <a:rPr lang="de-DE" dirty="0" smtClean="0">
                <a:solidFill>
                  <a:srgbClr val="333399"/>
                </a:solidFill>
              </a:rPr>
              <a:t>10</a:t>
            </a:r>
            <a:r>
              <a:rPr lang="de-DE" baseline="30000" dirty="0" smtClean="0">
                <a:solidFill>
                  <a:srgbClr val="333399"/>
                </a:solidFill>
              </a:rPr>
              <a:t>12</a:t>
            </a:r>
            <a:r>
              <a:rPr lang="de-DE" dirty="0" smtClean="0">
                <a:solidFill>
                  <a:srgbClr val="333399"/>
                </a:solidFill>
              </a:rPr>
              <a:t>/s  @ Super-FRS, </a:t>
            </a:r>
            <a:br>
              <a:rPr lang="de-DE" dirty="0" smtClean="0">
                <a:solidFill>
                  <a:srgbClr val="333399"/>
                </a:solidFill>
              </a:rPr>
            </a:br>
            <a:r>
              <a:rPr lang="de-DE" dirty="0" smtClean="0">
                <a:solidFill>
                  <a:srgbClr val="333399"/>
                </a:solidFill>
              </a:rPr>
              <a:t>10</a:t>
            </a:r>
            <a:r>
              <a:rPr lang="de-DE" baseline="30000" dirty="0" smtClean="0">
                <a:solidFill>
                  <a:srgbClr val="333399"/>
                </a:solidFill>
              </a:rPr>
              <a:t>9</a:t>
            </a:r>
            <a:r>
              <a:rPr lang="de-DE" dirty="0" smtClean="0">
                <a:solidFill>
                  <a:srgbClr val="333399"/>
                </a:solidFill>
              </a:rPr>
              <a:t>/s   @ CBM </a:t>
            </a:r>
            <a:endParaRPr lang="de-DE" dirty="0">
              <a:solidFill>
                <a:srgbClr val="333399"/>
              </a:solidFill>
            </a:endParaRPr>
          </a:p>
        </p:txBody>
      </p:sp>
      <p:pic>
        <p:nvPicPr>
          <p:cNvPr id="8" name="Picture 7" descr="GSI_Logo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75468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05" y="1393031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03200" y="1219200"/>
            <a:ext cx="558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new international</a:t>
            </a:r>
            <a:r>
              <a:rPr lang="en-US" dirty="0"/>
              <a:t> </a:t>
            </a:r>
            <a:r>
              <a:rPr lang="en-US" dirty="0" smtClean="0"/>
              <a:t>research</a:t>
            </a:r>
            <a:r>
              <a:rPr lang="en-US" dirty="0"/>
              <a:t> </a:t>
            </a:r>
            <a:r>
              <a:rPr lang="en-US" dirty="0" smtClean="0"/>
              <a:t>laboratory</a:t>
            </a:r>
            <a:r>
              <a:rPr lang="en-US" dirty="0"/>
              <a:t> </a:t>
            </a:r>
            <a:r>
              <a:rPr lang="en-US" dirty="0" smtClean="0"/>
              <a:t>to explore the</a:t>
            </a:r>
            <a:r>
              <a:rPr lang="en-US" dirty="0"/>
              <a:t> </a:t>
            </a:r>
            <a:r>
              <a:rPr lang="en-US" dirty="0" smtClean="0"/>
              <a:t>nature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 </a:t>
            </a:r>
            <a:r>
              <a:rPr lang="en-US" dirty="0" smtClean="0"/>
              <a:t>evolution of matter in the Universe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under construction in Darmstadt, Germany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37" y="503238"/>
            <a:ext cx="9136528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/>
              <a:t>Facility for Anti-Proton and Ion Research</a:t>
            </a:r>
            <a:endParaRPr lang="en-GB" sz="40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228600" y="45720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Helmholtz Center for Heavy Ion Research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STS performance simulation  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899" y="3146997"/>
            <a:ext cx="2803954" cy="294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78" y="3149888"/>
            <a:ext cx="2765355" cy="290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5219" y="3148459"/>
            <a:ext cx="2784434" cy="29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33102" y="2780928"/>
            <a:ext cx="337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track reconstruction efficiency</a:t>
            </a:r>
            <a:endParaRPr lang="de-D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2780556"/>
            <a:ext cx="236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momentum resolution</a:t>
            </a:r>
            <a:endParaRPr lang="de-D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1558533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detailed, realistic detector model based on tested prototype components  </a:t>
            </a:r>
            <a:endParaRPr lang="en-US" sz="8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 smtClean="0"/>
              <a:t>CbmRoot</a:t>
            </a:r>
            <a:r>
              <a:rPr lang="en-US" dirty="0" smtClean="0"/>
              <a:t> simulation framework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using Cellular Automaton / </a:t>
            </a:r>
            <a:r>
              <a:rPr lang="en-US" dirty="0" err="1" smtClean="0"/>
              <a:t>Kalman</a:t>
            </a:r>
            <a:r>
              <a:rPr lang="en-US" dirty="0" smtClean="0"/>
              <a:t> Filter algorithms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678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21</a:t>
            </a:fld>
            <a:endParaRPr lang="de-DE"/>
          </a:p>
        </p:txBody>
      </p:sp>
      <p:sp>
        <p:nvSpPr>
          <p:cNvPr id="165" name="TextBox 164"/>
          <p:cNvSpPr txBox="1"/>
          <p:nvPr/>
        </p:nvSpPr>
        <p:spPr>
          <a:xfrm>
            <a:off x="304800" y="1041512"/>
            <a:ext cx="3168352" cy="251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285/320 ± 15µm thick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double-sided segmentation</a:t>
            </a:r>
            <a:endParaRPr lang="en-US" sz="12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strip </a:t>
            </a:r>
            <a:r>
              <a:rPr lang="en-US" sz="1200" dirty="0"/>
              <a:t>length </a:t>
            </a:r>
            <a:r>
              <a:rPr lang="en-US" sz="1200" dirty="0" smtClean="0"/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angle front/back: 7.5/0 </a:t>
            </a:r>
            <a:r>
              <a:rPr lang="en-US" sz="1200" dirty="0" err="1" smtClean="0"/>
              <a:t>deg</a:t>
            </a:r>
            <a:endParaRPr lang="en-US" sz="1200" dirty="0" smtClean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n-side strip insulation: </a:t>
            </a:r>
            <a:br>
              <a:rPr lang="en-US" sz="1200" dirty="0" smtClean="0"/>
            </a:br>
            <a:r>
              <a:rPr lang="en-US" sz="1200" dirty="0" smtClean="0"/>
              <a:t>modulated p-spray</a:t>
            </a:r>
            <a:endParaRPr lang="en-US" sz="12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double-metal routing on p-side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ym typeface="Wingdings" panose="05000000000000000000" pitchFamily="2" charset="2"/>
              </a:rPr>
              <a:t>rad. </a:t>
            </a:r>
            <a:r>
              <a:rPr lang="en-US" sz="1200" dirty="0" err="1" smtClean="0">
                <a:sym typeface="Wingdings" panose="05000000000000000000" pitchFamily="2" charset="2"/>
              </a:rPr>
              <a:t>tol</a:t>
            </a:r>
            <a:r>
              <a:rPr lang="en-US" sz="1200" dirty="0" smtClean="0">
                <a:sym typeface="Wingdings" panose="05000000000000000000" pitchFamily="2" charset="2"/>
              </a:rPr>
              <a:t>. w.r.t. NIEL: </a:t>
            </a:r>
            <a:r>
              <a:rPr lang="en-US" sz="1200" dirty="0" smtClean="0">
                <a:sym typeface="Wingdings" panose="05000000000000000000" pitchFamily="2" charset="2"/>
              </a:rPr>
              <a:t>max. 10</a:t>
            </a:r>
            <a:r>
              <a:rPr lang="en-US" sz="1200" baseline="30000" dirty="0" smtClean="0">
                <a:sym typeface="Wingdings" panose="05000000000000000000" pitchFamily="2" charset="2"/>
              </a:rPr>
              <a:t>14</a:t>
            </a:r>
            <a:r>
              <a:rPr lang="en-US" sz="1200" dirty="0" smtClean="0"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ym typeface="Wingdings" panose="05000000000000000000" pitchFamily="2" charset="2"/>
              </a:rPr>
              <a:t>n</a:t>
            </a:r>
            <a:r>
              <a:rPr lang="en-US" sz="1200" baseline="-25000" dirty="0" smtClean="0">
                <a:sym typeface="Wingdings" panose="05000000000000000000" pitchFamily="2" charset="2"/>
              </a:rPr>
              <a:t>eq</a:t>
            </a:r>
            <a:r>
              <a:rPr lang="en-US" sz="1200" dirty="0" smtClean="0">
                <a:sym typeface="Wingdings" panose="05000000000000000000" pitchFamily="2" charset="2"/>
              </a:rPr>
              <a:t>/cm</a:t>
            </a:r>
            <a:r>
              <a:rPr lang="en-US" sz="1200" baseline="30000" dirty="0" smtClean="0">
                <a:sym typeface="Wingdings" panose="05000000000000000000" pitchFamily="2" charset="2"/>
              </a:rPr>
              <a:t>2</a:t>
            </a:r>
            <a:r>
              <a:rPr lang="en-US" sz="1200" dirty="0" smtClean="0"/>
              <a:t> 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rad </a:t>
            </a:r>
            <a:r>
              <a:rPr lang="en-US" sz="1200" dirty="0" err="1" smtClean="0"/>
              <a:t>tol</a:t>
            </a:r>
            <a:r>
              <a:rPr lang="en-US" sz="1200" dirty="0" smtClean="0"/>
              <a:t>. w.r.t. TID:    </a:t>
            </a:r>
            <a:r>
              <a:rPr lang="en-US" sz="1200" dirty="0" smtClean="0"/>
              <a:t>max. O(10) </a:t>
            </a:r>
            <a:r>
              <a:rPr lang="en-US" sz="1200" dirty="0" err="1" smtClean="0"/>
              <a:t>kGy</a:t>
            </a:r>
            <a:endParaRPr lang="en-US" sz="1200" dirty="0" smtClean="0"/>
          </a:p>
        </p:txBody>
      </p:sp>
      <p:pic>
        <p:nvPicPr>
          <p:cNvPr id="1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8950" y="1610655"/>
            <a:ext cx="4771688" cy="35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TextBox 166"/>
          <p:cNvSpPr txBox="1"/>
          <p:nvPr/>
        </p:nvSpPr>
        <p:spPr>
          <a:xfrm>
            <a:off x="8153400" y="212468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p-side</a:t>
            </a:r>
            <a:endParaRPr lang="en-US" i="1" dirty="0"/>
          </a:p>
        </p:txBody>
      </p:sp>
      <p:sp>
        <p:nvSpPr>
          <p:cNvPr id="168" name="TextBox 167"/>
          <p:cNvSpPr txBox="1"/>
          <p:nvPr/>
        </p:nvSpPr>
        <p:spPr>
          <a:xfrm>
            <a:off x="3028950" y="125310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</a:t>
            </a:r>
            <a:r>
              <a:rPr lang="en-US" i="1" dirty="0" smtClean="0"/>
              <a:t>-side</a:t>
            </a:r>
            <a:endParaRPr lang="en-US" i="1" dirty="0"/>
          </a:p>
        </p:txBody>
      </p:sp>
      <p:grpSp>
        <p:nvGrpSpPr>
          <p:cNvPr id="170" name="Group 169"/>
          <p:cNvGrpSpPr>
            <a:grpSpLocks noChangeAspect="1"/>
          </p:cNvGrpSpPr>
          <p:nvPr/>
        </p:nvGrpSpPr>
        <p:grpSpPr>
          <a:xfrm>
            <a:off x="4114800" y="2499702"/>
            <a:ext cx="4693464" cy="3520098"/>
            <a:chOff x="4114800" y="2499702"/>
            <a:chExt cx="4693464" cy="3520098"/>
          </a:xfrm>
        </p:grpSpPr>
        <p:pic>
          <p:nvPicPr>
            <p:cNvPr id="17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14800" y="2499702"/>
              <a:ext cx="4693464" cy="352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TextBox 171"/>
            <p:cNvSpPr txBox="1"/>
            <p:nvPr/>
          </p:nvSpPr>
          <p:spPr>
            <a:xfrm>
              <a:off x="7938448" y="5728648"/>
              <a:ext cx="8382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0.5 mm/div</a:t>
              </a:r>
              <a:endParaRPr lang="en-US" sz="1100" dirty="0"/>
            </a:p>
          </p:txBody>
        </p:sp>
      </p:grpSp>
      <p:pic>
        <p:nvPicPr>
          <p:cNvPr id="17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t="64526" r="52286"/>
          <a:stretch/>
        </p:blipFill>
        <p:spPr bwMode="auto">
          <a:xfrm>
            <a:off x="5231357" y="3694234"/>
            <a:ext cx="2338241" cy="2378709"/>
          </a:xfrm>
          <a:prstGeom prst="rect">
            <a:avLst/>
          </a:prstGeom>
          <a:noFill/>
          <a:ln w="444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" name="Group 173"/>
          <p:cNvGrpSpPr>
            <a:grpSpLocks noChangeAspect="1"/>
          </p:cNvGrpSpPr>
          <p:nvPr/>
        </p:nvGrpSpPr>
        <p:grpSpPr>
          <a:xfrm>
            <a:off x="415423" y="3820172"/>
            <a:ext cx="2372869" cy="2518417"/>
            <a:chOff x="415423" y="3820172"/>
            <a:chExt cx="2372869" cy="2518417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5423" y="4142834"/>
              <a:ext cx="2363443" cy="2195755"/>
              <a:chOff x="2110967" y="2540525"/>
              <a:chExt cx="2743200" cy="3048000"/>
            </a:xfrm>
          </p:grpSpPr>
          <p:pic>
            <p:nvPicPr>
              <p:cNvPr id="27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2590800"/>
                <a:ext cx="2400300" cy="296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80" name="Straight Connector 279"/>
              <p:cNvCxnSpPr/>
              <p:nvPr/>
            </p:nvCxnSpPr>
            <p:spPr>
              <a:xfrm>
                <a:off x="2286000" y="2886173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/>
              <p:cNvCxnSpPr/>
              <p:nvPr/>
            </p:nvCxnSpPr>
            <p:spPr>
              <a:xfrm>
                <a:off x="2286000" y="3276600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2286000" y="3676454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2286000" y="4066881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2286000" y="44769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286000" y="4886227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2286000" y="53151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/>
              <p:cNvSpPr/>
              <p:nvPr/>
            </p:nvSpPr>
            <p:spPr>
              <a:xfrm>
                <a:off x="2295427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2371627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2455838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2514600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2611854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2688054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2772265" y="26489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2831027" y="27548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2924665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3000865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3085076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3143838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3231665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3307865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3382801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3441563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3538817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3615017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3699228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3757990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3832774" y="26487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3908974" y="27524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3993185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4051947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4149201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4225401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4309612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4368374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4450865" y="264091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4527065" y="274461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4611276" y="263950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2110967" y="2540525"/>
                <a:ext cx="2743200" cy="3048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2110967" y="2540525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2110967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4755334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4755334" y="254351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6" name="Right Arrow 175"/>
            <p:cNvSpPr/>
            <p:nvPr/>
          </p:nvSpPr>
          <p:spPr>
            <a:xfrm>
              <a:off x="1524000" y="3821072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24849" y="4139117"/>
              <a:ext cx="2363443" cy="2195755"/>
            </a:xfrm>
            <a:prstGeom prst="rect">
              <a:avLst/>
            </a:prstGeom>
            <a:noFill/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24849" y="41391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24849" y="61498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703141" y="61498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703141" y="4141268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27619" y="5171389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703140" y="5181600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83773" y="42166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49424" y="42913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21977" y="42156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772605" y="42919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56395" y="42182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922046" y="42929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994600" y="421721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045227" y="4293498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125902" y="42166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191553" y="42913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264106" y="42156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314734" y="42919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390402" y="42182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456054" y="42929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520616" y="42160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571243" y="42923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655034" y="42186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720685" y="42933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793238" y="42176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843865" y="42939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908296" y="421710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973948" y="429180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046501" y="42160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097128" y="42923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2180919" y="42186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2246570" y="42933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319123" y="42176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369750" y="42939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2440822" y="421144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2506473" y="4286143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579026" y="421042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/>
            <p:cNvCxnSpPr/>
            <p:nvPr/>
          </p:nvCxnSpPr>
          <p:spPr>
            <a:xfrm>
              <a:off x="6000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4823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7954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101896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1150268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1289692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141287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1544175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1683600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181422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192996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206870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220880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234823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247141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26027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673790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80509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9445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121524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134654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147784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160915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174180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187175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199493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213503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227446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240576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252961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108394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 245"/>
            <p:cNvSpPr/>
            <p:nvPr/>
          </p:nvSpPr>
          <p:spPr>
            <a:xfrm>
              <a:off x="584200" y="61388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49851" y="62135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722404" y="61378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73032" y="62141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856822" y="61404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922473" y="62151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995027" y="613941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045654" y="6215698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126329" y="61388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191980" y="62135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264533" y="61378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315161" y="62141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390829" y="61404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456481" y="62151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521043" y="61382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1571670" y="62145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1655461" y="61408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721112" y="62155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793665" y="61398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844292" y="62161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908723" y="613930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1974375" y="621400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2046928" y="61382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2097555" y="62145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181346" y="61408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2246997" y="62155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2319550" y="61398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2370177" y="62161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441249" y="613364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2506900" y="6208343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579453" y="613262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ight Arrow 276"/>
            <p:cNvSpPr/>
            <p:nvPr/>
          </p:nvSpPr>
          <p:spPr>
            <a:xfrm>
              <a:off x="2133600" y="3823501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ight Arrow 277"/>
            <p:cNvSpPr/>
            <p:nvPr/>
          </p:nvSpPr>
          <p:spPr>
            <a:xfrm>
              <a:off x="847724" y="3820172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3" name="TextBox 146"/>
          <p:cNvSpPr txBox="1"/>
          <p:nvPr/>
        </p:nvSpPr>
        <p:spPr>
          <a:xfrm>
            <a:off x="356736" y="3516868"/>
            <a:ext cx="245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r/o electronics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00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5143876" y="4304330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0474" r="33574" b="31765"/>
          <a:stretch/>
        </p:blipFill>
        <p:spPr bwMode="auto">
          <a:xfrm>
            <a:off x="3481357" y="4736303"/>
            <a:ext cx="1485610" cy="10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40727" b="31765"/>
          <a:stretch/>
        </p:blipFill>
        <p:spPr bwMode="auto">
          <a:xfrm>
            <a:off x="1835198" y="5163585"/>
            <a:ext cx="1501910" cy="5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31663" y="5742801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</a:t>
            </a:r>
            <a:r>
              <a:rPr lang="en-US" sz="1200" dirty="0" smtClean="0"/>
              <a:t>6.2 cm 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3575624" y="5742801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4</a:t>
            </a:r>
            <a:r>
              <a:rPr lang="en-US" sz="1200" dirty="0" smtClean="0"/>
              <a:t>.2 cm 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1925581" y="5742801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2</a:t>
            </a:r>
            <a:r>
              <a:rPr lang="en-US" sz="1200" dirty="0" smtClean="0"/>
              <a:t>.2 cm </a:t>
            </a:r>
            <a:endParaRPr lang="en-US" sz="12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40727" b="31765"/>
          <a:stretch/>
        </p:blipFill>
        <p:spPr bwMode="auto">
          <a:xfrm>
            <a:off x="952113" y="5163585"/>
            <a:ext cx="678736" cy="5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16456" y="5742801"/>
            <a:ext cx="740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few sizes</a:t>
            </a:r>
            <a:endParaRPr lang="en-US" sz="120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r="66428" b="32588"/>
          <a:stretch/>
        </p:blipFill>
        <p:spPr bwMode="auto">
          <a:xfrm>
            <a:off x="6820276" y="3056296"/>
            <a:ext cx="1485524" cy="268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915726" y="5742801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</a:t>
            </a:r>
            <a:r>
              <a:rPr lang="en-US" sz="1200" dirty="0" smtClean="0"/>
              <a:t>12.4 cm </a:t>
            </a:r>
            <a:endParaRPr lang="en-US" sz="1200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Microstrip</a:t>
            </a:r>
            <a:r>
              <a:rPr lang="en-US" dirty="0" smtClean="0"/>
              <a:t> sensor shapes </a:t>
            </a:r>
            <a:endParaRPr lang="en-US" dirty="0"/>
          </a:p>
        </p:txBody>
      </p:sp>
      <p:pic>
        <p:nvPicPr>
          <p:cNvPr id="3074" name="Picture 2" descr="C:\Users\jheuser\Desktop\118_sts_v16a_station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63" y="1049141"/>
            <a:ext cx="3874703" cy="32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heuser\Desktop\111_sts_v16a_station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3" y="1936365"/>
            <a:ext cx="1740426" cy="14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70629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fill gaps at beam hole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0277" y="2514600"/>
            <a:ext cx="138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outer parts of large stations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9097" y="4209854"/>
            <a:ext cx="197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standard sensors throughout the stations</a:t>
            </a:r>
          </a:p>
        </p:txBody>
      </p:sp>
      <p:cxnSp>
        <p:nvCxnSpPr>
          <p:cNvPr id="8" name="Straight Arrow Connector 7"/>
          <p:cNvCxnSpPr>
            <a:stCxn id="21" idx="2"/>
          </p:cNvCxnSpPr>
          <p:nvPr/>
        </p:nvCxnSpPr>
        <p:spPr>
          <a:xfrm flipH="1">
            <a:off x="2556533" y="4733074"/>
            <a:ext cx="199629" cy="430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64080" y="4769453"/>
            <a:ext cx="517277" cy="198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57600" y="4400122"/>
            <a:ext cx="1309367" cy="107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71335" y="3379974"/>
            <a:ext cx="103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 v16a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62000" y="1676400"/>
            <a:ext cx="1372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STS 1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2209003" y="1295400"/>
            <a:ext cx="1372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STS 8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789954" y="1329849"/>
            <a:ext cx="1442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900 modules altogether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58200" y="3056296"/>
            <a:ext cx="0" cy="26865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 rot="5400000">
            <a:off x="8160579" y="4261623"/>
            <a:ext cx="892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strip length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575625" y="5956300"/>
            <a:ext cx="13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260 x 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905000" y="5956300"/>
            <a:ext cx="13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60 x 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181600" y="5956300"/>
            <a:ext cx="13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252 x 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914458" y="5956300"/>
            <a:ext cx="13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324 x 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09600" y="5956300"/>
            <a:ext cx="1391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  <a:r>
              <a:rPr lang="en-US" b="1" dirty="0" smtClean="0"/>
              <a:t>0 x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58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en-US" dirty="0"/>
          </a:p>
        </p:txBody>
      </p:sp>
      <p:pic>
        <p:nvPicPr>
          <p:cNvPr id="8194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1828800" y="1295400"/>
            <a:ext cx="6934200" cy="497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1950" y="5562600"/>
            <a:ext cx="321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prototypes from </a:t>
            </a:r>
            <a:r>
              <a:rPr lang="en-US" i="1" dirty="0" err="1" smtClean="0"/>
              <a:t>CiS</a:t>
            </a:r>
            <a:r>
              <a:rPr lang="en-US" i="1" dirty="0" smtClean="0"/>
              <a:t>, Germany</a:t>
            </a:r>
            <a:br>
              <a:rPr lang="en-US" i="1" dirty="0" smtClean="0"/>
            </a:br>
            <a:r>
              <a:rPr lang="en-US" i="1" dirty="0" smtClean="0"/>
              <a:t>and Hamamatsu, Japan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66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Front-end electronics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" y="3365942"/>
            <a:ext cx="21499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en-US" sz="1400" dirty="0">
                <a:solidFill>
                  <a:srgbClr val="333399"/>
                </a:solidFill>
              </a:rPr>
              <a:t>NIM A 568 (2006) 301–308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48362" y="2667000"/>
            <a:ext cx="3253476" cy="81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433388" indent="-266700" algn="l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547688" algn="l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714375" indent="-20638" algn="l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143125" indent="-1247775" algn="l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r>
              <a:rPr lang="de-DE" altLang="en-US" sz="1400" b="1" dirty="0">
                <a:solidFill>
                  <a:schemeClr val="tx1"/>
                </a:solidFill>
                <a:latin typeface="+mn-lt"/>
              </a:rPr>
              <a:t>n-XYTER </a:t>
            </a:r>
            <a:r>
              <a:rPr lang="de-DE" altLang="en-US" sz="1400" b="1" dirty="0" err="1">
                <a:solidFill>
                  <a:schemeClr val="tx1"/>
                </a:solidFill>
                <a:latin typeface="+mn-lt"/>
              </a:rPr>
              <a:t>chip</a:t>
            </a:r>
            <a:endParaRPr lang="de-DE" altLang="en-US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- from a neutron imaging project</a:t>
            </a:r>
            <a:endParaRPr lang="de-DE" altLang="en-US" sz="1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- used for current </a:t>
            </a:r>
            <a:r>
              <a:rPr lang="en-US" altLang="en-US" sz="1400" dirty="0" smtClean="0">
                <a:solidFill>
                  <a:schemeClr val="tx1"/>
                </a:solidFill>
                <a:latin typeface="+mn-lt"/>
              </a:rPr>
              <a:t>prototyping (v1, v2.0)</a:t>
            </a:r>
            <a:endParaRPr lang="de-DE" altLang="en-US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13" descr="testboard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1" t="6973" r="28832" b="36772"/>
          <a:stretch/>
        </p:blipFill>
        <p:spPr bwMode="auto">
          <a:xfrm>
            <a:off x="388098" y="1195750"/>
            <a:ext cx="1687002" cy="13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740184" y="1447800"/>
            <a:ext cx="2965416" cy="2297390"/>
            <a:chOff x="4800600" y="1741409"/>
            <a:chExt cx="3713162" cy="287668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992623"/>
              <a:ext cx="3713162" cy="232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418500" y="1741409"/>
              <a:ext cx="2351746" cy="423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/>
                <a:t>30 ns rise time</a:t>
              </a:r>
              <a:endParaRPr lang="de-DE" altLang="en-US" sz="1600" dirty="0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659328" y="4194176"/>
              <a:ext cx="2480332" cy="423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 smtClean="0"/>
                <a:t>170 </a:t>
              </a:r>
              <a:r>
                <a:rPr lang="en-US" altLang="en-US" sz="1600" dirty="0"/>
                <a:t>ns rise time</a:t>
              </a:r>
              <a:endParaRPr lang="de-DE" altLang="en-US" sz="1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05600" y="1617077"/>
            <a:ext cx="2316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self-triggering: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channels deliver stream of ADC values above threshold + timestamp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90800" y="18288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128 channels</a:t>
            </a:r>
            <a:endParaRPr lang="en-US" sz="1600" dirty="0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39380" y="5844487"/>
            <a:ext cx="3253476" cy="50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>
              <a:spcBef>
                <a:spcPct val="20000"/>
              </a:spcBef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Arial" pitchFamily="34" charset="0"/>
              </a:defRPr>
            </a:lvl1pPr>
            <a:lvl2pPr marL="433388" indent="-266700" algn="l">
              <a:spcBef>
                <a:spcPct val="20000"/>
              </a:spcBef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547688" algn="l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714375" indent="-20638" algn="l">
              <a:spcBef>
                <a:spcPct val="20000"/>
              </a:spcBef>
              <a:defRPr sz="1600" i="1">
                <a:solidFill>
                  <a:srgbClr val="990000"/>
                </a:solidFill>
                <a:latin typeface="Arial" pitchFamily="34" charset="0"/>
              </a:defRPr>
            </a:lvl4pPr>
            <a:lvl5pPr marL="2143125" indent="-1247775" algn="l">
              <a:spcBef>
                <a:spcPct val="20000"/>
              </a:spcBef>
              <a:defRPr sz="1600">
                <a:solidFill>
                  <a:srgbClr val="0066CC"/>
                </a:solidFill>
                <a:latin typeface="Arial" pitchFamily="34" charset="0"/>
              </a:defRPr>
            </a:lvl5pPr>
            <a:lvl6pPr marL="26003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6pPr>
            <a:lvl7pPr marL="30575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7pPr>
            <a:lvl8pPr marL="35147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8pPr>
            <a:lvl9pPr marL="3971925" indent="-1247775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Arial" pitchFamily="34" charset="0"/>
              </a:defRPr>
            </a:lvl9pPr>
          </a:lstStyle>
          <a:p>
            <a:r>
              <a:rPr lang="de-DE" altLang="en-US" sz="1400" b="1" dirty="0" smtClean="0">
                <a:solidFill>
                  <a:schemeClr val="tx1"/>
                </a:solidFill>
                <a:latin typeface="+mn-lt"/>
              </a:rPr>
              <a:t>STS-XYTER </a:t>
            </a:r>
            <a:r>
              <a:rPr lang="de-DE" altLang="en-US" sz="1400" b="1" dirty="0" err="1">
                <a:solidFill>
                  <a:schemeClr val="tx1"/>
                </a:solidFill>
                <a:latin typeface="+mn-lt"/>
              </a:rPr>
              <a:t>chip</a:t>
            </a:r>
            <a:endParaRPr lang="de-DE" altLang="en-US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altLang="en-US" sz="1400" dirty="0" smtClean="0">
                <a:solidFill>
                  <a:schemeClr val="tx1"/>
                </a:solidFill>
                <a:latin typeface="+mn-lt"/>
              </a:rPr>
              <a:t>- dedicated development for STS, now v2.0 </a:t>
            </a:r>
            <a:endParaRPr lang="de-DE" alt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9000" y="4191000"/>
            <a:ext cx="17831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" dirty="0"/>
          </a:p>
          <a:p>
            <a:r>
              <a:rPr lang="en-US" sz="1600" dirty="0" smtClean="0"/>
              <a:t>per channel: </a:t>
            </a:r>
            <a:br>
              <a:rPr lang="en-US" sz="1600" dirty="0" smtClean="0"/>
            </a:br>
            <a:r>
              <a:rPr lang="en-US" sz="1600" dirty="0" smtClean="0"/>
              <a:t>two-stage internal trigger</a:t>
            </a:r>
          </a:p>
          <a:p>
            <a:endParaRPr lang="en-US" sz="600" dirty="0"/>
          </a:p>
          <a:p>
            <a:r>
              <a:rPr lang="en-US" sz="1600" dirty="0" smtClean="0"/>
              <a:t>adapted to high capacitive load</a:t>
            </a:r>
          </a:p>
          <a:p>
            <a:endParaRPr lang="en-US" sz="600" dirty="0"/>
          </a:p>
          <a:p>
            <a:r>
              <a:rPr lang="en-US" sz="1600" dirty="0" smtClean="0"/>
              <a:t>back-end GBT compatible</a:t>
            </a:r>
            <a:endParaRPr lang="en-US" sz="1600" dirty="0"/>
          </a:p>
        </p:txBody>
      </p:sp>
      <p:pic>
        <p:nvPicPr>
          <p:cNvPr id="5122" name="Picture 2" descr="C:\Users\jheuser\Desktop\STS_XYTER_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58006"/>
            <a:ext cx="2132710" cy="15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8018" y="4191000"/>
            <a:ext cx="963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128 channels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21378"/>
            <a:ext cx="351207" cy="62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772029" y="4191000"/>
            <a:ext cx="3314571" cy="2017112"/>
            <a:chOff x="3772029" y="4191000"/>
            <a:chExt cx="3314571" cy="201711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72029" y="4191000"/>
              <a:ext cx="3314571" cy="2017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4800600" y="4267200"/>
              <a:ext cx="473092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4675247" y="4233446"/>
              <a:ext cx="715967" cy="3385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/>
                <a:t>30 </a:t>
              </a:r>
              <a:r>
                <a:rPr lang="en-US" altLang="en-US" sz="1600" dirty="0" smtClean="0"/>
                <a:t>ns</a:t>
              </a:r>
              <a:endParaRPr lang="de-DE" altLang="en-US" sz="16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16408" y="5867400"/>
              <a:ext cx="473092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4292600" y="5844487"/>
              <a:ext cx="6858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/>
                <a:t>9</a:t>
              </a:r>
              <a:r>
                <a:rPr lang="en-US" altLang="en-US" sz="1600" dirty="0" smtClean="0"/>
                <a:t>0 </a:t>
              </a:r>
              <a:r>
                <a:rPr lang="en-US" altLang="en-US" sz="1600" dirty="0"/>
                <a:t>ns </a:t>
              </a:r>
              <a:endParaRPr lang="de-DE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82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" name="Picture 2" descr="C:\Users\jheuser\Desktop\STS_XYTER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4759" y="2884531"/>
            <a:ext cx="828982" cy="62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Read-out chain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1447800"/>
            <a:ext cx="201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STS-XYTER </a:t>
            </a:r>
            <a:br>
              <a:rPr lang="en-US" b="1" dirty="0" smtClean="0"/>
            </a:br>
            <a:r>
              <a:rPr lang="en-US" b="1" dirty="0"/>
              <a:t>ASIC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8 </a:t>
            </a:r>
            <a:r>
              <a:rPr lang="en-US" b="1" dirty="0"/>
              <a:t>×</a:t>
            </a:r>
          </a:p>
          <a:p>
            <a:pPr algn="ctr"/>
            <a:endParaRPr lang="de-DE" b="1" dirty="0"/>
          </a:p>
        </p:txBody>
      </p:sp>
      <p:pic>
        <p:nvPicPr>
          <p:cNvPr id="10" name="Picture 9" descr="\\WinFileSvG\DL$Root\cschmidt\Eigene Dateien\CBM-STS Präsentationen 2014\STE_FEB8_3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35806" b="9060"/>
          <a:stretch/>
        </p:blipFill>
        <p:spPr bwMode="auto">
          <a:xfrm rot="16200000">
            <a:off x="2315406" y="2806019"/>
            <a:ext cx="2952467" cy="10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76800" y="5047327"/>
            <a:ext cx="30963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 smtClean="0"/>
              <a:t>GBTx chip-set (CERN):</a:t>
            </a:r>
            <a:endParaRPr lang="en-US" sz="1600" dirty="0"/>
          </a:p>
          <a:p>
            <a:pPr marL="0" lvl="1"/>
            <a:r>
              <a:rPr lang="en-US" sz="1200" dirty="0" smtClean="0"/>
              <a:t>3 </a:t>
            </a:r>
            <a:r>
              <a:rPr lang="en-US" sz="1200" dirty="0"/>
              <a:t>GBTx, 1 VTRx, 1 VTTx, </a:t>
            </a:r>
            <a:r>
              <a:rPr lang="en-US" sz="1200" dirty="0" smtClean="0"/>
              <a:t>1 SCA  </a:t>
            </a:r>
            <a:br>
              <a:rPr lang="en-US" sz="1200" dirty="0" smtClean="0"/>
            </a:br>
            <a:r>
              <a:rPr lang="en-US" sz="400" dirty="0" smtClean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200" dirty="0" smtClean="0"/>
              <a:t>42 E-links à 320 Mb/s </a:t>
            </a:r>
            <a:endParaRPr lang="en-US" sz="1200" dirty="0"/>
          </a:p>
          <a:p>
            <a:pPr marL="0" lvl="1" indent="0">
              <a:buNone/>
            </a:pPr>
            <a:r>
              <a:rPr lang="en-US" sz="1200" dirty="0" smtClean="0"/>
              <a:t>3 </a:t>
            </a:r>
            <a:r>
              <a:rPr lang="en-US" sz="1200" dirty="0"/>
              <a:t>GBT </a:t>
            </a:r>
            <a:r>
              <a:rPr lang="en-US" sz="1200" dirty="0" smtClean="0"/>
              <a:t>optical uplinks à 4.48 Gb/s</a:t>
            </a:r>
          </a:p>
          <a:p>
            <a:pPr marL="0" lvl="1" indent="0">
              <a:buNone/>
            </a:pP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1600" b="1" dirty="0" smtClean="0"/>
              <a:t>under development /production  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72010" y="1412776"/>
            <a:ext cx="185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Front-end</a:t>
            </a:r>
            <a:r>
              <a:rPr lang="en-US" dirty="0" smtClean="0"/>
              <a:t> </a:t>
            </a:r>
            <a:r>
              <a:rPr lang="en-US" b="1" dirty="0" smtClean="0"/>
              <a:t>Board</a:t>
            </a:r>
            <a:endParaRPr lang="de-D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05536" y="14127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Read-Out Board</a:t>
            </a:r>
            <a:endParaRPr lang="de-DE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53200" y="2668506"/>
            <a:ext cx="1152128" cy="1046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Data Processing Board</a:t>
            </a:r>
          </a:p>
          <a:p>
            <a:pPr algn="ctr"/>
            <a:r>
              <a:rPr lang="en-US" sz="1400" dirty="0" smtClean="0"/>
              <a:t>time-slicing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381128" y="3000792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2945160" y="5062716"/>
            <a:ext cx="21602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STS-XYTER chips</a:t>
            </a:r>
          </a:p>
          <a:p>
            <a:r>
              <a:rPr lang="en-US" sz="1200" dirty="0" smtClean="0"/>
              <a:t>à 1/2/5 LVDS links out</a:t>
            </a:r>
          </a:p>
          <a:p>
            <a:r>
              <a:rPr lang="en-US" sz="1600" dirty="0"/>
              <a:t>time-stamped </a:t>
            </a:r>
            <a:r>
              <a:rPr lang="en-US" sz="1600" dirty="0" smtClean="0"/>
              <a:t>data</a:t>
            </a:r>
            <a:endParaRPr lang="en-US" sz="1600" dirty="0"/>
          </a:p>
          <a:p>
            <a:endParaRPr lang="en-US" sz="1600" b="1" dirty="0" smtClean="0"/>
          </a:p>
          <a:p>
            <a:r>
              <a:rPr lang="en-US" sz="1600" b="1" dirty="0" smtClean="0"/>
              <a:t>under development</a:t>
            </a:r>
            <a:endParaRPr lang="de-DE" sz="1600" b="1" dirty="0"/>
          </a:p>
        </p:txBody>
      </p:sp>
      <p:sp>
        <p:nvSpPr>
          <p:cNvPr id="17" name="Right Arrow 16"/>
          <p:cNvSpPr/>
          <p:nvPr/>
        </p:nvSpPr>
        <p:spPr>
          <a:xfrm>
            <a:off x="2590800" y="3000792"/>
            <a:ext cx="609600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87731"/>
              </p:ext>
            </p:extLst>
          </p:nvPr>
        </p:nvGraphicFramePr>
        <p:xfrm>
          <a:off x="200697" y="4025562"/>
          <a:ext cx="2504031" cy="2057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25403"/>
                <a:gridCol w="1578628"/>
              </a:tblGrid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STS-XYTER ASIC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v1.0 (2013),</a:t>
                      </a:r>
                      <a:r>
                        <a:rPr lang="en-US" sz="900" b="0" i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900" b="0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v2.0 (2016)</a:t>
                      </a:r>
                      <a:r>
                        <a:rPr lang="en-US" sz="900" b="0" i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900" b="0" i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CMOS</a:t>
                      </a:r>
                      <a:r>
                        <a:rPr lang="en-US" sz="900" b="0" i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process </a:t>
                      </a:r>
                      <a:endParaRPr lang="en-US" sz="900" b="0" i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UMC 180 nm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128,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polarity +/-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noise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&lt;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1ke</a:t>
                      </a:r>
                      <a:r>
                        <a:rPr lang="en-US" sz="900" b="0" baseline="3000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at 20-50pF load</a:t>
                      </a:r>
                      <a:endParaRPr lang="en-US" sz="9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ADC range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linear up to12 fC, 5 bit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endParaRPr lang="en-US" sz="900" b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c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lock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power 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&lt; 10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mW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timestamp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&lt; 10 ns  resolution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out interface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 × 500 Mbit/s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7772400" y="3029972"/>
            <a:ext cx="324034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/>
          <p:cNvSpPr/>
          <p:nvPr/>
        </p:nvSpPr>
        <p:spPr>
          <a:xfrm>
            <a:off x="4859533" y="4787837"/>
            <a:ext cx="131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data combining</a:t>
            </a:r>
            <a:endParaRPr lang="de-DE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791200" y="2561309"/>
            <a:ext cx="84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optical link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8647" y="2575370"/>
            <a:ext cx="84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copper link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8192678" y="2515850"/>
            <a:ext cx="761214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FLES farm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online event  computing </a:t>
            </a:r>
            <a:endParaRPr lang="de-DE" sz="14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0271" y="3031939"/>
            <a:ext cx="2910312" cy="644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29400" y="1521658"/>
            <a:ext cx="979512" cy="646331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</a:t>
            </a:r>
            <a:r>
              <a:rPr lang="en-US" b="1" dirty="0" smtClean="0"/>
              <a:t>ower </a:t>
            </a:r>
            <a:r>
              <a:rPr lang="en-US" b="1" dirty="0"/>
              <a:t>B</a:t>
            </a:r>
            <a:r>
              <a:rPr lang="en-US" b="1" dirty="0" smtClean="0"/>
              <a:t>oards </a:t>
            </a:r>
            <a:endParaRPr lang="en-US" b="1" dirty="0"/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5787726" y="1844824"/>
            <a:ext cx="841674" cy="414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4038600" y="1844824"/>
            <a:ext cx="2590800" cy="229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705600" y="1524799"/>
            <a:ext cx="968424" cy="64318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1066800" y="3000081"/>
            <a:ext cx="609600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Box 29"/>
          <p:cNvSpPr txBox="1"/>
          <p:nvPr/>
        </p:nvSpPr>
        <p:spPr>
          <a:xfrm>
            <a:off x="124119" y="2842736"/>
            <a:ext cx="83820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sensor:  1024 channels</a:t>
            </a:r>
            <a:endParaRPr lang="en-US" sz="1400" dirty="0"/>
          </a:p>
        </p:txBody>
      </p:sp>
      <p:sp>
        <p:nvSpPr>
          <p:cNvPr id="31" name="Right Arrow 30"/>
          <p:cNvSpPr/>
          <p:nvPr/>
        </p:nvSpPr>
        <p:spPr>
          <a:xfrm>
            <a:off x="5857973" y="3007477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8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1886" y="1599363"/>
            <a:ext cx="5850314" cy="4620873"/>
            <a:chOff x="3419872" y="1900489"/>
            <a:chExt cx="5369506" cy="424110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900489"/>
              <a:ext cx="5366694" cy="4192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917170" y="5238729"/>
              <a:ext cx="1872208" cy="90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3887" y="4586202"/>
              <a:ext cx="1475491" cy="902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72200" y="1447800"/>
            <a:ext cx="25202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ntegration of: </a:t>
            </a:r>
          </a:p>
          <a:p>
            <a:endParaRPr lang="en-US" sz="7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i="1" dirty="0" smtClean="0"/>
              <a:t>silicon sensors,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i="1" dirty="0" smtClean="0"/>
              <a:t>front-end electronics,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i="1" dirty="0" smtClean="0"/>
              <a:t>read-out cables</a:t>
            </a:r>
          </a:p>
          <a:p>
            <a:endParaRPr lang="en-US" sz="1000" dirty="0"/>
          </a:p>
          <a:p>
            <a:pPr marL="227013" indent="-227013"/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/>
              <a:t>functional building block of the STS.  </a:t>
            </a:r>
            <a:endParaRPr lang="de-DE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551896" y="4169947"/>
            <a:ext cx="3299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more than 70 components/module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non-</a:t>
            </a:r>
            <a:r>
              <a:rPr lang="en-US" sz="1600" dirty="0" err="1" smtClean="0"/>
              <a:t>reworkable</a:t>
            </a:r>
            <a:r>
              <a:rPr lang="en-US" sz="1600" dirty="0" smtClean="0"/>
              <a:t> assembly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high-yield components essential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b="1" dirty="0" smtClean="0">
                <a:sym typeface="Wingdings" panose="05000000000000000000" pitchFamily="2" charset="2"/>
              </a:rPr>
              <a:t> </a:t>
            </a:r>
            <a:r>
              <a:rPr lang="en-US" sz="1600" b="1" dirty="0" smtClean="0"/>
              <a:t>most work-intensive and critical </a:t>
            </a:r>
            <a:br>
              <a:rPr lang="en-US" sz="1600" b="1" dirty="0" smtClean="0"/>
            </a:br>
            <a:r>
              <a:rPr lang="en-US" sz="1600" b="1" dirty="0" smtClean="0"/>
              <a:t>     part of STS construction effort: </a:t>
            </a:r>
          </a:p>
          <a:p>
            <a:r>
              <a:rPr lang="en-US" sz="800" b="1" dirty="0" smtClean="0"/>
              <a:t>    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     896 modules required </a:t>
            </a:r>
            <a:endParaRPr lang="de-DE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07994" y="1740974"/>
            <a:ext cx="8516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Front-end Board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1457804"/>
            <a:ext cx="851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2 x 16 read-out cables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5000" y="3072083"/>
            <a:ext cx="12538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2 shielding layers </a:t>
            </a:r>
            <a:br>
              <a:rPr lang="en-US" sz="1200" dirty="0" smtClean="0"/>
            </a:br>
            <a:r>
              <a:rPr lang="en-US" sz="1200" dirty="0" smtClean="0"/>
              <a:t>4 spacer layers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8281" y="2541466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1 inter-strip cable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76374" y="4398547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sensor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1313" y="4831787"/>
            <a:ext cx="109172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mounting legs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18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Read-out cables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07" y="3581400"/>
            <a:ext cx="4309993" cy="25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249677" y="1371600"/>
            <a:ext cx="691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Aluminum-Polyimide technology                  </a:t>
            </a:r>
            <a:r>
              <a:rPr lang="en-US" sz="1400" dirty="0" smtClean="0"/>
              <a:t>(LTU Ltd, Kharkov, Ukraine)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5209" y="3535052"/>
            <a:ext cx="3417191" cy="25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4703" y="2209798"/>
            <a:ext cx="8225897" cy="97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4458909">
            <a:off x="411754" y="2957534"/>
            <a:ext cx="529119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5888" y="1700983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signal layer:    64 Al lines of 116 µm pitch, 14 µm thick, on 10 µm polyimide, lengths up to 55 cm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246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Module assembly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9"/>
          <a:stretch/>
        </p:blipFill>
        <p:spPr>
          <a:xfrm>
            <a:off x="137486" y="1625788"/>
            <a:ext cx="2714122" cy="2304256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787" y="1767192"/>
            <a:ext cx="3059832" cy="2294874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62066"/>
            <a:ext cx="3066087" cy="2299565"/>
          </a:xfrm>
          <a:prstGeom prst="rect">
            <a:avLst/>
          </a:prstGeom>
        </p:spPr>
      </p:pic>
      <p:pic>
        <p:nvPicPr>
          <p:cNvPr id="11" name="Picture 2" descr="Z:\CSimons\Reinraum\Bilder\04_07021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00" y="1902009"/>
            <a:ext cx="3814655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4290834" y="4674233"/>
            <a:ext cx="4540444" cy="1687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1400" y="1397860"/>
            <a:ext cx="176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GSI-Detector Lab</a:t>
            </a:r>
          </a:p>
        </p:txBody>
      </p:sp>
    </p:spTree>
    <p:extLst>
      <p:ext uri="{BB962C8B-B14F-4D97-AF65-F5344CB8AC3E}">
        <p14:creationId xmlns:p14="http://schemas.microsoft.com/office/powerpoint/2010/main" val="15206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3860800" cy="2895600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667000"/>
            <a:ext cx="3860800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35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ssembly procedure established at both production centers: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209800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GSI</a:t>
            </a:r>
            <a:endParaRPr lang="en-US" sz="2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73600" y="2209800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JINR</a:t>
            </a:r>
            <a:endParaRPr lang="en-US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590800" y="57912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dummy sensors, dummy FEBs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" y="274638"/>
            <a:ext cx="913652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Facility for Anti-Proton and Ion Research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" y="1371600"/>
            <a:ext cx="9136529" cy="4347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2539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6" name="Picture 15" descr="GSI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6" y="3400580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grpSp>
        <p:nvGrpSpPr>
          <p:cNvPr id="18" name="Gruppierung 23"/>
          <p:cNvGrpSpPr/>
          <p:nvPr/>
        </p:nvGrpSpPr>
        <p:grpSpPr>
          <a:xfrm>
            <a:off x="402111" y="5719065"/>
            <a:ext cx="8056089" cy="566822"/>
            <a:chOff x="192088" y="2073388"/>
            <a:chExt cx="8843397" cy="861009"/>
          </a:xfrm>
        </p:grpSpPr>
        <p:sp>
          <p:nvSpPr>
            <p:cNvPr id="19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22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France</a:t>
              </a:r>
            </a:p>
          </p:txBody>
        </p:sp>
        <p:pic>
          <p:nvPicPr>
            <p:cNvPr id="23" name="Picture 10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61532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4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India</a:t>
              </a:r>
            </a:p>
          </p:txBody>
        </p:sp>
        <p:pic>
          <p:nvPicPr>
            <p:cNvPr id="25" name="Picture 16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6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Finland</a:t>
              </a:r>
            </a:p>
          </p:txBody>
        </p:sp>
        <p:pic>
          <p:nvPicPr>
            <p:cNvPr id="27" name="Picture 19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8" name="Picture 22"/>
            <p:cNvPicPr preferRelativeResize="0">
              <a:picLocks noChangeAspect="1" noChangeArrowheads="1"/>
            </p:cNvPicPr>
            <p:nvPr/>
          </p:nvPicPr>
          <p:blipFill rotWithShape="1">
            <a:blip r:embed="rId8"/>
            <a:srcRect t="-595" r="13355" b="-595"/>
            <a:stretch/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9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Germany</a:t>
              </a:r>
            </a:p>
          </p:txBody>
        </p:sp>
        <p:pic>
          <p:nvPicPr>
            <p:cNvPr id="30" name="Picture 34"/>
            <p:cNvPicPr preferRelativeResize="0">
              <a:picLocks noChangeAspect="1" noChangeArrowheads="1"/>
            </p:cNvPicPr>
            <p:nvPr/>
          </p:nvPicPr>
          <p:blipFill rotWithShape="1">
            <a:blip r:embed="rId9"/>
            <a:srcRect t="-2686" r="10181" b="-2686"/>
            <a:stretch/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1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32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UK </a:t>
              </a:r>
            </a:p>
          </p:txBody>
        </p:sp>
        <p:pic>
          <p:nvPicPr>
            <p:cNvPr id="33" name="Picture 46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4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Romania</a:t>
              </a:r>
            </a:p>
          </p:txBody>
        </p:sp>
        <p:pic>
          <p:nvPicPr>
            <p:cNvPr id="35" name="Picture 52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6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37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38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39" name="Picture 94" descr="romania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40" name="Picture 28"/>
            <p:cNvPicPr preferRelativeResize="0"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 assembly</a:t>
            </a:r>
            <a:endParaRPr lang="de-DE" dirty="0"/>
          </a:p>
        </p:txBody>
      </p:sp>
      <p:pic>
        <p:nvPicPr>
          <p:cNvPr id="7" name="Picture 6" descr="\\WinfileSvF\CBM$Root\jheuser\Eigene Dateien\work\CBM\STS-TDR\STS-CDR\integration\mechanics\figs\ladde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6" y="1432316"/>
            <a:ext cx="3025008" cy="22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009" y="3706332"/>
            <a:ext cx="280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carbon-fiber ladders</a:t>
            </a:r>
            <a:r>
              <a:rPr lang="en-US" sz="1400" dirty="0"/>
              <a:t> </a:t>
            </a:r>
            <a:r>
              <a:rPr lang="en-US" sz="1400" dirty="0" smtClean="0"/>
              <a:t>, JINR team/CERN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766680" y="4048780"/>
            <a:ext cx="300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pre-series carbon-fiber ladders made in industry, GSI </a:t>
            </a: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3" r="11761"/>
          <a:stretch/>
        </p:blipFill>
        <p:spPr bwMode="auto">
          <a:xfrm>
            <a:off x="2766680" y="1791727"/>
            <a:ext cx="3001040" cy="225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19801" y="3605105"/>
            <a:ext cx="2793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ladder assembly tooling, under development at GSI </a:t>
            </a:r>
            <a:endParaRPr lang="en-US" sz="1400" dirty="0"/>
          </a:p>
        </p:txBody>
      </p:sp>
      <p:pic>
        <p:nvPicPr>
          <p:cNvPr id="6147" name="Picture 3" descr="C:\Users\jheuser\Desktop\IMG_20161110_1523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r="8509"/>
          <a:stretch/>
        </p:blipFill>
        <p:spPr bwMode="auto">
          <a:xfrm>
            <a:off x="5391098" y="1334527"/>
            <a:ext cx="3422490" cy="22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78064" y="4716258"/>
            <a:ext cx="8435524" cy="1303542"/>
            <a:chOff x="378064" y="4716258"/>
            <a:chExt cx="8435524" cy="1303542"/>
          </a:xfrm>
        </p:grpSpPr>
        <p:pic>
          <p:nvPicPr>
            <p:cNvPr id="17" name="Рисунок 3" descr="Fig_2-4.tif"/>
            <p:cNvPicPr>
              <a:picLocks noChangeAspect="1"/>
            </p:cNvPicPr>
            <p:nvPr/>
          </p:nvPicPr>
          <p:blipFill rotWithShape="1">
            <a:blip r:embed="rId5" cstate="print">
              <a:lum bright="-10000" contrast="20000"/>
            </a:blip>
            <a:srcRect l="32704" t="69572" r="13750" b="13144"/>
            <a:stretch/>
          </p:blipFill>
          <p:spPr bwMode="auto">
            <a:xfrm>
              <a:off x="378064" y="4724400"/>
              <a:ext cx="8435524" cy="1295400"/>
            </a:xfrm>
            <a:prstGeom prst="rect">
              <a:avLst/>
            </a:prstGeom>
            <a:ln w="41275"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766680" y="4716258"/>
              <a:ext cx="3001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mock-up ladder, JINR-LTU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Workshop on Detector Technologies for High Energy Physics </a:t>
            </a:r>
            <a:endParaRPr lang="de-D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dirty="0" smtClean="0"/>
              <a:t>J. Heuser - FAIR, CBM, STS</a:t>
            </a:r>
            <a:endParaRPr lang="de-DE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3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4" t="7356" r="34811" b="5173"/>
          <a:stretch>
            <a:fillRect/>
          </a:stretch>
        </p:blipFill>
        <p:spPr bwMode="auto">
          <a:xfrm>
            <a:off x="5105400" y="381000"/>
            <a:ext cx="3366558" cy="551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</p:spPr>
        <p:txBody>
          <a:bodyPr/>
          <a:lstStyle/>
          <a:p>
            <a:r>
              <a:rPr lang="en-US" dirty="0" smtClean="0"/>
              <a:t>System Integration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22241" r="16061" b="8403"/>
          <a:stretch/>
        </p:blipFill>
        <p:spPr bwMode="auto">
          <a:xfrm>
            <a:off x="533400" y="1709740"/>
            <a:ext cx="3810000" cy="324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4103" y="504334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mechanical construction ladders, units, main-frame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component installation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cabling and powering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thermal insulation, cooling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60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CBM-STS Project Timeline </a:t>
            </a:r>
            <a:endParaRPr 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80" y="1811415"/>
            <a:ext cx="2654492" cy="375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38800" y="5635823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://repository.gsi.de/record/54798</a:t>
            </a:r>
            <a:r>
              <a:rPr lang="en-US" sz="1400" dirty="0"/>
              <a:t> 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367431" y="1676400"/>
            <a:ext cx="52565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Technical Design Report approved in 2013</a:t>
            </a:r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Production Readiness of components in 2017</a:t>
            </a:r>
            <a:br>
              <a:rPr lang="en-US" sz="2000" dirty="0" smtClean="0"/>
            </a:br>
            <a:r>
              <a:rPr lang="en-US" sz="2000" i="1" dirty="0" smtClean="0"/>
              <a:t>      </a:t>
            </a:r>
            <a:r>
              <a:rPr lang="en-US" sz="2000" i="1" dirty="0" smtClean="0">
                <a:sym typeface="Wingdings" panose="05000000000000000000" pitchFamily="2" charset="2"/>
              </a:rPr>
              <a:t> </a:t>
            </a:r>
            <a:r>
              <a:rPr lang="en-US" sz="2000" i="1" dirty="0" smtClean="0"/>
              <a:t>here: silicon </a:t>
            </a:r>
            <a:r>
              <a:rPr lang="en-US" sz="2000" i="1" dirty="0" err="1" smtClean="0"/>
              <a:t>microstrip</a:t>
            </a:r>
            <a:r>
              <a:rPr lang="en-US" sz="2000" i="1" dirty="0" smtClean="0"/>
              <a:t> sensors</a:t>
            </a:r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Production of components 2017 - 2020 </a:t>
            </a:r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STS system assembly in 2019 – 2020 </a:t>
            </a:r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STS commissioning in lab in 2021 </a:t>
            </a:r>
          </a:p>
          <a:p>
            <a:pPr marL="233363" indent="-2333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nstallation in CBM cave in 2022/2023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2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762000" y="1219200"/>
            <a:ext cx="7543800" cy="48998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</a:pPr>
            <a:r>
              <a:rPr lang="de-DE" sz="2000" b="1" i="1" dirty="0" smtClean="0"/>
              <a:t>Germany</a:t>
            </a:r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Darmstadt</a:t>
            </a:r>
            <a:r>
              <a:rPr lang="de-DE" sz="2000" i="1" dirty="0"/>
              <a:t>, Germany, GSI Helmholtz </a:t>
            </a:r>
            <a:r>
              <a:rPr lang="de-DE" sz="2000" i="1" dirty="0" smtClean="0"/>
              <a:t>Center (GSI)</a:t>
            </a:r>
            <a:endParaRPr lang="de-DE" sz="2000" i="1" dirty="0"/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smtClean="0"/>
              <a:t>Karlsruhe, Germany, Karlsruhe </a:t>
            </a:r>
            <a:r>
              <a:rPr lang="de-DE" sz="2000" i="1" dirty="0"/>
              <a:t>Institute </a:t>
            </a:r>
            <a:r>
              <a:rPr lang="de-DE" sz="2000" i="1" dirty="0" err="1"/>
              <a:t>of</a:t>
            </a:r>
            <a:r>
              <a:rPr lang="de-DE" sz="2000" i="1" dirty="0"/>
              <a:t> Technology (KIT)</a:t>
            </a:r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/>
              <a:t>Tübingen, Germany, Eberhard Karls </a:t>
            </a:r>
            <a:r>
              <a:rPr lang="de-DE" sz="2000" i="1" dirty="0" smtClean="0"/>
              <a:t>University (EKU)</a:t>
            </a:r>
            <a:endParaRPr lang="en-US" sz="2000" dirty="0"/>
          </a:p>
          <a:p>
            <a:pPr marL="168275" indent="-168275">
              <a:lnSpc>
                <a:spcPct val="110000"/>
              </a:lnSpc>
              <a:buFont typeface="Arial" pitchFamily="34" charset="0"/>
              <a:buChar char="•"/>
            </a:pPr>
            <a:endParaRPr lang="en-US" sz="800" b="1" i="1" dirty="0" smtClean="0"/>
          </a:p>
          <a:p>
            <a:pPr>
              <a:lnSpc>
                <a:spcPct val="110000"/>
              </a:lnSpc>
            </a:pPr>
            <a:r>
              <a:rPr lang="de-DE" sz="2000" b="1" i="1" dirty="0" err="1" smtClean="0"/>
              <a:t>Poland</a:t>
            </a:r>
            <a:endParaRPr lang="de-DE" sz="2000" b="1" i="1" dirty="0" smtClean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 smtClean="0"/>
              <a:t>Krakow</a:t>
            </a:r>
            <a:r>
              <a:rPr lang="de-DE" sz="2000" i="1" dirty="0"/>
              <a:t>, </a:t>
            </a:r>
            <a:r>
              <a:rPr lang="de-DE" sz="2000" i="1" dirty="0" err="1"/>
              <a:t>Poland</a:t>
            </a:r>
            <a:r>
              <a:rPr lang="de-DE" sz="2000" i="1" dirty="0"/>
              <a:t>, AGH University </a:t>
            </a:r>
            <a:r>
              <a:rPr lang="de-DE" sz="2000" i="1" dirty="0" err="1"/>
              <a:t>of</a:t>
            </a:r>
            <a:r>
              <a:rPr lang="de-DE" sz="2000" i="1" dirty="0"/>
              <a:t> Science </a:t>
            </a:r>
            <a:r>
              <a:rPr lang="de-DE" sz="2000" i="1" dirty="0" err="1"/>
              <a:t>and</a:t>
            </a:r>
            <a:r>
              <a:rPr lang="de-DE" sz="2000" i="1" dirty="0"/>
              <a:t> </a:t>
            </a:r>
            <a:r>
              <a:rPr lang="de-DE" sz="2000" i="1" dirty="0" smtClean="0"/>
              <a:t>Technology (AGH)</a:t>
            </a:r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/>
              <a:t>Krakow</a:t>
            </a:r>
            <a:r>
              <a:rPr lang="de-DE" sz="2000" i="1" dirty="0"/>
              <a:t>, </a:t>
            </a:r>
            <a:r>
              <a:rPr lang="de-DE" sz="2000" i="1" dirty="0" err="1"/>
              <a:t>Poland</a:t>
            </a:r>
            <a:r>
              <a:rPr lang="de-DE" sz="2000" i="1" dirty="0"/>
              <a:t>, </a:t>
            </a:r>
            <a:r>
              <a:rPr lang="de-DE" sz="2000" i="1" dirty="0" err="1"/>
              <a:t>Jagiellonian</a:t>
            </a:r>
            <a:r>
              <a:rPr lang="de-DE" sz="2000" i="1" dirty="0"/>
              <a:t> University (JU)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/>
              <a:t>Warsaw</a:t>
            </a:r>
            <a:r>
              <a:rPr lang="de-DE" sz="2000" i="1" dirty="0"/>
              <a:t>, </a:t>
            </a:r>
            <a:r>
              <a:rPr lang="de-DE" sz="2000" i="1" dirty="0" err="1"/>
              <a:t>Poland</a:t>
            </a:r>
            <a:r>
              <a:rPr lang="de-DE" sz="2000" i="1" dirty="0"/>
              <a:t>, </a:t>
            </a:r>
            <a:r>
              <a:rPr lang="de-DE" sz="2000" i="1" dirty="0" err="1"/>
              <a:t>Warsaw</a:t>
            </a:r>
            <a:r>
              <a:rPr lang="de-DE" sz="2000" i="1" dirty="0"/>
              <a:t> University </a:t>
            </a:r>
            <a:r>
              <a:rPr lang="de-DE" sz="2000" i="1" dirty="0" err="1"/>
              <a:t>of</a:t>
            </a:r>
            <a:r>
              <a:rPr lang="de-DE" sz="2000" i="1" dirty="0"/>
              <a:t> Technology (WUT</a:t>
            </a:r>
            <a:r>
              <a:rPr lang="de-DE" sz="2000" i="1" dirty="0" smtClean="0"/>
              <a:t>)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endParaRPr lang="en-US" sz="800" b="1" i="1" dirty="0"/>
          </a:p>
          <a:p>
            <a:pPr lvl="0">
              <a:lnSpc>
                <a:spcPct val="110000"/>
              </a:lnSpc>
            </a:pPr>
            <a:r>
              <a:rPr lang="de-DE" sz="2000" b="1" i="1" dirty="0" err="1" smtClean="0"/>
              <a:t>Russia</a:t>
            </a:r>
            <a:endParaRPr lang="de-DE" sz="2000" b="1" i="1" dirty="0" smtClean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 smtClean="0"/>
              <a:t>Dubna</a:t>
            </a:r>
            <a:r>
              <a:rPr lang="de-DE" sz="2000" i="1" dirty="0"/>
              <a:t>, </a:t>
            </a:r>
            <a:r>
              <a:rPr lang="de-DE" sz="2000" i="1" dirty="0" err="1"/>
              <a:t>Russia</a:t>
            </a:r>
            <a:r>
              <a:rPr lang="de-DE" sz="2000" i="1" dirty="0"/>
              <a:t>, Joint Institute </a:t>
            </a:r>
            <a:r>
              <a:rPr lang="de-DE" sz="2000" i="1" dirty="0" err="1"/>
              <a:t>for</a:t>
            </a:r>
            <a:r>
              <a:rPr lang="de-DE" sz="2000" i="1" dirty="0"/>
              <a:t> </a:t>
            </a:r>
            <a:r>
              <a:rPr lang="de-DE" sz="2000" i="1" dirty="0" err="1"/>
              <a:t>Nuclear</a:t>
            </a:r>
            <a:r>
              <a:rPr lang="de-DE" sz="2000" i="1" dirty="0"/>
              <a:t> Research (JINR</a:t>
            </a:r>
            <a:r>
              <a:rPr lang="de-DE" sz="2000" i="1" dirty="0" smtClean="0"/>
              <a:t>)</a:t>
            </a:r>
            <a:endParaRPr lang="de-DE" sz="900" i="1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endParaRPr lang="de-DE" sz="800" i="1" dirty="0" smtClean="0"/>
          </a:p>
          <a:p>
            <a:pPr lvl="0">
              <a:lnSpc>
                <a:spcPct val="110000"/>
              </a:lnSpc>
            </a:pPr>
            <a:r>
              <a:rPr lang="de-DE" sz="2000" b="1" i="1" dirty="0" smtClean="0"/>
              <a:t>Ukraine</a:t>
            </a:r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 smtClean="0"/>
              <a:t>Kharkov</a:t>
            </a:r>
            <a:r>
              <a:rPr lang="de-DE" sz="2000" i="1" dirty="0"/>
              <a:t>, Ukraine, LED Technologies </a:t>
            </a:r>
            <a:r>
              <a:rPr lang="de-DE" sz="2000" i="1" dirty="0" err="1"/>
              <a:t>of</a:t>
            </a:r>
            <a:r>
              <a:rPr lang="de-DE" sz="2000" i="1" dirty="0"/>
              <a:t> Ukraine Ltd (LTU) </a:t>
            </a:r>
            <a:r>
              <a:rPr lang="de-DE" sz="2000" i="1" baseline="30000" dirty="0"/>
              <a:t>* </a:t>
            </a:r>
            <a:r>
              <a:rPr lang="de-DE" sz="2000" i="1" baseline="30000" dirty="0" smtClean="0"/>
              <a:t>Partner</a:t>
            </a:r>
            <a:r>
              <a:rPr lang="de-DE" sz="2000" i="1" dirty="0" smtClean="0"/>
              <a:t> </a:t>
            </a:r>
            <a:endParaRPr lang="en-US" sz="2000" dirty="0"/>
          </a:p>
          <a:p>
            <a:pPr marL="168275" lvl="0" indent="-168275">
              <a:lnSpc>
                <a:spcPct val="110000"/>
              </a:lnSpc>
              <a:buFont typeface="Arial" pitchFamily="34" charset="0"/>
              <a:buChar char="•"/>
            </a:pPr>
            <a:r>
              <a:rPr lang="de-DE" sz="2000" i="1" dirty="0" err="1"/>
              <a:t>Kiev</a:t>
            </a:r>
            <a:r>
              <a:rPr lang="de-DE" sz="2000" i="1" dirty="0"/>
              <a:t>, Ukraine, </a:t>
            </a:r>
            <a:r>
              <a:rPr lang="de-DE" sz="2000" i="1" dirty="0" err="1"/>
              <a:t>Kiev</a:t>
            </a:r>
            <a:r>
              <a:rPr lang="de-DE" sz="2000" i="1" dirty="0"/>
              <a:t> Institute </a:t>
            </a:r>
            <a:r>
              <a:rPr lang="de-DE" sz="2000" i="1" dirty="0" err="1"/>
              <a:t>for</a:t>
            </a:r>
            <a:r>
              <a:rPr lang="de-DE" sz="2000" i="1" dirty="0"/>
              <a:t> </a:t>
            </a:r>
            <a:r>
              <a:rPr lang="de-DE" sz="2000" i="1" dirty="0" err="1"/>
              <a:t>Nuclear</a:t>
            </a:r>
            <a:r>
              <a:rPr lang="de-DE" sz="2000" i="1" dirty="0"/>
              <a:t> Research (KINR)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70582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Core teams of the CBM-STS project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950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2858" b="12943"/>
          <a:stretch/>
        </p:blipFill>
        <p:spPr bwMode="auto">
          <a:xfrm>
            <a:off x="5181600" y="3829145"/>
            <a:ext cx="3962400" cy="302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-26988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+mn-lt"/>
              </a:rPr>
              <a:t>The CBM Collaboration: 60 institutions, 530 members</a:t>
            </a:r>
            <a:endParaRPr lang="en-GB" altLang="de-DE" sz="2800" dirty="0" smtClean="0">
              <a:solidFill>
                <a:srgbClr val="14425D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430679"/>
            <a:ext cx="2305051" cy="31781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USTC </a:t>
            </a:r>
            <a:r>
              <a:rPr lang="de-DE" sz="1200" dirty="0" smtClean="0">
                <a:solidFill>
                  <a:srgbClr val="14425D"/>
                </a:solidFill>
                <a:cs typeface="Arial" charset="0"/>
              </a:rPr>
              <a:t>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676400" y="43067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Frankfurt Univ.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FIAS </a:t>
            </a:r>
            <a:br>
              <a:rPr lang="de-DE" sz="1200" dirty="0" smtClean="0">
                <a:solidFill>
                  <a:srgbClr val="002060"/>
                </a:solidFill>
                <a:cs typeface="Arial" charset="0"/>
              </a:rPr>
            </a:br>
            <a:r>
              <a:rPr lang="de-DE" sz="1200" dirty="0" smtClean="0">
                <a:solidFill>
                  <a:srgbClr val="002060"/>
                </a:solidFill>
              </a:rPr>
              <a:t>Frankfurt </a:t>
            </a:r>
            <a:r>
              <a:rPr lang="de-DE" sz="1200" dirty="0">
                <a:solidFill>
                  <a:srgbClr val="002060"/>
                </a:solidFill>
              </a:rPr>
              <a:t>Univ. ICS </a:t>
            </a:r>
            <a:endParaRPr lang="de-DE" sz="1200" dirty="0" smtClean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GSI 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HZ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Dresden-</a:t>
            </a:r>
            <a:r>
              <a:rPr lang="de-DE" sz="1200" dirty="0" err="1" smtClean="0">
                <a:solidFill>
                  <a:srgbClr val="002060"/>
                </a:solidFill>
                <a:cs typeface="Arial" charset="0"/>
              </a:rPr>
              <a:t>Rossendorf</a:t>
            </a:r>
            <a:endParaRPr lang="de-DE" sz="1200" dirty="0" smtClean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KIT Karlsruhe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Univ</a:t>
            </a: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B</a:t>
            </a:r>
            <a:r>
              <a:rPr lang="it-IT" sz="1200" dirty="0" err="1" smtClean="0">
                <a:solidFill>
                  <a:srgbClr val="002060"/>
                </a:solidFill>
                <a:cs typeface="Arial" charset="0"/>
              </a:rPr>
              <a:t>erlin</a:t>
            </a:r>
            <a:r>
              <a:rPr lang="it-IT" sz="1200" dirty="0" smtClean="0">
                <a:solidFill>
                  <a:srgbClr val="002060"/>
                </a:solidFill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33775" y="515522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+mn-lt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+mn-lt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+mn-lt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+mn-lt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506095"/>
            <a:ext cx="17102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</a:rPr>
              <a:t>Romania</a:t>
            </a:r>
            <a:r>
              <a:rPr lang="de-DE" sz="1600" dirty="0">
                <a:solidFill>
                  <a:srgbClr val="14425D"/>
                </a:solidFill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</a:rPr>
              <a:t>NIPNE </a:t>
            </a:r>
            <a:r>
              <a:rPr lang="de-DE" sz="1200" dirty="0" err="1">
                <a:solidFill>
                  <a:srgbClr val="14425D"/>
                </a:solidFill>
              </a:rPr>
              <a:t>Bucharest</a:t>
            </a:r>
            <a:endParaRPr lang="de-DE" sz="1200" dirty="0">
              <a:solidFill>
                <a:srgbClr val="14425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</a:rPr>
              <a:t>Univ. </a:t>
            </a:r>
            <a:r>
              <a:rPr lang="de-DE" sz="1200" dirty="0" err="1">
                <a:solidFill>
                  <a:srgbClr val="14425D"/>
                </a:solidFill>
              </a:rPr>
              <a:t>Bucharest</a:t>
            </a:r>
            <a:endParaRPr lang="de-DE" sz="1200" dirty="0">
              <a:solidFill>
                <a:srgbClr val="14425D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de-DE" sz="1200" dirty="0" smtClean="0">
                <a:solidFill>
                  <a:srgbClr val="002060"/>
                </a:solidFill>
                <a:cs typeface="Arial" charset="0"/>
              </a:rPr>
              <a:t>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75574" y="411825"/>
            <a:ext cx="2082800" cy="251312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002060"/>
                </a:solidFill>
                <a:cs typeface="Arial" charset="0"/>
              </a:rPr>
              <a:t>Kurchatov</a:t>
            </a:r>
            <a:r>
              <a:rPr lang="en-GB" sz="1200" dirty="0" smtClean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cs typeface="Arial" charset="0"/>
              </a:rPr>
              <a:t>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MEPHI </a:t>
            </a:r>
            <a:r>
              <a:rPr lang="de-DE" sz="1200" dirty="0" err="1" smtClean="0">
                <a:solidFill>
                  <a:srgbClr val="14425D"/>
                </a:solidFill>
                <a:cs typeface="Arial" charset="0"/>
              </a:rPr>
              <a:t>Moscow</a:t>
            </a:r>
            <a:endParaRPr lang="de-DE" sz="1200" dirty="0" smtClean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14425D"/>
                </a:solidFill>
                <a:cs typeface="Arial" charset="0"/>
              </a:rPr>
              <a:t>Obninsk</a:t>
            </a:r>
            <a:r>
              <a:rPr lang="de-DE" sz="1200" dirty="0" smtClean="0">
                <a:solidFill>
                  <a:srgbClr val="14425D"/>
                </a:solidFill>
                <a:cs typeface="Arial" charset="0"/>
              </a:rPr>
              <a:t> Univ.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cs typeface="Arial" charset="0"/>
              </a:rPr>
              <a:t>St. Petersburg P. Univ</a:t>
            </a:r>
            <a:r>
              <a:rPr lang="en-GB" sz="1200" dirty="0" smtClean="0">
                <a:solidFill>
                  <a:srgbClr val="14425D"/>
                </a:solidFill>
                <a:cs typeface="Arial" charset="0"/>
              </a:rPr>
              <a:t>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endParaRPr lang="de-DE" sz="12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</a:rPr>
              <a:t>Ioffe</a:t>
            </a:r>
            <a:r>
              <a:rPr lang="de-DE" sz="1200" dirty="0" smtClean="0">
                <a:solidFill>
                  <a:srgbClr val="002060"/>
                </a:solidFill>
              </a:rPr>
              <a:t> Phys.-Tech. </a:t>
            </a:r>
            <a:r>
              <a:rPr lang="de-DE" sz="1200" dirty="0" err="1" smtClean="0">
                <a:solidFill>
                  <a:srgbClr val="002060"/>
                </a:solidFill>
              </a:rPr>
              <a:t>Inst</a:t>
            </a:r>
            <a:r>
              <a:rPr lang="de-DE" sz="1200" dirty="0" smtClean="0">
                <a:solidFill>
                  <a:srgbClr val="002060"/>
                </a:solidFill>
              </a:rPr>
              <a:t>. St. </a:t>
            </a:r>
            <a:r>
              <a:rPr lang="de-DE" sz="1200" dirty="0" err="1" smtClean="0">
                <a:solidFill>
                  <a:srgbClr val="002060"/>
                </a:solidFill>
              </a:rPr>
              <a:t>Pb</a:t>
            </a:r>
            <a:r>
              <a:rPr lang="de-DE" sz="1200" dirty="0" smtClean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 smtClean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 smtClean="0">
                <a:solidFill>
                  <a:srgbClr val="14425D"/>
                </a:solidFill>
                <a:cs typeface="Arial" charset="0"/>
              </a:rPr>
              <a:t>Ukraine</a:t>
            </a:r>
            <a:r>
              <a:rPr lang="it-IT" sz="1600" u="sng" dirty="0">
                <a:solidFill>
                  <a:srgbClr val="14425D"/>
                </a:solidFill>
                <a:cs typeface="Arial" charset="0"/>
              </a:rPr>
              <a:t>:</a:t>
            </a:r>
            <a:r>
              <a:rPr lang="it-IT" sz="1600" dirty="0">
                <a:solidFill>
                  <a:srgbClr val="14425D"/>
                </a:solidFill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cs typeface="Arial" charset="0"/>
              </a:rPr>
              <a:t>. </a:t>
            </a:r>
            <a:r>
              <a:rPr lang="it-IT" sz="1200" dirty="0" err="1" smtClean="0">
                <a:solidFill>
                  <a:srgbClr val="14425D"/>
                </a:solidFill>
                <a:cs typeface="Arial" charset="0"/>
              </a:rPr>
              <a:t>Research</a:t>
            </a:r>
            <a:endParaRPr lang="it-IT" sz="1200" dirty="0" smtClean="0">
              <a:solidFill>
                <a:srgbClr val="14425D"/>
              </a:solidFill>
              <a:cs typeface="Arial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247001" y="3810000"/>
            <a:ext cx="4876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4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3"/>
              </a:rPr>
              <a:t>http://</a:t>
            </a:r>
            <a:r>
              <a:rPr lang="en-GB" altLang="de-DE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3"/>
              </a:rPr>
              <a:t>www.fair-center.eu/for-users/</a:t>
            </a:r>
            <a:br>
              <a:rPr lang="en-GB" altLang="de-DE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3"/>
              </a:rPr>
            </a:br>
            <a:r>
              <a:rPr lang="en-GB" altLang="de-DE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3"/>
              </a:rPr>
              <a:t>experiments/cbm.html</a:t>
            </a:r>
            <a:endParaRPr lang="en-GB" altLang="de-DE" sz="240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001" y="48006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en-US" b="1" dirty="0"/>
              <a:t>“Challenges in QCD matter physics –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The </a:t>
            </a:r>
            <a:r>
              <a:rPr lang="en-US" b="1" dirty="0"/>
              <a:t>scientific </a:t>
            </a:r>
            <a:r>
              <a:rPr lang="en-US" b="1" dirty="0" err="1"/>
              <a:t>programme</a:t>
            </a:r>
            <a:r>
              <a:rPr lang="en-US" b="1" dirty="0"/>
              <a:t> of the Compressed Baryonic Matter experiment at FAIR”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arXiv:1607.01487 [</a:t>
            </a:r>
            <a:r>
              <a:rPr lang="en-GB" altLang="de-DE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nucl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-ex] </a:t>
            </a:r>
            <a:b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hlinkClick r:id="rId4"/>
              </a:rPr>
              <a:t>https://arxiv.org/abs/1607.01487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v2, </a:t>
            </a:r>
            <a:r>
              <a:rPr lang="en-GB" altLang="de-DE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24 </a:t>
            </a:r>
            <a:r>
              <a:rPr lang="en-GB" alt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November 2016</a:t>
            </a:r>
          </a:p>
        </p:txBody>
      </p:sp>
    </p:spTree>
    <p:extLst>
      <p:ext uri="{BB962C8B-B14F-4D97-AF65-F5344CB8AC3E}">
        <p14:creationId xmlns:p14="http://schemas.microsoft.com/office/powerpoint/2010/main" val="36335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57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Backup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104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design constraints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15197" y="1484784"/>
            <a:ext cx="414337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Coverage: 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</a:rPr>
              <a:t>from center-of </a:t>
            </a:r>
            <a:r>
              <a:rPr lang="en-US" sz="1600" dirty="0">
                <a:latin typeface="+mj-lt"/>
              </a:rPr>
              <a:t>mass </a:t>
            </a:r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to close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beam </a:t>
            </a:r>
            <a:r>
              <a:rPr lang="en-US" sz="1600" dirty="0" err="1"/>
              <a:t>rapitidies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aperture </a:t>
            </a:r>
            <a:r>
              <a:rPr lang="en-US" sz="1600" i="1" dirty="0">
                <a:latin typeface="+mj-lt"/>
              </a:rPr>
              <a:t>2.5° &lt; </a:t>
            </a:r>
            <a:r>
              <a:rPr lang="en-US" sz="1600" i="1" dirty="0">
                <a:latin typeface="+mj-lt"/>
                <a:sym typeface="Symbol"/>
              </a:rPr>
              <a:t> &lt; </a:t>
            </a:r>
            <a:r>
              <a:rPr lang="en-US" sz="1600" i="1" dirty="0">
                <a:latin typeface="+mj-lt"/>
              </a:rPr>
              <a:t>25</a:t>
            </a:r>
            <a:r>
              <a:rPr lang="en-US" sz="1600" i="1" dirty="0" smtClean="0">
                <a:latin typeface="+mj-lt"/>
              </a:rPr>
              <a:t>° 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dirty="0" smtClean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Momentum resolution </a:t>
            </a:r>
            <a:endParaRPr lang="en-US" sz="1600" b="1" dirty="0">
              <a:latin typeface="+mj-lt"/>
            </a:endParaRPr>
          </a:p>
          <a:p>
            <a:pPr marL="742950" lvl="1" indent="-285750" algn="l">
              <a:buSzPct val="140000"/>
              <a:buFont typeface="Symbol" panose="05050102010706020507" pitchFamily="18" charset="2"/>
              <a:buChar char="-"/>
            </a:pPr>
            <a:r>
              <a:rPr lang="el-GR" sz="1600" dirty="0" smtClean="0">
                <a:latin typeface="+mj-lt"/>
              </a:rPr>
              <a:t>δ</a:t>
            </a:r>
            <a:r>
              <a:rPr lang="en-US" sz="1600" dirty="0">
                <a:latin typeface="+mj-lt"/>
              </a:rPr>
              <a:t>p/p </a:t>
            </a:r>
            <a:r>
              <a:rPr lang="en-US" sz="1600" dirty="0">
                <a:latin typeface="+mj-lt"/>
                <a:sym typeface="Symbol"/>
              </a:rPr>
              <a:t> 1% </a:t>
            </a:r>
            <a:endParaRPr lang="en-US" sz="1600" dirty="0" smtClean="0">
              <a:latin typeface="+mj-lt"/>
              <a:sym typeface="Symbol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field integral 1 Tm, 8 tracking stations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25 µm single-hit spatial resolution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material budget per station </a:t>
            </a:r>
            <a:br>
              <a:rPr lang="en-US" sz="1600" i="1" dirty="0" smtClean="0">
                <a:latin typeface="+mj-lt"/>
              </a:rPr>
            </a:br>
            <a:r>
              <a:rPr lang="en-US" sz="1600" i="1" dirty="0" smtClean="0">
                <a:latin typeface="+mj-lt"/>
              </a:rPr>
              <a:t>0.3 – max. ~1% X</a:t>
            </a:r>
            <a:r>
              <a:rPr lang="en-US" sz="1600" i="1" baseline="-25000" dirty="0" smtClean="0">
                <a:latin typeface="+mj-lt"/>
              </a:rPr>
              <a:t>0</a:t>
            </a:r>
            <a:endParaRPr lang="en-US" sz="1600" i="1" baseline="-25000" dirty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endParaRPr lang="en-US" sz="700" dirty="0" smtClean="0">
              <a:latin typeface="+mj-lt"/>
            </a:endParaRPr>
          </a:p>
          <a:p>
            <a:pPr marL="285750" lvl="1" indent="-285750" algn="l">
              <a:buSzPct val="140000"/>
              <a:buFont typeface="Arial" pitchFamily="34" charset="0"/>
              <a:buChar char="•"/>
            </a:pPr>
            <a:r>
              <a:rPr lang="en-US" sz="1600" b="1" dirty="0">
                <a:latin typeface="+mj-lt"/>
              </a:rPr>
              <a:t>N</a:t>
            </a:r>
            <a:r>
              <a:rPr lang="en-US" sz="1600" b="1" dirty="0" smtClean="0">
                <a:latin typeface="+mj-lt"/>
              </a:rPr>
              <a:t>o event </a:t>
            </a:r>
            <a:r>
              <a:rPr lang="en-US" sz="1600" b="1" dirty="0">
                <a:latin typeface="+mj-lt"/>
              </a:rPr>
              <a:t>pile-up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interaction rates </a:t>
            </a:r>
            <a:r>
              <a:rPr lang="en-US" sz="1600" i="1" dirty="0"/>
              <a:t>0.1 - 10 MHz </a:t>
            </a:r>
            <a:endParaRPr lang="en-US" sz="1600" i="1" dirty="0" smtClean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self-triggering read-out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timestamp resolution &lt; 5 ns  </a:t>
            </a:r>
            <a:endParaRPr lang="en-US" sz="1600" i="1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 smtClean="0">
                <a:latin typeface="+mj-lt"/>
              </a:rPr>
              <a:t>signal shaping time &lt; 20 ns 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i="1" dirty="0" smtClean="0">
              <a:latin typeface="+mj-lt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</a:rPr>
              <a:t>Efficient hit &amp; track reconstruction</a:t>
            </a:r>
            <a:endParaRPr lang="en-US" sz="1600" b="1" dirty="0">
              <a:latin typeface="+mj-lt"/>
            </a:endParaRPr>
          </a:p>
          <a:p>
            <a:pPr marL="742950" lvl="1" indent="-285750" algn="l">
              <a:buSzPct val="140000"/>
              <a:buFont typeface="Symbol" pitchFamily="18" charset="2"/>
              <a:buChar char="-"/>
            </a:pPr>
            <a:r>
              <a:rPr lang="en-US" sz="1600" dirty="0" smtClean="0">
                <a:latin typeface="+mj-lt"/>
              </a:rPr>
              <a:t>close </a:t>
            </a:r>
            <a:r>
              <a:rPr lang="en-US" sz="1600" dirty="0">
                <a:latin typeface="+mj-lt"/>
              </a:rPr>
              <a:t>to 100</a:t>
            </a:r>
            <a:r>
              <a:rPr lang="en-US" sz="1600" dirty="0" smtClean="0">
                <a:latin typeface="+mj-lt"/>
              </a:rPr>
              <a:t>% hit efficiency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40000"/>
              <a:buFont typeface="Symbol" pitchFamily="18" charset="2"/>
              <a:buChar char="-"/>
            </a:pPr>
            <a:r>
              <a:rPr lang="en-US" sz="1600" dirty="0" smtClean="0">
                <a:latin typeface="+mj-lt"/>
              </a:rPr>
              <a:t>&gt; </a:t>
            </a:r>
            <a:r>
              <a:rPr lang="en-US" sz="1600" dirty="0">
                <a:latin typeface="+mj-lt"/>
              </a:rPr>
              <a:t>95% </a:t>
            </a:r>
            <a:r>
              <a:rPr lang="en-US" sz="1600" dirty="0" smtClean="0">
                <a:latin typeface="+mj-lt"/>
              </a:rPr>
              <a:t>track eff. for p &gt; 1GeV/c</a:t>
            </a:r>
            <a:endParaRPr lang="en-US" sz="1600" dirty="0">
              <a:latin typeface="+mj-lt"/>
              <a:sym typeface="Symbo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4920" y="14127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Minimum </a:t>
            </a:r>
            <a:r>
              <a:rPr lang="en-US" sz="1600" b="1" dirty="0">
                <a:latin typeface="+mj-lt"/>
                <a:sym typeface="Symbol"/>
              </a:rPr>
              <a:t>granularity </a:t>
            </a:r>
          </a:p>
          <a:p>
            <a:pPr lvl="1">
              <a:buSzPct val="140000"/>
            </a:pPr>
            <a:r>
              <a:rPr lang="en-US" sz="1600" dirty="0" smtClean="0">
                <a:latin typeface="+mj-lt"/>
                <a:sym typeface="Symbol"/>
              </a:rPr>
              <a:t>at h</a:t>
            </a:r>
            <a:r>
              <a:rPr lang="en-US" sz="1600" dirty="0" smtClean="0">
                <a:latin typeface="+mj-lt"/>
              </a:rPr>
              <a:t>it </a:t>
            </a:r>
            <a:r>
              <a:rPr lang="en-US" sz="1600" dirty="0">
                <a:latin typeface="+mj-lt"/>
              </a:rPr>
              <a:t>rates </a:t>
            </a:r>
            <a:r>
              <a:rPr lang="en-US" sz="1600" dirty="0" smtClean="0">
                <a:latin typeface="+mj-lt"/>
              </a:rPr>
              <a:t>&lt; 20 MHz/cm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:</a:t>
            </a:r>
            <a:endParaRPr lang="en-US" sz="1600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>
                <a:latin typeface="+mj-lt"/>
                <a:sym typeface="Symbol"/>
              </a:rPr>
              <a:t>maximum strip length compatible with </a:t>
            </a:r>
            <a:r>
              <a:rPr lang="en-US" sz="1600" i="1" dirty="0" smtClean="0">
                <a:latin typeface="+mj-lt"/>
                <a:sym typeface="Symbol"/>
              </a:rPr>
              <a:t/>
            </a:r>
            <a:br>
              <a:rPr lang="en-US" sz="1600" i="1" dirty="0" smtClean="0">
                <a:latin typeface="+mj-lt"/>
                <a:sym typeface="Symbol"/>
              </a:rPr>
            </a:br>
            <a:r>
              <a:rPr lang="en-US" sz="1600" i="1" dirty="0" smtClean="0">
                <a:latin typeface="+mj-lt"/>
                <a:sym typeface="Symbol"/>
              </a:rPr>
              <a:t>hit </a:t>
            </a:r>
            <a:r>
              <a:rPr lang="en-US" sz="1600" i="1" dirty="0">
                <a:latin typeface="+mj-lt"/>
                <a:sym typeface="Symbol"/>
              </a:rPr>
              <a:t>occupancy and S/N performance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i="1" dirty="0">
                <a:latin typeface="+mj-lt"/>
                <a:sym typeface="Symbol"/>
              </a:rPr>
              <a:t>largest read-out pitch compatible with the required spatial resolution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7512" y="2935104"/>
            <a:ext cx="439248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Radiation hard sensors </a:t>
            </a:r>
          </a:p>
          <a:p>
            <a:pPr lvl="1">
              <a:buSzPct val="140000"/>
            </a:pPr>
            <a:r>
              <a:rPr lang="en-US" sz="1600" dirty="0" smtClean="0">
                <a:latin typeface="+mj-lt"/>
                <a:sym typeface="Symbol"/>
              </a:rPr>
              <a:t>compatible with CBM </a:t>
            </a:r>
            <a:r>
              <a:rPr lang="en-US" sz="1600" dirty="0">
                <a:latin typeface="+mj-lt"/>
                <a:sym typeface="Symbol"/>
              </a:rPr>
              <a:t>physics </a:t>
            </a:r>
            <a:r>
              <a:rPr lang="en-US" sz="1600" dirty="0" smtClean="0">
                <a:latin typeface="+mj-lt"/>
                <a:sym typeface="Symbol"/>
              </a:rPr>
              <a:t>program:  </a:t>
            </a:r>
            <a:endParaRPr lang="en-US" sz="1600" dirty="0">
              <a:latin typeface="+mj-lt"/>
              <a:sym typeface="Symbol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>
                <a:latin typeface="+mj-lt"/>
                <a:sym typeface="Symbol"/>
              </a:rPr>
              <a:t>1 × 10</a:t>
            </a:r>
            <a:r>
              <a:rPr lang="en-US" sz="1600" baseline="30000" dirty="0">
                <a:latin typeface="+mj-lt"/>
                <a:sym typeface="Symbol"/>
              </a:rPr>
              <a:t>13</a:t>
            </a:r>
            <a:r>
              <a:rPr lang="en-US" sz="1600" dirty="0">
                <a:latin typeface="+mj-lt"/>
                <a:sym typeface="Symbol"/>
              </a:rPr>
              <a:t> </a:t>
            </a:r>
            <a:r>
              <a:rPr lang="en-US" sz="1600" dirty="0" err="1">
                <a:latin typeface="+mj-lt"/>
                <a:sym typeface="Symbol"/>
              </a:rPr>
              <a:t>n</a:t>
            </a:r>
            <a:r>
              <a:rPr lang="en-US" sz="1600" baseline="-25000" dirty="0" err="1">
                <a:latin typeface="+mj-lt"/>
                <a:sym typeface="Symbol"/>
              </a:rPr>
              <a:t>eq</a:t>
            </a:r>
            <a:r>
              <a:rPr lang="en-US" sz="1600" dirty="0">
                <a:latin typeface="+mj-lt"/>
                <a:sym typeface="Symbol"/>
              </a:rPr>
              <a:t>/cm</a:t>
            </a:r>
            <a:r>
              <a:rPr lang="en-US" sz="1600" baseline="30000" dirty="0">
                <a:latin typeface="+mj-lt"/>
                <a:sym typeface="Symbol"/>
              </a:rPr>
              <a:t>2</a:t>
            </a:r>
            <a:r>
              <a:rPr lang="en-US" sz="1600" dirty="0">
                <a:latin typeface="+mj-lt"/>
                <a:sym typeface="Symbol"/>
              </a:rPr>
              <a:t> (</a:t>
            </a:r>
            <a:r>
              <a:rPr lang="en-US" sz="1600" dirty="0" smtClean="0">
                <a:latin typeface="+mj-lt"/>
                <a:sym typeface="Symbol"/>
              </a:rPr>
              <a:t>SIS100)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1 </a:t>
            </a:r>
            <a:r>
              <a:rPr lang="en-US" sz="1600" dirty="0">
                <a:latin typeface="+mj-lt"/>
                <a:sym typeface="Symbol"/>
              </a:rPr>
              <a:t>× 10</a:t>
            </a:r>
            <a:r>
              <a:rPr lang="en-US" sz="1600" baseline="30000" dirty="0">
                <a:latin typeface="+mj-lt"/>
                <a:sym typeface="Symbol"/>
              </a:rPr>
              <a:t>14</a:t>
            </a:r>
            <a:r>
              <a:rPr lang="en-US" sz="1600" dirty="0">
                <a:latin typeface="+mj-lt"/>
                <a:sym typeface="Symbol"/>
              </a:rPr>
              <a:t> </a:t>
            </a:r>
            <a:r>
              <a:rPr lang="en-US" sz="1600" dirty="0" err="1">
                <a:latin typeface="+mj-lt"/>
                <a:sym typeface="Symbol"/>
              </a:rPr>
              <a:t>n</a:t>
            </a:r>
            <a:r>
              <a:rPr lang="en-US" sz="1600" baseline="-25000" dirty="0" err="1">
                <a:latin typeface="+mj-lt"/>
                <a:sym typeface="Symbol"/>
              </a:rPr>
              <a:t>eq</a:t>
            </a:r>
            <a:r>
              <a:rPr lang="en-US" sz="1600" dirty="0">
                <a:latin typeface="+mj-lt"/>
                <a:sym typeface="Symbol"/>
              </a:rPr>
              <a:t>/cm</a:t>
            </a:r>
            <a:r>
              <a:rPr lang="en-US" sz="1600" baseline="30000" dirty="0">
                <a:latin typeface="+mj-lt"/>
                <a:sym typeface="Symbol"/>
              </a:rPr>
              <a:t>2 </a:t>
            </a:r>
            <a:r>
              <a:rPr lang="en-US" sz="1600" dirty="0">
                <a:latin typeface="+mj-lt"/>
                <a:sym typeface="Symbol"/>
              </a:rPr>
              <a:t>(SIS300</a:t>
            </a:r>
            <a:r>
              <a:rPr lang="en-US" sz="1600" dirty="0" smtClean="0">
                <a:latin typeface="+mj-lt"/>
                <a:sym typeface="Symbol"/>
              </a:rPr>
              <a:t>)</a:t>
            </a:r>
          </a:p>
          <a:p>
            <a:pPr marL="628650" lvl="1" indent="-171450" algn="l">
              <a:buSzPct val="140000"/>
              <a:buFont typeface="Arial" pitchFamily="34" charset="0"/>
              <a:buChar char="•"/>
            </a:pPr>
            <a:endParaRPr lang="en-US" sz="700" dirty="0">
              <a:latin typeface="+mj-lt"/>
              <a:sym typeface="Symbol"/>
            </a:endParaRPr>
          </a:p>
          <a:p>
            <a:pPr marL="285750" indent="-285750" algn="l">
              <a:buSzPct val="140000"/>
              <a:buFont typeface="Arial" pitchFamily="34" charset="0"/>
              <a:buChar char="•"/>
            </a:pPr>
            <a:r>
              <a:rPr lang="en-US" sz="1600" b="1" dirty="0" smtClean="0">
                <a:latin typeface="+mj-lt"/>
                <a:sym typeface="Symbol"/>
              </a:rPr>
              <a:t>Integration</a:t>
            </a:r>
            <a:r>
              <a:rPr lang="en-US" sz="1600" b="1" dirty="0">
                <a:latin typeface="+mj-lt"/>
                <a:sym typeface="Symbol"/>
              </a:rPr>
              <a:t>, </a:t>
            </a:r>
            <a:r>
              <a:rPr lang="en-US" sz="1600" b="1" dirty="0" smtClean="0">
                <a:latin typeface="+mj-lt"/>
                <a:sym typeface="Symbol"/>
              </a:rPr>
              <a:t>operation, maintenance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compatible </a:t>
            </a:r>
            <a:r>
              <a:rPr lang="en-US" sz="1600" dirty="0">
                <a:latin typeface="+mj-lt"/>
                <a:sym typeface="Symbol"/>
              </a:rPr>
              <a:t>with the confined space </a:t>
            </a:r>
            <a:r>
              <a:rPr lang="en-US" sz="1600" dirty="0" smtClean="0">
                <a:latin typeface="+mj-lt"/>
                <a:sym typeface="Symbol"/>
              </a:rPr>
              <a:t/>
            </a:r>
            <a:br>
              <a:rPr lang="en-US" sz="1600" dirty="0" smtClean="0">
                <a:latin typeface="+mj-lt"/>
                <a:sym typeface="Symbol"/>
              </a:rPr>
            </a:br>
            <a:r>
              <a:rPr lang="en-US" sz="1600" dirty="0" smtClean="0">
                <a:latin typeface="+mj-lt"/>
                <a:sym typeface="Symbol"/>
              </a:rPr>
              <a:t>in </a:t>
            </a:r>
            <a:r>
              <a:rPr lang="en-US" sz="1600" dirty="0">
                <a:latin typeface="+mj-lt"/>
                <a:sym typeface="Symbol"/>
              </a:rPr>
              <a:t>the dipole </a:t>
            </a:r>
            <a:r>
              <a:rPr lang="en-US" sz="1600" dirty="0" smtClean="0">
                <a:latin typeface="+mj-lt"/>
                <a:sym typeface="Symbol"/>
              </a:rPr>
              <a:t>magnet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efficient cooling for electronics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cooling of sensors  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system design including target chamber, MVD, beam pipe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600" dirty="0" smtClean="0">
                <a:latin typeface="+mj-lt"/>
                <a:sym typeface="Symbol"/>
              </a:rPr>
              <a:t>extraction possible for maintenance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Workshop on Detector Technologies for High Energy Physics </a:t>
            </a:r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dirty="0" smtClean="0"/>
              <a:t>J. Heuser - FAIR, CBM, STS</a:t>
            </a:r>
            <a:endParaRPr lang="de-D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82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test stand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6146" name="Picture 2" descr="Q:\Eigene Dateien\Work\CBM\talks\2016\CBM-group-seminar-23-Sept-2016\lecture\material\IMG_20160916_175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69325"/>
            <a:ext cx="3372048" cy="44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7905" y="1418807"/>
            <a:ext cx="2833678" cy="203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 descr="http://cbm.uni-muenster.de/daq/more/mfles/800/l_20160613_163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92" y="3974431"/>
            <a:ext cx="2393642" cy="13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00" y="3974431"/>
            <a:ext cx="1981346" cy="179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Freeform 21"/>
          <p:cNvSpPr/>
          <p:nvPr/>
        </p:nvSpPr>
        <p:spPr>
          <a:xfrm>
            <a:off x="2144565" y="1669121"/>
            <a:ext cx="2390171" cy="264433"/>
          </a:xfrm>
          <a:custGeom>
            <a:avLst/>
            <a:gdLst>
              <a:gd name="connsiteX0" fmla="*/ 22875 w 2659070"/>
              <a:gd name="connsiteY0" fmla="*/ 243433 h 282344"/>
              <a:gd name="connsiteX1" fmla="*/ 382798 w 2659070"/>
              <a:gd name="connsiteY1" fmla="*/ 242 h 282344"/>
              <a:gd name="connsiteX2" fmla="*/ 2659070 w 2659070"/>
              <a:gd name="connsiteY2" fmla="*/ 282344 h 282344"/>
              <a:gd name="connsiteX3" fmla="*/ 2659070 w 2659070"/>
              <a:gd name="connsiteY3" fmla="*/ 282344 h 28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9070" h="282344">
                <a:moveTo>
                  <a:pt x="22875" y="243433"/>
                </a:moveTo>
                <a:cubicBezTo>
                  <a:pt x="-16847" y="118595"/>
                  <a:pt x="-56568" y="-6243"/>
                  <a:pt x="382798" y="242"/>
                </a:cubicBezTo>
                <a:cubicBezTo>
                  <a:pt x="822164" y="6727"/>
                  <a:pt x="2659070" y="282344"/>
                  <a:pt x="2659070" y="282344"/>
                </a:cubicBezTo>
                <a:lnTo>
                  <a:pt x="2659070" y="282344"/>
                </a:lnTo>
              </a:path>
            </a:pathLst>
          </a:custGeom>
          <a:noFill/>
          <a:ln w="14922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55084" y="3435451"/>
            <a:ext cx="1149706" cy="374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AFCK-DPB</a:t>
            </a:r>
            <a:endParaRPr lang="en-US" sz="2000" dirty="0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297921" y="5387384"/>
            <a:ext cx="1141320" cy="3847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000" dirty="0"/>
              <a:t>4x FLIB</a:t>
            </a: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4398016" y="5772139"/>
            <a:ext cx="178553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2000" dirty="0"/>
              <a:t>2x </a:t>
            </a:r>
            <a:r>
              <a:rPr lang="en-US" altLang="en-US" sz="2000" dirty="0" err="1"/>
              <a:t>mFLES</a:t>
            </a:r>
            <a:r>
              <a:rPr lang="en-US" altLang="en-US" sz="2000" dirty="0"/>
              <a:t> node</a:t>
            </a:r>
          </a:p>
        </p:txBody>
      </p:sp>
      <p:sp>
        <p:nvSpPr>
          <p:cNvPr id="23" name="Freeform 22"/>
          <p:cNvSpPr/>
          <p:nvPr/>
        </p:nvSpPr>
        <p:spPr>
          <a:xfrm>
            <a:off x="4180647" y="2811549"/>
            <a:ext cx="301116" cy="1247804"/>
          </a:xfrm>
          <a:custGeom>
            <a:avLst/>
            <a:gdLst>
              <a:gd name="connsiteX0" fmla="*/ 293232 w 321512"/>
              <a:gd name="connsiteY0" fmla="*/ 1244338 h 1244338"/>
              <a:gd name="connsiteX1" fmla="*/ 10428 w 321512"/>
              <a:gd name="connsiteY1" fmla="*/ 725864 h 1244338"/>
              <a:gd name="connsiteX2" fmla="*/ 85842 w 321512"/>
              <a:gd name="connsiteY2" fmla="*/ 160256 h 1244338"/>
              <a:gd name="connsiteX3" fmla="*/ 321512 w 321512"/>
              <a:gd name="connsiteY3" fmla="*/ 0 h 1244338"/>
              <a:gd name="connsiteX4" fmla="*/ 321512 w 321512"/>
              <a:gd name="connsiteY4" fmla="*/ 0 h 124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512" h="1244338">
                <a:moveTo>
                  <a:pt x="293232" y="1244338"/>
                </a:moveTo>
                <a:cubicBezTo>
                  <a:pt x="169112" y="1075441"/>
                  <a:pt x="44993" y="906544"/>
                  <a:pt x="10428" y="725864"/>
                </a:cubicBezTo>
                <a:cubicBezTo>
                  <a:pt x="-24137" y="545184"/>
                  <a:pt x="33995" y="281233"/>
                  <a:pt x="85842" y="160256"/>
                </a:cubicBezTo>
                <a:cubicBezTo>
                  <a:pt x="137689" y="39279"/>
                  <a:pt x="321512" y="0"/>
                  <a:pt x="321512" y="0"/>
                </a:cubicBezTo>
                <a:lnTo>
                  <a:pt x="321512" y="0"/>
                </a:lnTo>
              </a:path>
            </a:pathLst>
          </a:custGeom>
          <a:noFill/>
          <a:ln w="114300"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6104790" y="4487549"/>
            <a:ext cx="285464" cy="38573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7493703" y="5269832"/>
            <a:ext cx="285464" cy="38573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7239000" y="5629590"/>
            <a:ext cx="1043729" cy="999810"/>
            <a:chOff x="8077200" y="2133600"/>
            <a:chExt cx="2228850" cy="213506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133600"/>
              <a:ext cx="2228850" cy="2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1097" y="2432677"/>
              <a:ext cx="1496235" cy="1072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" name="TextBox 6143"/>
          <p:cNvSpPr txBox="1"/>
          <p:nvPr/>
        </p:nvSpPr>
        <p:spPr>
          <a:xfrm>
            <a:off x="7011583" y="1207456"/>
            <a:ext cx="20092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to be set up with new acquisition chain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questions to be addressed: </a:t>
            </a:r>
          </a:p>
          <a:p>
            <a:pPr marL="455612" lvl="1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S/N as function of micro cable length</a:t>
            </a:r>
          </a:p>
          <a:p>
            <a:pPr marL="455612" lvl="1" indent="-285750">
              <a:buFont typeface="Symbol" panose="05050102010706020507" pitchFamily="18" charset="2"/>
              <a:buChar char="-"/>
            </a:pPr>
            <a:r>
              <a:rPr lang="en-US" sz="1600" dirty="0" smtClean="0"/>
              <a:t>...</a:t>
            </a:r>
            <a:endParaRPr lang="en-US" sz="1600" dirty="0"/>
          </a:p>
        </p:txBody>
      </p:sp>
      <p:sp>
        <p:nvSpPr>
          <p:cNvPr id="6145" name="Down Arrow 6144"/>
          <p:cNvSpPr/>
          <p:nvPr/>
        </p:nvSpPr>
        <p:spPr>
          <a:xfrm rot="10800000" flipH="1">
            <a:off x="1839765" y="3200579"/>
            <a:ext cx="304800" cy="1219200"/>
          </a:xfrm>
          <a:prstGeom prst="down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TextBox 6148"/>
          <p:cNvSpPr txBox="1"/>
          <p:nvPr/>
        </p:nvSpPr>
        <p:spPr>
          <a:xfrm>
            <a:off x="76200" y="101542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Functional test module, </a:t>
            </a:r>
            <a:br>
              <a:rPr lang="en-US" sz="1600" dirty="0" smtClean="0"/>
            </a:br>
            <a:r>
              <a:rPr lang="en-US" sz="1600" dirty="0" smtClean="0"/>
              <a:t>128 channels front and back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0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ontributions to STS construction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04" y="2985446"/>
            <a:ext cx="228251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98657" y="1447800"/>
            <a:ext cx="2590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JINR VB-LHEP, </a:t>
            </a:r>
            <a:r>
              <a:rPr lang="en-US" b="1" dirty="0" err="1" smtClean="0"/>
              <a:t>Dubna</a:t>
            </a:r>
            <a:r>
              <a:rPr lang="en-US" b="1" dirty="0" smtClean="0"/>
              <a:t>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sensor procurement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assembly of 400 modules and 46 ladders for STS stations 1-4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7200" y="1524000"/>
            <a:ext cx="2590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GSI, Darmstadt: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sensor procurement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read-out chain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LV and HV powering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detector controls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procurement of micro-cables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production of carbon-fiber ladder supports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assembly of 500 modules and 50 ladders for STS stations 5-8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mechanical integration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system assembly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7200" y="5715000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KIT</a:t>
            </a:r>
            <a:r>
              <a:rPr lang="en-US" dirty="0" smtClean="0"/>
              <a:t> (GSI contract):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module assembly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96000" y="4648200"/>
            <a:ext cx="259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Univ. T</a:t>
            </a:r>
            <a:r>
              <a:rPr lang="de-DE" b="1" dirty="0" smtClean="0"/>
              <a:t>ü</a:t>
            </a:r>
            <a:r>
              <a:rPr lang="en-US" b="1" dirty="0" err="1" smtClean="0"/>
              <a:t>bingen</a:t>
            </a:r>
            <a:r>
              <a:rPr lang="en-US" dirty="0" smtClean="0"/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sensor QA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module QA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cooling systems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55224" y="1586299"/>
            <a:ext cx="2590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AGH, </a:t>
            </a:r>
            <a:r>
              <a:rPr lang="en-US" b="1" dirty="0" err="1" smtClean="0"/>
              <a:t>Crakow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production of </a:t>
            </a:r>
            <a:br>
              <a:rPr lang="en-US" dirty="0" smtClean="0"/>
            </a:br>
            <a:r>
              <a:rPr lang="en-US" dirty="0" smtClean="0"/>
              <a:t>STS-XYTER ASICs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production of front-end electronics boards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55224" y="3020915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JU, </a:t>
            </a:r>
            <a:r>
              <a:rPr lang="en-US" b="1" dirty="0" err="1" smtClean="0"/>
              <a:t>Crakow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STS-XYTER ASIC QA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48400" y="3697069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Tech. Univ. Warsaw</a:t>
            </a:r>
            <a:r>
              <a:rPr lang="en-US" dirty="0" smtClean="0"/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ASIC data protocol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52800" y="5525869"/>
            <a:ext cx="190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STS teams</a:t>
            </a:r>
            <a:r>
              <a:rPr lang="en-US" dirty="0" smtClean="0"/>
              <a:t> 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commissioning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dirty="0" smtClean="0"/>
              <a:t>Workshop on Detector Technologies for High Energy Physics </a:t>
            </a:r>
            <a:endParaRPr lang="de-DE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dirty="0" smtClean="0"/>
              <a:t>J. Heuser - FAIR, CBM, STS</a:t>
            </a:r>
            <a:endParaRPr lang="de-DE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79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CBM-STS assembly flow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48400" y="5486400"/>
            <a:ext cx="1752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Q:\Eigene Dateien\Work\CBM\STS\STS-Project\STS-project-plan\Assembly-Integration-flow\STS-Assembly-Flow-201611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1400"/>
            <a:ext cx="6991754" cy="52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6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" y="274638"/>
            <a:ext cx="913652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Facility for Anti-Proton and Ion Research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" y="1371600"/>
            <a:ext cx="9136529" cy="4347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lum bright="-14000" contrast="61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2539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11" name="Rectangular Callout 10"/>
          <p:cNvSpPr/>
          <p:nvPr/>
        </p:nvSpPr>
        <p:spPr bwMode="auto">
          <a:xfrm>
            <a:off x="6443239" y="4267200"/>
            <a:ext cx="2395961" cy="1263254"/>
          </a:xfrm>
          <a:prstGeom prst="wedgeRectCallout">
            <a:avLst>
              <a:gd name="adj1" fmla="val -80374"/>
              <a:gd name="adj2" fmla="val -80086"/>
            </a:avLst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42000"/>
                </a:schemeClr>
              </a:gs>
              <a:gs pos="35000">
                <a:schemeClr val="accent5">
                  <a:tint val="37000"/>
                  <a:satMod val="300000"/>
                  <a:alpha val="42000"/>
                </a:schemeClr>
              </a:gs>
              <a:gs pos="100000">
                <a:schemeClr val="accent5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203200" dist="101600" dir="2700000" algn="br">
              <a:srgbClr val="000000">
                <a:alpha val="63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NUSTAR</a:t>
            </a:r>
          </a:p>
          <a:p>
            <a:r>
              <a:rPr lang="en-US" i="1" dirty="0"/>
              <a:t>Nuclear Structure &amp; </a:t>
            </a:r>
            <a:r>
              <a:rPr lang="en-US" i="1" dirty="0" smtClean="0"/>
              <a:t>Astrophysics</a:t>
            </a:r>
            <a:r>
              <a:rPr lang="en-US" i="1" dirty="0">
                <a:solidFill>
                  <a:srgbClr val="2D2D8A"/>
                </a:solidFill>
              </a:rPr>
              <a:t> </a:t>
            </a:r>
            <a:r>
              <a:rPr lang="en-US" i="1" dirty="0" smtClean="0">
                <a:solidFill>
                  <a:srgbClr val="2D2D8A"/>
                </a:solidFill>
              </a:rPr>
              <a:t>radioactive ion beams</a:t>
            </a:r>
            <a:endParaRPr lang="en-US" i="1" dirty="0" smtClean="0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630805" y="4033707"/>
            <a:ext cx="2710209" cy="949482"/>
          </a:xfrm>
          <a:prstGeom prst="wedgeRectCallout">
            <a:avLst>
              <a:gd name="adj1" fmla="val 108151"/>
              <a:gd name="adj2" fmla="val -85136"/>
            </a:avLst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48000"/>
                </a:schemeClr>
              </a:gs>
              <a:gs pos="35000">
                <a:schemeClr val="accent5">
                  <a:tint val="37000"/>
                  <a:satMod val="300000"/>
                  <a:alpha val="48000"/>
                </a:schemeClr>
              </a:gs>
              <a:gs pos="100000">
                <a:schemeClr val="accent5">
                  <a:tint val="15000"/>
                  <a:satMod val="350000"/>
                  <a:alpha val="48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203200" dist="101600" dir="2700000" algn="br">
              <a:srgbClr val="000000">
                <a:alpha val="63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PANDA</a:t>
            </a:r>
          </a:p>
          <a:p>
            <a:r>
              <a:rPr lang="en-US" i="1" dirty="0" smtClean="0"/>
              <a:t>Hadron </a:t>
            </a:r>
            <a:r>
              <a:rPr lang="en-US" i="1" dirty="0"/>
              <a:t>Physics</a:t>
            </a:r>
            <a:endParaRPr lang="en-US" i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D2D8A"/>
                </a:solidFill>
              </a:rPr>
              <a:t>antiproton beams</a:t>
            </a: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6074729" y="1571746"/>
            <a:ext cx="2840672" cy="1219199"/>
          </a:xfrm>
          <a:prstGeom prst="wedgeRectCallout">
            <a:avLst>
              <a:gd name="adj1" fmla="val -34408"/>
              <a:gd name="adj2" fmla="val 101023"/>
            </a:avLst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42000"/>
                </a:schemeClr>
              </a:gs>
              <a:gs pos="35000">
                <a:schemeClr val="accent5">
                  <a:tint val="37000"/>
                  <a:satMod val="300000"/>
                  <a:alpha val="42000"/>
                </a:schemeClr>
              </a:gs>
              <a:gs pos="100000">
                <a:schemeClr val="accent5">
                  <a:tint val="15000"/>
                  <a:satMod val="350000"/>
                  <a:alpha val="42000"/>
                </a:schemeClr>
              </a:gs>
            </a:gsLst>
            <a:lin ang="16200000" scaled="1"/>
            <a:tileRect/>
          </a:gradFill>
          <a:ln>
            <a:solidFill>
              <a:schemeClr val="accent5">
                <a:shade val="95000"/>
                <a:satMod val="105000"/>
                <a:alpha val="98000"/>
              </a:schemeClr>
            </a:solidFill>
            <a:headEnd type="none" w="med" len="med"/>
            <a:tailEnd type="none" w="med" len="med"/>
          </a:ln>
          <a:effectLst>
            <a:outerShdw blurRad="203200" dist="101600" dir="2700000" algn="br">
              <a:srgbClr val="000000">
                <a:alpha val="63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/>
            <a:r>
              <a:rPr lang="en-US" sz="2400" b="1" dirty="0" smtClean="0">
                <a:solidFill>
                  <a:srgbClr val="000000"/>
                </a:solidFill>
              </a:rPr>
              <a:t>CBM</a:t>
            </a:r>
          </a:p>
          <a:p>
            <a:pPr marL="0" lvl="1"/>
            <a:r>
              <a:rPr lang="en-US" i="1" dirty="0" smtClean="0">
                <a:solidFill>
                  <a:schemeClr val="tx1"/>
                </a:solidFill>
              </a:rPr>
              <a:t>QCD phase diagram, </a:t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High-density nuclear matter </a:t>
            </a:r>
          </a:p>
          <a:p>
            <a:pPr marL="0" lvl="1"/>
            <a:r>
              <a:rPr lang="en-US" dirty="0" smtClean="0">
                <a:solidFill>
                  <a:srgbClr val="2D2D8A"/>
                </a:solidFill>
              </a:rPr>
              <a:t>relativistic nuclear collisions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685802" y="1781622"/>
            <a:ext cx="2527300" cy="1231899"/>
          </a:xfrm>
          <a:prstGeom prst="wedgeRectCallout">
            <a:avLst>
              <a:gd name="adj1" fmla="val 97262"/>
              <a:gd name="adj2" fmla="val 95257"/>
            </a:avLst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48000"/>
                </a:schemeClr>
              </a:gs>
              <a:gs pos="35000">
                <a:schemeClr val="accent5">
                  <a:tint val="37000"/>
                  <a:satMod val="300000"/>
                  <a:alpha val="48000"/>
                </a:schemeClr>
              </a:gs>
              <a:gs pos="100000">
                <a:schemeClr val="accent5">
                  <a:tint val="15000"/>
                  <a:satMod val="350000"/>
                  <a:alpha val="48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203200" dist="101600" dir="2700000" algn="br">
              <a:srgbClr val="000000">
                <a:alpha val="63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APPA</a:t>
            </a:r>
          </a:p>
          <a:p>
            <a:r>
              <a:rPr lang="en-US" i="1" dirty="0"/>
              <a:t>Materials Science &amp; Radiation Biology</a:t>
            </a:r>
            <a:endParaRPr lang="en-US" i="1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2D2D8A"/>
                </a:solidFill>
              </a:rPr>
              <a:t>ions, antiprotons</a:t>
            </a:r>
          </a:p>
        </p:txBody>
      </p:sp>
      <p:pic>
        <p:nvPicPr>
          <p:cNvPr id="16" name="Picture 15" descr="GSI_Logo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6" y="3400580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grpSp>
        <p:nvGrpSpPr>
          <p:cNvPr id="18" name="Gruppierung 23"/>
          <p:cNvGrpSpPr/>
          <p:nvPr/>
        </p:nvGrpSpPr>
        <p:grpSpPr>
          <a:xfrm>
            <a:off x="402111" y="5719065"/>
            <a:ext cx="8056089" cy="566822"/>
            <a:chOff x="192088" y="2073388"/>
            <a:chExt cx="8843397" cy="861009"/>
          </a:xfrm>
        </p:grpSpPr>
        <p:sp>
          <p:nvSpPr>
            <p:cNvPr id="19" name="Text Box 47"/>
            <p:cNvSpPr txBox="1">
              <a:spLocks noChangeAspect="1" noChangeArrowheads="1"/>
            </p:cNvSpPr>
            <p:nvPr/>
          </p:nvSpPr>
          <p:spPr bwMode="auto">
            <a:xfrm>
              <a:off x="7151238" y="2595843"/>
              <a:ext cx="128394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Sweden</a:t>
              </a:r>
            </a:p>
          </p:txBody>
        </p:sp>
        <p:sp>
          <p:nvSpPr>
            <p:cNvPr id="22" name="Text Box 20"/>
            <p:cNvSpPr txBox="1">
              <a:spLocks noChangeAspect="1" noChangeArrowheads="1"/>
            </p:cNvSpPr>
            <p:nvPr/>
          </p:nvSpPr>
          <p:spPr bwMode="auto">
            <a:xfrm>
              <a:off x="1054673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France</a:t>
              </a:r>
            </a:p>
          </p:txBody>
        </p:sp>
        <p:pic>
          <p:nvPicPr>
            <p:cNvPr id="23" name="Picture 10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61532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4" name="Text Box 11"/>
            <p:cNvSpPr txBox="1">
              <a:spLocks noChangeAspect="1" noChangeArrowheads="1"/>
            </p:cNvSpPr>
            <p:nvPr/>
          </p:nvSpPr>
          <p:spPr bwMode="auto">
            <a:xfrm>
              <a:off x="2943750" y="2595843"/>
              <a:ext cx="928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India</a:t>
              </a:r>
            </a:p>
          </p:txBody>
        </p:sp>
        <p:pic>
          <p:nvPicPr>
            <p:cNvPr id="25" name="Picture 16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8626" y="2073388"/>
              <a:ext cx="710266" cy="522456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6" name="Text Box 17"/>
            <p:cNvSpPr txBox="1">
              <a:spLocks noChangeAspect="1" noChangeArrowheads="1"/>
            </p:cNvSpPr>
            <p:nvPr/>
          </p:nvSpPr>
          <p:spPr bwMode="auto">
            <a:xfrm>
              <a:off x="192088" y="2595843"/>
              <a:ext cx="12019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Finland</a:t>
              </a:r>
            </a:p>
          </p:txBody>
        </p:sp>
        <p:pic>
          <p:nvPicPr>
            <p:cNvPr id="27" name="Picture 19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40665" y="2073388"/>
              <a:ext cx="771731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28" name="Picture 22"/>
            <p:cNvPicPr preferRelativeResize="0">
              <a:picLocks noChangeAspect="1" noChangeArrowheads="1"/>
            </p:cNvPicPr>
            <p:nvPr/>
          </p:nvPicPr>
          <p:blipFill rotWithShape="1">
            <a:blip r:embed="rId8"/>
            <a:srcRect t="-595" r="13355" b="-595"/>
            <a:stretch/>
          </p:blipFill>
          <p:spPr bwMode="auto">
            <a:xfrm>
              <a:off x="2114169" y="2073388"/>
              <a:ext cx="745590" cy="522456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29" name="Text Box 23"/>
            <p:cNvSpPr txBox="1">
              <a:spLocks noChangeAspect="1" noChangeArrowheads="1"/>
            </p:cNvSpPr>
            <p:nvPr/>
          </p:nvSpPr>
          <p:spPr bwMode="auto">
            <a:xfrm>
              <a:off x="1876281" y="2595843"/>
              <a:ext cx="14068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Germany</a:t>
              </a:r>
            </a:p>
          </p:txBody>
        </p:sp>
        <p:pic>
          <p:nvPicPr>
            <p:cNvPr id="30" name="Picture 34"/>
            <p:cNvPicPr preferRelativeResize="0">
              <a:picLocks noChangeAspect="1" noChangeArrowheads="1"/>
            </p:cNvPicPr>
            <p:nvPr/>
          </p:nvPicPr>
          <p:blipFill rotWithShape="1">
            <a:blip r:embed="rId9"/>
            <a:srcRect t="-2686" r="10181" b="-2686"/>
            <a:stretch/>
          </p:blipFill>
          <p:spPr bwMode="auto">
            <a:xfrm>
              <a:off x="3835036" y="2073388"/>
              <a:ext cx="742232" cy="522457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1" name="Text Box 35"/>
            <p:cNvSpPr txBox="1">
              <a:spLocks noChangeAspect="1" noChangeArrowheads="1"/>
            </p:cNvSpPr>
            <p:nvPr/>
          </p:nvSpPr>
          <p:spPr bwMode="auto">
            <a:xfrm>
              <a:off x="3634755" y="2595843"/>
              <a:ext cx="1161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Poland</a:t>
              </a:r>
            </a:p>
          </p:txBody>
        </p:sp>
        <p:sp>
          <p:nvSpPr>
            <p:cNvPr id="32" name="Text Box 44"/>
            <p:cNvSpPr txBox="1">
              <a:spLocks noChangeAspect="1" noChangeArrowheads="1"/>
            </p:cNvSpPr>
            <p:nvPr/>
          </p:nvSpPr>
          <p:spPr bwMode="auto">
            <a:xfrm>
              <a:off x="8222777" y="2595843"/>
              <a:ext cx="8127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UK </a:t>
              </a:r>
            </a:p>
          </p:txBody>
        </p:sp>
        <p:pic>
          <p:nvPicPr>
            <p:cNvPr id="33" name="Picture 46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320039" y="2073388"/>
              <a:ext cx="826367" cy="522457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4" name="Text Box 50"/>
            <p:cNvSpPr txBox="1">
              <a:spLocks noChangeAspect="1" noChangeArrowheads="1"/>
            </p:cNvSpPr>
            <p:nvPr/>
          </p:nvSpPr>
          <p:spPr bwMode="auto">
            <a:xfrm>
              <a:off x="4405563" y="2595843"/>
              <a:ext cx="137955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Romania</a:t>
              </a:r>
            </a:p>
          </p:txBody>
        </p:sp>
        <p:pic>
          <p:nvPicPr>
            <p:cNvPr id="35" name="Picture 52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562788" y="2073389"/>
              <a:ext cx="771731" cy="522454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  <p:sp>
          <p:nvSpPr>
            <p:cNvPr id="36" name="Text Box 53"/>
            <p:cNvSpPr txBox="1">
              <a:spLocks noChangeAspect="1" noChangeArrowheads="1"/>
            </p:cNvSpPr>
            <p:nvPr/>
          </p:nvSpPr>
          <p:spPr bwMode="auto">
            <a:xfrm>
              <a:off x="5407615" y="2595843"/>
              <a:ext cx="1147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Russia</a:t>
              </a:r>
            </a:p>
          </p:txBody>
        </p:sp>
        <p:sp>
          <p:nvSpPr>
            <p:cNvPr id="37" name="Text Box 41"/>
            <p:cNvSpPr txBox="1">
              <a:spLocks noChangeAspect="1" noChangeArrowheads="1"/>
            </p:cNvSpPr>
            <p:nvPr/>
          </p:nvSpPr>
          <p:spPr bwMode="auto">
            <a:xfrm>
              <a:off x="6177464" y="2595843"/>
              <a:ext cx="133857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12622"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</a:rPr>
                <a:t>Slovenia</a:t>
              </a:r>
            </a:p>
          </p:txBody>
        </p:sp>
        <p:pic>
          <p:nvPicPr>
            <p:cNvPr id="38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436292" y="2075096"/>
              <a:ext cx="781974" cy="51904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39" name="Picture 94" descr="romania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679041" y="2073389"/>
              <a:ext cx="781974" cy="52245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</p:pic>
        <p:pic>
          <p:nvPicPr>
            <p:cNvPr id="40" name="Picture 28"/>
            <p:cNvPicPr preferRelativeResize="0"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248177" y="2083752"/>
              <a:ext cx="749535" cy="501729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2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ssembly center at GSI – </a:t>
            </a:r>
            <a:r>
              <a:rPr lang="en-US" dirty="0"/>
              <a:t>QA </a:t>
            </a:r>
            <a:r>
              <a:rPr lang="en-US" dirty="0" smtClean="0"/>
              <a:t>site </a:t>
            </a:r>
            <a:r>
              <a:rPr lang="en-US" dirty="0"/>
              <a:t>T</a:t>
            </a:r>
            <a:r>
              <a:rPr lang="de-DE" dirty="0"/>
              <a:t>ü</a:t>
            </a:r>
            <a:r>
              <a:rPr lang="en-US" dirty="0" err="1"/>
              <a:t>bingen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/>
          </a:p>
        </p:txBody>
      </p:sp>
      <p:pic>
        <p:nvPicPr>
          <p:cNvPr id="3074" name="Picture 2" descr="C:\Users\jheuser\Desktop\IMG_20150929_114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1" y="1371600"/>
            <a:ext cx="3448639" cy="25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510" y="1371600"/>
            <a:ext cx="344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 Detector Laboratory 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Z:\CSimons\Reinraum\Bilder\04_07021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814655" cy="2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57454" y="5955268"/>
            <a:ext cx="4993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realized in GSI + JINR </a:t>
            </a:r>
            <a:r>
              <a:rPr lang="en-US" sz="1400" dirty="0">
                <a:solidFill>
                  <a:schemeClr val="bg1"/>
                </a:solidFill>
              </a:rPr>
              <a:t>cooperation with </a:t>
            </a:r>
            <a:r>
              <a:rPr lang="en-US" sz="1400" dirty="0" smtClean="0">
                <a:solidFill>
                  <a:schemeClr val="bg1"/>
                </a:solidFill>
              </a:rPr>
              <a:t>BMBF-JINR funding (2015)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5960261"/>
            <a:ext cx="25067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 rooms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Solid State Section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322198" y="3123546"/>
            <a:ext cx="2739242" cy="3229221"/>
            <a:chOff x="5322198" y="3123546"/>
            <a:chExt cx="2739242" cy="3229221"/>
          </a:xfrm>
        </p:grpSpPr>
        <p:pic>
          <p:nvPicPr>
            <p:cNvPr id="15" name="Bild 6" descr="thumb_IMG_2614_1024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84"/>
            <a:stretch/>
          </p:blipFill>
          <p:spPr>
            <a:xfrm>
              <a:off x="5322198" y="3123546"/>
              <a:ext cx="2739242" cy="322922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43600" y="5429437"/>
              <a:ext cx="99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QA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optical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1616" y="922360"/>
            <a:ext cx="3353654" cy="2463080"/>
            <a:chOff x="4851616" y="922360"/>
            <a:chExt cx="3353654" cy="246308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487" y="934872"/>
              <a:ext cx="3301783" cy="2450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851616" y="922360"/>
              <a:ext cx="10919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sensor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QA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electrical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93487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modules, ladders, system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76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ssembly site at KIT-Karlsruhe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4800599" y="1066800"/>
            <a:ext cx="4312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Institute for Data Processing and Electronics 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://www.ipe.kit.edu/english/index.php</a:t>
            </a:r>
            <a:endParaRPr lang="en-US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81000" y="1835306"/>
            <a:ext cx="8503206" cy="4317327"/>
            <a:chOff x="228599" y="1752600"/>
            <a:chExt cx="8884033" cy="451068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599" y="3124200"/>
              <a:ext cx="488419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52600"/>
              <a:ext cx="7467600" cy="451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N:\4all\public\fec\Projects\CMS Pixel\CMS Testing\Bilder von PA300\fotos_babymodule\DSC_1143_edi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1819260"/>
              <a:ext cx="5309671" cy="353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fik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799" y="1786111"/>
              <a:ext cx="3854833" cy="357240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81000" y="1295400"/>
            <a:ext cx="254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modules</a:t>
            </a:r>
            <a:endParaRPr lang="en-US" i="1" dirty="0"/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 rotWithShape="1">
          <a:blip r:embed="rId7"/>
          <a:srcRect r="4644" b="52891"/>
          <a:stretch/>
        </p:blipFill>
        <p:spPr>
          <a:xfrm>
            <a:off x="6172200" y="4495800"/>
            <a:ext cx="2397108" cy="9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Assembly site at JINR VB-LHEP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9253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066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modules, ladders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99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Baryon </a:t>
            </a:r>
            <a:r>
              <a:rPr lang="fr-FR" sz="3600" dirty="0" err="1"/>
              <a:t>densities</a:t>
            </a:r>
            <a:r>
              <a:rPr lang="fr-FR" sz="3600" dirty="0"/>
              <a:t> in central </a:t>
            </a:r>
            <a:r>
              <a:rPr lang="fr-FR" sz="3600" dirty="0" err="1"/>
              <a:t>Au+Au</a:t>
            </a:r>
            <a:r>
              <a:rPr lang="fr-FR" sz="3600" dirty="0"/>
              <a:t> collisions </a:t>
            </a:r>
            <a:endParaRPr lang="en-US" sz="3600" dirty="0"/>
          </a:p>
        </p:txBody>
      </p:sp>
      <p:sp>
        <p:nvSpPr>
          <p:cNvPr id="11" name="Textfeld 2"/>
          <p:cNvSpPr txBox="1"/>
          <p:nvPr/>
        </p:nvSpPr>
        <p:spPr>
          <a:xfrm>
            <a:off x="609600" y="790281"/>
            <a:ext cx="3133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I.C. Arsene et al., Phys. </a:t>
            </a:r>
            <a:r>
              <a:rPr lang="de-DE" sz="1200" dirty="0" err="1" smtClean="0"/>
              <a:t>Rev</a:t>
            </a:r>
            <a:r>
              <a:rPr lang="de-DE" sz="1200" dirty="0" smtClean="0"/>
              <a:t>. C 75, 24902 (2007) </a:t>
            </a:r>
            <a:endParaRPr lang="de-DE" sz="1200" dirty="0"/>
          </a:p>
        </p:txBody>
      </p:sp>
      <p:cxnSp>
        <p:nvCxnSpPr>
          <p:cNvPr id="14" name="Gerade Verbindung 5"/>
          <p:cNvCxnSpPr/>
          <p:nvPr/>
        </p:nvCxnSpPr>
        <p:spPr bwMode="auto">
          <a:xfrm>
            <a:off x="971600" y="2089129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6" y="3552789"/>
            <a:ext cx="3742438" cy="28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16" y="1037879"/>
            <a:ext cx="3742438" cy="28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ihandform 19"/>
          <p:cNvSpPr/>
          <p:nvPr/>
        </p:nvSpPr>
        <p:spPr bwMode="auto">
          <a:xfrm>
            <a:off x="1705126" y="2345782"/>
            <a:ext cx="2473110" cy="1148230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3"/>
          <p:cNvSpPr txBox="1"/>
          <p:nvPr/>
        </p:nvSpPr>
        <p:spPr>
          <a:xfrm>
            <a:off x="2086173" y="1018881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5 A </a:t>
            </a:r>
            <a:r>
              <a:rPr lang="de-DE" b="1" dirty="0" err="1" smtClean="0"/>
              <a:t>GeV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8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64" y="3541518"/>
            <a:ext cx="3828710" cy="29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4" y="1018881"/>
            <a:ext cx="3791376" cy="29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8"/>
          <p:cNvSpPr txBox="1"/>
          <p:nvPr/>
        </p:nvSpPr>
        <p:spPr>
          <a:xfrm>
            <a:off x="5744293" y="990600"/>
            <a:ext cx="1133600" cy="33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10 A </a:t>
            </a:r>
            <a:r>
              <a:rPr lang="de-DE" b="1" dirty="0" err="1" smtClean="0"/>
              <a:t>GeV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6" name="Textfeld 12"/>
          <p:cNvSpPr txBox="1"/>
          <p:nvPr/>
        </p:nvSpPr>
        <p:spPr>
          <a:xfrm>
            <a:off x="4835529" y="4053030"/>
            <a:ext cx="830987" cy="53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Textfeld 20"/>
          <p:cNvSpPr txBox="1"/>
          <p:nvPr/>
        </p:nvSpPr>
        <p:spPr>
          <a:xfrm>
            <a:off x="2728735" y="2905372"/>
            <a:ext cx="1277723" cy="588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1" name="Freihandform 25"/>
          <p:cNvSpPr/>
          <p:nvPr/>
        </p:nvSpPr>
        <p:spPr bwMode="auto">
          <a:xfrm>
            <a:off x="5210623" y="2573438"/>
            <a:ext cx="2528572" cy="954413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Gerade Verbindung 7"/>
          <p:cNvCxnSpPr/>
          <p:nvPr/>
        </p:nvCxnSpPr>
        <p:spPr bwMode="auto">
          <a:xfrm>
            <a:off x="4835529" y="4847931"/>
            <a:ext cx="29511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17"/>
          <p:cNvCxnSpPr/>
          <p:nvPr/>
        </p:nvCxnSpPr>
        <p:spPr bwMode="auto">
          <a:xfrm>
            <a:off x="1266358" y="5277439"/>
            <a:ext cx="29414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8"/>
          <p:cNvSpPr txBox="1"/>
          <p:nvPr/>
        </p:nvSpPr>
        <p:spPr>
          <a:xfrm>
            <a:off x="1362433" y="4451328"/>
            <a:ext cx="830987" cy="53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  <p:bldP spid="20" grpId="0"/>
      <p:bldP spid="21" grpId="0" animBg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10242" name="Picture 2" descr="Q:\Eigene Dateien\Work\CBM\phase-diagram\phase-diagram-p-T\p-T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" y="762000"/>
            <a:ext cx="770272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316468"/>
            <a:ext cx="404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arXiv:1111.5475v2 [</a:t>
            </a:r>
            <a:r>
              <a:rPr lang="en-US" dirty="0" err="1"/>
              <a:t>hep-ph</a:t>
            </a:r>
            <a:r>
              <a:rPr lang="en-US" dirty="0"/>
              <a:t>] 13 Mar 2012</a:t>
            </a:r>
          </a:p>
        </p:txBody>
      </p:sp>
    </p:spTree>
    <p:extLst>
      <p:ext uri="{BB962C8B-B14F-4D97-AF65-F5344CB8AC3E}">
        <p14:creationId xmlns:p14="http://schemas.microsoft.com/office/powerpoint/2010/main" val="8352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" y="274638"/>
            <a:ext cx="913652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Facility for Anti-Proton and Ion Research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5122" name="Picture 2" descr="Q:\Eigene Dateien\Work\CBM\talks\2016\Workshop-CiS-Erfurt_27-29-November-2016\150422_FAIR-aerial-view_Till_Middelhauve_9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0625"/>
          <a:stretch/>
        </p:blipFill>
        <p:spPr bwMode="auto">
          <a:xfrm>
            <a:off x="0" y="1371600"/>
            <a:ext cx="9144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7" y="274638"/>
            <a:ext cx="9136528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Facility for Anti-Proton and Ion Research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5122" name="Picture 2" descr="Q:\Eigene Dateien\Work\CBM\talks\2016\Workshop-CiS-Erfurt_27-29-November-2016\150422_FAIR-aerial-view_Till_Middelhauve_92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10625"/>
          <a:stretch/>
        </p:blipFill>
        <p:spPr bwMode="auto">
          <a:xfrm>
            <a:off x="0" y="1371600"/>
            <a:ext cx="9144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1549400"/>
            <a:ext cx="5257800" cy="4524315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0"/>
                </a:schemeClr>
              </a:gs>
              <a:gs pos="35000">
                <a:schemeClr val="accent5">
                  <a:tint val="37000"/>
                  <a:satMod val="300000"/>
                  <a:alpha val="48000"/>
                </a:schemeClr>
              </a:gs>
              <a:gs pos="100000">
                <a:schemeClr val="accent5">
                  <a:tint val="15000"/>
                  <a:satMod val="350000"/>
                  <a:alpha val="48000"/>
                </a:schemeClr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b="1" dirty="0" smtClean="0">
                <a:ea typeface="Tahoma" panose="020B0604030504040204" pitchFamily="34" charset="0"/>
                <a:cs typeface="Tahoma" panose="020B0604030504040204" pitchFamily="34" charset="0"/>
              </a:rPr>
              <a:t>September 2016: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Formal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approval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 German Research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Ministry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northern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area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de-DE" dirty="0" err="1" smtClean="0">
                <a:ea typeface="Tahoma" panose="020B0604030504040204" pitchFamily="34" charset="0"/>
                <a:cs typeface="Tahoma" panose="020B0604030504040204" pitchFamily="34" charset="0"/>
              </a:rPr>
              <a:t>call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ea typeface="Tahoma" panose="020B0604030504040204" pitchFamily="34" charset="0"/>
                <a:cs typeface="Tahoma" panose="020B0604030504040204" pitchFamily="34" charset="0"/>
              </a:rPr>
              <a:t>tender</a:t>
            </a:r>
            <a:r>
              <a:rPr lang="de-DE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out:  </a:t>
            </a:r>
            <a:r>
              <a:rPr lang="en-US" dirty="0" smtClean="0"/>
              <a:t>SIS100 </a:t>
            </a:r>
            <a:r>
              <a:rPr lang="en-US" dirty="0"/>
              <a:t>tunnel plus </a:t>
            </a:r>
            <a:r>
              <a:rPr lang="en-US" dirty="0" smtClean="0"/>
              <a:t>connections. </a:t>
            </a:r>
            <a:r>
              <a:rPr lang="de-DE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Schedule </a:t>
            </a:r>
            <a:r>
              <a:rPr lang="en-US" b="1" dirty="0" smtClean="0">
                <a:ea typeface="Tahoma" panose="020B0604030504040204" pitchFamily="34" charset="0"/>
                <a:cs typeface="Tahoma" panose="020B0604030504040204" pitchFamily="34" charset="0"/>
              </a:rPr>
              <a:t>for civil construction: </a:t>
            </a:r>
            <a:endParaRPr lang="en-US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- concrete shell completed :             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    7/2020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- building ready for installation:        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 11/2021</a:t>
            </a:r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- building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ready for commissioning: 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   5/2022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Modularized</a:t>
            </a:r>
            <a:r>
              <a:rPr lang="de-DE" b="1" dirty="0" smtClean="0">
                <a:ea typeface="Tahoma" panose="020B0604030504040204" pitchFamily="34" charset="0"/>
                <a:cs typeface="Tahoma" panose="020B0604030504040204" pitchFamily="34" charset="0"/>
              </a:rPr>
              <a:t> Start Version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b="1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Experiments: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	FAIR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0 –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FAIR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startup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	FAIR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 –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	FAIR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–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2025,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FAIR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3 – </a:t>
            </a:r>
            <a:r>
              <a:rPr lang="de-DE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beyond</a:t>
            </a:r>
            <a:r>
              <a:rPr lang="de-DE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MSV (SIS300, ...)</a:t>
            </a:r>
            <a:endParaRPr lang="de-DE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</a:t>
            </a:r>
            <a:r>
              <a:rPr lang="en-US" dirty="0" smtClean="0"/>
              <a:t>ompressed </a:t>
            </a:r>
            <a:r>
              <a:rPr lang="en-US" b="1" dirty="0" smtClean="0"/>
              <a:t>B</a:t>
            </a:r>
            <a:r>
              <a:rPr lang="en-US" dirty="0" smtClean="0"/>
              <a:t>aryonic </a:t>
            </a:r>
            <a:r>
              <a:rPr lang="en-US" b="1" dirty="0" smtClean="0"/>
              <a:t>M</a:t>
            </a:r>
            <a:r>
              <a:rPr lang="en-US" dirty="0" smtClean="0"/>
              <a:t>atter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3358419"/>
            <a:ext cx="4798271" cy="2508981"/>
            <a:chOff x="1806814" y="3276349"/>
            <a:chExt cx="4798271" cy="2508981"/>
          </a:xfrm>
        </p:grpSpPr>
        <p:pic>
          <p:nvPicPr>
            <p:cNvPr id="12" name="Picture 2" descr="Bausteine5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B7CFE9"/>
                </a:clrFrom>
                <a:clrTo>
                  <a:srgbClr val="B7CF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7" t="37571" r="-5108" b="12998"/>
            <a:stretch/>
          </p:blipFill>
          <p:spPr bwMode="auto">
            <a:xfrm>
              <a:off x="2585199" y="3276600"/>
              <a:ext cx="4019886" cy="250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804757" y="3370999"/>
              <a:ext cx="86674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atom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671502" y="5137511"/>
              <a:ext cx="110945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atomic</a:t>
              </a:r>
              <a:r>
                <a:rPr lang="de-DE" sz="1800" dirty="0" smtClean="0">
                  <a:latin typeface="Verdana" pitchFamily="34" charset="0"/>
                </a:rPr>
                <a:t> </a:t>
              </a:r>
              <a:r>
                <a:rPr lang="de-DE" sz="1800" dirty="0" err="1" smtClean="0">
                  <a:latin typeface="Verdana" pitchFamily="34" charset="0"/>
                </a:rPr>
                <a:t>nucleus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599533" y="4200299"/>
              <a:ext cx="200555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proton</a:t>
              </a:r>
              <a:r>
                <a:rPr lang="de-DE" sz="1800" dirty="0" smtClean="0">
                  <a:latin typeface="Verdana" pitchFamily="34" charset="0"/>
                </a:rPr>
                <a:t>/</a:t>
              </a:r>
              <a:r>
                <a:rPr lang="de-DE" sz="1800" dirty="0" err="1" smtClean="0">
                  <a:latin typeface="Verdana" pitchFamily="34" charset="0"/>
                </a:rPr>
                <a:t>neutron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442597" y="4889754"/>
              <a:ext cx="10772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>
                  <a:latin typeface="Verdana" pitchFamily="34" charset="0"/>
                </a:rPr>
                <a:t>q</a:t>
              </a:r>
              <a:r>
                <a:rPr lang="de-DE" sz="1800" dirty="0" err="1" smtClean="0">
                  <a:latin typeface="Verdana" pitchFamily="34" charset="0"/>
                </a:rPr>
                <a:t>uarks</a:t>
              </a:r>
              <a:endParaRPr lang="de-DE" sz="1800" dirty="0">
                <a:latin typeface="Verdana" pitchFamily="34" charset="0"/>
              </a:endParaRPr>
            </a:p>
          </p:txBody>
        </p:sp>
        <p:graphicFrame>
          <p:nvGraphicFramePr>
            <p:cNvPr id="1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8108059"/>
                </p:ext>
              </p:extLst>
            </p:nvPr>
          </p:nvGraphicFramePr>
          <p:xfrm>
            <a:off x="1844326" y="5354177"/>
            <a:ext cx="671653" cy="400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" name="CorelDRAW" r:id="rId4" imgW="914400" imgH="914400" progId="CorelDRAW.Graphic.9">
                    <p:embed/>
                  </p:oleObj>
                </mc:Choice>
                <mc:Fallback>
                  <p:oleObj name="CorelDRAW" r:id="rId4" imgW="914400" imgH="914400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4326" y="5354177"/>
                          <a:ext cx="671653" cy="4000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68302" y="3394726"/>
              <a:ext cx="122649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10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823023" y="3952132"/>
              <a:ext cx="12653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14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183383" y="4569277"/>
              <a:ext cx="136273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–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15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284493" y="5378966"/>
              <a:ext cx="12316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(&lt;10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18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270066" y="5071076"/>
              <a:ext cx="11042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5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780957" y="4677484"/>
              <a:ext cx="733302" cy="7572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3561508" y="3276349"/>
              <a:ext cx="2263719" cy="493541"/>
              <a:chOff x="3330" y="1692"/>
              <a:chExt cx="2093" cy="438"/>
            </a:xfrm>
          </p:grpSpPr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4558" y="2056"/>
                <a:ext cx="70" cy="70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4166" y="1692"/>
                <a:ext cx="1257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dirty="0" err="1" smtClean="0">
                    <a:latin typeface="Verdana" pitchFamily="34" charset="0"/>
                  </a:rPr>
                  <a:t>electron</a:t>
                </a:r>
                <a:endParaRPr lang="de-DE" sz="1800" dirty="0">
                  <a:latin typeface="Verdana" pitchFamily="34" charset="0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V="1">
                <a:off x="3330" y="2091"/>
                <a:ext cx="1127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806814" y="5056090"/>
              <a:ext cx="1431315" cy="729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21196" y="1752600"/>
            <a:ext cx="4162934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Baryonic </a:t>
            </a:r>
            <a:r>
              <a:rPr lang="en-US" sz="2400" dirty="0" smtClean="0"/>
              <a:t>Matter</a:t>
            </a:r>
          </a:p>
          <a:p>
            <a:endParaRPr lang="en-US" dirty="0"/>
          </a:p>
          <a:p>
            <a:r>
              <a:rPr lang="en-US" dirty="0" smtClean="0"/>
              <a:t>made from particles composed of </a:t>
            </a:r>
            <a:br>
              <a:rPr lang="en-US" dirty="0" smtClean="0"/>
            </a:br>
            <a:r>
              <a:rPr lang="en-US" dirty="0" smtClean="0"/>
              <a:t>three quarks: proton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uud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dirty="0" smtClean="0"/>
              <a:t>, neutron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udd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6800" y="1752600"/>
            <a:ext cx="327423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Scientific questions</a:t>
            </a:r>
          </a:p>
          <a:p>
            <a:endParaRPr lang="en-US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Why are there no free quarks?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Where does mass come from? </a:t>
            </a:r>
          </a:p>
        </p:txBody>
      </p:sp>
      <p:pic>
        <p:nvPicPr>
          <p:cNvPr id="31" name="Picture 11" descr="quarkmass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36" y="3210456"/>
            <a:ext cx="3138264" cy="309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</a:t>
            </a:r>
            <a:r>
              <a:rPr lang="en-US" dirty="0" smtClean="0"/>
              <a:t>ompressed </a:t>
            </a:r>
            <a:r>
              <a:rPr lang="en-US" b="1" dirty="0" smtClean="0"/>
              <a:t>B</a:t>
            </a:r>
            <a:r>
              <a:rPr lang="en-US" dirty="0" smtClean="0"/>
              <a:t>aryonic </a:t>
            </a:r>
            <a:r>
              <a:rPr lang="en-US" b="1" dirty="0" smtClean="0"/>
              <a:t>M</a:t>
            </a:r>
            <a:r>
              <a:rPr lang="en-US" dirty="0" smtClean="0"/>
              <a:t>atter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1" name="Group 10"/>
          <p:cNvGrpSpPr/>
          <p:nvPr/>
        </p:nvGrpSpPr>
        <p:grpSpPr>
          <a:xfrm>
            <a:off x="-511414" y="3358419"/>
            <a:ext cx="4852485" cy="2508981"/>
            <a:chOff x="1752600" y="3276349"/>
            <a:chExt cx="4852485" cy="2508981"/>
          </a:xfrm>
        </p:grpSpPr>
        <p:pic>
          <p:nvPicPr>
            <p:cNvPr id="12" name="Picture 2" descr="Bausteine5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B7CFE9"/>
                </a:clrFrom>
                <a:clrTo>
                  <a:srgbClr val="B7CF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7" t="37571" r="-5108" b="12998"/>
            <a:stretch/>
          </p:blipFill>
          <p:spPr bwMode="auto">
            <a:xfrm>
              <a:off x="2585199" y="3276600"/>
              <a:ext cx="4019886" cy="250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804757" y="3370999"/>
              <a:ext cx="86674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atom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671502" y="5137511"/>
              <a:ext cx="110945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atomic</a:t>
              </a:r>
              <a:r>
                <a:rPr lang="de-DE" sz="1800" dirty="0" smtClean="0">
                  <a:latin typeface="Verdana" pitchFamily="34" charset="0"/>
                </a:rPr>
                <a:t> </a:t>
              </a:r>
              <a:r>
                <a:rPr lang="de-DE" sz="1800" dirty="0" err="1" smtClean="0">
                  <a:latin typeface="Verdana" pitchFamily="34" charset="0"/>
                </a:rPr>
                <a:t>nucleus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599533" y="4200299"/>
              <a:ext cx="200555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 smtClean="0">
                  <a:latin typeface="Verdana" pitchFamily="34" charset="0"/>
                </a:rPr>
                <a:t>proton</a:t>
              </a:r>
              <a:r>
                <a:rPr lang="de-DE" sz="1800" dirty="0" smtClean="0">
                  <a:latin typeface="Verdana" pitchFamily="34" charset="0"/>
                </a:rPr>
                <a:t>/</a:t>
              </a:r>
              <a:r>
                <a:rPr lang="de-DE" sz="1800" dirty="0" err="1" smtClean="0">
                  <a:latin typeface="Verdana" pitchFamily="34" charset="0"/>
                </a:rPr>
                <a:t>neutron</a:t>
              </a:r>
              <a:endParaRPr lang="de-DE" sz="1800" dirty="0">
                <a:latin typeface="Verdana" pitchFamily="34" charset="0"/>
              </a:endParaRPr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5442597" y="4889754"/>
              <a:ext cx="10772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 dirty="0" err="1">
                  <a:latin typeface="Verdana" pitchFamily="34" charset="0"/>
                </a:rPr>
                <a:t>q</a:t>
              </a:r>
              <a:r>
                <a:rPr lang="de-DE" sz="1800" dirty="0" err="1" smtClean="0">
                  <a:latin typeface="Verdana" pitchFamily="34" charset="0"/>
                </a:rPr>
                <a:t>uarks</a:t>
              </a:r>
              <a:endParaRPr lang="de-DE" sz="1800" dirty="0">
                <a:latin typeface="Verdana" pitchFamily="34" charset="0"/>
              </a:endParaRPr>
            </a:p>
          </p:txBody>
        </p:sp>
        <p:graphicFrame>
          <p:nvGraphicFramePr>
            <p:cNvPr id="1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5797138"/>
                </p:ext>
              </p:extLst>
            </p:nvPr>
          </p:nvGraphicFramePr>
          <p:xfrm>
            <a:off x="1844326" y="5354177"/>
            <a:ext cx="671653" cy="400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0" name="CorelDRAW" r:id="rId4" imgW="914400" imgH="914400" progId="CorelDRAW.Graphic.9">
                    <p:embed/>
                  </p:oleObj>
                </mc:Choice>
                <mc:Fallback>
                  <p:oleObj name="CorelDRAW" r:id="rId4" imgW="914400" imgH="914400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4326" y="5354177"/>
                          <a:ext cx="671653" cy="4000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68302" y="3394726"/>
              <a:ext cx="122649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10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823023" y="3952132"/>
              <a:ext cx="126532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14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183383" y="4569277"/>
              <a:ext cx="136273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–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15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284493" y="5378966"/>
              <a:ext cx="12316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(&lt;10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18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270066" y="5071076"/>
              <a:ext cx="11042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(10</a:t>
              </a:r>
              <a:r>
                <a:rPr lang="de-DE" sz="1400" b="1" baseline="30000" dirty="0">
                  <a:solidFill>
                    <a:srgbClr val="FF0000"/>
                  </a:solidFill>
                  <a:latin typeface="Verdana" pitchFamily="34" charset="0"/>
                </a:rPr>
                <a:t>-</a:t>
              </a:r>
              <a:r>
                <a:rPr lang="de-DE" sz="1400" baseline="30000" dirty="0">
                  <a:solidFill>
                    <a:srgbClr val="FF0000"/>
                  </a:solidFill>
                  <a:latin typeface="Verdana" pitchFamily="34" charset="0"/>
                </a:rPr>
                <a:t>5</a:t>
              </a:r>
              <a:r>
                <a:rPr lang="de-DE" sz="1400" dirty="0">
                  <a:solidFill>
                    <a:srgbClr val="FF0000"/>
                  </a:solidFill>
                  <a:latin typeface="Verdana" pitchFamily="34" charset="0"/>
                </a:rPr>
                <a:t> m)</a:t>
              </a:r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780957" y="4677484"/>
              <a:ext cx="733302" cy="7572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3561508" y="3276349"/>
              <a:ext cx="2263719" cy="493541"/>
              <a:chOff x="3330" y="1692"/>
              <a:chExt cx="2093" cy="438"/>
            </a:xfrm>
          </p:grpSpPr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4558" y="2056"/>
                <a:ext cx="70" cy="70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4166" y="1692"/>
                <a:ext cx="1257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dirty="0" err="1" smtClean="0">
                    <a:latin typeface="Verdana" pitchFamily="34" charset="0"/>
                  </a:rPr>
                  <a:t>electron</a:t>
                </a:r>
                <a:endParaRPr lang="de-DE" sz="1800" dirty="0">
                  <a:latin typeface="Verdana" pitchFamily="34" charset="0"/>
                </a:endParaRPr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 flipV="1">
                <a:off x="3330" y="2091"/>
                <a:ext cx="1127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752600" y="5056090"/>
              <a:ext cx="1485529" cy="729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21196" y="1752600"/>
            <a:ext cx="4162934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Baryonic </a:t>
            </a:r>
            <a:r>
              <a:rPr lang="en-US" sz="2400" dirty="0" smtClean="0"/>
              <a:t>Matter</a:t>
            </a:r>
          </a:p>
          <a:p>
            <a:endParaRPr lang="en-US" dirty="0"/>
          </a:p>
          <a:p>
            <a:r>
              <a:rPr lang="en-US" dirty="0" smtClean="0"/>
              <a:t>made from particles composed of </a:t>
            </a:r>
            <a:br>
              <a:rPr lang="en-US" dirty="0" smtClean="0"/>
            </a:br>
            <a:r>
              <a:rPr lang="en-US" dirty="0" smtClean="0"/>
              <a:t>three quarks: proton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uud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dirty="0" smtClean="0"/>
              <a:t>, neutron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udd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6800" y="1752600"/>
            <a:ext cx="327423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Scientific questions</a:t>
            </a:r>
          </a:p>
          <a:p>
            <a:endParaRPr lang="en-US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Why are there no free quarks? 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Where does mass come from?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76800" y="3376811"/>
            <a:ext cx="4191000" cy="319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Approach</a:t>
            </a:r>
          </a:p>
          <a:p>
            <a:pPr algn="r"/>
            <a:endParaRPr lang="en-US" sz="900" dirty="0" smtClean="0"/>
          </a:p>
          <a:p>
            <a:r>
              <a:rPr lang="en-US" dirty="0" smtClean="0"/>
              <a:t>Break up matter, see it forming again, probe its properties during that process: </a:t>
            </a:r>
            <a:br>
              <a:rPr lang="en-US" dirty="0" smtClean="0"/>
            </a:br>
            <a:endParaRPr lang="en-US" sz="105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How does matter behave under </a:t>
            </a:r>
            <a:br>
              <a:rPr lang="en-US" dirty="0" smtClean="0"/>
            </a:br>
            <a:r>
              <a:rPr lang="en-US" dirty="0" smtClean="0"/>
              <a:t>extreme conditions? </a:t>
            </a:r>
          </a:p>
          <a:p>
            <a:pPr marL="514350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temperatures </a:t>
            </a:r>
            <a:r>
              <a:rPr lang="en-US" dirty="0"/>
              <a:t>as in </a:t>
            </a:r>
            <a:r>
              <a:rPr lang="en-US" dirty="0" smtClean="0"/>
              <a:t>“</a:t>
            </a:r>
            <a:r>
              <a:rPr lang="en-US" dirty="0"/>
              <a:t>Big </a:t>
            </a:r>
            <a:r>
              <a:rPr lang="en-US" dirty="0" smtClean="0"/>
              <a:t>Bang”</a:t>
            </a:r>
          </a:p>
          <a:p>
            <a:pPr marL="514350" lvl="1" indent="-285750">
              <a:buFont typeface="Symbol" panose="05050102010706020507" pitchFamily="18" charset="2"/>
              <a:buChar char="-"/>
            </a:pPr>
            <a:r>
              <a:rPr lang="en-US" dirty="0" smtClean="0"/>
              <a:t>densities </a:t>
            </a:r>
            <a:r>
              <a:rPr lang="en-US" dirty="0"/>
              <a:t>as in cores of neutron </a:t>
            </a:r>
            <a:r>
              <a:rPr lang="en-US" dirty="0" smtClean="0"/>
              <a:t>stars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smtClean="0"/>
              <a:t>Study systematically energetic collisions of nuclear matter (“heavy ions”) </a:t>
            </a:r>
            <a:endParaRPr lang="en-US" dirty="0"/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60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heavy-ion collisions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179388" y="1143000"/>
            <a:ext cx="8785225" cy="5168900"/>
            <a:chOff x="179388" y="989013"/>
            <a:chExt cx="8785225" cy="5168900"/>
          </a:xfrm>
        </p:grpSpPr>
        <p:pic>
          <p:nvPicPr>
            <p:cNvPr id="43" name="Picture 2" descr="pict_auau2gev_qm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325" y="989013"/>
              <a:ext cx="7380288" cy="302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3"/>
            <p:cNvSpPr txBox="1">
              <a:spLocks noChangeArrowheads="1"/>
            </p:cNvSpPr>
            <p:nvPr/>
          </p:nvSpPr>
          <p:spPr bwMode="auto">
            <a:xfrm>
              <a:off x="3995738" y="1133475"/>
              <a:ext cx="22748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</a:rPr>
                <a:t>high density phase</a:t>
              </a:r>
            </a:p>
          </p:txBody>
        </p:sp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1963738" y="1133475"/>
              <a:ext cx="1671637" cy="457200"/>
              <a:chOff x="898" y="655"/>
              <a:chExt cx="1141" cy="288"/>
            </a:xfrm>
          </p:grpSpPr>
          <p:sp>
            <p:nvSpPr>
              <p:cNvPr id="60" name="Text Box 5"/>
              <p:cNvSpPr txBox="1">
                <a:spLocks noChangeArrowheads="1"/>
              </p:cNvSpPr>
              <p:nvPr/>
            </p:nvSpPr>
            <p:spPr bwMode="auto">
              <a:xfrm>
                <a:off x="898" y="655"/>
                <a:ext cx="38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/>
                  <a:t>Au</a:t>
                </a:r>
              </a:p>
            </p:txBody>
          </p:sp>
          <p:sp>
            <p:nvSpPr>
              <p:cNvPr id="61" name="Text Box 6"/>
              <p:cNvSpPr txBox="1">
                <a:spLocks noChangeArrowheads="1"/>
              </p:cNvSpPr>
              <p:nvPr/>
            </p:nvSpPr>
            <p:spPr bwMode="auto">
              <a:xfrm>
                <a:off x="1659" y="655"/>
                <a:ext cx="38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/>
                  <a:t>Au</a:t>
                </a: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1349" y="655"/>
                <a:ext cx="24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400">
                    <a:latin typeface="Times New Roman" pitchFamily="18" charset="0"/>
                  </a:rPr>
                  <a:t>+</a:t>
                </a:r>
              </a:p>
            </p:txBody>
          </p:sp>
        </p:grp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3348038" y="3509963"/>
              <a:ext cx="331311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1800" dirty="0">
                  <a:solidFill>
                    <a:srgbClr val="333399"/>
                  </a:solidFill>
                  <a:cs typeface="Times New Roman" pitchFamily="18" charset="0"/>
                </a:rPr>
                <a:t>transport models:</a:t>
              </a:r>
              <a:r>
                <a:rPr lang="en-US" altLang="en-US" dirty="0">
                  <a:cs typeface="Times New Roman" pitchFamily="18" charset="0"/>
                </a:rPr>
                <a:t>  </a:t>
              </a:r>
              <a:r>
                <a:rPr lang="en-US" altLang="en-US" b="1" dirty="0" err="1">
                  <a:solidFill>
                    <a:srgbClr val="FF0000"/>
                  </a:solidFill>
                  <a:cs typeface="Times New Roman" pitchFamily="18" charset="0"/>
                </a:rPr>
                <a:t>ρ</a:t>
              </a:r>
              <a:r>
                <a:rPr lang="en-US" altLang="en-US" b="1" baseline="-25000" dirty="0" err="1">
                  <a:solidFill>
                    <a:srgbClr val="FF0000"/>
                  </a:solidFill>
                  <a:cs typeface="Times New Roman" pitchFamily="18" charset="0"/>
                </a:rPr>
                <a:t>max</a:t>
              </a:r>
              <a:r>
                <a:rPr lang="en-US" altLang="en-US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≅ </a:t>
              </a:r>
              <a:r>
                <a:rPr lang="en-US" altLang="en-US" b="1" dirty="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12</a:t>
              </a:r>
              <a:r>
                <a:rPr lang="en-US" altLang="en-US" b="1" dirty="0" smtClean="0">
                  <a:solidFill>
                    <a:srgbClr val="FF0000"/>
                  </a:solidFill>
                  <a:cs typeface="Times New Roman" pitchFamily="18" charset="0"/>
                </a:rPr>
                <a:t>ρ</a:t>
              </a:r>
              <a:r>
                <a:rPr lang="en-US" altLang="en-US" b="1" baseline="-25000" dirty="0" smtClean="0">
                  <a:solidFill>
                    <a:srgbClr val="FF0000"/>
                  </a:solidFill>
                  <a:cs typeface="Times New Roman" pitchFamily="18" charset="0"/>
                </a:rPr>
                <a:t>0 </a:t>
              </a:r>
              <a:endParaRPr lang="en-US" altLang="en-US" sz="1800" dirty="0">
                <a:cs typeface="Times New Roman" pitchFamily="18" charset="0"/>
              </a:endParaRPr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>
              <a:off x="1979613" y="4094163"/>
              <a:ext cx="68135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13"/>
            <p:cNvSpPr txBox="1">
              <a:spLocks noChangeArrowheads="1"/>
            </p:cNvSpPr>
            <p:nvPr/>
          </p:nvSpPr>
          <p:spPr bwMode="auto">
            <a:xfrm>
              <a:off x="6113463" y="4278313"/>
              <a:ext cx="2244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>
                  <a:ea typeface="Arial Unicode MS" pitchFamily="34" charset="-128"/>
                  <a:cs typeface="Arial Unicode MS" pitchFamily="34" charset="-128"/>
                  <a:sym typeface="Symbol" pitchFamily="18" charset="2"/>
                </a:rPr>
                <a:t>≈ </a:t>
              </a:r>
              <a:r>
                <a:rPr lang="en-US" altLang="en-US">
                  <a:sym typeface="Symbol" pitchFamily="18" charset="2"/>
                </a:rPr>
                <a:t>10</a:t>
              </a:r>
              <a:r>
                <a:rPr lang="en-US" altLang="en-US" baseline="30000">
                  <a:sym typeface="Symbol" pitchFamily="18" charset="2"/>
                </a:rPr>
                <a:t>-22</a:t>
              </a:r>
              <a:r>
                <a:rPr lang="en-US" altLang="en-US">
                  <a:sym typeface="Symbol" pitchFamily="18" charset="2"/>
                </a:rPr>
                <a:t> s (10 fm/c)</a:t>
              </a:r>
              <a:endParaRPr lang="en-US" altLang="en-US"/>
            </a:p>
          </p:txBody>
        </p:sp>
        <p:sp>
          <p:nvSpPr>
            <p:cNvPr id="49" name="Text Box 14"/>
            <p:cNvSpPr txBox="1">
              <a:spLocks noChangeArrowheads="1"/>
            </p:cNvSpPr>
            <p:nvPr/>
          </p:nvSpPr>
          <p:spPr bwMode="auto">
            <a:xfrm>
              <a:off x="8445500" y="4125913"/>
              <a:ext cx="28257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/>
                <a:t>t</a:t>
              </a:r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H="1">
              <a:off x="7364412" y="4086225"/>
              <a:ext cx="0" cy="192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420688" y="3052763"/>
              <a:ext cx="13652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>
                  <a:solidFill>
                    <a:srgbClr val="333399"/>
                  </a:solidFill>
                </a:rPr>
                <a:t>resonances</a:t>
              </a:r>
            </a:p>
          </p:txBody>
        </p:sp>
        <p:sp>
          <p:nvSpPr>
            <p:cNvPr id="52" name="Oval 19"/>
            <p:cNvSpPr>
              <a:spLocks noChangeArrowheads="1"/>
            </p:cNvSpPr>
            <p:nvPr/>
          </p:nvSpPr>
          <p:spPr bwMode="auto">
            <a:xfrm>
              <a:off x="252413" y="2838450"/>
              <a:ext cx="142875" cy="14446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20"/>
            <p:cNvSpPr>
              <a:spLocks noChangeArrowheads="1"/>
            </p:cNvSpPr>
            <p:nvPr/>
          </p:nvSpPr>
          <p:spPr bwMode="auto">
            <a:xfrm>
              <a:off x="252413" y="3198813"/>
              <a:ext cx="142875" cy="14446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1"/>
            <p:cNvSpPr>
              <a:spLocks noChangeArrowheads="1"/>
            </p:cNvSpPr>
            <p:nvPr/>
          </p:nvSpPr>
          <p:spPr bwMode="auto">
            <a:xfrm>
              <a:off x="287338" y="3559175"/>
              <a:ext cx="71437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420688" y="2692400"/>
              <a:ext cx="1098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>
                  <a:solidFill>
                    <a:srgbClr val="333399"/>
                  </a:solidFill>
                </a:rPr>
                <a:t>nucleons</a:t>
              </a:r>
            </a:p>
          </p:txBody>
        </p:sp>
        <p:sp>
          <p:nvSpPr>
            <p:cNvPr id="56" name="Text Box 23"/>
            <p:cNvSpPr txBox="1">
              <a:spLocks noChangeArrowheads="1"/>
            </p:cNvSpPr>
            <p:nvPr/>
          </p:nvSpPr>
          <p:spPr bwMode="auto">
            <a:xfrm>
              <a:off x="420688" y="3406775"/>
              <a:ext cx="984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>
                  <a:solidFill>
                    <a:srgbClr val="333399"/>
                  </a:solidFill>
                </a:rPr>
                <a:t>mesons</a:t>
              </a:r>
            </a:p>
          </p:txBody>
        </p:sp>
        <p:sp>
          <p:nvSpPr>
            <p:cNvPr id="57" name="Rectangle 24"/>
            <p:cNvSpPr>
              <a:spLocks noChangeArrowheads="1"/>
            </p:cNvSpPr>
            <p:nvPr/>
          </p:nvSpPr>
          <p:spPr bwMode="auto">
            <a:xfrm>
              <a:off x="179388" y="2767013"/>
              <a:ext cx="1579562" cy="100806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8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4113213"/>
              <a:ext cx="2324100" cy="204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 Box 26"/>
            <p:cNvSpPr txBox="1">
              <a:spLocks noChangeArrowheads="1"/>
            </p:cNvSpPr>
            <p:nvPr/>
          </p:nvSpPr>
          <p:spPr bwMode="auto">
            <a:xfrm>
              <a:off x="3851275" y="4862513"/>
              <a:ext cx="4803775" cy="92333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/>
              <a:r>
                <a:rPr lang="en-US" altLang="en-US" sz="1800" dirty="0">
                  <a:solidFill>
                    <a:srgbClr val="333399"/>
                  </a:solidFill>
                </a:rPr>
                <a:t>high density and </a:t>
              </a:r>
              <a:r>
                <a:rPr lang="en-US" altLang="en-US" sz="1800" dirty="0" smtClean="0">
                  <a:solidFill>
                    <a:srgbClr val="333399"/>
                  </a:solidFill>
                </a:rPr>
                <a:t>high temperatures are </a:t>
              </a:r>
              <a:r>
                <a:rPr lang="en-US" altLang="en-US" sz="1800" dirty="0">
                  <a:solidFill>
                    <a:srgbClr val="333399"/>
                  </a:solidFill>
                </a:rPr>
                <a:t>reached </a:t>
              </a:r>
              <a:r>
                <a:rPr lang="en-US" altLang="en-US" sz="1800" dirty="0" smtClean="0">
                  <a:solidFill>
                    <a:srgbClr val="333399"/>
                  </a:solidFill>
                </a:rPr>
                <a:t>on </a:t>
              </a:r>
              <a:r>
                <a:rPr lang="en-US" altLang="en-US" sz="1800" dirty="0">
                  <a:solidFill>
                    <a:srgbClr val="333399"/>
                  </a:solidFill>
                </a:rPr>
                <a:t>a very short time </a:t>
              </a:r>
              <a:r>
                <a:rPr lang="en-US" altLang="en-US" sz="1800" dirty="0" smtClean="0">
                  <a:solidFill>
                    <a:srgbClr val="333399"/>
                  </a:solidFill>
                </a:rPr>
                <a:t>scale: </a:t>
              </a:r>
            </a:p>
            <a:p>
              <a:pPr eaLnBrk="0" hangingPunct="0"/>
              <a:r>
                <a:rPr lang="de-DE" altLang="en-US" dirty="0" smtClean="0">
                  <a:solidFill>
                    <a:schemeClr val="accent2"/>
                  </a:solidFill>
                  <a:sym typeface="Symbol"/>
                </a:rPr>
                <a:t> = </a:t>
              </a:r>
              <a:r>
                <a:rPr lang="de-DE" altLang="en-US" dirty="0" smtClean="0">
                  <a:solidFill>
                    <a:schemeClr val="accent2"/>
                  </a:solidFill>
                  <a:cs typeface="Arial" charset="0"/>
                  <a:sym typeface="Symbol"/>
                </a:rPr>
                <a:t>3.4</a:t>
              </a:r>
              <a:r>
                <a:rPr lang="de-DE" altLang="en-US" dirty="0" smtClean="0">
                  <a:solidFill>
                    <a:schemeClr val="accent2"/>
                  </a:solidFill>
                  <a:cs typeface="Arial" charset="0"/>
                </a:rPr>
                <a:t>∙10</a:t>
              </a:r>
              <a:r>
                <a:rPr lang="de-DE" altLang="en-US" baseline="30000" dirty="0" smtClean="0">
                  <a:solidFill>
                    <a:schemeClr val="accent2"/>
                  </a:solidFill>
                  <a:cs typeface="Arial" charset="0"/>
                </a:rPr>
                <a:t>16</a:t>
              </a:r>
              <a:r>
                <a:rPr lang="de-DE" altLang="en-US" dirty="0" smtClean="0">
                  <a:solidFill>
                    <a:schemeClr val="accent2"/>
                  </a:solidFill>
                  <a:cs typeface="Arial" charset="0"/>
                </a:rPr>
                <a:t> g/cm</a:t>
              </a:r>
              <a:r>
                <a:rPr lang="de-DE" altLang="en-US" baseline="30000" dirty="0" smtClean="0">
                  <a:solidFill>
                    <a:schemeClr val="accent2"/>
                  </a:solidFill>
                  <a:cs typeface="Arial" charset="0"/>
                </a:rPr>
                <a:t>3</a:t>
              </a:r>
              <a:r>
                <a:rPr lang="de-DE" altLang="en-US" dirty="0" smtClean="0">
                  <a:solidFill>
                    <a:schemeClr val="accent2"/>
                  </a:solidFill>
                  <a:cs typeface="Arial" charset="0"/>
                </a:rPr>
                <a:t>, T = 10</a:t>
              </a:r>
              <a:r>
                <a:rPr lang="de-DE" altLang="en-US" baseline="30000" dirty="0" smtClean="0">
                  <a:solidFill>
                    <a:schemeClr val="accent2"/>
                  </a:solidFill>
                  <a:cs typeface="Arial" charset="0"/>
                </a:rPr>
                <a:t>12</a:t>
              </a:r>
              <a:r>
                <a:rPr lang="de-DE" altLang="en-US" dirty="0" smtClean="0">
                  <a:solidFill>
                    <a:schemeClr val="accent2"/>
                  </a:solidFill>
                  <a:cs typeface="Arial" charset="0"/>
                </a:rPr>
                <a:t> K</a:t>
              </a:r>
              <a:endParaRPr lang="en-US" altLang="en-US" sz="1800" dirty="0">
                <a:solidFill>
                  <a:srgbClr val="333399"/>
                </a:solidFill>
              </a:endParaRPr>
            </a:p>
          </p:txBody>
        </p:sp>
      </p:grpSp>
      <p:sp>
        <p:nvSpPr>
          <p:cNvPr id="6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Workshop on Detector Technologies for High Energy Physics </a:t>
            </a:r>
            <a:endParaRPr lang="de-DE" dirty="0"/>
          </a:p>
        </p:txBody>
      </p:sp>
      <p:sp>
        <p:nvSpPr>
          <p:cNvPr id="6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J. Heuser - FAIR, CBM, STS</a:t>
            </a:r>
            <a:endParaRPr lang="de-DE" dirty="0"/>
          </a:p>
        </p:txBody>
      </p:sp>
      <p:sp>
        <p:nvSpPr>
          <p:cNvPr id="6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6" name="Slide Number Placeholder 5"/>
          <p:cNvSpPr txBox="1">
            <a:spLocks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2527</Words>
  <Application>Microsoft Office PowerPoint</Application>
  <PresentationFormat>On-screen Show (4:3)</PresentationFormat>
  <Paragraphs>712</Paragraphs>
  <Slides>44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Arial Narrow</vt:lpstr>
      <vt:lpstr>Times New Roman</vt:lpstr>
      <vt:lpstr>Wingdings</vt:lpstr>
      <vt:lpstr>Tahoma</vt:lpstr>
      <vt:lpstr>Arial Unicode MS</vt:lpstr>
      <vt:lpstr>Verdana</vt:lpstr>
      <vt:lpstr>Calibri</vt:lpstr>
      <vt:lpstr>Symbol</vt:lpstr>
      <vt:lpstr>Larissa-Design</vt:lpstr>
      <vt:lpstr>1_Benutzerdefiniertes Design</vt:lpstr>
      <vt:lpstr>Acrobat Document</vt:lpstr>
      <vt:lpstr>CorelDRAW</vt:lpstr>
      <vt:lpstr>FAIR – CBM – STS The Compressed Baryonic Matter Experiment at FAIR and its Silicon Tracking System</vt:lpstr>
      <vt:lpstr>PowerPoint Presentation</vt:lpstr>
      <vt:lpstr>Facility for Anti-Proton and Ion Research</vt:lpstr>
      <vt:lpstr>Facility for Anti-Proton and Ion Research</vt:lpstr>
      <vt:lpstr>Facility for Anti-Proton and Ion Research</vt:lpstr>
      <vt:lpstr>Facility for Anti-Proton and Ion Research</vt:lpstr>
      <vt:lpstr>Compressed Baryonic Matter </vt:lpstr>
      <vt:lpstr>Compressed Baryonic Matter </vt:lpstr>
      <vt:lpstr>Relativistic heavy-ion collisions</vt:lpstr>
      <vt:lpstr>Exploring the QCD phase diagram</vt:lpstr>
      <vt:lpstr>Exploring the QCD phase diagram</vt:lpstr>
      <vt:lpstr>Experiments exploring dense QCD matter </vt:lpstr>
      <vt:lpstr>Particle yields in central Au+Au collisions</vt:lpstr>
      <vt:lpstr>PowerPoint Presentation</vt:lpstr>
      <vt:lpstr>Silicon Tracking in CBM</vt:lpstr>
      <vt:lpstr>Silicon Tracking System </vt:lpstr>
      <vt:lpstr>STS integration</vt:lpstr>
      <vt:lpstr>PowerPoint Presentation</vt:lpstr>
      <vt:lpstr>PowerPoint Presentation</vt:lpstr>
      <vt:lpstr>STS performance simulation  </vt:lpstr>
      <vt:lpstr>Silicon microstrip sensors</vt:lpstr>
      <vt:lpstr>Microstrip sensor shapes </vt:lpstr>
      <vt:lpstr>Prototype microstrip sensors</vt:lpstr>
      <vt:lpstr>Front-end electronics </vt:lpstr>
      <vt:lpstr>Read-out chain</vt:lpstr>
      <vt:lpstr>Module assembly</vt:lpstr>
      <vt:lpstr>Read-out cables</vt:lpstr>
      <vt:lpstr>Module assembly </vt:lpstr>
      <vt:lpstr>Module assembly</vt:lpstr>
      <vt:lpstr>Ladder assembly</vt:lpstr>
      <vt:lpstr>System Integration </vt:lpstr>
      <vt:lpstr>CBM-STS Project Timeline </vt:lpstr>
      <vt:lpstr>PowerPoint Presentation</vt:lpstr>
      <vt:lpstr>PowerPoint Presentation</vt:lpstr>
      <vt:lpstr>PowerPoint Presentation</vt:lpstr>
      <vt:lpstr>STS design constraints</vt:lpstr>
      <vt:lpstr>Module test stand</vt:lpstr>
      <vt:lpstr>Contributions to STS construction</vt:lpstr>
      <vt:lpstr>CBM-STS assembly flow</vt:lpstr>
      <vt:lpstr>Assembly center at GSI – QA site Tübingen </vt:lpstr>
      <vt:lpstr>Assembly site at KIT-Karlsruhe</vt:lpstr>
      <vt:lpstr>Assembly site at JINR VB-LHEP</vt:lpstr>
      <vt:lpstr>Baryon densities in central Au+Au collisions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Heuser, Johann Dr.</cp:lastModifiedBy>
  <cp:revision>2384</cp:revision>
  <cp:lastPrinted>2016-09-20T14:20:37Z</cp:lastPrinted>
  <dcterms:modified xsi:type="dcterms:W3CDTF">2016-11-29T08:35:17Z</dcterms:modified>
</cp:coreProperties>
</file>