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  <p:sldMasterId id="2147483783" r:id="rId4"/>
    <p:sldMasterId id="2147483819" r:id="rId5"/>
    <p:sldMasterId id="2147483934" r:id="rId6"/>
    <p:sldMasterId id="2147483952" r:id="rId7"/>
    <p:sldMasterId id="2147483989" r:id="rId8"/>
    <p:sldMasterId id="2147484052" r:id="rId9"/>
    <p:sldMasterId id="2147484112" r:id="rId10"/>
    <p:sldMasterId id="2147484125" r:id="rId11"/>
    <p:sldMasterId id="2147484137" r:id="rId12"/>
    <p:sldMasterId id="2147484149" r:id="rId13"/>
    <p:sldMasterId id="2147484161" r:id="rId14"/>
  </p:sldMasterIdLst>
  <p:notesMasterIdLst>
    <p:notesMasterId r:id="rId49"/>
  </p:notesMasterIdLst>
  <p:sldIdLst>
    <p:sldId id="331" r:id="rId15"/>
    <p:sldId id="621" r:id="rId16"/>
    <p:sldId id="592" r:id="rId17"/>
    <p:sldId id="597" r:id="rId18"/>
    <p:sldId id="598" r:id="rId19"/>
    <p:sldId id="599" r:id="rId20"/>
    <p:sldId id="600" r:id="rId21"/>
    <p:sldId id="626" r:id="rId22"/>
    <p:sldId id="267" r:id="rId23"/>
    <p:sldId id="601" r:id="rId24"/>
    <p:sldId id="602" r:id="rId25"/>
    <p:sldId id="603" r:id="rId26"/>
    <p:sldId id="604" r:id="rId27"/>
    <p:sldId id="628" r:id="rId28"/>
    <p:sldId id="607" r:id="rId29"/>
    <p:sldId id="608" r:id="rId30"/>
    <p:sldId id="610" r:id="rId31"/>
    <p:sldId id="615" r:id="rId32"/>
    <p:sldId id="623" r:id="rId33"/>
    <p:sldId id="437" r:id="rId34"/>
    <p:sldId id="627" r:id="rId35"/>
    <p:sldId id="290" r:id="rId36"/>
    <p:sldId id="629" r:id="rId37"/>
    <p:sldId id="471" r:id="rId38"/>
    <p:sldId id="619" r:id="rId39"/>
    <p:sldId id="617" r:id="rId40"/>
    <p:sldId id="513" r:id="rId41"/>
    <p:sldId id="562" r:id="rId42"/>
    <p:sldId id="563" r:id="rId43"/>
    <p:sldId id="565" r:id="rId44"/>
    <p:sldId id="618" r:id="rId45"/>
    <p:sldId id="374" r:id="rId46"/>
    <p:sldId id="624" r:id="rId47"/>
    <p:sldId id="625" r:id="rId4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0066"/>
    <a:srgbClr val="6699FF"/>
    <a:srgbClr val="0033CC"/>
    <a:srgbClr val="155F2E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2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50"/>
      <c:rotY val="2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</c:dLbls>
          <c:cat>
            <c:strRef>
              <c:f>countries!$A$3:$A$13</c:f>
              <c:strCache>
                <c:ptCount val="10"/>
                <c:pt idx="0">
                  <c:v>China</c:v>
                </c:pt>
                <c:pt idx="1">
                  <c:v>Czech Republic</c:v>
                </c:pt>
                <c:pt idx="2">
                  <c:v>France</c:v>
                </c:pt>
                <c:pt idx="3">
                  <c:v>Germany</c:v>
                </c:pt>
                <c:pt idx="4">
                  <c:v>Hungary</c:v>
                </c:pt>
                <c:pt idx="5">
                  <c:v>India</c:v>
                </c:pt>
                <c:pt idx="6">
                  <c:v>Poland</c:v>
                </c:pt>
                <c:pt idx="7">
                  <c:v>Romania</c:v>
                </c:pt>
                <c:pt idx="8">
                  <c:v>Russia</c:v>
                </c:pt>
                <c:pt idx="9">
                  <c:v>Ukraine</c:v>
                </c:pt>
              </c:strCache>
            </c:strRef>
          </c:cat>
          <c:val>
            <c:numRef>
              <c:f>countries!$E$3:$E$13</c:f>
              <c:numCache>
                <c:formatCode>0.0</c:formatCode>
                <c:ptCount val="10"/>
                <c:pt idx="0">
                  <c:v>9.1911764705882355</c:v>
                </c:pt>
                <c:pt idx="1">
                  <c:v>2.2058823529411766</c:v>
                </c:pt>
                <c:pt idx="2">
                  <c:v>0.73529411764705876</c:v>
                </c:pt>
                <c:pt idx="3">
                  <c:v>35.294117647058826</c:v>
                </c:pt>
                <c:pt idx="4">
                  <c:v>1.1029411764705883</c:v>
                </c:pt>
                <c:pt idx="5">
                  <c:v>13.602941176470587</c:v>
                </c:pt>
                <c:pt idx="6">
                  <c:v>8.8235294117647065</c:v>
                </c:pt>
                <c:pt idx="7">
                  <c:v>5.8823529411764701</c:v>
                </c:pt>
                <c:pt idx="8">
                  <c:v>20.588235294117645</c:v>
                </c:pt>
                <c:pt idx="9">
                  <c:v>2.2058823529411766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1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67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1790A0-6513-46FA-9489-BDD7F3DDB61B}" type="slidenum">
              <a:rPr lang="de-DE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14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22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6125" cy="34178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B36C6A-5DF1-48B7-A9AD-4DE7053740F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23</a:t>
            </a:fld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37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106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047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169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485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087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46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753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589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74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528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623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42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69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395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47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66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286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669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6888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3625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 überschrif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4089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2621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249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5518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7944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7402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el und vertikaler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0603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kaler Titel u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3266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1" indent="0" algn="ctr">
              <a:buNone/>
              <a:defRPr/>
            </a:lvl3pPr>
            <a:lvl4pPr marL="1371032" indent="0" algn="ctr">
              <a:buNone/>
              <a:defRPr/>
            </a:lvl4pPr>
            <a:lvl5pPr marL="1828041" indent="0" algn="ctr">
              <a:buNone/>
              <a:defRPr/>
            </a:lvl5pPr>
            <a:lvl6pPr marL="2285052" indent="0" algn="ctr">
              <a:buNone/>
              <a:defRPr/>
            </a:lvl6pPr>
            <a:lvl7pPr marL="2742062" indent="0" algn="ctr">
              <a:buNone/>
              <a:defRPr/>
            </a:lvl7pPr>
            <a:lvl8pPr marL="3199072" indent="0" algn="ctr">
              <a:buNone/>
              <a:defRPr/>
            </a:lvl8pPr>
            <a:lvl9pPr marL="3656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50BC5-1F8B-4A1A-8A31-F6AD1644CB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0947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E3A48-693C-4A49-B405-84A8D5D082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3291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6089-7754-4ABF-8B10-39E5788329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2258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350F4-2BF9-4DAC-9005-81261EA928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9097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016BD-0C48-4961-8DFC-E4F976C7A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7508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4B701-D656-44FD-B39E-2220B2DF9F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55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1972-E0EF-4FED-BEB8-9DAA0E40AF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7566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96E3-6D41-4929-AAC1-F52523143D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8814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0D330-475D-4577-95D4-50D47771FD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857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4B09-4165-4B2D-B788-CD26C60728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8774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6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26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693C4-8242-4F14-A432-59A508257B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7416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6797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766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609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347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229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0777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494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03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699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402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49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63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94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3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207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3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0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32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7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816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38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184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422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088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423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73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659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125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102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643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609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42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30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54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0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31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30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36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22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78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31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6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81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322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765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394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887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99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804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25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9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694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146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0A8BF-8B7E-459F-8356-BE81D1F2BDB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44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EED5-C195-4885-9D62-B237092E3B9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68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D42C2-D2FC-4403-98A6-66865101948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7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909BC-16EB-44CD-AED2-2FA0E2AE2C6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209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8383-0044-4B2B-A975-CBFDC46A23D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1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CFD61-948A-41A3-BBF6-E680AA2E735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052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2542-3423-4AEB-A2D7-C4A6F06AC18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119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48DA3-7495-4B7D-8551-3508BF6BB2B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521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16886-9647-4A7A-B728-240C756BEC1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04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35F82-46A9-42E1-A19A-5C33CA54652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0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5146F-A82D-48A1-AC08-2F62C6D0BE7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076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355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10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893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0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5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 kern="0"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endParaRPr kern="0"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‹Nr.›</a:t>
            </a:fld>
            <a:endParaRPr lang="en-GB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30992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2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2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0" rIns="9140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defTabSz="914021" fontAlgn="base">
              <a:spcBef>
                <a:spcPct val="0"/>
              </a:spcBef>
              <a:spcAft>
                <a:spcPct val="0"/>
              </a:spcAft>
              <a:defRPr/>
            </a:pPr>
            <a:fld id="{96B4496A-0DAF-4BE7-BD7F-4794E20EA782}" type="slidenum">
              <a:rPr lang="de-DE"/>
              <a:pPr defTabSz="91402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84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02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032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04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689" indent="-85689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8927" indent="-26659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138" indent="39988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079" indent="-20630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2237" indent="-1247258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599246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625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326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0279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7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5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GB" sz="2000">
              <a:latin typeface="Times New Roman" pitchFamily="1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2000">
              <a:latin typeface="Times New Roman" pitchFamily="1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3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9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229E-49A7-4011-A81C-3E91C329F591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9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66.tmp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35" y="908720"/>
            <a:ext cx="4734954" cy="476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9" name="Text Box 11"/>
          <p:cNvSpPr txBox="1">
            <a:spLocks noChangeArrowheads="1"/>
          </p:cNvSpPr>
          <p:nvPr/>
        </p:nvSpPr>
        <p:spPr bwMode="auto">
          <a:xfrm>
            <a:off x="108718" y="6525344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 Matter 2017, Chicago</a:t>
            </a:r>
            <a:r>
              <a:rPr lang="en-US" sz="1600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5-11 February 2017</a:t>
            </a:r>
            <a:endParaRPr lang="de-DE" sz="1600" dirty="0">
              <a:solidFill>
                <a:srgbClr val="FFC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51520" y="4797152"/>
            <a:ext cx="1751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3200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</a:t>
            </a:r>
            <a:r>
              <a:rPr lang="en-US" altLang="de-DE" sz="3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095102" y="200834"/>
            <a:ext cx="6471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en-US" sz="4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atter physics at FAIR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26" y="908720"/>
            <a:ext cx="487125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763688" y="4797152"/>
            <a:ext cx="709220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FF99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dirty="0" smtClean="0">
                <a:solidFill>
                  <a:srgbClr val="FF990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US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altLang="de-DE" sz="2400" dirty="0" smtClean="0">
                <a:solidFill>
                  <a:srgbClr val="FF9900"/>
                </a:solidFill>
                <a:latin typeface="Tahoma" pitchFamily="34" charset="0"/>
              </a:rPr>
              <a:t>The Facility of Antiproton and Ion Research </a:t>
            </a:r>
            <a:endParaRPr lang="en-US" altLang="de-DE" sz="2400" dirty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dirty="0">
                <a:solidFill>
                  <a:srgbClr val="FF990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US" altLang="de-DE" sz="24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altLang="de-DE" sz="2400" dirty="0" smtClean="0">
                <a:solidFill>
                  <a:srgbClr val="FF9900"/>
                </a:solidFill>
                <a:latin typeface="Tahoma" pitchFamily="34" charset="0"/>
              </a:rPr>
              <a:t>The CBM physics case:</a:t>
            </a:r>
            <a:r>
              <a:rPr lang="en-US" altLang="de-DE" sz="2400" dirty="0">
                <a:solidFill>
                  <a:srgbClr val="FF9900"/>
                </a:solidFill>
                <a:latin typeface="Tahoma" pitchFamily="34" charset="0"/>
              </a:rPr>
              <a:t> QCD </a:t>
            </a:r>
            <a:r>
              <a:rPr lang="en-US" altLang="de-DE" sz="2400" dirty="0" smtClean="0">
                <a:solidFill>
                  <a:srgbClr val="FF9900"/>
                </a:solidFill>
                <a:latin typeface="Tahoma" pitchFamily="34" charset="0"/>
              </a:rPr>
              <a:t>matter at large µ</a:t>
            </a:r>
            <a:r>
              <a:rPr lang="en-US" altLang="de-DE" sz="2400" baseline="-25000" dirty="0" smtClean="0">
                <a:solidFill>
                  <a:srgbClr val="FF9900"/>
                </a:solidFill>
                <a:latin typeface="Tahoma" pitchFamily="34" charset="0"/>
              </a:rPr>
              <a:t>B</a:t>
            </a:r>
            <a:r>
              <a:rPr lang="en-US" altLang="de-DE" sz="2400" dirty="0" smtClean="0">
                <a:solidFill>
                  <a:srgbClr val="FF9900"/>
                </a:solidFill>
                <a:latin typeface="Tahoma" pitchFamily="34" charset="0"/>
              </a:rPr>
              <a:t> </a:t>
            </a:r>
            <a:endParaRPr lang="en-US" altLang="de-DE" sz="1200" dirty="0" smtClean="0">
              <a:solidFill>
                <a:srgbClr val="FF9900"/>
              </a:solidFill>
              <a:latin typeface="Tahoma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altLang="de-DE" sz="2400" dirty="0" smtClean="0">
                <a:solidFill>
                  <a:srgbClr val="FF9900"/>
                </a:solidFill>
                <a:latin typeface="Tahoma" pitchFamily="34" charset="0"/>
              </a:rPr>
              <a:t>The Compressed </a:t>
            </a:r>
            <a:r>
              <a:rPr lang="de-DE" altLang="de-DE" sz="2400" dirty="0" err="1" smtClean="0">
                <a:solidFill>
                  <a:srgbClr val="FF9900"/>
                </a:solidFill>
                <a:latin typeface="Tahoma" pitchFamily="34" charset="0"/>
              </a:rPr>
              <a:t>Baryonic</a:t>
            </a:r>
            <a:r>
              <a:rPr lang="de-DE" altLang="de-DE" sz="2400" dirty="0" smtClean="0">
                <a:solidFill>
                  <a:srgbClr val="FF9900"/>
                </a:solidFill>
                <a:latin typeface="Tahoma" pitchFamily="34" charset="0"/>
              </a:rPr>
              <a:t> Matter </a:t>
            </a:r>
            <a:r>
              <a:rPr lang="de-DE" altLang="de-DE" sz="2400" dirty="0" err="1" smtClean="0">
                <a:solidFill>
                  <a:srgbClr val="FF9900"/>
                </a:solidFill>
                <a:latin typeface="Tahoma" pitchFamily="34" charset="0"/>
              </a:rPr>
              <a:t>experiment</a:t>
            </a:r>
            <a:endParaRPr lang="en-US" altLang="de-DE" sz="2400" dirty="0" smtClean="0">
              <a:solidFill>
                <a:srgbClr val="FF9900"/>
              </a:solidFill>
              <a:latin typeface="Tahoma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altLang="de-DE" sz="2400" dirty="0" smtClean="0">
                <a:solidFill>
                  <a:srgbClr val="FF9900"/>
                </a:solidFill>
                <a:latin typeface="Tahoma" pitchFamily="34" charset="0"/>
              </a:rPr>
              <a:t>CBM Phase 0</a:t>
            </a:r>
          </a:p>
        </p:txBody>
      </p:sp>
      <p:pic>
        <p:nvPicPr>
          <p:cNvPr id="10" name="Picture 6" descr="coll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>
            <a:off x="304958" y="1740860"/>
            <a:ext cx="4536504" cy="320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1280163" y="1052736"/>
            <a:ext cx="6840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      GSI and Univ. Frankfurt </a:t>
            </a: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9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5" y="2796897"/>
            <a:ext cx="3775134" cy="36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564" y="6436522"/>
            <a:ext cx="42482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kern="0" dirty="0" smtClean="0">
                <a:solidFill>
                  <a:srgbClr val="000000"/>
                </a:solidFill>
              </a:rPr>
              <a:t>P. </a:t>
            </a:r>
            <a:r>
              <a:rPr lang="en-US" altLang="en-US" sz="1100" kern="0" dirty="0" err="1" smtClean="0">
                <a:solidFill>
                  <a:srgbClr val="000000"/>
                </a:solidFill>
              </a:rPr>
              <a:t>Danielewicz</a:t>
            </a:r>
            <a:r>
              <a:rPr lang="en-US" altLang="en-US" sz="1100" kern="0" dirty="0" smtClean="0">
                <a:solidFill>
                  <a:srgbClr val="000000"/>
                </a:solidFill>
              </a:rPr>
              <a:t>, R. Lacey, W.G. Lynch, </a:t>
            </a:r>
            <a:r>
              <a:rPr lang="de-DE" altLang="en-US" sz="1100" kern="0" dirty="0" smtClean="0">
                <a:solidFill>
                  <a:srgbClr val="000000"/>
                </a:solidFill>
              </a:rPr>
              <a:t>Science 298 (2002) 1592 </a:t>
            </a:r>
            <a:endParaRPr lang="en-US" altLang="en-US" sz="1100" kern="0" dirty="0" smtClean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45465" y="2458343"/>
            <a:ext cx="364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AGS: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proton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flow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9" descr="Schematic of Collision Z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7904"/>
            <a:ext cx="3024336" cy="21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36504" y="2420888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Azimuthal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angle </a:t>
            </a:r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distribution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/d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= C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(1 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cos(2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...)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7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pieren 15"/>
          <p:cNvGrpSpPr/>
          <p:nvPr/>
        </p:nvGrpSpPr>
        <p:grpSpPr>
          <a:xfrm>
            <a:off x="4337843" y="2673897"/>
            <a:ext cx="4690533" cy="3419399"/>
            <a:chOff x="4574888" y="3481388"/>
            <a:chExt cx="4679950" cy="326072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888" y="3481388"/>
              <a:ext cx="4679950" cy="309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4787900" y="3554413"/>
              <a:ext cx="3911600" cy="522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sz="2800" dirty="0" smtClean="0">
                  <a:solidFill>
                    <a:srgbClr val="000000"/>
                  </a:solidFill>
                  <a:cs typeface="Arial" charset="0"/>
                </a:rPr>
                <a:t>Ω</a:t>
              </a:r>
              <a:r>
                <a:rPr lang="de-DE" sz="2800" baseline="30000" dirty="0" smtClean="0">
                  <a:solidFill>
                    <a:srgbClr val="000000"/>
                  </a:solidFill>
                  <a:cs typeface="Arial" charset="0"/>
                </a:rPr>
                <a:t>-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production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in 4 A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GeV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Au+Au</a:t>
              </a:r>
              <a:endParaRPr lang="el-GR" sz="2000" baseline="30000" dirty="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889500" y="6402388"/>
              <a:ext cx="3930650" cy="33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600" smtClean="0">
                  <a:solidFill>
                    <a:srgbClr val="000000"/>
                  </a:solidFill>
                  <a:latin typeface="Tahoma" pitchFamily="34" charset="0"/>
                </a:rPr>
                <a:t>HYPQGSM calculations , K. Gudima et al. </a:t>
              </a:r>
            </a:p>
          </p:txBody>
        </p: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0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1288" b="2689"/>
          <a:stretch>
            <a:fillRect/>
          </a:stretch>
        </p:blipFill>
        <p:spPr bwMode="auto">
          <a:xfrm>
            <a:off x="4680507" y="2520280"/>
            <a:ext cx="2195749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087428" y="2583113"/>
            <a:ext cx="204652" cy="3863797"/>
          </a:xfrm>
          <a:prstGeom prst="rect">
            <a:avLst/>
          </a:prstGeom>
          <a:solidFill>
            <a:srgbClr val="14425D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20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50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44222" y="2977207"/>
            <a:ext cx="345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 et al., Jour. Phys. G38 (2011)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58" y="1814815"/>
            <a:ext cx="4248472" cy="4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5" y="3267067"/>
            <a:ext cx="4232745" cy="34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0" name="Rechteck 9"/>
          <p:cNvSpPr/>
          <p:nvPr/>
        </p:nvSpPr>
        <p:spPr>
          <a:xfrm>
            <a:off x="107504" y="692696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1941"/>
            <a:ext cx="43100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002711" y="2988241"/>
            <a:ext cx="3304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HADES: Ar +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KCl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1.76 A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1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G. </a:t>
            </a:r>
            <a:r>
              <a:rPr lang="de-DE" sz="1600" dirty="0" err="1" smtClean="0">
                <a:solidFill>
                  <a:prstClr val="black"/>
                </a:solidFill>
                <a:latin typeface="Calibri"/>
              </a:rPr>
              <a:t>Agakishiev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 et al., arXiv:1512.07070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41033" y="1887795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</a:rPr>
              <a:t>Particle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yields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and</a:t>
            </a:r>
            <a:r>
              <a:rPr lang="de-DE" sz="1600" dirty="0" smtClean="0">
                <a:solidFill>
                  <a:srgbClr val="000000"/>
                </a:solidFill>
              </a:rPr>
              <a:t> thermal </a:t>
            </a:r>
            <a:r>
              <a:rPr lang="de-DE" sz="1600" dirty="0" err="1" smtClean="0">
                <a:solidFill>
                  <a:srgbClr val="000000"/>
                </a:solidFill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fits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8170853" y="4415314"/>
            <a:ext cx="585944" cy="6263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0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692696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feld 1"/>
          <p:cNvSpPr txBox="1"/>
          <p:nvPr/>
        </p:nvSpPr>
        <p:spPr>
          <a:xfrm>
            <a:off x="4788024" y="2780928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0000"/>
                </a:solidFill>
              </a:rPr>
              <a:t>S</a:t>
            </a:r>
            <a:r>
              <a:rPr lang="de-DE" sz="1600" dirty="0" err="1" smtClean="0">
                <a:solidFill>
                  <a:srgbClr val="000000"/>
                </a:solidFill>
              </a:rPr>
              <a:t>lope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dilepton</a:t>
            </a:r>
            <a:r>
              <a:rPr lang="de-DE" sz="1600" dirty="0" smtClean="0">
                <a:solidFill>
                  <a:srgbClr val="000000"/>
                </a:solidFill>
              </a:rPr>
              <a:t> invariant </a:t>
            </a:r>
            <a:r>
              <a:rPr lang="de-DE" sz="1600" dirty="0" err="1" smtClean="0">
                <a:solidFill>
                  <a:srgbClr val="000000"/>
                </a:solidFill>
              </a:rPr>
              <a:t>mass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spectrum</a:t>
            </a:r>
            <a:endParaRPr lang="de-DE" sz="1600" dirty="0" smtClean="0">
              <a:solidFill>
                <a:srgbClr val="000000"/>
              </a:solidFill>
            </a:endParaRPr>
          </a:p>
          <a:p>
            <a:r>
              <a:rPr lang="de-DE" sz="1600" dirty="0" smtClean="0">
                <a:solidFill>
                  <a:srgbClr val="000000"/>
                </a:solidFill>
              </a:rPr>
              <a:t>1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&lt; </a:t>
            </a:r>
            <a:r>
              <a:rPr lang="de-DE" sz="1600" dirty="0" err="1" smtClean="0">
                <a:solidFill>
                  <a:srgbClr val="000000"/>
                </a:solidFill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inv</a:t>
            </a:r>
            <a:r>
              <a:rPr lang="de-DE" sz="1600" dirty="0" smtClean="0">
                <a:solidFill>
                  <a:srgbClr val="000000"/>
                </a:solidFill>
              </a:rPr>
              <a:t> &lt; 2.5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79356" y="2780928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de-DE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57296" y="6472156"/>
            <a:ext cx="364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The CBM </a:t>
            </a:r>
            <a:r>
              <a:rPr lang="de-DE" sz="1400" dirty="0" err="1" smtClean="0">
                <a:solidFill>
                  <a:srgbClr val="000000"/>
                </a:solidFill>
              </a:rPr>
              <a:t>Collaboration</a:t>
            </a:r>
            <a:r>
              <a:rPr lang="de-DE" sz="1400" dirty="0">
                <a:solidFill>
                  <a:srgbClr val="000000"/>
                </a:solidFill>
              </a:rPr>
              <a:t>,</a:t>
            </a:r>
            <a:r>
              <a:rPr lang="de-DE" sz="1400" dirty="0" smtClean="0">
                <a:solidFill>
                  <a:srgbClr val="000000"/>
                </a:solidFill>
              </a:rPr>
              <a:t> arXiv:1607.01487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146" name="Picture 2" descr="C:\Users\senger\AppData\Local\Temp\emitting_source_T_na60_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270" y="3365702"/>
            <a:ext cx="4411379" cy="307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421410" y="2996952"/>
            <a:ext cx="872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Spinodal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decomposition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mixed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phase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baryon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number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density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692696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 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25149" y="4509120"/>
            <a:ext cx="2850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Jan </a:t>
            </a:r>
            <a:r>
              <a:rPr lang="de-DE" sz="1400" dirty="0" err="1" smtClean="0"/>
              <a:t>Steinheimer</a:t>
            </a:r>
            <a:r>
              <a:rPr lang="de-DE" sz="1400" dirty="0" smtClean="0"/>
              <a:t>, Jorgen Randrup</a:t>
            </a:r>
            <a:endParaRPr lang="en-US" sz="1400" dirty="0" smtClean="0"/>
          </a:p>
          <a:p>
            <a:r>
              <a:rPr lang="en-US" sz="1400" dirty="0" smtClean="0"/>
              <a:t>Phys</a:t>
            </a:r>
            <a:r>
              <a:rPr lang="en-US" sz="1400" dirty="0"/>
              <a:t>. Rev. C 87, 054903 (2013</a:t>
            </a:r>
            <a:r>
              <a:rPr lang="en-US" sz="1400" dirty="0" smtClean="0"/>
              <a:t>)</a:t>
            </a:r>
          </a:p>
          <a:p>
            <a:r>
              <a:rPr lang="de-DE" sz="1400" dirty="0" smtClean="0"/>
              <a:t>Eur. Phys. J. A (2016)  52: 239</a:t>
            </a:r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80345"/>
            <a:ext cx="4440171" cy="328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18062" y="3779167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C. </a:t>
            </a:r>
            <a:r>
              <a:rPr lang="en-US" sz="1400" dirty="0" smtClean="0">
                <a:latin typeface="+mj-lt"/>
              </a:rPr>
              <a:t>Herold, </a:t>
            </a:r>
            <a:r>
              <a:rPr lang="en-US" sz="1400" dirty="0" smtClean="0"/>
              <a:t>M. </a:t>
            </a:r>
            <a:r>
              <a:rPr lang="en-US" sz="1400" dirty="0" err="1" smtClean="0"/>
              <a:t>Nahrgang</a:t>
            </a:r>
            <a:r>
              <a:rPr lang="en-US" sz="1400" i="1" dirty="0" smtClean="0"/>
              <a:t>,</a:t>
            </a:r>
            <a:r>
              <a:rPr lang="en-US" sz="1400" dirty="0" smtClean="0"/>
              <a:t> I. </a:t>
            </a:r>
            <a:r>
              <a:rPr lang="en-US" sz="1400" dirty="0" err="1" smtClean="0"/>
              <a:t>Mishustin</a:t>
            </a:r>
            <a:r>
              <a:rPr lang="en-US" sz="1400" i="1" dirty="0" smtClean="0"/>
              <a:t>,</a:t>
            </a:r>
            <a:r>
              <a:rPr lang="en-US" sz="1400" dirty="0" smtClean="0"/>
              <a:t> </a:t>
            </a:r>
            <a:r>
              <a:rPr lang="en-US" sz="1400" dirty="0" err="1" smtClean="0"/>
              <a:t>M.Bleicher</a:t>
            </a:r>
            <a:endParaRPr lang="en-US" sz="1400" dirty="0" smtClean="0"/>
          </a:p>
          <a:p>
            <a:r>
              <a:rPr lang="en-US" sz="1400" dirty="0" smtClean="0">
                <a:latin typeface="+mj-lt"/>
              </a:rPr>
              <a:t>Nuclear </a:t>
            </a:r>
            <a:r>
              <a:rPr lang="en-US" sz="1400" dirty="0">
                <a:latin typeface="+mj-lt"/>
              </a:rPr>
              <a:t>Physics A 925 (2014) </a:t>
            </a:r>
            <a:r>
              <a:rPr lang="en-US" sz="1400" dirty="0" smtClean="0">
                <a:latin typeface="+mj-lt"/>
              </a:rPr>
              <a:t>14 </a:t>
            </a:r>
            <a:endParaRPr lang="en-US" sz="1400" dirty="0">
              <a:latin typeface="+mj-lt"/>
            </a:endParaRPr>
          </a:p>
        </p:txBody>
      </p:sp>
      <p:sp>
        <p:nvSpPr>
          <p:cNvPr id="1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1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8" y="3717033"/>
            <a:ext cx="45248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175110" y="3933056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4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-proton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multiplicity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distribution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critical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7504" y="692696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Critical point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event-by-event fluctuations of conserved quantities (B,S,Q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“critical opalescence”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75856" y="4953558"/>
            <a:ext cx="1789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9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37" y="2273734"/>
            <a:ext cx="5861867" cy="453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17642" y="76470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8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62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3815" y="692696"/>
            <a:ext cx="96488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N-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interaction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strange matter?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(double-) lambda 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eta-stable objects (e.g. strange 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</a:rPr>
              <a:t>dibaryons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) 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6009"/>
            <a:ext cx="4507016" cy="43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6223420"/>
            <a:ext cx="5142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A. Andronic 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et al.,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Phys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srgbClr val="14425D"/>
                </a:solidFill>
                <a:cs typeface="Arial" panose="020B0604020202020204" pitchFamily="34" charset="0"/>
              </a:rPr>
              <a:t>Lett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B697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(2011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) 203</a:t>
            </a:r>
          </a:p>
        </p:txBody>
      </p:sp>
      <p:sp>
        <p:nvSpPr>
          <p:cNvPr id="12" name="Rechteck 11"/>
          <p:cNvSpPr/>
          <p:nvPr/>
        </p:nvSpPr>
        <p:spPr>
          <a:xfrm>
            <a:off x="870104" y="2006945"/>
            <a:ext cx="461536" cy="358229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445" y="578044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980832" y="2276872"/>
            <a:ext cx="391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Double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lambda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hypernuclei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production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central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at 10 A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426677"/>
              </p:ext>
            </p:extLst>
          </p:nvPr>
        </p:nvGraphicFramePr>
        <p:xfrm>
          <a:off x="4932040" y="2997083"/>
          <a:ext cx="4032448" cy="1112520"/>
        </p:xfrm>
        <a:graphic>
          <a:graphicData uri="http://schemas.openxmlformats.org/drawingml/2006/table">
            <a:tbl>
              <a:tblPr firstRow="1" bandRow="1"/>
              <a:tblGrid>
                <a:gridCol w="804905"/>
                <a:gridCol w="1376584"/>
                <a:gridCol w="1850959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Multiplicity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in 1 </a:t>
                      </a:r>
                      <a:r>
                        <a:rPr lang="de-DE" dirty="0" err="1" smtClean="0"/>
                        <a:t>week</a:t>
                      </a:r>
                      <a:r>
                        <a:rPr lang="de-DE" dirty="0" smtClean="0"/>
                        <a:t>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5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dirty="0" smtClean="0">
                          <a:solidFill>
                            <a:srgbClr val="FF0000"/>
                          </a:solidFill>
                          <a:sym typeface="Symbol"/>
                        </a:rPr>
                        <a:t> 10</a:t>
                      </a:r>
                      <a:r>
                        <a:rPr lang="de-DE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-6</a:t>
                      </a:r>
                      <a:endParaRPr lang="en-US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3000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6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 10</a:t>
                      </a:r>
                      <a:r>
                        <a:rPr kumimoji="0" lang="de-DE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-7</a:t>
                      </a:r>
                      <a:endParaRPr kumimoji="0" lang="en-US" sz="18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0033CC"/>
                          </a:solidFill>
                        </a:rPr>
                        <a:t>60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6" name="Textfeld 15"/>
          <p:cNvSpPr txBox="1"/>
          <p:nvPr/>
        </p:nvSpPr>
        <p:spPr>
          <a:xfrm>
            <a:off x="4892989" y="4437111"/>
            <a:ext cx="3458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Assumption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yield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calculation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Reaction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Rate 1 MHz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BR 10% (2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sequential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weak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decays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Efficiency 1%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57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0" y="2090631"/>
            <a:ext cx="6315306" cy="442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467544" y="6433591"/>
            <a:ext cx="8676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J. </a:t>
            </a:r>
            <a:r>
              <a:rPr lang="de-DE" sz="1400" dirty="0" err="1" smtClean="0">
                <a:solidFill>
                  <a:srgbClr val="000000"/>
                </a:solidFill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>
                <a:solidFill>
                  <a:srgbClr val="000000"/>
                </a:solidFill>
              </a:rPr>
              <a:t>A. </a:t>
            </a:r>
            <a:r>
              <a:rPr lang="de-DE" sz="1400" dirty="0" err="1" smtClean="0">
                <a:solidFill>
                  <a:srgbClr val="000000"/>
                </a:solidFill>
              </a:rPr>
              <a:t>Botvina</a:t>
            </a:r>
            <a:r>
              <a:rPr lang="de-DE" sz="1400" dirty="0" smtClean="0">
                <a:solidFill>
                  <a:srgbClr val="000000"/>
                </a:solidFill>
              </a:rPr>
              <a:t>, M</a:t>
            </a:r>
            <a:r>
              <a:rPr lang="de-DE" sz="1400" dirty="0">
                <a:solidFill>
                  <a:srgbClr val="000000"/>
                </a:solidFill>
              </a:rPr>
              <a:t>. </a:t>
            </a:r>
            <a:r>
              <a:rPr lang="de-DE" sz="1400" dirty="0" smtClean="0">
                <a:solidFill>
                  <a:srgbClr val="000000"/>
                </a:solidFill>
              </a:rPr>
              <a:t>Bleicher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/>
              <a:t>Phys. </a:t>
            </a:r>
            <a:r>
              <a:rPr lang="de-DE" sz="1400" dirty="0" err="1"/>
              <a:t>Rev</a:t>
            </a:r>
            <a:r>
              <a:rPr lang="de-DE" sz="1400" dirty="0"/>
              <a:t>. C 95, 014911 (2017</a:t>
            </a:r>
            <a:r>
              <a:rPr lang="de-DE" sz="1400" dirty="0" smtClean="0"/>
              <a:t>), </a:t>
            </a:r>
            <a:r>
              <a:rPr lang="en-US" sz="1400" dirty="0" smtClean="0">
                <a:solidFill>
                  <a:srgbClr val="000000"/>
                </a:solidFill>
              </a:rPr>
              <a:t>arXiv:1605.03439v1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76" y="1484784"/>
            <a:ext cx="736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0000"/>
                </a:solidFill>
              </a:rPr>
              <a:t>UrQMD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calculation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including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subthreshold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charm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production</a:t>
            </a:r>
            <a:r>
              <a:rPr lang="de-DE" sz="2000" dirty="0" smtClean="0">
                <a:solidFill>
                  <a:srgbClr val="000000"/>
                </a:solidFill>
              </a:rPr>
              <a:t> via</a:t>
            </a:r>
          </a:p>
          <a:p>
            <a:r>
              <a:rPr lang="en-US" sz="2000" dirty="0">
                <a:solidFill>
                  <a:srgbClr val="000000"/>
                </a:solidFill>
              </a:rPr>
              <a:t>N* → </a:t>
            </a:r>
            <a:r>
              <a:rPr lang="el-GR" sz="2000" dirty="0">
                <a:solidFill>
                  <a:srgbClr val="000000"/>
                </a:solidFill>
              </a:rPr>
              <a:t>Λ</a:t>
            </a:r>
            <a:r>
              <a:rPr lang="en-US" sz="2000" baseline="-25000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 + </a:t>
            </a:r>
            <a:r>
              <a:rPr lang="en-US" sz="2000" dirty="0" smtClean="0">
                <a:solidFill>
                  <a:srgbClr val="000000"/>
                </a:solidFill>
              </a:rPr>
              <a:t>D  and   N</a:t>
            </a:r>
            <a:r>
              <a:rPr lang="en-US" sz="2000" dirty="0">
                <a:solidFill>
                  <a:srgbClr val="000000"/>
                </a:solidFill>
              </a:rPr>
              <a:t>* → N +J/</a:t>
            </a:r>
            <a:r>
              <a:rPr lang="el-GR" sz="2000" dirty="0" smtClean="0">
                <a:solidFill>
                  <a:srgbClr val="000000"/>
                </a:solidFill>
              </a:rPr>
              <a:t>ψ</a:t>
            </a:r>
            <a:endParaRPr lang="de-DE" sz="2000" dirty="0" smtClean="0">
              <a:solidFill>
                <a:srgbClr val="00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hteck 11"/>
          <p:cNvSpPr/>
          <p:nvPr/>
        </p:nvSpPr>
        <p:spPr>
          <a:xfrm>
            <a:off x="172434" y="692696"/>
            <a:ext cx="8864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Charm production at threshold energies in cold and dense matter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charm production in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p+A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and A+A   (J/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</a:rPr>
              <a:t>ψ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</a:rPr>
              <a:t>,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D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, D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5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60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7282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395535" y="235687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895624" y="413322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54016" y="609205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52751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5724128" y="4119463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491880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60963" y="2251961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3348" y="3501008"/>
            <a:ext cx="3465532" cy="904863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/s; 1.5 </a:t>
            </a:r>
            <a:r>
              <a:rPr lang="en-GB" sz="16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(35)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3x10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(90)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 protons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8706" y="4875779"/>
            <a:ext cx="3366830" cy="929485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radioactive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 up to</a:t>
            </a:r>
            <a:b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1.5 - 2 GeV/u; </a:t>
            </a:r>
            <a:endParaRPr lang="en-GB" sz="16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 1.5  - 15 GeV/c       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9512" y="3058334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7504" y="4426486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5995" y="5794638"/>
            <a:ext cx="2637323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Challenges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127" y="6253223"/>
            <a:ext cx="4034797" cy="560153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dynamical vacuum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4054016" y="6453336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4037924" y="6520514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pic>
        <p:nvPicPr>
          <p:cNvPr id="23" name="Picture 2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618654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4" name="Picture 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3420" y="609260"/>
            <a:ext cx="479425" cy="32226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5" name="Picture 10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6392" y="609777"/>
            <a:ext cx="479425" cy="306664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6" name="Picture 34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0785" y="624341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graphicFrame>
        <p:nvGraphicFramePr>
          <p:cNvPr id="27" name="Objek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620422"/>
              </p:ext>
            </p:extLst>
          </p:nvPr>
        </p:nvGraphicFramePr>
        <p:xfrm>
          <a:off x="3079294" y="627532"/>
          <a:ext cx="4794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Photo Editor Photo" r:id="rId8" imgW="2723810" imgH="1695687" progId="">
                  <p:embed/>
                </p:oleObj>
              </mc:Choice>
              <mc:Fallback>
                <p:oleObj name="Photo Editor Photo" r:id="rId8" imgW="2723810" imgH="1695687" progId="">
                  <p:embed/>
                  <p:pic>
                    <p:nvPicPr>
                      <p:cNvPr id="0" name="Object 90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294" y="627532"/>
                        <a:ext cx="479425" cy="292100"/>
                      </a:xfrm>
                      <a:prstGeom prst="rect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pic>
        <p:nvPicPr>
          <p:cNvPr id="34" name="Picture 19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584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5" name="Picture 40" descr="800px-Flag_of_Slovenia_svg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84657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6" name="Picture 16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6393" y="999697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7" name="Picture 46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0785" y="1001284"/>
            <a:ext cx="479425" cy="290513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8" name="Picture 28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85804" y="978025"/>
            <a:ext cx="473075" cy="3175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39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8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ultiplicity_4AG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192837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591071"/>
            <a:ext cx="91440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Particle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yields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in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central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Au+Au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4 A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GeV</a:t>
            </a:r>
            <a:endParaRPr lang="de-DE" altLang="de-DE" sz="24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99780" name="Line 4"/>
          <p:cNvSpPr>
            <a:spLocks noChangeShapeType="1"/>
          </p:cNvSpPr>
          <p:nvPr/>
        </p:nvSpPr>
        <p:spPr bwMode="auto">
          <a:xfrm>
            <a:off x="2268538" y="2997200"/>
            <a:ext cx="39608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1" name="Line 5"/>
          <p:cNvSpPr>
            <a:spLocks noChangeShapeType="1"/>
          </p:cNvSpPr>
          <p:nvPr/>
        </p:nvSpPr>
        <p:spPr bwMode="auto">
          <a:xfrm flipV="1">
            <a:off x="6227763" y="2420938"/>
            <a:ext cx="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2" name="Text Box 6"/>
          <p:cNvSpPr txBox="1">
            <a:spLocks noChangeArrowheads="1"/>
          </p:cNvSpPr>
          <p:nvPr/>
        </p:nvSpPr>
        <p:spPr bwMode="auto">
          <a:xfrm>
            <a:off x="5040313" y="2420938"/>
            <a:ext cx="827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0000"/>
                </a:solidFill>
              </a:rPr>
              <a:t>AGS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1012666"/>
            <a:ext cx="472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 Andronic, priv.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challenges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5004048" y="3573016"/>
            <a:ext cx="0" cy="20162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4248944" y="4581128"/>
            <a:ext cx="729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err="1" smtClean="0">
                <a:solidFill>
                  <a:srgbClr val="FF0000"/>
                </a:solidFill>
              </a:rPr>
              <a:t>+</a:t>
            </a:r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7" name="Raute 6"/>
          <p:cNvSpPr/>
          <p:nvPr/>
        </p:nvSpPr>
        <p:spPr bwMode="auto">
          <a:xfrm>
            <a:off x="4896036" y="5589240"/>
            <a:ext cx="216024" cy="228600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4" name="Raute 13"/>
          <p:cNvSpPr/>
          <p:nvPr/>
        </p:nvSpPr>
        <p:spPr bwMode="auto">
          <a:xfrm>
            <a:off x="4896036" y="3359476"/>
            <a:ext cx="219947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51767" y="4366232"/>
            <a:ext cx="2375971" cy="120032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FFFF"/>
                </a:solidFill>
              </a:rPr>
              <a:t>extremely</a:t>
            </a:r>
            <a:r>
              <a:rPr lang="de-DE" sz="2400" dirty="0" smtClean="0">
                <a:solidFill>
                  <a:srgbClr val="FFFFFF"/>
                </a:solidFill>
              </a:rPr>
              <a:t> high</a:t>
            </a:r>
          </a:p>
          <a:p>
            <a:r>
              <a:rPr lang="de-DE" sz="2400" dirty="0" err="1" smtClean="0">
                <a:solidFill>
                  <a:srgbClr val="FFFFFF"/>
                </a:solidFill>
              </a:rPr>
              <a:t>interaction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rates</a:t>
            </a:r>
            <a:endParaRPr lang="de-DE" sz="2400" dirty="0" smtClean="0">
              <a:solidFill>
                <a:srgbClr val="FFFFFF"/>
              </a:solidFill>
            </a:endParaRPr>
          </a:p>
          <a:p>
            <a:r>
              <a:rPr lang="de-DE" sz="2400" dirty="0" err="1" smtClean="0">
                <a:solidFill>
                  <a:srgbClr val="FFFFFF"/>
                </a:solidFill>
              </a:rPr>
              <a:t>required</a:t>
            </a:r>
            <a:r>
              <a:rPr lang="de-DE" sz="2400" dirty="0" smtClean="0">
                <a:solidFill>
                  <a:srgbClr val="FFFFFF"/>
                </a:solidFill>
              </a:rPr>
              <a:t> !</a:t>
            </a: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A2542-3423-4AEB-A2D7-C4A6F06AC18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9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99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9780" grpId="0" animBg="1"/>
      <p:bldP spid="1099781" grpId="0" animBg="1"/>
      <p:bldP spid="1099782" grpId="0" animBg="1"/>
      <p:bldP spid="6" grpId="0"/>
      <p:bldP spid="7" grpId="0" animBg="1"/>
      <p:bldP spid="14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56" y="1484784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Experiments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47864" y="717659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</a:t>
            </a: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de-DE" sz="2000" dirty="0" err="1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35496" y="6136716"/>
            <a:ext cx="2458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The CBM </a:t>
            </a:r>
            <a:r>
              <a:rPr lang="de-DE" dirty="0" err="1">
                <a:solidFill>
                  <a:prstClr val="black"/>
                </a:solidFill>
              </a:rPr>
              <a:t>Collaboration</a:t>
            </a:r>
            <a:r>
              <a:rPr lang="de-DE" dirty="0">
                <a:solidFill>
                  <a:prstClr val="black"/>
                </a:solidFill>
              </a:rPr>
              <a:t>, </a:t>
            </a:r>
            <a:endParaRPr lang="de-DE" dirty="0" smtClean="0">
              <a:solidFill>
                <a:prstClr val="black"/>
              </a:solidFill>
            </a:endParaRPr>
          </a:p>
          <a:p>
            <a:r>
              <a:rPr lang="de-DE" dirty="0" smtClean="0">
                <a:solidFill>
                  <a:prstClr val="black"/>
                </a:solidFill>
              </a:rPr>
              <a:t>arXiv:1607.01487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1377" r="293" b="359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9828" y="1916832"/>
            <a:ext cx="8614172" cy="4119563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 smtClean="0">
                <a:solidFill>
                  <a:srgbClr val="FFFF00"/>
                </a:solidFill>
                <a:latin typeface="Tahoma" pitchFamily="34" charset="0"/>
              </a:rPr>
              <a:t>5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-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>
                <a:solidFill>
                  <a:srgbClr val="FFFF00"/>
                </a:solidFill>
                <a:latin typeface="Tahoma" pitchFamily="34" charset="0"/>
              </a:rPr>
              <a:t>7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 err="1">
                <a:solidFill>
                  <a:srgbClr val="FFFF00"/>
                </a:solidFill>
                <a:latin typeface="Tahoma" pitchFamily="34" charset="0"/>
              </a:rPr>
              <a:t>Au+Au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  reactions/sec</a:t>
            </a:r>
            <a:endParaRPr lang="el-GR" sz="2800" kern="0" dirty="0">
              <a:solidFill>
                <a:srgbClr val="FFFF00"/>
              </a:solidFill>
              <a:latin typeface="Tahom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 smtClean="0">
              <a:solidFill>
                <a:srgbClr val="FFFF00"/>
              </a:solidFill>
              <a:latin typeface="Tahom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determination of displaced vertices (</a:t>
            </a:r>
            <a:r>
              <a:rPr lang="el-GR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σ</a:t>
            </a:r>
            <a:r>
              <a:rPr lang="de-DE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Symbol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identification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of leptons and hadrons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fast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and radiation hard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detectors and FEE</a:t>
            </a:r>
            <a:endParaRPr lang="en-GB" sz="2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free-streaming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readout electronics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high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speed data acquisition and high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performance</a:t>
            </a:r>
            <a:b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computer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farm for online event selection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4-D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event reconstruction </a:t>
            </a: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</a:t>
            </a:r>
            <a:r>
              <a:rPr lang="de-D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xperimental </a:t>
            </a:r>
            <a:r>
              <a:rPr lang="de-D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requirements</a:t>
            </a:r>
            <a:endParaRPr lang="de-DE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D8BA13E-3ACD-4C45-B365-6FBDAE418D1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0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0040"/>
            <a:ext cx="9144000" cy="54868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particle identification in CBM:</a:t>
            </a:r>
            <a:b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 Particle Finder </a:t>
            </a:r>
            <a:endParaRPr lang="uk-UA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 descr="KFParticleFinderBlock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7102" y="1192978"/>
            <a:ext cx="9144000" cy="490031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651690" y="6237312"/>
            <a:ext cx="3504486" cy="461665"/>
          </a:xfrm>
          <a:prstGeom prst="rect">
            <a:avLst/>
          </a:prstGeom>
          <a:solidFill>
            <a:sysClr val="window" lastClr="FFFFFF">
              <a:alpha val="8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poster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M. Zyzak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608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66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Dipol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Micro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System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Ring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Time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Flight</a:t>
            </a:r>
          </a:p>
          <a:p>
            <a:r>
              <a:rPr lang="de-DE" sz="2000" dirty="0" err="1">
                <a:solidFill>
                  <a:schemeClr val="bg1"/>
                </a:solidFill>
              </a:rPr>
              <a:t>D</a:t>
            </a:r>
            <a:r>
              <a:rPr lang="de-DE" sz="2000" dirty="0" err="1" smtClean="0">
                <a:solidFill>
                  <a:schemeClr val="bg1"/>
                </a:solidFill>
              </a:rPr>
              <a:t>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Projectile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Spectator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Muon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DAQ/FLES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Tahoma" pitchFamily="34" charset="0"/>
              </a:rPr>
              <a:t>HPC cluster </a:t>
            </a:r>
            <a:endParaRPr lang="en-US" sz="2000" dirty="0" smtClean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11256" y="5395030"/>
            <a:ext cx="7643246" cy="8309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posters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CBM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I. </a:t>
            </a:r>
            <a:r>
              <a:rPr lang="de-DE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eppner, A.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Dubey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J. Heuser, T. Mahmoud,   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5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/>
      <p:bldP spid="12" grpId="0"/>
      <p:bldP spid="16" grpId="0"/>
      <p:bldP spid="22" grpId="0"/>
      <p:bldP spid="25" grpId="0"/>
      <p:bldP spid="27" grpId="0"/>
      <p:bldP spid="30" grpId="0"/>
      <p:bldP spid="34" grpId="0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Temp\Rar$DIa0.517\IMG_1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56" y="2682643"/>
            <a:ext cx="3152056" cy="420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2"/>
          <p:cNvSpPr>
            <a:spLocks noChangeArrowheads="1"/>
          </p:cNvSpPr>
          <p:nvPr/>
        </p:nvSpPr>
        <p:spPr bwMode="auto">
          <a:xfrm>
            <a:off x="0" y="51625"/>
            <a:ext cx="9252520" cy="221595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de-DE" altLang="de-DE" sz="32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est beam at CERN Nov. - </a:t>
            </a:r>
            <a:r>
              <a:rPr lang="de-DE" altLang="de-DE" sz="3200" dirty="0" err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Dec</a:t>
            </a:r>
            <a:r>
              <a:rPr lang="de-DE" altLang="de-DE" sz="32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. 2016</a:t>
            </a:r>
          </a:p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0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rototype TOF, GEM, TRD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diamond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detectors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with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common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free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-streaming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readout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system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DAQ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successfully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tested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 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Pb+Pb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collisions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with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energies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13, 30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160 A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GeV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Teams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from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China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Germany, </a:t>
            </a:r>
            <a:r>
              <a:rPr lang="de-DE" altLang="de-DE" sz="24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India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Romania </a:t>
            </a:r>
            <a:endParaRPr lang="de-DE" altLang="de-DE" sz="2400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85256"/>
            <a:ext cx="6300190" cy="420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25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3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6228184" y="548680"/>
            <a:ext cx="276694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245214" y="564019"/>
            <a:ext cx="276694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16" y="548680"/>
            <a:ext cx="291581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-99392"/>
            <a:ext cx="911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8A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13" y="1115425"/>
            <a:ext cx="2460495" cy="173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67544" y="4950460"/>
            <a:ext cx="2285956" cy="1658780"/>
            <a:chOff x="5731181" y="764704"/>
            <a:chExt cx="2678775" cy="182021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37"/>
            <a:stretch/>
          </p:blipFill>
          <p:spPr bwMode="auto">
            <a:xfrm>
              <a:off x="5731181" y="764704"/>
              <a:ext cx="2678775" cy="182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8" t="23846" r="47228" b="65646"/>
            <a:stretch/>
          </p:blipFill>
          <p:spPr bwMode="auto">
            <a:xfrm>
              <a:off x="6590198" y="1052736"/>
              <a:ext cx="1724243" cy="459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6"/>
          <a:stretch/>
        </p:blipFill>
        <p:spPr bwMode="auto">
          <a:xfrm>
            <a:off x="467544" y="2924944"/>
            <a:ext cx="2357964" cy="150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3491880" y="632950"/>
            <a:ext cx="2448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3434096" y="1012556"/>
            <a:ext cx="2362040" cy="1912388"/>
            <a:chOff x="102909" y="2377263"/>
            <a:chExt cx="2520279" cy="244419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09" y="2377263"/>
              <a:ext cx="2520279" cy="244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1695346" y="3147635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 err="1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de-DE" sz="2000" dirty="0" err="1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>
                  <a:solidFill>
                    <a:srgbClr val="000000"/>
                  </a:solidFill>
                  <a:latin typeface="Arial"/>
                </a:rPr>
                <a:t>-</a:t>
              </a:r>
              <a:endParaRPr lang="en-US" sz="2000" baseline="30000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3444479" y="2996952"/>
            <a:ext cx="2351657" cy="1668960"/>
            <a:chOff x="5246597" y="4711201"/>
            <a:chExt cx="2480546" cy="1953136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5246597" y="4711201"/>
              <a:ext cx="2480546" cy="1953136"/>
              <a:chOff x="3095429" y="2708920"/>
              <a:chExt cx="2704174" cy="2343102"/>
            </a:xfrm>
          </p:grpSpPr>
          <p:pic>
            <p:nvPicPr>
              <p:cNvPr id="21" name="Picture 4" descr="C:\Users\senger\AppData\Local\Microsoft\Windows\Temporary Internet Files\Content.Outlook\JE4H31NI\invM_8gev_2 (2)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5429" y="2708920"/>
                <a:ext cx="2704174" cy="2343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feld 21"/>
              <p:cNvSpPr txBox="1"/>
              <p:nvPr/>
            </p:nvSpPr>
            <p:spPr>
              <a:xfrm>
                <a:off x="4784742" y="2947190"/>
                <a:ext cx="694114" cy="479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+</a:t>
                </a:r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-</a:t>
                </a:r>
                <a:endParaRPr lang="en-US" sz="2000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6252852" y="5164735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ω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491448" y="5360571"/>
              <a:ext cx="317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φ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932114" y="517590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η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593862" y="609748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ρ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3" name="Picture 5" descr="C:\Users\senger\AppData\Local\Microsoft\Windows\Temporary Internet Files\Content.Outlook\JE4H31NI\invM_JPsi_10AGeV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5" t="8213"/>
          <a:stretch/>
        </p:blipFill>
        <p:spPr bwMode="auto">
          <a:xfrm>
            <a:off x="3635896" y="5082588"/>
            <a:ext cx="2088232" cy="171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51520" y="654257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79512" y="4509120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275856" y="4713256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Charmonium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6285528" y="548680"/>
            <a:ext cx="2822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p+Au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r="53198"/>
          <a:stretch/>
        </p:blipFill>
        <p:spPr bwMode="auto">
          <a:xfrm>
            <a:off x="6498506" y="908720"/>
            <a:ext cx="2177950" cy="175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5" t="8644" r="6397"/>
          <a:stretch/>
        </p:blipFill>
        <p:spPr bwMode="auto">
          <a:xfrm>
            <a:off x="6516216" y="2780928"/>
            <a:ext cx="2085179" cy="164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hteck 33"/>
          <p:cNvSpPr/>
          <p:nvPr/>
        </p:nvSpPr>
        <p:spPr>
          <a:xfrm>
            <a:off x="6200168" y="4581128"/>
            <a:ext cx="2908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Ni+Ni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2" descr="NiNi_OpenCharm_im_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48" y="4994436"/>
            <a:ext cx="2163574" cy="18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 rot="20957752">
            <a:off x="1485308" y="3298312"/>
            <a:ext cx="6326732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posters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H.Cherif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I. Kisel,  I.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Vassiliev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oliennummernplatzhalter 7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9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l="20843" t="14823" r="27998" b="15343"/>
          <a:stretch/>
        </p:blipFill>
        <p:spPr>
          <a:xfrm>
            <a:off x="4812606" y="1230781"/>
            <a:ext cx="4078055" cy="281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32110">
            <a:off x="5630099" y="1152036"/>
            <a:ext cx="836400" cy="7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6392980" y="3585762"/>
            <a:ext cx="1257167" cy="267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Supp. frames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6245650" y="1120254"/>
            <a:ext cx="1185468" cy="234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430 MAPMTs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4966593" y="1333609"/>
            <a:ext cx="563141" cy="522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Read</a:t>
            </a:r>
          </a:p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out</a:t>
            </a:r>
          </a:p>
        </p:txBody>
      </p:sp>
      <p:grpSp>
        <p:nvGrpSpPr>
          <p:cNvPr id="290" name="Shape 290"/>
          <p:cNvGrpSpPr/>
          <p:nvPr/>
        </p:nvGrpSpPr>
        <p:grpSpPr>
          <a:xfrm rot="9616492" flipH="1">
            <a:off x="6008770" y="3493675"/>
            <a:ext cx="365299" cy="317582"/>
            <a:chOff x="5832188" y="1702989"/>
            <a:chExt cx="254700" cy="343198"/>
          </a:xfrm>
        </p:grpSpPr>
        <p:cxnSp>
          <p:nvCxnSpPr>
            <p:cNvPr id="291" name="Shape 291"/>
            <p:cNvCxnSpPr/>
            <p:nvPr/>
          </p:nvCxnSpPr>
          <p:spPr>
            <a:xfrm flipH="1">
              <a:off x="5832188" y="1702989"/>
              <a:ext cx="254698" cy="1893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292" name="Shape 292"/>
            <p:cNvCxnSpPr/>
            <p:nvPr/>
          </p:nvCxnSpPr>
          <p:spPr>
            <a:xfrm flipH="1">
              <a:off x="5959389" y="1702989"/>
              <a:ext cx="127500" cy="34319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cxnSp>
        <p:nvCxnSpPr>
          <p:cNvPr id="293" name="Shape 293"/>
          <p:cNvCxnSpPr/>
          <p:nvPr/>
        </p:nvCxnSpPr>
        <p:spPr>
          <a:xfrm flipH="1">
            <a:off x="6385171" y="1392533"/>
            <a:ext cx="259288" cy="55663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94" name="Shape 294"/>
          <p:cNvCxnSpPr/>
          <p:nvPr/>
        </p:nvCxnSpPr>
        <p:spPr>
          <a:xfrm>
            <a:off x="5458275" y="1670851"/>
            <a:ext cx="350515" cy="35155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95" name="Shape 295"/>
          <p:cNvSpPr txBox="1"/>
          <p:nvPr/>
        </p:nvSpPr>
        <p:spPr>
          <a:xfrm>
            <a:off x="7814787" y="3598573"/>
            <a:ext cx="1165462" cy="267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Exist. RICH</a:t>
            </a:r>
          </a:p>
        </p:txBody>
      </p:sp>
      <p:cxnSp>
        <p:nvCxnSpPr>
          <p:cNvPr id="296" name="Shape 296"/>
          <p:cNvCxnSpPr/>
          <p:nvPr/>
        </p:nvCxnSpPr>
        <p:spPr>
          <a:xfrm rot="10800000">
            <a:off x="7951553" y="3260814"/>
            <a:ext cx="67436" cy="302094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0" y="26034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CBM Phase 0 experiments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7198" y="743736"/>
            <a:ext cx="8813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Install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, commission and use 430 out of 1100 </a:t>
            </a:r>
            <a:endParaRPr lang="en-GB" sz="2400" kern="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CBM 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RICH multi-anode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photo-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multipliers (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MAPMT) 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in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HADES RICH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photon detector</a:t>
            </a:r>
            <a:endParaRPr lang="en-GB" sz="24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sp>
        <p:nvSpPr>
          <p:cNvPr id="16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8185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l="20843" t="14823" r="27998" b="15343"/>
          <a:stretch/>
        </p:blipFill>
        <p:spPr>
          <a:xfrm>
            <a:off x="4812606" y="1230781"/>
            <a:ext cx="4078055" cy="281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32110">
            <a:off x="5630099" y="1152036"/>
            <a:ext cx="836400" cy="7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6392980" y="3585762"/>
            <a:ext cx="1257167" cy="267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Supp. frames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6245650" y="1120254"/>
            <a:ext cx="1185468" cy="234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430 MAPMTs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4966593" y="1333609"/>
            <a:ext cx="563141" cy="522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Read</a:t>
            </a:r>
          </a:p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out</a:t>
            </a:r>
          </a:p>
        </p:txBody>
      </p:sp>
      <p:grpSp>
        <p:nvGrpSpPr>
          <p:cNvPr id="290" name="Shape 290"/>
          <p:cNvGrpSpPr/>
          <p:nvPr/>
        </p:nvGrpSpPr>
        <p:grpSpPr>
          <a:xfrm rot="9616492" flipH="1">
            <a:off x="6008770" y="3493675"/>
            <a:ext cx="365299" cy="317582"/>
            <a:chOff x="5832188" y="1702989"/>
            <a:chExt cx="254700" cy="343198"/>
          </a:xfrm>
        </p:grpSpPr>
        <p:cxnSp>
          <p:nvCxnSpPr>
            <p:cNvPr id="291" name="Shape 291"/>
            <p:cNvCxnSpPr/>
            <p:nvPr/>
          </p:nvCxnSpPr>
          <p:spPr>
            <a:xfrm flipH="1">
              <a:off x="5832188" y="1702989"/>
              <a:ext cx="254698" cy="1893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292" name="Shape 292"/>
            <p:cNvCxnSpPr/>
            <p:nvPr/>
          </p:nvCxnSpPr>
          <p:spPr>
            <a:xfrm flipH="1">
              <a:off x="5959389" y="1702989"/>
              <a:ext cx="127500" cy="34319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cxnSp>
        <p:nvCxnSpPr>
          <p:cNvPr id="293" name="Shape 293"/>
          <p:cNvCxnSpPr/>
          <p:nvPr/>
        </p:nvCxnSpPr>
        <p:spPr>
          <a:xfrm flipH="1">
            <a:off x="6385171" y="1392533"/>
            <a:ext cx="259288" cy="55663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94" name="Shape 294"/>
          <p:cNvCxnSpPr/>
          <p:nvPr/>
        </p:nvCxnSpPr>
        <p:spPr>
          <a:xfrm>
            <a:off x="5458275" y="1670851"/>
            <a:ext cx="350515" cy="35155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95" name="Shape 295"/>
          <p:cNvSpPr txBox="1"/>
          <p:nvPr/>
        </p:nvSpPr>
        <p:spPr>
          <a:xfrm>
            <a:off x="7814787" y="3598573"/>
            <a:ext cx="1165462" cy="2674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1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Exist. RICH</a:t>
            </a:r>
          </a:p>
        </p:txBody>
      </p:sp>
      <p:cxnSp>
        <p:nvCxnSpPr>
          <p:cNvPr id="296" name="Shape 296"/>
          <p:cNvCxnSpPr/>
          <p:nvPr/>
        </p:nvCxnSpPr>
        <p:spPr>
          <a:xfrm rot="10800000">
            <a:off x="7951553" y="3260814"/>
            <a:ext cx="67436" cy="302094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0" y="26034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CBM Phase 0 experiments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7198" y="743736"/>
            <a:ext cx="8813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Install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, commission and use 430 out of 1100 </a:t>
            </a:r>
            <a:endParaRPr lang="en-GB" sz="2400" kern="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CBM 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RICH multi-anode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photo-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multipliers (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MAPMT) 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in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HADES RICH</a:t>
            </a:r>
            <a:r>
              <a:rPr lang="en-GB" sz="2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photon detector</a:t>
            </a:r>
            <a:endParaRPr lang="en-GB" sz="24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482" y="3950163"/>
            <a:ext cx="358457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35495" y="2503551"/>
            <a:ext cx="542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endParaRPr lang="de-DE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10%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TOF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endParaRPr lang="de-DE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at STAR/RHIC 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(BES </a:t>
            </a: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 2019/2020)</a:t>
            </a:r>
            <a:endParaRPr lang="de-DE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4337890"/>
            <a:ext cx="4150933" cy="2546556"/>
          </a:xfrm>
          <a:prstGeom prst="rect">
            <a:avLst/>
          </a:prstGeom>
        </p:spPr>
      </p:pic>
      <p:sp>
        <p:nvSpPr>
          <p:cNvPr id="20" name="TextBox 10"/>
          <p:cNvSpPr txBox="1"/>
          <p:nvPr/>
        </p:nvSpPr>
        <p:spPr>
          <a:xfrm>
            <a:off x="2163017" y="5634351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collider vertex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(~250 cm)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TextBox 11"/>
          <p:cNvSpPr txBox="1"/>
          <p:nvPr/>
        </p:nvSpPr>
        <p:spPr>
          <a:xfrm rot="16200000">
            <a:off x="1153815" y="5237592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100 cm</a:t>
            </a:r>
            <a:endParaRPr kumimoji="0" lang="de-DE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3245888" y="5509091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fixed target pos.</a:t>
            </a:r>
          </a:p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(~500 cm)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2130107" y="6270906"/>
            <a:ext cx="243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810006"/>
                </a:solidFill>
                <a:effectLst/>
                <a:uLnTx/>
                <a:uFillTx/>
              </a:rPr>
              <a:t>CBM MRPC active area</a:t>
            </a:r>
            <a:endParaRPr kumimoji="0" lang="de-DE" sz="1600" b="1" i="0" u="none" strike="noStrike" kern="0" cap="none" spc="0" normalizeH="0" baseline="0" noProof="0" dirty="0" smtClean="0">
              <a:ln>
                <a:noFill/>
              </a:ln>
              <a:solidFill>
                <a:srgbClr val="810006"/>
              </a:solidFill>
              <a:effectLst/>
              <a:uLnTx/>
              <a:uFillTx/>
            </a:endParaRPr>
          </a:p>
        </p:txBody>
      </p:sp>
      <p:sp>
        <p:nvSpPr>
          <p:cNvPr id="24" name="TextBox 14"/>
          <p:cNvSpPr txBox="1"/>
          <p:nvPr/>
        </p:nvSpPr>
        <p:spPr>
          <a:xfrm>
            <a:off x="2110256" y="6546830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CBM electronics</a:t>
            </a:r>
            <a:endParaRPr kumimoji="0" lang="de-DE" sz="16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cxnSp>
        <p:nvCxnSpPr>
          <p:cNvPr id="25" name="Straight Arrow Connector 16"/>
          <p:cNvCxnSpPr>
            <a:stCxn id="23" idx="1"/>
          </p:cNvCxnSpPr>
          <p:nvPr/>
        </p:nvCxnSpPr>
        <p:spPr bwMode="auto">
          <a:xfrm flipH="1" flipV="1">
            <a:off x="1865741" y="6437716"/>
            <a:ext cx="264366" cy="2467"/>
          </a:xfrm>
          <a:prstGeom prst="straightConnector1">
            <a:avLst/>
          </a:prstGeom>
          <a:noFill/>
          <a:ln w="38100" cap="flat" cmpd="sng" algn="ctr">
            <a:solidFill>
              <a:srgbClr val="81000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19"/>
          <p:cNvCxnSpPr/>
          <p:nvPr/>
        </p:nvCxnSpPr>
        <p:spPr bwMode="auto">
          <a:xfrm flipH="1">
            <a:off x="1786677" y="6692008"/>
            <a:ext cx="358266" cy="1"/>
          </a:xfrm>
          <a:prstGeom prst="straightConnector1">
            <a:avLst/>
          </a:pr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9"/>
          <p:cNvCxnSpPr/>
          <p:nvPr/>
        </p:nvCxnSpPr>
        <p:spPr bwMode="auto">
          <a:xfrm flipV="1">
            <a:off x="4523802" y="5399611"/>
            <a:ext cx="1314290" cy="3955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28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8904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0" y="26034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CBM Phase 0 experiments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5780" y="797171"/>
            <a:ext cx="9262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Silicon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layers</a:t>
            </a:r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JINR/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(Au-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 A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2018/19)  </a:t>
            </a:r>
            <a:endParaRPr lang="de-DE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836" r="4302" b="12579"/>
          <a:stretch/>
        </p:blipFill>
        <p:spPr bwMode="auto">
          <a:xfrm>
            <a:off x="323528" y="1997500"/>
            <a:ext cx="204862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12" descr="cbmn.png"/>
          <p:cNvPicPr>
            <a:picLocks noChangeAspect="1"/>
          </p:cNvPicPr>
          <p:nvPr/>
        </p:nvPicPr>
        <p:blipFill rotWithShape="1">
          <a:blip r:embed="rId3" cstate="print"/>
          <a:srcRect t="16973" b="8045"/>
          <a:stretch/>
        </p:blipFill>
        <p:spPr>
          <a:xfrm>
            <a:off x="2627784" y="1997500"/>
            <a:ext cx="2706512" cy="2269818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>
            <a:off x="2195736" y="2780928"/>
            <a:ext cx="12961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226218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40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-5287" y="4841275"/>
            <a:ext cx="4073231" cy="7201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Nucleosynthesis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supernovae</a:t>
            </a:r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9723" y="5674603"/>
            <a:ext cx="3708382" cy="11387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Antiproton-proton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Charmed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(XYZ)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luonic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Lambda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02565" y="914061"/>
            <a:ext cx="4595894" cy="12187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APPA: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Plasma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Applications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Radiobiology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496" y="3698796"/>
            <a:ext cx="3036169" cy="11387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Nucleus-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Phase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93" y="3486916"/>
            <a:ext cx="1131278" cy="6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759030"/>
            <a:ext cx="1493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21" y="3294485"/>
            <a:ext cx="7810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86" y="2819367"/>
            <a:ext cx="12255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568" y="548680"/>
            <a:ext cx="343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4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67079"/>
            <a:ext cx="4686176" cy="289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0" y="26034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CBM Phase 0 experiments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5780" y="797171"/>
            <a:ext cx="9262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Silicon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layers</a:t>
            </a:r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JINR/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(Au-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 A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2018/19)  </a:t>
            </a:r>
            <a:endParaRPr lang="de-DE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836" r="4302" b="12579"/>
          <a:stretch/>
        </p:blipFill>
        <p:spPr bwMode="auto">
          <a:xfrm>
            <a:off x="323528" y="1997500"/>
            <a:ext cx="204862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12" descr="cbmn.png"/>
          <p:cNvPicPr>
            <a:picLocks noChangeAspect="1"/>
          </p:cNvPicPr>
          <p:nvPr/>
        </p:nvPicPr>
        <p:blipFill rotWithShape="1">
          <a:blip r:embed="rId4" cstate="print"/>
          <a:srcRect t="16973" b="8045"/>
          <a:stretch/>
        </p:blipFill>
        <p:spPr>
          <a:xfrm>
            <a:off x="2627784" y="1997500"/>
            <a:ext cx="2706512" cy="2269818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>
            <a:off x="2195736" y="2780928"/>
            <a:ext cx="12961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85779" y="4365104"/>
            <a:ext cx="506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miniCBM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GSI/SIS18 </a:t>
            </a: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high-rate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nucleus-nucleus</a:t>
            </a:r>
            <a:endParaRPr lang="de-DE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2018 - 2021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226218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6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14425D"/>
                </a:solidFill>
                <a:latin typeface="Tahoma" pitchFamily="34" charset="0"/>
              </a:rPr>
              <a:t>The CBM Collaboration: 55 institutions, 460 members</a:t>
            </a:r>
            <a:endParaRPr lang="en-GB" altLang="de-DE" sz="28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594097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Univ</a:t>
            </a: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Eötvös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</a:t>
            </a: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0" y="608489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740891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740891"/>
            <a:ext cx="171026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0" y="6284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VBLHEP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39510" y="3861048"/>
            <a:ext cx="4720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28</a:t>
            </a:r>
            <a:r>
              <a:rPr lang="de-DE" baseline="30000" dirty="0">
                <a:solidFill>
                  <a:srgbClr val="000000"/>
                </a:solidFill>
              </a:rPr>
              <a:t>th</a:t>
            </a:r>
            <a:r>
              <a:rPr lang="de-DE" dirty="0">
                <a:solidFill>
                  <a:srgbClr val="000000"/>
                </a:solidFill>
              </a:rPr>
              <a:t> CBM </a:t>
            </a:r>
            <a:r>
              <a:rPr lang="de-DE" dirty="0" err="1">
                <a:solidFill>
                  <a:srgbClr val="000000"/>
                </a:solidFill>
              </a:rPr>
              <a:t>Collaboration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meeting</a:t>
            </a:r>
            <a:r>
              <a:rPr lang="de-DE" dirty="0">
                <a:solidFill>
                  <a:srgbClr val="000000"/>
                </a:solidFill>
              </a:rPr>
              <a:t> in Tübingen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26-30 September 2016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13" name="Picture 2" descr="http://www.fair-center.eu/fileadmin/fair/experiments/CBM/fotos/DSC04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0" y="4479214"/>
            <a:ext cx="4924642" cy="276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graphicFrame>
        <p:nvGraphicFramePr>
          <p:cNvPr id="15" name="Diagram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556421"/>
              </p:ext>
            </p:extLst>
          </p:nvPr>
        </p:nvGraphicFramePr>
        <p:xfrm>
          <a:off x="4679507" y="4005064"/>
          <a:ext cx="4788343" cy="2916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6389663" y="3789040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2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Temp\2015-04-22_FAIR-aerial-view_till-middlehauve_928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16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901116" y="-171400"/>
            <a:ext cx="10441668" cy="928688"/>
          </a:xfrm>
          <a:prstGeom prst="rect">
            <a:avLst/>
          </a:prstGeom>
          <a:solidFill>
            <a:srgbClr val="39471D">
              <a:alpha val="40000"/>
            </a:srgbClr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de-DE" sz="36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Summary</a:t>
            </a:r>
          </a:p>
        </p:txBody>
      </p:sp>
      <p:sp>
        <p:nvSpPr>
          <p:cNvPr id="6" name="Rechteck 5"/>
          <p:cNvSpPr/>
          <p:nvPr/>
        </p:nvSpPr>
        <p:spPr>
          <a:xfrm>
            <a:off x="-36512" y="2132856"/>
            <a:ext cx="9217024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CBM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scientific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program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at SIS100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: Exploration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QCD 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phase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diagram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region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neutron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star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core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densities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</a:t>
            </a:r>
            <a:endParaRPr lang="de-DE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 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large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discovery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potential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46343" y="3284984"/>
            <a:ext cx="10244020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First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measurements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with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CBM: </a:t>
            </a:r>
            <a:endParaRPr lang="de-DE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High-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precision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multi-differential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measurements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hadrons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incl.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multistrange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,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hypernuclei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dileptons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for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different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beam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energies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collision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systems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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terra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incognita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 </a:t>
            </a:r>
          </a:p>
        </p:txBody>
      </p:sp>
      <p:sp>
        <p:nvSpPr>
          <p:cNvPr id="10" name="Rechteck 9"/>
          <p:cNvSpPr/>
          <p:nvPr/>
        </p:nvSpPr>
        <p:spPr>
          <a:xfrm>
            <a:off x="-15884" y="4830251"/>
            <a:ext cx="10225136" cy="830997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Status of experiment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preparation: Prototype detectors fulfill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CBM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requirements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 7 out of 11 TDRs approved.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-36512" y="5661248"/>
            <a:ext cx="9577064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FAIR Phase 0:</a:t>
            </a:r>
            <a:endParaRPr lang="en-US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HADES experiments with CBM RICH photon detector,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use CBM detectors at STAR/BNL and BM@N/JINR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-44849" y="620688"/>
            <a:ext cx="9180512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Status FAIR: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Procurement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accelerator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components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ongoing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Civil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construction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starts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mid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2017. FAIR Phase 1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ull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operational in 2025. 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Installation/commissioning 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 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planned during 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2021-2024. </a:t>
            </a:r>
          </a:p>
        </p:txBody>
      </p:sp>
      <p:sp>
        <p:nvSpPr>
          <p:cNvPr id="1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32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1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1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351293"/>
              </p:ext>
            </p:extLst>
          </p:nvPr>
        </p:nvGraphicFramePr>
        <p:xfrm>
          <a:off x="971603" y="1052736"/>
          <a:ext cx="6709515" cy="3882390"/>
        </p:xfrm>
        <a:graphic>
          <a:graphicData uri="http://schemas.openxmlformats.org/drawingml/2006/table">
            <a:tbl>
              <a:tblPr/>
              <a:tblGrid>
                <a:gridCol w="828608"/>
                <a:gridCol w="668677"/>
                <a:gridCol w="683842"/>
                <a:gridCol w="488755"/>
                <a:gridCol w="585954"/>
                <a:gridCol w="392934"/>
                <a:gridCol w="586643"/>
                <a:gridCol w="683842"/>
                <a:gridCol w="683842"/>
                <a:gridCol w="683842"/>
                <a:gridCol w="422576"/>
              </a:tblGrid>
              <a:tr h="447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Particle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(mass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MeV/c</a:t>
                      </a:r>
                      <a:r>
                        <a:rPr lang="en-GB" sz="1200" baseline="300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6 A GeV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10 A GeV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decay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mode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BR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ε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 (%)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6 A 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A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6 A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A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IR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MHz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 (494)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12.5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3.9·10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6.2·10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2.4·10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3.7·10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 (494)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1.4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3.8·10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8.1·10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2.3·10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4.8·10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ρ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 (770)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4.7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4.6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2.0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6.5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ω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(782)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2.2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φ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(1020)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0.07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6.0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2.2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(1115)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10.4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17.4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pπ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2.0·10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7.2·10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͞Λ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(1115)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4.6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0.034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͞pπ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81.3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6.6·10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Ξ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(1321)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0.054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0.222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1.9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7.8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Ξ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(1321)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3.0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9.9·10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17.8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5.9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Ω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(1672)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5.8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164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1.0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9.6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Ω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(1672)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7·10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0.86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J/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ψ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 (3097)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1.74·10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0.06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5.2·10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3100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3 </a:t>
                      </a:r>
                      <a:r>
                        <a:rPr lang="el-GR" sz="1200" baseline="-250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H (2993)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4.2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3.8·10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He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0.25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19.2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1.8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aseline="300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r>
                        <a:rPr lang="el-GR" sz="1200" baseline="-25000" dirty="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He (3930)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1.9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Hep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0.32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14.7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87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6.6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28669"/>
              </p:ext>
            </p:extLst>
          </p:nvPr>
        </p:nvGraphicFramePr>
        <p:xfrm>
          <a:off x="971600" y="5478353"/>
          <a:ext cx="6682606" cy="1263015"/>
        </p:xfrm>
        <a:graphic>
          <a:graphicData uri="http://schemas.openxmlformats.org/drawingml/2006/table">
            <a:tbl>
              <a:tblPr firstRow="1" firstCol="1" bandRow="1"/>
              <a:tblGrid>
                <a:gridCol w="761733"/>
                <a:gridCol w="574801"/>
                <a:gridCol w="694205"/>
                <a:gridCol w="618537"/>
                <a:gridCol w="429018"/>
                <a:gridCol w="367929"/>
                <a:gridCol w="624784"/>
                <a:gridCol w="624784"/>
                <a:gridCol w="749048"/>
                <a:gridCol w="693510"/>
                <a:gridCol w="544257"/>
              </a:tblGrid>
              <a:tr h="447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Particle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(mass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MeV/c</a:t>
                      </a:r>
                      <a:r>
                        <a:rPr lang="en-GB" sz="1200" baseline="300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20 GeV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30 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decay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mode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BR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  <a:latin typeface="Arial"/>
                          <a:ea typeface="Times New Roman"/>
                        </a:rPr>
                        <a:t>ε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 (%)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20 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30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20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30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IR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MHz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D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± 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(1869)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3.4·10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1.3·10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0.09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4.0·10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1.5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9.2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D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0 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(1865)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5.1·10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2.0·10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l-GR" sz="1200" dirty="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0.08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8.2·10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3.2·10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4.9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1.9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J/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ψ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 (3097)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7.5·10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2.9·10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0.06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2.3·10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8.7·10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44016" y="44624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 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yields  based on HSD calculations </a:t>
            </a:r>
            <a:endParaRPr lang="en-US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99592" y="692696"/>
            <a:ext cx="6287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10%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6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A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99592" y="5117122"/>
            <a:ext cx="3968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+ A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20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9808"/>
            <a:ext cx="9289032" cy="589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 bwMode="auto">
          <a:xfrm>
            <a:off x="5364088" y="6368658"/>
            <a:ext cx="4032448" cy="4989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2000" smtClean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560" y="116632"/>
            <a:ext cx="309700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FAIR</a:t>
            </a:r>
          </a:p>
          <a:p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41401" y="836712"/>
            <a:ext cx="4926643" cy="540060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Sept</a:t>
            </a:r>
            <a:r>
              <a:rPr lang="de-DE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13, 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BMBF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gave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light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203 M€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 sz="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1</a:t>
            </a:r>
            <a:r>
              <a:rPr lang="en-US" altLang="en-US" sz="2400" baseline="30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st</a:t>
            </a: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call for tender </a:t>
            </a: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Sept. 26, 2016: water </a:t>
            </a:r>
            <a:r>
              <a:rPr lang="en-US" alt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management and </a:t>
            </a: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excavation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en-US" sz="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altLang="en-US" sz="2400" baseline="30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nd</a:t>
            </a: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call for </a:t>
            </a: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tender Nov. 22, 2016:  </a:t>
            </a:r>
            <a:r>
              <a:rPr lang="en-US" alt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/>
            </a:r>
            <a:br>
              <a:rPr lang="en-US" alt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</a:b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shell </a:t>
            </a:r>
            <a:r>
              <a:rPr lang="en-US" alt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construction ‘north area’, includes SIS100 and </a:t>
            </a: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CBM cave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en-US" sz="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Start </a:t>
            </a:r>
            <a:r>
              <a:rPr lang="en-US" alt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of construction mid of </a:t>
            </a:r>
            <a:r>
              <a:rPr lang="en-US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2017</a:t>
            </a:r>
          </a:p>
          <a:p>
            <a:pPr lvl="0"/>
            <a:endParaRPr lang="en-US" sz="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Installation 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incl. commissioning of </a:t>
            </a:r>
            <a:endParaRPr lang="en-US" sz="24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experiments 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planned during 2021-2024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 altLang="en-US" sz="8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Full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completion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of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FAIR </a:t>
            </a:r>
            <a:r>
              <a:rPr lang="de-DE" alt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by</a:t>
            </a:r>
            <a:r>
              <a:rPr lang="de-DE" alt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2025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en-US" sz="24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lvl="1">
              <a:tabLst>
                <a:tab pos="900836" algn="l"/>
              </a:tabLst>
              <a:defRPr/>
            </a:pPr>
            <a:endParaRPr lang="en-US" alt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251520" y="6309320"/>
            <a:ext cx="3888432" cy="8216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32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1S-3S-BUI-COM_130410_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-214313"/>
            <a:ext cx="8604250" cy="64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SIS100-300-S5-07110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1" b="41011"/>
          <a:stretch>
            <a:fillRect/>
          </a:stretch>
        </p:blipFill>
        <p:spPr bwMode="auto">
          <a:xfrm>
            <a:off x="-180975" y="5540375"/>
            <a:ext cx="9432925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20784" r="25577" b="13988"/>
          <a:stretch>
            <a:fillRect/>
          </a:stretch>
        </p:blipFill>
        <p:spPr bwMode="auto">
          <a:xfrm>
            <a:off x="2628900" y="1758950"/>
            <a:ext cx="3455988" cy="253365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  <a:extLst/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 for SIS100/300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>
          <a:xfrm>
            <a:off x="6553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91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201B308-A586-45AB-A919-68E56F3344B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088" y="1430375"/>
            <a:ext cx="9689616" cy="502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7558" y="116632"/>
            <a:ext cx="8330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(CBM)</a:t>
            </a:r>
          </a:p>
          <a:p>
            <a:pPr algn="ctr"/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liennummernplatzhalter 7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7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Picture 2" descr="C:\Users\senger\AppData\Local\Temp\Bild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36675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254000" y="116632"/>
            <a:ext cx="9721850" cy="1008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3200" dirty="0" smtClean="0">
                <a:solidFill>
                  <a:srgbClr val="FFFFFF"/>
                </a:solidFill>
                <a:latin typeface="Tahoma" pitchFamily="34" charset="0"/>
              </a:rPr>
              <a:t>4000 tons of steel plates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3200" dirty="0" smtClean="0">
                <a:solidFill>
                  <a:srgbClr val="FFFFFF"/>
                </a:solidFill>
                <a:latin typeface="Tahoma" pitchFamily="34" charset="0"/>
              </a:rPr>
              <a:t>transported from KIT to FAIR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3200" dirty="0" smtClean="0">
                <a:solidFill>
                  <a:srgbClr val="FFFFFF"/>
                </a:solidFill>
                <a:latin typeface="Tahoma" pitchFamily="34" charset="0"/>
              </a:rPr>
              <a:t>for the CBM beam dump</a:t>
            </a:r>
            <a:endParaRPr lang="en-GB" altLang="de-DE" sz="32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5C264-46AB-4B31-8F78-F720C8F9F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4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4437112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6" y="475407"/>
            <a:ext cx="8388350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90381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the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diagram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5696" y="623731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</a:rPr>
              <a:t>2 </a:t>
            </a:r>
            <a:r>
              <a:rPr lang="el-GR" sz="2800" dirty="0" smtClean="0">
                <a:solidFill>
                  <a:prstClr val="black"/>
                </a:solidFill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</a:rPr>
              <a:t>0</a:t>
            </a:r>
            <a:endParaRPr lang="de-DE" sz="2800" baseline="-25000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580112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Calibri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Calibri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</p:spTree>
    <p:extLst>
      <p:ext uri="{BB962C8B-B14F-4D97-AF65-F5344CB8AC3E}">
        <p14:creationId xmlns:p14="http://schemas.microsoft.com/office/powerpoint/2010/main" val="266020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6" name="Picture 2" descr="Q:\Eigene Dateien\cbm\documents\Physics Book\CBM-BOOK\Part3\Figs\rho-eps-1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38" y="3682702"/>
            <a:ext cx="4237834" cy="3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Eigene Dateien\cbm\documents\Physics Book\CBM-BOOK\Part3\Figs\rho-eps-0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3710077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0" name="Freihandform 19"/>
          <p:cNvSpPr/>
          <p:nvPr/>
        </p:nvSpPr>
        <p:spPr bwMode="auto">
          <a:xfrm>
            <a:off x="1399309" y="5153891"/>
            <a:ext cx="2715491" cy="1260764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5491" h="1260764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701636" y="401782"/>
                </a:lnTo>
                <a:lnTo>
                  <a:pt x="2715491" y="1233054"/>
                </a:lnTo>
                <a:lnTo>
                  <a:pt x="845127" y="1260764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25091" y="574956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6" name="Freihandform 25"/>
          <p:cNvSpPr/>
          <p:nvPr/>
        </p:nvSpPr>
        <p:spPr bwMode="auto">
          <a:xfrm>
            <a:off x="5532271" y="5420318"/>
            <a:ext cx="2826327" cy="1066801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  <a:gd name="connsiteX0" fmla="*/ 0 w 2812472"/>
              <a:gd name="connsiteY0" fmla="*/ 0 h 1260764"/>
              <a:gd name="connsiteX1" fmla="*/ 623455 w 2812472"/>
              <a:gd name="connsiteY1" fmla="*/ 27709 h 1260764"/>
              <a:gd name="connsiteX2" fmla="*/ 1233055 w 2812472"/>
              <a:gd name="connsiteY2" fmla="*/ 83127 h 1260764"/>
              <a:gd name="connsiteX3" fmla="*/ 1953491 w 2812472"/>
              <a:gd name="connsiteY3" fmla="*/ 221673 h 1260764"/>
              <a:gd name="connsiteX4" fmla="*/ 2660073 w 2812472"/>
              <a:gd name="connsiteY4" fmla="*/ 401782 h 1260764"/>
              <a:gd name="connsiteX5" fmla="*/ 2812472 w 2812472"/>
              <a:gd name="connsiteY5" fmla="*/ 443345 h 1260764"/>
              <a:gd name="connsiteX6" fmla="*/ 2715491 w 2812472"/>
              <a:gd name="connsiteY6" fmla="*/ 1233054 h 1260764"/>
              <a:gd name="connsiteX7" fmla="*/ 845127 w 2812472"/>
              <a:gd name="connsiteY7" fmla="*/ 1260764 h 1260764"/>
              <a:gd name="connsiteX8" fmla="*/ 651164 w 2812472"/>
              <a:gd name="connsiteY8" fmla="*/ 789709 h 1260764"/>
              <a:gd name="connsiteX9" fmla="*/ 457200 w 2812472"/>
              <a:gd name="connsiteY9" fmla="*/ 401782 h 1260764"/>
              <a:gd name="connsiteX10" fmla="*/ 263236 w 2812472"/>
              <a:gd name="connsiteY10" fmla="*/ 207818 h 1260764"/>
              <a:gd name="connsiteX11" fmla="*/ 0 w 2812472"/>
              <a:gd name="connsiteY11" fmla="*/ 0 h 1260764"/>
              <a:gd name="connsiteX0" fmla="*/ 0 w 2826327"/>
              <a:gd name="connsiteY0" fmla="*/ 0 h 1260764"/>
              <a:gd name="connsiteX1" fmla="*/ 623455 w 2826327"/>
              <a:gd name="connsiteY1" fmla="*/ 27709 h 1260764"/>
              <a:gd name="connsiteX2" fmla="*/ 1233055 w 2826327"/>
              <a:gd name="connsiteY2" fmla="*/ 83127 h 1260764"/>
              <a:gd name="connsiteX3" fmla="*/ 1953491 w 2826327"/>
              <a:gd name="connsiteY3" fmla="*/ 221673 h 1260764"/>
              <a:gd name="connsiteX4" fmla="*/ 2660073 w 2826327"/>
              <a:gd name="connsiteY4" fmla="*/ 401782 h 1260764"/>
              <a:gd name="connsiteX5" fmla="*/ 2812472 w 2826327"/>
              <a:gd name="connsiteY5" fmla="*/ 443345 h 1260764"/>
              <a:gd name="connsiteX6" fmla="*/ 2826327 w 2826327"/>
              <a:gd name="connsiteY6" fmla="*/ 1039090 h 1260764"/>
              <a:gd name="connsiteX7" fmla="*/ 845127 w 2826327"/>
              <a:gd name="connsiteY7" fmla="*/ 1260764 h 1260764"/>
              <a:gd name="connsiteX8" fmla="*/ 651164 w 2826327"/>
              <a:gd name="connsiteY8" fmla="*/ 789709 h 1260764"/>
              <a:gd name="connsiteX9" fmla="*/ 457200 w 2826327"/>
              <a:gd name="connsiteY9" fmla="*/ 401782 h 1260764"/>
              <a:gd name="connsiteX10" fmla="*/ 263236 w 2826327"/>
              <a:gd name="connsiteY10" fmla="*/ 207818 h 1260764"/>
              <a:gd name="connsiteX11" fmla="*/ 0 w 2826327"/>
              <a:gd name="connsiteY11" fmla="*/ 0 h 1260764"/>
              <a:gd name="connsiteX0" fmla="*/ 0 w 2826327"/>
              <a:gd name="connsiteY0" fmla="*/ 0 h 1066801"/>
              <a:gd name="connsiteX1" fmla="*/ 623455 w 2826327"/>
              <a:gd name="connsiteY1" fmla="*/ 27709 h 1066801"/>
              <a:gd name="connsiteX2" fmla="*/ 1233055 w 2826327"/>
              <a:gd name="connsiteY2" fmla="*/ 83127 h 1066801"/>
              <a:gd name="connsiteX3" fmla="*/ 1953491 w 2826327"/>
              <a:gd name="connsiteY3" fmla="*/ 221673 h 1066801"/>
              <a:gd name="connsiteX4" fmla="*/ 2660073 w 2826327"/>
              <a:gd name="connsiteY4" fmla="*/ 401782 h 1066801"/>
              <a:gd name="connsiteX5" fmla="*/ 2812472 w 2826327"/>
              <a:gd name="connsiteY5" fmla="*/ 443345 h 1066801"/>
              <a:gd name="connsiteX6" fmla="*/ 2826327 w 2826327"/>
              <a:gd name="connsiteY6" fmla="*/ 1039090 h 1066801"/>
              <a:gd name="connsiteX7" fmla="*/ 775855 w 2826327"/>
              <a:gd name="connsiteY7" fmla="*/ 1066801 h 1066801"/>
              <a:gd name="connsiteX8" fmla="*/ 651164 w 2826327"/>
              <a:gd name="connsiteY8" fmla="*/ 789709 h 1066801"/>
              <a:gd name="connsiteX9" fmla="*/ 457200 w 2826327"/>
              <a:gd name="connsiteY9" fmla="*/ 401782 h 1066801"/>
              <a:gd name="connsiteX10" fmla="*/ 263236 w 2826327"/>
              <a:gd name="connsiteY10" fmla="*/ 207818 h 1066801"/>
              <a:gd name="connsiteX11" fmla="*/ 0 w 2826327"/>
              <a:gd name="connsiteY11" fmla="*/ 0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327" h="1066801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812472" y="443345"/>
                </a:lnTo>
                <a:lnTo>
                  <a:pt x="2826327" y="1039090"/>
                </a:lnTo>
                <a:lnTo>
                  <a:pt x="775855" y="1066801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43960" y="5784273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7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 animBg="1"/>
      <p:bldP spid="26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2822</Words>
  <Application>Microsoft Office PowerPoint</Application>
  <PresentationFormat>Bildschirmpräsentation (4:3)</PresentationFormat>
  <Paragraphs>749</Paragraphs>
  <Slides>34</Slides>
  <Notes>7</Notes>
  <HiddenSlides>0</HiddenSlides>
  <MMClips>0</MMClips>
  <ScaleCrop>false</ScaleCrop>
  <HeadingPairs>
    <vt:vector size="6" baseType="variant">
      <vt:variant>
        <vt:lpstr>Design</vt:lpstr>
      </vt:variant>
      <vt:variant>
        <vt:i4>14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9" baseType="lpstr">
      <vt:lpstr>1_Default Design</vt:lpstr>
      <vt:lpstr>3_Benutzerdefiniertes Design</vt:lpstr>
      <vt:lpstr>5_Benutzerdefiniertes Design</vt:lpstr>
      <vt:lpstr>3_Larissa</vt:lpstr>
      <vt:lpstr>3_Office Theme</vt:lpstr>
      <vt:lpstr>5_Talks2012</vt:lpstr>
      <vt:lpstr>1_Larissa</vt:lpstr>
      <vt:lpstr>2_Standarddesign</vt:lpstr>
      <vt:lpstr>5_Larissa</vt:lpstr>
      <vt:lpstr>4_Office Theme</vt:lpstr>
      <vt:lpstr>2_Larissa</vt:lpstr>
      <vt:lpstr>1_talk_blue</vt:lpstr>
      <vt:lpstr>7_Benutzerdefiniertes Design</vt:lpstr>
      <vt:lpstr>3_Larissa-Design</vt:lpstr>
      <vt:lpstr>Photo Editor Photo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Online particle identification in CBM: The KF Particle Finder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372</cp:revision>
  <dcterms:created xsi:type="dcterms:W3CDTF">2014-05-26T12:55:19Z</dcterms:created>
  <dcterms:modified xsi:type="dcterms:W3CDTF">2017-02-20T15:48:47Z</dcterms:modified>
</cp:coreProperties>
</file>