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</p:sldIdLst>
  <p:sldSz cx="30275213" cy="42803763"/>
  <p:notesSz cx="29464000" cy="41744900"/>
  <p:embeddedFontLst>
    <p:embeddedFont>
      <p:font typeface="DejaVu Sans" panose="020B0603030804020204" pitchFamily="34" charset="0"/>
      <p:regular r:id="rId3"/>
      <p:bold r:id="rId4"/>
      <p:italic r:id="rId5"/>
      <p:boldItalic r:id="rId6"/>
    </p:embeddedFont>
    <p:embeddedFont>
      <p:font typeface="Cambria Math" panose="02040503050406030204" pitchFamily="18" charset="0"/>
      <p:regular r:id="rId7"/>
    </p:embeddedFont>
    <p:embeddedFont>
      <p:font typeface="Tahoma" panose="020B0604030504040204" pitchFamily="34" charset="0"/>
      <p:regular r:id="rId8"/>
      <p:bold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30" d="100"/>
          <a:sy n="30" d="100"/>
        </p:scale>
        <p:origin x="-720" y="-72"/>
      </p:cViewPr>
      <p:guideLst>
        <p:guide orient="horz" pos="13481"/>
        <p:guide pos="95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6.fntdata"/><Relationship Id="rId13" Type="http://schemas.openxmlformats.org/officeDocument/2006/relationships/font" Target="fonts/font11.fntdata"/><Relationship Id="rId3" Type="http://schemas.openxmlformats.org/officeDocument/2006/relationships/font" Target="fonts/font1.fntdata"/><Relationship Id="rId7" Type="http://schemas.openxmlformats.org/officeDocument/2006/relationships/font" Target="fonts/font5.fntdata"/><Relationship Id="rId12" Type="http://schemas.openxmlformats.org/officeDocument/2006/relationships/font" Target="fonts/font10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4.fntdata"/><Relationship Id="rId11" Type="http://schemas.openxmlformats.org/officeDocument/2006/relationships/font" Target="fonts/font9.fntdata"/><Relationship Id="rId5" Type="http://schemas.openxmlformats.org/officeDocument/2006/relationships/font" Target="fonts/font3.fntdata"/><Relationship Id="rId15" Type="http://schemas.openxmlformats.org/officeDocument/2006/relationships/viewProps" Target="viewProps.xml"/><Relationship Id="rId10" Type="http://schemas.openxmlformats.org/officeDocument/2006/relationships/font" Target="fonts/font8.fntdata"/><Relationship Id="rId4" Type="http://schemas.openxmlformats.org/officeDocument/2006/relationships/font" Target="fonts/font2.fntdata"/><Relationship Id="rId9" Type="http://schemas.openxmlformats.org/officeDocument/2006/relationships/font" Target="fonts/font7.fntdata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2660508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833840" y="22955040"/>
            <a:ext cx="2660508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5466320" y="1020492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5466320" y="2295504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1833840" y="2295504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26605080" cy="244105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26605080" cy="244105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Picture 36"/>
          <p:cNvPicPr/>
          <p:nvPr/>
        </p:nvPicPr>
        <p:blipFill>
          <a:blip r:embed="rId2"/>
          <a:stretch/>
        </p:blipFill>
        <p:spPr>
          <a:xfrm>
            <a:off x="1833480" y="11796120"/>
            <a:ext cx="26605080" cy="21227400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2"/>
          <a:stretch/>
        </p:blipFill>
        <p:spPr>
          <a:xfrm>
            <a:off x="1833480" y="11796120"/>
            <a:ext cx="26605080" cy="21227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833840" y="10204920"/>
            <a:ext cx="26605080" cy="244105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26605080" cy="244105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12983040" cy="244105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5466320" y="10204920"/>
            <a:ext cx="12983040" cy="244105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833840" y="2033280"/>
            <a:ext cx="26605080" cy="32575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1833840" y="2295504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5466320" y="10204920"/>
            <a:ext cx="12983040" cy="244105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12983040" cy="2441052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5466320" y="1020492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5466320" y="2295504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448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5466320" y="10204920"/>
            <a:ext cx="1298304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1833840" y="22955040"/>
            <a:ext cx="26605080" cy="116434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17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833840" y="2033280"/>
            <a:ext cx="26605080" cy="7027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2448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833840" y="10204920"/>
            <a:ext cx="26605080" cy="2441052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7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558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336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111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11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11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1119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1833840" y="38700360"/>
            <a:ext cx="6887160" cy="29023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10465920" y="38700360"/>
            <a:ext cx="9370440" cy="2902320"/>
          </a:xfrm>
          <a:prstGeom prst="rect">
            <a:avLst/>
          </a:prstGeom>
        </p:spPr>
        <p:txBody>
          <a:bodyPr lIns="0" tIns="0" rIns="0" bIns="0"/>
          <a:lstStyle/>
          <a:p>
            <a:pPr algn="ctr"/>
            <a:r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21552120" y="38700360"/>
            <a:ext cx="6887160" cy="290232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fld id="{8284C0D0-2D7D-42FB-80A3-B63080521947}" type="slidenum">
              <a:rPr lang="en-US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8.png"/><Relationship Id="rId26" Type="http://schemas.openxmlformats.org/officeDocument/2006/relationships/image" Target="../media/image26.jpeg"/><Relationship Id="rId3" Type="http://schemas.openxmlformats.org/officeDocument/2006/relationships/image" Target="../media/image3.png"/><Relationship Id="rId21" Type="http://schemas.openxmlformats.org/officeDocument/2006/relationships/image" Target="../media/image21.jpe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2" Type="http://schemas.openxmlformats.org/officeDocument/2006/relationships/image" Target="../media/image2.gif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5" Type="http://schemas.openxmlformats.org/officeDocument/2006/relationships/image" Target="../media/image5.jpeg"/><Relationship Id="rId15" Type="http://schemas.openxmlformats.org/officeDocument/2006/relationships/image" Target="../media/image15.png"/><Relationship Id="rId23" Type="http://schemas.openxmlformats.org/officeDocument/2006/relationships/image" Target="../media/image23.jpe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jpe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extShape 31"/>
          <p:cNvSpPr txBox="1"/>
          <p:nvPr/>
        </p:nvSpPr>
        <p:spPr>
          <a:xfrm>
            <a:off x="15261021" y="36320763"/>
            <a:ext cx="14674381" cy="7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Project 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314" name="TextShape 31"/>
          <p:cNvSpPr txBox="1"/>
          <p:nvPr/>
        </p:nvSpPr>
        <p:spPr>
          <a:xfrm>
            <a:off x="15271194" y="26071704"/>
            <a:ext cx="14664208" cy="7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Current Development </a:t>
            </a:r>
            <a:r>
              <a:rPr lang="en-US" sz="4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A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ctivities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77" name="TextShape 31"/>
          <p:cNvSpPr txBox="1"/>
          <p:nvPr/>
        </p:nvSpPr>
        <p:spPr>
          <a:xfrm>
            <a:off x="354806" y="26071921"/>
            <a:ext cx="14695549" cy="7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System Integration 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85" name="TextShape 31"/>
          <p:cNvSpPr txBox="1"/>
          <p:nvPr/>
        </p:nvSpPr>
        <p:spPr>
          <a:xfrm>
            <a:off x="15231945" y="17287081"/>
            <a:ext cx="14695549" cy="7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Read-out </a:t>
            </a:r>
            <a:r>
              <a:rPr lang="en-US" sz="4000" b="1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Electronics, Data Acquisition Chain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87" name="TextShape 31"/>
          <p:cNvSpPr txBox="1"/>
          <p:nvPr/>
        </p:nvSpPr>
        <p:spPr>
          <a:xfrm>
            <a:off x="354806" y="17300219"/>
            <a:ext cx="14695549" cy="7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Silicon </a:t>
            </a:r>
            <a:r>
              <a:rPr lang="en-US" sz="4000" b="1" strike="noStrike" spc="-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Microstrip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Sensors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6" name="TextShape 18"/>
          <p:cNvSpPr txBox="1"/>
          <p:nvPr/>
        </p:nvSpPr>
        <p:spPr>
          <a:xfrm>
            <a:off x="15261021" y="4149150"/>
            <a:ext cx="14658939" cy="6753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The Silicon </a:t>
            </a:r>
            <a:r>
              <a:rPr lang="en-US" sz="4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Tracking 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System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83" name="TextShape 31"/>
          <p:cNvSpPr txBox="1"/>
          <p:nvPr/>
        </p:nvSpPr>
        <p:spPr>
          <a:xfrm>
            <a:off x="344753" y="4130332"/>
            <a:ext cx="14695549" cy="6941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The  Compressed </a:t>
            </a:r>
            <a:r>
              <a:rPr lang="en-US" sz="4000" b="1" strike="noStrike" spc="-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Baryonic </a:t>
            </a:r>
            <a:r>
              <a:rPr lang="en-US" sz="4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Matter </a:t>
            </a:r>
            <a:r>
              <a:rPr lang="en-US" sz="4000" b="1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(CBM) experiment at </a:t>
            </a:r>
            <a:r>
              <a:rPr lang="en-US" sz="40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FAIR</a:t>
            </a:r>
            <a:endParaRPr lang="en-US" sz="36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82" name="TextShape 30"/>
          <p:cNvSpPr txBox="1"/>
          <p:nvPr/>
        </p:nvSpPr>
        <p:spPr>
          <a:xfrm>
            <a:off x="354806" y="26075275"/>
            <a:ext cx="14682823" cy="14167056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</p:sp>
      <p:sp>
        <p:nvSpPr>
          <p:cNvPr id="270" name="TextShape 4"/>
          <p:cNvSpPr txBox="1"/>
          <p:nvPr/>
        </p:nvSpPr>
        <p:spPr>
          <a:xfrm>
            <a:off x="15248719" y="17273754"/>
            <a:ext cx="14683542" cy="8542473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</p:sp>
      <p:sp>
        <p:nvSpPr>
          <p:cNvPr id="44" name="TextShape 3"/>
          <p:cNvSpPr txBox="1"/>
          <p:nvPr/>
        </p:nvSpPr>
        <p:spPr>
          <a:xfrm>
            <a:off x="347941" y="4130332"/>
            <a:ext cx="14695549" cy="12967623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  <p:txBody>
          <a:bodyPr lIns="27000" tIns="27000" rIns="27000" bIns="27000" anchor="ctr"/>
          <a:lstStyle/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/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TextShape 20"/>
          <p:cNvSpPr txBox="1"/>
          <p:nvPr/>
        </p:nvSpPr>
        <p:spPr>
          <a:xfrm>
            <a:off x="15261021" y="4130565"/>
            <a:ext cx="14674380" cy="12967622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  <p:txBody>
          <a:bodyPr/>
          <a:lstStyle/>
          <a:p>
            <a:endParaRPr lang="en-US" dirty="0"/>
          </a:p>
        </p:txBody>
      </p:sp>
      <p:sp>
        <p:nvSpPr>
          <p:cNvPr id="42" name="TextShape 1"/>
          <p:cNvSpPr txBox="1"/>
          <p:nvPr/>
        </p:nvSpPr>
        <p:spPr>
          <a:xfrm>
            <a:off x="357480" y="40455000"/>
            <a:ext cx="29562480" cy="1925640"/>
          </a:xfrm>
          <a:prstGeom prst="rect">
            <a:avLst/>
          </a:prstGeom>
          <a:solidFill>
            <a:srgbClr val="3465A4"/>
          </a:solidFill>
          <a:ln w="54720">
            <a:solidFill>
              <a:srgbClr val="004586"/>
            </a:solidFill>
            <a:round/>
          </a:ln>
        </p:spPr>
      </p:sp>
      <p:sp>
        <p:nvSpPr>
          <p:cNvPr id="43" name="TextShape 2"/>
          <p:cNvSpPr txBox="1"/>
          <p:nvPr/>
        </p:nvSpPr>
        <p:spPr>
          <a:xfrm>
            <a:off x="356760" y="356760"/>
            <a:ext cx="29552760" cy="3565800"/>
          </a:xfrm>
          <a:prstGeom prst="rect">
            <a:avLst/>
          </a:prstGeom>
          <a:solidFill>
            <a:srgbClr val="3465A4"/>
          </a:solidFill>
          <a:ln w="109800">
            <a:solidFill>
              <a:srgbClr val="004586"/>
            </a:solidFill>
            <a:round/>
          </a:ln>
        </p:spPr>
        <p:txBody>
          <a:bodyPr lIns="54000" tIns="54000" rIns="54000" bIns="54000" anchor="ctr"/>
          <a:lstStyle/>
          <a:p>
            <a:pPr algn="ctr">
              <a:lnSpc>
                <a:spcPct val="120000"/>
              </a:lnSpc>
            </a:pPr>
            <a:r>
              <a:rPr lang="en-US" sz="8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The Silicon Tracking System of the CBM </a:t>
            </a:r>
            <a:r>
              <a:rPr lang="en-US" sz="8000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experiment at </a:t>
            </a:r>
            <a:r>
              <a:rPr lang="en-US" sz="8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FAIR</a:t>
            </a:r>
            <a:r>
              <a:rPr lang="en-US" sz="72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
</a:t>
            </a:r>
            <a:r>
              <a:rPr lang="en-US" b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</a:t>
            </a:r>
            <a:r>
              <a:rPr lang="en-US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/>
            </a:r>
            <a:br>
              <a:rPr lang="en-US" sz="40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</a:br>
            <a:r>
              <a:rPr lang="en-US" sz="4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Johann M. Heuser*, GSI Helmholtz Center for Heavy Ion </a:t>
            </a:r>
            <a:r>
              <a:rPr lang="en-US" sz="4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Research, </a:t>
            </a:r>
            <a:r>
              <a:rPr lang="en-US" sz="4400" b="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Darmstadt, Germany</a:t>
            </a:r>
            <a:r>
              <a:rPr lang="en-US" sz="4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/>
            </a:r>
            <a:br>
              <a:rPr lang="en-US" sz="4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</a:br>
            <a:r>
              <a:rPr lang="en-US" sz="4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*</a:t>
            </a:r>
            <a:r>
              <a:rPr lang="en-US" sz="4400" i="1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J.Heuser@gsi.de, </a:t>
            </a:r>
            <a:r>
              <a:rPr lang="en-US" sz="4400" i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for </a:t>
            </a:r>
            <a:r>
              <a:rPr lang="en-US" sz="4400" b="0" i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the CBM Collaboration</a:t>
            </a:r>
            <a:endParaRPr lang="en-US" sz="24489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50" name="TextShape 4"/>
          <p:cNvSpPr txBox="1"/>
          <p:nvPr/>
        </p:nvSpPr>
        <p:spPr>
          <a:xfrm>
            <a:off x="356760" y="17279008"/>
            <a:ext cx="14683542" cy="8542473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</p:sp>
      <p:sp>
        <p:nvSpPr>
          <p:cNvPr id="62" name="TextShape 14"/>
          <p:cNvSpPr txBox="1"/>
          <p:nvPr/>
        </p:nvSpPr>
        <p:spPr>
          <a:xfrm>
            <a:off x="830895" y="12988350"/>
            <a:ext cx="4628726" cy="29588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buClr>
                <a:srgbClr val="000000"/>
              </a:buClr>
              <a:buSzPct val="45000"/>
            </a:pPr>
            <a:r>
              <a:rPr lang="en-US" sz="3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Physics aim</a:t>
            </a:r>
            <a:endParaRPr lang="en-US" sz="17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Shape 15"/>
              <p:cNvSpPr txBox="1"/>
              <p:nvPr/>
            </p:nvSpPr>
            <p:spPr>
              <a:xfrm>
                <a:off x="751396" y="13468494"/>
                <a:ext cx="6951183" cy="252814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565200" indent="-457200" algn="just">
                  <a:lnSpc>
                    <a:spcPct val="100000"/>
                  </a:lnSpc>
                  <a:buBlip>
                    <a:blip r:embed="rId2"/>
                  </a:buBlip>
                </a:pPr>
                <a: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</a:rPr>
                  <a:t>Exploration of the QCD </a:t>
                </a:r>
                <a:r>
                  <a:rPr lang="en-US" sz="280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</a:rPr>
                  <a:t>phase diagram at high net baryon densities and moderate </a:t>
                </a:r>
                <a: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</a:rPr>
                  <a:t>temperatures </a:t>
                </a:r>
                <a:endParaRPr lang="en-US" sz="178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</a:endParaRPr>
              </a:p>
              <a:p>
                <a:pPr marL="565200" indent="-457200" algn="just">
                  <a:lnSpc>
                    <a:spcPct val="100000"/>
                  </a:lnSpc>
                  <a:buBlip>
                    <a:blip r:embed="rId2"/>
                  </a:buBlip>
                </a:pPr>
                <a:r>
                  <a:rPr lang="en-US" sz="2800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DejaVu Sans"/>
                  </a:rPr>
                  <a:t>Starting</a:t>
                </a:r>
                <a: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DejaVu Sans"/>
                  </a:rPr>
                  <a:t> with SIS100 </a:t>
                </a:r>
                <a:r>
                  <a:rPr lang="en-US" sz="2800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DejaVu Sans"/>
                  </a:rPr>
                  <a:t>projectile</a:t>
                </a:r>
                <a: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DejaVu Sans"/>
                  </a:rPr>
                  <a:t> energies:</a:t>
                </a:r>
                <a:b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DejaVu Sans"/>
                  </a:rPr>
                </a:br>
                <a: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DejaVu Sans"/>
                  </a:rPr>
                  <a:t>2</a:t>
                </a:r>
                <a: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Ubuntu"/>
                  </a:rPr>
                  <a:t>÷11 GeV/nucleon /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280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en-US" sz="2800" b="0" i="1" strike="noStrike" spc="-1" baseline="-2500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  <a:ea typeface="Cambria Math"/>
                          </a:rPr>
                          <m:t>𝑁𝑁</m:t>
                        </m:r>
                      </m:e>
                    </m:rad>
                  </m:oMath>
                </a14:m>
                <a: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Ubuntu"/>
                  </a:rPr>
                  <a:t> = 2.7</a:t>
                </a:r>
                <a: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Ubuntu"/>
                    <a:sym typeface="Symbol"/>
                  </a:rPr>
                  <a:t>4.9 GeV, </a:t>
                </a:r>
                <a:b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Ubuntu"/>
                    <a:sym typeface="Symbol"/>
                  </a:rPr>
                </a:br>
                <a:r>
                  <a:rPr lang="en-US" sz="280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  <a:ea typeface="Ubuntu"/>
                    <a:sym typeface="Symbol"/>
                  </a:rPr>
                  <a:t>protons up to 29 GeV</a:t>
                </a:r>
                <a:endParaRPr lang="en-US" sz="280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  <a:ea typeface="Ubuntu"/>
                </a:endParaRPr>
              </a:p>
            </p:txBody>
          </p:sp>
        </mc:Choice>
        <mc:Fallback xmlns="">
          <p:sp>
            <p:nvSpPr>
              <p:cNvPr id="63" name="TextShap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96" y="13468494"/>
                <a:ext cx="6951183" cy="2528149"/>
              </a:xfrm>
              <a:prstGeom prst="rect">
                <a:avLst/>
              </a:prstGeom>
              <a:blipFill rotWithShape="1">
                <a:blip r:embed="rId3"/>
                <a:stretch>
                  <a:fillRect t="-3855" r="-3067" b="-101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Shape 16"/>
          <p:cNvSpPr txBox="1"/>
          <p:nvPr/>
        </p:nvSpPr>
        <p:spPr>
          <a:xfrm>
            <a:off x="8003791" y="13015351"/>
            <a:ext cx="4390920" cy="28154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buClr>
                <a:srgbClr val="000000"/>
              </a:buClr>
              <a:buSzPct val="45000"/>
            </a:pPr>
            <a:r>
              <a:rPr lang="en-US" sz="32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O</a:t>
            </a:r>
            <a:r>
              <a:rPr lang="en-US" sz="32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bservables</a:t>
            </a:r>
            <a:endParaRPr lang="en-US" sz="17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65" name="TextShape 17"/>
          <p:cNvSpPr txBox="1"/>
          <p:nvPr/>
        </p:nvSpPr>
        <p:spPr>
          <a:xfrm>
            <a:off x="7974806" y="13468494"/>
            <a:ext cx="6133320" cy="218839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 algn="just">
              <a:lnSpc>
                <a:spcPct val="100000"/>
              </a:lnSpc>
              <a:buBlip>
                <a:blip r:embed="rId2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Hadrons, electrons, muons, photons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</a:t>
            </a:r>
            <a:endParaRPr lang="en-US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565200" indent="-457200" algn="just">
              <a:lnSpc>
                <a:spcPct val="100000"/>
              </a:lnSpc>
              <a:buBlip>
                <a:blip r:embed="rId2"/>
              </a:buBlip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Particle yields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and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multi-differential 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cross-sections</a:t>
            </a:r>
            <a:endParaRPr lang="en-US" sz="17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565200" indent="-457200" algn="just">
              <a:lnSpc>
                <a:spcPct val="100000"/>
              </a:lnSpc>
              <a:buBlip>
                <a:blip r:embed="rId2"/>
              </a:buBlip>
            </a:pP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Rare diagnostic probes: strange mesons, light vector mesons (</a:t>
            </a:r>
            <a:r>
              <a:rPr lang="en-US" sz="2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ρ, ω, φ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), charm production  </a:t>
            </a:r>
            <a:endParaRPr lang="en-US" sz="17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19" name="TextShape 65"/>
          <p:cNvSpPr txBox="1"/>
          <p:nvPr/>
        </p:nvSpPr>
        <p:spPr>
          <a:xfrm>
            <a:off x="15261020" y="36288486"/>
            <a:ext cx="14658939" cy="3934795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</p:sp>
      <p:sp>
        <p:nvSpPr>
          <p:cNvPr id="177" name="TextShape 65"/>
          <p:cNvSpPr txBox="1"/>
          <p:nvPr/>
        </p:nvSpPr>
        <p:spPr>
          <a:xfrm>
            <a:off x="15260592" y="26045378"/>
            <a:ext cx="14658939" cy="9989233"/>
          </a:xfrm>
          <a:prstGeom prst="rect">
            <a:avLst/>
          </a:prstGeom>
          <a:noFill/>
          <a:ln w="54720">
            <a:solidFill>
              <a:srgbClr val="004586"/>
            </a:solidFill>
            <a:round/>
          </a:ln>
        </p:spPr>
      </p:sp>
      <p:pic>
        <p:nvPicPr>
          <p:cNvPr id="183" name="Picture 2" descr="http://www.fair-center.eu/typo3temp/pics/8eed0411a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66" y="40549859"/>
            <a:ext cx="1268540" cy="172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5" descr="http://www.fair-center.eu/uploads/pics/FAIR_Logo_rgb_72dpi_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806" y="40549859"/>
            <a:ext cx="2131968" cy="17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85" b="22608"/>
          <a:stretch/>
        </p:blipFill>
        <p:spPr bwMode="auto">
          <a:xfrm>
            <a:off x="4131066" y="40549859"/>
            <a:ext cx="3184652" cy="1767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93006" y="16059705"/>
            <a:ext cx="130159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u="sng" dirty="0">
                <a:latin typeface="Calibri" panose="020F0502020204030204" pitchFamily="34" charset="0"/>
              </a:rPr>
              <a:t>Recent paper: </a:t>
            </a:r>
            <a:r>
              <a:rPr lang="en-US" sz="2800" dirty="0" smtClean="0">
                <a:latin typeface="Calibri" panose="020F0502020204030204" pitchFamily="34" charset="0"/>
              </a:rPr>
              <a:t> C</a:t>
            </a:r>
            <a:r>
              <a:rPr lang="en-US" sz="2800" i="1" dirty="0" smtClean="0">
                <a:latin typeface="Calibri" panose="020F0502020204030204" pitchFamily="34" charset="0"/>
              </a:rPr>
              <a:t>hallenges </a:t>
            </a:r>
            <a:r>
              <a:rPr lang="en-US" sz="2800" i="1" dirty="0">
                <a:latin typeface="Calibri" panose="020F0502020204030204" pitchFamily="34" charset="0"/>
              </a:rPr>
              <a:t>in QCD matter physics – The scientific </a:t>
            </a:r>
            <a:r>
              <a:rPr lang="en-US" sz="2800" i="1" dirty="0" err="1">
                <a:latin typeface="Calibri" panose="020F0502020204030204" pitchFamily="34" charset="0"/>
              </a:rPr>
              <a:t>programme</a:t>
            </a:r>
            <a:r>
              <a:rPr lang="en-US" sz="2800" i="1" dirty="0">
                <a:latin typeface="Calibri" panose="020F0502020204030204" pitchFamily="34" charset="0"/>
              </a:rPr>
              <a:t> of the </a:t>
            </a:r>
            <a:r>
              <a:rPr lang="en-US" sz="2800" i="1" dirty="0" smtClean="0">
                <a:latin typeface="Calibri" panose="020F0502020204030204" pitchFamily="34" charset="0"/>
              </a:rPr>
              <a:t>CBM </a:t>
            </a:r>
            <a:br>
              <a:rPr lang="en-US" sz="2800" i="1" dirty="0" smtClean="0">
                <a:latin typeface="Calibri" panose="020F0502020204030204" pitchFamily="34" charset="0"/>
              </a:rPr>
            </a:br>
            <a:r>
              <a:rPr lang="en-US" sz="2800" i="1" dirty="0" smtClean="0">
                <a:latin typeface="Calibri" panose="020F0502020204030204" pitchFamily="34" charset="0"/>
              </a:rPr>
              <a:t>                           experiment </a:t>
            </a:r>
            <a:r>
              <a:rPr lang="en-US" sz="2800" i="1" dirty="0">
                <a:latin typeface="Calibri" panose="020F0502020204030204" pitchFamily="34" charset="0"/>
              </a:rPr>
              <a:t>at </a:t>
            </a:r>
            <a:r>
              <a:rPr lang="en-US" sz="2800" i="1" dirty="0" smtClean="0">
                <a:latin typeface="Calibri" panose="020F0502020204030204" pitchFamily="34" charset="0"/>
              </a:rPr>
              <a:t>FAIR;</a:t>
            </a:r>
            <a:r>
              <a:rPr lang="en-US" sz="2800" dirty="0" smtClean="0">
                <a:latin typeface="Calibri" panose="020F0502020204030204" pitchFamily="34" charset="0"/>
              </a:rPr>
              <a:t>      arXiv:1607.01487v2 </a:t>
            </a:r>
            <a:r>
              <a:rPr lang="en-US" sz="2800" dirty="0">
                <a:latin typeface="Calibri" panose="020F0502020204030204" pitchFamily="34" charset="0"/>
              </a:rPr>
              <a:t>[</a:t>
            </a:r>
            <a:r>
              <a:rPr lang="en-US" sz="2800" dirty="0" err="1">
                <a:latin typeface="Calibri" panose="020F0502020204030204" pitchFamily="34" charset="0"/>
              </a:rPr>
              <a:t>nucl</a:t>
            </a:r>
            <a:r>
              <a:rPr lang="en-US" sz="2800" dirty="0">
                <a:latin typeface="Calibri" panose="020F0502020204030204" pitchFamily="34" charset="0"/>
              </a:rPr>
              <a:t>-ex] 24 Nov 2016</a:t>
            </a:r>
          </a:p>
        </p:txBody>
      </p:sp>
      <p:sp>
        <p:nvSpPr>
          <p:cNvPr id="53" name="TextShape 17"/>
          <p:cNvSpPr txBox="1"/>
          <p:nvPr/>
        </p:nvSpPr>
        <p:spPr>
          <a:xfrm>
            <a:off x="23200993" y="5399881"/>
            <a:ext cx="6312535" cy="67061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lnSpc>
                <a:spcPct val="120000"/>
              </a:lnSpc>
              <a:buBlip>
                <a:blip r:embed="rId2"/>
              </a:buBlip>
            </a:pPr>
            <a:r>
              <a:rPr lang="en-US" sz="2800" dirty="0" smtClean="0">
                <a:latin typeface="Calibri" panose="020F0502020204030204" pitchFamily="34" charset="0"/>
              </a:rPr>
              <a:t>pile-up free track point determination </a:t>
            </a:r>
            <a:br>
              <a:rPr lang="en-US" sz="2800" dirty="0" smtClean="0">
                <a:latin typeface="Calibri" panose="020F0502020204030204" pitchFamily="34" charset="0"/>
              </a:rPr>
            </a:br>
            <a:r>
              <a:rPr lang="en-US" sz="2800" dirty="0" smtClean="0">
                <a:latin typeface="Calibri" panose="020F0502020204030204" pitchFamily="34" charset="0"/>
              </a:rPr>
              <a:t>in high-rate collision environment: </a:t>
            </a:r>
            <a:br>
              <a:rPr lang="en-US" sz="2800" dirty="0" smtClean="0">
                <a:latin typeface="Calibri" panose="020F0502020204030204" pitchFamily="34" charset="0"/>
              </a:rPr>
            </a:br>
            <a:r>
              <a:rPr lang="en-US" sz="2800" dirty="0" smtClean="0">
                <a:latin typeface="Calibri" panose="020F0502020204030204" pitchFamily="34" charset="0"/>
              </a:rPr>
              <a:t>10</a:t>
            </a:r>
            <a:r>
              <a:rPr lang="en-US" sz="2800" baseline="30000" dirty="0" smtClean="0">
                <a:latin typeface="Calibri" panose="020F0502020204030204" pitchFamily="34" charset="0"/>
              </a:rPr>
              <a:t>5</a:t>
            </a:r>
            <a:r>
              <a:rPr lang="en-US" sz="2800" dirty="0" smtClean="0">
                <a:latin typeface="Calibri" panose="020F0502020204030204" pitchFamily="34" charset="0"/>
              </a:rPr>
              <a:t> </a:t>
            </a:r>
            <a:r>
              <a:rPr lang="en-US" sz="2800" dirty="0" smtClean="0">
                <a:latin typeface="Calibri" panose="020F0502020204030204" pitchFamily="34" charset="0"/>
                <a:sym typeface="Symbol"/>
              </a:rPr>
              <a:t> </a:t>
            </a:r>
            <a:r>
              <a:rPr lang="en-US" sz="2800" dirty="0" smtClean="0">
                <a:latin typeface="Calibri" panose="020F0502020204030204" pitchFamily="34" charset="0"/>
              </a:rPr>
              <a:t>10</a:t>
            </a:r>
            <a:r>
              <a:rPr lang="en-US" sz="2800" baseline="30000" dirty="0" smtClean="0">
                <a:latin typeface="Calibri" panose="020F0502020204030204" pitchFamily="34" charset="0"/>
              </a:rPr>
              <a:t>7</a:t>
            </a:r>
            <a:r>
              <a:rPr lang="en-US" sz="2800" dirty="0" smtClean="0">
                <a:latin typeface="Calibri" panose="020F0502020204030204" pitchFamily="34" charset="0"/>
              </a:rPr>
              <a:t>/s (A+A), up to 10</a:t>
            </a:r>
            <a:r>
              <a:rPr lang="en-US" sz="2800" baseline="30000" dirty="0" smtClean="0">
                <a:latin typeface="Calibri" panose="020F0502020204030204" pitchFamily="34" charset="0"/>
              </a:rPr>
              <a:t>9</a:t>
            </a:r>
            <a:r>
              <a:rPr lang="en-US" sz="2800" dirty="0" smtClean="0">
                <a:latin typeface="Calibri" panose="020F0502020204030204" pitchFamily="34" charset="0"/>
              </a:rPr>
              <a:t>/s (</a:t>
            </a:r>
            <a:r>
              <a:rPr lang="en-US" sz="2800" dirty="0" err="1" smtClean="0">
                <a:latin typeface="Calibri" panose="020F0502020204030204" pitchFamily="34" charset="0"/>
              </a:rPr>
              <a:t>p+A</a:t>
            </a:r>
            <a:r>
              <a:rPr lang="en-US" sz="2800" dirty="0" smtClean="0">
                <a:latin typeface="Calibri" panose="020F0502020204030204" pitchFamily="34" charset="0"/>
              </a:rPr>
              <a:t>)</a:t>
            </a:r>
            <a:endParaRPr lang="en-US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565200" indent="-457200">
              <a:lnSpc>
                <a:spcPct val="120000"/>
              </a:lnSpc>
              <a:buBlip>
                <a:blip r:embed="rId2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physics aperture :    2.5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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  </a:t>
            </a:r>
            <a:r>
              <a:rPr lang="en-US" sz="28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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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  <a:sym typeface="Symbol"/>
              </a:rPr>
              <a:t> 25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, </a:t>
            </a:r>
            <a:b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</a:b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			      0.3 m  </a:t>
            </a:r>
            <a:r>
              <a:rPr lang="en-US" sz="28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z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sym typeface="Symbol"/>
              </a:rPr>
              <a:t>  1.0 m</a:t>
            </a:r>
            <a:endParaRPr lang="en-US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565200" indent="-457200">
              <a:lnSpc>
                <a:spcPct val="120000"/>
              </a:lnSpc>
              <a:buBlip>
                <a:blip r:embed="rId2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8 tracking stations </a:t>
            </a:r>
          </a:p>
          <a:p>
            <a:pPr marL="565200" indent="-457200">
              <a:lnSpc>
                <a:spcPct val="120000"/>
              </a:lnSpc>
              <a:buBlip>
                <a:blip r:embed="rId2"/>
              </a:buBlip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double-sided silicon </a:t>
            </a:r>
            <a:r>
              <a:rPr lang="en-US" sz="2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microstrip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sensors</a:t>
            </a:r>
          </a:p>
          <a:p>
            <a:pPr marL="565200" indent="-457200">
              <a:lnSpc>
                <a:spcPct val="120000"/>
              </a:lnSpc>
              <a:buBlip>
                <a:blip r:embed="rId2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hit spatial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resolution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25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µm </a:t>
            </a:r>
            <a:endParaRPr lang="en-US" sz="2800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  <a:sym typeface="Symbol"/>
            </a:endParaRPr>
          </a:p>
          <a:p>
            <a:pPr marL="565200" indent="-457200">
              <a:lnSpc>
                <a:spcPct val="120000"/>
              </a:lnSpc>
              <a:buBlip>
                <a:blip r:embed="rId2"/>
              </a:buBlip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self-triggering front-end electronics </a:t>
            </a:r>
          </a:p>
          <a:p>
            <a:pPr marL="565200" indent="-457200">
              <a:lnSpc>
                <a:spcPct val="120000"/>
              </a:lnSpc>
              <a:buBlip>
                <a:blip r:embed="rId2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time-stamp resolution   5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ns</a:t>
            </a:r>
            <a:endParaRPr lang="en-US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DejaVu Sans"/>
              <a:sym typeface="Symbol"/>
            </a:endParaRPr>
          </a:p>
          <a:p>
            <a:pPr marL="565200" indent="-457200">
              <a:lnSpc>
                <a:spcPct val="120000"/>
              </a:lnSpc>
              <a:buBlip>
                <a:blip r:embed="rId2"/>
              </a:buBlip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material :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 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0.3 % – 1.2% X</a:t>
            </a:r>
            <a:r>
              <a:rPr lang="en-US" sz="2800" b="0" strike="noStrike" spc="-1" baseline="-25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0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 per station</a:t>
            </a:r>
          </a:p>
          <a:p>
            <a:pPr marL="565200" indent="-457200">
              <a:lnSpc>
                <a:spcPct val="120000"/>
              </a:lnSpc>
              <a:buBlip>
                <a:blip r:embed="rId2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momentum resolution:  p/p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1.8%   </a:t>
            </a:r>
            <a:b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</a:b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  <a:sym typeface="Symbol"/>
              </a:rPr>
              <a:t>                        (p &gt; 1 GeV/c, 1 Tm field)</a:t>
            </a: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5594806" y="12257881"/>
            <a:ext cx="13918722" cy="4437725"/>
            <a:chOff x="15458277" y="13053668"/>
            <a:chExt cx="8514318" cy="2714631"/>
          </a:xfrm>
        </p:grpSpPr>
        <p:sp>
          <p:nvSpPr>
            <p:cNvPr id="55" name="Rectangle 54"/>
            <p:cNvSpPr/>
            <p:nvPr/>
          </p:nvSpPr>
          <p:spPr>
            <a:xfrm>
              <a:off x="15458278" y="15127626"/>
              <a:ext cx="2695205" cy="2824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 err="1" smtClean="0">
                  <a:latin typeface="Calibri" panose="020F0502020204030204" pitchFamily="34" charset="0"/>
                </a:rPr>
                <a:t>p+C</a:t>
              </a:r>
              <a:r>
                <a:rPr lang="en-US" sz="2400" dirty="0" smtClean="0">
                  <a:latin typeface="Calibri" panose="020F0502020204030204" pitchFamily="34" charset="0"/>
                </a:rPr>
                <a:t>, 29 GeV</a:t>
              </a:r>
              <a:endParaRPr lang="en-US" sz="2400" dirty="0">
                <a:latin typeface="Calibri" panose="020F0502020204030204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5458277" y="15485756"/>
              <a:ext cx="2695205" cy="2824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i="1" dirty="0" smtClean="0">
                  <a:latin typeface="Calibri" panose="020F0502020204030204" pitchFamily="34" charset="0"/>
                </a:rPr>
                <a:t>few charged particles/collision</a:t>
              </a:r>
              <a:endParaRPr lang="en-US" sz="2400" i="1" dirty="0">
                <a:latin typeface="Calibri" panose="020F0502020204030204" pitchFamily="34" charset="0"/>
              </a:endParaRPr>
            </a:p>
          </p:txBody>
        </p:sp>
        <p:pic>
          <p:nvPicPr>
            <p:cNvPr id="58" name="Picture 57" descr="\\WinfileSvF\CBM$Root\jheuser\Eigene Dateien\work\CBM\talks\2013\DPG-March-2013\talk\events-STS\UrQMD_12b_pC30AGeV-STS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7"/>
            <a:stretch/>
          </p:blipFill>
          <p:spPr bwMode="auto">
            <a:xfrm>
              <a:off x="15458278" y="13059483"/>
              <a:ext cx="2695205" cy="194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/>
            <p:cNvSpPr/>
            <p:nvPr/>
          </p:nvSpPr>
          <p:spPr>
            <a:xfrm>
              <a:off x="18388620" y="15096262"/>
              <a:ext cx="2732912" cy="2824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 smtClean="0">
                  <a:latin typeface="Calibri" panose="020F0502020204030204" pitchFamily="34" charset="0"/>
                </a:rPr>
                <a:t>central </a:t>
              </a:r>
              <a:r>
                <a:rPr lang="en-US" sz="2400" dirty="0" err="1" smtClean="0">
                  <a:latin typeface="Calibri" panose="020F0502020204030204" pitchFamily="34" charset="0"/>
                </a:rPr>
                <a:t>Au+Au</a:t>
              </a:r>
              <a:r>
                <a:rPr lang="en-US" sz="2400" dirty="0" smtClean="0">
                  <a:latin typeface="Calibri" panose="020F0502020204030204" pitchFamily="34" charset="0"/>
                </a:rPr>
                <a:t>, 8 GeV/nucleon</a:t>
              </a:r>
              <a:endParaRPr lang="en-US" sz="2400" dirty="0">
                <a:latin typeface="Calibri" panose="020F0502020204030204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8388620" y="15485891"/>
              <a:ext cx="2732911" cy="2824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 </a:t>
              </a:r>
              <a:r>
                <a:rPr lang="en-US" sz="2400" i="1" dirty="0" smtClean="0">
                  <a:latin typeface="Calibri" panose="020F0502020204030204" pitchFamily="34" charset="0"/>
                </a:rPr>
                <a:t>350 charged particles/collision</a:t>
              </a:r>
              <a:endParaRPr lang="en-US" sz="2400" i="1" dirty="0">
                <a:latin typeface="Calibri" panose="020F0502020204030204" pitchFamily="34" charset="0"/>
              </a:endParaRPr>
            </a:p>
          </p:txBody>
        </p:sp>
        <p:pic>
          <p:nvPicPr>
            <p:cNvPr id="71" name="Picture 7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15"/>
            <a:stretch/>
          </p:blipFill>
          <p:spPr bwMode="auto">
            <a:xfrm>
              <a:off x="18388620" y="13059483"/>
              <a:ext cx="2732912" cy="1947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80"/>
            <p:cNvSpPr/>
            <p:nvPr/>
          </p:nvSpPr>
          <p:spPr>
            <a:xfrm>
              <a:off x="21349920" y="15120813"/>
              <a:ext cx="2622675" cy="2824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dirty="0">
                  <a:latin typeface="Calibri" panose="020F0502020204030204" pitchFamily="34" charset="0"/>
                </a:rPr>
                <a:t>central </a:t>
              </a:r>
              <a:r>
                <a:rPr lang="en-US" sz="2400" dirty="0" err="1">
                  <a:latin typeface="Calibri" panose="020F0502020204030204" pitchFamily="34" charset="0"/>
                </a:rPr>
                <a:t>Au+Au</a:t>
              </a:r>
              <a:r>
                <a:rPr lang="en-US" sz="2400" dirty="0">
                  <a:latin typeface="Calibri" panose="020F0502020204030204" pitchFamily="34" charset="0"/>
                </a:rPr>
                <a:t>, 25 </a:t>
              </a:r>
              <a:r>
                <a:rPr lang="en-US" sz="2400" dirty="0" smtClean="0">
                  <a:latin typeface="Calibri" panose="020F0502020204030204" pitchFamily="34" charset="0"/>
                </a:rPr>
                <a:t>GeV/nucleon</a:t>
              </a:r>
              <a:endParaRPr lang="en-US" sz="2400" dirty="0">
                <a:latin typeface="Calibri" panose="020F0502020204030204" pitchFamily="34" charset="0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1338223" y="15485756"/>
              <a:ext cx="2622675" cy="2824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DejaVu Sans"/>
                  <a:sym typeface="Symbol"/>
                </a:rPr>
                <a:t> </a:t>
              </a:r>
              <a:r>
                <a:rPr lang="en-US" sz="2400" i="1" dirty="0" smtClean="0">
                  <a:latin typeface="Calibri" panose="020F0502020204030204" pitchFamily="34" charset="0"/>
                </a:rPr>
                <a:t>700 charged particles/collision</a:t>
              </a:r>
              <a:endParaRPr lang="en-US" sz="2400" i="1" dirty="0">
                <a:latin typeface="Calibri" panose="020F0502020204030204" pitchFamily="34" charset="0"/>
              </a:endParaRPr>
            </a:p>
          </p:txBody>
        </p:sp>
        <p:pic>
          <p:nvPicPr>
            <p:cNvPr id="85" name="Picture 84" descr="C:\Documents and Settings\jheuser\Desktop\UrQMD_12b_25AGeV-STS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93"/>
            <a:stretch/>
          </p:blipFill>
          <p:spPr bwMode="auto">
            <a:xfrm>
              <a:off x="21356816" y="13053668"/>
              <a:ext cx="2615779" cy="1953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6" name="Rectangle 85"/>
            <p:cNvSpPr/>
            <p:nvPr/>
          </p:nvSpPr>
          <p:spPr>
            <a:xfrm>
              <a:off x="15625675" y="14709076"/>
              <a:ext cx="22726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altLang="de-DE" sz="1400" dirty="0" err="1">
                  <a:solidFill>
                    <a:schemeClr val="bg1"/>
                  </a:solidFill>
                </a:rPr>
                <a:t>UrQMD</a:t>
              </a:r>
              <a:r>
                <a:rPr lang="de-DE" altLang="de-DE" sz="1400" dirty="0">
                  <a:solidFill>
                    <a:schemeClr val="bg1"/>
                  </a:solidFill>
                </a:rPr>
                <a:t> + GEANT + </a:t>
              </a:r>
              <a:r>
                <a:rPr lang="de-DE" altLang="de-DE" sz="1400" dirty="0" err="1">
                  <a:solidFill>
                    <a:schemeClr val="bg1"/>
                  </a:solidFill>
                </a:rPr>
                <a:t>CbmRoot</a:t>
              </a:r>
              <a:endParaRPr lang="de-DE" altLang="de-DE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8" name="TextBox 87"/>
          <p:cNvSpPr txBox="1"/>
          <p:nvPr/>
        </p:nvSpPr>
        <p:spPr>
          <a:xfrm>
            <a:off x="660073" y="18353881"/>
            <a:ext cx="48986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285/320 ± 15µm thick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n-type silicon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double-sided segmentation</a:t>
            </a:r>
            <a:endParaRPr lang="en-US" sz="2000" dirty="0">
              <a:latin typeface="Calibri" panose="020F0502020204030204" pitchFamily="34" charset="0"/>
            </a:endParaRP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1024 strips of 58 µm pitch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strip </a:t>
            </a:r>
            <a:r>
              <a:rPr lang="en-US" sz="2000" dirty="0">
                <a:latin typeface="Calibri" panose="020F0502020204030204" pitchFamily="34" charset="0"/>
              </a:rPr>
              <a:t>length </a:t>
            </a:r>
            <a:r>
              <a:rPr lang="en-US" sz="2000" dirty="0" smtClean="0">
                <a:latin typeface="Calibri" panose="020F0502020204030204" pitchFamily="34" charset="0"/>
              </a:rPr>
              <a:t>2/4/6/12 cm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angle front/back: 7.5</a:t>
            </a:r>
            <a:r>
              <a:rPr lang="en-US" sz="2000" dirty="0" smtClean="0">
                <a:latin typeface="Calibri" panose="020F0502020204030204" pitchFamily="34" charset="0"/>
                <a:sym typeface="Symbol"/>
              </a:rPr>
              <a:t></a:t>
            </a:r>
            <a:r>
              <a:rPr lang="en-US" sz="2000" dirty="0" smtClean="0">
                <a:latin typeface="Calibri" panose="020F0502020204030204" pitchFamily="34" charset="0"/>
              </a:rPr>
              <a:t>/0</a:t>
            </a:r>
            <a:r>
              <a:rPr lang="en-US" sz="2000" dirty="0" smtClean="0">
                <a:latin typeface="Calibri" panose="020F0502020204030204" pitchFamily="34" charset="0"/>
                <a:sym typeface="Symbol"/>
              </a:rPr>
              <a:t>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read-out from top edge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</a:rPr>
              <a:t>double-metal routing on p-side</a:t>
            </a:r>
          </a:p>
          <a:p>
            <a:pPr marL="173038" indent="-17303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radiation tolerance   10</a:t>
            </a:r>
            <a:r>
              <a:rPr lang="en-US" sz="2000" baseline="30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14</a:t>
            </a:r>
            <a:r>
              <a:rPr 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0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n</a:t>
            </a:r>
            <a:r>
              <a:rPr lang="en-US" sz="2000" baseline="-25000" dirty="0" err="1" smtClean="0">
                <a:latin typeface="Calibri" panose="020F0502020204030204" pitchFamily="34" charset="0"/>
                <a:sym typeface="Wingdings" panose="05000000000000000000" pitchFamily="2" charset="2"/>
              </a:rPr>
              <a:t>eq</a:t>
            </a:r>
            <a:r>
              <a:rPr 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/cm</a:t>
            </a:r>
            <a:r>
              <a:rPr lang="en-US" sz="2000" baseline="30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sz="2000" dirty="0" smtClean="0">
                <a:latin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000" dirty="0" smtClean="0">
                <a:latin typeface="Calibri" panose="020F0502020204030204" pitchFamily="34" charset="0"/>
              </a:rPr>
              <a:t>1 </a:t>
            </a:r>
            <a:r>
              <a:rPr lang="en-US" sz="2000" dirty="0" err="1" smtClean="0">
                <a:latin typeface="Calibri" panose="020F0502020204030204" pitchFamily="34" charset="0"/>
              </a:rPr>
              <a:t>Mrad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endParaRPr lang="en-US" sz="2000" dirty="0" smtClean="0">
              <a:latin typeface="Calibri" panose="020F0502020204030204" pitchFamily="34" charset="0"/>
            </a:endParaRPr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4209" y="18905519"/>
            <a:ext cx="6643886" cy="498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12769265" y="19621229"/>
            <a:ext cx="1167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 panose="020F0502020204030204" pitchFamily="34" charset="0"/>
              </a:rPr>
              <a:t>p-side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634209" y="18407685"/>
            <a:ext cx="1485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</a:rPr>
              <a:t>n</a:t>
            </a:r>
            <a:r>
              <a:rPr lang="en-US" sz="2000" i="1" dirty="0" smtClean="0">
                <a:latin typeface="Calibri" panose="020F0502020204030204" pitchFamily="34" charset="0"/>
              </a:rPr>
              <a:t>-side</a:t>
            </a:r>
            <a:endParaRPr lang="en-US" sz="2000" i="1" dirty="0">
              <a:latin typeface="Calibri" panose="020F050202020403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846404" y="25107678"/>
            <a:ext cx="8089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atin typeface="Calibri" panose="020F0502020204030204" pitchFamily="34" charset="0"/>
              </a:rPr>
              <a:t>prototypes from </a:t>
            </a:r>
            <a:r>
              <a:rPr lang="en-US" sz="2400" i="1" dirty="0" err="1" smtClean="0">
                <a:latin typeface="Calibri" panose="020F0502020204030204" pitchFamily="34" charset="0"/>
              </a:rPr>
              <a:t>CiS</a:t>
            </a:r>
            <a:r>
              <a:rPr lang="en-US" sz="2400" i="1" dirty="0" smtClean="0">
                <a:latin typeface="Calibri" panose="020F0502020204030204" pitchFamily="34" charset="0"/>
              </a:rPr>
              <a:t>, Germany and Hamamatsu, Japan</a:t>
            </a:r>
            <a:endParaRPr lang="en-US" sz="2400" i="1" dirty="0">
              <a:latin typeface="Calibri" panose="020F0502020204030204" pitchFamily="34" charset="0"/>
            </a:endParaRPr>
          </a:p>
        </p:txBody>
      </p:sp>
      <p:grpSp>
        <p:nvGrpSpPr>
          <p:cNvPr id="93" name="Group 92"/>
          <p:cNvGrpSpPr>
            <a:grpSpLocks noChangeAspect="1"/>
          </p:cNvGrpSpPr>
          <p:nvPr/>
        </p:nvGrpSpPr>
        <p:grpSpPr>
          <a:xfrm>
            <a:off x="7146098" y="20143389"/>
            <a:ext cx="6534970" cy="4901228"/>
            <a:chOff x="4114800" y="2499702"/>
            <a:chExt cx="4693464" cy="3520098"/>
          </a:xfrm>
        </p:grpSpPr>
        <p:pic>
          <p:nvPicPr>
            <p:cNvPr id="94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14800" y="2499702"/>
              <a:ext cx="4693464" cy="352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5" name="TextBox 94"/>
            <p:cNvSpPr txBox="1"/>
            <p:nvPr/>
          </p:nvSpPr>
          <p:spPr>
            <a:xfrm>
              <a:off x="7938448" y="5728648"/>
              <a:ext cx="8382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dirty="0" smtClean="0"/>
                <a:t>0.5 mm/div</a:t>
              </a:r>
              <a:endParaRPr lang="en-US" sz="1100" dirty="0"/>
            </a:p>
          </p:txBody>
        </p:sp>
      </p:grpSp>
      <p:pic>
        <p:nvPicPr>
          <p:cNvPr id="9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1" t="64526" r="52286"/>
          <a:stretch/>
        </p:blipFill>
        <p:spPr bwMode="auto">
          <a:xfrm>
            <a:off x="8700742" y="21806602"/>
            <a:ext cx="3255663" cy="3312008"/>
          </a:xfrm>
          <a:prstGeom prst="rect">
            <a:avLst/>
          </a:prstGeom>
          <a:noFill/>
          <a:ln w="444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Group 96"/>
          <p:cNvGrpSpPr>
            <a:grpSpLocks noChangeAspect="1"/>
          </p:cNvGrpSpPr>
          <p:nvPr/>
        </p:nvGrpSpPr>
        <p:grpSpPr>
          <a:xfrm>
            <a:off x="1302102" y="21933949"/>
            <a:ext cx="3303877" cy="3506532"/>
            <a:chOff x="415423" y="3820172"/>
            <a:chExt cx="2372869" cy="2518417"/>
          </a:xfrm>
        </p:grpSpPr>
        <p:grpSp>
          <p:nvGrpSpPr>
            <p:cNvPr id="98" name="Group 97"/>
            <p:cNvGrpSpPr/>
            <p:nvPr/>
          </p:nvGrpSpPr>
          <p:grpSpPr>
            <a:xfrm>
              <a:off x="415423" y="4142834"/>
              <a:ext cx="2363443" cy="2195755"/>
              <a:chOff x="2110967" y="2540525"/>
              <a:chExt cx="2743200" cy="3048000"/>
            </a:xfrm>
          </p:grpSpPr>
          <p:pic>
            <p:nvPicPr>
              <p:cNvPr id="208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6000" y="2590800"/>
                <a:ext cx="2400300" cy="2962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9" name="Straight Connector 208"/>
              <p:cNvCxnSpPr/>
              <p:nvPr/>
            </p:nvCxnSpPr>
            <p:spPr>
              <a:xfrm>
                <a:off x="2286000" y="2886173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/>
              <p:cNvCxnSpPr/>
              <p:nvPr/>
            </p:nvCxnSpPr>
            <p:spPr>
              <a:xfrm>
                <a:off x="2286000" y="3276600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/>
              <p:cNvCxnSpPr/>
              <p:nvPr/>
            </p:nvCxnSpPr>
            <p:spPr>
              <a:xfrm>
                <a:off x="2286000" y="3676454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/>
              <p:cNvCxnSpPr/>
              <p:nvPr/>
            </p:nvCxnSpPr>
            <p:spPr>
              <a:xfrm>
                <a:off x="2286000" y="4066881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/>
              <p:cNvCxnSpPr/>
              <p:nvPr/>
            </p:nvCxnSpPr>
            <p:spPr>
              <a:xfrm>
                <a:off x="2286000" y="4476946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2286000" y="4886227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2286000" y="5315146"/>
                <a:ext cx="24003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6" name="Rectangle 215"/>
              <p:cNvSpPr/>
              <p:nvPr/>
            </p:nvSpPr>
            <p:spPr>
              <a:xfrm>
                <a:off x="2295427" y="26481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2371627" y="27518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2455838" y="264673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2514600" y="2752627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2611854" y="26503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2688054" y="27540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2772265" y="264893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2831027" y="2754827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2924665" y="26481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3000865" y="27518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/>
              <p:cNvSpPr/>
              <p:nvPr/>
            </p:nvSpPr>
            <p:spPr>
              <a:xfrm>
                <a:off x="3085076" y="2646730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/>
              <p:cNvSpPr/>
              <p:nvPr/>
            </p:nvSpPr>
            <p:spPr>
              <a:xfrm>
                <a:off x="3143838" y="2752627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3231665" y="265034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3307865" y="275404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3382801" y="26473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3441563" y="27532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3538817" y="2650978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3615017" y="2754675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3699228" y="26495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3757990" y="27554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3832774" y="2648778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3908974" y="2752475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3993185" y="26473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4051947" y="27532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4149201" y="2650978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4225401" y="2754675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4309612" y="2649562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Rectangle 242"/>
              <p:cNvSpPr/>
              <p:nvPr/>
            </p:nvSpPr>
            <p:spPr>
              <a:xfrm>
                <a:off x="4368374" y="275545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4" name="Rectangle 243"/>
              <p:cNvSpPr/>
              <p:nvPr/>
            </p:nvSpPr>
            <p:spPr>
              <a:xfrm>
                <a:off x="4450865" y="2640919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4527065" y="2744616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4611276" y="2639503"/>
                <a:ext cx="45719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2110967" y="2540525"/>
                <a:ext cx="2743200" cy="30480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2110967" y="2540525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2110967" y="5331644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4755334" y="5331644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4755334" y="2543511"/>
                <a:ext cx="98833" cy="24981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9" name="Right Arrow 98"/>
            <p:cNvSpPr/>
            <p:nvPr/>
          </p:nvSpPr>
          <p:spPr>
            <a:xfrm>
              <a:off x="1524000" y="3821072"/>
              <a:ext cx="142876" cy="274469"/>
            </a:xfrm>
            <a:prstGeom prst="rightArrow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424849" y="4139117"/>
              <a:ext cx="2363443" cy="2195755"/>
            </a:xfrm>
            <a:prstGeom prst="rect">
              <a:avLst/>
            </a:prstGeom>
            <a:noFill/>
            <a:ln w="1016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424849" y="4139117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424849" y="6149817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2703141" y="6149817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703141" y="4141268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27619" y="5171389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2703140" y="5181600"/>
              <a:ext cx="85151" cy="17996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583773" y="421664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649424" y="429134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21977" y="421562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772605" y="429191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856395" y="421823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922046" y="429293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994600" y="421721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1045227" y="4293498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1125902" y="421664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1191553" y="429134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264106" y="421562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314734" y="429191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390402" y="421823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1456054" y="429293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1520616" y="421608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1571243" y="429236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1655034" y="421868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720685" y="429338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1793238" y="421766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1843865" y="429395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1908296" y="421710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1973948" y="429180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046501" y="421608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2097128" y="429236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2180919" y="421868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2246570" y="429338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319123" y="421766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369750" y="429395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440822" y="4211440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2506473" y="4286143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2579026" y="4210420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/>
            <p:cNvCxnSpPr/>
            <p:nvPr/>
          </p:nvCxnSpPr>
          <p:spPr>
            <a:xfrm>
              <a:off x="600017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74823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7954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101896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1150268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1289692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>
              <a:off x="1412873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>
              <a:off x="1544175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>
              <a:off x="1683600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1814227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192996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206870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220880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2348234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2471414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602717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673790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805093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944517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>
              <a:off x="1215244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34654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147784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160915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1741804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187175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199493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2135036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227446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2405763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2529619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1083941" y="4234699"/>
              <a:ext cx="0" cy="20451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" name="Rectangle 169"/>
            <p:cNvSpPr/>
            <p:nvPr/>
          </p:nvSpPr>
          <p:spPr>
            <a:xfrm>
              <a:off x="584200" y="613884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649851" y="621354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722404" y="613782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773032" y="621411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856822" y="614043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922473" y="621513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995027" y="613941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1045654" y="6215698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126329" y="613884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1191980" y="621354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1264533" y="613782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1315161" y="621411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1390829" y="6140431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1456481" y="621513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1521043" y="613828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1571670" y="621456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1655461" y="614088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1721112" y="621558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1793665" y="613986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844292" y="621615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1908723" y="613930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ectangle 195"/>
            <p:cNvSpPr/>
            <p:nvPr/>
          </p:nvSpPr>
          <p:spPr>
            <a:xfrm>
              <a:off x="1974375" y="621400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ectangle 196"/>
            <p:cNvSpPr/>
            <p:nvPr/>
          </p:nvSpPr>
          <p:spPr>
            <a:xfrm>
              <a:off x="2046928" y="6138282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2097555" y="621456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2181346" y="614088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2246997" y="6215589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2319550" y="6139866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370177" y="6216154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2441249" y="6133640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2506900" y="6208343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2579453" y="6132620"/>
              <a:ext cx="39390" cy="329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ight Arrow 205"/>
            <p:cNvSpPr/>
            <p:nvPr/>
          </p:nvSpPr>
          <p:spPr>
            <a:xfrm>
              <a:off x="2133600" y="3823501"/>
              <a:ext cx="142876" cy="274469"/>
            </a:xfrm>
            <a:prstGeom prst="rightArrow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ight Arrow 206"/>
            <p:cNvSpPr/>
            <p:nvPr/>
          </p:nvSpPr>
          <p:spPr>
            <a:xfrm>
              <a:off x="847724" y="3820172"/>
              <a:ext cx="142876" cy="274469"/>
            </a:xfrm>
            <a:prstGeom prst="rightArrow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2" name="TextBox 146"/>
          <p:cNvSpPr txBox="1"/>
          <p:nvPr/>
        </p:nvSpPr>
        <p:spPr>
          <a:xfrm>
            <a:off x="1220388" y="21649640"/>
            <a:ext cx="3413281" cy="514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r/o electronics</a:t>
            </a:r>
            <a:endParaRPr lang="en-US" i="1" dirty="0"/>
          </a:p>
        </p:txBody>
      </p:sp>
      <p:sp>
        <p:nvSpPr>
          <p:cNvPr id="254" name="TextBox 253"/>
          <p:cNvSpPr txBox="1"/>
          <p:nvPr/>
        </p:nvSpPr>
        <p:spPr>
          <a:xfrm>
            <a:off x="9263426" y="27144206"/>
            <a:ext cx="5493180" cy="347787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8 stations, volume 2 m</a:t>
            </a:r>
            <a:r>
              <a:rPr lang="en-US" sz="2400" baseline="30000" dirty="0" smtClean="0">
                <a:latin typeface="Calibri" panose="020F0502020204030204" pitchFamily="34" charset="0"/>
              </a:rPr>
              <a:t>3</a:t>
            </a:r>
            <a:r>
              <a:rPr lang="en-US" sz="2400" dirty="0" smtClean="0">
                <a:latin typeface="Calibri" panose="020F0502020204030204" pitchFamily="34" charset="0"/>
              </a:rPr>
              <a:t>, area 4 m</a:t>
            </a:r>
            <a:r>
              <a:rPr lang="en-US" sz="2400" baseline="30000" dirty="0" smtClean="0">
                <a:latin typeface="Calibri" panose="020F0502020204030204" pitchFamily="34" charset="0"/>
              </a:rPr>
              <a:t>2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896 detector modules in various lengths </a:t>
            </a:r>
          </a:p>
          <a:p>
            <a:pPr marL="395288" lvl="2" indent="-217488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Calibri" panose="020F0502020204030204" pitchFamily="34" charset="0"/>
              </a:rPr>
              <a:t>896 </a:t>
            </a:r>
            <a:r>
              <a:rPr lang="en-US" sz="2000" dirty="0">
                <a:latin typeface="Calibri" panose="020F0502020204030204" pitchFamily="34" charset="0"/>
              </a:rPr>
              <a:t>double-sided </a:t>
            </a:r>
            <a:r>
              <a:rPr lang="en-US" sz="2000" dirty="0" err="1">
                <a:latin typeface="Calibri" panose="020F0502020204030204" pitchFamily="34" charset="0"/>
              </a:rPr>
              <a:t>microstrip</a:t>
            </a:r>
            <a:r>
              <a:rPr lang="en-US" sz="2000" dirty="0">
                <a:latin typeface="Calibri" panose="020F0502020204030204" pitchFamily="34" charset="0"/>
              </a:rPr>
              <a:t> </a:t>
            </a:r>
            <a:r>
              <a:rPr lang="en-US" sz="2000" dirty="0" smtClean="0">
                <a:latin typeface="Calibri" panose="020F0502020204030204" pitchFamily="34" charset="0"/>
              </a:rPr>
              <a:t>sensors  </a:t>
            </a:r>
          </a:p>
          <a:p>
            <a:pPr marL="395288" lvl="2" indent="-217488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>
                <a:latin typeface="Calibri" panose="020F0502020204030204" pitchFamily="34" charset="0"/>
              </a:rPr>
              <a:t>~</a:t>
            </a:r>
            <a:r>
              <a:rPr lang="en-US" sz="2000" dirty="0" smtClean="0">
                <a:latin typeface="Calibri" panose="020F0502020204030204" pitchFamily="34" charset="0"/>
              </a:rPr>
              <a:t> 1.8 million read-out channels</a:t>
            </a:r>
          </a:p>
          <a:p>
            <a:pPr marL="395288" lvl="2" indent="-217488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Calibri" panose="020F0502020204030204" pitchFamily="34" charset="0"/>
              </a:rPr>
              <a:t>~ 16 000 r/o STS-XYTER ASICs</a:t>
            </a:r>
          </a:p>
          <a:p>
            <a:pPr marL="395288" lvl="2" indent="-217488">
              <a:lnSpc>
                <a:spcPct val="110000"/>
              </a:lnSpc>
              <a:buFont typeface="Symbol" panose="05050102010706020507" pitchFamily="18" charset="2"/>
              <a:buChar char="-"/>
            </a:pPr>
            <a:r>
              <a:rPr lang="en-US" sz="2000" dirty="0" smtClean="0">
                <a:latin typeface="Calibri" panose="020F0502020204030204" pitchFamily="34" charset="0"/>
              </a:rPr>
              <a:t>~ 16 000 ultra-thin r/o cables  (5</a:t>
            </a:r>
            <a:r>
              <a:rPr lang="en-US" sz="2000" dirty="0" smtClean="0">
                <a:latin typeface="Calibri" panose="020F0502020204030204" pitchFamily="34" charset="0"/>
                <a:sym typeface="Symbol"/>
              </a:rPr>
              <a:t></a:t>
            </a:r>
            <a:r>
              <a:rPr lang="en-US" sz="2000" dirty="0" smtClean="0">
                <a:latin typeface="Calibri" panose="020F0502020204030204" pitchFamily="34" charset="0"/>
              </a:rPr>
              <a:t>50 cm long)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</a:rPr>
              <a:t>106 detector </a:t>
            </a:r>
            <a:r>
              <a:rPr lang="en-US" sz="2400" dirty="0" smtClean="0">
                <a:latin typeface="Calibri" panose="020F0502020204030204" pitchFamily="34" charset="0"/>
              </a:rPr>
              <a:t>ladders with 8-10 modules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power dissipation: </a:t>
            </a:r>
            <a:r>
              <a:rPr lang="en-US" sz="2400" dirty="0">
                <a:latin typeface="Calibri" panose="020F0502020204030204" pitchFamily="34" charset="0"/>
              </a:rPr>
              <a:t>~</a:t>
            </a:r>
            <a:r>
              <a:rPr lang="en-US" sz="2400" dirty="0" smtClean="0">
                <a:latin typeface="Calibri" panose="020F0502020204030204" pitchFamily="34" charset="0"/>
              </a:rPr>
              <a:t>40 kW  (CO</a:t>
            </a:r>
            <a:r>
              <a:rPr lang="en-US" sz="2400" baseline="-25000" dirty="0" smtClean="0">
                <a:latin typeface="Calibri" panose="020F0502020204030204" pitchFamily="34" charset="0"/>
              </a:rPr>
              <a:t>2</a:t>
            </a:r>
            <a:r>
              <a:rPr lang="en-US" sz="2400" dirty="0" smtClean="0">
                <a:latin typeface="Calibri" panose="020F0502020204030204" pitchFamily="34" charset="0"/>
              </a:rPr>
              <a:t> cooling)</a:t>
            </a:r>
          </a:p>
          <a:p>
            <a:pPr marL="177800" indent="-1778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</a:rPr>
              <a:t>thermal enclosure: sensors at  T = -5</a:t>
            </a:r>
            <a:r>
              <a:rPr lang="en-US" sz="2400" dirty="0" smtClean="0">
                <a:latin typeface="Calibri" panose="020F0502020204030204" pitchFamily="34" charset="0"/>
                <a:sym typeface="Symbol"/>
              </a:rPr>
              <a:t> C</a:t>
            </a:r>
            <a:endParaRPr lang="en-US" sz="2400" dirty="0" smtClean="0">
              <a:latin typeface="Calibri" panose="020F0502020204030204" pitchFamily="34" charset="0"/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6923928" y="27757989"/>
            <a:ext cx="1655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front-end board</a:t>
            </a:r>
            <a:endParaRPr lang="de-DE" sz="2000" dirty="0">
              <a:latin typeface="Calibri" panose="020F0502020204030204" pitchFamily="34" charset="0"/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4225548" y="28694758"/>
            <a:ext cx="1906896" cy="461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anose="020F0502020204030204" pitchFamily="34" charset="0"/>
              </a:rPr>
              <a:t>896 modules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1668428" y="34724742"/>
            <a:ext cx="2801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8 tracking stations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6222206" y="34820284"/>
            <a:ext cx="209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18 mechanical half-units </a:t>
            </a:r>
            <a:endParaRPr lang="en-US" sz="2400" dirty="0">
              <a:latin typeface="Calibri" panose="020F0502020204030204" pitchFamily="34" charset="0"/>
            </a:endParaRPr>
          </a:p>
        </p:txBody>
      </p:sp>
      <p:cxnSp>
        <p:nvCxnSpPr>
          <p:cNvPr id="272" name="Straight Connector 271"/>
          <p:cNvCxnSpPr/>
          <p:nvPr/>
        </p:nvCxnSpPr>
        <p:spPr>
          <a:xfrm>
            <a:off x="9556292" y="31877204"/>
            <a:ext cx="8716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9511528" y="34299939"/>
            <a:ext cx="87166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" name="TextBox 275"/>
          <p:cNvSpPr txBox="1"/>
          <p:nvPr/>
        </p:nvSpPr>
        <p:spPr>
          <a:xfrm>
            <a:off x="6509118" y="30873040"/>
            <a:ext cx="1700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anose="020F0502020204030204" pitchFamily="34" charset="0"/>
              </a:rPr>
              <a:t>C-frame</a:t>
            </a:r>
            <a:endParaRPr lang="en-US" sz="2000" dirty="0">
              <a:latin typeface="Calibri" panose="020F0502020204030204" pitchFamily="34" charset="0"/>
            </a:endParaRPr>
          </a:p>
        </p:txBody>
      </p:sp>
      <p:graphicFrame>
        <p:nvGraphicFramePr>
          <p:cNvPr id="296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730350"/>
              </p:ext>
            </p:extLst>
          </p:nvPr>
        </p:nvGraphicFramePr>
        <p:xfrm>
          <a:off x="17815175" y="21935281"/>
          <a:ext cx="2504031" cy="32004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925403"/>
                <a:gridCol w="1578628"/>
              </a:tblGrid>
              <a:tr h="198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STS-XYTER ASIC 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v2.0 (produced 2016)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</a:t>
                      </a:r>
                      <a:b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</a:br>
                      <a:r>
                        <a:rPr lang="en-US" sz="1200" dirty="0" smtClean="0"/>
                        <a:t>2016 JINST 11 C02024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CMOS</a:t>
                      </a:r>
                      <a:r>
                        <a:rPr lang="en-US" sz="1200" b="0" i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 process </a:t>
                      </a:r>
                      <a:endParaRPr lang="en-US" sz="1200" b="0" i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UMC 180 nm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channels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128,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polarity +/-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noise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&lt;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1ke</a:t>
                      </a:r>
                      <a:r>
                        <a:rPr lang="en-US" sz="1200" b="0" baseline="30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-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at 20-50 pF load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ADC range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linear up to12 fC, 5 bit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c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lock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250 MHz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power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&lt; 10 </a:t>
                      </a:r>
                      <a:r>
                        <a:rPr lang="en-US" sz="1200" b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mW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/channel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timestamp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~5 ns  resolution</a:t>
                      </a:r>
                    </a:p>
                  </a:txBody>
                  <a:tcPr>
                    <a:noFill/>
                  </a:tcPr>
                </a:tc>
              </a:tr>
              <a:tr h="198564">
                <a:tc>
                  <a:txBody>
                    <a:bodyPr/>
                    <a:lstStyle/>
                    <a:p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out interface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Arial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5 × 500 Mbit/s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Arial" pitchFamily="34" charset="0"/>
                        </a:rPr>
                        <a:t>LVDS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5507512" y="18430081"/>
            <a:ext cx="14336694" cy="6587779"/>
            <a:chOff x="15507512" y="18415705"/>
            <a:chExt cx="14336694" cy="6587779"/>
          </a:xfrm>
        </p:grpSpPr>
        <p:pic>
          <p:nvPicPr>
            <p:cNvPr id="286" name="Picture 2" descr="C:\Users\jheuser\Desktop\STS_XYTER_09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8857300" y="20636175"/>
              <a:ext cx="1128331" cy="846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7" name="TextBox 286"/>
            <p:cNvSpPr txBox="1"/>
            <p:nvPr/>
          </p:nvSpPr>
          <p:spPr>
            <a:xfrm>
              <a:off x="18016193" y="18415705"/>
              <a:ext cx="274577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Calibri" panose="020F0502020204030204" pitchFamily="34" charset="0"/>
                </a:rPr>
                <a:t>STS-XYTER </a:t>
              </a:r>
              <a:br>
                <a:rPr lang="en-US" sz="2800" b="1" dirty="0" smtClean="0">
                  <a:latin typeface="Calibri" panose="020F0502020204030204" pitchFamily="34" charset="0"/>
                </a:rPr>
              </a:br>
              <a:r>
                <a:rPr lang="en-US" sz="2800" b="1" dirty="0">
                  <a:latin typeface="Calibri" panose="020F0502020204030204" pitchFamily="34" charset="0"/>
                </a:rPr>
                <a:t>ASIC </a:t>
              </a:r>
              <a:r>
                <a:rPr lang="en-US" sz="2800" b="1" dirty="0" smtClean="0">
                  <a:latin typeface="Calibri" panose="020F0502020204030204" pitchFamily="34" charset="0"/>
                </a:rPr>
                <a:t/>
              </a:r>
              <a:br>
                <a:rPr lang="en-US" sz="2800" b="1" dirty="0" smtClean="0">
                  <a:latin typeface="Calibri" panose="020F0502020204030204" pitchFamily="34" charset="0"/>
                </a:rPr>
              </a:br>
              <a:r>
                <a:rPr lang="en-US" sz="2800" b="1" dirty="0" smtClean="0">
                  <a:latin typeface="Calibri" panose="020F0502020204030204" pitchFamily="34" charset="0"/>
                </a:rPr>
                <a:t>8 </a:t>
              </a:r>
              <a:r>
                <a:rPr lang="en-US" sz="2800" b="1" dirty="0">
                  <a:latin typeface="Calibri" panose="020F0502020204030204" pitchFamily="34" charset="0"/>
                </a:rPr>
                <a:t>×</a:t>
              </a:r>
            </a:p>
            <a:p>
              <a:pPr algn="ctr"/>
              <a:endParaRPr lang="de-DE" sz="2800" b="1" dirty="0">
                <a:latin typeface="Calibri" panose="020F0502020204030204" pitchFamily="34" charset="0"/>
              </a:endParaRPr>
            </a:p>
          </p:txBody>
        </p:sp>
        <p:pic>
          <p:nvPicPr>
            <p:cNvPr id="288" name="Picture 287" descr="\\WinFileSvG\DL$Root\cschmidt\Eigene Dateien\CBM-STS Präsentationen 2014\STE_FEB8_3D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4" t="35806" b="9060"/>
            <a:stretch/>
          </p:blipFill>
          <p:spPr bwMode="auto">
            <a:xfrm rot="16200000">
              <a:off x="19634863" y="20358276"/>
              <a:ext cx="4018617" cy="1402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9" name="Rectangle 288"/>
            <p:cNvSpPr/>
            <p:nvPr/>
          </p:nvSpPr>
          <p:spPr>
            <a:xfrm>
              <a:off x="23460962" y="23441423"/>
              <a:ext cx="3474161" cy="140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400" dirty="0" smtClean="0">
                  <a:latin typeface="Calibri" panose="020F0502020204030204" pitchFamily="34" charset="0"/>
                </a:rPr>
                <a:t>GBTx chip-set (CERN):</a:t>
              </a:r>
              <a:endParaRPr lang="en-US" sz="2400" dirty="0">
                <a:latin typeface="Calibri" panose="020F0502020204030204" pitchFamily="34" charset="0"/>
              </a:endParaRPr>
            </a:p>
            <a:p>
              <a:pPr marL="0" lvl="1"/>
              <a:r>
                <a:rPr lang="en-US" dirty="0" smtClean="0">
                  <a:latin typeface="Calibri" panose="020F0502020204030204" pitchFamily="34" charset="0"/>
                </a:rPr>
                <a:t>3 </a:t>
              </a:r>
              <a:r>
                <a:rPr lang="en-US" dirty="0">
                  <a:latin typeface="Calibri" panose="020F0502020204030204" pitchFamily="34" charset="0"/>
                </a:rPr>
                <a:t>GBTx, 1 VTRx, 1 VTTx, </a:t>
              </a:r>
              <a:r>
                <a:rPr lang="en-US" dirty="0" smtClean="0">
                  <a:latin typeface="Calibri" panose="020F0502020204030204" pitchFamily="34" charset="0"/>
                </a:rPr>
                <a:t>1 SCA  </a:t>
              </a:r>
              <a:br>
                <a:rPr lang="en-US" dirty="0" smtClean="0">
                  <a:latin typeface="Calibri" panose="020F0502020204030204" pitchFamily="34" charset="0"/>
                </a:rPr>
              </a:br>
              <a:r>
                <a:rPr lang="en-US" sz="700" dirty="0" smtClean="0">
                  <a:latin typeface="Calibri" panose="020F0502020204030204" pitchFamily="34" charset="0"/>
                </a:rPr>
                <a:t> </a:t>
              </a:r>
              <a:r>
                <a:rPr lang="en-US" sz="2000" dirty="0" smtClean="0">
                  <a:latin typeface="Calibri" panose="020F0502020204030204" pitchFamily="34" charset="0"/>
                </a:rPr>
                <a:t/>
              </a:r>
              <a:br>
                <a:rPr lang="en-US" sz="2000" dirty="0" smtClean="0">
                  <a:latin typeface="Calibri" panose="020F0502020204030204" pitchFamily="34" charset="0"/>
                </a:rPr>
              </a:br>
              <a:r>
                <a:rPr lang="en-US" dirty="0" smtClean="0">
                  <a:latin typeface="Calibri" panose="020F0502020204030204" pitchFamily="34" charset="0"/>
                </a:rPr>
                <a:t>42 E-links à 320 Mb/s </a:t>
              </a:r>
              <a:endParaRPr lang="en-US" dirty="0">
                <a:latin typeface="Calibri" panose="020F0502020204030204" pitchFamily="34" charset="0"/>
              </a:endParaRPr>
            </a:p>
            <a:p>
              <a:pPr marL="0" lvl="1" indent="0">
                <a:buNone/>
              </a:pPr>
              <a:r>
                <a:rPr lang="en-US" dirty="0" smtClean="0">
                  <a:latin typeface="Calibri" panose="020F0502020204030204" pitchFamily="34" charset="0"/>
                </a:rPr>
                <a:t>3 </a:t>
              </a:r>
              <a:r>
                <a:rPr lang="en-US" dirty="0">
                  <a:latin typeface="Calibri" panose="020F0502020204030204" pitchFamily="34" charset="0"/>
                </a:rPr>
                <a:t>GBT </a:t>
              </a:r>
              <a:r>
                <a:rPr lang="en-US" dirty="0" smtClean="0">
                  <a:latin typeface="Calibri" panose="020F0502020204030204" pitchFamily="34" charset="0"/>
                </a:rPr>
                <a:t>optical uplinks à 4.48 Gb/s</a:t>
              </a:r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20473273" y="18453691"/>
              <a:ext cx="25212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Calibri" panose="020F0502020204030204" pitchFamily="34" charset="0"/>
                </a:rPr>
                <a:t>Front-End</a:t>
              </a:r>
              <a:r>
                <a:rPr lang="en-US" sz="2400" dirty="0" smtClean="0">
                  <a:latin typeface="Calibri" panose="020F0502020204030204" pitchFamily="34" charset="0"/>
                </a:rPr>
                <a:t> </a:t>
              </a:r>
              <a:r>
                <a:rPr lang="en-US" sz="2400" b="1" dirty="0" smtClean="0">
                  <a:latin typeface="Calibri" panose="020F0502020204030204" pitchFamily="34" charset="0"/>
                </a:rPr>
                <a:t>Board</a:t>
              </a:r>
              <a:endParaRPr lang="de-DE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22414301" y="18453691"/>
              <a:ext cx="32343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latin typeface="Calibri" panose="020F0502020204030204" pitchFamily="34" charset="0"/>
                </a:rPr>
                <a:t>Read-Out Board</a:t>
              </a:r>
              <a:endParaRPr lang="de-DE" sz="2400" b="1" dirty="0">
                <a:latin typeface="Calibri" panose="020F0502020204030204" pitchFamily="34" charset="0"/>
              </a:endParaRPr>
            </a:p>
          </p:txBody>
        </p:sp>
        <p:sp>
          <p:nvSpPr>
            <p:cNvPr id="292" name="TextBox 291"/>
            <p:cNvSpPr txBox="1"/>
            <p:nvPr/>
          </p:nvSpPr>
          <p:spPr>
            <a:xfrm>
              <a:off x="25500806" y="20412968"/>
              <a:ext cx="1568167" cy="129266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Calibri" panose="020F0502020204030204" pitchFamily="34" charset="0"/>
                </a:rPr>
                <a:t>Data Processing Board</a:t>
              </a:r>
            </a:p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time-slicing</a:t>
              </a:r>
            </a:p>
          </p:txBody>
        </p:sp>
        <p:sp>
          <p:nvSpPr>
            <p:cNvPr id="293" name="Right Arrow 292"/>
            <p:cNvSpPr/>
            <p:nvPr/>
          </p:nvSpPr>
          <p:spPr>
            <a:xfrm>
              <a:off x="22527341" y="20798093"/>
              <a:ext cx="882094" cy="5224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4" name="TextBox 293"/>
            <p:cNvSpPr txBox="1"/>
            <p:nvPr/>
          </p:nvSpPr>
          <p:spPr>
            <a:xfrm>
              <a:off x="20572838" y="23421642"/>
              <a:ext cx="29403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Calibri" panose="020F0502020204030204" pitchFamily="34" charset="0"/>
                </a:rPr>
                <a:t>STS-XYTER chips</a:t>
              </a:r>
            </a:p>
            <a:p>
              <a:r>
                <a:rPr lang="en-US" dirty="0" smtClean="0">
                  <a:latin typeface="Calibri" panose="020F0502020204030204" pitchFamily="34" charset="0"/>
                </a:rPr>
                <a:t>à 1/2/5 LVDS E-links out</a:t>
              </a:r>
            </a:p>
            <a:p>
              <a:r>
                <a:rPr lang="en-US" sz="2400" dirty="0">
                  <a:latin typeface="Calibri" panose="020F0502020204030204" pitchFamily="34" charset="0"/>
                </a:rPr>
                <a:t>time-stamped </a:t>
              </a:r>
              <a:r>
                <a:rPr lang="en-US" sz="2400" dirty="0" smtClean="0">
                  <a:latin typeface="Calibri" panose="020F0502020204030204" pitchFamily="34" charset="0"/>
                </a:rPr>
                <a:t>data</a:t>
              </a:r>
              <a:endParaRPr lang="en-US" sz="2400" dirty="0">
                <a:latin typeface="Calibri" panose="020F0502020204030204" pitchFamily="34" charset="0"/>
              </a:endParaRPr>
            </a:p>
          </p:txBody>
        </p:sp>
        <p:sp>
          <p:nvSpPr>
            <p:cNvPr id="295" name="Right Arrow 294"/>
            <p:cNvSpPr/>
            <p:nvPr/>
          </p:nvSpPr>
          <p:spPr>
            <a:xfrm>
              <a:off x="20009703" y="20798093"/>
              <a:ext cx="829729" cy="5224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7" name="Right Arrow 296"/>
            <p:cNvSpPr/>
            <p:nvPr/>
          </p:nvSpPr>
          <p:spPr>
            <a:xfrm>
              <a:off x="27177206" y="20798093"/>
              <a:ext cx="441044" cy="5224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24482489" y="22363671"/>
              <a:ext cx="120870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Calibri" panose="020F0502020204030204" pitchFamily="34" charset="0"/>
                </a:rPr>
                <a:t>data combining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24501462" y="20168305"/>
              <a:ext cx="808439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</a:rPr>
                <a:t>optical link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22455563" y="20187444"/>
              <a:ext cx="91834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Calibri" panose="020F0502020204030204" pitchFamily="34" charset="0"/>
                </a:rPr>
                <a:t>copper link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28110113" y="20305246"/>
              <a:ext cx="1353093" cy="150810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Calibri" panose="020F0502020204030204" pitchFamily="34" charset="0"/>
                </a:rPr>
                <a:t>FLES </a:t>
              </a:r>
              <a:br>
                <a:rPr lang="en-US" sz="2000" b="1" dirty="0" smtClean="0">
                  <a:latin typeface="Calibri" panose="020F0502020204030204" pitchFamily="34" charset="0"/>
                </a:rPr>
              </a:br>
              <a:r>
                <a:rPr lang="en-US" dirty="0" smtClean="0">
                  <a:latin typeface="Calibri" panose="020F0502020204030204" pitchFamily="34" charset="0"/>
                </a:rPr>
                <a:t>online </a:t>
              </a:r>
              <a:br>
                <a:rPr lang="en-US" dirty="0" smtClean="0">
                  <a:latin typeface="Calibri" panose="020F0502020204030204" pitchFamily="34" charset="0"/>
                </a:rPr>
              </a:br>
              <a:r>
                <a:rPr lang="en-US" dirty="0" smtClean="0">
                  <a:latin typeface="Calibri" panose="020F0502020204030204" pitchFamily="34" charset="0"/>
                </a:rPr>
                <a:t>event  computing center</a:t>
              </a:r>
              <a:endParaRPr lang="de-DE" dirty="0">
                <a:latin typeface="Calibri" panose="020F0502020204030204" pitchFamily="34" charset="0"/>
              </a:endParaRPr>
            </a:p>
          </p:txBody>
        </p:sp>
        <p:pic>
          <p:nvPicPr>
            <p:cNvPr id="302" name="Picture 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2022566" y="20620617"/>
              <a:ext cx="3961240" cy="8773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03" name="TextBox 302"/>
            <p:cNvSpPr txBox="1"/>
            <p:nvPr/>
          </p:nvSpPr>
          <p:spPr>
            <a:xfrm>
              <a:off x="25587475" y="18601891"/>
              <a:ext cx="1333218" cy="830997"/>
            </a:xfrm>
            <a:prstGeom prst="rect">
              <a:avLst/>
            </a:prstGeom>
            <a:noFill/>
            <a:ln>
              <a:noFill/>
            </a:ln>
            <a:effectLst>
              <a:outerShdw dist="50800" sx="1000" sy="1000" algn="ctr" rotWithShape="0">
                <a:srgbClr val="000000"/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libri" panose="020F0502020204030204" pitchFamily="34" charset="0"/>
                </a:rPr>
                <a:t>P</a:t>
              </a:r>
              <a:r>
                <a:rPr lang="en-US" sz="2400" b="1" dirty="0" smtClean="0">
                  <a:latin typeface="Calibri" panose="020F0502020204030204" pitchFamily="34" charset="0"/>
                </a:rPr>
                <a:t>ower </a:t>
              </a:r>
              <a:r>
                <a:rPr lang="en-US" sz="2400" b="1" dirty="0">
                  <a:latin typeface="Calibri" panose="020F0502020204030204" pitchFamily="34" charset="0"/>
                </a:rPr>
                <a:t>B</a:t>
              </a:r>
              <a:r>
                <a:rPr lang="en-US" sz="2400" b="1" dirty="0" smtClean="0">
                  <a:latin typeface="Calibri" panose="020F0502020204030204" pitchFamily="34" charset="0"/>
                </a:rPr>
                <a:t>oards </a:t>
              </a:r>
              <a:endParaRPr lang="en-US" sz="2400" b="1" dirty="0">
                <a:latin typeface="Calibri" panose="020F0502020204030204" pitchFamily="34" charset="0"/>
              </a:endParaRPr>
            </a:p>
          </p:txBody>
        </p:sp>
        <p:cxnSp>
          <p:nvCxnSpPr>
            <p:cNvPr id="304" name="Straight Arrow Connector 303"/>
            <p:cNvCxnSpPr>
              <a:stCxn id="303" idx="1"/>
            </p:cNvCxnSpPr>
            <p:nvPr/>
          </p:nvCxnSpPr>
          <p:spPr>
            <a:xfrm flipH="1">
              <a:off x="24441871" y="19017390"/>
              <a:ext cx="1145604" cy="5879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>
              <a:stCxn id="303" idx="1"/>
            </p:cNvCxnSpPr>
            <p:nvPr/>
          </p:nvCxnSpPr>
          <p:spPr>
            <a:xfrm flipH="1">
              <a:off x="22061125" y="19017390"/>
              <a:ext cx="3526350" cy="33659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6" name="Rectangle 305"/>
            <p:cNvSpPr/>
            <p:nvPr/>
          </p:nvSpPr>
          <p:spPr>
            <a:xfrm>
              <a:off x="25691191" y="18606166"/>
              <a:ext cx="1318127" cy="875448"/>
            </a:xfrm>
            <a:prstGeom prst="rect">
              <a:avLst/>
            </a:prstGeom>
            <a:noFill/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Right Arrow 306"/>
            <p:cNvSpPr/>
            <p:nvPr/>
          </p:nvSpPr>
          <p:spPr>
            <a:xfrm>
              <a:off x="18028503" y="20798093"/>
              <a:ext cx="829729" cy="5224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16352104" y="20639881"/>
              <a:ext cx="1429941" cy="83099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latin typeface="Calibri" panose="020F0502020204030204" pitchFamily="34" charset="0"/>
                </a:rPr>
                <a:t>microstrip</a:t>
              </a:r>
              <a:r>
                <a:rPr lang="en-US" sz="1600" dirty="0" smtClean="0">
                  <a:latin typeface="Calibri" panose="020F0502020204030204" pitchFamily="34" charset="0"/>
                </a:rPr>
                <a:t> sensor with </a:t>
              </a:r>
              <a:br>
                <a:rPr lang="en-US" sz="1600" dirty="0" smtClean="0">
                  <a:latin typeface="Calibri" panose="020F0502020204030204" pitchFamily="34" charset="0"/>
                </a:rPr>
              </a:br>
              <a:r>
                <a:rPr lang="en-US" sz="1600" dirty="0" smtClean="0">
                  <a:latin typeface="Calibri" panose="020F0502020204030204" pitchFamily="34" charset="0"/>
                </a:rPr>
                <a:t>1024 channels</a:t>
              </a:r>
              <a:endParaRPr lang="en-US" sz="1600" dirty="0">
                <a:latin typeface="Calibri" panose="020F0502020204030204" pitchFamily="34" charset="0"/>
              </a:endParaRPr>
            </a:p>
          </p:txBody>
        </p:sp>
        <p:sp>
          <p:nvSpPr>
            <p:cNvPr id="309" name="Right Arrow 308"/>
            <p:cNvSpPr/>
            <p:nvPr/>
          </p:nvSpPr>
          <p:spPr>
            <a:xfrm>
              <a:off x="24537482" y="20798093"/>
              <a:ext cx="865770" cy="5224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10" name="Picture 2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507512" y="23698311"/>
              <a:ext cx="2144694" cy="130517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5507512" y="23230681"/>
              <a:ext cx="21446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self-triggering</a:t>
              </a:r>
              <a:endParaRPr lang="en-US" dirty="0"/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26807092" y="23452108"/>
              <a:ext cx="30371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latin typeface="Calibri" panose="020F0502020204030204" pitchFamily="34" charset="0"/>
                </a:rPr>
                <a:t>prototype free-stream-</a:t>
              </a:r>
              <a:r>
                <a:rPr lang="en-US" sz="2400" dirty="0" err="1" smtClean="0">
                  <a:latin typeface="Calibri" panose="020F0502020204030204" pitchFamily="34" charset="0"/>
                </a:rPr>
                <a:t>ing</a:t>
              </a:r>
              <a:r>
                <a:rPr lang="en-US" sz="2400" dirty="0" smtClean="0">
                  <a:latin typeface="Calibri" panose="020F0502020204030204" pitchFamily="34" charset="0"/>
                </a:rPr>
                <a:t> DAQ system </a:t>
              </a: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706556" y="29030852"/>
            <a:ext cx="8768809" cy="5704300"/>
            <a:chOff x="2062941" y="35878750"/>
            <a:chExt cx="5541883" cy="3605115"/>
          </a:xfrm>
        </p:grpSpPr>
        <p:pic>
          <p:nvPicPr>
            <p:cNvPr id="278" name="Picture 8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40" t="6854" r="46147" b="7849"/>
            <a:stretch/>
          </p:blipFill>
          <p:spPr bwMode="auto">
            <a:xfrm rot="3158414">
              <a:off x="5296305" y="35130262"/>
              <a:ext cx="541086" cy="2038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9" name="Picture 7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13" t="7585" r="54531" b="6666"/>
            <a:stretch/>
          </p:blipFill>
          <p:spPr bwMode="auto">
            <a:xfrm>
              <a:off x="7379215" y="37443787"/>
              <a:ext cx="225609" cy="204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" name="Picture 6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32" t="6982" r="35686" b="5000"/>
            <a:stretch/>
          </p:blipFill>
          <p:spPr bwMode="auto">
            <a:xfrm>
              <a:off x="5607308" y="37293043"/>
              <a:ext cx="1334895" cy="2145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1" name="Picture 3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186" t="15517" r="20250" b="11035"/>
            <a:stretch/>
          </p:blipFill>
          <p:spPr bwMode="auto">
            <a:xfrm>
              <a:off x="2062941" y="37095033"/>
              <a:ext cx="3200584" cy="2342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68" name="Straight Arrow Connector 267"/>
          <p:cNvCxnSpPr>
            <a:cxnSpLocks noChangeShapeType="1"/>
          </p:cNvCxnSpPr>
          <p:nvPr/>
        </p:nvCxnSpPr>
        <p:spPr bwMode="auto">
          <a:xfrm>
            <a:off x="5367979" y="30527424"/>
            <a:ext cx="3807413" cy="2281277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9" name="Straight Arrow Connector 268"/>
          <p:cNvCxnSpPr>
            <a:cxnSpLocks noChangeShapeType="1"/>
          </p:cNvCxnSpPr>
          <p:nvPr/>
        </p:nvCxnSpPr>
        <p:spPr bwMode="auto">
          <a:xfrm>
            <a:off x="7655052" y="29179527"/>
            <a:ext cx="1463336" cy="2327651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sm" len="med"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7" name="TextBox 266"/>
          <p:cNvSpPr txBox="1"/>
          <p:nvPr/>
        </p:nvSpPr>
        <p:spPr>
          <a:xfrm>
            <a:off x="6244734" y="29580235"/>
            <a:ext cx="1089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 panose="020F0502020204030204" pitchFamily="34" charset="0"/>
              </a:rPr>
              <a:t>ultra-thin r/o cables</a:t>
            </a:r>
            <a:endParaRPr lang="de-DE" sz="2000" i="1" dirty="0">
              <a:latin typeface="Calibri" panose="020F0502020204030204" pitchFamily="34" charset="0"/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4083243" y="29837707"/>
            <a:ext cx="1019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Calibri" panose="020F0502020204030204" pitchFamily="34" charset="0"/>
              </a:rPr>
              <a:t>sensor</a:t>
            </a:r>
            <a:endParaRPr lang="de-DE" sz="2000" i="1" dirty="0">
              <a:latin typeface="Calibri" panose="020F0502020204030204" pitchFamily="34" charset="0"/>
            </a:endParaRPr>
          </a:p>
        </p:txBody>
      </p:sp>
      <p:sp>
        <p:nvSpPr>
          <p:cNvPr id="282" name="TextBox 281"/>
          <p:cNvSpPr txBox="1"/>
          <p:nvPr/>
        </p:nvSpPr>
        <p:spPr>
          <a:xfrm rot="16200000">
            <a:off x="4524030" y="32592146"/>
            <a:ext cx="3053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latin typeface="Calibri" panose="020F0502020204030204" pitchFamily="34" charset="0"/>
              </a:rPr>
              <a:t>read-out + power boards</a:t>
            </a:r>
            <a:endParaRPr lang="de-DE" sz="2000" dirty="0">
              <a:latin typeface="Calibri" panose="020F0502020204030204" pitchFamily="34" charset="0"/>
            </a:endParaRPr>
          </a:p>
        </p:txBody>
      </p:sp>
      <p:sp>
        <p:nvSpPr>
          <p:cNvPr id="283" name="TextShape 31"/>
          <p:cNvSpPr txBox="1"/>
          <p:nvPr/>
        </p:nvSpPr>
        <p:spPr>
          <a:xfrm>
            <a:off x="663794" y="27142438"/>
            <a:ext cx="2361733" cy="740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 smtClean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Concept: </a:t>
            </a:r>
            <a:endParaRPr lang="en-US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84" name="TextShape 31"/>
          <p:cNvSpPr txBox="1"/>
          <p:nvPr/>
        </p:nvSpPr>
        <p:spPr>
          <a:xfrm>
            <a:off x="660073" y="35575080"/>
            <a:ext cx="3886624" cy="9190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 smtClean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Module assembly: </a:t>
            </a:r>
            <a:endParaRPr lang="en-US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313" name="TextShape 31"/>
          <p:cNvSpPr txBox="1"/>
          <p:nvPr/>
        </p:nvSpPr>
        <p:spPr>
          <a:xfrm>
            <a:off x="8127206" y="35575081"/>
            <a:ext cx="3886624" cy="91906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 smtClean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Ladder assembly: </a:t>
            </a:r>
            <a:endParaRPr lang="en-US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8468241" y="35038356"/>
            <a:ext cx="191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106 ladders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315" name="TextShape 15"/>
          <p:cNvSpPr txBox="1"/>
          <p:nvPr/>
        </p:nvSpPr>
        <p:spPr>
          <a:xfrm>
            <a:off x="15495239" y="37904644"/>
            <a:ext cx="7032102" cy="222611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565200" indent="-457200">
              <a:lnSpc>
                <a:spcPct val="100000"/>
              </a:lnSpc>
              <a:buBlip>
                <a:blip r:embed="rId2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2013 – Technical Design Report*</a:t>
            </a:r>
          </a:p>
          <a:p>
            <a:pPr marL="565200" indent="-457200">
              <a:lnSpc>
                <a:spcPct val="100000"/>
              </a:lnSpc>
              <a:buBlip>
                <a:blip r:embed="rId2"/>
              </a:buBlip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2017-2018 – Production Readiness  </a:t>
            </a:r>
            <a:b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</a:b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(Sensors, Electronics, System Integration)</a:t>
            </a:r>
          </a:p>
          <a:p>
            <a:pPr marL="565200" indent="-457200">
              <a:lnSpc>
                <a:spcPct val="100000"/>
              </a:lnSpc>
              <a:buBlip>
                <a:blip r:embed="rId2"/>
              </a:buBlip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Detector construction until 2021 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 </a:t>
            </a:r>
          </a:p>
          <a:p>
            <a:pPr marL="108000">
              <a:lnSpc>
                <a:spcPct val="100000"/>
              </a:lnSpc>
            </a:pP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      </a:t>
            </a:r>
            <a:r>
              <a:rPr lang="en-US" sz="28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*GSI Report 2013-4 (Aug. 2013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)</a:t>
            </a:r>
            <a:endParaRPr lang="en-US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619961" y="37259989"/>
            <a:ext cx="32666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Timeline: </a:t>
            </a:r>
            <a:endParaRPr lang="en-US" sz="2400" b="1" dirty="0"/>
          </a:p>
        </p:txBody>
      </p:sp>
      <p:sp>
        <p:nvSpPr>
          <p:cNvPr id="316" name="TextShape 15"/>
          <p:cNvSpPr txBox="1"/>
          <p:nvPr/>
        </p:nvSpPr>
        <p:spPr>
          <a:xfrm>
            <a:off x="22078097" y="37904644"/>
            <a:ext cx="7700760" cy="22261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7950">
              <a:lnSpc>
                <a:spcPct val="100000"/>
              </a:lnSpc>
            </a:pP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GSI-FAIR, Darmstadt, Germany;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JINR, </a:t>
            </a:r>
            <a:r>
              <a:rPr lang="en-US" sz="2800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Dubna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Russia;  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Univ. T</a:t>
            </a:r>
            <a:r>
              <a:rPr lang="de-DE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ü</a:t>
            </a:r>
            <a:r>
              <a:rPr lang="en-US" sz="2800" b="0" strike="noStrike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bingen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Germany; 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KIT, Karlsruhe, Germany;</a:t>
            </a:r>
            <a:endParaRPr lang="en-US" sz="28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Ubuntu"/>
            </a:endParaRPr>
          </a:p>
          <a:p>
            <a:pPr marL="107950">
              <a:lnSpc>
                <a:spcPct val="100000"/>
              </a:lnSpc>
            </a:pP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AGH,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C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racow, Poland; </a:t>
            </a: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JU, Cracow, Poland;  </a:t>
            </a:r>
            <a:b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</a:br>
            <a:r>
              <a:rPr lang="en-US" sz="2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WUT, Warsaw</a:t>
            </a:r>
            <a:r>
              <a:rPr lang="en-US" sz="28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, Poland.  </a:t>
            </a:r>
          </a:p>
          <a:p>
            <a:pPr marL="107950">
              <a:lnSpc>
                <a:spcPct val="100000"/>
              </a:lnSpc>
            </a:pPr>
            <a:r>
              <a:rPr lang="en-US" sz="28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Assembly Centers: GSI-FAIR, JINR -VBLHEP</a:t>
            </a:r>
          </a:p>
        </p:txBody>
      </p:sp>
      <p:sp>
        <p:nvSpPr>
          <p:cNvPr id="317" name="TextBox 316"/>
          <p:cNvSpPr txBox="1"/>
          <p:nvPr/>
        </p:nvSpPr>
        <p:spPr>
          <a:xfrm>
            <a:off x="22071806" y="37259989"/>
            <a:ext cx="426379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 smtClean="0"/>
              <a:t>Key Institutes: </a:t>
            </a:r>
            <a:endParaRPr lang="en-US" sz="2400" b="1" dirty="0"/>
          </a:p>
        </p:txBody>
      </p:sp>
      <p:pic>
        <p:nvPicPr>
          <p:cNvPr id="325" name="Grafik 7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2" b="20316"/>
          <a:stretch/>
        </p:blipFill>
        <p:spPr>
          <a:xfrm>
            <a:off x="663794" y="36526929"/>
            <a:ext cx="6150485" cy="2285750"/>
          </a:xfrm>
          <a:prstGeom prst="rect">
            <a:avLst/>
          </a:prstGeom>
        </p:spPr>
      </p:pic>
      <p:grpSp>
        <p:nvGrpSpPr>
          <p:cNvPr id="326" name="Group 325"/>
          <p:cNvGrpSpPr/>
          <p:nvPr/>
        </p:nvGrpSpPr>
        <p:grpSpPr>
          <a:xfrm>
            <a:off x="7898606" y="36443716"/>
            <a:ext cx="6046908" cy="2712765"/>
            <a:chOff x="2766680" y="1334527"/>
            <a:chExt cx="6046908" cy="2712765"/>
          </a:xfrm>
        </p:grpSpPr>
        <p:pic>
          <p:nvPicPr>
            <p:cNvPr id="327" name="Picture 2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23" r="11761"/>
            <a:stretch/>
          </p:blipFill>
          <p:spPr bwMode="auto">
            <a:xfrm>
              <a:off x="2766680" y="1791727"/>
              <a:ext cx="3001040" cy="22555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8" name="Picture 3" descr="C:\Users\jheuser\Desktop\IMG_20161110_152318.jp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5" r="8509"/>
            <a:stretch/>
          </p:blipFill>
          <p:spPr bwMode="auto">
            <a:xfrm>
              <a:off x="5391098" y="1334527"/>
              <a:ext cx="3422490" cy="2270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9" name="TextBox 328"/>
          <p:cNvSpPr txBox="1"/>
          <p:nvPr/>
        </p:nvSpPr>
        <p:spPr>
          <a:xfrm>
            <a:off x="663795" y="38935084"/>
            <a:ext cx="6150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t</a:t>
            </a:r>
            <a:r>
              <a:rPr lang="en-US" sz="2400" dirty="0" smtClean="0">
                <a:latin typeface="Calibri" panose="020F0502020204030204" pitchFamily="34" charset="0"/>
              </a:rPr>
              <a:t>ab-bonding of Al-polyimide cables between ASICs and sensor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10665583" y="38864742"/>
            <a:ext cx="4243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</a:rPr>
              <a:t>mounting of modules onto </a:t>
            </a:r>
            <a:br>
              <a:rPr lang="en-US" sz="2400" dirty="0" smtClean="0">
                <a:latin typeface="Calibri" panose="020F0502020204030204" pitchFamily="34" charset="0"/>
              </a:rPr>
            </a:br>
            <a:r>
              <a:rPr lang="en-US" sz="2400" dirty="0" smtClean="0">
                <a:latin typeface="Calibri" panose="020F0502020204030204" pitchFamily="34" charset="0"/>
              </a:rPr>
              <a:t>low-mass carbon-fiber supports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318" name="TextShape 31"/>
          <p:cNvSpPr txBox="1"/>
          <p:nvPr/>
        </p:nvSpPr>
        <p:spPr>
          <a:xfrm>
            <a:off x="15638934" y="26984054"/>
            <a:ext cx="6005237" cy="6011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 smtClean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Radiation hardness of sensors: </a:t>
            </a:r>
            <a:endParaRPr lang="en-US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319" name="TextShape 31"/>
          <p:cNvSpPr txBox="1"/>
          <p:nvPr/>
        </p:nvSpPr>
        <p:spPr>
          <a:xfrm>
            <a:off x="23920065" y="26984054"/>
            <a:ext cx="5156656" cy="66315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 smtClean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Front-end electronics: </a:t>
            </a:r>
            <a:endParaRPr lang="en-US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320" name="TextShape 31"/>
          <p:cNvSpPr txBox="1"/>
          <p:nvPr/>
        </p:nvSpPr>
        <p:spPr>
          <a:xfrm>
            <a:off x="15638934" y="30270275"/>
            <a:ext cx="6474671" cy="6566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M</a:t>
            </a:r>
            <a:r>
              <a:rPr lang="en-US" sz="3600" b="1" i="1" spc="-1" dirty="0" smtClean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odule performance test stand: </a:t>
            </a:r>
            <a:endParaRPr lang="en-US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321" name="TextShape 31"/>
          <p:cNvSpPr txBox="1"/>
          <p:nvPr/>
        </p:nvSpPr>
        <p:spPr>
          <a:xfrm>
            <a:off x="23200993" y="31754540"/>
            <a:ext cx="5875728" cy="6808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3600" b="1" i="1" spc="-1" dirty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Q</a:t>
            </a:r>
            <a:r>
              <a:rPr lang="en-US" sz="3600" b="1" i="1" spc="-1" dirty="0" smtClean="0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uarter-unit demonstrator: </a:t>
            </a:r>
            <a:endParaRPr lang="en-US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grpSp>
        <p:nvGrpSpPr>
          <p:cNvPr id="323" name="Group 322"/>
          <p:cNvGrpSpPr>
            <a:grpSpLocks noChangeAspect="1"/>
          </p:cNvGrpSpPr>
          <p:nvPr/>
        </p:nvGrpSpPr>
        <p:grpSpPr>
          <a:xfrm>
            <a:off x="15737866" y="30973306"/>
            <a:ext cx="7324540" cy="4830375"/>
            <a:chOff x="272196" y="922339"/>
            <a:chExt cx="8638200" cy="5696705"/>
          </a:xfrm>
        </p:grpSpPr>
        <p:pic>
          <p:nvPicPr>
            <p:cNvPr id="324" name="Picture 2" descr="Q:\Eigene Dateien\Work\CBM\talks\2016\CBM-group-seminar-23-Sept-2016\lecture\material\IMG_20160916_175745.jpg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669325"/>
              <a:ext cx="3372048" cy="4496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1" name="Picture 8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177905" y="1418807"/>
              <a:ext cx="2833678" cy="20329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2" name="Picture 14" descr="http://cbm.uni-muenster.de/daq/more/mfles/800/l_20160613_163644.jpg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7107" y="4065736"/>
              <a:ext cx="2393642" cy="1348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3" name="Picture 15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0065" y="4285623"/>
              <a:ext cx="1981346" cy="17977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4" name="Freeform 333"/>
            <p:cNvSpPr/>
            <p:nvPr/>
          </p:nvSpPr>
          <p:spPr>
            <a:xfrm>
              <a:off x="2144565" y="1669121"/>
              <a:ext cx="2390171" cy="264433"/>
            </a:xfrm>
            <a:custGeom>
              <a:avLst/>
              <a:gdLst>
                <a:gd name="connsiteX0" fmla="*/ 22875 w 2659070"/>
                <a:gd name="connsiteY0" fmla="*/ 243433 h 282344"/>
                <a:gd name="connsiteX1" fmla="*/ 382798 w 2659070"/>
                <a:gd name="connsiteY1" fmla="*/ 242 h 282344"/>
                <a:gd name="connsiteX2" fmla="*/ 2659070 w 2659070"/>
                <a:gd name="connsiteY2" fmla="*/ 282344 h 282344"/>
                <a:gd name="connsiteX3" fmla="*/ 2659070 w 2659070"/>
                <a:gd name="connsiteY3" fmla="*/ 282344 h 282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59070" h="282344">
                  <a:moveTo>
                    <a:pt x="22875" y="243433"/>
                  </a:moveTo>
                  <a:cubicBezTo>
                    <a:pt x="-16847" y="118595"/>
                    <a:pt x="-56568" y="-6243"/>
                    <a:pt x="382798" y="242"/>
                  </a:cubicBezTo>
                  <a:cubicBezTo>
                    <a:pt x="822164" y="6727"/>
                    <a:pt x="2659070" y="282344"/>
                    <a:pt x="2659070" y="282344"/>
                  </a:cubicBezTo>
                  <a:lnTo>
                    <a:pt x="2659070" y="282344"/>
                  </a:lnTo>
                </a:path>
              </a:pathLst>
            </a:custGeom>
            <a:noFill/>
            <a:ln w="149225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4955084" y="3435451"/>
              <a:ext cx="1149706" cy="3747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/>
                <a:t>AFCK-DPB</a:t>
              </a:r>
              <a:endParaRPr lang="en-US" sz="2000" dirty="0"/>
            </a:p>
          </p:txBody>
        </p:sp>
        <p:sp>
          <p:nvSpPr>
            <p:cNvPr id="336" name="Rectangle 21"/>
            <p:cNvSpPr>
              <a:spLocks noChangeArrowheads="1"/>
            </p:cNvSpPr>
            <p:nvPr/>
          </p:nvSpPr>
          <p:spPr bwMode="auto">
            <a:xfrm>
              <a:off x="4453422" y="5471527"/>
              <a:ext cx="1141320" cy="4718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en-US" sz="2000" dirty="0" smtClean="0"/>
                <a:t>FLIB</a:t>
              </a:r>
              <a:endParaRPr lang="en-US" altLang="en-US" sz="2000" dirty="0"/>
            </a:p>
          </p:txBody>
        </p:sp>
        <p:sp>
          <p:nvSpPr>
            <p:cNvPr id="337" name="Rectangle 22"/>
            <p:cNvSpPr>
              <a:spLocks noChangeArrowheads="1"/>
            </p:cNvSpPr>
            <p:nvPr/>
          </p:nvSpPr>
          <p:spPr bwMode="auto">
            <a:xfrm>
              <a:off x="5673082" y="6118029"/>
              <a:ext cx="1785530" cy="4718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en-US" sz="2000" dirty="0" smtClean="0"/>
                <a:t>FLES </a:t>
              </a:r>
              <a:r>
                <a:rPr lang="en-US" altLang="en-US" sz="2000" dirty="0"/>
                <a:t>node</a:t>
              </a:r>
            </a:p>
          </p:txBody>
        </p:sp>
        <p:sp>
          <p:nvSpPr>
            <p:cNvPr id="338" name="Freeform 337"/>
            <p:cNvSpPr/>
            <p:nvPr/>
          </p:nvSpPr>
          <p:spPr>
            <a:xfrm>
              <a:off x="4180647" y="2811549"/>
              <a:ext cx="301116" cy="1247804"/>
            </a:xfrm>
            <a:custGeom>
              <a:avLst/>
              <a:gdLst>
                <a:gd name="connsiteX0" fmla="*/ 293232 w 321512"/>
                <a:gd name="connsiteY0" fmla="*/ 1244338 h 1244338"/>
                <a:gd name="connsiteX1" fmla="*/ 10428 w 321512"/>
                <a:gd name="connsiteY1" fmla="*/ 725864 h 1244338"/>
                <a:gd name="connsiteX2" fmla="*/ 85842 w 321512"/>
                <a:gd name="connsiteY2" fmla="*/ 160256 h 1244338"/>
                <a:gd name="connsiteX3" fmla="*/ 321512 w 321512"/>
                <a:gd name="connsiteY3" fmla="*/ 0 h 1244338"/>
                <a:gd name="connsiteX4" fmla="*/ 321512 w 321512"/>
                <a:gd name="connsiteY4" fmla="*/ 0 h 124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512" h="1244338">
                  <a:moveTo>
                    <a:pt x="293232" y="1244338"/>
                  </a:moveTo>
                  <a:cubicBezTo>
                    <a:pt x="169112" y="1075441"/>
                    <a:pt x="44993" y="906544"/>
                    <a:pt x="10428" y="725864"/>
                  </a:cubicBezTo>
                  <a:cubicBezTo>
                    <a:pt x="-24137" y="545184"/>
                    <a:pt x="33995" y="281233"/>
                    <a:pt x="85842" y="160256"/>
                  </a:cubicBezTo>
                  <a:cubicBezTo>
                    <a:pt x="137689" y="39279"/>
                    <a:pt x="321512" y="0"/>
                    <a:pt x="321512" y="0"/>
                  </a:cubicBezTo>
                  <a:lnTo>
                    <a:pt x="321512" y="0"/>
                  </a:lnTo>
                </a:path>
              </a:pathLst>
            </a:custGeom>
            <a:noFill/>
            <a:ln w="114300">
              <a:headEnd type="triangle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1" name="Group 340"/>
            <p:cNvGrpSpPr>
              <a:grpSpLocks noChangeAspect="1"/>
            </p:cNvGrpSpPr>
            <p:nvPr/>
          </p:nvGrpSpPr>
          <p:grpSpPr>
            <a:xfrm>
              <a:off x="7586617" y="5350968"/>
              <a:ext cx="1323779" cy="1268076"/>
              <a:chOff x="8819522" y="1538613"/>
              <a:chExt cx="2826887" cy="2707935"/>
            </a:xfrm>
          </p:grpSpPr>
          <p:pic>
            <p:nvPicPr>
              <p:cNvPr id="343" name="Picture 4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19522" y="1538613"/>
                <a:ext cx="2826887" cy="27079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4" name="Picture 3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91746" y="1958899"/>
                <a:ext cx="1897699" cy="1360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2" name="TextBox 341"/>
            <p:cNvSpPr txBox="1"/>
            <p:nvPr/>
          </p:nvSpPr>
          <p:spPr>
            <a:xfrm>
              <a:off x="272196" y="922339"/>
              <a:ext cx="3620460" cy="6896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</a:t>
              </a:r>
              <a:r>
                <a:rPr lang="en-US" sz="1600" dirty="0" smtClean="0"/>
                <a:t>est module, 128 channels on front and back sides</a:t>
              </a:r>
              <a:endParaRPr lang="en-US" sz="1600" dirty="0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072" y="5497300"/>
            <a:ext cx="7784722" cy="585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" name="Rectangle 321"/>
          <p:cNvSpPr/>
          <p:nvPr/>
        </p:nvSpPr>
        <p:spPr>
          <a:xfrm>
            <a:off x="15366206" y="11396726"/>
            <a:ext cx="780222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dirty="0" smtClean="0">
                <a:latin typeface="Calibri" panose="020F0502020204030204" pitchFamily="34" charset="0"/>
              </a:rPr>
              <a:t>longitudinal cut – Silicon Tracking System in Dipole Magnet</a:t>
            </a:r>
            <a:endParaRPr lang="en-US" sz="2400" i="1" dirty="0">
              <a:latin typeface="Calibri" panose="020F0502020204030204" pitchFamily="34" charset="0"/>
            </a:endParaRPr>
          </a:p>
        </p:txBody>
      </p:sp>
      <p:pic>
        <p:nvPicPr>
          <p:cNvPr id="345" name="Picture 2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"/>
          <a:stretch/>
        </p:blipFill>
        <p:spPr bwMode="auto">
          <a:xfrm>
            <a:off x="23925010" y="27734205"/>
            <a:ext cx="5278868" cy="3158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755" y="32549610"/>
            <a:ext cx="3856995" cy="31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952" y="34595908"/>
            <a:ext cx="2382121" cy="63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7350707" y="32450881"/>
            <a:ext cx="24095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ladder mounting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mechanical stability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electronics cooling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cable routing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powering 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dirty="0" smtClean="0"/>
              <a:t>connectivity</a:t>
            </a:r>
          </a:p>
        </p:txBody>
      </p:sp>
      <p:sp>
        <p:nvSpPr>
          <p:cNvPr id="346" name="TextBox 345"/>
          <p:cNvSpPr txBox="1"/>
          <p:nvPr/>
        </p:nvSpPr>
        <p:spPr>
          <a:xfrm>
            <a:off x="27708838" y="35208180"/>
            <a:ext cx="1495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cooling plate</a:t>
            </a:r>
            <a:endParaRPr lang="en-US" dirty="0"/>
          </a:p>
        </p:txBody>
      </p:sp>
      <p:sp>
        <p:nvSpPr>
          <p:cNvPr id="347" name="TextBox 346"/>
          <p:cNvSpPr txBox="1"/>
          <p:nvPr/>
        </p:nvSpPr>
        <p:spPr>
          <a:xfrm>
            <a:off x="23962913" y="31007773"/>
            <a:ext cx="524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STS-XYTER v2 test set-up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598304" y="21478081"/>
            <a:ext cx="6736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1:1</a:t>
            </a:r>
          </a:p>
          <a:p>
            <a:pPr algn="ctr"/>
            <a:r>
              <a:rPr lang="en-US" b="1" dirty="0">
                <a:sym typeface="Symbol"/>
              </a:rPr>
              <a:t>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5:1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7797792" y="25252668"/>
            <a:ext cx="258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under verification</a:t>
            </a:r>
            <a:endParaRPr lang="en-US" sz="2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0572837" y="25252668"/>
            <a:ext cx="258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libri" panose="020F0502020204030204" pitchFamily="34" charset="0"/>
              </a:rPr>
              <a:t>under </a:t>
            </a:r>
            <a:r>
              <a:rPr lang="en-US" sz="2400" i="1" dirty="0" smtClean="0">
                <a:latin typeface="Calibri" panose="020F0502020204030204" pitchFamily="34" charset="0"/>
              </a:rPr>
              <a:t>development</a:t>
            </a:r>
            <a:endParaRPr lang="de-DE" sz="2400" i="1" dirty="0"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807092" y="24883336"/>
            <a:ext cx="2902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libri" panose="020F0502020204030204" pitchFamily="34" charset="0"/>
              </a:rPr>
              <a:t>operated under </a:t>
            </a:r>
            <a:br>
              <a:rPr lang="en-US" sz="2400" i="1" dirty="0">
                <a:latin typeface="Calibri" panose="020F0502020204030204" pitchFamily="34" charset="0"/>
              </a:rPr>
            </a:br>
            <a:r>
              <a:rPr lang="en-US" sz="2400" i="1" dirty="0">
                <a:latin typeface="Calibri" panose="020F0502020204030204" pitchFamily="34" charset="0"/>
              </a:rPr>
              <a:t>beam test </a:t>
            </a:r>
            <a:r>
              <a:rPr lang="en-US" sz="2400" i="1" dirty="0" smtClean="0">
                <a:latin typeface="Calibri" panose="020F0502020204030204" pitchFamily="34" charset="0"/>
              </a:rPr>
              <a:t>conditions</a:t>
            </a:r>
            <a:endParaRPr lang="en-US" sz="2400" i="1" dirty="0">
              <a:latin typeface="Calibri" panose="020F0502020204030204" pitchFamily="34" charset="0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23409435" y="25252668"/>
            <a:ext cx="258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libri" panose="020F0502020204030204" pitchFamily="34" charset="0"/>
              </a:rPr>
              <a:t>under </a:t>
            </a:r>
            <a:r>
              <a:rPr lang="en-US" sz="2400" i="1" dirty="0" smtClean="0">
                <a:latin typeface="Calibri" panose="020F0502020204030204" pitchFamily="34" charset="0"/>
              </a:rPr>
              <a:t>development</a:t>
            </a:r>
            <a:endParaRPr lang="de-DE" sz="2400" i="1" dirty="0">
              <a:latin typeface="Calibri" panose="020F0502020204030204" pitchFamily="34" charset="0"/>
            </a:endParaRP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15594806" y="27733089"/>
            <a:ext cx="7010247" cy="2225934"/>
            <a:chOff x="15802136" y="27733089"/>
            <a:chExt cx="7010247" cy="2225934"/>
          </a:xfrm>
        </p:grpSpPr>
        <p:pic>
          <p:nvPicPr>
            <p:cNvPr id="349" name="Picture 2"/>
            <p:cNvPicPr>
              <a:picLocks noChangeAspect="1" noChangeArrowheads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7" t="25663"/>
            <a:stretch/>
          </p:blipFill>
          <p:spPr bwMode="auto">
            <a:xfrm>
              <a:off x="15802136" y="27800415"/>
              <a:ext cx="3390210" cy="2072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9318027" y="27733089"/>
              <a:ext cx="3494356" cy="2225934"/>
              <a:chOff x="19318027" y="27733089"/>
              <a:chExt cx="3494356" cy="2225934"/>
            </a:xfrm>
          </p:grpSpPr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318027" y="27733089"/>
                <a:ext cx="3494356" cy="21439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9911161" y="28679487"/>
                <a:ext cx="2761249" cy="825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ym typeface="Symbol"/>
                  </a:rPr>
                  <a:t> = 2 </a:t>
                </a:r>
                <a:r>
                  <a:rPr lang="en-US" sz="1200" dirty="0" smtClean="0">
                    <a:latin typeface="Calibri"/>
                    <a:sym typeface="Symbol"/>
                  </a:rPr>
                  <a:t>× 10</a:t>
                </a:r>
                <a:r>
                  <a:rPr lang="en-US" sz="1200" baseline="30000" dirty="0" smtClean="0">
                    <a:latin typeface="Calibri"/>
                    <a:sym typeface="Symbol"/>
                  </a:rPr>
                  <a:t>14</a:t>
                </a:r>
                <a:r>
                  <a:rPr lang="en-US" sz="1200" dirty="0" smtClean="0">
                    <a:latin typeface="Calibri"/>
                    <a:sym typeface="Symbol"/>
                  </a:rPr>
                  <a:t> n</a:t>
                </a:r>
                <a:r>
                  <a:rPr lang="en-US" sz="1200" baseline="-25000" dirty="0" smtClean="0">
                    <a:latin typeface="Calibri"/>
                    <a:sym typeface="Symbol"/>
                  </a:rPr>
                  <a:t>eq</a:t>
                </a:r>
                <a:r>
                  <a:rPr lang="en-US" sz="1200" dirty="0" smtClean="0">
                    <a:latin typeface="Calibri"/>
                    <a:sym typeface="Symbol"/>
                  </a:rPr>
                  <a:t> cm</a:t>
                </a:r>
                <a:r>
                  <a:rPr lang="en-US" sz="1200" baseline="30000" dirty="0" smtClean="0">
                    <a:latin typeface="Calibri"/>
                    <a:sym typeface="Symbol"/>
                  </a:rPr>
                  <a:t>-2</a:t>
                </a:r>
                <a:r>
                  <a:rPr lang="en-US" sz="1200" dirty="0" smtClean="0">
                    <a:latin typeface="Calibri"/>
                    <a:sym typeface="Symbol"/>
                  </a:rPr>
                  <a:t> </a:t>
                </a:r>
                <a:br>
                  <a:rPr lang="en-US" sz="1200" dirty="0" smtClean="0">
                    <a:latin typeface="Calibri"/>
                    <a:sym typeface="Symbol"/>
                  </a:rPr>
                </a:br>
                <a:r>
                  <a:rPr lang="en-US" sz="1200" dirty="0" smtClean="0">
                    <a:latin typeface="Calibri"/>
                    <a:sym typeface="Symbol"/>
                  </a:rPr>
                  <a:t>(2× end-of-life </a:t>
                </a:r>
                <a:r>
                  <a:rPr lang="en-US" sz="1200" dirty="0" err="1" smtClean="0">
                    <a:latin typeface="Calibri"/>
                    <a:sym typeface="Symbol"/>
                  </a:rPr>
                  <a:t>fluence</a:t>
                </a:r>
                <a:r>
                  <a:rPr lang="en-US" sz="1200" dirty="0" smtClean="0">
                    <a:latin typeface="Calibri"/>
                    <a:sym typeface="Symbol"/>
                  </a:rPr>
                  <a:t>)</a:t>
                </a:r>
                <a:r>
                  <a:rPr lang="en-US" sz="1200" baseline="30000" dirty="0" smtClean="0">
                    <a:latin typeface="Calibri"/>
                    <a:sym typeface="Symbol"/>
                  </a:rPr>
                  <a:t>  </a:t>
                </a:r>
                <a:br>
                  <a:rPr lang="en-US" sz="1200" baseline="30000" dirty="0" smtClean="0">
                    <a:latin typeface="Calibri"/>
                    <a:sym typeface="Symbol"/>
                  </a:rPr>
                </a:br>
                <a:r>
                  <a:rPr lang="en-US" sz="1200" dirty="0" smtClean="0">
                    <a:latin typeface="Calibri"/>
                    <a:sym typeface="Symbol"/>
                  </a:rPr>
                  <a:t>T= - 5 C</a:t>
                </a:r>
                <a:endParaRPr lang="en-US" sz="1200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0819037" y="29682024"/>
                <a:ext cx="96762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sensor type</a:t>
                </a:r>
                <a:endParaRPr lang="en-US" sz="1200" dirty="0"/>
              </a:p>
            </p:txBody>
          </p:sp>
        </p:grpSp>
      </p:grpSp>
      <p:sp>
        <p:nvSpPr>
          <p:cNvPr id="26" name="Left Brace 25"/>
          <p:cNvSpPr/>
          <p:nvPr/>
        </p:nvSpPr>
        <p:spPr>
          <a:xfrm rot="16200000">
            <a:off x="27305537" y="20158612"/>
            <a:ext cx="352937" cy="3962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Rectangle 353"/>
          <p:cNvSpPr/>
          <p:nvPr/>
        </p:nvSpPr>
        <p:spPr>
          <a:xfrm>
            <a:off x="26881649" y="22305743"/>
            <a:ext cx="13767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</a:rPr>
              <a:t>off detector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00131" y="40604281"/>
            <a:ext cx="218951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presented at 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r"/>
            <a:r>
              <a:rPr lang="en-US" sz="3200" i="1" dirty="0" smtClean="0">
                <a:solidFill>
                  <a:schemeClr val="bg1"/>
                </a:solidFill>
              </a:rPr>
              <a:t>Quark Matter 2017, </a:t>
            </a:r>
            <a:r>
              <a:rPr lang="en-US" sz="3200" i="1" dirty="0">
                <a:solidFill>
                  <a:schemeClr val="bg1"/>
                </a:solidFill>
              </a:rPr>
              <a:t>XXVI </a:t>
            </a:r>
            <a:r>
              <a:rPr lang="en-US" sz="3200" i="1" dirty="0" smtClean="0">
                <a:solidFill>
                  <a:schemeClr val="bg1"/>
                </a:solidFill>
              </a:rPr>
              <a:t>International Conference </a:t>
            </a:r>
            <a:r>
              <a:rPr lang="en-US" sz="3200" i="1" dirty="0">
                <a:solidFill>
                  <a:schemeClr val="bg1"/>
                </a:solidFill>
              </a:rPr>
              <a:t>on </a:t>
            </a:r>
            <a:r>
              <a:rPr lang="en-US" sz="3200" i="1" dirty="0" smtClean="0">
                <a:solidFill>
                  <a:schemeClr val="bg1"/>
                </a:solidFill>
              </a:rPr>
              <a:t>Ultra-Relativistic Heavy-Ion </a:t>
            </a:r>
            <a:r>
              <a:rPr lang="en-US" sz="3200" i="1" dirty="0">
                <a:solidFill>
                  <a:schemeClr val="bg1"/>
                </a:solidFill>
              </a:rPr>
              <a:t>C</a:t>
            </a:r>
            <a:r>
              <a:rPr lang="en-US" sz="3200" i="1" dirty="0" smtClean="0">
                <a:solidFill>
                  <a:schemeClr val="bg1"/>
                </a:solidFill>
              </a:rPr>
              <a:t>ollisions</a:t>
            </a:r>
            <a:r>
              <a:rPr lang="en-US" sz="3200" i="1" dirty="0">
                <a:solidFill>
                  <a:schemeClr val="bg1"/>
                </a:solidFill>
              </a:rPr>
              <a:t>, </a:t>
            </a:r>
            <a:r>
              <a:rPr lang="en-US" sz="3200" i="1" dirty="0" smtClean="0">
                <a:solidFill>
                  <a:schemeClr val="bg1"/>
                </a:solidFill>
              </a:rPr>
              <a:t>Chicago, IL, USA, 6-11 February 2017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z="3200" dirty="0" smtClean="0">
                <a:solidFill>
                  <a:schemeClr val="bg1"/>
                </a:solidFill>
              </a:rPr>
              <a:t>supported by EU-Horizon2020 project CREMLIN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025" name="Group 1024"/>
          <p:cNvGrpSpPr>
            <a:grpSpLocks noChangeAspect="1"/>
          </p:cNvGrpSpPr>
          <p:nvPr/>
        </p:nvGrpSpPr>
        <p:grpSpPr>
          <a:xfrm>
            <a:off x="686033" y="5279887"/>
            <a:ext cx="13500315" cy="7587594"/>
            <a:chOff x="1332734" y="5297065"/>
            <a:chExt cx="11720777" cy="6587439"/>
          </a:xfrm>
        </p:grpSpPr>
        <p:pic>
          <p:nvPicPr>
            <p:cNvPr id="1026" name="Picture 2" descr="Q:\Eigene Dateien\Work\CBM\talks\2017\QM2017\poster\input\cad_sis100setup.png"/>
            <p:cNvPicPr>
              <a:picLocks noChangeAspect="1" noChangeArrowheads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2922"/>
            <a:stretch/>
          </p:blipFill>
          <p:spPr bwMode="auto">
            <a:xfrm>
              <a:off x="2075487" y="5297065"/>
              <a:ext cx="10958966" cy="6587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5" name="Gerade Verbindung 18"/>
            <p:cNvCxnSpPr/>
            <p:nvPr/>
          </p:nvCxnSpPr>
          <p:spPr>
            <a:xfrm>
              <a:off x="2946382" y="6600210"/>
              <a:ext cx="613637" cy="233489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6" name="Textfeld 41"/>
            <p:cNvSpPr txBox="1"/>
            <p:nvPr/>
          </p:nvSpPr>
          <p:spPr>
            <a:xfrm>
              <a:off x="3683348" y="5514591"/>
              <a:ext cx="1156022" cy="8309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Dipole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Magnet</a:t>
              </a:r>
            </a:p>
          </p:txBody>
        </p:sp>
        <p:sp>
          <p:nvSpPr>
            <p:cNvPr id="357" name="Textfeld 42"/>
            <p:cNvSpPr txBox="1"/>
            <p:nvPr/>
          </p:nvSpPr>
          <p:spPr>
            <a:xfrm>
              <a:off x="2193997" y="5399881"/>
              <a:ext cx="1237775" cy="120032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Silicon</a:t>
              </a:r>
            </a:p>
            <a:p>
              <a:r>
                <a:rPr lang="de-DE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Tracking</a:t>
              </a:r>
            </a:p>
            <a:p>
              <a:r>
                <a:rPr lang="de-DE" sz="2400" b="1" dirty="0" smtClean="0">
                  <a:solidFill>
                    <a:srgbClr val="FF0000"/>
                  </a:solidFill>
                  <a:latin typeface="Calibri" panose="020F0502020204030204" pitchFamily="34" charset="0"/>
                </a:rPr>
                <a:t>System</a:t>
              </a:r>
              <a:endParaRPr lang="de-DE" sz="2400" b="1" dirty="0">
                <a:solidFill>
                  <a:srgbClr val="FF0000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58" name="Gerade Verbindung 3"/>
            <p:cNvCxnSpPr/>
            <p:nvPr/>
          </p:nvCxnSpPr>
          <p:spPr>
            <a:xfrm flipH="1">
              <a:off x="3575655" y="6345588"/>
              <a:ext cx="348157" cy="156889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9" name="Textfeld 19"/>
            <p:cNvSpPr txBox="1"/>
            <p:nvPr/>
          </p:nvSpPr>
          <p:spPr>
            <a:xfrm>
              <a:off x="1576535" y="6714152"/>
              <a:ext cx="1277914" cy="120032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Micro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Vertex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Detector</a:t>
              </a:r>
              <a:endParaRPr lang="de-DE" sz="24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60" name="Gerade Verbindung 15"/>
            <p:cNvCxnSpPr/>
            <p:nvPr/>
          </p:nvCxnSpPr>
          <p:spPr>
            <a:xfrm>
              <a:off x="2525492" y="7914481"/>
              <a:ext cx="1002070" cy="102061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1" name="Textfeld 23"/>
            <p:cNvSpPr txBox="1"/>
            <p:nvPr/>
          </p:nvSpPr>
          <p:spPr>
            <a:xfrm>
              <a:off x="5172892" y="5476081"/>
              <a:ext cx="1277914" cy="8309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Muon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Detector</a:t>
              </a:r>
              <a:endParaRPr lang="de-DE" sz="24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62" name="Gerade Verbindung 24"/>
            <p:cNvCxnSpPr/>
            <p:nvPr/>
          </p:nvCxnSpPr>
          <p:spPr>
            <a:xfrm flipV="1">
              <a:off x="5102466" y="6307078"/>
              <a:ext cx="531743" cy="104897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Textfeld 16"/>
            <p:cNvSpPr txBox="1"/>
            <p:nvPr/>
          </p:nvSpPr>
          <p:spPr>
            <a:xfrm>
              <a:off x="5222352" y="10098299"/>
              <a:ext cx="1512209" cy="1569660"/>
            </a:xfrm>
            <a:prstGeom prst="rect">
              <a:avLst/>
            </a:prstGeom>
            <a:solidFill>
              <a:schemeClr val="bg1">
                <a:lumMod val="95000"/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Ring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Imaging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Cherenkov</a:t>
              </a:r>
            </a:p>
            <a:p>
              <a:r>
                <a:rPr lang="de-DE" sz="2400" dirty="0" err="1" smtClean="0">
                  <a:solidFill>
                    <a:schemeClr val="tx2"/>
                  </a:solidFill>
                  <a:latin typeface="Calibri" panose="020F0502020204030204" pitchFamily="34" charset="0"/>
                </a:rPr>
                <a:t>Detector</a:t>
              </a:r>
              <a:endParaRPr lang="de-DE" sz="2400" dirty="0" smtClean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68" name="Textfeld 22"/>
            <p:cNvSpPr txBox="1"/>
            <p:nvPr/>
          </p:nvSpPr>
          <p:spPr>
            <a:xfrm>
              <a:off x="7802667" y="7734771"/>
              <a:ext cx="1414426" cy="1200329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Transition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Radiation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Detector</a:t>
              </a:r>
            </a:p>
          </p:txBody>
        </p:sp>
        <p:sp>
          <p:nvSpPr>
            <p:cNvPr id="369" name="Textfeld 9"/>
            <p:cNvSpPr txBox="1"/>
            <p:nvPr/>
          </p:nvSpPr>
          <p:spPr>
            <a:xfrm>
              <a:off x="8896829" y="5468425"/>
              <a:ext cx="3192777" cy="461665"/>
            </a:xfrm>
            <a:prstGeom prst="rect">
              <a:avLst/>
            </a:prstGeom>
            <a:solidFill>
              <a:schemeClr val="bg1">
                <a:alpha val="34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Time </a:t>
              </a:r>
              <a:r>
                <a:rPr lang="de-DE" sz="2400" dirty="0" err="1" smtClean="0">
                  <a:solidFill>
                    <a:schemeClr val="tx2"/>
                  </a:solidFill>
                  <a:latin typeface="Calibri" panose="020F0502020204030204" pitchFamily="34" charset="0"/>
                </a:rPr>
                <a:t>of</a:t>
              </a:r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 Flight </a:t>
              </a:r>
              <a:r>
                <a:rPr lang="de-DE" sz="2400" dirty="0" err="1" smtClean="0">
                  <a:solidFill>
                    <a:schemeClr val="tx2"/>
                  </a:solidFill>
                  <a:latin typeface="Calibri" panose="020F0502020204030204" pitchFamily="34" charset="0"/>
                </a:rPr>
                <a:t>Detector</a:t>
              </a:r>
              <a:endParaRPr lang="de-DE" sz="24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70" name="Gerade Verbindung 33"/>
            <p:cNvCxnSpPr/>
            <p:nvPr/>
          </p:nvCxnSpPr>
          <p:spPr>
            <a:xfrm flipH="1">
              <a:off x="9891370" y="6062723"/>
              <a:ext cx="84580" cy="8396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Textfeld 11"/>
            <p:cNvSpPr txBox="1"/>
            <p:nvPr/>
          </p:nvSpPr>
          <p:spPr>
            <a:xfrm>
              <a:off x="11669862" y="8259508"/>
              <a:ext cx="1383649" cy="1200329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Projectile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Spectator</a:t>
              </a:r>
            </a:p>
            <a:p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Detector</a:t>
              </a:r>
              <a:endParaRPr lang="de-DE" sz="24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372" name="Gerade Verbindung 37"/>
            <p:cNvCxnSpPr/>
            <p:nvPr/>
          </p:nvCxnSpPr>
          <p:spPr>
            <a:xfrm>
              <a:off x="10858038" y="8059356"/>
              <a:ext cx="811824" cy="4970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Textfeld 12"/>
            <p:cNvSpPr txBox="1"/>
            <p:nvPr/>
          </p:nvSpPr>
          <p:spPr>
            <a:xfrm>
              <a:off x="2239360" y="10807936"/>
              <a:ext cx="1761450" cy="83099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Tahoma" pitchFamily="34" charset="0"/>
                </a:rPr>
                <a:t>DAQ/FLES </a:t>
              </a:r>
              <a:r>
                <a:rPr lang="en-US" sz="2400" dirty="0">
                  <a:solidFill>
                    <a:srgbClr val="002060"/>
                  </a:solidFill>
                  <a:latin typeface="Calibri" panose="020F0502020204030204" pitchFamily="34" charset="0"/>
                  <a:cs typeface="Tahoma" pitchFamily="34" charset="0"/>
                </a:rPr>
                <a:t>HPC cluster </a:t>
              </a:r>
              <a:endParaRPr lang="en-US" sz="2400" dirty="0" smtClean="0">
                <a:solidFill>
                  <a:srgbClr val="002060"/>
                </a:solidFill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374" name="Textfeld 11"/>
            <p:cNvSpPr txBox="1"/>
            <p:nvPr/>
          </p:nvSpPr>
          <p:spPr>
            <a:xfrm>
              <a:off x="11595399" y="6977944"/>
              <a:ext cx="1365392" cy="830997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tx2"/>
                  </a:solidFill>
                  <a:latin typeface="Calibri" panose="020F0502020204030204" pitchFamily="34" charset="0"/>
                </a:rPr>
                <a:t>B</a:t>
              </a:r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eam </a:t>
              </a:r>
              <a:r>
                <a:rPr lang="de-DE" sz="2400" dirty="0" err="1">
                  <a:solidFill>
                    <a:schemeClr val="tx2"/>
                  </a:solidFill>
                  <a:latin typeface="Calibri" panose="020F0502020204030204" pitchFamily="34" charset="0"/>
                </a:rPr>
                <a:t>D</a:t>
              </a:r>
              <a:r>
                <a:rPr lang="de-DE" sz="2400" dirty="0" err="1" smtClean="0">
                  <a:solidFill>
                    <a:schemeClr val="tx2"/>
                  </a:solidFill>
                  <a:latin typeface="Calibri" panose="020F0502020204030204" pitchFamily="34" charset="0"/>
                </a:rPr>
                <a:t>ump</a:t>
              </a:r>
              <a:endParaRPr lang="de-DE" sz="24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5" name="Textfeld 19"/>
            <p:cNvSpPr txBox="1"/>
            <p:nvPr/>
          </p:nvSpPr>
          <p:spPr>
            <a:xfrm>
              <a:off x="1332734" y="8747810"/>
              <a:ext cx="969392" cy="1042108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de-DE" sz="2400" dirty="0">
                  <a:solidFill>
                    <a:schemeClr val="tx2"/>
                  </a:solidFill>
                  <a:latin typeface="Calibri" panose="020F0502020204030204" pitchFamily="34" charset="0"/>
                </a:rPr>
                <a:t>B</a:t>
              </a:r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eam on </a:t>
              </a:r>
              <a:r>
                <a:rPr lang="de-DE" sz="2400" dirty="0">
                  <a:solidFill>
                    <a:schemeClr val="tx2"/>
                  </a:solidFill>
                  <a:latin typeface="Calibri" panose="020F0502020204030204" pitchFamily="34" charset="0"/>
                </a:rPr>
                <a:t>T</a:t>
              </a:r>
              <a:r>
                <a:rPr lang="de-DE" sz="2400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arget</a:t>
              </a:r>
              <a:endParaRPr lang="de-DE" sz="2400" dirty="0">
                <a:solidFill>
                  <a:schemeClr val="tx2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Right Arrow 53"/>
            <p:cNvSpPr/>
            <p:nvPr/>
          </p:nvSpPr>
          <p:spPr>
            <a:xfrm rot="20951579" flipV="1">
              <a:off x="1835993" y="8955145"/>
              <a:ext cx="1067267" cy="516967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Bent Arrow 1038"/>
          <p:cNvSpPr/>
          <p:nvPr/>
        </p:nvSpPr>
        <p:spPr>
          <a:xfrm rot="5400000">
            <a:off x="21890456" y="33641153"/>
            <a:ext cx="727657" cy="729365"/>
          </a:xfrm>
          <a:prstGeom prst="ben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6" name="TextBox 385"/>
          <p:cNvSpPr txBox="1"/>
          <p:nvPr/>
        </p:nvSpPr>
        <p:spPr>
          <a:xfrm rot="16200000">
            <a:off x="27483598" y="20853471"/>
            <a:ext cx="84911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alibri" panose="020F0502020204030204" pitchFamily="34" charset="0"/>
              </a:rPr>
              <a:t>FLIB</a:t>
            </a: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24598554" y="21478081"/>
            <a:ext cx="67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8</a:t>
            </a:r>
            <a:r>
              <a:rPr lang="en-US" b="1" dirty="0" smtClean="0"/>
              <a:t>:1</a:t>
            </a:r>
            <a:endParaRPr lang="en-US" b="1" dirty="0"/>
          </a:p>
        </p:txBody>
      </p:sp>
      <p:sp>
        <p:nvSpPr>
          <p:cNvPr id="339" name="TextBox 338"/>
          <p:cNvSpPr txBox="1"/>
          <p:nvPr/>
        </p:nvSpPr>
        <p:spPr>
          <a:xfrm>
            <a:off x="15594806" y="29871749"/>
            <a:ext cx="725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neutron-irradiated sensors tested in the laboratory and with proton beam </a:t>
            </a:r>
            <a:endParaRPr lang="en-US" dirty="0"/>
          </a:p>
        </p:txBody>
      </p:sp>
      <p:sp>
        <p:nvSpPr>
          <p:cNvPr id="340" name="Textfeld 11"/>
          <p:cNvSpPr txBox="1"/>
          <p:nvPr/>
        </p:nvSpPr>
        <p:spPr>
          <a:xfrm>
            <a:off x="10811910" y="11908412"/>
            <a:ext cx="3258896" cy="830997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set-up</a:t>
            </a:r>
            <a:r>
              <a:rPr lang="de-DE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in </a:t>
            </a:r>
            <a:r>
              <a:rPr lang="de-DE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muon-hadron</a:t>
            </a:r>
            <a:r>
              <a:rPr lang="de-DE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de-DE" sz="2400" b="1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configuration</a:t>
            </a:r>
            <a:r>
              <a:rPr lang="de-DE" sz="24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 at </a:t>
            </a:r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</a:rPr>
              <a:t>SIS100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9406" y="31070550"/>
            <a:ext cx="4211105" cy="40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" name="Rectangle 349"/>
          <p:cNvSpPr/>
          <p:nvPr/>
        </p:nvSpPr>
        <p:spPr>
          <a:xfrm>
            <a:off x="24693147" y="16543776"/>
            <a:ext cx="524565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particle </a:t>
            </a:r>
            <a:r>
              <a:rPr lang="en-US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densities in STS up </a:t>
            </a:r>
            <a:r>
              <a:rPr lang="en-US" sz="24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to </a:t>
            </a:r>
            <a:r>
              <a:rPr lang="en-US" sz="24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 </a:t>
            </a:r>
            <a:r>
              <a:rPr lang="en-US" sz="2400" i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10/cm</a:t>
            </a:r>
            <a:r>
              <a:rPr lang="en-US" sz="2400" i="1" spc="-1" baseline="30000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ea typeface="DejaVu Sans"/>
                <a:sym typeface="Symbol"/>
              </a:rPr>
              <a:t>2</a:t>
            </a:r>
            <a:endParaRPr lang="en-US" sz="2400" i="1" baseline="30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629</Words>
  <Application>Microsoft Office PowerPoint</Application>
  <PresentationFormat>Custom</PresentationFormat>
  <Paragraphs>195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Arial</vt:lpstr>
      <vt:lpstr>Ubuntu</vt:lpstr>
      <vt:lpstr>Times New Roman</vt:lpstr>
      <vt:lpstr>DejaVu Sans</vt:lpstr>
      <vt:lpstr>Wingdings</vt:lpstr>
      <vt:lpstr>Cambria Math</vt:lpstr>
      <vt:lpstr>Tahoma</vt:lpstr>
      <vt:lpstr>Calibri</vt:lpstr>
      <vt:lpstr>Symbol</vt:lpstr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Heuser, Johann Dr.</dc:creator>
  <cp:lastModifiedBy>Heuser, Johann Dr.</cp:lastModifiedBy>
  <cp:revision>416</cp:revision>
  <cp:lastPrinted>2017-01-30T07:34:42Z</cp:lastPrinted>
  <dcterms:created xsi:type="dcterms:W3CDTF">2015-06-09T14:33:39Z</dcterms:created>
  <dcterms:modified xsi:type="dcterms:W3CDTF">2017-02-01T10:55:57Z</dcterms:modified>
  <dc:language>en-US</dc:language>
</cp:coreProperties>
</file>