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9" r:id="rId2"/>
    <p:sldId id="268" r:id="rId3"/>
    <p:sldId id="467" r:id="rId4"/>
    <p:sldId id="476" r:id="rId5"/>
    <p:sldId id="477" r:id="rId6"/>
    <p:sldId id="478" r:id="rId7"/>
    <p:sldId id="468" r:id="rId8"/>
    <p:sldId id="481" r:id="rId9"/>
    <p:sldId id="483" r:id="rId10"/>
    <p:sldId id="482" r:id="rId11"/>
    <p:sldId id="479" r:id="rId12"/>
    <p:sldId id="471" r:id="rId13"/>
    <p:sldId id="472" r:id="rId14"/>
    <p:sldId id="484" r:id="rId15"/>
    <p:sldId id="480" r:id="rId16"/>
    <p:sldId id="475" r:id="rId17"/>
    <p:sldId id="473" r:id="rId18"/>
  </p:sldIdLst>
  <p:sldSz cx="9144000" cy="6858000" type="screen4x3"/>
  <p:notesSz cx="6789738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3" autoAdjust="0"/>
    <p:restoredTop sz="94710" autoAdjust="0"/>
  </p:normalViewPr>
  <p:slideViewPr>
    <p:cSldViewPr>
      <p:cViewPr varScale="1">
        <p:scale>
          <a:sx n="69" d="100"/>
          <a:sy n="69" d="100"/>
        </p:scale>
        <p:origin x="-7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77D9-7C78-41DD-BEC2-B844B1014818}" type="datetimeFigureOut">
              <a:rPr lang="en-US" smtClean="0"/>
              <a:t>23-Jun-17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9856-F772-4531-82C0-3CF99004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0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4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6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3254638"/>
            <a:ext cx="9144000" cy="305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Johann M. </a:t>
            </a:r>
            <a:r>
              <a:rPr lang="en-US" sz="2000" i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Heuser</a:t>
            </a:r>
            <a:r>
              <a:rPr lang="en-US" sz="2000" i="1" u="sng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u="sng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endParaRPr lang="en-US" sz="800" i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GSI Helmholtz Center for Heavy Ion Research GmbH, </a:t>
            </a:r>
            <a:b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Darmstadt, Germany</a:t>
            </a:r>
            <a:b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endParaRPr lang="en-US" sz="800" i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for the CBM Collaboration</a:t>
            </a:r>
          </a:p>
          <a:p>
            <a:pPr algn="ctr">
              <a:lnSpc>
                <a:spcPct val="110000"/>
              </a:lnSpc>
              <a:defRPr/>
            </a:pPr>
            <a:endParaRPr lang="en-US" sz="105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05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05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6</a:t>
            </a:r>
            <a:r>
              <a:rPr lang="en-US" sz="2000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COSY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Beamtime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Advisory Committee Meeting,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IKP FZ J</a:t>
            </a:r>
            <a:r>
              <a:rPr lang="de-DE" sz="2000" dirty="0" err="1" smtClean="0">
                <a:latin typeface="Calibri" pitchFamily="34" charset="0"/>
                <a:cs typeface="Calibri" pitchFamily="34" charset="0"/>
              </a:rPr>
              <a:t>ülich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26 June 2017</a:t>
            </a: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152400" y="1412776"/>
            <a:ext cx="8991600" cy="12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/>
              <a:t>CBM detector and electronics tests </a:t>
            </a:r>
            <a:br>
              <a:rPr lang="en-US" sz="3600" dirty="0" smtClean="0"/>
            </a:br>
            <a:r>
              <a:rPr lang="en-US" sz="3600" dirty="0" smtClean="0"/>
              <a:t>at COSY in 2017 and Q1/2018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3600" dirty="0" smtClean="0"/>
              <a:t> </a:t>
            </a:r>
          </a:p>
        </p:txBody>
      </p:sp>
      <p:pic>
        <p:nvPicPr>
          <p:cNvPr id="3074" name="Picture 2" descr="http://www.fair-center.eu/typo3temp/pics/8eed0411a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208"/>
            <a:ext cx="952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5575" y="5517232"/>
            <a:ext cx="1143000" cy="1136781"/>
            <a:chOff x="155575" y="5517232"/>
            <a:chExt cx="1143000" cy="1136781"/>
          </a:xfrm>
        </p:grpSpPr>
        <p:pic>
          <p:nvPicPr>
            <p:cNvPr id="3077" name="Picture 5" descr="http://www.fair-center.eu/uploads/pics/FAIR_Logo_rgb_72dpi_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5517232"/>
              <a:ext cx="11430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26" y="6237312"/>
              <a:ext cx="1060028" cy="41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1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Diamond T0 tests with </a:t>
            </a:r>
            <a:r>
              <a:rPr lang="en-US" dirty="0" smtClean="0"/>
              <a:t>Scope/TRB3 </a:t>
            </a:r>
            <a:r>
              <a:rPr lang="en-US" dirty="0"/>
              <a:t>read-out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/>
          <a:stretch/>
        </p:blipFill>
        <p:spPr bwMode="auto">
          <a:xfrm>
            <a:off x="385107" y="1213805"/>
            <a:ext cx="443811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18125" r="18734" b="11458"/>
          <a:stretch/>
        </p:blipFill>
        <p:spPr bwMode="auto">
          <a:xfrm>
            <a:off x="5137634" y="1314391"/>
            <a:ext cx="2580907" cy="175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9"/>
          <p:cNvGrpSpPr>
            <a:grpSpLocks noChangeAspect="1"/>
          </p:cNvGrpSpPr>
          <p:nvPr/>
        </p:nvGrpSpPr>
        <p:grpSpPr>
          <a:xfrm>
            <a:off x="2689363" y="3284984"/>
            <a:ext cx="5627053" cy="2954655"/>
            <a:chOff x="2123728" y="3212976"/>
            <a:chExt cx="5627053" cy="2954655"/>
          </a:xfrm>
        </p:grpSpPr>
        <p:sp>
          <p:nvSpPr>
            <p:cNvPr id="10" name="Textfeld 4"/>
            <p:cNvSpPr txBox="1"/>
            <p:nvPr/>
          </p:nvSpPr>
          <p:spPr>
            <a:xfrm>
              <a:off x="2123728" y="3212976"/>
              <a:ext cx="5627053" cy="2954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600" b="1" dirty="0" smtClean="0"/>
                <a:t>TRB3 System: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FPGA-based high precision TDC measurement and DAQ in one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Leading edge precision: 8-12ps (RMS)</a:t>
              </a:r>
              <a:endParaRPr lang="en-US" sz="1600" baseline="30000" dirty="0" smtClean="0">
                <a:sym typeface="Wingdings" panose="05000000000000000000" pitchFamily="2" charset="2"/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Very flexible trigger functionality (FPGA)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Hit rates &lt; 50 MHz (burst)</a:t>
              </a:r>
            </a:p>
            <a:p>
              <a:endParaRPr lang="en-US" sz="1600" dirty="0" smtClean="0">
                <a:sym typeface="Wingdings" panose="05000000000000000000" pitchFamily="2" charset="2"/>
              </a:endParaRPr>
            </a:p>
            <a:p>
              <a:pPr>
                <a:spcBef>
                  <a:spcPts val="600"/>
                </a:spcBef>
              </a:pPr>
              <a:r>
                <a:rPr lang="en-US" sz="1600" b="1" dirty="0" smtClean="0">
                  <a:sym typeface="Wingdings" panose="05000000000000000000" pitchFamily="2" charset="2"/>
                </a:rPr>
                <a:t>Used in many FAIR Projects: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HADES (diamond/trigger/RICH/ECAL),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CBM RICH,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PANDA (Barrel-DIRC/Straw)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and also outside of FAIR: MUSE, A1, ...</a:t>
              </a:r>
              <a:endParaRPr lang="en-US" sz="1200" b="1" dirty="0">
                <a:sym typeface="Wingdings" panose="05000000000000000000" pitchFamily="2" charset="2"/>
              </a:endParaRPr>
            </a:p>
          </p:txBody>
        </p:sp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0"/>
            <a:stretch/>
          </p:blipFill>
          <p:spPr bwMode="auto">
            <a:xfrm>
              <a:off x="5910325" y="3867560"/>
              <a:ext cx="1734813" cy="226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20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18"/>
          <p:cNvSpPr>
            <a:spLocks noChangeAspect="1"/>
          </p:cNvSpPr>
          <p:nvPr/>
        </p:nvSpPr>
        <p:spPr>
          <a:xfrm>
            <a:off x="5998196" y="5222178"/>
            <a:ext cx="2030188" cy="1231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3"/>
          <a:srcRect r="14755"/>
          <a:stretch/>
        </p:blipFill>
        <p:spPr>
          <a:xfrm>
            <a:off x="179512" y="922292"/>
            <a:ext cx="4051294" cy="359166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pc="-85" dirty="0"/>
              <a:t>MDC </a:t>
            </a:r>
            <a:r>
              <a:rPr lang="de-DE" spc="25" dirty="0"/>
              <a:t>&amp; </a:t>
            </a:r>
            <a:r>
              <a:rPr lang="de-DE" spc="-114" dirty="0"/>
              <a:t>Diamond</a:t>
            </a:r>
            <a:r>
              <a:rPr lang="de-DE" spc="-315" dirty="0"/>
              <a:t> </a:t>
            </a:r>
            <a:r>
              <a:rPr lang="de-DE" dirty="0" err="1"/>
              <a:t>setup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/>
          </a:p>
        </p:txBody>
      </p:sp>
      <p:sp>
        <p:nvSpPr>
          <p:cNvPr id="28" name="TextShape 2"/>
          <p:cNvSpPr txBox="1"/>
          <p:nvPr/>
        </p:nvSpPr>
        <p:spPr>
          <a:xfrm>
            <a:off x="4427984" y="1196752"/>
            <a:ext cx="4536504" cy="35283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1" strike="noStrike" dirty="0">
                <a:solidFill>
                  <a:srgbClr val="000000"/>
                </a:solidFill>
                <a:latin typeface="DejaVu Sans"/>
              </a:rPr>
              <a:t>Goals:
</a:t>
            </a:r>
            <a:endParaRPr dirty="0"/>
          </a:p>
          <a:p>
            <a: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Study drift velocity map inside drift cell, gas mixture dependency</a:t>
            </a:r>
            <a:endParaRPr dirty="0"/>
          </a:p>
          <a:p>
            <a: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Compare precision of old &amp; future HADES  analog ASICs</a:t>
            </a:r>
            <a:endParaRPr dirty="0"/>
          </a:p>
          <a:p>
            <a: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Measure spatial resolution of full system: MDC + analog + digital electronics with standalone DAQ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US" sz="1200" b="1" strike="noStrike" dirty="0">
                <a:solidFill>
                  <a:srgbClr val="000000"/>
                </a:solidFill>
                <a:latin typeface="DejaVu Sans"/>
              </a:rPr>
              <a:t>Setup:</a:t>
            </a:r>
            <a:endParaRPr dirty="0"/>
          </a:p>
          <a:p>
            <a: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Mini Drift Chamber (MDC)</a:t>
            </a:r>
            <a:endParaRPr dirty="0"/>
          </a:p>
          <a:p>
            <a:pPr marL="628650" lvl="1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50x20 cm² active area</a:t>
            </a:r>
            <a:endParaRPr dirty="0"/>
          </a:p>
          <a:p>
            <a:pPr marL="628650" lvl="1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2 drift cell layers, 
each 40 cells (</a:t>
            </a:r>
            <a:r>
              <a:rPr lang="en-US" sz="1200" strike="noStrike" dirty="0" smtClean="0">
                <a:solidFill>
                  <a:srgbClr val="000000"/>
                </a:solidFill>
                <a:latin typeface="DejaVu Sans"/>
              </a:rPr>
              <a:t>5x5 mm²</a:t>
            </a: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)</a:t>
            </a:r>
            <a:endParaRPr dirty="0"/>
          </a:p>
          <a:p>
            <a: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reference / tracking by Diamond (</a:t>
            </a:r>
            <a:r>
              <a:rPr lang="en-US" sz="1200" strike="noStrike" dirty="0" err="1">
                <a:solidFill>
                  <a:srgbClr val="000000"/>
                </a:solidFill>
                <a:latin typeface="DejaVu Sans"/>
              </a:rPr>
              <a:t>scCVD</a:t>
            </a: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) detector:</a:t>
            </a:r>
            <a:endParaRPr dirty="0"/>
          </a:p>
          <a:p>
            <a:pPr marL="628650" lvl="1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4 channels, 100µm gap</a:t>
            </a:r>
            <a:endParaRPr dirty="0"/>
          </a:p>
          <a:p>
            <a:pPr marL="628650" lvl="1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time precision &lt; 100 </a:t>
            </a:r>
            <a:r>
              <a:rPr lang="en-US" sz="1200" strike="noStrike" dirty="0" err="1">
                <a:solidFill>
                  <a:srgbClr val="000000"/>
                </a:solidFill>
                <a:latin typeface="DejaVu Sans"/>
              </a:rPr>
              <a:t>ps</a:t>
            </a:r>
            <a:endParaRPr dirty="0"/>
          </a:p>
          <a:p>
            <a:pPr marL="628650" lvl="1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strike="noStrike" dirty="0">
                <a:solidFill>
                  <a:srgbClr val="000000"/>
                </a:solidFill>
                <a:latin typeface="DejaVu Sans"/>
              </a:rPr>
              <a:t>movable (µm step precision)</a:t>
            </a:r>
            <a:endParaRPr dirty="0"/>
          </a:p>
        </p:txBody>
      </p:sp>
      <p:sp>
        <p:nvSpPr>
          <p:cNvPr id="30" name="object 19"/>
          <p:cNvSpPr>
            <a:spLocks noChangeAspect="1"/>
          </p:cNvSpPr>
          <p:nvPr/>
        </p:nvSpPr>
        <p:spPr>
          <a:xfrm>
            <a:off x="467544" y="4869160"/>
            <a:ext cx="2392329" cy="1476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Picture 2" descr="C:\Users\pietrasz\AppData\Local\Temp\Rar$DIa0.333\E6_SC_SO1570_897-07_309um_metallized2_Litho_O2plasma2_side1.jpg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431899" y="4959958"/>
            <a:ext cx="1895235" cy="1421370"/>
          </a:xfrm>
          <a:prstGeom prst="rect">
            <a:avLst/>
          </a:prstGeom>
          <a:ln>
            <a:noFill/>
          </a:ln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/>
          <a:srcRect l="655748" t="604218" r="549922" b="857458"/>
          <a:stretch/>
        </p:blipFill>
        <p:spPr>
          <a:xfrm>
            <a:off x="2734159" y="4959864"/>
            <a:ext cx="2536344" cy="1565644"/>
          </a:xfrm>
          <a:prstGeom prst="rect">
            <a:avLst/>
          </a:prstGeom>
          <a:ln>
            <a:noFill/>
          </a:ln>
        </p:spPr>
      </p:pic>
      <p:sp>
        <p:nvSpPr>
          <p:cNvPr id="34" name="TextShape 3"/>
          <p:cNvSpPr txBox="1"/>
          <p:nvPr/>
        </p:nvSpPr>
        <p:spPr>
          <a:xfrm>
            <a:off x="497912" y="4964913"/>
            <a:ext cx="2361961" cy="18578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i="1" strike="noStrike" dirty="0">
                <a:solidFill>
                  <a:srgbClr val="000000"/>
                </a:solidFill>
                <a:latin typeface="Book Antiqua"/>
              </a:rPr>
              <a:t>Mini Drift Chamber (MDC)</a:t>
            </a:r>
            <a:endParaRPr sz="1600" dirty="0"/>
          </a:p>
        </p:txBody>
      </p:sp>
      <p:sp>
        <p:nvSpPr>
          <p:cNvPr id="35" name="TextShape 4"/>
          <p:cNvSpPr txBox="1"/>
          <p:nvPr/>
        </p:nvSpPr>
        <p:spPr>
          <a:xfrm>
            <a:off x="3347864" y="4964913"/>
            <a:ext cx="1134020" cy="37157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i="1" strike="noStrike" dirty="0" err="1">
                <a:solidFill>
                  <a:srgbClr val="000000"/>
                </a:solidFill>
                <a:latin typeface="DejaVu Sans"/>
              </a:rPr>
              <a:t>scCVD</a:t>
            </a:r>
            <a:endParaRPr dirty="0"/>
          </a:p>
        </p:txBody>
      </p:sp>
      <p:sp>
        <p:nvSpPr>
          <p:cNvPr id="36" name="TextShape 5"/>
          <p:cNvSpPr txBox="1"/>
          <p:nvPr/>
        </p:nvSpPr>
        <p:spPr>
          <a:xfrm>
            <a:off x="5400755" y="4745132"/>
            <a:ext cx="3419717" cy="4120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050" i="1" strike="noStrike" dirty="0">
                <a:solidFill>
                  <a:srgbClr val="000000"/>
                </a:solidFill>
                <a:latin typeface="DejaVu Sans"/>
              </a:rPr>
              <a:t>drift time map inside a single  drift cell (measured by laser ionization @ HZDR)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latin typeface="+mn-lt"/>
              </a:rPr>
              <a:t>(3) Application for </a:t>
            </a:r>
            <a:r>
              <a:rPr lang="en-US" sz="3600" dirty="0" err="1" smtClean="0">
                <a:latin typeface="+mn-lt"/>
              </a:rPr>
              <a:t>beamtime</a:t>
            </a:r>
            <a:r>
              <a:rPr lang="en-US" sz="3600" dirty="0" smtClean="0">
                <a:latin typeface="+mn-lt"/>
              </a:rPr>
              <a:t> in Q1/2018 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/>
              <a:t>(a) One </a:t>
            </a:r>
            <a:r>
              <a:rPr lang="en-GB" b="1" dirty="0"/>
              <a:t>week of electronics tests in high-intensity proton </a:t>
            </a:r>
            <a:r>
              <a:rPr lang="en-GB" b="1" dirty="0" smtClean="0"/>
              <a:t>beam </a:t>
            </a:r>
            <a:br>
              <a:rPr lang="en-GB" b="1" dirty="0" smtClean="0"/>
            </a:br>
            <a:r>
              <a:rPr lang="en-GB" b="1" dirty="0" smtClean="0"/>
              <a:t>     (February 2018)</a:t>
            </a:r>
          </a:p>
          <a:p>
            <a:r>
              <a:rPr lang="en-US" dirty="0" smtClean="0"/>
              <a:t>STS-XYTER </a:t>
            </a:r>
            <a:r>
              <a:rPr lang="en-US" dirty="0"/>
              <a:t>v2 </a:t>
            </a:r>
            <a:r>
              <a:rPr lang="en-US" dirty="0" smtClean="0"/>
              <a:t>ASIC: near-final chip before its mass production; </a:t>
            </a:r>
          </a:p>
          <a:p>
            <a:pPr marL="457200" lvl="1" indent="0">
              <a:buNone/>
            </a:pPr>
            <a:r>
              <a:rPr lang="en-US" dirty="0"/>
              <a:t>carry out more detailed investigations of </a:t>
            </a:r>
            <a:r>
              <a:rPr lang="en-US" dirty="0" smtClean="0"/>
              <a:t>open questions:</a:t>
            </a:r>
          </a:p>
          <a:p>
            <a:pPr lvl="2"/>
            <a:r>
              <a:rPr lang="en-US" dirty="0" smtClean="0"/>
              <a:t>verify single-event for </a:t>
            </a:r>
            <a:r>
              <a:rPr lang="en-US" dirty="0"/>
              <a:t>register cells of different </a:t>
            </a:r>
            <a:r>
              <a:rPr lang="en-US" dirty="0" smtClean="0"/>
              <a:t>architectures</a:t>
            </a:r>
          </a:p>
          <a:p>
            <a:pPr lvl="2"/>
            <a:r>
              <a:rPr lang="en-US" dirty="0" smtClean="0"/>
              <a:t>verify unexpected </a:t>
            </a:r>
            <a:r>
              <a:rPr lang="en-US" dirty="0"/>
              <a:t>latch-up events </a:t>
            </a:r>
            <a:r>
              <a:rPr lang="en-US" dirty="0" smtClean="0"/>
              <a:t>observed previously</a:t>
            </a:r>
          </a:p>
          <a:p>
            <a:pPr lvl="2"/>
            <a:r>
              <a:rPr lang="en-US" dirty="0" smtClean="0"/>
              <a:t>verify potentially </a:t>
            </a:r>
            <a:r>
              <a:rPr lang="en-US" dirty="0"/>
              <a:t>dose-rate dependent failures at highest COSY intensities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(&gt; </a:t>
            </a:r>
            <a:r>
              <a:rPr lang="en-US" dirty="0"/>
              <a:t>7 ×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/>
              <a:t>protons/spill of 5 seconds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Test new </a:t>
            </a:r>
            <a:r>
              <a:rPr lang="en-US" dirty="0"/>
              <a:t>custom-designed LDOs </a:t>
            </a:r>
            <a:r>
              <a:rPr lang="en-US" dirty="0" smtClean="0"/>
              <a:t>for </a:t>
            </a:r>
            <a:r>
              <a:rPr lang="en-US" dirty="0"/>
              <a:t>effects of total ionizing dose and fast </a:t>
            </a:r>
            <a:r>
              <a:rPr lang="en-US" dirty="0" smtClean="0"/>
              <a:t>transients. </a:t>
            </a:r>
          </a:p>
          <a:p>
            <a:r>
              <a:rPr lang="en-US" dirty="0" smtClean="0"/>
              <a:t>Test robustness of new Fault </a:t>
            </a:r>
            <a:r>
              <a:rPr lang="en-US" dirty="0"/>
              <a:t>Tolerant Local Monitoring and Control (FTLMC) </a:t>
            </a:r>
            <a:r>
              <a:rPr lang="en-US" dirty="0" smtClean="0"/>
              <a:t>board against SEU radiation effects </a:t>
            </a:r>
          </a:p>
          <a:p>
            <a:pPr lvl="0"/>
            <a:r>
              <a:rPr lang="en-GB" dirty="0"/>
              <a:t>Different </a:t>
            </a:r>
            <a:r>
              <a:rPr lang="en-US" dirty="0"/>
              <a:t>FPGA electronics will be tested for single-event upsets and the effectiveness of data correction methods.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6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latin typeface="+mn-lt"/>
              </a:rPr>
              <a:t>(3) Application for </a:t>
            </a:r>
            <a:r>
              <a:rPr lang="en-US" sz="3600" dirty="0" err="1" smtClean="0">
                <a:latin typeface="+mn-lt"/>
              </a:rPr>
              <a:t>beamtime</a:t>
            </a:r>
            <a:r>
              <a:rPr lang="en-US" sz="3600" dirty="0" smtClean="0">
                <a:latin typeface="+mn-lt"/>
              </a:rPr>
              <a:t> in Q1/2018 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 smtClean="0"/>
              <a:t>(b) One </a:t>
            </a:r>
            <a:r>
              <a:rPr lang="en-GB" sz="2200" b="1" dirty="0"/>
              <a:t>week of detector tests in mid-intensity, widened proton </a:t>
            </a:r>
            <a:r>
              <a:rPr lang="en-GB" sz="2200" b="1" dirty="0" smtClean="0"/>
              <a:t>beam </a:t>
            </a:r>
            <a:br>
              <a:rPr lang="en-GB" sz="2200" b="1" dirty="0" smtClean="0"/>
            </a:br>
            <a:r>
              <a:rPr lang="en-GB" sz="2200" b="1" dirty="0" smtClean="0"/>
              <a:t>     (February or early March 2018)</a:t>
            </a:r>
          </a:p>
          <a:p>
            <a:r>
              <a:rPr lang="en-US" dirty="0" smtClean="0"/>
              <a:t>Test of prototype STS modules read out with the </a:t>
            </a:r>
            <a:br>
              <a:rPr lang="en-US" dirty="0" smtClean="0"/>
            </a:br>
            <a:r>
              <a:rPr lang="en-US" dirty="0" smtClean="0"/>
              <a:t>STS-XYTER </a:t>
            </a:r>
            <a:r>
              <a:rPr lang="en-US" dirty="0"/>
              <a:t>v2 </a:t>
            </a:r>
            <a:r>
              <a:rPr lang="en-US" dirty="0" smtClean="0"/>
              <a:t>ASIC</a:t>
            </a:r>
          </a:p>
          <a:p>
            <a:pPr lvl="1"/>
            <a:r>
              <a:rPr lang="en-US" dirty="0"/>
              <a:t>The module will employ the final prototype sensors and </a:t>
            </a:r>
            <a:r>
              <a:rPr lang="en-US" dirty="0" err="1"/>
              <a:t>microcables</a:t>
            </a:r>
            <a:r>
              <a:rPr lang="en-US" dirty="0"/>
              <a:t> bonded to STS-XYTER v2 ASICs mounted on a technical prototype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front-end electronics board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Several modules shall be tested for their detection performance in a particle beam covering a good fraction of the silicon sensors. Beam widened to the pipe diameter in the Big Karl cave (about 6 cm diameter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dirty="0"/>
              <a:t>well suited to such test.</a:t>
            </a:r>
            <a:endParaRPr lang="en-US" dirty="0" smtClean="0"/>
          </a:p>
          <a:p>
            <a:r>
              <a:rPr lang="en-US" dirty="0" smtClean="0"/>
              <a:t>T0 Diamond detector test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3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Prototype STS module read out with the </a:t>
            </a:r>
            <a:br>
              <a:rPr lang="en-US" sz="3200" dirty="0"/>
            </a:br>
            <a:r>
              <a:rPr lang="en-US" sz="3200" dirty="0"/>
              <a:t>STS-XYTER v2 ASIC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/>
          <a:stretch/>
        </p:blipFill>
        <p:spPr>
          <a:xfrm flipH="1">
            <a:off x="2779273" y="1556792"/>
            <a:ext cx="5688632" cy="2088232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6681" t="3307" r="2634" b="8924"/>
          <a:stretch/>
        </p:blipFill>
        <p:spPr>
          <a:xfrm>
            <a:off x="604265" y="3789040"/>
            <a:ext cx="3223384" cy="1906934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67544" y="184482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dummy module from assembly trials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5695974"/>
            <a:ext cx="318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STS-XYTERv2 test board connected to a silicon </a:t>
            </a:r>
            <a:r>
              <a:rPr lang="en-US" sz="1600" dirty="0" err="1" smtClean="0"/>
              <a:t>microstrip</a:t>
            </a:r>
            <a:r>
              <a:rPr lang="en-US" sz="1600" dirty="0" smtClean="0"/>
              <a:t> sensor</a:t>
            </a:r>
            <a:endParaRPr lang="en-US" sz="1600" dirty="0"/>
          </a:p>
        </p:txBody>
      </p:sp>
      <p:sp>
        <p:nvSpPr>
          <p:cNvPr id="13" name="TextBox 8"/>
          <p:cNvSpPr txBox="1"/>
          <p:nvPr/>
        </p:nvSpPr>
        <p:spPr>
          <a:xfrm>
            <a:off x="7740352" y="157733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FEB-8 under development</a:t>
            </a:r>
            <a:endParaRPr lang="en-US" sz="1600" dirty="0"/>
          </a:p>
        </p:txBody>
      </p:sp>
      <p:sp>
        <p:nvSpPr>
          <p:cNvPr id="14" name="TextBox 8"/>
          <p:cNvSpPr txBox="1"/>
          <p:nvPr/>
        </p:nvSpPr>
        <p:spPr>
          <a:xfrm>
            <a:off x="2900510" y="220555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</a:t>
            </a:r>
            <a:r>
              <a:rPr lang="en-US" sz="1600" dirty="0" err="1" smtClean="0"/>
              <a:t>icrostrip</a:t>
            </a:r>
            <a:r>
              <a:rPr lang="en-US" sz="1600" dirty="0" smtClean="0"/>
              <a:t> sensor</a:t>
            </a:r>
            <a:endParaRPr lang="en-US" sz="1600" dirty="0"/>
          </a:p>
        </p:txBody>
      </p:sp>
      <p:sp>
        <p:nvSpPr>
          <p:cNvPr id="15" name="TextBox 8"/>
          <p:cNvSpPr txBox="1"/>
          <p:nvPr/>
        </p:nvSpPr>
        <p:spPr>
          <a:xfrm>
            <a:off x="4968044" y="179865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microcables</a:t>
            </a:r>
            <a:endParaRPr lang="en-US" sz="1600" dirty="0"/>
          </a:p>
        </p:txBody>
      </p:sp>
      <p:pic>
        <p:nvPicPr>
          <p:cNvPr id="16" name="Picture 2" descr="Q:\Eigene Dateien\Work\CBM\Beam-Tests\COSY\CBAC\CBAC#6 - June 2017\input\IMAG1339~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2063" y="2606942"/>
            <a:ext cx="1905232" cy="426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64695" y="5695974"/>
            <a:ext cx="426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prototype module with STS-XYTERv2 read-out under preparation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1225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STS module read out with the </a:t>
            </a:r>
            <a:br>
              <a:rPr lang="en-US" dirty="0"/>
            </a:br>
            <a:r>
              <a:rPr lang="en-US" dirty="0"/>
              <a:t>STS-XYTER v2 ASIC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07713" y="1694146"/>
            <a:ext cx="2570248" cy="184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 descr="http://cbm.uni-muenster.de/daq/more/mfles/800/l_20160613_163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03" y="4012189"/>
            <a:ext cx="2171119" cy="12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49" y="4012189"/>
            <a:ext cx="1797152" cy="163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21"/>
          <p:cNvSpPr/>
          <p:nvPr/>
        </p:nvSpPr>
        <p:spPr>
          <a:xfrm>
            <a:off x="2363401" y="1921190"/>
            <a:ext cx="2167971" cy="239850"/>
          </a:xfrm>
          <a:custGeom>
            <a:avLst/>
            <a:gdLst>
              <a:gd name="connsiteX0" fmla="*/ 22875 w 2659070"/>
              <a:gd name="connsiteY0" fmla="*/ 243433 h 282344"/>
              <a:gd name="connsiteX1" fmla="*/ 382798 w 2659070"/>
              <a:gd name="connsiteY1" fmla="*/ 242 h 282344"/>
              <a:gd name="connsiteX2" fmla="*/ 2659070 w 2659070"/>
              <a:gd name="connsiteY2" fmla="*/ 282344 h 282344"/>
              <a:gd name="connsiteX3" fmla="*/ 2659070 w 2659070"/>
              <a:gd name="connsiteY3" fmla="*/ 282344 h 28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9070" h="282344">
                <a:moveTo>
                  <a:pt x="22875" y="243433"/>
                </a:moveTo>
                <a:cubicBezTo>
                  <a:pt x="-16847" y="118595"/>
                  <a:pt x="-56568" y="-6243"/>
                  <a:pt x="382798" y="242"/>
                </a:cubicBezTo>
                <a:cubicBezTo>
                  <a:pt x="822164" y="6727"/>
                  <a:pt x="2659070" y="282344"/>
                  <a:pt x="2659070" y="282344"/>
                </a:cubicBezTo>
                <a:lnTo>
                  <a:pt x="2659070" y="282344"/>
                </a:lnTo>
              </a:path>
            </a:pathLst>
          </a:custGeom>
          <a:noFill/>
          <a:ln w="14922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3"/>
          <p:cNvSpPr/>
          <p:nvPr/>
        </p:nvSpPr>
        <p:spPr>
          <a:xfrm>
            <a:off x="4912642" y="3523315"/>
            <a:ext cx="1042825" cy="339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AFCK-DPB</a:t>
            </a:r>
            <a:endParaRPr lang="en-US" sz="2000" dirty="0"/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6130644" y="5293788"/>
            <a:ext cx="1035218" cy="3629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FLIB</a:t>
            </a:r>
            <a:endParaRPr lang="en-US" altLang="en-US" sz="2000" dirty="0"/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4407362" y="5642775"/>
            <a:ext cx="1619540" cy="3629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FLES </a:t>
            </a:r>
            <a:r>
              <a:rPr lang="en-US" altLang="en-US" sz="2000" dirty="0"/>
              <a:t>node</a:t>
            </a:r>
          </a:p>
        </p:txBody>
      </p:sp>
      <p:sp>
        <p:nvSpPr>
          <p:cNvPr id="16" name="Freeform 22"/>
          <p:cNvSpPr/>
          <p:nvPr/>
        </p:nvSpPr>
        <p:spPr>
          <a:xfrm>
            <a:off x="4210200" y="2957413"/>
            <a:ext cx="273123" cy="1131803"/>
          </a:xfrm>
          <a:custGeom>
            <a:avLst/>
            <a:gdLst>
              <a:gd name="connsiteX0" fmla="*/ 293232 w 321512"/>
              <a:gd name="connsiteY0" fmla="*/ 1244338 h 1244338"/>
              <a:gd name="connsiteX1" fmla="*/ 10428 w 321512"/>
              <a:gd name="connsiteY1" fmla="*/ 725864 h 1244338"/>
              <a:gd name="connsiteX2" fmla="*/ 85842 w 321512"/>
              <a:gd name="connsiteY2" fmla="*/ 160256 h 1244338"/>
              <a:gd name="connsiteX3" fmla="*/ 321512 w 321512"/>
              <a:gd name="connsiteY3" fmla="*/ 0 h 1244338"/>
              <a:gd name="connsiteX4" fmla="*/ 321512 w 321512"/>
              <a:gd name="connsiteY4" fmla="*/ 0 h 12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512" h="1244338">
                <a:moveTo>
                  <a:pt x="293232" y="1244338"/>
                </a:moveTo>
                <a:cubicBezTo>
                  <a:pt x="169112" y="1075441"/>
                  <a:pt x="44993" y="906544"/>
                  <a:pt x="10428" y="725864"/>
                </a:cubicBezTo>
                <a:cubicBezTo>
                  <a:pt x="-24137" y="545184"/>
                  <a:pt x="33995" y="281233"/>
                  <a:pt x="85842" y="160256"/>
                </a:cubicBezTo>
                <a:cubicBezTo>
                  <a:pt x="137689" y="39279"/>
                  <a:pt x="321512" y="0"/>
                  <a:pt x="321512" y="0"/>
                </a:cubicBezTo>
                <a:lnTo>
                  <a:pt x="321512" y="0"/>
                </a:lnTo>
              </a:path>
            </a:pathLst>
          </a:custGeom>
          <a:noFill/>
          <a:ln w="114300"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27"/>
          <p:cNvSpPr/>
          <p:nvPr/>
        </p:nvSpPr>
        <p:spPr>
          <a:xfrm>
            <a:off x="5955467" y="4477605"/>
            <a:ext cx="258926" cy="34987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9"/>
          <p:cNvSpPr/>
          <p:nvPr/>
        </p:nvSpPr>
        <p:spPr>
          <a:xfrm rot="5400000">
            <a:off x="7215261" y="5187164"/>
            <a:ext cx="258926" cy="34987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28"/>
          <p:cNvGrpSpPr>
            <a:grpSpLocks noChangeAspect="1"/>
          </p:cNvGrpSpPr>
          <p:nvPr/>
        </p:nvGrpSpPr>
        <p:grpSpPr>
          <a:xfrm>
            <a:off x="6984236" y="5513478"/>
            <a:ext cx="946700" cy="906863"/>
            <a:chOff x="8077200" y="2133600"/>
            <a:chExt cx="2228850" cy="2135062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133600"/>
              <a:ext cx="2228850" cy="213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1097" y="2432677"/>
              <a:ext cx="1496235" cy="1072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30"/>
          <p:cNvSpPr txBox="1"/>
          <p:nvPr/>
        </p:nvSpPr>
        <p:spPr>
          <a:xfrm>
            <a:off x="467544" y="1571195"/>
            <a:ext cx="3939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STS-XYTER</a:t>
            </a:r>
            <a:r>
              <a:rPr lang="en-US" sz="1600" dirty="0" smtClean="0"/>
              <a:t> FEB (r/o front + back ) 2x 128 </a:t>
            </a:r>
            <a:r>
              <a:rPr lang="en-US" sz="1600" dirty="0" err="1" smtClean="0"/>
              <a:t>chs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3" name="TextBox 1"/>
          <p:cNvSpPr txBox="1"/>
          <p:nvPr/>
        </p:nvSpPr>
        <p:spPr>
          <a:xfrm>
            <a:off x="3180787" y="2354002"/>
            <a:ext cx="11659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x 1 E-Link</a:t>
            </a:r>
            <a:endParaRPr lang="en-US" sz="1600" dirty="0"/>
          </a:p>
        </p:txBody>
      </p:sp>
      <p:sp>
        <p:nvSpPr>
          <p:cNvPr id="24" name="TextBox 31"/>
          <p:cNvSpPr txBox="1"/>
          <p:nvPr/>
        </p:nvSpPr>
        <p:spPr>
          <a:xfrm>
            <a:off x="6863100" y="1723368"/>
            <a:ext cx="1822447" cy="120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key issue to be addressed: </a:t>
            </a:r>
            <a:endParaRPr lang="en-US" sz="1600" dirty="0"/>
          </a:p>
          <a:p>
            <a:r>
              <a:rPr lang="en-US" sz="1600" dirty="0" smtClean="0"/>
              <a:t>S/N as function of micro cable length</a:t>
            </a:r>
          </a:p>
          <a:p>
            <a:pPr marL="169862" lvl="1"/>
            <a:endParaRPr lang="en-US" sz="1600" dirty="0"/>
          </a:p>
        </p:txBody>
      </p:sp>
      <p:sp>
        <p:nvSpPr>
          <p:cNvPr id="29" name="Right Arrow 27"/>
          <p:cNvSpPr/>
          <p:nvPr/>
        </p:nvSpPr>
        <p:spPr>
          <a:xfrm>
            <a:off x="6300192" y="3068960"/>
            <a:ext cx="1044532" cy="34987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31"/>
          <p:cNvSpPr txBox="1"/>
          <p:nvPr/>
        </p:nvSpPr>
        <p:spPr>
          <a:xfrm>
            <a:off x="7344724" y="3080282"/>
            <a:ext cx="706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IP bus</a:t>
            </a:r>
          </a:p>
        </p:txBody>
      </p:sp>
      <p:pic>
        <p:nvPicPr>
          <p:cNvPr id="1026" name="Picture 2" descr="Q:\Eigene Dateien\Work\CBM\Beam-Tests\COSY\CBAC\CBAC#6 - June 2017\input\IMAG1339~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67272" y="2172437"/>
            <a:ext cx="1713515" cy="383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CBM request October 2017 summarized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16</a:t>
            </a:fld>
            <a:endParaRPr lang="de-DE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00747"/>
              </p:ext>
            </p:extLst>
          </p:nvPr>
        </p:nvGraphicFramePr>
        <p:xfrm>
          <a:off x="1619672" y="1484784"/>
          <a:ext cx="5884449" cy="318516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609561"/>
                <a:gridCol w="1416228"/>
                <a:gridCol w="1416228"/>
                <a:gridCol w="1442432"/>
              </a:tblGrid>
              <a:tr h="502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Total number of particles and type of beam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>
                          <a:effectLst/>
                        </a:rPr>
                        <a:t>(</a:t>
                      </a:r>
                      <a:r>
                        <a:rPr lang="de-DE" sz="1100" b="1" dirty="0" err="1">
                          <a:effectLst/>
                        </a:rPr>
                        <a:t>p,d,polarization</a:t>
                      </a:r>
                      <a:r>
                        <a:rPr lang="de-DE" sz="1100" b="1" dirty="0">
                          <a:effectLst/>
                        </a:rPr>
                        <a:t>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 err="1">
                          <a:effectLst/>
                        </a:rPr>
                        <a:t>Momentum</a:t>
                      </a:r>
                      <a:r>
                        <a:rPr lang="de-DE" sz="1100" b="1" dirty="0">
                          <a:effectLst/>
                        </a:rPr>
                        <a:t> </a:t>
                      </a:r>
                      <a:r>
                        <a:rPr lang="de-DE" sz="1100" b="1" dirty="0" err="1">
                          <a:effectLst/>
                        </a:rPr>
                        <a:t>range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>
                          <a:effectLst/>
                        </a:rPr>
                        <a:t>(</a:t>
                      </a:r>
                      <a:r>
                        <a:rPr lang="de-DE" sz="1100" b="1" dirty="0" err="1">
                          <a:effectLst/>
                        </a:rPr>
                        <a:t>MeV</a:t>
                      </a:r>
                      <a:r>
                        <a:rPr lang="de-DE" sz="1100" b="1" dirty="0">
                          <a:effectLst/>
                        </a:rPr>
                        <a:t>/c)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Intensity or internal reaction rate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(particles per second)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 err="1">
                          <a:effectLst/>
                        </a:rPr>
                        <a:t>minimum</a:t>
                      </a:r>
                      <a:r>
                        <a:rPr lang="de-DE" sz="1100" b="1" dirty="0">
                          <a:effectLst/>
                        </a:rPr>
                        <a:t> </a:t>
                      </a:r>
                      <a:r>
                        <a:rPr lang="de-DE" sz="1100" b="1" dirty="0" err="1">
                          <a:effectLst/>
                        </a:rPr>
                        <a:t>needed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 err="1">
                          <a:effectLst/>
                        </a:rPr>
                        <a:t>maximum</a:t>
                      </a:r>
                      <a:r>
                        <a:rPr lang="de-DE" sz="1100" b="1" dirty="0">
                          <a:effectLst/>
                        </a:rPr>
                        <a:t> </a:t>
                      </a:r>
                      <a:r>
                        <a:rPr lang="de-DE" sz="1100" b="1" dirty="0" err="1">
                          <a:effectLst/>
                        </a:rPr>
                        <a:t>useful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p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p ~ 2700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p ~ </a:t>
                      </a:r>
                      <a:r>
                        <a:rPr lang="en-US" sz="1100" baseline="0" dirty="0" smtClean="0">
                          <a:effectLst/>
                        </a:rPr>
                        <a:t>   4</a:t>
                      </a:r>
                      <a:r>
                        <a:rPr lang="en-US" sz="1100" dirty="0" smtClean="0">
                          <a:effectLst/>
                        </a:rPr>
                        <a:t>00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~ </a:t>
                      </a:r>
                      <a:r>
                        <a:rPr lang="en-US" sz="1100" dirty="0" smtClean="0">
                          <a:effectLst/>
                        </a:rPr>
                        <a:t>10</a:t>
                      </a:r>
                      <a:r>
                        <a:rPr lang="en-US" sz="1100" baseline="30000" dirty="0" smtClean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up to </a:t>
                      </a:r>
                      <a:r>
                        <a:rPr lang="en-US" sz="1100" dirty="0" smtClean="0">
                          <a:effectLst/>
                        </a:rPr>
                        <a:t>10</a:t>
                      </a:r>
                      <a:r>
                        <a:rPr lang="en-US" sz="1100" baseline="300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Experimental area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(if any)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installation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Total beam time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(</a:t>
                      </a:r>
                      <a:r>
                        <a:rPr lang="en-GB" sz="1100" b="1" dirty="0" err="1">
                          <a:effectLst/>
                        </a:rPr>
                        <a:t>No.of</a:t>
                      </a:r>
                      <a:r>
                        <a:rPr lang="en-GB" sz="1100" b="1" dirty="0">
                          <a:effectLst/>
                        </a:rPr>
                        <a:t> shifts)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1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 JESSICA or Big Karl Cave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/>
                      </a:r>
                      <a:b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</a:b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 </a:t>
                      </a:r>
                      <a:r>
                        <a:rPr lang="en-GB" sz="1100" b="1" dirty="0" smtClean="0">
                          <a:solidFill>
                            <a:srgbClr val="FF5050"/>
                          </a:solidFill>
                          <a:effectLst/>
                        </a:rPr>
                        <a:t>October 2017 </a:t>
                      </a: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/>
                      </a:r>
                      <a:b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</a:b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u="sng" dirty="0" smtClean="0">
                          <a:solidFill>
                            <a:srgbClr val="FF5050"/>
                          </a:solidFill>
                          <a:effectLst/>
                        </a:rPr>
                        <a:t>Detector tests: </a:t>
                      </a:r>
                      <a:br>
                        <a:rPr lang="en-GB" sz="1100" b="1" u="sng" dirty="0" smtClean="0">
                          <a:solidFill>
                            <a:srgbClr val="FF5050"/>
                          </a:solidFill>
                          <a:effectLst/>
                        </a:rPr>
                      </a:br>
                      <a:endParaRPr lang="en-GB" sz="1100" b="1" u="sng" dirty="0" smtClean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u="none" dirty="0" err="1" smtClean="0">
                          <a:solidFill>
                            <a:srgbClr val="FF5050"/>
                          </a:solidFill>
                          <a:effectLst/>
                        </a:rPr>
                        <a:t>DiRICH</a:t>
                      </a:r>
                      <a:r>
                        <a:rPr lang="en-GB" sz="1100" b="1" u="none" dirty="0" smtClean="0">
                          <a:solidFill>
                            <a:srgbClr val="FF5050"/>
                          </a:solidFill>
                          <a:effectLst/>
                        </a:rPr>
                        <a:t> readout, </a:t>
                      </a:r>
                      <a:br>
                        <a:rPr lang="en-GB" sz="1100" b="1" u="none" dirty="0" smtClean="0">
                          <a:solidFill>
                            <a:srgbClr val="FF5050"/>
                          </a:solidFill>
                          <a:effectLst/>
                        </a:rPr>
                      </a:br>
                      <a:r>
                        <a:rPr lang="en-GB" sz="1100" b="1" u="none" dirty="0" smtClean="0">
                          <a:solidFill>
                            <a:srgbClr val="FF5050"/>
                          </a:solidFill>
                          <a:effectLst/>
                        </a:rPr>
                        <a:t>T0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GB" sz="1100" b="1" u="sng" dirty="0" smtClean="0">
                        <a:solidFill>
                          <a:srgbClr val="FF5050"/>
                        </a:solidFill>
                        <a:effectLst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7 days 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around the clock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FF505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(installation of equipment </a:t>
                      </a:r>
                      <a:r>
                        <a:rPr lang="en-GB" sz="1100" b="1" u="sng" baseline="0" dirty="0" smtClean="0">
                          <a:solidFill>
                            <a:srgbClr val="FF5050"/>
                          </a:solidFill>
                          <a:effectLst/>
                        </a:rPr>
                        <a:t> in advance </a:t>
                      </a:r>
                      <a:r>
                        <a:rPr lang="en-GB" sz="1100" b="1" dirty="0" smtClean="0">
                          <a:solidFill>
                            <a:srgbClr val="FF5050"/>
                          </a:solidFill>
                          <a:effectLst/>
                        </a:rPr>
                        <a:t> of the </a:t>
                      </a:r>
                      <a:r>
                        <a:rPr lang="en-GB" sz="1100" b="1" dirty="0" err="1">
                          <a:solidFill>
                            <a:srgbClr val="FF5050"/>
                          </a:solidFill>
                          <a:effectLst/>
                        </a:rPr>
                        <a:t>beamtime</a:t>
                      </a:r>
                      <a:r>
                        <a:rPr lang="en-GB" sz="1100" b="1" dirty="0">
                          <a:solidFill>
                            <a:srgbClr val="FF5050"/>
                          </a:solidFill>
                          <a:effectLst/>
                        </a:rPr>
                        <a:t> week </a:t>
                      </a:r>
                      <a:r>
                        <a:rPr lang="en-GB" sz="1100" b="1" dirty="0" smtClean="0">
                          <a:solidFill>
                            <a:srgbClr val="FF5050"/>
                          </a:solidFill>
                          <a:effectLst/>
                        </a:rPr>
                        <a:t>advantageous)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100" b="1" dirty="0">
                        <a:solidFill>
                          <a:srgbClr val="FF5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application Q1/2018 summarized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17</a:t>
            </a:fld>
            <a:endParaRPr lang="de-DE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745671"/>
              </p:ext>
            </p:extLst>
          </p:nvPr>
        </p:nvGraphicFramePr>
        <p:xfrm>
          <a:off x="1619672" y="1484784"/>
          <a:ext cx="5884449" cy="483108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609561"/>
                <a:gridCol w="1416228"/>
                <a:gridCol w="1416228"/>
                <a:gridCol w="1442432"/>
              </a:tblGrid>
              <a:tr h="502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Total number of particles and type of beam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>
                          <a:effectLst/>
                        </a:rPr>
                        <a:t>(</a:t>
                      </a:r>
                      <a:r>
                        <a:rPr lang="de-DE" sz="1100" b="1" dirty="0" err="1">
                          <a:effectLst/>
                        </a:rPr>
                        <a:t>p,d,polarization</a:t>
                      </a:r>
                      <a:r>
                        <a:rPr lang="de-DE" sz="1100" b="1" dirty="0">
                          <a:effectLst/>
                        </a:rPr>
                        <a:t>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 err="1">
                          <a:effectLst/>
                        </a:rPr>
                        <a:t>Momentum</a:t>
                      </a:r>
                      <a:r>
                        <a:rPr lang="de-DE" sz="1100" b="1" dirty="0">
                          <a:effectLst/>
                        </a:rPr>
                        <a:t> </a:t>
                      </a:r>
                      <a:r>
                        <a:rPr lang="de-DE" sz="1100" b="1" dirty="0" err="1">
                          <a:effectLst/>
                        </a:rPr>
                        <a:t>range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>
                          <a:effectLst/>
                        </a:rPr>
                        <a:t>(</a:t>
                      </a:r>
                      <a:r>
                        <a:rPr lang="de-DE" sz="1100" b="1" dirty="0" err="1">
                          <a:effectLst/>
                        </a:rPr>
                        <a:t>MeV</a:t>
                      </a:r>
                      <a:r>
                        <a:rPr lang="de-DE" sz="1100" b="1" dirty="0">
                          <a:effectLst/>
                        </a:rPr>
                        <a:t>/c)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Intensity or internal reaction rate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(particles per second)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 err="1">
                          <a:effectLst/>
                        </a:rPr>
                        <a:t>minimum</a:t>
                      </a:r>
                      <a:r>
                        <a:rPr lang="de-DE" sz="1100" b="1" dirty="0">
                          <a:effectLst/>
                        </a:rPr>
                        <a:t> </a:t>
                      </a:r>
                      <a:r>
                        <a:rPr lang="de-DE" sz="1100" b="1" dirty="0" err="1">
                          <a:effectLst/>
                        </a:rPr>
                        <a:t>needed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100" b="1" dirty="0" err="1">
                          <a:effectLst/>
                        </a:rPr>
                        <a:t>maximum</a:t>
                      </a:r>
                      <a:r>
                        <a:rPr lang="de-DE" sz="1100" b="1" dirty="0">
                          <a:effectLst/>
                        </a:rPr>
                        <a:t> </a:t>
                      </a:r>
                      <a:r>
                        <a:rPr lang="de-DE" sz="1100" b="1" dirty="0" err="1">
                          <a:effectLst/>
                        </a:rPr>
                        <a:t>useful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p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p ~ 2700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~ 10</a:t>
                      </a:r>
                      <a:r>
                        <a:rPr lang="en-US" sz="1100" baseline="30000" dirty="0">
                          <a:effectLst/>
                        </a:rPr>
                        <a:t>4 </a:t>
                      </a:r>
                      <a:r>
                        <a:rPr lang="en-US" sz="1100" dirty="0">
                          <a:effectLst/>
                        </a:rPr>
                        <a:t>–</a:t>
                      </a:r>
                      <a:r>
                        <a:rPr lang="en-US" sz="1100" baseline="30000" dirty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10</a:t>
                      </a:r>
                      <a:r>
                        <a:rPr lang="en-US" sz="1100" baseline="30000" dirty="0" smtClean="0">
                          <a:effectLst/>
                        </a:rPr>
                        <a:t>6 </a:t>
                      </a:r>
                      <a:br>
                        <a:rPr lang="en-US" sz="1100" baseline="30000" dirty="0" smtClean="0">
                          <a:effectLst/>
                        </a:rPr>
                      </a:br>
                      <a:r>
                        <a:rPr lang="en-US" sz="1100" baseline="0" dirty="0" smtClean="0">
                          <a:effectLst/>
                        </a:rPr>
                        <a:t>(detector tests)</a:t>
                      </a:r>
                      <a:endParaRPr lang="en-US" sz="11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dirty="0">
                          <a:effectLst/>
                        </a:rPr>
                        <a:t>up to </a:t>
                      </a:r>
                      <a:r>
                        <a:rPr lang="en-US" sz="1100" dirty="0" smtClean="0">
                          <a:effectLst/>
                        </a:rPr>
                        <a:t>10</a:t>
                      </a:r>
                      <a:r>
                        <a:rPr lang="en-US" sz="1100" baseline="30000" dirty="0" smtClean="0">
                          <a:effectLst/>
                        </a:rPr>
                        <a:t>9 </a:t>
                      </a:r>
                      <a:br>
                        <a:rPr lang="en-US" sz="1100" baseline="30000" dirty="0" smtClean="0">
                          <a:effectLst/>
                        </a:rPr>
                      </a:br>
                      <a:r>
                        <a:rPr lang="en-US" sz="1100" baseline="0" dirty="0" smtClean="0">
                          <a:effectLst/>
                        </a:rPr>
                        <a:t>(electronics tests)</a:t>
                      </a:r>
                      <a:br>
                        <a:rPr lang="en-US" sz="1100" baseline="0" dirty="0" smtClean="0">
                          <a:effectLst/>
                        </a:rPr>
                      </a:br>
                      <a:r>
                        <a:rPr lang="en-US" sz="300" baseline="0" dirty="0" smtClean="0">
                          <a:effectLst/>
                        </a:rPr>
                        <a:t> </a:t>
                      </a:r>
                      <a:endParaRPr lang="en-US" sz="11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Experimental area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(if any)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installation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Total beam time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(</a:t>
                      </a:r>
                      <a:r>
                        <a:rPr lang="en-GB" sz="1100" b="1" dirty="0" err="1">
                          <a:effectLst/>
                        </a:rPr>
                        <a:t>No.of</a:t>
                      </a:r>
                      <a:r>
                        <a:rPr lang="en-GB" sz="1100" b="1" dirty="0">
                          <a:effectLst/>
                        </a:rPr>
                        <a:t> shifts)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1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 JESSICA or Big Karl Cave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/>
                      </a:r>
                      <a:b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 February 2018 </a:t>
                      </a:r>
                      <a:b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</a:b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u="sng" dirty="0">
                          <a:solidFill>
                            <a:srgbClr val="0070C0"/>
                          </a:solidFill>
                          <a:effectLst/>
                        </a:rPr>
                        <a:t>electronics tests: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  </a:t>
                      </a:r>
                      <a:b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front-end ASIC STS-XYTERv2, power regulators,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effectLst/>
                        </a:rPr>
                        <a:t>control boards, 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FPGA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7 days 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around the clock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(installation of equipment </a:t>
                      </a:r>
                      <a:r>
                        <a:rPr lang="en-GB" sz="1100" b="1" u="sng" dirty="0">
                          <a:solidFill>
                            <a:srgbClr val="0070C0"/>
                          </a:solidFill>
                          <a:effectLst/>
                        </a:rPr>
                        <a:t>during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 the </a:t>
                      </a:r>
                      <a:r>
                        <a:rPr lang="en-GB" sz="1100" b="1" dirty="0" err="1">
                          <a:solidFill>
                            <a:srgbClr val="0070C0"/>
                          </a:solidFill>
                          <a:effectLst/>
                        </a:rPr>
                        <a:t>beamtime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effectLst/>
                        </a:rPr>
                        <a:t> week is sufficient</a:t>
                      </a:r>
                      <a:r>
                        <a:rPr lang="en-GB" sz="1100" b="1" dirty="0" smtClean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1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Experimental area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(if any)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installation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Total beam time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effectLst/>
                        </a:rPr>
                        <a:t>(</a:t>
                      </a:r>
                      <a:r>
                        <a:rPr lang="en-GB" sz="1100" b="1" dirty="0" err="1">
                          <a:effectLst/>
                        </a:rPr>
                        <a:t>No.of</a:t>
                      </a:r>
                      <a:r>
                        <a:rPr lang="en-GB" sz="1100" b="1" dirty="0">
                          <a:effectLst/>
                        </a:rPr>
                        <a:t> shifts)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1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Big Karl Cave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/>
                      </a:r>
                      <a:b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February/early March 2018 </a:t>
                      </a:r>
                      <a:b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</a:b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detector tests:</a:t>
                      </a: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 </a:t>
                      </a:r>
                      <a:b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prototype STS module with STS-XYTERv2 read-out </a:t>
                      </a:r>
                      <a:r>
                        <a:rPr lang="en-GB" sz="11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, T0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/>
                      </a:r>
                      <a:b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 days 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around the clock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(installation of equipment </a:t>
                      </a:r>
                      <a:r>
                        <a:rPr lang="en-GB" sz="1100" b="1" u="sng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during</a:t>
                      </a: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the </a:t>
                      </a:r>
                      <a:r>
                        <a:rPr lang="en-GB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beamtime</a:t>
                      </a:r>
                      <a:r>
                        <a:rPr lang="en-GB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week is sufficient</a:t>
                      </a:r>
                      <a:r>
                        <a:rPr lang="en-GB" sz="11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6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43" marR="407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7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7992888" cy="2880320"/>
          </a:xfrm>
        </p:spPr>
        <p:txBody>
          <a:bodyPr>
            <a:noAutofit/>
          </a:bodyPr>
          <a:lstStyle/>
          <a:p>
            <a:pPr lvl="1" indent="-457200">
              <a:buFont typeface="+mj-lt"/>
              <a:buAutoNum type="arabicParenR"/>
              <a:tabLst>
                <a:tab pos="2460625" algn="l"/>
              </a:tabLst>
            </a:pPr>
            <a:r>
              <a:rPr lang="en-US" sz="2800" dirty="0" smtClean="0"/>
              <a:t>Results from in-beam test, February 2017</a:t>
            </a:r>
          </a:p>
          <a:p>
            <a:pPr lvl="1" indent="-457200">
              <a:buFont typeface="+mj-lt"/>
              <a:buAutoNum type="arabicParenR"/>
              <a:tabLst>
                <a:tab pos="2460625" algn="l"/>
              </a:tabLst>
            </a:pPr>
            <a:r>
              <a:rPr lang="en-US" sz="2800" dirty="0" smtClean="0"/>
              <a:t>Request for re-scheduled </a:t>
            </a:r>
            <a:r>
              <a:rPr lang="en-US" sz="2800" dirty="0" err="1" smtClean="0"/>
              <a:t>beamtime</a:t>
            </a:r>
            <a:r>
              <a:rPr lang="en-US" sz="2800" dirty="0" smtClean="0"/>
              <a:t>, May 2017</a:t>
            </a:r>
          </a:p>
          <a:p>
            <a:pPr marL="1158875" lvl="2" indent="-442913">
              <a:buFont typeface="+mj-lt"/>
              <a:buAutoNum type="romanUcPeriod"/>
              <a:tabLst>
                <a:tab pos="2460625" algn="l"/>
              </a:tabLst>
            </a:pPr>
            <a:r>
              <a:rPr lang="en-US" sz="2600" i="1" dirty="0" smtClean="0"/>
              <a:t>October 2017 (1 week)</a:t>
            </a:r>
          </a:p>
          <a:p>
            <a:pPr lvl="1" indent="-457200">
              <a:buFont typeface="+mj-lt"/>
              <a:buAutoNum type="arabicParenR"/>
              <a:tabLst>
                <a:tab pos="2460625" algn="l"/>
              </a:tabLst>
            </a:pPr>
            <a:r>
              <a:rPr lang="en-US" sz="2800" dirty="0" smtClean="0"/>
              <a:t>Application for </a:t>
            </a:r>
            <a:r>
              <a:rPr lang="en-US" sz="2800" dirty="0" err="1" smtClean="0"/>
              <a:t>beamtime</a:t>
            </a:r>
            <a:r>
              <a:rPr lang="en-US" sz="2800" dirty="0" smtClean="0"/>
              <a:t> in Q1/2018: </a:t>
            </a:r>
          </a:p>
          <a:p>
            <a:pPr lvl="2" indent="-457200" defTabSz="519113">
              <a:buFont typeface="+mj-lt"/>
              <a:buAutoNum type="romanUcPeriod"/>
              <a:tabLst>
                <a:tab pos="2460625" algn="l"/>
                <a:tab pos="3082925" algn="l"/>
                <a:tab pos="3946525" algn="l"/>
              </a:tabLst>
            </a:pPr>
            <a:r>
              <a:rPr lang="en-US" sz="2800" i="1" dirty="0" smtClean="0"/>
              <a:t>Electronics tests: 	Feb. 2018 (1 week)</a:t>
            </a:r>
          </a:p>
          <a:p>
            <a:pPr lvl="2" indent="-457200" defTabSz="519113">
              <a:buFont typeface="+mj-lt"/>
              <a:buAutoNum type="romanUcPeriod"/>
              <a:tabLst>
                <a:tab pos="2460625" algn="l"/>
                <a:tab pos="3082925" algn="l"/>
                <a:tab pos="3946525" algn="l"/>
              </a:tabLst>
            </a:pPr>
            <a:r>
              <a:rPr lang="en-US" sz="2800" i="1" dirty="0" smtClean="0"/>
              <a:t>Detector tests: 	Feb./March 2018 (1 week)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55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latin typeface="+mn-lt"/>
              </a:rPr>
              <a:t>(1) Results from in-beam test, February 2017</a:t>
            </a:r>
            <a:endParaRPr lang="en-US" sz="24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710" y="1590282"/>
            <a:ext cx="4226184" cy="43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87" y="4005064"/>
            <a:ext cx="4982857" cy="237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630555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STS-XYTERv2 </a:t>
            </a:r>
            <a:r>
              <a:rPr lang="en-US" sz="2400" dirty="0"/>
              <a:t>ASIC – Test for single-event effects in </a:t>
            </a:r>
            <a:r>
              <a:rPr lang="en-US" sz="2400" dirty="0" smtClean="0"/>
              <a:t>JESSICA Cave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19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55576" y="1161859"/>
            <a:ext cx="7380320" cy="5291477"/>
            <a:chOff x="72000" y="692920"/>
            <a:chExt cx="9720000" cy="6968960"/>
          </a:xfrm>
        </p:grpSpPr>
        <p:sp>
          <p:nvSpPr>
            <p:cNvPr id="25" name="TextShape 2"/>
            <p:cNvSpPr txBox="1"/>
            <p:nvPr/>
          </p:nvSpPr>
          <p:spPr>
            <a:xfrm>
              <a:off x="144000" y="692920"/>
              <a:ext cx="9374040" cy="5680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DejaVu Sans Light"/>
                </a:rPr>
                <a:t>    </a:t>
              </a:r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DejaVu Sans Light"/>
                </a:rPr>
                <a:t>  </a:t>
              </a:r>
              <a:r>
                <a:rPr lang="en-GB" sz="1400" b="0" u="sng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Two different architectures: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endParaRPr lang="en-GB" sz="9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DICE cells</a:t>
              </a:r>
              <a:r>
                <a:rPr lang="en-GB" sz="1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: 31744 </a:t>
              </a:r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bits (ADC trim DACs)  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Flip-flops: </a:t>
              </a:r>
              <a:r>
                <a:rPr lang="en-GB" sz="1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47616 </a:t>
              </a:r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bits (ADC disc counters)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3 ASICs under test. 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DejaVu Sans Light"/>
                </a:rPr>
                <a:t> 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27" name="Picture 26"/>
            <p:cNvPicPr/>
            <p:nvPr/>
          </p:nvPicPr>
          <p:blipFill>
            <a:blip r:embed="rId2"/>
            <a:srcRect t="7689" b="9622"/>
            <a:stretch/>
          </p:blipFill>
          <p:spPr>
            <a:xfrm>
              <a:off x="4896000" y="1008360"/>
              <a:ext cx="4896000" cy="3095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Line 7"/>
            <p:cNvSpPr/>
            <p:nvPr/>
          </p:nvSpPr>
          <p:spPr>
            <a:xfrm>
              <a:off x="4998240" y="2384280"/>
              <a:ext cx="4573440" cy="237600"/>
            </a:xfrm>
            <a:prstGeom prst="line">
              <a:avLst/>
            </a:prstGeom>
            <a:ln w="36000">
              <a:solidFill>
                <a:srgbClr val="FFFFFF"/>
              </a:solidFill>
              <a:custDash>
                <a:ds d="100000" sp="1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8"/>
            <p:cNvSpPr/>
            <p:nvPr/>
          </p:nvSpPr>
          <p:spPr>
            <a:xfrm rot="5400600">
              <a:off x="1839240" y="2595240"/>
              <a:ext cx="1152000" cy="712800"/>
            </a:xfrm>
            <a:custGeom>
              <a:avLst/>
              <a:gdLst/>
              <a:ahLst/>
              <a:cxnLst/>
              <a:rect l="0" t="0" r="r" b="b"/>
              <a:pathLst>
                <a:path w="3202" h="1987">
                  <a:moveTo>
                    <a:pt x="0" y="5"/>
                  </a:moveTo>
                  <a:lnTo>
                    <a:pt x="3201" y="0"/>
                  </a:lnTo>
                  <a:lnTo>
                    <a:pt x="2938" y="1981"/>
                  </a:lnTo>
                  <a:lnTo>
                    <a:pt x="268" y="1986"/>
                  </a:lnTo>
                  <a:lnTo>
                    <a:pt x="0" y="5"/>
                  </a:lnTo>
                </a:path>
              </a:pathLst>
            </a:custGeom>
            <a:solidFill>
              <a:srgbClr val="009933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9"/>
            <p:cNvSpPr/>
            <p:nvPr/>
          </p:nvSpPr>
          <p:spPr>
            <a:xfrm>
              <a:off x="2274840" y="2772000"/>
              <a:ext cx="216000" cy="36000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10"/>
            <p:cNvSpPr/>
            <p:nvPr/>
          </p:nvSpPr>
          <p:spPr>
            <a:xfrm rot="5400600">
              <a:off x="1004400" y="2595240"/>
              <a:ext cx="1152000" cy="712800"/>
            </a:xfrm>
            <a:custGeom>
              <a:avLst/>
              <a:gdLst/>
              <a:ahLst/>
              <a:cxnLst/>
              <a:rect l="0" t="0" r="r" b="b"/>
              <a:pathLst>
                <a:path w="3202" h="1987">
                  <a:moveTo>
                    <a:pt x="0" y="5"/>
                  </a:moveTo>
                  <a:lnTo>
                    <a:pt x="3201" y="0"/>
                  </a:lnTo>
                  <a:lnTo>
                    <a:pt x="2938" y="1981"/>
                  </a:lnTo>
                  <a:lnTo>
                    <a:pt x="268" y="1986"/>
                  </a:lnTo>
                  <a:lnTo>
                    <a:pt x="0" y="5"/>
                  </a:lnTo>
                </a:path>
              </a:pathLst>
            </a:custGeom>
            <a:solidFill>
              <a:srgbClr val="009933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11"/>
            <p:cNvSpPr/>
            <p:nvPr/>
          </p:nvSpPr>
          <p:spPr>
            <a:xfrm>
              <a:off x="1440000" y="2772000"/>
              <a:ext cx="216000" cy="36000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12"/>
            <p:cNvSpPr/>
            <p:nvPr/>
          </p:nvSpPr>
          <p:spPr>
            <a:xfrm rot="5400600">
              <a:off x="2669040" y="2602440"/>
              <a:ext cx="1188000" cy="734760"/>
            </a:xfrm>
            <a:custGeom>
              <a:avLst/>
              <a:gdLst/>
              <a:ahLst/>
              <a:cxnLst/>
              <a:rect l="0" t="0" r="r" b="b"/>
              <a:pathLst>
                <a:path w="3302" h="2047">
                  <a:moveTo>
                    <a:pt x="0" y="5"/>
                  </a:moveTo>
                  <a:lnTo>
                    <a:pt x="3301" y="0"/>
                  </a:lnTo>
                  <a:lnTo>
                    <a:pt x="3223" y="2041"/>
                  </a:lnTo>
                  <a:lnTo>
                    <a:pt x="86" y="2046"/>
                  </a:lnTo>
                  <a:lnTo>
                    <a:pt x="0" y="5"/>
                  </a:lnTo>
                </a:path>
              </a:pathLst>
            </a:custGeom>
            <a:solidFill>
              <a:srgbClr val="009933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13"/>
            <p:cNvSpPr/>
            <p:nvPr/>
          </p:nvSpPr>
          <p:spPr>
            <a:xfrm>
              <a:off x="3132000" y="2772000"/>
              <a:ext cx="216000" cy="36000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Line 14"/>
            <p:cNvSpPr/>
            <p:nvPr/>
          </p:nvSpPr>
          <p:spPr>
            <a:xfrm>
              <a:off x="792000" y="2952000"/>
              <a:ext cx="3240000" cy="0"/>
            </a:xfrm>
            <a:prstGeom prst="line">
              <a:avLst/>
            </a:prstGeom>
            <a:ln w="36000">
              <a:solidFill>
                <a:srgbClr val="000000"/>
              </a:solidFill>
              <a:custDash>
                <a:ds d="100000" sp="1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Line 15"/>
            <p:cNvSpPr/>
            <p:nvPr/>
          </p:nvSpPr>
          <p:spPr>
            <a:xfrm>
              <a:off x="3240000" y="2088000"/>
              <a:ext cx="0" cy="1656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Freeform 16"/>
            <p:cNvSpPr/>
            <p:nvPr/>
          </p:nvSpPr>
          <p:spPr>
            <a:xfrm>
              <a:off x="3024000" y="2232000"/>
              <a:ext cx="432360" cy="144360"/>
            </a:xfrm>
            <a:custGeom>
              <a:avLst/>
              <a:gdLst/>
              <a:ahLst/>
              <a:cxnLst/>
              <a:rect l="0" t="0" r="r" b="b"/>
              <a:pathLst>
                <a:path w="1201" h="401">
                  <a:moveTo>
                    <a:pt x="0" y="0"/>
                  </a:moveTo>
                  <a:cubicBezTo>
                    <a:pt x="600" y="400"/>
                    <a:pt x="1200" y="0"/>
                    <a:pt x="1200" y="0"/>
                  </a:cubicBezTo>
                </a:path>
              </a:pathLst>
            </a:cu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38" name="TextShape 17"/>
            <p:cNvSpPr txBox="1"/>
            <p:nvPr/>
          </p:nvSpPr>
          <p:spPr>
            <a:xfrm>
              <a:off x="3143609" y="1892394"/>
              <a:ext cx="648000" cy="31140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5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25</a:t>
              </a:r>
              <a:r>
                <a:rPr lang="en-GB" sz="1500" b="1" strike="noStrike" spc="-1" baseline="33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o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39" name="TextShape 18"/>
            <p:cNvSpPr txBox="1"/>
            <p:nvPr/>
          </p:nvSpPr>
          <p:spPr>
            <a:xfrm>
              <a:off x="72000" y="3816000"/>
              <a:ext cx="5904000" cy="3845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4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Beam features: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endParaRPr lang="en-GB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1.6 </a:t>
              </a:r>
              <a:r>
                <a:rPr lang="en-GB" sz="1400" b="0" strike="noStrike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Gev</a:t>
              </a:r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/c momentum (Info from AT).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18 s duty cycle.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4 – 5 s spill length.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Average intensity per spill &gt; 4 x 10</a:t>
              </a:r>
              <a:r>
                <a:rPr lang="en-GB" sz="1400" b="0" strike="noStrike" spc="-1" baseline="33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9</a:t>
              </a:r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p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Effective irradiation time: ~ 45 hours.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Integral intensity: ~ 3.7 x 10</a:t>
              </a:r>
              <a:r>
                <a:rPr lang="en-GB" sz="1400" b="0" strike="noStrike" spc="-1" baseline="33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13</a:t>
              </a:r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p.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Beam monitoring: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endParaRPr lang="en-GB" sz="9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Ionization chamber (IC) for beam intensity. 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</a:t>
              </a:r>
              <a:r>
                <a:rPr lang="en-GB" sz="1400" b="0" strike="noStrike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Gafchromic</a:t>
              </a:r>
              <a:r>
                <a:rPr lang="en-GB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films for beam position and beam profile</a:t>
              </a:r>
              <a:r>
                <a:rPr lang="en-GB" sz="14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.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pic>
          <p:nvPicPr>
            <p:cNvPr id="40" name="Picture 39"/>
            <p:cNvPicPr/>
            <p:nvPr/>
          </p:nvPicPr>
          <p:blipFill>
            <a:blip r:embed="rId3"/>
            <a:stretch/>
          </p:blipFill>
          <p:spPr>
            <a:xfrm>
              <a:off x="7128000" y="4248000"/>
              <a:ext cx="2592000" cy="292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9"/>
            <p:cNvSpPr/>
            <p:nvPr/>
          </p:nvSpPr>
          <p:spPr>
            <a:xfrm>
              <a:off x="7863120" y="4891680"/>
              <a:ext cx="927720" cy="1508040"/>
            </a:xfrm>
            <a:prstGeom prst="rect">
              <a:avLst/>
            </a:prstGeom>
            <a:solidFill>
              <a:srgbClr val="33FF99">
                <a:alpha val="3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TextShape 20"/>
            <p:cNvSpPr txBox="1"/>
            <p:nvPr/>
          </p:nvSpPr>
          <p:spPr>
            <a:xfrm>
              <a:off x="7953120" y="6225840"/>
              <a:ext cx="837720" cy="437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700" b="1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DejaVu Sans Light"/>
                </a:rPr>
                <a:t>~18 s cycle</a:t>
              </a:r>
              <a:endPara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43" name="Picture 42"/>
            <p:cNvPicPr/>
            <p:nvPr/>
          </p:nvPicPr>
          <p:blipFill>
            <a:blip r:embed="rId4"/>
            <a:stretch/>
          </p:blipFill>
          <p:spPr>
            <a:xfrm>
              <a:off x="5106240" y="4464720"/>
              <a:ext cx="1877760" cy="19432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SEU </a:t>
            </a:r>
            <a:r>
              <a:rPr lang="en-US" dirty="0"/>
              <a:t>Test </a:t>
            </a:r>
            <a:r>
              <a:rPr lang="en-US" dirty="0" err="1"/>
              <a:t>Setup@COSY</a:t>
            </a:r>
            <a:r>
              <a:rPr lang="en-US" dirty="0"/>
              <a:t> Feb.2017 </a:t>
            </a:r>
          </a:p>
        </p:txBody>
      </p:sp>
    </p:spTree>
    <p:extLst>
      <p:ext uri="{BB962C8B-B14F-4D97-AF65-F5344CB8AC3E}">
        <p14:creationId xmlns:p14="http://schemas.microsoft.com/office/powerpoint/2010/main" val="40255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99592" y="1268760"/>
            <a:ext cx="7498456" cy="5094936"/>
            <a:chOff x="457920" y="864000"/>
            <a:chExt cx="9046080" cy="6146493"/>
          </a:xfrm>
        </p:grpSpPr>
        <p:sp>
          <p:nvSpPr>
            <p:cNvPr id="8" name="TextShape 1"/>
            <p:cNvSpPr txBox="1"/>
            <p:nvPr/>
          </p:nvSpPr>
          <p:spPr>
            <a:xfrm>
              <a:off x="457920" y="864000"/>
              <a:ext cx="3862080" cy="504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SEU in DICE cells (8 bits).</a:t>
              </a:r>
            </a:p>
          </p:txBody>
        </p:sp>
        <p:sp>
          <p:nvSpPr>
            <p:cNvPr id="9" name="TextShape 2"/>
            <p:cNvSpPr txBox="1"/>
            <p:nvPr/>
          </p:nvSpPr>
          <p:spPr>
            <a:xfrm>
              <a:off x="1260000" y="4403774"/>
              <a:ext cx="6929342" cy="13249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4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_____________TOTALS_____________</a:t>
              </a:r>
              <a:endPara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	</a:t>
              </a:r>
              <a:r>
                <a:rPr lang="en-GB" sz="1400" b="1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No</a:t>
              </a:r>
              <a:r>
                <a:rPr lang="en-GB" sz="14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. of bits        </a:t>
              </a:r>
              <a:r>
                <a:rPr lang="en-GB" sz="1400" b="1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SEU </a:t>
              </a:r>
              <a:endParaRPr lang="en-GB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Flip-Flops: 	    47616	   </a:t>
              </a:r>
              <a:r>
                <a:rPr lang="en-GB" sz="140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75057</a:t>
              </a:r>
              <a:endParaRPr lang="en-GB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DICE cells: 	    </a:t>
              </a:r>
              <a:r>
                <a:rPr lang="en-GB" sz="140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31744	</a:t>
              </a:r>
              <a:r>
                <a:rPr lang="en-GB" sz="1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lang="en-GB" sz="1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      </a:t>
              </a:r>
              <a:r>
                <a:rPr lang="en-GB" sz="140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759</a:t>
              </a:r>
              <a:endParaRPr lang="en-GB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400" u="sng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FF/DICE 	</a:t>
              </a:r>
              <a:r>
                <a:rPr lang="en-GB" sz="1400" u="sng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         1.5</a:t>
              </a:r>
              <a:r>
                <a:rPr lang="en-GB" sz="1400" u="sng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	</a:t>
              </a:r>
              <a:r>
                <a:rPr lang="en-GB" sz="1400" u="sng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lang="en-GB" sz="1400" u="sng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        </a:t>
              </a:r>
              <a:r>
                <a:rPr lang="en-GB" sz="1400" u="sng" strike="noStrike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66</a:t>
              </a:r>
              <a:endParaRPr lang="en-GB" sz="18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10" name="Picture 9"/>
            <p:cNvPicPr/>
            <p:nvPr/>
          </p:nvPicPr>
          <p:blipFill>
            <a:blip r:embed="rId2"/>
            <a:stretch/>
          </p:blipFill>
          <p:spPr>
            <a:xfrm>
              <a:off x="900000" y="1296000"/>
              <a:ext cx="5191200" cy="316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>
            <a:blip r:embed="rId3"/>
            <a:stretch/>
          </p:blipFill>
          <p:spPr>
            <a:xfrm>
              <a:off x="6732000" y="1177560"/>
              <a:ext cx="2261520" cy="3610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Line 7"/>
            <p:cNvSpPr/>
            <p:nvPr/>
          </p:nvSpPr>
          <p:spPr>
            <a:xfrm>
              <a:off x="2016000" y="2448000"/>
              <a:ext cx="4752000" cy="0"/>
            </a:xfrm>
            <a:prstGeom prst="line">
              <a:avLst/>
            </a:prstGeom>
            <a:ln w="180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Line 8"/>
            <p:cNvSpPr/>
            <p:nvPr/>
          </p:nvSpPr>
          <p:spPr>
            <a:xfrm>
              <a:off x="2844000" y="2772000"/>
              <a:ext cx="3924000" cy="0"/>
            </a:xfrm>
            <a:prstGeom prst="line">
              <a:avLst/>
            </a:prstGeom>
            <a:ln w="180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TextShape 9"/>
            <p:cNvSpPr txBox="1"/>
            <p:nvPr/>
          </p:nvSpPr>
          <p:spPr>
            <a:xfrm>
              <a:off x="1980000" y="5981253"/>
              <a:ext cx="7524000" cy="1029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Improvement in the radiation hardness of the DICE cells architecture 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   </a:t>
              </a:r>
              <a:r>
                <a:rPr lang="en-GB" sz="16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 relative </a:t>
              </a:r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to the STS-XYTERv1 as expected.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GB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→ Hint for further enhancement (cells 4 to 7)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TextShape 10"/>
            <p:cNvSpPr txBox="1"/>
            <p:nvPr/>
          </p:nvSpPr>
          <p:spPr>
            <a:xfrm>
              <a:off x="792000" y="5985001"/>
              <a:ext cx="1224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6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rPr>
                <a:t>Findings:</a:t>
              </a:r>
              <a:endPara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16" name="CustomShape 11"/>
            <p:cNvSpPr/>
            <p:nvPr/>
          </p:nvSpPr>
          <p:spPr>
            <a:xfrm>
              <a:off x="720000" y="6019910"/>
              <a:ext cx="8784000" cy="936000"/>
            </a:xfrm>
            <a:prstGeom prst="rect">
              <a:avLst/>
            </a:prstGeom>
            <a:noFill/>
            <a:ln w="180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17551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6</a:t>
            </a:fld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971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Two unexpected scenarios of malfunction observed during operation in test beam: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 smtClean="0"/>
              <a:t>1) </a:t>
            </a:r>
            <a:r>
              <a:rPr lang="en-US" sz="2400" b="1" dirty="0" smtClean="0"/>
              <a:t>Potential latch-up in AFE (analog front end) control path</a:t>
            </a:r>
          </a:p>
          <a:p>
            <a:pPr indent="-223838"/>
            <a:r>
              <a:rPr lang="en-US" sz="2400" dirty="0" smtClean="0"/>
              <a:t>Symptoms</a:t>
            </a:r>
          </a:p>
          <a:p>
            <a:pPr marL="625475" lvl="1" indent="-168275"/>
            <a:r>
              <a:rPr lang="en-US" sz="2400" dirty="0" smtClean="0"/>
              <a:t>Errors in read-back from registers in the AFE: counters, configuration registers</a:t>
            </a:r>
          </a:p>
          <a:p>
            <a:pPr marL="625475" lvl="1" indent="-168275"/>
            <a:r>
              <a:rPr lang="en-US" sz="2400" dirty="0" smtClean="0"/>
              <a:t>correlated with higher supply current ( 0.6 A </a:t>
            </a:r>
            <a:r>
              <a:rPr lang="en-US" sz="2400" dirty="0" smtClean="0">
                <a:sym typeface="Wingdings" pitchFamily="2" charset="2"/>
              </a:rPr>
              <a:t> 0.8 A )</a:t>
            </a:r>
          </a:p>
          <a:p>
            <a:pPr marL="625475" lvl="1" indent="-168275"/>
            <a:r>
              <a:rPr lang="en-US" sz="2400" dirty="0" smtClean="0">
                <a:sym typeface="Wingdings" pitchFamily="2" charset="2"/>
              </a:rPr>
              <a:t>startup procedure (sync, reset, configure) does not cure</a:t>
            </a:r>
          </a:p>
          <a:p>
            <a:pPr marL="625475" lvl="1" indent="-168275"/>
            <a:r>
              <a:rPr lang="en-US" sz="2400" dirty="0" smtClean="0">
                <a:sym typeface="Wingdings" pitchFamily="2" charset="2"/>
              </a:rPr>
              <a:t>power cycle recovers from condition</a:t>
            </a:r>
          </a:p>
          <a:p>
            <a:pPr indent="-223838"/>
            <a:r>
              <a:rPr lang="en-US" sz="2400" dirty="0" smtClean="0">
                <a:sym typeface="Wingdings" pitchFamily="2" charset="2"/>
              </a:rPr>
              <a:t>4 occurrences during normal operation </a:t>
            </a:r>
          </a:p>
          <a:p>
            <a:pPr indent="-223838"/>
            <a:r>
              <a:rPr lang="en-US" sz="2400" dirty="0" smtClean="0">
                <a:sym typeface="Wingdings" pitchFamily="2" charset="2"/>
              </a:rPr>
              <a:t>No effect seen in registers of digital backend</a:t>
            </a:r>
          </a:p>
          <a:p>
            <a:pPr indent="-223838">
              <a:buFont typeface="Wingdings"/>
              <a:buChar char="à"/>
            </a:pPr>
            <a:r>
              <a:rPr lang="en-US" sz="2400" dirty="0" smtClean="0"/>
              <a:t>probably latch-up in row/column decoders of AFE registers</a:t>
            </a:r>
          </a:p>
          <a:p>
            <a:pPr marL="457200" lvl="1" indent="-223838">
              <a:buFont typeface="Wingdings"/>
              <a:buChar char="à"/>
            </a:pPr>
            <a:r>
              <a:rPr lang="en-US" sz="2400" dirty="0" smtClean="0"/>
              <a:t>Possible means to fix: more contacts to bulk &amp; wells - and add guard rings.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2) Randomly toggling bits in test counters</a:t>
            </a:r>
          </a:p>
          <a:p>
            <a:pPr indent="-223838"/>
            <a:r>
              <a:rPr lang="en-US" sz="2400" dirty="0" smtClean="0"/>
              <a:t>some counter bits do not retain stable values: some bits toggle randomly</a:t>
            </a:r>
          </a:p>
          <a:p>
            <a:pPr marL="625475" lvl="1" indent="-168275"/>
            <a:r>
              <a:rPr lang="en-US" sz="2400" dirty="0" smtClean="0"/>
              <a:t>Symptom: inconsistent or erroneous read-back</a:t>
            </a:r>
          </a:p>
          <a:p>
            <a:pPr indent="-223838"/>
            <a:r>
              <a:rPr lang="en-US" sz="2400" dirty="0" smtClean="0"/>
              <a:t>appeared at the same time in all 3 ASICs in beam during beam optimization at higher rates ( </a:t>
            </a:r>
            <a:r>
              <a:rPr lang="en-US" sz="2400" dirty="0" smtClean="0"/>
              <a:t>&gt; 8</a:t>
            </a:r>
            <a:r>
              <a:rPr lang="en-US" dirty="0" smtClean="0"/>
              <a:t> </a:t>
            </a:r>
            <a:r>
              <a:rPr lang="en-US" dirty="0"/>
              <a:t>× 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sz="2400" dirty="0" smtClean="0"/>
              <a:t>p/spill</a:t>
            </a:r>
            <a:r>
              <a:rPr lang="en-US" sz="2400" dirty="0" smtClean="0"/>
              <a:t>)</a:t>
            </a:r>
          </a:p>
          <a:p>
            <a:pPr indent="-223838"/>
            <a:r>
              <a:rPr lang="en-US" sz="2400" dirty="0" smtClean="0"/>
              <a:t>Permanent effect</a:t>
            </a:r>
          </a:p>
          <a:p>
            <a:pPr indent="-223838"/>
            <a:r>
              <a:rPr lang="en-US" sz="2400" dirty="0" smtClean="0"/>
              <a:t>counters are not rad-hard </a:t>
            </a:r>
            <a:r>
              <a:rPr lang="en-US" sz="2400" dirty="0" smtClean="0">
                <a:sym typeface="Wingdings" pitchFamily="2" charset="2"/>
              </a:rPr>
              <a:t> only used for monitoring in test phase, not critical</a:t>
            </a:r>
            <a:endParaRPr lang="en-US" sz="2400" dirty="0" smtClean="0"/>
          </a:p>
          <a:p>
            <a:pPr indent="-223838"/>
            <a:r>
              <a:rPr lang="en-US" sz="2400" dirty="0" smtClean="0"/>
              <a:t>Problem does not affect configuration registers</a:t>
            </a:r>
          </a:p>
          <a:p>
            <a:pPr marL="625475" lvl="1" indent="-168275"/>
            <a:r>
              <a:rPr lang="en-US" sz="2400" dirty="0" smtClean="0"/>
              <a:t>Possible remedy:  applying similar changes as applied to the DICE registers may also solve counter problems</a:t>
            </a:r>
            <a:r>
              <a:rPr lang="en-GB" sz="2400" dirty="0" smtClean="0"/>
              <a:t>:</a:t>
            </a:r>
          </a:p>
          <a:p>
            <a:pPr marL="803275" lvl="2" indent="-177800">
              <a:buFont typeface="Courier New" panose="02070309020205020404" pitchFamily="49" charset="0"/>
              <a:buChar char="o"/>
            </a:pPr>
            <a:r>
              <a:rPr lang="en-US" sz="2400" dirty="0" smtClean="0"/>
              <a:t>better T-well &amp; n-well contacts by guard rings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971600" y="6021288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23728" y="602128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investigations planned in February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3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latin typeface="+mn-lt"/>
              </a:rPr>
              <a:t>(2) Request for re-scheduled </a:t>
            </a:r>
            <a:r>
              <a:rPr lang="en-US" sz="3600" dirty="0" err="1" smtClean="0">
                <a:latin typeface="+mn-lt"/>
              </a:rPr>
              <a:t>beamtime</a:t>
            </a:r>
            <a:r>
              <a:rPr lang="en-US" sz="3600" dirty="0" smtClean="0">
                <a:latin typeface="+mn-lt"/>
              </a:rPr>
              <a:t> 2017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6440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May 2017 we had the following tests scheduled (2 weeks):</a:t>
            </a:r>
          </a:p>
          <a:p>
            <a:pPr lvl="1"/>
            <a:r>
              <a:rPr lang="en-US" dirty="0" smtClean="0"/>
              <a:t>Test </a:t>
            </a:r>
            <a:r>
              <a:rPr lang="en-US" dirty="0"/>
              <a:t>of readout </a:t>
            </a:r>
            <a:r>
              <a:rPr lang="en-US" spc="-5" dirty="0"/>
              <a:t>electronics for</a:t>
            </a:r>
            <a:r>
              <a:rPr lang="en-US" spc="-15" dirty="0"/>
              <a:t> </a:t>
            </a:r>
            <a:r>
              <a:rPr lang="en-US" spc="-10" dirty="0" smtClean="0"/>
              <a:t>RICH-MAPMTs (</a:t>
            </a:r>
            <a:r>
              <a:rPr lang="en-US" spc="-10" dirty="0" err="1" smtClean="0"/>
              <a:t>DiRICH</a:t>
            </a:r>
            <a:r>
              <a:rPr lang="en-US" spc="-10" dirty="0" smtClean="0"/>
              <a:t>)</a:t>
            </a:r>
          </a:p>
          <a:p>
            <a:pPr lvl="1"/>
            <a:r>
              <a:rPr lang="en-US" dirty="0" smtClean="0"/>
              <a:t>Diamond </a:t>
            </a:r>
            <a:r>
              <a:rPr lang="en-US" dirty="0"/>
              <a:t>T0 tests with TRB3 </a:t>
            </a:r>
            <a:r>
              <a:rPr lang="en-US" dirty="0" smtClean="0"/>
              <a:t>read-out</a:t>
            </a:r>
          </a:p>
          <a:p>
            <a:pPr lvl="1"/>
            <a:r>
              <a:rPr lang="en-US" dirty="0"/>
              <a:t>Test of STS sensors </a:t>
            </a:r>
            <a:r>
              <a:rPr lang="en-US" dirty="0" smtClean="0"/>
              <a:t>(track reconstruction efficiency</a:t>
            </a:r>
            <a:r>
              <a:rPr lang="en-US" i="1" dirty="0" smtClean="0"/>
              <a:t>*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charge collection) </a:t>
            </a:r>
            <a:endParaRPr lang="en-US" i="1" dirty="0"/>
          </a:p>
          <a:p>
            <a:pPr lvl="1"/>
            <a:r>
              <a:rPr lang="en-US" dirty="0" smtClean="0"/>
              <a:t>Test </a:t>
            </a:r>
            <a:r>
              <a:rPr lang="en-US" dirty="0"/>
              <a:t>of new GEM detectors for </a:t>
            </a:r>
            <a:r>
              <a:rPr lang="en-US" dirty="0" err="1" smtClean="0"/>
              <a:t>MuCH</a:t>
            </a:r>
            <a:r>
              <a:rPr lang="en-US" i="1" dirty="0" smtClean="0"/>
              <a:t>* </a:t>
            </a:r>
          </a:p>
          <a:p>
            <a:pPr lvl="1"/>
            <a:r>
              <a:rPr lang="en-US" dirty="0" smtClean="0"/>
              <a:t>Test of new DAQ chain</a:t>
            </a:r>
            <a:r>
              <a:rPr lang="en-US" i="1" dirty="0" smtClean="0"/>
              <a:t>*</a:t>
            </a:r>
            <a:r>
              <a:rPr lang="en-US" dirty="0" smtClean="0"/>
              <a:t> (</a:t>
            </a:r>
            <a:r>
              <a:rPr lang="en-GB" dirty="0" smtClean="0"/>
              <a:t>n-XYTERv2 ASICs, front-end </a:t>
            </a:r>
            <a:r>
              <a:rPr lang="en-GB" dirty="0"/>
              <a:t>boards type F,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AFCK </a:t>
            </a:r>
            <a:r>
              <a:rPr lang="en-GB" dirty="0"/>
              <a:t>read-out </a:t>
            </a:r>
            <a:r>
              <a:rPr lang="en-GB" dirty="0" smtClean="0"/>
              <a:t>boards, prototype </a:t>
            </a:r>
            <a:r>
              <a:rPr lang="en-GB" dirty="0"/>
              <a:t>interface boards FLIB to </a:t>
            </a:r>
            <a:r>
              <a:rPr lang="en-GB" dirty="0" smtClean="0"/>
              <a:t>FLES) </a:t>
            </a:r>
            <a:br>
              <a:rPr lang="en-GB" dirty="0" smtClean="0"/>
            </a:br>
            <a:r>
              <a:rPr lang="en-GB" sz="400" dirty="0" smtClean="0"/>
              <a:t/>
            </a:r>
            <a:br>
              <a:rPr lang="en-GB" sz="400" dirty="0" smtClean="0"/>
            </a:br>
            <a:r>
              <a:rPr lang="en-GB" sz="1800" i="1" dirty="0" smtClean="0"/>
              <a:t>* cancelled due to dying/noise problem in n-XYTER front-end boards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dirty="0" smtClean="0"/>
              <a:t>We would like to carry out part of the tests in </a:t>
            </a:r>
            <a:r>
              <a:rPr lang="en-US" i="1" dirty="0" smtClean="0"/>
              <a:t>October 2017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DiRich</a:t>
            </a:r>
            <a:r>
              <a:rPr lang="en-US" dirty="0" smtClean="0"/>
              <a:t> read-out study </a:t>
            </a:r>
          </a:p>
          <a:p>
            <a:pPr lvl="1"/>
            <a:r>
              <a:rPr lang="en-US" dirty="0" smtClean="0"/>
              <a:t>Diamond T0 test / HADES MDC </a:t>
            </a:r>
          </a:p>
          <a:p>
            <a:pPr lvl="1"/>
            <a:r>
              <a:rPr lang="en-US" dirty="0" smtClean="0"/>
              <a:t>power regulators – TID effects  </a:t>
            </a:r>
            <a:endParaRPr lang="en-US" dirty="0"/>
          </a:p>
          <a:p>
            <a:pPr lvl="1"/>
            <a:r>
              <a:rPr lang="en-US" dirty="0"/>
              <a:t>Configuration Scrubbing </a:t>
            </a:r>
            <a:r>
              <a:rPr lang="en-US" dirty="0" smtClean="0"/>
              <a:t>via </a:t>
            </a:r>
            <a:br>
              <a:rPr lang="en-US" dirty="0" smtClean="0"/>
            </a:br>
            <a:r>
              <a:rPr lang="en-US" dirty="0" smtClean="0"/>
              <a:t>GBT-SCA </a:t>
            </a:r>
            <a:r>
              <a:rPr lang="en-US" dirty="0"/>
              <a:t>chain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/>
          </a:p>
        </p:txBody>
      </p:sp>
      <p:sp>
        <p:nvSpPr>
          <p:cNvPr id="7" name="Right Brace 6"/>
          <p:cNvSpPr/>
          <p:nvPr/>
        </p:nvSpPr>
        <p:spPr>
          <a:xfrm>
            <a:off x="4932040" y="4725144"/>
            <a:ext cx="288032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64088" y="4821866"/>
            <a:ext cx="35283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1 week</a:t>
            </a:r>
            <a:r>
              <a:rPr lang="en-US" dirty="0" smtClean="0"/>
              <a:t> of </a:t>
            </a:r>
            <a:r>
              <a:rPr lang="en-US" dirty="0" err="1" smtClean="0"/>
              <a:t>beamtime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half of October (weeks 42+)</a:t>
            </a:r>
            <a:r>
              <a:rPr lang="en-US" dirty="0" smtClean="0">
                <a:sym typeface="Symbol"/>
              </a:rPr>
              <a:t>**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JESSICA or BIG KARL cave</a:t>
            </a:r>
            <a:br>
              <a:rPr lang="en-US" dirty="0" smtClean="0"/>
            </a:br>
            <a:endParaRPr lang="en-US" sz="400" dirty="0" smtClean="0"/>
          </a:p>
          <a:p>
            <a:r>
              <a:rPr lang="en-US" sz="1600" dirty="0" smtClean="0"/>
              <a:t>** due to CBM, HADES Collab. Meetings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06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r>
              <a:rPr lang="en-US" dirty="0"/>
              <a:t>Test of readout </a:t>
            </a:r>
            <a:r>
              <a:rPr lang="en-US" spc="-5" dirty="0"/>
              <a:t>electronics for</a:t>
            </a:r>
            <a:r>
              <a:rPr lang="en-US" spc="-15" dirty="0"/>
              <a:t> </a:t>
            </a:r>
            <a:r>
              <a:rPr lang="en-US" spc="-10" dirty="0"/>
              <a:t>RICH-MAPMTs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247136" y="133261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6000" lvl="1">
              <a:buClr>
                <a:srgbClr val="000000"/>
              </a:buClr>
              <a:buSzPct val="45000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Goals for COSY test beam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b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lvl="1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First full system test with complete front end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electronics: </a:t>
            </a:r>
            <a:r>
              <a:rPr lang="en-US" sz="1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12 </a:t>
            </a:r>
            <a:r>
              <a:rPr lang="en-US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MAPMTs, 2 backplanes, 24 </a:t>
            </a:r>
            <a:r>
              <a:rPr lang="en-US" sz="1400" b="1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2 </a:t>
            </a:r>
            <a:r>
              <a:rPr lang="en-US" sz="1400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-Combiner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b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endParaRPr lang="en-US" sz="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58775" lvl="1" indent="-142875"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Check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stability and functionality of new readout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chain</a:t>
            </a: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58775" lvl="1" indent="-142875"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Determine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single photon detection efficiency with new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readout</a:t>
            </a: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58775" lvl="1" indent="-142875"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readout chain under realistic high rate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conditions</a:t>
            </a:r>
          </a:p>
          <a:p>
            <a:pPr marL="358775" lvl="1" indent="-142875">
              <a:buClr>
                <a:srgbClr val="0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performance of new WLS coating</a:t>
            </a:r>
            <a:endParaRPr lang="de-DE" dirty="0"/>
          </a:p>
        </p:txBody>
      </p:sp>
      <p:sp>
        <p:nvSpPr>
          <p:cNvPr id="23" name="TextShape 3"/>
          <p:cNvSpPr txBox="1"/>
          <p:nvPr/>
        </p:nvSpPr>
        <p:spPr>
          <a:xfrm>
            <a:off x="5219504" y="3255908"/>
            <a:ext cx="3672976" cy="68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COSY Cherenkov prototype detector with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lense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radiator (right compartment), and 1 or 2 fully equipped readout modules (left compartment)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28" name="Gruppieren 27"/>
          <p:cNvGrpSpPr>
            <a:grpSpLocks noChangeAspect="1"/>
          </p:cNvGrpSpPr>
          <p:nvPr/>
        </p:nvGrpSpPr>
        <p:grpSpPr>
          <a:xfrm>
            <a:off x="5291512" y="1332616"/>
            <a:ext cx="3276488" cy="1888304"/>
            <a:chOff x="5688000" y="1080000"/>
            <a:chExt cx="4174560" cy="2405880"/>
          </a:xfrm>
        </p:grpSpPr>
        <p:pic>
          <p:nvPicPr>
            <p:cNvPr id="22" name="Grafik 21"/>
            <p:cNvPicPr/>
            <p:nvPr/>
          </p:nvPicPr>
          <p:blipFill>
            <a:blip r:embed="rId2"/>
            <a:stretch/>
          </p:blipFill>
          <p:spPr>
            <a:xfrm>
              <a:off x="5688000" y="1080000"/>
              <a:ext cx="4174560" cy="2405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Line 4"/>
            <p:cNvSpPr/>
            <p:nvPr/>
          </p:nvSpPr>
          <p:spPr>
            <a:xfrm flipH="1">
              <a:off x="6984000" y="2088000"/>
              <a:ext cx="2664000" cy="0"/>
            </a:xfrm>
            <a:prstGeom prst="line">
              <a:avLst/>
            </a:prstGeom>
            <a:ln w="36000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" name="TextShape 5"/>
          <p:cNvSpPr txBox="1"/>
          <p:nvPr/>
        </p:nvSpPr>
        <p:spPr>
          <a:xfrm>
            <a:off x="8568000" y="1916832"/>
            <a:ext cx="396488" cy="40490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3"/>
          <a:srcRect l="41449" t="24171" r="29208" b="39195"/>
          <a:stretch/>
        </p:blipFill>
        <p:spPr>
          <a:xfrm>
            <a:off x="5321605" y="4149080"/>
            <a:ext cx="2252017" cy="1584176"/>
          </a:xfrm>
          <a:prstGeom prst="rect">
            <a:avLst/>
          </a:prstGeom>
          <a:ln>
            <a:noFill/>
          </a:ln>
        </p:spPr>
      </p:pic>
      <p:sp>
        <p:nvSpPr>
          <p:cNvPr id="27" name="TextShape 6"/>
          <p:cNvSpPr txBox="1"/>
          <p:nvPr/>
        </p:nvSpPr>
        <p:spPr>
          <a:xfrm>
            <a:off x="5296312" y="5733256"/>
            <a:ext cx="2444040" cy="5760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first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“ring” with light </a:t>
            </a:r>
            <a:r>
              <a:rPr lang="en-US" sz="1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pulser</a:t>
            </a:r>
            <a:r>
              <a:rPr lang="en-US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+ shadow mask 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at GSI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51520" y="36450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6000" lvl="1">
              <a:buClr>
                <a:srgbClr val="000000"/>
              </a:buClr>
              <a:buSzPct val="45000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Status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16000" lvl="1">
              <a:buClr>
                <a:srgbClr val="000000"/>
              </a:buClr>
              <a:buSzPct val="45000"/>
            </a:pPr>
            <a:endParaRPr lang="en-US" sz="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lvl="1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Second iteration of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front-end module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lvl="1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30x DiRICH2 produced, ready for testing
(2 full backplanes, 12 MAPMTs)
</a:t>
            </a:r>
            <a:r>
              <a:rPr lang="en-US" sz="105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lvl="1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COSY prototype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testbox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ready for beam: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lvl="1">
              <a:buClr>
                <a:srgbClr val="000000"/>
              </a:buClr>
              <a:buSzPct val="45000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Solid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glass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lense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Cherenkov radiator
 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with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 modules: 12 MAPMTs, 24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
</a:t>
            </a:r>
            <a:r>
              <a:rPr lang="en-US" sz="105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lvl="1">
              <a:buClr>
                <a:srgbClr val="000000"/>
              </a:buClr>
              <a:buSzPct val="45000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Promising first tests at GSI with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light </a:t>
            </a:r>
            <a:r>
              <a:rPr lang="en-US" sz="1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pulser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
preparation of COSY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beamtime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83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76" y="3856314"/>
            <a:ext cx="2636184" cy="21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82843"/>
            <a:ext cx="3429645" cy="171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64033"/>
            <a:ext cx="2509577" cy="206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4033"/>
            <a:ext cx="2860370" cy="246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r>
              <a:rPr lang="en-US" dirty="0" err="1" smtClean="0"/>
              <a:t>DiRICH</a:t>
            </a:r>
            <a:r>
              <a:rPr lang="en-US" dirty="0" smtClean="0"/>
              <a:t> read-out modules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#6,  26.06.2017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/>
          </a:p>
        </p:txBody>
      </p:sp>
      <p:sp>
        <p:nvSpPr>
          <p:cNvPr id="35" name="TextShape 2"/>
          <p:cNvSpPr txBox="1"/>
          <p:nvPr/>
        </p:nvSpPr>
        <p:spPr>
          <a:xfrm>
            <a:off x="1186179" y="3831887"/>
            <a:ext cx="3385821" cy="39725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full backplane for 6 MAPMTs,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12 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+ Combiner + Power module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6" name="TextShape 3"/>
          <p:cNvSpPr txBox="1"/>
          <p:nvPr/>
        </p:nvSpPr>
        <p:spPr>
          <a:xfrm>
            <a:off x="1186180" y="6034129"/>
            <a:ext cx="2630140" cy="2352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single 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front-end module,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32 </a:t>
            </a:r>
            <a:r>
              <a:rPr lang="en-US" sz="1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7" name="TextShape 4"/>
          <p:cNvSpPr txBox="1"/>
          <p:nvPr/>
        </p:nvSpPr>
        <p:spPr>
          <a:xfrm>
            <a:off x="5164274" y="3465576"/>
            <a:ext cx="3008126" cy="2352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-Power module for LV and HV supply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8" name="TextShape 5"/>
          <p:cNvSpPr txBox="1"/>
          <p:nvPr/>
        </p:nvSpPr>
        <p:spPr>
          <a:xfrm>
            <a:off x="5222650" y="6016233"/>
            <a:ext cx="1821921" cy="39725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DiRICH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-Combiner module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93355189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1258</Words>
  <Application>Microsoft Office PowerPoint</Application>
  <PresentationFormat>On-screen Show (4:3)</PresentationFormat>
  <Paragraphs>337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Larissa-Design</vt:lpstr>
      <vt:lpstr>PowerPoint Presentation</vt:lpstr>
      <vt:lpstr>Outline</vt:lpstr>
      <vt:lpstr>(1) Results from in-beam test, February 2017</vt:lpstr>
      <vt:lpstr>SEU Test Setup@COSY Feb.2017 </vt:lpstr>
      <vt:lpstr>Results (I)</vt:lpstr>
      <vt:lpstr>Results (II)</vt:lpstr>
      <vt:lpstr>(2) Request for re-scheduled beamtime 2017</vt:lpstr>
      <vt:lpstr>Test of readout electronics for RICH-MAPMTs</vt:lpstr>
      <vt:lpstr>DiRICH read-out modules</vt:lpstr>
      <vt:lpstr>Diamond T0 tests with Scope/TRB3 read-out</vt:lpstr>
      <vt:lpstr>MDC &amp; Diamond setup</vt:lpstr>
      <vt:lpstr>(3) Application for beamtime in Q1/2018 </vt:lpstr>
      <vt:lpstr>(3) Application for beamtime in Q1/2018 </vt:lpstr>
      <vt:lpstr>Prototype STS module read out with the  STS-XYTER v2 ASIC</vt:lpstr>
      <vt:lpstr>Prototype STS module read out with the  STS-XYTER v2 ASIC</vt:lpstr>
      <vt:lpstr>CBM request October 2017 summarized</vt:lpstr>
      <vt:lpstr>CBM application Q1/2018 summarized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Heuser;J.Heuser@gsi.de</dc:creator>
  <cp:lastModifiedBy>Heuser, Johann Dr.</cp:lastModifiedBy>
  <cp:revision>1622</cp:revision>
  <cp:lastPrinted>2014-07-10T08:08:47Z</cp:lastPrinted>
  <dcterms:modified xsi:type="dcterms:W3CDTF">2017-06-23T17:23:41Z</dcterms:modified>
</cp:coreProperties>
</file>