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19"/>
  </p:notesMasterIdLst>
  <p:sldIdLst>
    <p:sldId id="456" r:id="rId3"/>
    <p:sldId id="569" r:id="rId4"/>
    <p:sldId id="570" r:id="rId5"/>
    <p:sldId id="571" r:id="rId6"/>
    <p:sldId id="583" r:id="rId7"/>
    <p:sldId id="574" r:id="rId8"/>
    <p:sldId id="579" r:id="rId9"/>
    <p:sldId id="573" r:id="rId10"/>
    <p:sldId id="578" r:id="rId11"/>
    <p:sldId id="580" r:id="rId12"/>
    <p:sldId id="581" r:id="rId13"/>
    <p:sldId id="584" r:id="rId14"/>
    <p:sldId id="582" r:id="rId15"/>
    <p:sldId id="575" r:id="rId16"/>
    <p:sldId id="576" r:id="rId17"/>
    <p:sldId id="57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al Narrow" panose="020B0606020202030204" pitchFamily="34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8F8F8"/>
    <a:srgbClr val="EAEAEA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9832" autoAdjust="0"/>
  </p:normalViewPr>
  <p:slideViewPr>
    <p:cSldViewPr>
      <p:cViewPr varScale="1">
        <p:scale>
          <a:sx n="102" d="100"/>
          <a:sy n="102" d="100"/>
        </p:scale>
        <p:origin x="-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18-Sep-17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9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810000" cy="365125"/>
          </a:xfrm>
        </p:spPr>
        <p:txBody>
          <a:bodyPr/>
          <a:lstStyle/>
          <a:p>
            <a:r>
              <a:rPr lang="en-US" dirty="0" smtClean="0"/>
              <a:t>CBM STS Status and potential items for collaboration 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CBM-STAR Joint Meeting, 23 September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CBM STS Status and potential items for collaboration 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CBM silicon </a:t>
            </a:r>
            <a:r>
              <a:rPr lang="en-US" dirty="0" smtClean="0"/>
              <a:t>tracker: </a:t>
            </a:r>
            <a:br>
              <a:rPr lang="en-US" dirty="0" smtClean="0"/>
            </a:br>
            <a:r>
              <a:rPr lang="en-US" dirty="0" smtClean="0"/>
              <a:t>status </a:t>
            </a:r>
            <a:r>
              <a:rPr lang="en-US" dirty="0"/>
              <a:t>and potential items for collaboration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80025"/>
            <a:ext cx="9144000" cy="73977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Johann M. Heuser, GSI,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CBM-STAR Joint Meeting, Wuhan, 23 September 2017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32766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/>
              <a:t>Silicon Tracking System – brief overview and status</a:t>
            </a:r>
          </a:p>
          <a:p>
            <a:pPr marL="169863" indent="-1698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/>
              <a:t>Items for </a:t>
            </a:r>
            <a:r>
              <a:rPr lang="en-US" sz="2000" i="1" dirty="0" smtClean="0"/>
              <a:t>cooperation – already </a:t>
            </a:r>
            <a:r>
              <a:rPr lang="en-US" sz="2000" i="1" dirty="0" smtClean="0"/>
              <a:t>started, potentially new </a:t>
            </a:r>
          </a:p>
        </p:txBody>
      </p:sp>
    </p:spTree>
    <p:extLst>
      <p:ext uri="{BB962C8B-B14F-4D97-AF65-F5344CB8AC3E}">
        <p14:creationId xmlns:p14="http://schemas.microsoft.com/office/powerpoint/2010/main" val="1796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352425" y="1704975"/>
            <a:ext cx="7622783" cy="3288041"/>
            <a:chOff x="2128505" y="1290735"/>
            <a:chExt cx="7622783" cy="328804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3" r="11761"/>
            <a:stretch/>
          </p:blipFill>
          <p:spPr bwMode="auto">
            <a:xfrm>
              <a:off x="2128505" y="1603143"/>
              <a:ext cx="3959094" cy="2975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 descr="C:\Users\jheuser\Desktop\IMG_20161110_1523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5" r="8509"/>
            <a:stretch/>
          </p:blipFill>
          <p:spPr bwMode="auto">
            <a:xfrm>
              <a:off x="5662280" y="1290735"/>
              <a:ext cx="4089008" cy="271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Q:\Eigene Dateien\Work\CBM\talks\2017\GSI-Open-Day-May-2017\IMG_636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21875" r="-124" b="7890"/>
          <a:stretch/>
        </p:blipFill>
        <p:spPr bwMode="auto">
          <a:xfrm>
            <a:off x="4800599" y="3697616"/>
            <a:ext cx="3643343" cy="25908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5970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Read-out chain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" name="Picture 2" descr="C:\Users\jheuser\Desktop\STS_XYTER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0523" y="2862505"/>
            <a:ext cx="618845" cy="46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29210" y="1644665"/>
            <a:ext cx="150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Calibri" panose="020F0502020204030204" pitchFamily="34" charset="0"/>
              </a:rPr>
              <a:t>STS-XYTER </a:t>
            </a:r>
            <a:br>
              <a:rPr lang="en-US" sz="1100" b="1" dirty="0" smtClean="0">
                <a:latin typeface="Calibri" panose="020F0502020204030204" pitchFamily="34" charset="0"/>
              </a:rPr>
            </a:br>
            <a:r>
              <a:rPr lang="en-US" sz="1100" b="1" dirty="0">
                <a:latin typeface="Calibri" panose="020F0502020204030204" pitchFamily="34" charset="0"/>
              </a:rPr>
              <a:t>ASIC </a:t>
            </a:r>
            <a:r>
              <a:rPr lang="en-US" sz="1100" b="1" dirty="0" smtClean="0">
                <a:latin typeface="Calibri" panose="020F0502020204030204" pitchFamily="34" charset="0"/>
              </a:rPr>
              <a:t/>
            </a:r>
            <a:br>
              <a:rPr lang="en-US" sz="1100" b="1" dirty="0" smtClean="0">
                <a:latin typeface="Calibri" panose="020F0502020204030204" pitchFamily="34" charset="0"/>
              </a:rPr>
            </a:br>
            <a:r>
              <a:rPr lang="en-US" sz="1100" b="1" dirty="0" smtClean="0">
                <a:latin typeface="Calibri" panose="020F0502020204030204" pitchFamily="34" charset="0"/>
              </a:rPr>
              <a:t>8 </a:t>
            </a:r>
            <a:r>
              <a:rPr lang="en-US" sz="1100" b="1" dirty="0">
                <a:latin typeface="Calibri" panose="020F0502020204030204" pitchFamily="34" charset="0"/>
              </a:rPr>
              <a:t>×</a:t>
            </a:r>
          </a:p>
          <a:p>
            <a:pPr algn="ctr"/>
            <a:endParaRPr lang="de-DE" sz="1100" b="1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32728" r="14253" b="26655"/>
          <a:stretch/>
        </p:blipFill>
        <p:spPr bwMode="auto">
          <a:xfrm rot="16200000">
            <a:off x="3046530" y="2864938"/>
            <a:ext cx="2003196" cy="6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15446" y="4401072"/>
            <a:ext cx="190543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050" dirty="0" smtClean="0">
                <a:latin typeface="Calibri" panose="020F0502020204030204" pitchFamily="34" charset="0"/>
              </a:rPr>
              <a:t>GBTx chip-set (CERN):</a:t>
            </a:r>
            <a:endParaRPr lang="en-US" sz="1050" dirty="0">
              <a:latin typeface="Calibri" panose="020F0502020204030204" pitchFamily="34" charset="0"/>
            </a:endParaRPr>
          </a:p>
          <a:p>
            <a:pPr marL="0" lvl="1"/>
            <a:r>
              <a:rPr lang="en-US" sz="900" dirty="0" smtClean="0">
                <a:latin typeface="Calibri" panose="020F0502020204030204" pitchFamily="34" charset="0"/>
              </a:rPr>
              <a:t>3 </a:t>
            </a:r>
            <a:r>
              <a:rPr lang="en-US" sz="900" dirty="0">
                <a:latin typeface="Calibri" panose="020F0502020204030204" pitchFamily="34" charset="0"/>
              </a:rPr>
              <a:t>GBTx, 1 VTRx, 1 VTTx, </a:t>
            </a:r>
            <a:r>
              <a:rPr lang="en-US" sz="900" dirty="0" smtClean="0">
                <a:latin typeface="Calibri" panose="020F0502020204030204" pitchFamily="34" charset="0"/>
              </a:rPr>
              <a:t>1 SCA  </a:t>
            </a:r>
            <a:br>
              <a:rPr lang="en-US" sz="900" dirty="0" smtClean="0">
                <a:latin typeface="Calibri" panose="020F0502020204030204" pitchFamily="34" charset="0"/>
              </a:rPr>
            </a:br>
            <a:r>
              <a:rPr lang="en-US" sz="500" dirty="0" smtClean="0">
                <a:latin typeface="Calibri" panose="020F0502020204030204" pitchFamily="34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</a:rPr>
              <a:t/>
            </a:r>
            <a:br>
              <a:rPr lang="en-US" sz="1000" dirty="0" smtClean="0">
                <a:latin typeface="Calibri" panose="020F0502020204030204" pitchFamily="34" charset="0"/>
              </a:rPr>
            </a:br>
            <a:r>
              <a:rPr lang="en-US" sz="900" dirty="0" smtClean="0">
                <a:latin typeface="Calibri" panose="020F0502020204030204" pitchFamily="34" charset="0"/>
              </a:rPr>
              <a:t>42 E-links à 320 Mb/s </a:t>
            </a:r>
            <a:endParaRPr lang="en-US" sz="900" dirty="0">
              <a:latin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en-US" sz="900" dirty="0" smtClean="0">
                <a:latin typeface="Calibri" panose="020F0502020204030204" pitchFamily="34" charset="0"/>
              </a:rPr>
              <a:t>3 </a:t>
            </a:r>
            <a:r>
              <a:rPr lang="en-US" sz="900" dirty="0">
                <a:latin typeface="Calibri" panose="020F0502020204030204" pitchFamily="34" charset="0"/>
              </a:rPr>
              <a:t>GBT </a:t>
            </a:r>
            <a:r>
              <a:rPr lang="en-US" sz="900" dirty="0" smtClean="0">
                <a:latin typeface="Calibri" panose="020F0502020204030204" pitchFamily="34" charset="0"/>
              </a:rPr>
              <a:t>optical uplinks à 4.48 Gb/s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76820" y="1665498"/>
            <a:ext cx="1382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Calibri" panose="020F0502020204030204" pitchFamily="34" charset="0"/>
              </a:rPr>
              <a:t>Front-end</a:t>
            </a:r>
            <a:r>
              <a:rPr lang="en-US" sz="1050" dirty="0" smtClean="0">
                <a:latin typeface="Calibri" panose="020F0502020204030204" pitchFamily="34" charset="0"/>
              </a:rPr>
              <a:t> </a:t>
            </a:r>
            <a:r>
              <a:rPr lang="en-US" sz="1050" b="1" dirty="0" smtClean="0">
                <a:latin typeface="Calibri" panose="020F0502020204030204" pitchFamily="34" charset="0"/>
              </a:rPr>
              <a:t>Board</a:t>
            </a:r>
            <a:endParaRPr lang="de-DE" sz="1050" b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1395" y="1665498"/>
            <a:ext cx="1773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Calibri" panose="020F0502020204030204" pitchFamily="34" charset="0"/>
              </a:rPr>
              <a:t>Read-Out Board</a:t>
            </a:r>
            <a:endParaRPr lang="de-DE" sz="105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9783" y="2740085"/>
            <a:ext cx="860076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Calibri" panose="020F0502020204030204" pitchFamily="34" charset="0"/>
              </a:rPr>
              <a:t>Data Processing Board</a:t>
            </a:r>
          </a:p>
          <a:p>
            <a:pPr algn="ctr"/>
            <a:r>
              <a:rPr lang="en-US" sz="900" dirty="0" smtClean="0">
                <a:latin typeface="Calibri" panose="020F0502020204030204" pitchFamily="34" charset="0"/>
              </a:rPr>
              <a:t>time-slicing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503393" y="2951310"/>
            <a:ext cx="483793" cy="286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6" name="TextBox 15"/>
          <p:cNvSpPr txBox="1"/>
          <p:nvPr/>
        </p:nvSpPr>
        <p:spPr>
          <a:xfrm>
            <a:off x="3431427" y="4390223"/>
            <a:ext cx="1612644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STS-XYTER chips</a:t>
            </a:r>
          </a:p>
          <a:p>
            <a:r>
              <a:rPr lang="en-US" sz="900" dirty="0" smtClean="0">
                <a:latin typeface="Calibri" panose="020F0502020204030204" pitchFamily="34" charset="0"/>
              </a:rPr>
              <a:t>à 1/2/5 LVDS E-links out</a:t>
            </a:r>
          </a:p>
          <a:p>
            <a:r>
              <a:rPr lang="en-US" sz="1050" dirty="0">
                <a:latin typeface="Calibri" panose="020F0502020204030204" pitchFamily="34" charset="0"/>
              </a:rPr>
              <a:t>time-stamped </a:t>
            </a:r>
            <a:r>
              <a:rPr lang="en-US" sz="1050" dirty="0" smtClean="0">
                <a:latin typeface="Calibri" panose="020F0502020204030204" pitchFamily="34" charset="0"/>
              </a:rPr>
              <a:t>data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122570" y="2951310"/>
            <a:ext cx="455073" cy="286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8" name="Right Arrow 17"/>
          <p:cNvSpPr/>
          <p:nvPr/>
        </p:nvSpPr>
        <p:spPr>
          <a:xfrm>
            <a:off x="7509221" y="2951310"/>
            <a:ext cx="337743" cy="286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19" name="Rectangle 18"/>
          <p:cNvSpPr/>
          <p:nvPr/>
        </p:nvSpPr>
        <p:spPr>
          <a:xfrm>
            <a:off x="5575713" y="3809968"/>
            <a:ext cx="748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data combining</a:t>
            </a:r>
            <a:endParaRPr lang="de-DE" sz="900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6119" y="2605896"/>
            <a:ext cx="494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alibri" panose="020F0502020204030204" pitchFamily="34" charset="0"/>
              </a:rPr>
              <a:t>optical link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4025" y="2616393"/>
            <a:ext cx="50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alibri" panose="020F0502020204030204" pitchFamily="34" charset="0"/>
              </a:rPr>
              <a:t>copper link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0883" y="2681004"/>
            <a:ext cx="742117" cy="800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Calibri" panose="020F0502020204030204" pitchFamily="34" charset="0"/>
              </a:rPr>
              <a:t>FLES </a:t>
            </a:r>
            <a:br>
              <a:rPr lang="en-US" sz="1000" b="1" dirty="0" smtClean="0">
                <a:latin typeface="Calibri" panose="020F0502020204030204" pitchFamily="34" charset="0"/>
              </a:rPr>
            </a:br>
            <a:r>
              <a:rPr lang="en-US" sz="900" dirty="0" smtClean="0">
                <a:latin typeface="Calibri" panose="020F0502020204030204" pitchFamily="34" charset="0"/>
              </a:rPr>
              <a:t>online </a:t>
            </a:r>
            <a:br>
              <a:rPr lang="en-US" sz="900" dirty="0" smtClean="0">
                <a:latin typeface="Calibri" panose="020F0502020204030204" pitchFamily="34" charset="0"/>
              </a:rPr>
            </a:br>
            <a:r>
              <a:rPr lang="en-US" sz="900" dirty="0" smtClean="0">
                <a:latin typeface="Calibri" panose="020F0502020204030204" pitchFamily="34" charset="0"/>
              </a:rPr>
              <a:t>event  computing center</a:t>
            </a:r>
            <a:endParaRPr lang="de-DE" sz="9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81754" y="1746781"/>
            <a:ext cx="731216" cy="430887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alibri" panose="020F0502020204030204" pitchFamily="34" charset="0"/>
              </a:rPr>
              <a:t>P</a:t>
            </a:r>
            <a:r>
              <a:rPr lang="en-US" sz="1050" b="1" dirty="0" smtClean="0">
                <a:latin typeface="Calibri" panose="020F0502020204030204" pitchFamily="34" charset="0"/>
              </a:rPr>
              <a:t>ower </a:t>
            </a:r>
            <a:r>
              <a:rPr lang="en-US" sz="1050" b="1" dirty="0">
                <a:latin typeface="Calibri" panose="020F0502020204030204" pitchFamily="34" charset="0"/>
              </a:rPr>
              <a:t>B</a:t>
            </a:r>
            <a:r>
              <a:rPr lang="en-US" sz="1050" b="1" dirty="0" smtClean="0">
                <a:latin typeface="Calibri" panose="020F0502020204030204" pitchFamily="34" charset="0"/>
              </a:rPr>
              <a:t>oards </a:t>
            </a:r>
            <a:endParaRPr lang="en-US" sz="1050" b="1" dirty="0">
              <a:latin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5553438" y="1962225"/>
            <a:ext cx="628316" cy="334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4247694" y="1962225"/>
            <a:ext cx="1934060" cy="197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38638" y="1749125"/>
            <a:ext cx="722940" cy="48014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Right Arrow 27"/>
          <p:cNvSpPr/>
          <p:nvPr/>
        </p:nvSpPr>
        <p:spPr>
          <a:xfrm>
            <a:off x="2035962" y="2951310"/>
            <a:ext cx="455073" cy="286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29" name="TextBox 28"/>
          <p:cNvSpPr txBox="1"/>
          <p:nvPr/>
        </p:nvSpPr>
        <p:spPr>
          <a:xfrm>
            <a:off x="412364" y="3550314"/>
            <a:ext cx="161570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Calibri" panose="020F0502020204030204" pitchFamily="34" charset="0"/>
              </a:rPr>
              <a:t>microstrip</a:t>
            </a:r>
            <a:r>
              <a:rPr lang="en-US" sz="1050" dirty="0" smtClean="0">
                <a:latin typeface="Calibri" panose="020F0502020204030204" pitchFamily="34" charset="0"/>
              </a:rPr>
              <a:t> sensor with </a:t>
            </a:r>
            <a:br>
              <a:rPr lang="en-US" sz="1050" dirty="0" smtClean="0">
                <a:latin typeface="Calibri" panose="020F0502020204030204" pitchFamily="34" charset="0"/>
              </a:rPr>
            </a:br>
            <a:r>
              <a:rPr lang="en-US" sz="1050" dirty="0" smtClean="0">
                <a:latin typeface="Calibri" panose="020F0502020204030204" pitchFamily="34" charset="0"/>
              </a:rPr>
              <a:t>1024 channels/side </a:t>
            </a:r>
            <a:endParaRPr lang="en-US" sz="800" dirty="0">
              <a:latin typeface="Calibri" panose="020F0502020204030204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605874" y="2951310"/>
            <a:ext cx="941487" cy="286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4541964"/>
            <a:ext cx="1176278" cy="715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7200" y="4285489"/>
            <a:ext cx="1176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self-triggering</a:t>
            </a:r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6850664" y="4406932"/>
            <a:ext cx="1836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free-streaming DAQ system </a:t>
            </a:r>
          </a:p>
        </p:txBody>
      </p:sp>
      <p:graphicFrame>
        <p:nvGraphicFramePr>
          <p:cNvPr id="3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55408"/>
              </p:ext>
            </p:extLst>
          </p:nvPr>
        </p:nvGraphicFramePr>
        <p:xfrm>
          <a:off x="1896489" y="4005456"/>
          <a:ext cx="1456311" cy="201434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38203"/>
                <a:gridCol w="918108"/>
              </a:tblGrid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STS-XYTER ASIC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v2.0 (produced 2016)</a:t>
                      </a:r>
                      <a:r>
                        <a:rPr lang="en-US" sz="6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en-US" sz="6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600" dirty="0" smtClean="0"/>
                        <a:t>2016 JINST 11 C02024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CMOS</a:t>
                      </a:r>
                      <a:r>
                        <a:rPr lang="en-US" sz="6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process </a:t>
                      </a:r>
                      <a:endParaRPr lang="en-US" sz="600" b="0" i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UMC 180 nm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polarity +/-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noise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1ke</a:t>
                      </a:r>
                      <a:r>
                        <a:rPr lang="en-US" sz="600" b="0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at 20-50 pF load</a:t>
                      </a:r>
                      <a:endParaRPr lang="en-US" sz="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ADC range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linear up to12 fC, 5 bit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endParaRPr lang="en-US" sz="6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lock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power 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6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~5 ns  resolution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out interface</a:t>
                      </a:r>
                      <a:endParaRPr lang="en-US" sz="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5 × 500 Mbit/s</a:t>
                      </a:r>
                      <a:r>
                        <a:rPr lang="en-US" sz="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194772" y="2910897"/>
            <a:ext cx="2180596" cy="3593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" name="Picture 2" descr="D:\Work\CBM\STS\STS-Sensors\CiS\CiS-CBM06C6D-2\photos\CBM06C6-DM-352151-03\CBM06C6-352151-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3" y="23622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181754" y="2605896"/>
            <a:ext cx="0" cy="9444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9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579614" y="1143000"/>
            <a:ext cx="389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Assembly of demonstrator ¼ </a:t>
            </a:r>
            <a:r>
              <a:rPr lang="en-US" dirty="0"/>
              <a:t>Unit 07</a:t>
            </a:r>
          </a:p>
        </p:txBody>
      </p:sp>
      <p:pic>
        <p:nvPicPr>
          <p:cNvPr id="12" name="Picture 4" descr="C:\Users\niebur\Desktop\20160708_0840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33656" r="10929" b="19245"/>
          <a:stretch/>
        </p:blipFill>
        <p:spPr bwMode="auto">
          <a:xfrm>
            <a:off x="6036135" y="1988674"/>
            <a:ext cx="2929932" cy="780539"/>
          </a:xfrm>
          <a:prstGeom prst="rect">
            <a:avLst/>
          </a:prstGeom>
          <a:noFill/>
          <a:ln w="127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CBM_STS\CBM STS Detektor Aufgaben und Ergebnisse\quarter_Mockup\Bilder\IMG_68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3086" r="33149" b="37502"/>
          <a:stretch/>
        </p:blipFill>
        <p:spPr bwMode="auto">
          <a:xfrm>
            <a:off x="6172200" y="4800600"/>
            <a:ext cx="1143000" cy="99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Z:\CBM_STS\CBM STS Detektor Aufgaben und Ergebnisse\quarter_Mockup\Bilder\IMG_68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1751" r="27860" b="32851"/>
          <a:stretch/>
        </p:blipFill>
        <p:spPr bwMode="auto">
          <a:xfrm>
            <a:off x="7764831" y="4816034"/>
            <a:ext cx="1074369" cy="9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45" y="3404874"/>
            <a:ext cx="2753713" cy="9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Q:\Dienstreisen\03.07-05.07.17 Forum on Tracking Detektor Mechanics 2017\IMG_69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58" r="5667" b="3553"/>
          <a:stretch/>
        </p:blipFill>
        <p:spPr bwMode="auto">
          <a:xfrm>
            <a:off x="3200400" y="3965510"/>
            <a:ext cx="2514600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t="8457" r="25221" b="6428"/>
          <a:stretch/>
        </p:blipFill>
        <p:spPr bwMode="auto">
          <a:xfrm>
            <a:off x="304800" y="3962400"/>
            <a:ext cx="2707781" cy="24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6854" r="46147" b="26057"/>
          <a:stretch/>
        </p:blipFill>
        <p:spPr bwMode="auto">
          <a:xfrm>
            <a:off x="826837" y="2083875"/>
            <a:ext cx="523112" cy="15497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5" t="6868" r="31250" b="4770"/>
          <a:stretch/>
        </p:blipFill>
        <p:spPr bwMode="auto">
          <a:xfrm flipH="1">
            <a:off x="1527021" y="2083875"/>
            <a:ext cx="557598" cy="17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" r="1741" b="4539"/>
          <a:stretch/>
        </p:blipFill>
        <p:spPr bwMode="auto">
          <a:xfrm>
            <a:off x="2362200" y="2087452"/>
            <a:ext cx="2715663" cy="13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mSTS</a:t>
            </a:r>
            <a:r>
              <a:rPr lang="en-US" dirty="0" smtClean="0"/>
              <a:t> in </a:t>
            </a:r>
            <a:r>
              <a:rPr lang="en-US" dirty="0" err="1" smtClean="0"/>
              <a:t>mCBM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" name="Picture 2" descr="Q:\Eigene Dateien\Work\CBM\mCBM\mSTS\mSTS meeting 6 Sept 2017\drawings-Oleg\mSTS Preliminary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086876" cy="44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2362200"/>
            <a:ext cx="541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propsed</a:t>
            </a:r>
            <a:r>
              <a:rPr lang="en-US" dirty="0" smtClean="0"/>
              <a:t>:  Fall 2018 – 2019, potentially until 2021</a:t>
            </a:r>
          </a:p>
          <a:p>
            <a:endParaRPr lang="en-US" dirty="0"/>
          </a:p>
          <a:p>
            <a:r>
              <a:rPr lang="en-US" dirty="0" err="1" smtClean="0"/>
              <a:t>mSTS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r>
              <a:rPr lang="en-US" sz="1600" i="1" dirty="0" smtClean="0"/>
              <a:t>two tracking stations</a:t>
            </a:r>
          </a:p>
          <a:p>
            <a:r>
              <a:rPr lang="en-US" sz="1600" i="1" dirty="0"/>
              <a:t>aim: verify module/ladder/tracking performance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station 0: </a:t>
            </a:r>
            <a:br>
              <a:rPr lang="en-US" sz="1600" i="1" dirty="0" smtClean="0"/>
            </a:br>
            <a:r>
              <a:rPr lang="en-US" sz="1600" i="1" dirty="0" smtClean="0"/>
              <a:t>made from 2 ladders of 2 modules with sensor 6x6 cm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station 1: </a:t>
            </a:r>
            <a:br>
              <a:rPr lang="en-US" sz="1600" i="1" dirty="0" smtClean="0"/>
            </a:br>
            <a:r>
              <a:rPr lang="en-US" sz="1600" i="1" dirty="0" smtClean="0"/>
              <a:t>made from 3 ladders of 3 modules with sensor </a:t>
            </a:r>
            <a:r>
              <a:rPr lang="en-US" sz="1600" i="1" dirty="0"/>
              <a:t>6x6 cm</a:t>
            </a:r>
            <a:r>
              <a:rPr lang="en-US" sz="1600" i="1" baseline="30000" dirty="0"/>
              <a:t>2</a:t>
            </a:r>
            <a:r>
              <a:rPr lang="en-US" sz="1600" i="1" dirty="0"/>
              <a:t> </a:t>
            </a:r>
            <a:endParaRPr lang="en-US" sz="1600" i="1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55191"/>
            <a:ext cx="4825981" cy="13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Detailed understanding of STS detector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r="4214"/>
          <a:stretch/>
        </p:blipFill>
        <p:spPr bwMode="auto">
          <a:xfrm>
            <a:off x="1399592" y="1668624"/>
            <a:ext cx="606779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Validation of detector simulation against experimental data:</a:t>
            </a:r>
          </a:p>
          <a:p>
            <a:pPr lvl="1"/>
            <a:r>
              <a:rPr lang="en-US" sz="2000" dirty="0" smtClean="0"/>
              <a:t>detailed coding of detector and physical processes/parameters </a:t>
            </a:r>
            <a:br>
              <a:rPr lang="en-US" sz="2000" dirty="0" smtClean="0"/>
            </a:br>
            <a:r>
              <a:rPr lang="en-US" sz="2000" dirty="0" smtClean="0"/>
              <a:t>(charge diffusion, cross talk, noise, attenuation, ...) available. </a:t>
            </a:r>
            <a:br>
              <a:rPr lang="en-US" sz="2000" dirty="0" smtClean="0"/>
            </a:br>
            <a:r>
              <a:rPr lang="en-US" sz="2000" dirty="0" smtClean="0"/>
              <a:t>But is it realistic, calibrated, validated? </a:t>
            </a:r>
          </a:p>
          <a:p>
            <a:pPr lvl="1"/>
            <a:r>
              <a:rPr lang="en-US" sz="2000" dirty="0" smtClean="0"/>
              <a:t>alignment</a:t>
            </a:r>
          </a:p>
          <a:p>
            <a:pPr lvl="1"/>
            <a:r>
              <a:rPr lang="en-US" sz="2000" dirty="0" smtClean="0"/>
              <a:t>fast </a:t>
            </a:r>
            <a:r>
              <a:rPr lang="en-US" sz="2000" dirty="0"/>
              <a:t>4d </a:t>
            </a:r>
            <a:r>
              <a:rPr lang="en-US" sz="2000" dirty="0" smtClean="0"/>
              <a:t>track reconstruction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etector commissioning: </a:t>
            </a:r>
          </a:p>
          <a:p>
            <a:pPr lvl="1"/>
            <a:r>
              <a:rPr lang="en-US" sz="2000" dirty="0" smtClean="0"/>
              <a:t>using prototype modules </a:t>
            </a:r>
          </a:p>
          <a:p>
            <a:pPr lvl="1"/>
            <a:endParaRPr lang="en-US" sz="2000" dirty="0" smtClean="0"/>
          </a:p>
          <a:p>
            <a:r>
              <a:rPr lang="en-US" sz="2400" dirty="0" err="1" smtClean="0"/>
              <a:t>mSTS</a:t>
            </a:r>
            <a:r>
              <a:rPr lang="en-US" sz="2400" dirty="0" smtClean="0"/>
              <a:t>/</a:t>
            </a:r>
            <a:r>
              <a:rPr lang="en-US" sz="2400" dirty="0" err="1" smtClean="0"/>
              <a:t>mCBM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 STS/CBM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Detailed understanding of STS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5638800" y="4879284"/>
            <a:ext cx="259634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further grounds of 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</a:t>
            </a:r>
            <a:r>
              <a:rPr lang="en-US" dirty="0" smtClean="0"/>
              <a:t>cooperation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3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in CBM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64680"/>
            <a:ext cx="8253253" cy="460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7" name="Picture 11" descr="C:\Users\niebur\Desktop\Magne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4226"/>
          <a:stretch/>
        </p:blipFill>
        <p:spPr bwMode="auto">
          <a:xfrm>
            <a:off x="2286000" y="1676400"/>
            <a:ext cx="4343400" cy="43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Tracking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20510" y="1321462"/>
            <a:ext cx="8182455" cy="4838468"/>
            <a:chOff x="76200" y="1148080"/>
            <a:chExt cx="8940088" cy="528647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8" t="7931" r="38125" b="5690"/>
            <a:stretch/>
          </p:blipFill>
          <p:spPr bwMode="auto">
            <a:xfrm>
              <a:off x="76200" y="1295400"/>
              <a:ext cx="2761788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14"/>
            <p:cNvSpPr txBox="1"/>
            <p:nvPr/>
          </p:nvSpPr>
          <p:spPr>
            <a:xfrm>
              <a:off x="2392680" y="2851706"/>
              <a:ext cx="514360" cy="36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STS</a:t>
              </a:r>
              <a:endParaRPr lang="en-US" sz="1600" dirty="0"/>
            </a:p>
          </p:txBody>
        </p:sp>
        <p:cxnSp>
          <p:nvCxnSpPr>
            <p:cNvPr id="9" name="Gerade Verbindung 16"/>
            <p:cNvCxnSpPr/>
            <p:nvPr/>
          </p:nvCxnSpPr>
          <p:spPr>
            <a:xfrm flipV="1">
              <a:off x="1363980" y="3530600"/>
              <a:ext cx="2120900" cy="77154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18"/>
            <p:cNvSpPr txBox="1"/>
            <p:nvPr/>
          </p:nvSpPr>
          <p:spPr>
            <a:xfrm>
              <a:off x="2961029" y="3809999"/>
              <a:ext cx="560808" cy="36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2.5°</a:t>
              </a:r>
              <a:endParaRPr lang="en-US" sz="1600" dirty="0"/>
            </a:p>
          </p:txBody>
        </p:sp>
        <p:sp>
          <p:nvSpPr>
            <p:cNvPr id="11" name="Textfeld 19"/>
            <p:cNvSpPr txBox="1"/>
            <p:nvPr/>
          </p:nvSpPr>
          <p:spPr>
            <a:xfrm>
              <a:off x="2971800" y="4572000"/>
              <a:ext cx="504762" cy="36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25°</a:t>
              </a:r>
              <a:endParaRPr lang="en-US" sz="1600" dirty="0"/>
            </a:p>
          </p:txBody>
        </p:sp>
        <p:sp>
          <p:nvSpPr>
            <p:cNvPr id="12" name="Textfeld 20"/>
            <p:cNvSpPr txBox="1"/>
            <p:nvPr/>
          </p:nvSpPr>
          <p:spPr>
            <a:xfrm>
              <a:off x="2374068" y="3164126"/>
              <a:ext cx="1106903" cy="36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</a:t>
              </a:r>
              <a:r>
                <a:rPr lang="en-US" sz="1600" dirty="0" smtClean="0"/>
                <a:t>eam axis</a:t>
              </a:r>
              <a:endParaRPr lang="en-US" sz="1600" dirty="0"/>
            </a:p>
          </p:txBody>
        </p:sp>
        <p:cxnSp>
          <p:nvCxnSpPr>
            <p:cNvPr id="13" name="Gerade Verbindung mit Pfeil 22"/>
            <p:cNvCxnSpPr/>
            <p:nvPr/>
          </p:nvCxnSpPr>
          <p:spPr>
            <a:xfrm flipH="1" flipV="1">
              <a:off x="3192007" y="3619183"/>
              <a:ext cx="3313" cy="2416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Bogen 23"/>
            <p:cNvSpPr/>
            <p:nvPr/>
          </p:nvSpPr>
          <p:spPr>
            <a:xfrm>
              <a:off x="3397250" y="3518854"/>
              <a:ext cx="196891" cy="1163954"/>
            </a:xfrm>
            <a:prstGeom prst="arc">
              <a:avLst>
                <a:gd name="adj1" fmla="val 16200000"/>
                <a:gd name="adj2" fmla="val 5359714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5" name="Gerade Verbindung 17"/>
            <p:cNvCxnSpPr/>
            <p:nvPr/>
          </p:nvCxnSpPr>
          <p:spPr>
            <a:xfrm>
              <a:off x="1428750" y="3642043"/>
              <a:ext cx="2127250" cy="1021397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6"/>
            <p:cNvCxnSpPr/>
            <p:nvPr/>
          </p:nvCxnSpPr>
          <p:spPr>
            <a:xfrm>
              <a:off x="1360170" y="3605848"/>
              <a:ext cx="2170430" cy="603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35"/>
            <p:cNvSpPr txBox="1"/>
            <p:nvPr/>
          </p:nvSpPr>
          <p:spPr>
            <a:xfrm>
              <a:off x="4147594" y="1153037"/>
              <a:ext cx="4929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971</a:t>
              </a:r>
              <a:endParaRPr lang="en-US" sz="1600" dirty="0"/>
            </a:p>
          </p:txBody>
        </p:sp>
        <p:grpSp>
          <p:nvGrpSpPr>
            <p:cNvPr id="19" name="Gruppieren 1"/>
            <p:cNvGrpSpPr/>
            <p:nvPr/>
          </p:nvGrpSpPr>
          <p:grpSpPr>
            <a:xfrm>
              <a:off x="3650393" y="1384663"/>
              <a:ext cx="1891887" cy="2426043"/>
              <a:chOff x="3650393" y="1384663"/>
              <a:chExt cx="1891887" cy="2426043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00" t="14655" r="46527" b="6635"/>
              <a:stretch/>
            </p:blipFill>
            <p:spPr bwMode="auto">
              <a:xfrm flipH="1">
                <a:off x="3650393" y="1569639"/>
                <a:ext cx="1512157" cy="2241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1" name="Gerade Verbindung 32"/>
              <p:cNvCxnSpPr/>
              <p:nvPr/>
            </p:nvCxnSpPr>
            <p:spPr bwMode="auto">
              <a:xfrm>
                <a:off x="5085121" y="1384663"/>
                <a:ext cx="0" cy="4320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Gerade Verbindung 33"/>
              <p:cNvCxnSpPr/>
              <p:nvPr/>
            </p:nvCxnSpPr>
            <p:spPr bwMode="auto">
              <a:xfrm>
                <a:off x="3694966" y="1384663"/>
                <a:ext cx="0" cy="4320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 Verbindung mit Pfeil 34"/>
              <p:cNvCxnSpPr/>
              <p:nvPr/>
            </p:nvCxnSpPr>
            <p:spPr bwMode="auto">
              <a:xfrm flipH="1">
                <a:off x="3700738" y="1430924"/>
                <a:ext cx="1384383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Gerade Verbindung 38"/>
              <p:cNvCxnSpPr/>
              <p:nvPr/>
            </p:nvCxnSpPr>
            <p:spPr bwMode="auto">
              <a:xfrm flipH="1">
                <a:off x="4814344" y="3651218"/>
                <a:ext cx="48387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 Verbindung 40"/>
              <p:cNvCxnSpPr/>
              <p:nvPr/>
            </p:nvCxnSpPr>
            <p:spPr bwMode="auto">
              <a:xfrm flipH="1">
                <a:off x="4814344" y="1607951"/>
                <a:ext cx="457200" cy="2377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 Verbindung mit Pfeil 41"/>
              <p:cNvCxnSpPr/>
              <p:nvPr/>
            </p:nvCxnSpPr>
            <p:spPr bwMode="auto">
              <a:xfrm flipV="1">
                <a:off x="5237521" y="1610328"/>
                <a:ext cx="0" cy="2038514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feld 49"/>
              <p:cNvSpPr txBox="1"/>
              <p:nvPr/>
            </p:nvSpPr>
            <p:spPr>
              <a:xfrm rot="5400000">
                <a:off x="5034969" y="2464489"/>
                <a:ext cx="6760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1425</a:t>
                </a:r>
                <a:endParaRPr lang="en-US" sz="1600" dirty="0"/>
              </a:p>
            </p:txBody>
          </p:sp>
        </p:grpSp>
        <p:grpSp>
          <p:nvGrpSpPr>
            <p:cNvPr id="28" name="Gruppieren 4"/>
            <p:cNvGrpSpPr/>
            <p:nvPr/>
          </p:nvGrpSpPr>
          <p:grpSpPr>
            <a:xfrm>
              <a:off x="5632787" y="1148080"/>
              <a:ext cx="3383501" cy="2658110"/>
              <a:chOff x="5632787" y="1148080"/>
              <a:chExt cx="3383501" cy="2658110"/>
            </a:xfrm>
          </p:grpSpPr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25" t="11207" r="15500" b="8103"/>
              <a:stretch/>
            </p:blipFill>
            <p:spPr bwMode="auto">
              <a:xfrm>
                <a:off x="5632787" y="1569639"/>
                <a:ext cx="3383501" cy="2236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0" name="Gerade Verbindung 62"/>
              <p:cNvCxnSpPr/>
              <p:nvPr/>
            </p:nvCxnSpPr>
            <p:spPr bwMode="auto">
              <a:xfrm>
                <a:off x="5659120" y="1397000"/>
                <a:ext cx="0" cy="4320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 Verbindung 63"/>
              <p:cNvCxnSpPr/>
              <p:nvPr/>
            </p:nvCxnSpPr>
            <p:spPr bwMode="auto">
              <a:xfrm>
                <a:off x="8970264" y="1396752"/>
                <a:ext cx="0" cy="43204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mit Pfeil 64"/>
              <p:cNvCxnSpPr/>
              <p:nvPr/>
            </p:nvCxnSpPr>
            <p:spPr bwMode="auto">
              <a:xfrm flipH="1">
                <a:off x="5659038" y="1430924"/>
                <a:ext cx="330208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feld 66"/>
              <p:cNvSpPr txBox="1"/>
              <p:nvPr/>
            </p:nvSpPr>
            <p:spPr>
              <a:xfrm>
                <a:off x="6934200" y="1148080"/>
                <a:ext cx="838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2300</a:t>
                </a:r>
              </a:p>
            </p:txBody>
          </p:sp>
        </p:grpSp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9" t="6897" r="30625" b="5171"/>
            <a:stretch/>
          </p:blipFill>
          <p:spPr bwMode="auto">
            <a:xfrm>
              <a:off x="3694966" y="4100831"/>
              <a:ext cx="2022422" cy="208370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" name="Rechteck 69"/>
            <p:cNvSpPr/>
            <p:nvPr/>
          </p:nvSpPr>
          <p:spPr bwMode="auto">
            <a:xfrm>
              <a:off x="5808372" y="1899634"/>
              <a:ext cx="1487510" cy="143599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6" name="Gerade Verbindung mit Pfeil 76"/>
            <p:cNvCxnSpPr/>
            <p:nvPr/>
          </p:nvCxnSpPr>
          <p:spPr bwMode="auto">
            <a:xfrm flipH="1">
              <a:off x="4949953" y="3364992"/>
              <a:ext cx="841247" cy="774192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TextBox 18"/>
            <p:cNvSpPr txBox="1"/>
            <p:nvPr/>
          </p:nvSpPr>
          <p:spPr>
            <a:xfrm>
              <a:off x="3857865" y="6096000"/>
              <a:ext cx="1780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18 STS half- units </a:t>
              </a:r>
              <a:endParaRPr lang="en-US" sz="1400" dirty="0"/>
            </a:p>
          </p:txBody>
        </p:sp>
        <p:pic>
          <p:nvPicPr>
            <p:cNvPr id="38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" t="45691" r="1563" b="30172"/>
            <a:stretch/>
          </p:blipFill>
          <p:spPr bwMode="auto">
            <a:xfrm rot="5400000">
              <a:off x="5787812" y="4873928"/>
              <a:ext cx="1751111" cy="23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8"/>
            <p:cNvSpPr txBox="1"/>
            <p:nvPr/>
          </p:nvSpPr>
          <p:spPr>
            <a:xfrm>
              <a:off x="5610464" y="5945676"/>
              <a:ext cx="1780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106 ladders</a:t>
              </a:r>
              <a:endParaRPr lang="en-US" sz="1400" dirty="0"/>
            </a:p>
          </p:txBody>
        </p:sp>
        <p:sp>
          <p:nvSpPr>
            <p:cNvPr id="40" name="TextBox 18"/>
            <p:cNvSpPr txBox="1"/>
            <p:nvPr/>
          </p:nvSpPr>
          <p:spPr>
            <a:xfrm>
              <a:off x="7124655" y="5132638"/>
              <a:ext cx="1780937" cy="53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896 modules </a:t>
              </a:r>
              <a:br>
                <a:rPr lang="en-US" sz="1400" dirty="0" smtClean="0"/>
              </a:br>
              <a:r>
                <a:rPr lang="en-US" sz="1100" dirty="0" smtClean="0"/>
                <a:t>(1.8 M channels)</a:t>
              </a:r>
              <a:endParaRPr lang="en-US" sz="11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10465" y="4294108"/>
              <a:ext cx="533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FEE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13099" y="5449669"/>
              <a:ext cx="685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ROB POB</a:t>
              </a:r>
              <a:endParaRPr lang="en-US" sz="1600" dirty="0"/>
            </a:p>
          </p:txBody>
        </p:sp>
        <p:pic>
          <p:nvPicPr>
            <p:cNvPr id="44" name="Grafik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90"/>
            <a:stretch/>
          </p:blipFill>
          <p:spPr>
            <a:xfrm>
              <a:off x="7038392" y="4116876"/>
              <a:ext cx="1953464" cy="1002268"/>
            </a:xfrm>
            <a:prstGeom prst="rect">
              <a:avLst/>
            </a:prstGeom>
          </p:spPr>
        </p:pic>
      </p:grpSp>
      <p:sp>
        <p:nvSpPr>
          <p:cNvPr id="49" name="TextBox 18"/>
          <p:cNvSpPr txBox="1"/>
          <p:nvPr/>
        </p:nvSpPr>
        <p:spPr>
          <a:xfrm>
            <a:off x="7114593" y="5495731"/>
            <a:ext cx="1630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+ LV + HV supplies</a:t>
            </a:r>
            <a:endParaRPr lang="en-US" sz="600" dirty="0" smtClean="0"/>
          </a:p>
          <a:p>
            <a:r>
              <a:rPr lang="en-US" sz="1400" dirty="0" smtClean="0"/>
              <a:t>+ cooling system</a:t>
            </a:r>
          </a:p>
          <a:p>
            <a:r>
              <a:rPr lang="en-US" sz="1400" dirty="0" smtClean="0"/>
              <a:t>+ controls system</a:t>
            </a:r>
          </a:p>
          <a:p>
            <a:r>
              <a:rPr lang="en-US" sz="1400" dirty="0" smtClean="0"/>
              <a:t>+ software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72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Towards Production Readiness: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Silicon Sensors:   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readiness:  12/2017, tendering Early 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front-end electronics:   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ASIC:   prototype v2.0 under evaluation, readiness by Fall 2018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Front-end board: prototype: Fall 2017, ready for production: 7/2018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Read-out board: </a:t>
            </a:r>
            <a:r>
              <a:rPr lang="en-US" dirty="0" err="1" smtClean="0"/>
              <a:t>GBTx</a:t>
            </a:r>
            <a:r>
              <a:rPr lang="en-US" dirty="0" smtClean="0"/>
              <a:t> chip set ordered via CERN; ready 7/2018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Power boards: under development, FEAST </a:t>
            </a:r>
            <a:r>
              <a:rPr lang="en-US" i="1" dirty="0" smtClean="0"/>
              <a:t>dc-dc</a:t>
            </a:r>
            <a:r>
              <a:rPr lang="en-US" dirty="0" smtClean="0"/>
              <a:t> converter from CERN; ready 7/2017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modules:  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prototypes for in-beam test: 12/2017; pre-production for </a:t>
            </a:r>
            <a:r>
              <a:rPr lang="en-US" dirty="0" err="1" smtClean="0"/>
              <a:t>mCBM</a:t>
            </a:r>
            <a:r>
              <a:rPr lang="en-US" dirty="0" smtClean="0"/>
              <a:t>: mid 2018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assembly procedure ready:   7/2018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ladders: 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pre-production for </a:t>
            </a:r>
            <a:r>
              <a:rPr lang="en-US" dirty="0" err="1" smtClean="0"/>
              <a:t>mCBM</a:t>
            </a:r>
            <a:r>
              <a:rPr lang="en-US" dirty="0" smtClean="0"/>
              <a:t>: 5/2018 and 9/2018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system integration: </a:t>
            </a:r>
          </a:p>
          <a:p>
            <a:pPr lvl="2">
              <a:buFont typeface="Calibri" panose="020F0502020204030204" pitchFamily="34" charset="0"/>
              <a:buChar char="‒"/>
            </a:pPr>
            <a:r>
              <a:rPr lang="en-US" dirty="0" smtClean="0"/>
              <a:t>progressing towards units for </a:t>
            </a:r>
            <a:r>
              <a:rPr lang="en-US" dirty="0" err="1" smtClean="0"/>
              <a:t>mCBM</a:t>
            </a:r>
            <a:r>
              <a:rPr lang="en-US" dirty="0" smtClean="0"/>
              <a:t>: Mid 2018, for CBM: 10/2018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Core Readiness: 1/2019                              Production:      2019 – 2022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6324600" y="1524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[ source: </a:t>
            </a:r>
            <a:br>
              <a:rPr lang="en-US" sz="1400" i="1" dirty="0" smtClean="0"/>
            </a:br>
            <a:r>
              <a:rPr lang="en-US" sz="1400" i="1" dirty="0" smtClean="0"/>
              <a:t>  detailed STS  project plan ]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480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Teams involved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220472"/>
              </p:ext>
            </p:extLst>
          </p:nvPr>
        </p:nvGraphicFramePr>
        <p:xfrm>
          <a:off x="914400" y="1305560"/>
          <a:ext cx="7086600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4038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Task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Team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</a:t>
                      </a:r>
                      <a:r>
                        <a:rPr lang="en-US" sz="1400" dirty="0" err="1" smtClean="0"/>
                        <a:t>microstrip</a:t>
                      </a:r>
                      <a:r>
                        <a:rPr lang="en-US" sz="1400" dirty="0" smtClean="0"/>
                        <a:t> sensors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  <a:b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</a:b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EKU 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T</a:t>
                      </a:r>
                      <a:r>
                        <a:rPr lang="de-DE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ü</a:t>
                      </a:r>
                      <a:r>
                        <a:rPr lang="en-US" sz="1400" spc="-1" baseline="0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bingen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, Germany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JINR-VBLHEP, </a:t>
                      </a:r>
                      <a:r>
                        <a:rPr lang="en-US" sz="1400" spc="-1" baseline="0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Dubna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, Russia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Front-end ASIC  and board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AGH, Cracow, Poland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WUT, Warsaw, Poland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JU, Cracow, Poland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Read-out and power boards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Module assembly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JINR-VBLHEP, </a:t>
                      </a:r>
                      <a:r>
                        <a:rPr lang="en-US" sz="1400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Dubna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, Russia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KIT, Karlsruhe, Germany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Ladder assembly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JINR-VBLHEP, </a:t>
                      </a:r>
                      <a:r>
                        <a:rPr lang="en-US" sz="1400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Dubna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, Russia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 Integration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GSI,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 </a:t>
                      </a:r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Darmstadt, Germany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Cooling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EKU 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T</a:t>
                      </a:r>
                      <a:r>
                        <a:rPr lang="de-DE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ü</a:t>
                      </a:r>
                      <a:r>
                        <a:rPr lang="en-US" sz="1400" spc="-1" baseline="0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bingen</a:t>
                      </a:r>
                      <a:r>
                        <a:rPr lang="en-US" sz="1400" spc="-1" baseline="0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ea typeface="Ubuntu"/>
                        </a:rPr>
                        <a:t>, Germany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0" y="586740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Assembly Centers: </a:t>
            </a:r>
            <a:r>
              <a:rPr lang="en-US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	    GSI-FAIR, 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JINR-VBLHEP</a:t>
            </a:r>
          </a:p>
        </p:txBody>
      </p:sp>
    </p:spTree>
    <p:extLst>
      <p:ext uri="{BB962C8B-B14F-4D97-AF65-F5344CB8AC3E}">
        <p14:creationId xmlns:p14="http://schemas.microsoft.com/office/powerpoint/2010/main" val="16290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28674" y="990600"/>
            <a:ext cx="7705726" cy="5410200"/>
            <a:chOff x="828674" y="609600"/>
            <a:chExt cx="7705726" cy="541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3" t="11590" r="11337" b="8289"/>
            <a:stretch/>
          </p:blipFill>
          <p:spPr bwMode="auto">
            <a:xfrm>
              <a:off x="828674" y="609600"/>
              <a:ext cx="7629526" cy="541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143749" y="4905375"/>
              <a:ext cx="1390651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STS construction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6897" r="30625" b="5171"/>
          <a:stretch/>
        </p:blipFill>
        <p:spPr bwMode="auto">
          <a:xfrm>
            <a:off x="304800" y="1371600"/>
            <a:ext cx="3697940" cy="381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4163008" y="1371600"/>
            <a:ext cx="4599039" cy="33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4674" y="4495800"/>
            <a:ext cx="448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6.2 x </a:t>
            </a:r>
            <a:r>
              <a:rPr lang="de-DE" sz="1400" i="1" dirty="0" smtClean="0"/>
              <a:t>2.2 cm</a:t>
            </a:r>
            <a:r>
              <a:rPr lang="de-DE" sz="1400" i="1" baseline="30000" dirty="0" smtClean="0"/>
              <a:t>2</a:t>
            </a:r>
            <a:r>
              <a:rPr lang="en-US" sz="1400" i="1" baseline="30000" dirty="0"/>
              <a:t> </a:t>
            </a:r>
            <a:r>
              <a:rPr lang="en-US" sz="1400" i="1" baseline="30000" dirty="0" smtClean="0"/>
              <a:t>    </a:t>
            </a:r>
            <a:r>
              <a:rPr lang="de-DE" sz="1400" i="1" dirty="0" smtClean="0"/>
              <a:t>6.2 </a:t>
            </a:r>
            <a:r>
              <a:rPr lang="de-DE" sz="1400" i="1" dirty="0"/>
              <a:t>x </a:t>
            </a:r>
            <a:r>
              <a:rPr lang="de-DE" sz="1400" i="1" dirty="0" smtClean="0"/>
              <a:t>4.2 cm</a:t>
            </a:r>
            <a:r>
              <a:rPr lang="de-DE" sz="1400" i="1" baseline="30000" dirty="0" smtClean="0"/>
              <a:t>2</a:t>
            </a:r>
            <a:r>
              <a:rPr lang="en-US" sz="1400" i="1" baseline="30000" dirty="0"/>
              <a:t> </a:t>
            </a:r>
            <a:r>
              <a:rPr lang="en-US" sz="1400" i="1" baseline="30000" dirty="0" smtClean="0"/>
              <a:t>    </a:t>
            </a:r>
            <a:r>
              <a:rPr lang="de-DE" sz="1400" i="1" dirty="0" smtClean="0"/>
              <a:t>6.2 </a:t>
            </a:r>
            <a:r>
              <a:rPr lang="de-DE" sz="1400" i="1" dirty="0"/>
              <a:t>x 6.2 </a:t>
            </a:r>
            <a:r>
              <a:rPr lang="de-DE" sz="1400" i="1" dirty="0" smtClean="0"/>
              <a:t>cm</a:t>
            </a:r>
            <a:r>
              <a:rPr lang="de-DE" sz="1400" i="1" baseline="30000" dirty="0" smtClean="0"/>
              <a:t>2</a:t>
            </a:r>
            <a:r>
              <a:rPr lang="de-DE" sz="1400" i="1" dirty="0"/>
              <a:t> </a:t>
            </a:r>
            <a:r>
              <a:rPr lang="de-DE" sz="1400" i="1" dirty="0" smtClean="0"/>
              <a:t>   6.2 x 12.4 cm</a:t>
            </a:r>
            <a:r>
              <a:rPr lang="de-DE" sz="1400" i="1" baseline="30000" dirty="0" smtClean="0"/>
              <a:t>2</a:t>
            </a:r>
            <a:endParaRPr lang="en-US" sz="1400" i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4191000" y="4894183"/>
            <a:ext cx="4680603" cy="135421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cooperation started: 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sensor specimen + technical information sent to </a:t>
            </a:r>
            <a:r>
              <a:rPr lang="en-US" sz="1600" dirty="0"/>
              <a:t>UIC (</a:t>
            </a:r>
            <a:r>
              <a:rPr lang="en-US" sz="1600" dirty="0" err="1"/>
              <a:t>Zhenyu</a:t>
            </a:r>
            <a:r>
              <a:rPr lang="en-US" sz="1600" dirty="0"/>
              <a:t> </a:t>
            </a:r>
            <a:r>
              <a:rPr lang="en-US" sz="1600" dirty="0" smtClean="0"/>
              <a:t>Ye) </a:t>
            </a:r>
            <a:r>
              <a:rPr lang="en-US" sz="1600" dirty="0"/>
              <a:t>after 1</a:t>
            </a:r>
            <a:r>
              <a:rPr lang="en-US" sz="1600" baseline="30000" dirty="0"/>
              <a:t>st</a:t>
            </a:r>
            <a:r>
              <a:rPr lang="en-US" sz="1600" dirty="0"/>
              <a:t> CBM-STAR meeting </a:t>
            </a:r>
            <a:r>
              <a:rPr lang="en-US" sz="1600" dirty="0" smtClean="0"/>
              <a:t>for independent evaluation 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input welcome for Production Readiness in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60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cables/Module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CBM-STAR Joint Meeting, 23 September 2017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STS Status and potential items for collaboration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8" name="Picture 7" descr="C:\Users\jheuser\Desktop\cable-stac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4272916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 flipH="1">
            <a:off x="685800" y="1447800"/>
            <a:ext cx="613211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1" y="4114800"/>
            <a:ext cx="3429000" cy="209288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cooperation started: 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technical information on micro cables sent to </a:t>
            </a:r>
            <a:r>
              <a:rPr lang="en-US" sz="1600" dirty="0"/>
              <a:t>UIC (</a:t>
            </a:r>
            <a:r>
              <a:rPr lang="en-US" sz="1600" dirty="0" err="1"/>
              <a:t>Zhenyu</a:t>
            </a:r>
            <a:r>
              <a:rPr lang="en-US" sz="1600" dirty="0"/>
              <a:t> </a:t>
            </a:r>
            <a:r>
              <a:rPr lang="en-US" sz="1600" dirty="0" smtClean="0"/>
              <a:t>Ye) </a:t>
            </a:r>
            <a:r>
              <a:rPr lang="en-US" sz="1600" dirty="0"/>
              <a:t>after 1</a:t>
            </a:r>
            <a:r>
              <a:rPr lang="en-US" sz="1600" baseline="30000" dirty="0"/>
              <a:t>st</a:t>
            </a:r>
            <a:r>
              <a:rPr lang="en-US" sz="1600" dirty="0"/>
              <a:t> </a:t>
            </a:r>
            <a:r>
              <a:rPr lang="en-US" sz="1600" dirty="0" smtClean="0"/>
              <a:t>CBM-STAR meeting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Q: is there a US based vendor for this technology (Al or Cu based) ? 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A: negative</a:t>
            </a:r>
          </a:p>
          <a:p>
            <a:pPr marL="45720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UIC addressing to CERN TS-DEM</a:t>
            </a:r>
          </a:p>
        </p:txBody>
      </p:sp>
    </p:spTree>
    <p:extLst>
      <p:ext uri="{BB962C8B-B14F-4D97-AF65-F5344CB8AC3E}">
        <p14:creationId xmlns:p14="http://schemas.microsoft.com/office/powerpoint/2010/main" val="5165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Microsoft Office PowerPoint</Application>
  <PresentationFormat>On-screen Show (4:3)</PresentationFormat>
  <Paragraphs>188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Wingdings</vt:lpstr>
      <vt:lpstr>Ubuntu</vt:lpstr>
      <vt:lpstr>Calibri</vt:lpstr>
      <vt:lpstr>Arial Narrow</vt:lpstr>
      <vt:lpstr>Larissa-Design</vt:lpstr>
      <vt:lpstr>1_Benutzerdefiniertes Design</vt:lpstr>
      <vt:lpstr>Acrobat Document</vt:lpstr>
      <vt:lpstr>CBM silicon tracker:  status and potential items for collaboration</vt:lpstr>
      <vt:lpstr>STS in CBM experiment</vt:lpstr>
      <vt:lpstr>Silicon Tracking System</vt:lpstr>
      <vt:lpstr>Silicon Tracking System</vt:lpstr>
      <vt:lpstr>Status</vt:lpstr>
      <vt:lpstr>Teams involved</vt:lpstr>
      <vt:lpstr>STS construction flow</vt:lpstr>
      <vt:lpstr>Silicon microstrip sensors </vt:lpstr>
      <vt:lpstr>Micro cables/Module assembly</vt:lpstr>
      <vt:lpstr>Ladder assembly </vt:lpstr>
      <vt:lpstr>Read-out chain</vt:lpstr>
      <vt:lpstr>System Integration</vt:lpstr>
      <vt:lpstr>Test experiments</vt:lpstr>
      <vt:lpstr>Detailed understanding of STS detector</vt:lpstr>
      <vt:lpstr>Detailed understanding of STS detector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1811</cp:revision>
  <dcterms:modified xsi:type="dcterms:W3CDTF">2017-09-18T09:16:46Z</dcterms:modified>
</cp:coreProperties>
</file>