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352" r:id="rId3"/>
    <p:sldId id="382" r:id="rId4"/>
    <p:sldId id="383" r:id="rId5"/>
    <p:sldId id="387" r:id="rId6"/>
    <p:sldId id="405" r:id="rId7"/>
    <p:sldId id="406" r:id="rId8"/>
    <p:sldId id="393" r:id="rId9"/>
    <p:sldId id="424" r:id="rId10"/>
    <p:sldId id="398" r:id="rId11"/>
    <p:sldId id="399" r:id="rId12"/>
    <p:sldId id="407" r:id="rId13"/>
    <p:sldId id="408" r:id="rId14"/>
    <p:sldId id="410" r:id="rId15"/>
    <p:sldId id="411" r:id="rId16"/>
    <p:sldId id="412" r:id="rId17"/>
    <p:sldId id="413" r:id="rId18"/>
    <p:sldId id="416" r:id="rId19"/>
    <p:sldId id="414" r:id="rId20"/>
    <p:sldId id="425" r:id="rId21"/>
    <p:sldId id="417" r:id="rId22"/>
    <p:sldId id="419" r:id="rId23"/>
    <p:sldId id="420" r:id="rId24"/>
    <p:sldId id="415" r:id="rId25"/>
    <p:sldId id="422" r:id="rId26"/>
    <p:sldId id="423" r:id="rId27"/>
    <p:sldId id="400" r:id="rId28"/>
    <p:sldId id="367" r:id="rId29"/>
    <p:sldId id="368" r:id="rId30"/>
    <p:sldId id="380" r:id="rId31"/>
    <p:sldId id="384" r:id="rId32"/>
    <p:sldId id="385" r:id="rId33"/>
    <p:sldId id="409" r:id="rId34"/>
    <p:sldId id="403" r:id="rId35"/>
    <p:sldId id="418" r:id="rId36"/>
    <p:sldId id="421" r:id="rId3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AF0"/>
    <a:srgbClr val="D8D3E0"/>
    <a:srgbClr val="8064A2"/>
    <a:srgbClr val="7D60A0"/>
    <a:srgbClr val="800080"/>
    <a:srgbClr val="404040"/>
    <a:srgbClr val="C0504D"/>
    <a:srgbClr val="39F342"/>
    <a:srgbClr val="0EF0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浅色样式 3 - 强调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2560" autoAdjust="0"/>
  </p:normalViewPr>
  <p:slideViewPr>
    <p:cSldViewPr>
      <p:cViewPr varScale="1">
        <p:scale>
          <a:sx n="116" d="100"/>
          <a:sy n="116" d="100"/>
        </p:scale>
        <p:origin x="150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205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74527B-96B2-40E2-B3B4-885CC4F815E9}" type="datetimeFigureOut">
              <a:rPr lang="zh-CN" altLang="en-US" smtClean="0"/>
              <a:t>2017/9/22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7DFEE-0B10-4C2E-A14D-149791B661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518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01F6E-D964-4180-B568-8B325C22FA1F}" type="datetime1">
              <a:rPr lang="zh-CN" altLang="en-US" smtClean="0"/>
              <a:t>2017/9/22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9F5F2-F715-4666-A6B0-C41F5742420A}" type="datetime1">
              <a:rPr lang="zh-CN" altLang="en-US" smtClean="0"/>
              <a:t>2017/9/22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F6F09-135A-46A7-BA0E-568109448455}" type="datetime1">
              <a:rPr lang="zh-CN" altLang="en-US" smtClean="0"/>
              <a:t>2017/9/22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1206-7946-4A50-9FF6-723B49CDEB98}" type="datetime1">
              <a:rPr lang="zh-CN" altLang="en-US" smtClean="0"/>
              <a:t>2017/9/22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2AE65-DA90-489A-ACB9-2CEBD3D26148}" type="datetime1">
              <a:rPr lang="zh-CN" altLang="en-US" smtClean="0"/>
              <a:t>2017/9/22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184C2-D995-437D-AEED-8A7995FD2EAF}" type="datetime1">
              <a:rPr lang="zh-CN" altLang="en-US" smtClean="0"/>
              <a:t>2017/9/22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AC330-4388-4ED2-B5D3-96F162406571}" type="datetime1">
              <a:rPr lang="zh-CN" altLang="en-US" smtClean="0"/>
              <a:t>2017/9/22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0899D-0979-4DBD-A0DC-8304F929B867}" type="datetime1">
              <a:rPr lang="zh-CN" altLang="en-US" smtClean="0"/>
              <a:t>2017/9/22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24F03-3513-45F2-AF59-BB75DD35556C}" type="datetime1">
              <a:rPr lang="zh-CN" altLang="en-US" smtClean="0"/>
              <a:t>2017/9/22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5043C-3B10-459F-8E6F-518BD710A16F}" type="datetime1">
              <a:rPr lang="zh-CN" altLang="en-US" smtClean="0"/>
              <a:t>2017/9/22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575C4-5AED-423C-9539-6CDEB0E369C7}" type="datetime1">
              <a:rPr lang="zh-CN" altLang="en-US" smtClean="0"/>
              <a:t>2017/9/22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37BB0-56DA-456C-A066-818D1A4BE2D5}" type="datetime1">
              <a:rPr lang="zh-CN" altLang="en-US" smtClean="0"/>
              <a:t>2017/9/22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tmp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7" Type="http://schemas.openxmlformats.org/officeDocument/2006/relationships/image" Target="../media/image41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3.png"/><Relationship Id="rId4" Type="http://schemas.openxmlformats.org/officeDocument/2006/relationships/image" Target="../media/image2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tmp"/><Relationship Id="rId5" Type="http://schemas.openxmlformats.org/officeDocument/2006/relationships/image" Target="../media/image46.tmp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7" Type="http://schemas.openxmlformats.org/officeDocument/2006/relationships/image" Target="../media/image50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tmp"/><Relationship Id="rId5" Type="http://schemas.openxmlformats.org/officeDocument/2006/relationships/image" Target="../media/image48.tmp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tmp"/><Relationship Id="rId5" Type="http://schemas.openxmlformats.org/officeDocument/2006/relationships/image" Target="../media/image51.tm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tmp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tmp"/><Relationship Id="rId13" Type="http://schemas.openxmlformats.org/officeDocument/2006/relationships/image" Target="../media/image61.tmp"/><Relationship Id="rId3" Type="http://schemas.openxmlformats.org/officeDocument/2006/relationships/image" Target="../media/image1.jpeg"/><Relationship Id="rId7" Type="http://schemas.openxmlformats.org/officeDocument/2006/relationships/image" Target="../media/image55.tmp"/><Relationship Id="rId12" Type="http://schemas.openxmlformats.org/officeDocument/2006/relationships/image" Target="../media/image60.tmp"/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tmp"/><Relationship Id="rId11" Type="http://schemas.openxmlformats.org/officeDocument/2006/relationships/image" Target="../media/image59.tmp"/><Relationship Id="rId5" Type="http://schemas.openxmlformats.org/officeDocument/2006/relationships/image" Target="../media/image3.png"/><Relationship Id="rId10" Type="http://schemas.openxmlformats.org/officeDocument/2006/relationships/image" Target="../media/image58.tmp"/><Relationship Id="rId4" Type="http://schemas.openxmlformats.org/officeDocument/2006/relationships/image" Target="../media/image2.tmp"/><Relationship Id="rId9" Type="http://schemas.openxmlformats.org/officeDocument/2006/relationships/image" Target="../media/image57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7" Type="http://schemas.openxmlformats.org/officeDocument/2006/relationships/image" Target="../media/image64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tmp"/><Relationship Id="rId5" Type="http://schemas.openxmlformats.org/officeDocument/2006/relationships/image" Target="../media/image62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7" Type="http://schemas.openxmlformats.org/officeDocument/2006/relationships/image" Target="../media/image6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emf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7" Type="http://schemas.openxmlformats.org/officeDocument/2006/relationships/image" Target="../media/image71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tmp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tm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tmp"/><Relationship Id="rId4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mp"/><Relationship Id="rId7" Type="http://schemas.openxmlformats.org/officeDocument/2006/relationships/image" Target="../media/image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tmp"/><Relationship Id="rId5" Type="http://schemas.openxmlformats.org/officeDocument/2006/relationships/image" Target="../media/image1.jpeg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tmp"/><Relationship Id="rId5" Type="http://schemas.openxmlformats.org/officeDocument/2006/relationships/image" Target="../media/image80.tmp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tmp"/><Relationship Id="rId5" Type="http://schemas.openxmlformats.org/officeDocument/2006/relationships/image" Target="../media/image82.tm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10.tm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tmp"/><Relationship Id="rId4" Type="http://schemas.openxmlformats.org/officeDocument/2006/relationships/image" Target="../media/image1.jpe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4.jpe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tmp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2.tmp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.jpeg"/><Relationship Id="rId7" Type="http://schemas.openxmlformats.org/officeDocument/2006/relationships/image" Target="../media/image2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3.png"/><Relationship Id="rId4" Type="http://schemas.openxmlformats.org/officeDocument/2006/relationships/image" Target="../media/image2.tm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.tmp"/><Relationship Id="rId7" Type="http://schemas.openxmlformats.org/officeDocument/2006/relationships/image" Target="../media/image2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10" Type="http://schemas.openxmlformats.org/officeDocument/2006/relationships/image" Target="../media/image29.emf"/><Relationship Id="rId4" Type="http://schemas.openxmlformats.org/officeDocument/2006/relationships/image" Target="../media/image3.png"/><Relationship Id="rId9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32.tmp"/><Relationship Id="rId3" Type="http://schemas.openxmlformats.org/officeDocument/2006/relationships/image" Target="../media/image2.tmp"/><Relationship Id="rId7" Type="http://schemas.openxmlformats.org/officeDocument/2006/relationships/image" Target="../media/image26.emf"/><Relationship Id="rId12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11" Type="http://schemas.openxmlformats.org/officeDocument/2006/relationships/image" Target="../media/image30.png"/><Relationship Id="rId5" Type="http://schemas.openxmlformats.org/officeDocument/2006/relationships/image" Target="../media/image24.emf"/><Relationship Id="rId10" Type="http://schemas.openxmlformats.org/officeDocument/2006/relationships/image" Target="../media/image29.emf"/><Relationship Id="rId4" Type="http://schemas.openxmlformats.org/officeDocument/2006/relationships/image" Target="../media/image3.png"/><Relationship Id="rId9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93812" y="2045916"/>
            <a:ext cx="8276456" cy="1470025"/>
          </a:xfrm>
        </p:spPr>
        <p:txBody>
          <a:bodyPr>
            <a:normAutofit/>
          </a:bodyPr>
          <a:lstStyle/>
          <a:p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eTOF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MRPC Production Status at Tsinghua University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31640" y="4365104"/>
            <a:ext cx="6400800" cy="1847056"/>
          </a:xfrm>
        </p:spPr>
        <p:txBody>
          <a:bodyPr>
            <a:normAutofit/>
          </a:bodyPr>
          <a:lstStyle/>
          <a:p>
            <a:r>
              <a:rPr lang="en-US" altLang="zh-CN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Lyu</a:t>
            </a:r>
            <a:r>
              <a:rPr lang="en-US" altLang="zh-CN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Pengfei</a:t>
            </a:r>
            <a:endParaRPr lang="en-US" altLang="zh-CN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Engineering Physics,</a:t>
            </a:r>
          </a:p>
          <a:p>
            <a:r>
              <a:rPr lang="en-US" altLang="zh-CN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Tsinghua University, Beijing, China</a:t>
            </a:r>
          </a:p>
          <a:p>
            <a:r>
              <a:rPr lang="en-US" altLang="zh-CN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September 23</a:t>
            </a:r>
            <a:r>
              <a:rPr lang="en-US" altLang="zh-CN" sz="1800" baseline="30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altLang="zh-CN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2017</a:t>
            </a:r>
          </a:p>
          <a:p>
            <a:r>
              <a:rPr lang="en-US" altLang="zh-CN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CBM-STAR Joint Meeting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974904" y="6520259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1</a:t>
            </a:fld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9011" y="179776"/>
            <a:ext cx="8955477" cy="1016976"/>
            <a:chOff x="9011" y="179776"/>
            <a:chExt cx="8955477" cy="1016976"/>
          </a:xfrm>
        </p:grpSpPr>
        <p:grpSp>
          <p:nvGrpSpPr>
            <p:cNvPr id="14" name="组合 13"/>
            <p:cNvGrpSpPr/>
            <p:nvPr/>
          </p:nvGrpSpPr>
          <p:grpSpPr>
            <a:xfrm>
              <a:off x="755576" y="179776"/>
              <a:ext cx="8208912" cy="1016976"/>
              <a:chOff x="755576" y="179776"/>
              <a:chExt cx="8208912" cy="1016976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5588" y="179776"/>
                <a:ext cx="898900" cy="900224"/>
              </a:xfrm>
              <a:prstGeom prst="rect">
                <a:avLst/>
              </a:prstGeom>
            </p:spPr>
          </p:pic>
          <p:cxnSp>
            <p:nvCxnSpPr>
              <p:cNvPr id="17" name="直接连接符 16"/>
              <p:cNvCxnSpPr/>
              <p:nvPr/>
            </p:nvCxnSpPr>
            <p:spPr>
              <a:xfrm>
                <a:off x="755576" y="1196752"/>
                <a:ext cx="7632848" cy="0"/>
              </a:xfrm>
              <a:prstGeom prst="line">
                <a:avLst/>
              </a:prstGeom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pic>
          <p:nvPicPr>
            <p:cNvPr id="15" name="图片 14" descr="屏幕剪辑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" y="268674"/>
              <a:ext cx="674557" cy="848818"/>
            </a:xfrm>
            <a:prstGeom prst="rect">
              <a:avLst/>
            </a:prstGeom>
          </p:spPr>
        </p:pic>
        <p:pic>
          <p:nvPicPr>
            <p:cNvPr id="6" name="图片 5" descr="屏幕剪辑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206384"/>
              <a:ext cx="1169359" cy="9065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827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"/>
    </mc:Choice>
    <mc:Fallback xmlns="">
      <p:transition spd="slow" advTm="63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744" y="1217861"/>
            <a:ext cx="2950720" cy="27861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23" y="4169459"/>
            <a:ext cx="6487706" cy="2350800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974904" y="6520259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10</a:t>
            </a:fld>
            <a:endParaRPr lang="zh-CN" altLang="en-US" dirty="0"/>
          </a:p>
        </p:txBody>
      </p:sp>
      <p:sp>
        <p:nvSpPr>
          <p:cNvPr id="16" name="TextBox 23"/>
          <p:cNvSpPr txBox="1"/>
          <p:nvPr/>
        </p:nvSpPr>
        <p:spPr>
          <a:xfrm>
            <a:off x="755576" y="1340768"/>
            <a:ext cx="482453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Thickness uniformity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between each PCB has been measured at </a:t>
            </a:r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points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around the assemble counter. 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9011" y="179776"/>
            <a:ext cx="8955477" cy="1016976"/>
            <a:chOff x="9011" y="179776"/>
            <a:chExt cx="8955477" cy="1016976"/>
          </a:xfrm>
        </p:grpSpPr>
        <p:grpSp>
          <p:nvGrpSpPr>
            <p:cNvPr id="18" name="组合 17"/>
            <p:cNvGrpSpPr/>
            <p:nvPr/>
          </p:nvGrpSpPr>
          <p:grpSpPr>
            <a:xfrm>
              <a:off x="755576" y="179776"/>
              <a:ext cx="8208912" cy="1016976"/>
              <a:chOff x="755576" y="179776"/>
              <a:chExt cx="8208912" cy="1016976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5588" y="179776"/>
                <a:ext cx="898900" cy="900224"/>
              </a:xfrm>
              <a:prstGeom prst="rect">
                <a:avLst/>
              </a:prstGeom>
            </p:spPr>
          </p:pic>
          <p:cxnSp>
            <p:nvCxnSpPr>
              <p:cNvPr id="22" name="直接连接符 21"/>
              <p:cNvCxnSpPr/>
              <p:nvPr/>
            </p:nvCxnSpPr>
            <p:spPr>
              <a:xfrm>
                <a:off x="755576" y="1196752"/>
                <a:ext cx="7632848" cy="0"/>
              </a:xfrm>
              <a:prstGeom prst="line">
                <a:avLst/>
              </a:prstGeom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pic>
          <p:nvPicPr>
            <p:cNvPr id="19" name="图片 18" descr="屏幕剪辑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" y="268674"/>
              <a:ext cx="674557" cy="848818"/>
            </a:xfrm>
            <a:prstGeom prst="rect">
              <a:avLst/>
            </a:prstGeom>
          </p:spPr>
        </p:pic>
        <p:pic>
          <p:nvPicPr>
            <p:cNvPr id="20" name="图片 19" descr="屏幕剪辑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206384"/>
              <a:ext cx="1169359" cy="906555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089" y="2809816"/>
            <a:ext cx="5564047" cy="1039215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750054" y="2060848"/>
            <a:ext cx="482453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requirement is the thickness of two adjacent PCBs should be within </a:t>
            </a:r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±0.2 mm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the nominal value. 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28"/>
          <p:cNvSpPr txBox="1"/>
          <p:nvPr/>
        </p:nvSpPr>
        <p:spPr>
          <a:xfrm>
            <a:off x="6610771" y="5169477"/>
            <a:ext cx="2353717" cy="1323439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distance measured at the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edge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not absolutely equal to the thickness in glass &amp; gap region, but it could be a reference.</a:t>
            </a:r>
          </a:p>
        </p:txBody>
      </p:sp>
      <p:sp>
        <p:nvSpPr>
          <p:cNvPr id="24" name="标题 6"/>
          <p:cNvSpPr>
            <a:spLocks noGrp="1"/>
          </p:cNvSpPr>
          <p:nvPr>
            <p:ph type="title"/>
          </p:nvPr>
        </p:nvSpPr>
        <p:spPr>
          <a:xfrm>
            <a:off x="2195737" y="271097"/>
            <a:ext cx="5256584" cy="805362"/>
          </a:xfrm>
          <a:gradFill>
            <a:gsLst>
              <a:gs pos="5000">
                <a:srgbClr val="7030A0"/>
              </a:gs>
              <a:gs pos="95000">
                <a:srgbClr val="7030A0"/>
              </a:gs>
              <a:gs pos="0">
                <a:schemeClr val="bg1"/>
              </a:gs>
              <a:gs pos="100000">
                <a:schemeClr val="bg1"/>
              </a:gs>
            </a:gsLst>
            <a:lin ang="0" scaled="0"/>
          </a:gradFill>
          <a:effectLst>
            <a:softEdge rad="31750"/>
          </a:effectLst>
        </p:spPr>
        <p:txBody>
          <a:bodyPr>
            <a:norm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Quality Assurance Results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44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6"/>
          <p:cNvSpPr>
            <a:spLocks noGrp="1"/>
          </p:cNvSpPr>
          <p:nvPr>
            <p:ph type="title"/>
          </p:nvPr>
        </p:nvSpPr>
        <p:spPr>
          <a:xfrm>
            <a:off x="2195737" y="271097"/>
            <a:ext cx="5256584" cy="805362"/>
          </a:xfrm>
          <a:gradFill>
            <a:gsLst>
              <a:gs pos="5000">
                <a:srgbClr val="7030A0"/>
              </a:gs>
              <a:gs pos="95000">
                <a:srgbClr val="7030A0"/>
              </a:gs>
              <a:gs pos="0">
                <a:schemeClr val="bg1"/>
              </a:gs>
              <a:gs pos="100000">
                <a:schemeClr val="bg1"/>
              </a:gs>
            </a:gsLst>
            <a:lin ang="0" scaled="0"/>
          </a:gradFill>
          <a:effectLst>
            <a:softEdge rad="31750"/>
          </a:effectLst>
        </p:spPr>
        <p:txBody>
          <a:bodyPr>
            <a:norm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 Test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974904" y="6520259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11</a:t>
            </a:fld>
            <a:endParaRPr lang="zh-CN" altLang="en-US" dirty="0"/>
          </a:p>
        </p:txBody>
      </p:sp>
      <p:sp>
        <p:nvSpPr>
          <p:cNvPr id="11" name="TextBox 23"/>
          <p:cNvSpPr txBox="1"/>
          <p:nvPr/>
        </p:nvSpPr>
        <p:spPr>
          <a:xfrm>
            <a:off x="755576" y="1365134"/>
            <a:ext cx="4608512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the MRPC3a counters should be tested with HV.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952703"/>
            <a:ext cx="4199683" cy="4644649"/>
          </a:xfrm>
          <a:prstGeom prst="rect">
            <a:avLst/>
          </a:prstGeom>
        </p:spPr>
      </p:pic>
      <p:sp>
        <p:nvSpPr>
          <p:cNvPr id="13" name="TextBox 28"/>
          <p:cNvSpPr txBox="1"/>
          <p:nvPr/>
        </p:nvSpPr>
        <p:spPr>
          <a:xfrm>
            <a:off x="3613585" y="2566258"/>
            <a:ext cx="4896544" cy="738664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working gas is </a:t>
            </a:r>
            <a:r>
              <a:rPr lang="ru-RU" altLang="zh-CN" sz="1400" b="1" dirty="0" smtClean="0">
                <a:latin typeface="Times New Roman" panose="02020603050405020304" pitchFamily="18" charset="0"/>
              </a:rPr>
              <a:t>90% C</a:t>
            </a:r>
            <a:r>
              <a:rPr lang="ru-RU" altLang="zh-CN" sz="1400" b="1" baseline="-25000" dirty="0" smtClean="0">
                <a:latin typeface="Times New Roman" panose="02020603050405020304" pitchFamily="18" charset="0"/>
              </a:rPr>
              <a:t>2</a:t>
            </a:r>
            <a:r>
              <a:rPr lang="ru-RU" altLang="zh-CN" sz="1400" b="1" dirty="0" smtClean="0">
                <a:latin typeface="Times New Roman" panose="02020603050405020304" pitchFamily="18" charset="0"/>
              </a:rPr>
              <a:t>H</a:t>
            </a:r>
            <a:r>
              <a:rPr lang="ru-RU" altLang="zh-CN" sz="1400" b="1" baseline="-25000" dirty="0" smtClean="0">
                <a:latin typeface="Times New Roman" panose="02020603050405020304" pitchFamily="18" charset="0"/>
              </a:rPr>
              <a:t>2</a:t>
            </a:r>
            <a:r>
              <a:rPr lang="ru-RU" altLang="zh-CN" sz="1400" b="1" dirty="0" smtClean="0">
                <a:latin typeface="Times New Roman" panose="02020603050405020304" pitchFamily="18" charset="0"/>
              </a:rPr>
              <a:t>F</a:t>
            </a:r>
            <a:r>
              <a:rPr lang="ru-RU" altLang="zh-CN" sz="1400" b="1" baseline="-25000" dirty="0" smtClean="0">
                <a:latin typeface="Times New Roman" panose="02020603050405020304" pitchFamily="18" charset="0"/>
              </a:rPr>
              <a:t>4</a:t>
            </a:r>
            <a:r>
              <a:rPr lang="ru-RU" altLang="zh-CN" sz="1400" b="1" dirty="0" smtClean="0">
                <a:latin typeface="Times New Roman" panose="02020603050405020304" pitchFamily="18" charset="0"/>
              </a:rPr>
              <a:t>, 5% i-C</a:t>
            </a:r>
            <a:r>
              <a:rPr lang="ru-RU" altLang="zh-CN" sz="1400" b="1" baseline="-25000" dirty="0" smtClean="0">
                <a:latin typeface="Times New Roman" panose="02020603050405020304" pitchFamily="18" charset="0"/>
              </a:rPr>
              <a:t>4</a:t>
            </a:r>
            <a:r>
              <a:rPr lang="ru-RU" altLang="zh-CN" sz="1400" b="1" dirty="0" smtClean="0">
                <a:latin typeface="Times New Roman" panose="02020603050405020304" pitchFamily="18" charset="0"/>
              </a:rPr>
              <a:t>H</a:t>
            </a:r>
            <a:r>
              <a:rPr lang="ru-RU" altLang="zh-CN" sz="1400" b="1" baseline="-25000" dirty="0" smtClean="0">
                <a:latin typeface="Times New Roman" panose="02020603050405020304" pitchFamily="18" charset="0"/>
              </a:rPr>
              <a:t>10</a:t>
            </a:r>
            <a:r>
              <a:rPr lang="ru-RU" altLang="zh-CN" sz="1400" b="1" dirty="0" smtClean="0">
                <a:latin typeface="Times New Roman" panose="02020603050405020304" pitchFamily="18" charset="0"/>
              </a:rPr>
              <a:t> and 5% SF</a:t>
            </a:r>
            <a:r>
              <a:rPr lang="ru-RU" altLang="zh-CN" sz="1400" b="1" baseline="-25000" dirty="0" smtClean="0">
                <a:latin typeface="Times New Roman" panose="02020603050405020304" pitchFamily="18" charset="0"/>
              </a:rPr>
              <a:t>6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The flushing time is 60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hours (determined by 3 times of the gas box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volume 72 L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gas flow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3.6 L/h).</a:t>
            </a:r>
          </a:p>
        </p:txBody>
      </p:sp>
      <p:sp>
        <p:nvSpPr>
          <p:cNvPr id="14" name="TextBox 28"/>
          <p:cNvSpPr txBox="1"/>
          <p:nvPr/>
        </p:nvSpPr>
        <p:spPr>
          <a:xfrm>
            <a:off x="3613585" y="3553937"/>
            <a:ext cx="4896544" cy="523220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counter should be trained </a:t>
            </a:r>
            <a:r>
              <a:rPr lang="en-US" altLang="zh-CN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hours at the nominal voltage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5500V.</a:t>
            </a:r>
          </a:p>
        </p:txBody>
      </p:sp>
      <p:sp>
        <p:nvSpPr>
          <p:cNvPr id="15" name="TextBox 28"/>
          <p:cNvSpPr txBox="1"/>
          <p:nvPr/>
        </p:nvSpPr>
        <p:spPr>
          <a:xfrm>
            <a:off x="3613585" y="4389371"/>
            <a:ext cx="4896544" cy="523220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Dark current read out from HV crate should be </a:t>
            </a:r>
            <a:r>
              <a:rPr lang="en-US" altLang="zh-CN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more than </a:t>
            </a:r>
            <a:r>
              <a:rPr lang="en-US" altLang="zh-CN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en-US" altLang="zh-CN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otherwise, it will be disassembled to look for the reason.</a:t>
            </a:r>
          </a:p>
        </p:txBody>
      </p:sp>
      <p:sp>
        <p:nvSpPr>
          <p:cNvPr id="16" name="TextBox 28"/>
          <p:cNvSpPr txBox="1"/>
          <p:nvPr/>
        </p:nvSpPr>
        <p:spPr>
          <a:xfrm>
            <a:off x="3613585" y="6208941"/>
            <a:ext cx="4896544" cy="307777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qualified counters are ready for cosmic test.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9011" y="179776"/>
            <a:ext cx="8955477" cy="1016976"/>
            <a:chOff x="9011" y="179776"/>
            <a:chExt cx="8955477" cy="1016976"/>
          </a:xfrm>
        </p:grpSpPr>
        <p:grpSp>
          <p:nvGrpSpPr>
            <p:cNvPr id="18" name="组合 17"/>
            <p:cNvGrpSpPr/>
            <p:nvPr/>
          </p:nvGrpSpPr>
          <p:grpSpPr>
            <a:xfrm>
              <a:off x="755576" y="179776"/>
              <a:ext cx="8208912" cy="1016976"/>
              <a:chOff x="755576" y="179776"/>
              <a:chExt cx="8208912" cy="1016976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5588" y="179776"/>
                <a:ext cx="898900" cy="900224"/>
              </a:xfrm>
              <a:prstGeom prst="rect">
                <a:avLst/>
              </a:prstGeom>
            </p:spPr>
          </p:pic>
          <p:cxnSp>
            <p:nvCxnSpPr>
              <p:cNvPr id="22" name="直接连接符 21"/>
              <p:cNvCxnSpPr/>
              <p:nvPr/>
            </p:nvCxnSpPr>
            <p:spPr>
              <a:xfrm>
                <a:off x="755576" y="1196752"/>
                <a:ext cx="7632848" cy="0"/>
              </a:xfrm>
              <a:prstGeom prst="line">
                <a:avLst/>
              </a:prstGeom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pic>
          <p:nvPicPr>
            <p:cNvPr id="19" name="图片 18" descr="屏幕剪辑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" y="268674"/>
              <a:ext cx="674557" cy="848818"/>
            </a:xfrm>
            <a:prstGeom prst="rect">
              <a:avLst/>
            </a:prstGeom>
          </p:spPr>
        </p:pic>
        <p:pic>
          <p:nvPicPr>
            <p:cNvPr id="20" name="图片 19" descr="屏幕剪辑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206384"/>
              <a:ext cx="1169359" cy="9065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607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6"/>
          <p:cNvSpPr>
            <a:spLocks noGrp="1"/>
          </p:cNvSpPr>
          <p:nvPr>
            <p:ph type="title"/>
          </p:nvPr>
        </p:nvSpPr>
        <p:spPr>
          <a:xfrm>
            <a:off x="2195737" y="271097"/>
            <a:ext cx="5256584" cy="805362"/>
          </a:xfrm>
          <a:gradFill>
            <a:gsLst>
              <a:gs pos="5000">
                <a:srgbClr val="7030A0"/>
              </a:gs>
              <a:gs pos="95000">
                <a:srgbClr val="7030A0"/>
              </a:gs>
              <a:gs pos="0">
                <a:schemeClr val="bg1"/>
              </a:gs>
              <a:gs pos="100000">
                <a:schemeClr val="bg1"/>
              </a:gs>
            </a:gsLst>
            <a:lin ang="0" scaled="0"/>
          </a:gradFill>
          <a:effectLst>
            <a:softEdge rad="31750"/>
          </a:effectLst>
        </p:spPr>
        <p:txBody>
          <a:bodyPr>
            <a:norm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 Test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974904" y="6520259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12</a:t>
            </a:fld>
            <a:endParaRPr lang="zh-CN" altLang="en-US" dirty="0"/>
          </a:p>
        </p:txBody>
      </p:sp>
      <p:grpSp>
        <p:nvGrpSpPr>
          <p:cNvPr id="17" name="组合 16"/>
          <p:cNvGrpSpPr/>
          <p:nvPr/>
        </p:nvGrpSpPr>
        <p:grpSpPr>
          <a:xfrm>
            <a:off x="9011" y="179776"/>
            <a:ext cx="8955477" cy="1016976"/>
            <a:chOff x="9011" y="179776"/>
            <a:chExt cx="8955477" cy="1016976"/>
          </a:xfrm>
        </p:grpSpPr>
        <p:grpSp>
          <p:nvGrpSpPr>
            <p:cNvPr id="18" name="组合 17"/>
            <p:cNvGrpSpPr/>
            <p:nvPr/>
          </p:nvGrpSpPr>
          <p:grpSpPr>
            <a:xfrm>
              <a:off x="755576" y="179776"/>
              <a:ext cx="8208912" cy="1016976"/>
              <a:chOff x="755576" y="179776"/>
              <a:chExt cx="8208912" cy="1016976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5588" y="179776"/>
                <a:ext cx="898900" cy="900224"/>
              </a:xfrm>
              <a:prstGeom prst="rect">
                <a:avLst/>
              </a:prstGeom>
            </p:spPr>
          </p:pic>
          <p:cxnSp>
            <p:nvCxnSpPr>
              <p:cNvPr id="22" name="直接连接符 21"/>
              <p:cNvCxnSpPr/>
              <p:nvPr/>
            </p:nvCxnSpPr>
            <p:spPr>
              <a:xfrm>
                <a:off x="755576" y="1196752"/>
                <a:ext cx="7632848" cy="0"/>
              </a:xfrm>
              <a:prstGeom prst="line">
                <a:avLst/>
              </a:prstGeom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pic>
          <p:nvPicPr>
            <p:cNvPr id="19" name="图片 18" descr="屏幕剪辑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" y="268674"/>
              <a:ext cx="674557" cy="848818"/>
            </a:xfrm>
            <a:prstGeom prst="rect">
              <a:avLst/>
            </a:prstGeom>
          </p:spPr>
        </p:pic>
        <p:pic>
          <p:nvPicPr>
            <p:cNvPr id="20" name="图片 19" descr="屏幕剪辑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206384"/>
              <a:ext cx="1169359" cy="906555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944" y="1916832"/>
            <a:ext cx="5647852" cy="4320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83764" y="1916832"/>
            <a:ext cx="5647852" cy="4320000"/>
          </a:xfrm>
          <a:prstGeom prst="rect">
            <a:avLst/>
          </a:prstGeom>
        </p:spPr>
      </p:pic>
      <p:sp>
        <p:nvSpPr>
          <p:cNvPr id="25" name="TextBox 23"/>
          <p:cNvSpPr txBox="1"/>
          <p:nvPr/>
        </p:nvSpPr>
        <p:spPr>
          <a:xfrm>
            <a:off x="755576" y="1845381"/>
            <a:ext cx="7632848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Dark current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noise rate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monitored in 170 hours since the MRPCs are trained.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8"/>
          <p:cNvSpPr txBox="1"/>
          <p:nvPr/>
        </p:nvSpPr>
        <p:spPr>
          <a:xfrm>
            <a:off x="1341090" y="6310070"/>
            <a:ext cx="2263221" cy="338554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Dark current </a:t>
            </a:r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 50 </a:t>
            </a:r>
            <a:r>
              <a:rPr lang="en-US" altLang="zh-CN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1600" b="1" dirty="0" smtClean="0">
                <a:solidFill>
                  <a:srgbClr val="00B050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√</a:t>
            </a:r>
            <a:endParaRPr lang="en-US" altLang="zh-CN" sz="1600" b="1" dirty="0" smtClean="0">
              <a:solidFill>
                <a:srgbClr val="00B050"/>
              </a:solidFill>
              <a:latin typeface="Meiryo UI" panose="020B0604030504040204" pitchFamily="34" charset="-128"/>
              <a:ea typeface="Meiryo UI" panose="020B0604030504040204" pitchFamily="34" charset="-128"/>
              <a:cs typeface="Meiryo UI" panose="020B0604030504040204" pitchFamily="34" charset="-128"/>
            </a:endParaRPr>
          </a:p>
        </p:txBody>
      </p:sp>
      <p:sp>
        <p:nvSpPr>
          <p:cNvPr id="27" name="TextBox 28"/>
          <p:cNvSpPr txBox="1"/>
          <p:nvPr/>
        </p:nvSpPr>
        <p:spPr>
          <a:xfrm>
            <a:off x="5652120" y="6310070"/>
            <a:ext cx="2496647" cy="338554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Noise rate around </a:t>
            </a:r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Hz/cm</a:t>
            </a:r>
            <a:r>
              <a:rPr lang="en-US" altLang="zh-CN" sz="16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1600" b="1" baseline="30000" dirty="0" smtClean="0">
              <a:solidFill>
                <a:srgbClr val="FF0000"/>
              </a:solidFill>
              <a:latin typeface="Meiryo UI" panose="020B0604030504040204" pitchFamily="34" charset="-128"/>
              <a:ea typeface="Meiryo UI" panose="020B0604030504040204" pitchFamily="34" charset="-128"/>
              <a:cs typeface="Meiryo UI" panose="020B0604030504040204" pitchFamily="34" charset="-128"/>
            </a:endParaRPr>
          </a:p>
        </p:txBody>
      </p:sp>
      <p:sp>
        <p:nvSpPr>
          <p:cNvPr id="16" name="TextBox 23"/>
          <p:cNvSpPr txBox="1"/>
          <p:nvPr/>
        </p:nvSpPr>
        <p:spPr>
          <a:xfrm>
            <a:off x="755576" y="1359886"/>
            <a:ext cx="7632848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10 hours’ HV training, the counter is set to 5600 V, and the PADI’s threshold 300 mV.</a:t>
            </a:r>
          </a:p>
        </p:txBody>
      </p:sp>
    </p:spTree>
    <p:extLst>
      <p:ext uri="{BB962C8B-B14F-4D97-AF65-F5344CB8AC3E}">
        <p14:creationId xmlns:p14="http://schemas.microsoft.com/office/powerpoint/2010/main" val="390169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6"/>
          <p:cNvSpPr>
            <a:spLocks noGrp="1"/>
          </p:cNvSpPr>
          <p:nvPr>
            <p:ph type="title"/>
          </p:nvPr>
        </p:nvSpPr>
        <p:spPr>
          <a:xfrm>
            <a:off x="2195737" y="271097"/>
            <a:ext cx="5256584" cy="805362"/>
          </a:xfrm>
          <a:gradFill>
            <a:gsLst>
              <a:gs pos="5000">
                <a:srgbClr val="7030A0"/>
              </a:gs>
              <a:gs pos="95000">
                <a:srgbClr val="7030A0"/>
              </a:gs>
              <a:gs pos="0">
                <a:schemeClr val="bg1"/>
              </a:gs>
              <a:gs pos="100000">
                <a:schemeClr val="bg1"/>
              </a:gs>
            </a:gsLst>
            <a:lin ang="0" scaled="0"/>
          </a:gradFill>
          <a:effectLst>
            <a:softEdge rad="31750"/>
          </a:effectLst>
        </p:spPr>
        <p:txBody>
          <a:bodyPr>
            <a:norm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Cosmic 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Based 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TRB 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974904" y="6520259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13</a:t>
            </a:fld>
            <a:endParaRPr lang="zh-CN" altLang="en-US" dirty="0"/>
          </a:p>
        </p:txBody>
      </p:sp>
      <p:grpSp>
        <p:nvGrpSpPr>
          <p:cNvPr id="17" name="组合 16"/>
          <p:cNvGrpSpPr/>
          <p:nvPr/>
        </p:nvGrpSpPr>
        <p:grpSpPr>
          <a:xfrm>
            <a:off x="9011" y="179776"/>
            <a:ext cx="8955477" cy="1016976"/>
            <a:chOff x="9011" y="179776"/>
            <a:chExt cx="8955477" cy="1016976"/>
          </a:xfrm>
        </p:grpSpPr>
        <p:grpSp>
          <p:nvGrpSpPr>
            <p:cNvPr id="18" name="组合 17"/>
            <p:cNvGrpSpPr/>
            <p:nvPr/>
          </p:nvGrpSpPr>
          <p:grpSpPr>
            <a:xfrm>
              <a:off x="755576" y="179776"/>
              <a:ext cx="8208912" cy="1016976"/>
              <a:chOff x="755576" y="179776"/>
              <a:chExt cx="8208912" cy="1016976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5588" y="179776"/>
                <a:ext cx="898900" cy="900224"/>
              </a:xfrm>
              <a:prstGeom prst="rect">
                <a:avLst/>
              </a:prstGeom>
            </p:spPr>
          </p:pic>
          <p:cxnSp>
            <p:nvCxnSpPr>
              <p:cNvPr id="22" name="直接连接符 21"/>
              <p:cNvCxnSpPr/>
              <p:nvPr/>
            </p:nvCxnSpPr>
            <p:spPr>
              <a:xfrm>
                <a:off x="755576" y="1196752"/>
                <a:ext cx="7632848" cy="0"/>
              </a:xfrm>
              <a:prstGeom prst="line">
                <a:avLst/>
              </a:prstGeom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pic>
          <p:nvPicPr>
            <p:cNvPr id="19" name="图片 18" descr="屏幕剪辑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" y="268674"/>
              <a:ext cx="674557" cy="848818"/>
            </a:xfrm>
            <a:prstGeom prst="rect">
              <a:avLst/>
            </a:prstGeom>
          </p:spPr>
        </p:pic>
        <p:pic>
          <p:nvPicPr>
            <p:cNvPr id="20" name="图片 19" descr="屏幕剪辑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206384"/>
              <a:ext cx="1169359" cy="906555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7" y="1896467"/>
            <a:ext cx="6240000" cy="4680000"/>
          </a:xfrm>
          <a:prstGeom prst="rect">
            <a:avLst/>
          </a:prstGeom>
        </p:spPr>
      </p:pic>
      <p:sp>
        <p:nvSpPr>
          <p:cNvPr id="12" name="TextBox 23"/>
          <p:cNvSpPr txBox="1"/>
          <p:nvPr/>
        </p:nvSpPr>
        <p:spPr>
          <a:xfrm>
            <a:off x="755576" y="1361944"/>
            <a:ext cx="286442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MRPC setup in the gas box.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23"/>
          <p:cNvSpPr txBox="1"/>
          <p:nvPr/>
        </p:nvSpPr>
        <p:spPr>
          <a:xfrm>
            <a:off x="2813844" y="3863327"/>
            <a:ext cx="782818" cy="276999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  <a:ln w="25400" cap="flat" cmpd="sng" algn="ctr">
            <a:solidFill>
              <a:srgbClr val="4F81BD"/>
            </a:solidFill>
            <a:prstDash val="solid"/>
          </a:ln>
          <a:effectLst>
            <a:glow rad="63500">
              <a:srgbClr val="4F81BD">
                <a:satMod val="175000"/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1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PADI 10</a:t>
            </a:r>
            <a:endParaRPr lang="zh-CN" altLang="en-US" sz="1200" kern="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下箭头 13"/>
          <p:cNvSpPr/>
          <p:nvPr/>
        </p:nvSpPr>
        <p:spPr>
          <a:xfrm rot="1931928">
            <a:off x="2672233" y="4202416"/>
            <a:ext cx="189719" cy="166446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TextBox 23"/>
          <p:cNvSpPr txBox="1"/>
          <p:nvPr/>
        </p:nvSpPr>
        <p:spPr>
          <a:xfrm>
            <a:off x="579701" y="4008641"/>
            <a:ext cx="1323527" cy="276999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  <a:ln w="25400" cap="flat" cmpd="sng" algn="ctr">
            <a:solidFill>
              <a:srgbClr val="4F81BD"/>
            </a:solidFill>
            <a:prstDash val="solid"/>
          </a:ln>
          <a:effectLst>
            <a:glow rad="63500">
              <a:srgbClr val="4F81BD">
                <a:satMod val="175000"/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1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PADI power cable</a:t>
            </a:r>
            <a:endParaRPr lang="zh-CN" altLang="en-US" sz="1200" kern="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下箭头 15"/>
          <p:cNvSpPr/>
          <p:nvPr/>
        </p:nvSpPr>
        <p:spPr>
          <a:xfrm rot="7393255">
            <a:off x="1932434" y="4123748"/>
            <a:ext cx="191591" cy="168089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4" name="TextBox 23"/>
          <p:cNvSpPr txBox="1"/>
          <p:nvPr/>
        </p:nvSpPr>
        <p:spPr>
          <a:xfrm>
            <a:off x="1226158" y="3159404"/>
            <a:ext cx="969579" cy="276999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  <a:ln w="25400" cap="flat" cmpd="sng" algn="ctr">
            <a:solidFill>
              <a:srgbClr val="4F81BD"/>
            </a:solidFill>
            <a:prstDash val="solid"/>
          </a:ln>
          <a:effectLst>
            <a:glow rad="63500">
              <a:srgbClr val="4F81BD">
                <a:satMod val="175000"/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1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PADI output</a:t>
            </a:r>
            <a:endParaRPr lang="zh-CN" altLang="en-US" sz="1200" kern="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下箭头 24"/>
          <p:cNvSpPr/>
          <p:nvPr/>
        </p:nvSpPr>
        <p:spPr>
          <a:xfrm rot="6490704">
            <a:off x="2209678" y="3235124"/>
            <a:ext cx="191591" cy="168089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6" name="TextBox 23"/>
          <p:cNvSpPr txBox="1"/>
          <p:nvPr/>
        </p:nvSpPr>
        <p:spPr>
          <a:xfrm>
            <a:off x="1691680" y="2363720"/>
            <a:ext cx="1162335" cy="276999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  <a:ln w="25400" cap="flat" cmpd="sng" algn="ctr">
            <a:solidFill>
              <a:srgbClr val="4F81BD"/>
            </a:solidFill>
            <a:prstDash val="solid"/>
          </a:ln>
          <a:effectLst>
            <a:glow rad="63500">
              <a:srgbClr val="4F81BD">
                <a:satMod val="175000"/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1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Interface board</a:t>
            </a:r>
            <a:endParaRPr lang="zh-CN" altLang="en-US" sz="1200" kern="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下箭头 26"/>
          <p:cNvSpPr/>
          <p:nvPr/>
        </p:nvSpPr>
        <p:spPr>
          <a:xfrm rot="13808937">
            <a:off x="2896466" y="2332507"/>
            <a:ext cx="191591" cy="168089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8" name="TextBox 23"/>
          <p:cNvSpPr txBox="1"/>
          <p:nvPr/>
        </p:nvSpPr>
        <p:spPr>
          <a:xfrm>
            <a:off x="3851920" y="6021288"/>
            <a:ext cx="1061569" cy="276999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  <a:ln w="25400" cap="flat" cmpd="sng" algn="ctr">
            <a:solidFill>
              <a:srgbClr val="4F81BD"/>
            </a:solidFill>
            <a:prstDash val="solid"/>
          </a:ln>
          <a:effectLst>
            <a:glow rad="63500">
              <a:srgbClr val="4F81BD">
                <a:satMod val="175000"/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1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 connector</a:t>
            </a:r>
            <a:endParaRPr lang="zh-CN" altLang="en-US" sz="1200" kern="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下箭头 28"/>
          <p:cNvSpPr/>
          <p:nvPr/>
        </p:nvSpPr>
        <p:spPr>
          <a:xfrm rot="3597992">
            <a:off x="3403496" y="6225559"/>
            <a:ext cx="191591" cy="168089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0" name="下箭头 29"/>
          <p:cNvSpPr/>
          <p:nvPr/>
        </p:nvSpPr>
        <p:spPr>
          <a:xfrm rot="18333433">
            <a:off x="5107413" y="6202550"/>
            <a:ext cx="191591" cy="168089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652" y="1894994"/>
            <a:ext cx="2209337" cy="2945783"/>
          </a:xfrm>
          <a:prstGeom prst="rect">
            <a:avLst/>
          </a:prstGeom>
        </p:spPr>
      </p:pic>
      <p:sp>
        <p:nvSpPr>
          <p:cNvPr id="32" name="椭圆 31"/>
          <p:cNvSpPr/>
          <p:nvPr/>
        </p:nvSpPr>
        <p:spPr>
          <a:xfrm>
            <a:off x="5126756" y="5001730"/>
            <a:ext cx="678958" cy="865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下箭头 32"/>
          <p:cNvSpPr/>
          <p:nvPr/>
        </p:nvSpPr>
        <p:spPr>
          <a:xfrm rot="14183638">
            <a:off x="5912833" y="4783176"/>
            <a:ext cx="305557" cy="466290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4" name="TextBox 23"/>
          <p:cNvSpPr txBox="1"/>
          <p:nvPr/>
        </p:nvSpPr>
        <p:spPr>
          <a:xfrm>
            <a:off x="5517770" y="4181722"/>
            <a:ext cx="1156517" cy="276999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  <a:ln w="25400" cap="flat" cmpd="sng" algn="ctr">
            <a:solidFill>
              <a:srgbClr val="4F81BD"/>
            </a:solidFill>
            <a:prstDash val="solid"/>
          </a:ln>
          <a:effectLst>
            <a:glow rad="63500">
              <a:srgbClr val="4F81BD">
                <a:satMod val="175000"/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1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MRPC3a - 000</a:t>
            </a:r>
            <a:endParaRPr lang="zh-CN" altLang="en-US" sz="1200" kern="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5" name="TextBox 23"/>
          <p:cNvSpPr txBox="1"/>
          <p:nvPr/>
        </p:nvSpPr>
        <p:spPr>
          <a:xfrm>
            <a:off x="5517770" y="3160115"/>
            <a:ext cx="1156517" cy="276999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  <a:ln w="25400" cap="flat" cmpd="sng" algn="ctr">
            <a:solidFill>
              <a:srgbClr val="4F81BD"/>
            </a:solidFill>
            <a:prstDash val="solid"/>
          </a:ln>
          <a:effectLst>
            <a:glow rad="63500">
              <a:srgbClr val="4F81BD">
                <a:satMod val="175000"/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1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MRPC3a - 002</a:t>
            </a:r>
            <a:endParaRPr lang="zh-CN" altLang="en-US" sz="1200" kern="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6" name="TextBox 23"/>
          <p:cNvSpPr txBox="1"/>
          <p:nvPr/>
        </p:nvSpPr>
        <p:spPr>
          <a:xfrm>
            <a:off x="5517770" y="2012153"/>
            <a:ext cx="1156517" cy="276999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  <a:ln w="25400" cap="flat" cmpd="sng" algn="ctr">
            <a:solidFill>
              <a:srgbClr val="4F81BD"/>
            </a:solidFill>
            <a:prstDash val="solid"/>
          </a:ln>
          <a:effectLst>
            <a:glow rad="63500">
              <a:srgbClr val="4F81BD">
                <a:satMod val="175000"/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1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MRPC3a - 003</a:t>
            </a:r>
            <a:endParaRPr lang="zh-CN" altLang="en-US" sz="1200" kern="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7" name="图片 36" descr="屏幕剪辑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903" y="5412862"/>
            <a:ext cx="2678556" cy="1216851"/>
          </a:xfrm>
          <a:prstGeom prst="rect">
            <a:avLst/>
          </a:prstGeom>
        </p:spPr>
      </p:pic>
      <p:sp>
        <p:nvSpPr>
          <p:cNvPr id="38" name="TextBox 23"/>
          <p:cNvSpPr txBox="1"/>
          <p:nvPr/>
        </p:nvSpPr>
        <p:spPr>
          <a:xfrm>
            <a:off x="6247067" y="5836621"/>
            <a:ext cx="427220" cy="646331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  <a:ln w="25400" cap="flat" cmpd="sng" algn="ctr">
            <a:solidFill>
              <a:srgbClr val="4F81BD"/>
            </a:solidFill>
            <a:prstDash val="solid"/>
          </a:ln>
          <a:effectLst>
            <a:glow rad="63500">
              <a:srgbClr val="4F81BD">
                <a:satMod val="175000"/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1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702</a:t>
            </a:r>
          </a:p>
          <a:p>
            <a:pPr lvl="0">
              <a:defRPr/>
            </a:pPr>
            <a:r>
              <a:rPr lang="en-US" altLang="zh-CN" sz="12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701</a:t>
            </a:r>
          </a:p>
          <a:p>
            <a:pPr lvl="0">
              <a:defRPr/>
            </a:pPr>
            <a:r>
              <a:rPr lang="en-US" altLang="zh-CN" sz="12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700</a:t>
            </a:r>
            <a:endParaRPr lang="zh-CN" altLang="en-US" sz="1200" kern="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9" name="下箭头 38"/>
          <p:cNvSpPr/>
          <p:nvPr/>
        </p:nvSpPr>
        <p:spPr>
          <a:xfrm rot="1931928">
            <a:off x="1298003" y="4888814"/>
            <a:ext cx="189719" cy="166446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0" name="TextBox 23"/>
          <p:cNvSpPr txBox="1"/>
          <p:nvPr/>
        </p:nvSpPr>
        <p:spPr>
          <a:xfrm>
            <a:off x="491170" y="5051760"/>
            <a:ext cx="780270" cy="276999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  <a:ln w="25400" cap="flat" cmpd="sng" algn="ctr">
            <a:solidFill>
              <a:srgbClr val="4F81BD"/>
            </a:solidFill>
            <a:prstDash val="solid"/>
          </a:ln>
          <a:effectLst>
            <a:glow rad="63500">
              <a:srgbClr val="4F81BD">
                <a:satMod val="175000"/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1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 box</a:t>
            </a:r>
            <a:endParaRPr lang="zh-CN" altLang="en-US" sz="1200" kern="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97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6"/>
          <p:cNvSpPr>
            <a:spLocks noGrp="1"/>
          </p:cNvSpPr>
          <p:nvPr>
            <p:ph type="title"/>
          </p:nvPr>
        </p:nvSpPr>
        <p:spPr>
          <a:xfrm>
            <a:off x="2195737" y="271097"/>
            <a:ext cx="5256584" cy="805362"/>
          </a:xfrm>
          <a:gradFill>
            <a:gsLst>
              <a:gs pos="5000">
                <a:srgbClr val="7030A0"/>
              </a:gs>
              <a:gs pos="95000">
                <a:srgbClr val="7030A0"/>
              </a:gs>
              <a:gs pos="0">
                <a:schemeClr val="bg1"/>
              </a:gs>
              <a:gs pos="100000">
                <a:schemeClr val="bg1"/>
              </a:gs>
            </a:gsLst>
            <a:lin ang="0" scaled="0"/>
          </a:gradFill>
          <a:effectLst>
            <a:softEdge rad="31750"/>
          </a:effectLst>
        </p:spPr>
        <p:txBody>
          <a:bodyPr>
            <a:norm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Cosmic 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Based 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TRB 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974904" y="6520259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14</a:t>
            </a:fld>
            <a:endParaRPr lang="zh-CN" altLang="en-US" dirty="0"/>
          </a:p>
        </p:txBody>
      </p:sp>
      <p:grpSp>
        <p:nvGrpSpPr>
          <p:cNvPr id="17" name="组合 16"/>
          <p:cNvGrpSpPr/>
          <p:nvPr/>
        </p:nvGrpSpPr>
        <p:grpSpPr>
          <a:xfrm>
            <a:off x="9011" y="179776"/>
            <a:ext cx="8955477" cy="1016976"/>
            <a:chOff x="9011" y="179776"/>
            <a:chExt cx="8955477" cy="1016976"/>
          </a:xfrm>
        </p:grpSpPr>
        <p:grpSp>
          <p:nvGrpSpPr>
            <p:cNvPr id="18" name="组合 17"/>
            <p:cNvGrpSpPr/>
            <p:nvPr/>
          </p:nvGrpSpPr>
          <p:grpSpPr>
            <a:xfrm>
              <a:off x="755576" y="179776"/>
              <a:ext cx="8208912" cy="1016976"/>
              <a:chOff x="755576" y="179776"/>
              <a:chExt cx="8208912" cy="1016976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5588" y="179776"/>
                <a:ext cx="898900" cy="900224"/>
              </a:xfrm>
              <a:prstGeom prst="rect">
                <a:avLst/>
              </a:prstGeom>
            </p:spPr>
          </p:pic>
          <p:cxnSp>
            <p:nvCxnSpPr>
              <p:cNvPr id="22" name="直接连接符 21"/>
              <p:cNvCxnSpPr/>
              <p:nvPr/>
            </p:nvCxnSpPr>
            <p:spPr>
              <a:xfrm>
                <a:off x="755576" y="1196752"/>
                <a:ext cx="7632848" cy="0"/>
              </a:xfrm>
              <a:prstGeom prst="line">
                <a:avLst/>
              </a:prstGeom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pic>
          <p:nvPicPr>
            <p:cNvPr id="19" name="图片 18" descr="屏幕剪辑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" y="268674"/>
              <a:ext cx="674557" cy="848818"/>
            </a:xfrm>
            <a:prstGeom prst="rect">
              <a:avLst/>
            </a:prstGeom>
          </p:spPr>
        </p:pic>
        <p:pic>
          <p:nvPicPr>
            <p:cNvPr id="20" name="图片 19" descr="屏幕剪辑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206384"/>
              <a:ext cx="1169359" cy="906555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5534741"/>
            <a:ext cx="2030009" cy="1028684"/>
          </a:xfrm>
          <a:prstGeom prst="rect">
            <a:avLst/>
          </a:prstGeom>
        </p:spPr>
      </p:pic>
      <p:sp>
        <p:nvSpPr>
          <p:cNvPr id="15" name="TextBox 23"/>
          <p:cNvSpPr txBox="1"/>
          <p:nvPr/>
        </p:nvSpPr>
        <p:spPr>
          <a:xfrm>
            <a:off x="755576" y="1361944"/>
            <a:ext cx="216024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TRB system setup.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44" y="2009688"/>
            <a:ext cx="8363851" cy="408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5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68" y="2101959"/>
            <a:ext cx="2850005" cy="3800006"/>
          </a:xfrm>
          <a:prstGeom prst="rect">
            <a:avLst/>
          </a:prstGeom>
        </p:spPr>
      </p:pic>
      <p:sp>
        <p:nvSpPr>
          <p:cNvPr id="8" name="标题 6"/>
          <p:cNvSpPr>
            <a:spLocks noGrp="1"/>
          </p:cNvSpPr>
          <p:nvPr>
            <p:ph type="title"/>
          </p:nvPr>
        </p:nvSpPr>
        <p:spPr>
          <a:xfrm>
            <a:off x="2195737" y="271097"/>
            <a:ext cx="5256584" cy="805362"/>
          </a:xfrm>
          <a:gradFill>
            <a:gsLst>
              <a:gs pos="5000">
                <a:srgbClr val="7030A0"/>
              </a:gs>
              <a:gs pos="95000">
                <a:srgbClr val="7030A0"/>
              </a:gs>
              <a:gs pos="0">
                <a:schemeClr val="bg1"/>
              </a:gs>
              <a:gs pos="100000">
                <a:schemeClr val="bg1"/>
              </a:gs>
            </a:gsLst>
            <a:lin ang="0" scaled="0"/>
          </a:gradFill>
          <a:effectLst>
            <a:softEdge rad="31750"/>
          </a:effectLst>
        </p:spPr>
        <p:txBody>
          <a:bodyPr>
            <a:norm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Cosmic 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Based 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TRB 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974904" y="6520259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15</a:t>
            </a:fld>
            <a:endParaRPr lang="zh-CN" altLang="en-US" dirty="0"/>
          </a:p>
        </p:txBody>
      </p:sp>
      <p:grpSp>
        <p:nvGrpSpPr>
          <p:cNvPr id="17" name="组合 16"/>
          <p:cNvGrpSpPr/>
          <p:nvPr/>
        </p:nvGrpSpPr>
        <p:grpSpPr>
          <a:xfrm>
            <a:off x="9011" y="179776"/>
            <a:ext cx="8955477" cy="1016976"/>
            <a:chOff x="9011" y="179776"/>
            <a:chExt cx="8955477" cy="1016976"/>
          </a:xfrm>
        </p:grpSpPr>
        <p:grpSp>
          <p:nvGrpSpPr>
            <p:cNvPr id="18" name="组合 17"/>
            <p:cNvGrpSpPr/>
            <p:nvPr/>
          </p:nvGrpSpPr>
          <p:grpSpPr>
            <a:xfrm>
              <a:off x="755576" y="179776"/>
              <a:ext cx="8208912" cy="1016976"/>
              <a:chOff x="755576" y="179776"/>
              <a:chExt cx="8208912" cy="1016976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5588" y="179776"/>
                <a:ext cx="898900" cy="900224"/>
              </a:xfrm>
              <a:prstGeom prst="rect">
                <a:avLst/>
              </a:prstGeom>
            </p:spPr>
          </p:pic>
          <p:cxnSp>
            <p:nvCxnSpPr>
              <p:cNvPr id="22" name="直接连接符 21"/>
              <p:cNvCxnSpPr/>
              <p:nvPr/>
            </p:nvCxnSpPr>
            <p:spPr>
              <a:xfrm>
                <a:off x="755576" y="1196752"/>
                <a:ext cx="7632848" cy="0"/>
              </a:xfrm>
              <a:prstGeom prst="line">
                <a:avLst/>
              </a:prstGeom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pic>
          <p:nvPicPr>
            <p:cNvPr id="19" name="图片 18" descr="屏幕剪辑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" y="268674"/>
              <a:ext cx="674557" cy="848818"/>
            </a:xfrm>
            <a:prstGeom prst="rect">
              <a:avLst/>
            </a:prstGeom>
          </p:spPr>
        </p:pic>
        <p:pic>
          <p:nvPicPr>
            <p:cNvPr id="20" name="图片 19" descr="屏幕剪辑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206384"/>
              <a:ext cx="1169359" cy="906555"/>
            </a:xfrm>
            <a:prstGeom prst="rect">
              <a:avLst/>
            </a:prstGeom>
          </p:spPr>
        </p:pic>
      </p:grpSp>
      <p:sp>
        <p:nvSpPr>
          <p:cNvPr id="10" name="TextBox 23"/>
          <p:cNvSpPr txBox="1"/>
          <p:nvPr/>
        </p:nvSpPr>
        <p:spPr>
          <a:xfrm>
            <a:off x="778260" y="1351673"/>
            <a:ext cx="410445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Photo of the TRB system setup with MRPC3a test gas box.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5134402" y="1313505"/>
            <a:ext cx="3521052" cy="5451280"/>
            <a:chOff x="755576" y="1285932"/>
            <a:chExt cx="3521052" cy="545128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5576" y="1285932"/>
              <a:ext cx="3384376" cy="5451280"/>
            </a:xfrm>
            <a:prstGeom prst="rect">
              <a:avLst/>
            </a:prstGeom>
          </p:spPr>
        </p:pic>
        <p:sp>
          <p:nvSpPr>
            <p:cNvPr id="13" name="椭圆 12"/>
            <p:cNvSpPr/>
            <p:nvPr/>
          </p:nvSpPr>
          <p:spPr>
            <a:xfrm>
              <a:off x="1468316" y="1550394"/>
              <a:ext cx="2808312" cy="33103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468316" y="4725144"/>
              <a:ext cx="2808312" cy="33103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1468316" y="6406176"/>
              <a:ext cx="2808312" cy="33103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6" name="直接箭头连接符 15"/>
          <p:cNvCxnSpPr/>
          <p:nvPr/>
        </p:nvCxnSpPr>
        <p:spPr>
          <a:xfrm>
            <a:off x="4882716" y="6174522"/>
            <a:ext cx="964426" cy="2316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 flipV="1">
            <a:off x="4499992" y="1854799"/>
            <a:ext cx="1415794" cy="41383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 flipV="1">
            <a:off x="4684075" y="5075675"/>
            <a:ext cx="1026391" cy="9440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8"/>
          <p:cNvSpPr txBox="1"/>
          <p:nvPr/>
        </p:nvSpPr>
        <p:spPr>
          <a:xfrm>
            <a:off x="683568" y="6113788"/>
            <a:ext cx="4104456" cy="584775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Noisy and dead zones are found at both ends and middle line of each TDC.</a:t>
            </a:r>
          </a:p>
        </p:txBody>
      </p:sp>
      <p:sp>
        <p:nvSpPr>
          <p:cNvPr id="37" name="TextBox 23"/>
          <p:cNvSpPr txBox="1"/>
          <p:nvPr/>
        </p:nvSpPr>
        <p:spPr>
          <a:xfrm>
            <a:off x="3090965" y="2148271"/>
            <a:ext cx="994835" cy="276999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  <a:ln w="25400" cap="flat" cmpd="sng" algn="ctr">
            <a:solidFill>
              <a:srgbClr val="4F81BD"/>
            </a:solidFill>
            <a:prstDash val="solid"/>
          </a:ln>
          <a:effectLst>
            <a:glow rad="63500">
              <a:srgbClr val="4F81BD">
                <a:satMod val="175000"/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12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Test gas box</a:t>
            </a:r>
            <a:endParaRPr lang="zh-CN" altLang="en-US" sz="1200" kern="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" name="下箭头 37"/>
          <p:cNvSpPr/>
          <p:nvPr/>
        </p:nvSpPr>
        <p:spPr>
          <a:xfrm rot="13955978">
            <a:off x="2806536" y="2327675"/>
            <a:ext cx="222481" cy="195189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9" name="TextBox 23"/>
          <p:cNvSpPr txBox="1"/>
          <p:nvPr/>
        </p:nvSpPr>
        <p:spPr>
          <a:xfrm>
            <a:off x="3568152" y="3165950"/>
            <a:ext cx="864519" cy="276999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  <a:ln w="25400" cap="flat" cmpd="sng" algn="ctr">
            <a:solidFill>
              <a:srgbClr val="4F81BD"/>
            </a:solidFill>
            <a:prstDash val="solid"/>
          </a:ln>
          <a:effectLst>
            <a:glow rad="63500">
              <a:srgbClr val="4F81BD">
                <a:satMod val="175000"/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12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LV supply</a:t>
            </a:r>
            <a:endParaRPr lang="zh-CN" altLang="en-US" sz="1200" kern="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0" name="下箭头 39"/>
          <p:cNvSpPr/>
          <p:nvPr/>
        </p:nvSpPr>
        <p:spPr>
          <a:xfrm rot="13955978">
            <a:off x="3283723" y="3345354"/>
            <a:ext cx="222481" cy="195189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1" name="TextBox 23"/>
          <p:cNvSpPr txBox="1"/>
          <p:nvPr/>
        </p:nvSpPr>
        <p:spPr>
          <a:xfrm>
            <a:off x="3540059" y="4614217"/>
            <a:ext cx="892612" cy="276999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  <a:ln w="25400" cap="flat" cmpd="sng" algn="ctr">
            <a:solidFill>
              <a:srgbClr val="4F81BD"/>
            </a:solidFill>
            <a:prstDash val="solid"/>
          </a:ln>
          <a:effectLst>
            <a:glow rad="63500">
              <a:srgbClr val="4F81BD">
                <a:satMod val="175000"/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12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TRB board</a:t>
            </a:r>
            <a:endParaRPr lang="zh-CN" altLang="en-US" sz="1200" kern="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2" name="下箭头 41"/>
          <p:cNvSpPr/>
          <p:nvPr/>
        </p:nvSpPr>
        <p:spPr>
          <a:xfrm rot="13955978">
            <a:off x="3255630" y="4793621"/>
            <a:ext cx="222481" cy="195189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3" name="TextBox 23"/>
          <p:cNvSpPr txBox="1"/>
          <p:nvPr/>
        </p:nvSpPr>
        <p:spPr>
          <a:xfrm>
            <a:off x="396524" y="3183426"/>
            <a:ext cx="992478" cy="276999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  <a:ln w="25400" cap="flat" cmpd="sng" algn="ctr">
            <a:solidFill>
              <a:srgbClr val="4F81BD"/>
            </a:solidFill>
            <a:prstDash val="solid"/>
          </a:ln>
          <a:effectLst>
            <a:glow rad="63500">
              <a:srgbClr val="4F81BD">
                <a:satMod val="175000"/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12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FPGA TDCs</a:t>
            </a:r>
            <a:endParaRPr lang="zh-CN" altLang="en-US" sz="1200" kern="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4" name="下箭头 43"/>
          <p:cNvSpPr/>
          <p:nvPr/>
        </p:nvSpPr>
        <p:spPr>
          <a:xfrm rot="3002522">
            <a:off x="1236890" y="2927028"/>
            <a:ext cx="222481" cy="195189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325300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6"/>
          <p:cNvSpPr>
            <a:spLocks noGrp="1"/>
          </p:cNvSpPr>
          <p:nvPr>
            <p:ph type="title"/>
          </p:nvPr>
        </p:nvSpPr>
        <p:spPr>
          <a:xfrm>
            <a:off x="2195737" y="271097"/>
            <a:ext cx="5256584" cy="805362"/>
          </a:xfrm>
          <a:gradFill>
            <a:gsLst>
              <a:gs pos="5000">
                <a:srgbClr val="7030A0"/>
              </a:gs>
              <a:gs pos="95000">
                <a:srgbClr val="7030A0"/>
              </a:gs>
              <a:gs pos="0">
                <a:schemeClr val="bg1"/>
              </a:gs>
              <a:gs pos="100000">
                <a:schemeClr val="bg1"/>
              </a:gs>
            </a:gsLst>
            <a:lin ang="0" scaled="0"/>
          </a:gradFill>
          <a:effectLst>
            <a:softEdge rad="31750"/>
          </a:effectLst>
        </p:spPr>
        <p:txBody>
          <a:bodyPr>
            <a:normAutofit fontScale="90000"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Cosmic 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Test: Calibration &amp; Analysis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974904" y="6520259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16</a:t>
            </a:fld>
            <a:endParaRPr lang="zh-CN" altLang="en-US" dirty="0"/>
          </a:p>
        </p:txBody>
      </p:sp>
      <p:grpSp>
        <p:nvGrpSpPr>
          <p:cNvPr id="17" name="组合 16"/>
          <p:cNvGrpSpPr/>
          <p:nvPr/>
        </p:nvGrpSpPr>
        <p:grpSpPr>
          <a:xfrm>
            <a:off x="9011" y="179776"/>
            <a:ext cx="8955477" cy="1016976"/>
            <a:chOff x="9011" y="179776"/>
            <a:chExt cx="8955477" cy="1016976"/>
          </a:xfrm>
        </p:grpSpPr>
        <p:grpSp>
          <p:nvGrpSpPr>
            <p:cNvPr id="18" name="组合 17"/>
            <p:cNvGrpSpPr/>
            <p:nvPr/>
          </p:nvGrpSpPr>
          <p:grpSpPr>
            <a:xfrm>
              <a:off x="755576" y="179776"/>
              <a:ext cx="8208912" cy="1016976"/>
              <a:chOff x="755576" y="179776"/>
              <a:chExt cx="8208912" cy="1016976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5588" y="179776"/>
                <a:ext cx="898900" cy="900224"/>
              </a:xfrm>
              <a:prstGeom prst="rect">
                <a:avLst/>
              </a:prstGeom>
            </p:spPr>
          </p:pic>
          <p:cxnSp>
            <p:nvCxnSpPr>
              <p:cNvPr id="22" name="直接连接符 21"/>
              <p:cNvCxnSpPr/>
              <p:nvPr/>
            </p:nvCxnSpPr>
            <p:spPr>
              <a:xfrm>
                <a:off x="755576" y="1196752"/>
                <a:ext cx="7632848" cy="0"/>
              </a:xfrm>
              <a:prstGeom prst="line">
                <a:avLst/>
              </a:prstGeom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pic>
          <p:nvPicPr>
            <p:cNvPr id="19" name="图片 18" descr="屏幕剪辑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" y="268674"/>
              <a:ext cx="674557" cy="848818"/>
            </a:xfrm>
            <a:prstGeom prst="rect">
              <a:avLst/>
            </a:prstGeom>
          </p:spPr>
        </p:pic>
        <p:pic>
          <p:nvPicPr>
            <p:cNvPr id="20" name="图片 19" descr="屏幕剪辑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206384"/>
              <a:ext cx="1169359" cy="906555"/>
            </a:xfrm>
            <a:prstGeom prst="rect">
              <a:avLst/>
            </a:prstGeom>
          </p:spPr>
        </p:pic>
      </p:grpSp>
      <p:sp>
        <p:nvSpPr>
          <p:cNvPr id="10" name="TextBox 23"/>
          <p:cNvSpPr txBox="1"/>
          <p:nvPr/>
        </p:nvSpPr>
        <p:spPr>
          <a:xfrm>
            <a:off x="792122" y="1426341"/>
            <a:ext cx="7562041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Run: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24Aug1829: </a:t>
            </a:r>
            <a:r>
              <a:rPr lang="en-US" altLang="zh-CN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Dut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701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702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Sel2/</a:t>
            </a:r>
            <a:r>
              <a:rPr lang="en-US" altLang="zh-CN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BRef</a:t>
            </a:r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700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Calibration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mode: </a:t>
            </a:r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701702700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HV: ±5600 V; Threshold: -300 mV; Gas: 90% Freon + 5% C</a:t>
            </a:r>
            <a:r>
              <a:rPr lang="en-US" altLang="zh-CN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+ 5% SF</a:t>
            </a:r>
            <a:r>
              <a:rPr lang="en-US" altLang="zh-CN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16457" y="3257862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Unpacking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16457" y="4353599"/>
            <a:ext cx="259576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Calibration</a:t>
            </a:r>
          </a:p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calib_runs_batch.sh 24Aug1829 701702700 700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37405" y="5636226"/>
            <a:ext cx="266777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</a:p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ana_sets_batch.sh 24Aug1829 701702700_700 0.5 701 702 700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左大括号 13"/>
          <p:cNvSpPr/>
          <p:nvPr/>
        </p:nvSpPr>
        <p:spPr>
          <a:xfrm>
            <a:off x="3505175" y="3040900"/>
            <a:ext cx="288032" cy="803257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左大括号 14"/>
          <p:cNvSpPr/>
          <p:nvPr/>
        </p:nvSpPr>
        <p:spPr>
          <a:xfrm>
            <a:off x="3505175" y="4232070"/>
            <a:ext cx="288032" cy="1043276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3898307" y="3040900"/>
            <a:ext cx="45754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create_calib.C (1000000,"CbmTofThu_24Aug1829")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898307" y="3459753"/>
            <a:ext cx="45401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apply_calib.C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(1000000,"CbmTofThu_24Aug1829")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898307" y="4140381"/>
            <a:ext cx="16209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init_calib_digi.sh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915940" y="4553161"/>
            <a:ext cx="16722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iter_calib_digi.sh 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898307" y="4972014"/>
            <a:ext cx="16417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gen_calib_digi.sh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898307" y="5646569"/>
            <a:ext cx="14830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iter_ana_hits.sh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3"/>
          <p:cNvSpPr txBox="1"/>
          <p:nvPr/>
        </p:nvSpPr>
        <p:spPr>
          <a:xfrm>
            <a:off x="792122" y="2408357"/>
            <a:ext cx="1835662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strategy: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79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6"/>
          <p:cNvSpPr>
            <a:spLocks noGrp="1"/>
          </p:cNvSpPr>
          <p:nvPr>
            <p:ph type="title"/>
          </p:nvPr>
        </p:nvSpPr>
        <p:spPr>
          <a:xfrm>
            <a:off x="2195737" y="271097"/>
            <a:ext cx="5256584" cy="805362"/>
          </a:xfrm>
          <a:gradFill>
            <a:gsLst>
              <a:gs pos="5000">
                <a:srgbClr val="7030A0"/>
              </a:gs>
              <a:gs pos="95000">
                <a:srgbClr val="7030A0"/>
              </a:gs>
              <a:gs pos="0">
                <a:schemeClr val="bg1"/>
              </a:gs>
              <a:gs pos="100000">
                <a:schemeClr val="bg1"/>
              </a:gs>
            </a:gsLst>
            <a:lin ang="0" scaled="0"/>
          </a:gradFill>
          <a:effectLst>
            <a:softEdge rad="31750"/>
          </a:effectLst>
        </p:spPr>
        <p:txBody>
          <a:bodyPr>
            <a:normAutofit fontScale="90000"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Cosmic 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Test: Calibration &amp; Analysis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974904" y="6520259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17</a:t>
            </a:fld>
            <a:endParaRPr lang="zh-CN" altLang="en-US" dirty="0"/>
          </a:p>
        </p:txBody>
      </p:sp>
      <p:grpSp>
        <p:nvGrpSpPr>
          <p:cNvPr id="17" name="组合 16"/>
          <p:cNvGrpSpPr/>
          <p:nvPr/>
        </p:nvGrpSpPr>
        <p:grpSpPr>
          <a:xfrm>
            <a:off x="9011" y="179776"/>
            <a:ext cx="8955477" cy="1016976"/>
            <a:chOff x="9011" y="179776"/>
            <a:chExt cx="8955477" cy="1016976"/>
          </a:xfrm>
        </p:grpSpPr>
        <p:grpSp>
          <p:nvGrpSpPr>
            <p:cNvPr id="18" name="组合 17"/>
            <p:cNvGrpSpPr/>
            <p:nvPr/>
          </p:nvGrpSpPr>
          <p:grpSpPr>
            <a:xfrm>
              <a:off x="755576" y="179776"/>
              <a:ext cx="8208912" cy="1016976"/>
              <a:chOff x="755576" y="179776"/>
              <a:chExt cx="8208912" cy="1016976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5588" y="179776"/>
                <a:ext cx="898900" cy="900224"/>
              </a:xfrm>
              <a:prstGeom prst="rect">
                <a:avLst/>
              </a:prstGeom>
            </p:spPr>
          </p:pic>
          <p:cxnSp>
            <p:nvCxnSpPr>
              <p:cNvPr id="22" name="直接连接符 21"/>
              <p:cNvCxnSpPr/>
              <p:nvPr/>
            </p:nvCxnSpPr>
            <p:spPr>
              <a:xfrm>
                <a:off x="755576" y="1196752"/>
                <a:ext cx="7632848" cy="0"/>
              </a:xfrm>
              <a:prstGeom prst="line">
                <a:avLst/>
              </a:prstGeom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pic>
          <p:nvPicPr>
            <p:cNvPr id="19" name="图片 18" descr="屏幕剪辑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" y="268674"/>
              <a:ext cx="674557" cy="848818"/>
            </a:xfrm>
            <a:prstGeom prst="rect">
              <a:avLst/>
            </a:prstGeom>
          </p:spPr>
        </p:pic>
        <p:pic>
          <p:nvPicPr>
            <p:cNvPr id="20" name="图片 19" descr="屏幕剪辑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206384"/>
              <a:ext cx="1169359" cy="906555"/>
            </a:xfrm>
            <a:prstGeom prst="rect">
              <a:avLst/>
            </a:prstGeom>
          </p:spPr>
        </p:pic>
      </p:grpSp>
      <p:sp>
        <p:nvSpPr>
          <p:cNvPr id="10" name="TextBox 23"/>
          <p:cNvSpPr txBox="1"/>
          <p:nvPr/>
        </p:nvSpPr>
        <p:spPr>
          <a:xfrm>
            <a:off x="785638" y="1337182"/>
            <a:ext cx="1194074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Unpacking: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 descr="屏幕剪辑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62" y="1700084"/>
            <a:ext cx="8065049" cy="2520000"/>
          </a:xfrm>
          <a:prstGeom prst="rect">
            <a:avLst/>
          </a:prstGeom>
        </p:spPr>
      </p:pic>
      <p:pic>
        <p:nvPicPr>
          <p:cNvPr id="12" name="图片 11" descr="屏幕剪辑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62" y="4332704"/>
            <a:ext cx="7874776" cy="2520000"/>
          </a:xfrm>
          <a:prstGeom prst="rect">
            <a:avLst/>
          </a:prstGeom>
        </p:spPr>
      </p:pic>
      <p:sp>
        <p:nvSpPr>
          <p:cNvPr id="13" name="TextBox 28"/>
          <p:cNvSpPr txBox="1"/>
          <p:nvPr/>
        </p:nvSpPr>
        <p:spPr>
          <a:xfrm>
            <a:off x="1251185" y="3429000"/>
            <a:ext cx="1448238" cy="338554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MRPC3a - 000</a:t>
            </a:r>
            <a:endParaRPr lang="en-US" altLang="zh-CN" sz="1600" b="1" baseline="30000" dirty="0" smtClean="0">
              <a:solidFill>
                <a:srgbClr val="FF0000"/>
              </a:solidFill>
              <a:latin typeface="Meiryo UI" panose="020B0604030504040204" pitchFamily="34" charset="-128"/>
              <a:ea typeface="Meiryo UI" panose="020B0604030504040204" pitchFamily="34" charset="-128"/>
              <a:cs typeface="Meiryo UI" panose="020B0604030504040204" pitchFamily="34" charset="-128"/>
            </a:endParaRPr>
          </a:p>
        </p:txBody>
      </p:sp>
      <p:sp>
        <p:nvSpPr>
          <p:cNvPr id="14" name="TextBox 28"/>
          <p:cNvSpPr txBox="1"/>
          <p:nvPr/>
        </p:nvSpPr>
        <p:spPr>
          <a:xfrm>
            <a:off x="1251185" y="5779723"/>
            <a:ext cx="1448238" cy="338554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MRPC3a - 000</a:t>
            </a:r>
            <a:endParaRPr lang="en-US" altLang="zh-CN" sz="1600" b="1" baseline="30000" dirty="0" smtClean="0">
              <a:solidFill>
                <a:srgbClr val="FF0000"/>
              </a:solidFill>
              <a:latin typeface="Meiryo UI" panose="020B0604030504040204" pitchFamily="34" charset="-128"/>
              <a:ea typeface="Meiryo UI" panose="020B0604030504040204" pitchFamily="34" charset="-128"/>
              <a:cs typeface="Meiryo UI" panose="020B0604030504040204" pitchFamily="34" charset="-128"/>
            </a:endParaRPr>
          </a:p>
        </p:txBody>
      </p:sp>
      <p:sp>
        <p:nvSpPr>
          <p:cNvPr id="15" name="TextBox 28"/>
          <p:cNvSpPr txBox="1"/>
          <p:nvPr/>
        </p:nvSpPr>
        <p:spPr>
          <a:xfrm>
            <a:off x="4010667" y="3427342"/>
            <a:ext cx="1448238" cy="338554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MRPC3a - 002</a:t>
            </a:r>
            <a:endParaRPr lang="en-US" altLang="zh-CN" sz="1600" b="1" baseline="30000" dirty="0" smtClean="0">
              <a:solidFill>
                <a:srgbClr val="FF0000"/>
              </a:solidFill>
              <a:latin typeface="Meiryo UI" panose="020B0604030504040204" pitchFamily="34" charset="-128"/>
              <a:ea typeface="Meiryo UI" panose="020B0604030504040204" pitchFamily="34" charset="-128"/>
              <a:cs typeface="Meiryo UI" panose="020B0604030504040204" pitchFamily="34" charset="-128"/>
            </a:endParaRPr>
          </a:p>
        </p:txBody>
      </p:sp>
      <p:sp>
        <p:nvSpPr>
          <p:cNvPr id="16" name="TextBox 28"/>
          <p:cNvSpPr txBox="1"/>
          <p:nvPr/>
        </p:nvSpPr>
        <p:spPr>
          <a:xfrm>
            <a:off x="6728202" y="3427342"/>
            <a:ext cx="1448238" cy="338554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MRPC3a - 003</a:t>
            </a:r>
            <a:endParaRPr lang="en-US" altLang="zh-CN" sz="1600" b="1" baseline="30000" dirty="0" smtClean="0">
              <a:solidFill>
                <a:srgbClr val="FF0000"/>
              </a:solidFill>
              <a:latin typeface="Meiryo UI" panose="020B0604030504040204" pitchFamily="34" charset="-128"/>
              <a:ea typeface="Meiryo UI" panose="020B0604030504040204" pitchFamily="34" charset="-128"/>
              <a:cs typeface="Meiryo UI" panose="020B0604030504040204" pitchFamily="34" charset="-128"/>
            </a:endParaRPr>
          </a:p>
        </p:txBody>
      </p:sp>
      <p:sp>
        <p:nvSpPr>
          <p:cNvPr id="23" name="TextBox 28"/>
          <p:cNvSpPr txBox="1"/>
          <p:nvPr/>
        </p:nvSpPr>
        <p:spPr>
          <a:xfrm>
            <a:off x="4010667" y="5778065"/>
            <a:ext cx="1448238" cy="338554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MRPC3a - 002</a:t>
            </a:r>
            <a:endParaRPr lang="en-US" altLang="zh-CN" sz="1600" b="1" baseline="30000" dirty="0" smtClean="0">
              <a:solidFill>
                <a:srgbClr val="FF0000"/>
              </a:solidFill>
              <a:latin typeface="Meiryo UI" panose="020B0604030504040204" pitchFamily="34" charset="-128"/>
              <a:ea typeface="Meiryo UI" panose="020B0604030504040204" pitchFamily="34" charset="-128"/>
              <a:cs typeface="Meiryo UI" panose="020B0604030504040204" pitchFamily="34" charset="-128"/>
            </a:endParaRPr>
          </a:p>
        </p:txBody>
      </p:sp>
      <p:sp>
        <p:nvSpPr>
          <p:cNvPr id="24" name="TextBox 28"/>
          <p:cNvSpPr txBox="1"/>
          <p:nvPr/>
        </p:nvSpPr>
        <p:spPr>
          <a:xfrm>
            <a:off x="6728202" y="5777552"/>
            <a:ext cx="1448238" cy="338554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MRPC3a - 003</a:t>
            </a:r>
            <a:endParaRPr lang="en-US" altLang="zh-CN" sz="1600" b="1" baseline="30000" dirty="0" smtClean="0">
              <a:solidFill>
                <a:srgbClr val="FF0000"/>
              </a:solidFill>
              <a:latin typeface="Meiryo UI" panose="020B0604030504040204" pitchFamily="34" charset="-128"/>
              <a:ea typeface="Meiryo UI" panose="020B0604030504040204" pitchFamily="34" charset="-128"/>
              <a:cs typeface="Meiryo UI" panose="020B0604030504040204" pitchFamily="34" charset="-128"/>
            </a:endParaRPr>
          </a:p>
        </p:txBody>
      </p:sp>
      <p:sp>
        <p:nvSpPr>
          <p:cNvPr id="25" name="TextBox 23"/>
          <p:cNvSpPr txBox="1"/>
          <p:nvPr/>
        </p:nvSpPr>
        <p:spPr>
          <a:xfrm>
            <a:off x="3616483" y="1336174"/>
            <a:ext cx="2236606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TDC channel occupancy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3"/>
          <p:cNvSpPr txBox="1"/>
          <p:nvPr/>
        </p:nvSpPr>
        <p:spPr>
          <a:xfrm>
            <a:off x="3319388" y="4249572"/>
            <a:ext cx="3009281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TDC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Leading edge time to trigger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69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6"/>
          <p:cNvSpPr>
            <a:spLocks noGrp="1"/>
          </p:cNvSpPr>
          <p:nvPr>
            <p:ph type="title"/>
          </p:nvPr>
        </p:nvSpPr>
        <p:spPr>
          <a:xfrm>
            <a:off x="2195737" y="271097"/>
            <a:ext cx="5256584" cy="805362"/>
          </a:xfrm>
          <a:gradFill>
            <a:gsLst>
              <a:gs pos="5000">
                <a:srgbClr val="7030A0"/>
              </a:gs>
              <a:gs pos="95000">
                <a:srgbClr val="7030A0"/>
              </a:gs>
              <a:gs pos="0">
                <a:schemeClr val="bg1"/>
              </a:gs>
              <a:gs pos="100000">
                <a:schemeClr val="bg1"/>
              </a:gs>
            </a:gsLst>
            <a:lin ang="0" scaled="0"/>
          </a:gradFill>
          <a:effectLst>
            <a:softEdge rad="31750"/>
          </a:effectLst>
        </p:spPr>
        <p:txBody>
          <a:bodyPr>
            <a:normAutofit fontScale="90000"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Cosmic 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Test: Calibration &amp; Analysis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974904" y="6520259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18</a:t>
            </a:fld>
            <a:endParaRPr lang="zh-CN" altLang="en-US" dirty="0"/>
          </a:p>
        </p:txBody>
      </p:sp>
      <p:grpSp>
        <p:nvGrpSpPr>
          <p:cNvPr id="17" name="组合 16"/>
          <p:cNvGrpSpPr/>
          <p:nvPr/>
        </p:nvGrpSpPr>
        <p:grpSpPr>
          <a:xfrm>
            <a:off x="9011" y="179776"/>
            <a:ext cx="8955477" cy="1016976"/>
            <a:chOff x="9011" y="179776"/>
            <a:chExt cx="8955477" cy="1016976"/>
          </a:xfrm>
        </p:grpSpPr>
        <p:grpSp>
          <p:nvGrpSpPr>
            <p:cNvPr id="18" name="组合 17"/>
            <p:cNvGrpSpPr/>
            <p:nvPr/>
          </p:nvGrpSpPr>
          <p:grpSpPr>
            <a:xfrm>
              <a:off x="755576" y="179776"/>
              <a:ext cx="8208912" cy="1016976"/>
              <a:chOff x="755576" y="179776"/>
              <a:chExt cx="8208912" cy="1016976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5588" y="179776"/>
                <a:ext cx="898900" cy="900224"/>
              </a:xfrm>
              <a:prstGeom prst="rect">
                <a:avLst/>
              </a:prstGeom>
            </p:spPr>
          </p:pic>
          <p:cxnSp>
            <p:nvCxnSpPr>
              <p:cNvPr id="22" name="直接连接符 21"/>
              <p:cNvCxnSpPr/>
              <p:nvPr/>
            </p:nvCxnSpPr>
            <p:spPr>
              <a:xfrm>
                <a:off x="755576" y="1196752"/>
                <a:ext cx="7632848" cy="0"/>
              </a:xfrm>
              <a:prstGeom prst="line">
                <a:avLst/>
              </a:prstGeom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pic>
          <p:nvPicPr>
            <p:cNvPr id="19" name="图片 18" descr="屏幕剪辑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" y="268674"/>
              <a:ext cx="674557" cy="848818"/>
            </a:xfrm>
            <a:prstGeom prst="rect">
              <a:avLst/>
            </a:prstGeom>
          </p:spPr>
        </p:pic>
        <p:pic>
          <p:nvPicPr>
            <p:cNvPr id="20" name="图片 19" descr="屏幕剪辑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206384"/>
              <a:ext cx="1169359" cy="906555"/>
            </a:xfrm>
            <a:prstGeom prst="rect">
              <a:avLst/>
            </a:prstGeom>
          </p:spPr>
        </p:pic>
      </p:grpSp>
      <p:sp>
        <p:nvSpPr>
          <p:cNvPr id="10" name="TextBox 23"/>
          <p:cNvSpPr txBox="1"/>
          <p:nvPr/>
        </p:nvSpPr>
        <p:spPr>
          <a:xfrm>
            <a:off x="785638" y="1337182"/>
            <a:ext cx="1194074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Unpacking: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 descr="屏幕剪辑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72816"/>
            <a:ext cx="3885982" cy="2520000"/>
          </a:xfrm>
          <a:prstGeom prst="rect">
            <a:avLst/>
          </a:prstGeom>
        </p:spPr>
      </p:pic>
      <p:pic>
        <p:nvPicPr>
          <p:cNvPr id="14" name="图片 13" descr="屏幕剪辑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72816"/>
            <a:ext cx="3875566" cy="2520000"/>
          </a:xfrm>
          <a:prstGeom prst="rect">
            <a:avLst/>
          </a:prstGeom>
        </p:spPr>
      </p:pic>
      <p:sp>
        <p:nvSpPr>
          <p:cNvPr id="15" name="TextBox 23"/>
          <p:cNvSpPr txBox="1"/>
          <p:nvPr/>
        </p:nvSpPr>
        <p:spPr>
          <a:xfrm>
            <a:off x="5145960" y="4558696"/>
            <a:ext cx="3170456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Matching of left and right side of each MRPC. It can prove the mapping file we prepare is correct.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15" descr="屏幕剪辑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85" y="4249747"/>
            <a:ext cx="3871049" cy="2520000"/>
          </a:xfrm>
          <a:prstGeom prst="rect">
            <a:avLst/>
          </a:prstGeom>
        </p:spPr>
      </p:pic>
      <p:sp>
        <p:nvSpPr>
          <p:cNvPr id="23" name="TextBox 28"/>
          <p:cNvSpPr txBox="1"/>
          <p:nvPr/>
        </p:nvSpPr>
        <p:spPr>
          <a:xfrm>
            <a:off x="2326410" y="3390303"/>
            <a:ext cx="1448238" cy="338554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MRPC3a - 000</a:t>
            </a:r>
            <a:endParaRPr lang="en-US" altLang="zh-CN" sz="1600" b="1" baseline="30000" dirty="0" smtClean="0">
              <a:solidFill>
                <a:srgbClr val="FF0000"/>
              </a:solidFill>
              <a:latin typeface="Meiryo UI" panose="020B0604030504040204" pitchFamily="34" charset="-128"/>
              <a:ea typeface="Meiryo UI" panose="020B0604030504040204" pitchFamily="34" charset="-128"/>
              <a:cs typeface="Meiryo UI" panose="020B0604030504040204" pitchFamily="34" charset="-128"/>
            </a:endParaRPr>
          </a:p>
        </p:txBody>
      </p:sp>
      <p:sp>
        <p:nvSpPr>
          <p:cNvPr id="24" name="TextBox 28"/>
          <p:cNvSpPr txBox="1"/>
          <p:nvPr/>
        </p:nvSpPr>
        <p:spPr>
          <a:xfrm>
            <a:off x="6300192" y="3390303"/>
            <a:ext cx="1448238" cy="338554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MRPC3a - 002</a:t>
            </a:r>
            <a:endParaRPr lang="en-US" altLang="zh-CN" sz="1600" b="1" baseline="30000" dirty="0" smtClean="0">
              <a:solidFill>
                <a:srgbClr val="FF0000"/>
              </a:solidFill>
              <a:latin typeface="Meiryo UI" panose="020B0604030504040204" pitchFamily="34" charset="-128"/>
              <a:ea typeface="Meiryo UI" panose="020B0604030504040204" pitchFamily="34" charset="-128"/>
              <a:cs typeface="Meiryo UI" panose="020B0604030504040204" pitchFamily="34" charset="-128"/>
            </a:endParaRPr>
          </a:p>
        </p:txBody>
      </p:sp>
      <p:sp>
        <p:nvSpPr>
          <p:cNvPr id="25" name="TextBox 28"/>
          <p:cNvSpPr txBox="1"/>
          <p:nvPr/>
        </p:nvSpPr>
        <p:spPr>
          <a:xfrm>
            <a:off x="2326410" y="5910303"/>
            <a:ext cx="1448238" cy="338554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MRPC3a - 003</a:t>
            </a:r>
            <a:endParaRPr lang="en-US" altLang="zh-CN" sz="1600" b="1" baseline="30000" dirty="0" smtClean="0">
              <a:solidFill>
                <a:srgbClr val="FF0000"/>
              </a:solidFill>
              <a:latin typeface="Meiryo UI" panose="020B0604030504040204" pitchFamily="34" charset="-128"/>
              <a:ea typeface="Meiryo UI" panose="020B0604030504040204" pitchFamily="34" charset="-128"/>
              <a:cs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921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6"/>
          <p:cNvSpPr>
            <a:spLocks noGrp="1"/>
          </p:cNvSpPr>
          <p:nvPr>
            <p:ph type="title"/>
          </p:nvPr>
        </p:nvSpPr>
        <p:spPr>
          <a:xfrm>
            <a:off x="2195737" y="271097"/>
            <a:ext cx="5256584" cy="805362"/>
          </a:xfrm>
          <a:gradFill>
            <a:gsLst>
              <a:gs pos="5000">
                <a:srgbClr val="7030A0"/>
              </a:gs>
              <a:gs pos="95000">
                <a:srgbClr val="7030A0"/>
              </a:gs>
              <a:gs pos="0">
                <a:schemeClr val="bg1"/>
              </a:gs>
              <a:gs pos="100000">
                <a:schemeClr val="bg1"/>
              </a:gs>
            </a:gsLst>
            <a:lin ang="0" scaled="0"/>
          </a:gradFill>
          <a:effectLst>
            <a:softEdge rad="31750"/>
          </a:effectLst>
        </p:spPr>
        <p:txBody>
          <a:bodyPr>
            <a:normAutofit fontScale="90000"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Cosmic 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Test: Calibration &amp; Analysis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974904" y="6520259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19</a:t>
            </a:fld>
            <a:endParaRPr lang="zh-CN" altLang="en-US" dirty="0"/>
          </a:p>
        </p:txBody>
      </p:sp>
      <p:grpSp>
        <p:nvGrpSpPr>
          <p:cNvPr id="17" name="组合 16"/>
          <p:cNvGrpSpPr/>
          <p:nvPr/>
        </p:nvGrpSpPr>
        <p:grpSpPr>
          <a:xfrm>
            <a:off x="9011" y="179776"/>
            <a:ext cx="8955477" cy="1016976"/>
            <a:chOff x="9011" y="179776"/>
            <a:chExt cx="8955477" cy="1016976"/>
          </a:xfrm>
        </p:grpSpPr>
        <p:grpSp>
          <p:nvGrpSpPr>
            <p:cNvPr id="18" name="组合 17"/>
            <p:cNvGrpSpPr/>
            <p:nvPr/>
          </p:nvGrpSpPr>
          <p:grpSpPr>
            <a:xfrm>
              <a:off x="755576" y="179776"/>
              <a:ext cx="8208912" cy="1016976"/>
              <a:chOff x="755576" y="179776"/>
              <a:chExt cx="8208912" cy="1016976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5588" y="179776"/>
                <a:ext cx="898900" cy="900224"/>
              </a:xfrm>
              <a:prstGeom prst="rect">
                <a:avLst/>
              </a:prstGeom>
            </p:spPr>
          </p:pic>
          <p:cxnSp>
            <p:nvCxnSpPr>
              <p:cNvPr id="22" name="直接连接符 21"/>
              <p:cNvCxnSpPr/>
              <p:nvPr/>
            </p:nvCxnSpPr>
            <p:spPr>
              <a:xfrm>
                <a:off x="755576" y="1196752"/>
                <a:ext cx="7632848" cy="0"/>
              </a:xfrm>
              <a:prstGeom prst="line">
                <a:avLst/>
              </a:prstGeom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pic>
          <p:nvPicPr>
            <p:cNvPr id="19" name="图片 18" descr="屏幕剪辑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" y="268674"/>
              <a:ext cx="674557" cy="848818"/>
            </a:xfrm>
            <a:prstGeom prst="rect">
              <a:avLst/>
            </a:prstGeom>
          </p:spPr>
        </p:pic>
        <p:pic>
          <p:nvPicPr>
            <p:cNvPr id="20" name="图片 19" descr="屏幕剪辑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206384"/>
              <a:ext cx="1169359" cy="906555"/>
            </a:xfrm>
            <a:prstGeom prst="rect">
              <a:avLst/>
            </a:prstGeom>
          </p:spPr>
        </p:pic>
      </p:grpSp>
      <p:pic>
        <p:nvPicPr>
          <p:cNvPr id="10" name="图片 9" descr="屏幕剪辑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609" y="2361353"/>
            <a:ext cx="3938862" cy="4366800"/>
          </a:xfrm>
          <a:prstGeom prst="rect">
            <a:avLst/>
          </a:prstGeom>
        </p:spPr>
      </p:pic>
      <p:sp>
        <p:nvSpPr>
          <p:cNvPr id="11" name="TextBox 23"/>
          <p:cNvSpPr txBox="1"/>
          <p:nvPr/>
        </p:nvSpPr>
        <p:spPr>
          <a:xfrm>
            <a:off x="4607403" y="1869413"/>
            <a:ext cx="3781021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pl_over_cluSel0_7_0_2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23"/>
          <p:cNvSpPr txBox="1"/>
          <p:nvPr/>
        </p:nvSpPr>
        <p:spPr>
          <a:xfrm>
            <a:off x="771673" y="1865582"/>
            <a:ext cx="3623936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pl_over_cluSel1_7_0_1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 descr="屏幕剪辑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363049"/>
            <a:ext cx="3937333" cy="4365104"/>
          </a:xfrm>
          <a:prstGeom prst="rect">
            <a:avLst/>
          </a:prstGeom>
        </p:spPr>
      </p:pic>
      <p:sp>
        <p:nvSpPr>
          <p:cNvPr id="14" name="TextBox 23"/>
          <p:cNvSpPr txBox="1"/>
          <p:nvPr/>
        </p:nvSpPr>
        <p:spPr>
          <a:xfrm>
            <a:off x="785637" y="1337182"/>
            <a:ext cx="4290419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Calibration: </a:t>
            </a:r>
            <a:r>
              <a:rPr lang="da-DK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Dut</a:t>
            </a:r>
            <a:r>
              <a:rPr lang="da-DK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701; Ref: 702; Sel2/BRef: 700</a:t>
            </a:r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83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43608" y="1772816"/>
            <a:ext cx="7416824" cy="4464496"/>
          </a:xfrm>
        </p:spPr>
        <p:txBody>
          <a:bodyPr>
            <a:normAutofit/>
          </a:bodyPr>
          <a:lstStyle/>
          <a:p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Mass production status of MRPC3a</a:t>
            </a:r>
          </a:p>
          <a:p>
            <a:pPr lvl="1"/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Conceptional design of MRPC3a</a:t>
            </a:r>
          </a:p>
          <a:p>
            <a:pPr lvl="1"/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MRPC3a production procedure</a:t>
            </a:r>
          </a:p>
          <a:p>
            <a:pPr lvl="1"/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Quality assurance results</a:t>
            </a:r>
          </a:p>
          <a:p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Preliminary test results</a:t>
            </a:r>
          </a:p>
          <a:p>
            <a:pPr lvl="1"/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HV test</a:t>
            </a:r>
          </a:p>
          <a:p>
            <a:pPr lvl="1"/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Cosmic test based on TRB system</a:t>
            </a:r>
          </a:p>
          <a:p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 and time line</a:t>
            </a:r>
          </a:p>
          <a:p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2761456" y="247374"/>
            <a:ext cx="3610744" cy="805362"/>
          </a:xfrm>
          <a:gradFill>
            <a:gsLst>
              <a:gs pos="25000">
                <a:srgbClr val="7030A0"/>
              </a:gs>
              <a:gs pos="75000">
                <a:srgbClr val="7030A0"/>
              </a:gs>
              <a:gs pos="0">
                <a:schemeClr val="bg1"/>
              </a:gs>
              <a:gs pos="100000">
                <a:schemeClr val="bg1"/>
              </a:gs>
            </a:gsLst>
            <a:lin ang="0" scaled="0"/>
          </a:gradFill>
          <a:effectLst>
            <a:softEdge rad="31750"/>
          </a:effectLst>
        </p:spPr>
        <p:txBody>
          <a:bodyPr>
            <a:norm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974904" y="6520259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2</a:t>
            </a:fld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9011" y="179776"/>
            <a:ext cx="8955477" cy="1016976"/>
            <a:chOff x="9011" y="179776"/>
            <a:chExt cx="8955477" cy="1016976"/>
          </a:xfrm>
        </p:grpSpPr>
        <p:grpSp>
          <p:nvGrpSpPr>
            <p:cNvPr id="12" name="组合 11"/>
            <p:cNvGrpSpPr/>
            <p:nvPr/>
          </p:nvGrpSpPr>
          <p:grpSpPr>
            <a:xfrm>
              <a:off x="755576" y="179776"/>
              <a:ext cx="8208912" cy="1016976"/>
              <a:chOff x="755576" y="179776"/>
              <a:chExt cx="8208912" cy="1016976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5588" y="179776"/>
                <a:ext cx="898900" cy="900224"/>
              </a:xfrm>
              <a:prstGeom prst="rect">
                <a:avLst/>
              </a:prstGeom>
            </p:spPr>
          </p:pic>
          <p:cxnSp>
            <p:nvCxnSpPr>
              <p:cNvPr id="16" name="直接连接符 15"/>
              <p:cNvCxnSpPr/>
              <p:nvPr/>
            </p:nvCxnSpPr>
            <p:spPr>
              <a:xfrm>
                <a:off x="755576" y="1196752"/>
                <a:ext cx="7632848" cy="0"/>
              </a:xfrm>
              <a:prstGeom prst="line">
                <a:avLst/>
              </a:prstGeom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pic>
          <p:nvPicPr>
            <p:cNvPr id="13" name="图片 12" descr="屏幕剪辑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" y="268674"/>
              <a:ext cx="674557" cy="848818"/>
            </a:xfrm>
            <a:prstGeom prst="rect">
              <a:avLst/>
            </a:prstGeom>
          </p:spPr>
        </p:pic>
        <p:pic>
          <p:nvPicPr>
            <p:cNvPr id="14" name="图片 13" descr="屏幕剪辑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206384"/>
              <a:ext cx="1169359" cy="9065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78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6516216" y="1894252"/>
            <a:ext cx="280831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50" i="1" dirty="0" err="1" smtClean="0"/>
              <a:t>tofAnaTestbeam</a:t>
            </a:r>
            <a:r>
              <a:rPr lang="en-US" altLang="zh-CN" sz="1050" i="1" dirty="0" smtClean="0"/>
              <a:t>-</a:t>
            </a:r>
            <a:r>
              <a:rPr lang="en-US" altLang="zh-CN" sz="1050" i="1" dirty="0"/>
              <a:t>&gt;</a:t>
            </a:r>
            <a:r>
              <a:rPr lang="en-US" altLang="zh-CN" sz="1050" i="1" dirty="0" err="1"/>
              <a:t>SetDXWidth</a:t>
            </a:r>
            <a:r>
              <a:rPr lang="en-US" altLang="zh-CN" sz="1050" i="1" dirty="0"/>
              <a:t>(1.2);  </a:t>
            </a:r>
            <a:endParaRPr lang="en-US" altLang="zh-CN" sz="1050" i="1" dirty="0" smtClean="0"/>
          </a:p>
          <a:p>
            <a:r>
              <a:rPr lang="en-US" altLang="zh-CN" sz="1050" i="1" dirty="0" err="1" smtClean="0"/>
              <a:t>tofAnaTestbeam</a:t>
            </a:r>
            <a:r>
              <a:rPr lang="en-US" altLang="zh-CN" sz="1050" i="1" dirty="0" smtClean="0"/>
              <a:t>-</a:t>
            </a:r>
            <a:r>
              <a:rPr lang="en-US" altLang="zh-CN" sz="1050" i="1" dirty="0"/>
              <a:t>&gt;</a:t>
            </a:r>
            <a:r>
              <a:rPr lang="en-US" altLang="zh-CN" sz="1050" i="1" dirty="0" err="1"/>
              <a:t>SetDYWidth</a:t>
            </a:r>
            <a:r>
              <a:rPr lang="en-US" altLang="zh-CN" sz="1050" i="1" dirty="0"/>
              <a:t>(2.0);  </a:t>
            </a:r>
            <a:endParaRPr lang="en-US" altLang="zh-CN" sz="1050" i="1" dirty="0" smtClean="0"/>
          </a:p>
          <a:p>
            <a:r>
              <a:rPr lang="en-US" altLang="zh-CN" sz="1050" i="1" dirty="0" err="1" smtClean="0"/>
              <a:t>tofAnaTestbeam</a:t>
            </a:r>
            <a:r>
              <a:rPr lang="en-US" altLang="zh-CN" sz="1050" i="1" dirty="0" smtClean="0"/>
              <a:t>-</a:t>
            </a:r>
            <a:r>
              <a:rPr lang="en-US" altLang="zh-CN" sz="1050" i="1" dirty="0"/>
              <a:t>&gt;</a:t>
            </a:r>
            <a:r>
              <a:rPr lang="en-US" altLang="zh-CN" sz="1050" i="1" dirty="0" err="1" smtClean="0"/>
              <a:t>SetDTWidth</a:t>
            </a:r>
            <a:r>
              <a:rPr lang="en-US" altLang="zh-CN" sz="1050" i="1" dirty="0" smtClean="0"/>
              <a:t>(0.15;</a:t>
            </a:r>
          </a:p>
          <a:p>
            <a:r>
              <a:rPr lang="en-US" altLang="zh-CN" sz="1050" i="1" dirty="0" err="1" smtClean="0"/>
              <a:t>tofAnaTestbeam</a:t>
            </a:r>
            <a:r>
              <a:rPr lang="en-US" altLang="zh-CN" sz="1050" i="1" dirty="0" smtClean="0"/>
              <a:t>-</a:t>
            </a:r>
            <a:r>
              <a:rPr lang="en-US" altLang="zh-CN" sz="1050" i="1" dirty="0"/>
              <a:t>&gt;SetPosY4Sel(1*</a:t>
            </a:r>
            <a:r>
              <a:rPr lang="en-US" altLang="zh-CN" sz="1050" i="1" dirty="0" err="1"/>
              <a:t>dScalFac</a:t>
            </a:r>
            <a:r>
              <a:rPr lang="en-US" altLang="zh-CN" sz="1050" i="1" dirty="0"/>
              <a:t>); </a:t>
            </a:r>
            <a:endParaRPr lang="en-US" altLang="zh-CN" sz="1050" i="1" dirty="0" smtClean="0"/>
          </a:p>
          <a:p>
            <a:r>
              <a:rPr lang="en-US" altLang="zh-CN" sz="1050" i="1" dirty="0" err="1" smtClean="0"/>
              <a:t>tofAnaTestbeam</a:t>
            </a:r>
            <a:r>
              <a:rPr lang="en-US" altLang="zh-CN" sz="1050" i="1" dirty="0" smtClean="0"/>
              <a:t>-</a:t>
            </a:r>
            <a:r>
              <a:rPr lang="en-US" altLang="zh-CN" sz="1050" i="1" dirty="0"/>
              <a:t>&gt;</a:t>
            </a:r>
            <a:r>
              <a:rPr lang="en-US" altLang="zh-CN" sz="1050" i="1" dirty="0" err="1"/>
              <a:t>SetDTDia</a:t>
            </a:r>
            <a:r>
              <a:rPr lang="en-US" altLang="zh-CN" sz="1050" i="1" dirty="0"/>
              <a:t>(0.);              </a:t>
            </a:r>
            <a:endParaRPr lang="en-US" altLang="zh-CN" sz="1050" i="1" dirty="0" smtClean="0"/>
          </a:p>
          <a:p>
            <a:r>
              <a:rPr lang="en-US" altLang="zh-CN" sz="1050" i="1" dirty="0" err="1" smtClean="0"/>
              <a:t>tofAnaTestbeam</a:t>
            </a:r>
            <a:r>
              <a:rPr lang="en-US" altLang="zh-CN" sz="1050" i="1" dirty="0" smtClean="0"/>
              <a:t>-</a:t>
            </a:r>
            <a:r>
              <a:rPr lang="en-US" altLang="zh-CN" sz="1050" i="1" dirty="0"/>
              <a:t>&gt;</a:t>
            </a:r>
            <a:r>
              <a:rPr lang="en-US" altLang="zh-CN" sz="1050" i="1" dirty="0" err="1"/>
              <a:t>SetCorMode</a:t>
            </a:r>
            <a:r>
              <a:rPr lang="en-US" altLang="zh-CN" sz="1050" i="1" dirty="0"/>
              <a:t>(</a:t>
            </a:r>
            <a:r>
              <a:rPr lang="en-US" altLang="zh-CN" sz="1050" i="1" dirty="0" err="1"/>
              <a:t>iGenCor</a:t>
            </a:r>
            <a:r>
              <a:rPr lang="en-US" altLang="zh-CN" sz="1050" i="1" dirty="0"/>
              <a:t>);       </a:t>
            </a:r>
            <a:endParaRPr lang="en-US" altLang="zh-CN" sz="1050" i="1" dirty="0" smtClean="0"/>
          </a:p>
          <a:p>
            <a:r>
              <a:rPr lang="en-US" altLang="zh-CN" sz="1050" i="1" dirty="0" err="1" smtClean="0"/>
              <a:t>tofAnaTestbeam</a:t>
            </a:r>
            <a:r>
              <a:rPr lang="en-US" altLang="zh-CN" sz="1050" i="1" dirty="0" smtClean="0"/>
              <a:t>-</a:t>
            </a:r>
            <a:r>
              <a:rPr lang="en-US" altLang="zh-CN" sz="1050" i="1" dirty="0"/>
              <a:t>&gt;SetMul0Max(400);            </a:t>
            </a:r>
            <a:endParaRPr lang="en-US" altLang="zh-CN" sz="1050" i="1" dirty="0" smtClean="0"/>
          </a:p>
          <a:p>
            <a:r>
              <a:rPr lang="en-US" altLang="zh-CN" sz="1050" i="1" dirty="0" err="1" smtClean="0"/>
              <a:t>tofAnaTestbeam</a:t>
            </a:r>
            <a:r>
              <a:rPr lang="en-US" altLang="zh-CN" sz="1050" i="1" dirty="0" smtClean="0"/>
              <a:t>-</a:t>
            </a:r>
            <a:r>
              <a:rPr lang="en-US" altLang="zh-CN" sz="1050" i="1" dirty="0"/>
              <a:t>&gt;SetMul4Max(20);            </a:t>
            </a:r>
            <a:endParaRPr lang="en-US" altLang="zh-CN" sz="1050" i="1" dirty="0" smtClean="0"/>
          </a:p>
          <a:p>
            <a:r>
              <a:rPr lang="en-US" altLang="zh-CN" sz="1050" i="1" dirty="0" err="1" smtClean="0"/>
              <a:t>tofAnaTestbeam</a:t>
            </a:r>
            <a:r>
              <a:rPr lang="en-US" altLang="zh-CN" sz="1050" i="1" dirty="0" smtClean="0"/>
              <a:t>-</a:t>
            </a:r>
            <a:r>
              <a:rPr lang="en-US" altLang="zh-CN" sz="1050" i="1" dirty="0"/>
              <a:t>&gt;</a:t>
            </a:r>
            <a:r>
              <a:rPr lang="en-US" altLang="zh-CN" sz="1050" i="1" dirty="0" err="1"/>
              <a:t>SetMulDMax</a:t>
            </a:r>
            <a:r>
              <a:rPr lang="en-US" altLang="zh-CN" sz="1050" i="1" dirty="0"/>
              <a:t>(20);            </a:t>
            </a:r>
            <a:endParaRPr lang="en-US" altLang="zh-CN" sz="1050" i="1" dirty="0" smtClean="0"/>
          </a:p>
          <a:p>
            <a:r>
              <a:rPr lang="en-US" altLang="zh-CN" sz="1050" i="1" dirty="0" err="1" smtClean="0"/>
              <a:t>tofAnaTestbeam</a:t>
            </a:r>
            <a:r>
              <a:rPr lang="en-US" altLang="zh-CN" sz="1050" i="1" dirty="0" smtClean="0"/>
              <a:t>-</a:t>
            </a:r>
            <a:r>
              <a:rPr lang="en-US" altLang="zh-CN" sz="1050" i="1" dirty="0"/>
              <a:t>&gt;</a:t>
            </a:r>
            <a:r>
              <a:rPr lang="en-US" altLang="zh-CN" sz="1050" i="1" dirty="0" err="1"/>
              <a:t>SetHitDistMin</a:t>
            </a:r>
            <a:r>
              <a:rPr lang="en-US" altLang="zh-CN" sz="1050" i="1" dirty="0"/>
              <a:t>(10.);        </a:t>
            </a:r>
            <a:endParaRPr lang="en-US" altLang="zh-CN" sz="1050" i="1" dirty="0" smtClean="0"/>
          </a:p>
          <a:p>
            <a:r>
              <a:rPr lang="en-US" altLang="zh-CN" sz="1050" i="1" dirty="0" err="1" smtClean="0"/>
              <a:t>tofAnaTestbeam</a:t>
            </a:r>
            <a:r>
              <a:rPr lang="en-US" altLang="zh-CN" sz="1050" i="1" dirty="0" smtClean="0"/>
              <a:t>-</a:t>
            </a:r>
            <a:r>
              <a:rPr lang="en-US" altLang="zh-CN" sz="1050" i="1" dirty="0"/>
              <a:t>&gt;SetDTD4MAX(6.); </a:t>
            </a:r>
            <a:endParaRPr lang="en-US" altLang="zh-CN" sz="1050" i="1" dirty="0" smtClean="0"/>
          </a:p>
          <a:p>
            <a:r>
              <a:rPr lang="en-US" altLang="zh-CN" sz="1050" i="1" dirty="0" err="1" smtClean="0"/>
              <a:t>tofAnaTestbeam</a:t>
            </a:r>
            <a:r>
              <a:rPr lang="en-US" altLang="zh-CN" sz="1050" i="1" dirty="0" smtClean="0"/>
              <a:t>-</a:t>
            </a:r>
            <a:r>
              <a:rPr lang="en-US" altLang="zh-CN" sz="1050" i="1" dirty="0"/>
              <a:t>&gt;SetPosYS2Sel(1*</a:t>
            </a:r>
            <a:r>
              <a:rPr lang="en-US" altLang="zh-CN" sz="1050" i="1" dirty="0" err="1"/>
              <a:t>dScalFac</a:t>
            </a:r>
            <a:r>
              <a:rPr lang="en-US" altLang="zh-CN" sz="1050" i="1" dirty="0"/>
              <a:t>); </a:t>
            </a:r>
            <a:endParaRPr lang="en-US" altLang="zh-CN" sz="1050" i="1" dirty="0" smtClean="0"/>
          </a:p>
          <a:p>
            <a:r>
              <a:rPr lang="en-US" altLang="zh-CN" sz="1050" i="1" dirty="0" err="1" smtClean="0"/>
              <a:t>tofAnaTestbeam</a:t>
            </a:r>
            <a:r>
              <a:rPr lang="en-US" altLang="zh-CN" sz="1050" i="1" dirty="0" smtClean="0"/>
              <a:t>-</a:t>
            </a:r>
            <a:r>
              <a:rPr lang="en-US" altLang="zh-CN" sz="1050" i="1" dirty="0"/>
              <a:t>&gt;SetChS2Sel(0.); </a:t>
            </a:r>
            <a:endParaRPr lang="en-US" altLang="zh-CN" sz="1050" i="1" dirty="0" smtClean="0"/>
          </a:p>
          <a:p>
            <a:r>
              <a:rPr lang="en-US" altLang="zh-CN" sz="1050" i="1" dirty="0" err="1" smtClean="0"/>
              <a:t>tofAnaTestbeam</a:t>
            </a:r>
            <a:r>
              <a:rPr lang="en-US" altLang="zh-CN" sz="1050" i="1" dirty="0" smtClean="0"/>
              <a:t>-</a:t>
            </a:r>
            <a:r>
              <a:rPr lang="en-US" altLang="zh-CN" sz="1050" i="1" dirty="0"/>
              <a:t>&gt;</a:t>
            </a:r>
            <a:r>
              <a:rPr lang="en-US" altLang="zh-CN" sz="1050" i="1" dirty="0" smtClean="0"/>
              <a:t>SetDChS2Sel(100</a:t>
            </a:r>
            <a:r>
              <a:rPr lang="en-US" altLang="zh-CN" sz="1050" i="1" dirty="0"/>
              <a:t>.); </a:t>
            </a:r>
            <a:endParaRPr lang="en-US" altLang="zh-CN" sz="1050" i="1" dirty="0" smtClean="0"/>
          </a:p>
          <a:p>
            <a:r>
              <a:rPr lang="en-US" altLang="zh-CN" sz="1050" i="1" dirty="0" err="1" smtClean="0"/>
              <a:t>tofAnaTestbeam</a:t>
            </a:r>
            <a:r>
              <a:rPr lang="en-US" altLang="zh-CN" sz="1050" i="1" dirty="0" smtClean="0"/>
              <a:t>-</a:t>
            </a:r>
            <a:r>
              <a:rPr lang="en-US" altLang="zh-CN" sz="1050" i="1" dirty="0"/>
              <a:t>&gt;</a:t>
            </a:r>
            <a:r>
              <a:rPr lang="en-US" altLang="zh-CN" sz="1050" i="1" dirty="0" smtClean="0"/>
              <a:t>SetChi2Lim(5.); </a:t>
            </a:r>
          </a:p>
          <a:p>
            <a:r>
              <a:rPr lang="en-US" altLang="zh-CN" sz="1050" i="1" dirty="0" err="1" smtClean="0"/>
              <a:t>tofAnaTestbeam</a:t>
            </a:r>
            <a:r>
              <a:rPr lang="en-US" altLang="zh-CN" sz="1050" i="1" dirty="0" smtClean="0"/>
              <a:t>-</a:t>
            </a:r>
            <a:r>
              <a:rPr lang="en-US" altLang="zh-CN" sz="1050" i="1" dirty="0"/>
              <a:t>&gt;SetChi2Lim2(2.); </a:t>
            </a:r>
            <a:endParaRPr lang="en-US" altLang="zh-CN" sz="1050" i="1" dirty="0" smtClean="0"/>
          </a:p>
          <a:p>
            <a:r>
              <a:rPr lang="en-US" altLang="zh-CN" sz="1050" i="1" dirty="0" err="1" smtClean="0"/>
              <a:t>tofAnaTestbeam</a:t>
            </a:r>
            <a:r>
              <a:rPr lang="en-US" altLang="zh-CN" sz="1050" i="1" dirty="0" smtClean="0"/>
              <a:t>-</a:t>
            </a:r>
            <a:r>
              <a:rPr lang="en-US" altLang="zh-CN" sz="1050" i="1" dirty="0"/>
              <a:t>&gt;</a:t>
            </a:r>
            <a:r>
              <a:rPr lang="en-US" altLang="zh-CN" sz="1050" i="1" dirty="0" err="1"/>
              <a:t>SetEnableMatchPosScaling</a:t>
            </a:r>
            <a:r>
              <a:rPr lang="en-US" altLang="zh-CN" sz="1050" i="1" dirty="0"/>
              <a:t>(</a:t>
            </a:r>
            <a:r>
              <a:rPr lang="en-US" altLang="zh-CN" sz="1050" i="1" dirty="0" err="1"/>
              <a:t>kFALSE</a:t>
            </a:r>
            <a:r>
              <a:rPr lang="en-US" altLang="zh-CN" sz="1050" i="1" dirty="0"/>
              <a:t>);  </a:t>
            </a:r>
            <a:endParaRPr lang="en-US" altLang="zh-CN" sz="1050" i="1" dirty="0" smtClean="0"/>
          </a:p>
          <a:p>
            <a:r>
              <a:rPr lang="en-US" altLang="zh-CN" sz="1050" i="1" dirty="0" err="1" smtClean="0"/>
              <a:t>tofAnaTestbeam</a:t>
            </a:r>
            <a:r>
              <a:rPr lang="en-US" altLang="zh-CN" sz="1050" i="1" dirty="0" smtClean="0"/>
              <a:t>-</a:t>
            </a:r>
            <a:r>
              <a:rPr lang="en-US" altLang="zh-CN" sz="1050" i="1" dirty="0"/>
              <a:t>&gt;SetCh4Sel(15); 	</a:t>
            </a:r>
            <a:endParaRPr lang="en-US" altLang="zh-CN" sz="1050" i="1" dirty="0" smtClean="0"/>
          </a:p>
          <a:p>
            <a:r>
              <a:rPr lang="en-US" altLang="zh-CN" sz="1050" i="1" dirty="0" err="1" smtClean="0"/>
              <a:t>tofAnaTestbeam</a:t>
            </a:r>
            <a:r>
              <a:rPr lang="en-US" altLang="zh-CN" sz="1050" i="1" dirty="0" smtClean="0"/>
              <a:t>-</a:t>
            </a:r>
            <a:r>
              <a:rPr lang="en-US" altLang="zh-CN" sz="1050" i="1" dirty="0"/>
              <a:t>&gt;SetDCh4Sel(15*</a:t>
            </a:r>
            <a:r>
              <a:rPr lang="en-US" altLang="zh-CN" sz="1050" i="1" dirty="0" err="1"/>
              <a:t>dScalFac</a:t>
            </a:r>
            <a:r>
              <a:rPr lang="en-US" altLang="zh-CN" sz="1050" i="1" dirty="0"/>
              <a:t>); </a:t>
            </a:r>
            <a:endParaRPr lang="zh-CN" altLang="en-US" sz="1050" i="1" dirty="0"/>
          </a:p>
        </p:txBody>
      </p:sp>
      <p:sp>
        <p:nvSpPr>
          <p:cNvPr id="8" name="标题 6"/>
          <p:cNvSpPr>
            <a:spLocks noGrp="1"/>
          </p:cNvSpPr>
          <p:nvPr>
            <p:ph type="title"/>
          </p:nvPr>
        </p:nvSpPr>
        <p:spPr>
          <a:xfrm>
            <a:off x="2195737" y="271097"/>
            <a:ext cx="5256584" cy="805362"/>
          </a:xfrm>
          <a:gradFill>
            <a:gsLst>
              <a:gs pos="5000">
                <a:srgbClr val="7030A0"/>
              </a:gs>
              <a:gs pos="95000">
                <a:srgbClr val="7030A0"/>
              </a:gs>
              <a:gs pos="0">
                <a:schemeClr val="bg1"/>
              </a:gs>
              <a:gs pos="100000">
                <a:schemeClr val="bg1"/>
              </a:gs>
            </a:gsLst>
            <a:lin ang="0" scaled="0"/>
          </a:gradFill>
          <a:effectLst>
            <a:softEdge rad="31750"/>
          </a:effectLst>
        </p:spPr>
        <p:txBody>
          <a:bodyPr>
            <a:normAutofit fontScale="90000"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Cosmic 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Test: Calibration &amp; Analysis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974904" y="6520259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20</a:t>
            </a:fld>
            <a:endParaRPr lang="zh-CN" altLang="en-US" dirty="0"/>
          </a:p>
        </p:txBody>
      </p:sp>
      <p:grpSp>
        <p:nvGrpSpPr>
          <p:cNvPr id="17" name="组合 16"/>
          <p:cNvGrpSpPr/>
          <p:nvPr/>
        </p:nvGrpSpPr>
        <p:grpSpPr>
          <a:xfrm>
            <a:off x="9011" y="179776"/>
            <a:ext cx="8955477" cy="1016976"/>
            <a:chOff x="9011" y="179776"/>
            <a:chExt cx="8955477" cy="1016976"/>
          </a:xfrm>
        </p:grpSpPr>
        <p:grpSp>
          <p:nvGrpSpPr>
            <p:cNvPr id="18" name="组合 17"/>
            <p:cNvGrpSpPr/>
            <p:nvPr/>
          </p:nvGrpSpPr>
          <p:grpSpPr>
            <a:xfrm>
              <a:off x="755576" y="179776"/>
              <a:ext cx="8208912" cy="1016976"/>
              <a:chOff x="755576" y="179776"/>
              <a:chExt cx="8208912" cy="1016976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5588" y="179776"/>
                <a:ext cx="898900" cy="900224"/>
              </a:xfrm>
              <a:prstGeom prst="rect">
                <a:avLst/>
              </a:prstGeom>
            </p:spPr>
          </p:pic>
          <p:cxnSp>
            <p:nvCxnSpPr>
              <p:cNvPr id="22" name="直接连接符 21"/>
              <p:cNvCxnSpPr/>
              <p:nvPr/>
            </p:nvCxnSpPr>
            <p:spPr>
              <a:xfrm>
                <a:off x="755576" y="1196752"/>
                <a:ext cx="7632848" cy="0"/>
              </a:xfrm>
              <a:prstGeom prst="line">
                <a:avLst/>
              </a:prstGeom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pic>
          <p:nvPicPr>
            <p:cNvPr id="19" name="图片 18" descr="屏幕剪辑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" y="268674"/>
              <a:ext cx="674557" cy="848818"/>
            </a:xfrm>
            <a:prstGeom prst="rect">
              <a:avLst/>
            </a:prstGeom>
          </p:spPr>
        </p:pic>
        <p:pic>
          <p:nvPicPr>
            <p:cNvPr id="20" name="图片 19" descr="屏幕剪辑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206384"/>
              <a:ext cx="1169359" cy="906555"/>
            </a:xfrm>
            <a:prstGeom prst="rect">
              <a:avLst/>
            </a:prstGeom>
          </p:spPr>
        </p:pic>
      </p:grpSp>
      <p:sp>
        <p:nvSpPr>
          <p:cNvPr id="10" name="TextBox 23"/>
          <p:cNvSpPr txBox="1"/>
          <p:nvPr/>
        </p:nvSpPr>
        <p:spPr>
          <a:xfrm>
            <a:off x="5292080" y="1336089"/>
            <a:ext cx="2052229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pl_over_Mat04D4best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 descr="屏幕剪辑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54115"/>
            <a:ext cx="6370385" cy="4918312"/>
          </a:xfrm>
          <a:prstGeom prst="rect">
            <a:avLst/>
          </a:prstGeom>
        </p:spPr>
      </p:pic>
      <p:sp>
        <p:nvSpPr>
          <p:cNvPr id="14" name="TextBox 23"/>
          <p:cNvSpPr txBox="1"/>
          <p:nvPr/>
        </p:nvSpPr>
        <p:spPr>
          <a:xfrm>
            <a:off x="785637" y="1337182"/>
            <a:ext cx="4290419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Analysis: </a:t>
            </a:r>
            <a:r>
              <a:rPr lang="da-DK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Dut</a:t>
            </a:r>
            <a:r>
              <a:rPr lang="da-DK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701; Ref: 702; Sel2/BRef: 700</a:t>
            </a:r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27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6516216" y="1894252"/>
            <a:ext cx="280831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50" i="1" dirty="0" err="1" smtClean="0"/>
              <a:t>tofAnaTestbeam</a:t>
            </a:r>
            <a:r>
              <a:rPr lang="en-US" altLang="zh-CN" sz="1050" i="1" dirty="0" smtClean="0"/>
              <a:t>-</a:t>
            </a:r>
            <a:r>
              <a:rPr lang="en-US" altLang="zh-CN" sz="1050" i="1" dirty="0"/>
              <a:t>&gt;</a:t>
            </a:r>
            <a:r>
              <a:rPr lang="en-US" altLang="zh-CN" sz="1050" i="1" dirty="0" err="1"/>
              <a:t>SetDXWidth</a:t>
            </a:r>
            <a:r>
              <a:rPr lang="en-US" altLang="zh-CN" sz="1050" i="1" dirty="0"/>
              <a:t>(1.2);  </a:t>
            </a:r>
            <a:endParaRPr lang="en-US" altLang="zh-CN" sz="1050" i="1" dirty="0" smtClean="0"/>
          </a:p>
          <a:p>
            <a:r>
              <a:rPr lang="en-US" altLang="zh-CN" sz="1050" i="1" dirty="0" err="1" smtClean="0"/>
              <a:t>tofAnaTestbeam</a:t>
            </a:r>
            <a:r>
              <a:rPr lang="en-US" altLang="zh-CN" sz="1050" i="1" dirty="0" smtClean="0"/>
              <a:t>-</a:t>
            </a:r>
            <a:r>
              <a:rPr lang="en-US" altLang="zh-CN" sz="1050" i="1" dirty="0"/>
              <a:t>&gt;</a:t>
            </a:r>
            <a:r>
              <a:rPr lang="en-US" altLang="zh-CN" sz="1050" i="1" dirty="0" err="1"/>
              <a:t>SetDYWidth</a:t>
            </a:r>
            <a:r>
              <a:rPr lang="en-US" altLang="zh-CN" sz="1050" i="1" dirty="0"/>
              <a:t>(2.0);  </a:t>
            </a:r>
            <a:endParaRPr lang="en-US" altLang="zh-CN" sz="1050" i="1" dirty="0" smtClean="0"/>
          </a:p>
          <a:p>
            <a:r>
              <a:rPr lang="en-US" altLang="zh-CN" sz="1050" i="1" dirty="0" err="1" smtClean="0"/>
              <a:t>tofAnaTestbeam</a:t>
            </a:r>
            <a:r>
              <a:rPr lang="en-US" altLang="zh-CN" sz="1050" i="1" dirty="0" smtClean="0"/>
              <a:t>-</a:t>
            </a:r>
            <a:r>
              <a:rPr lang="en-US" altLang="zh-CN" sz="1050" i="1" dirty="0"/>
              <a:t>&gt;</a:t>
            </a:r>
            <a:r>
              <a:rPr lang="en-US" altLang="zh-CN" sz="1050" i="1" dirty="0" err="1" smtClean="0"/>
              <a:t>SetDTWidth</a:t>
            </a:r>
            <a:r>
              <a:rPr lang="en-US" altLang="zh-CN" sz="1050" i="1" dirty="0" smtClean="0"/>
              <a:t>(0.15;</a:t>
            </a:r>
          </a:p>
          <a:p>
            <a:r>
              <a:rPr lang="en-US" altLang="zh-CN" sz="1050" i="1" dirty="0" err="1" smtClean="0"/>
              <a:t>tofAnaTestbeam</a:t>
            </a:r>
            <a:r>
              <a:rPr lang="en-US" altLang="zh-CN" sz="1050" i="1" dirty="0" smtClean="0"/>
              <a:t>-</a:t>
            </a:r>
            <a:r>
              <a:rPr lang="en-US" altLang="zh-CN" sz="1050" i="1" dirty="0"/>
              <a:t>&gt;SetPosY4Sel(1*</a:t>
            </a:r>
            <a:r>
              <a:rPr lang="en-US" altLang="zh-CN" sz="1050" i="1" dirty="0" err="1"/>
              <a:t>dScalFac</a:t>
            </a:r>
            <a:r>
              <a:rPr lang="en-US" altLang="zh-CN" sz="1050" i="1" dirty="0"/>
              <a:t>); </a:t>
            </a:r>
            <a:endParaRPr lang="en-US" altLang="zh-CN" sz="1050" i="1" dirty="0" smtClean="0"/>
          </a:p>
          <a:p>
            <a:r>
              <a:rPr lang="en-US" altLang="zh-CN" sz="1050" i="1" dirty="0" err="1" smtClean="0"/>
              <a:t>tofAnaTestbeam</a:t>
            </a:r>
            <a:r>
              <a:rPr lang="en-US" altLang="zh-CN" sz="1050" i="1" dirty="0" smtClean="0"/>
              <a:t>-</a:t>
            </a:r>
            <a:r>
              <a:rPr lang="en-US" altLang="zh-CN" sz="1050" i="1" dirty="0"/>
              <a:t>&gt;</a:t>
            </a:r>
            <a:r>
              <a:rPr lang="en-US" altLang="zh-CN" sz="1050" i="1" dirty="0" err="1"/>
              <a:t>SetDTDia</a:t>
            </a:r>
            <a:r>
              <a:rPr lang="en-US" altLang="zh-CN" sz="1050" i="1" dirty="0"/>
              <a:t>(0.);              </a:t>
            </a:r>
            <a:endParaRPr lang="en-US" altLang="zh-CN" sz="1050" i="1" dirty="0" smtClean="0"/>
          </a:p>
          <a:p>
            <a:r>
              <a:rPr lang="en-US" altLang="zh-CN" sz="1050" i="1" dirty="0" err="1" smtClean="0"/>
              <a:t>tofAnaTestbeam</a:t>
            </a:r>
            <a:r>
              <a:rPr lang="en-US" altLang="zh-CN" sz="1050" i="1" dirty="0" smtClean="0"/>
              <a:t>-</a:t>
            </a:r>
            <a:r>
              <a:rPr lang="en-US" altLang="zh-CN" sz="1050" i="1" dirty="0"/>
              <a:t>&gt;</a:t>
            </a:r>
            <a:r>
              <a:rPr lang="en-US" altLang="zh-CN" sz="1050" i="1" dirty="0" err="1"/>
              <a:t>SetCorMode</a:t>
            </a:r>
            <a:r>
              <a:rPr lang="en-US" altLang="zh-CN" sz="1050" i="1" dirty="0"/>
              <a:t>(</a:t>
            </a:r>
            <a:r>
              <a:rPr lang="en-US" altLang="zh-CN" sz="1050" i="1" dirty="0" err="1"/>
              <a:t>iGenCor</a:t>
            </a:r>
            <a:r>
              <a:rPr lang="en-US" altLang="zh-CN" sz="1050" i="1" dirty="0"/>
              <a:t>);       </a:t>
            </a:r>
            <a:endParaRPr lang="en-US" altLang="zh-CN" sz="1050" i="1" dirty="0" smtClean="0"/>
          </a:p>
          <a:p>
            <a:r>
              <a:rPr lang="en-US" altLang="zh-CN" sz="1050" i="1" dirty="0" err="1" smtClean="0"/>
              <a:t>tofAnaTestbeam</a:t>
            </a:r>
            <a:r>
              <a:rPr lang="en-US" altLang="zh-CN" sz="1050" i="1" dirty="0" smtClean="0"/>
              <a:t>-</a:t>
            </a:r>
            <a:r>
              <a:rPr lang="en-US" altLang="zh-CN" sz="1050" i="1" dirty="0"/>
              <a:t>&gt;SetMul0Max(400);            </a:t>
            </a:r>
            <a:endParaRPr lang="en-US" altLang="zh-CN" sz="1050" i="1" dirty="0" smtClean="0"/>
          </a:p>
          <a:p>
            <a:r>
              <a:rPr lang="en-US" altLang="zh-CN" sz="1050" i="1" dirty="0" err="1" smtClean="0"/>
              <a:t>tofAnaTestbeam</a:t>
            </a:r>
            <a:r>
              <a:rPr lang="en-US" altLang="zh-CN" sz="1050" i="1" dirty="0" smtClean="0"/>
              <a:t>-</a:t>
            </a:r>
            <a:r>
              <a:rPr lang="en-US" altLang="zh-CN" sz="1050" i="1" dirty="0"/>
              <a:t>&gt;SetMul4Max(20);            </a:t>
            </a:r>
            <a:endParaRPr lang="en-US" altLang="zh-CN" sz="1050" i="1" dirty="0" smtClean="0"/>
          </a:p>
          <a:p>
            <a:r>
              <a:rPr lang="en-US" altLang="zh-CN" sz="1050" i="1" dirty="0" err="1" smtClean="0"/>
              <a:t>tofAnaTestbeam</a:t>
            </a:r>
            <a:r>
              <a:rPr lang="en-US" altLang="zh-CN" sz="1050" i="1" dirty="0" smtClean="0"/>
              <a:t>-</a:t>
            </a:r>
            <a:r>
              <a:rPr lang="en-US" altLang="zh-CN" sz="1050" i="1" dirty="0"/>
              <a:t>&gt;</a:t>
            </a:r>
            <a:r>
              <a:rPr lang="en-US" altLang="zh-CN" sz="1050" i="1" dirty="0" err="1"/>
              <a:t>SetMulDMax</a:t>
            </a:r>
            <a:r>
              <a:rPr lang="en-US" altLang="zh-CN" sz="1050" i="1" dirty="0"/>
              <a:t>(20);            </a:t>
            </a:r>
            <a:endParaRPr lang="en-US" altLang="zh-CN" sz="1050" i="1" dirty="0" smtClean="0"/>
          </a:p>
          <a:p>
            <a:r>
              <a:rPr lang="en-US" altLang="zh-CN" sz="1050" i="1" dirty="0" err="1" smtClean="0"/>
              <a:t>tofAnaTestbeam</a:t>
            </a:r>
            <a:r>
              <a:rPr lang="en-US" altLang="zh-CN" sz="1050" i="1" dirty="0" smtClean="0"/>
              <a:t>-</a:t>
            </a:r>
            <a:r>
              <a:rPr lang="en-US" altLang="zh-CN" sz="1050" i="1" dirty="0"/>
              <a:t>&gt;</a:t>
            </a:r>
            <a:r>
              <a:rPr lang="en-US" altLang="zh-CN" sz="1050" i="1" dirty="0" err="1"/>
              <a:t>SetHitDistMin</a:t>
            </a:r>
            <a:r>
              <a:rPr lang="en-US" altLang="zh-CN" sz="1050" i="1" dirty="0"/>
              <a:t>(10.);        </a:t>
            </a:r>
            <a:endParaRPr lang="en-US" altLang="zh-CN" sz="1050" i="1" dirty="0" smtClean="0"/>
          </a:p>
          <a:p>
            <a:r>
              <a:rPr lang="en-US" altLang="zh-CN" sz="1050" i="1" dirty="0" err="1" smtClean="0"/>
              <a:t>tofAnaTestbeam</a:t>
            </a:r>
            <a:r>
              <a:rPr lang="en-US" altLang="zh-CN" sz="1050" i="1" dirty="0" smtClean="0"/>
              <a:t>-</a:t>
            </a:r>
            <a:r>
              <a:rPr lang="en-US" altLang="zh-CN" sz="1050" i="1" dirty="0"/>
              <a:t>&gt;SetDTD4MAX(6.); </a:t>
            </a:r>
            <a:endParaRPr lang="en-US" altLang="zh-CN" sz="1050" i="1" dirty="0" smtClean="0"/>
          </a:p>
          <a:p>
            <a:r>
              <a:rPr lang="en-US" altLang="zh-CN" sz="1050" i="1" dirty="0" err="1" smtClean="0"/>
              <a:t>tofAnaTestbeam</a:t>
            </a:r>
            <a:r>
              <a:rPr lang="en-US" altLang="zh-CN" sz="1050" i="1" dirty="0" smtClean="0"/>
              <a:t>-</a:t>
            </a:r>
            <a:r>
              <a:rPr lang="en-US" altLang="zh-CN" sz="1050" i="1" dirty="0"/>
              <a:t>&gt;SetPosYS2Sel(1*</a:t>
            </a:r>
            <a:r>
              <a:rPr lang="en-US" altLang="zh-CN" sz="1050" i="1" dirty="0" err="1"/>
              <a:t>dScalFac</a:t>
            </a:r>
            <a:r>
              <a:rPr lang="en-US" altLang="zh-CN" sz="1050" i="1" dirty="0"/>
              <a:t>); </a:t>
            </a:r>
            <a:endParaRPr lang="en-US" altLang="zh-CN" sz="1050" i="1" dirty="0" smtClean="0"/>
          </a:p>
          <a:p>
            <a:r>
              <a:rPr lang="en-US" altLang="zh-CN" sz="1050" i="1" dirty="0" err="1" smtClean="0"/>
              <a:t>tofAnaTestbeam</a:t>
            </a:r>
            <a:r>
              <a:rPr lang="en-US" altLang="zh-CN" sz="1050" i="1" dirty="0" smtClean="0"/>
              <a:t>-</a:t>
            </a:r>
            <a:r>
              <a:rPr lang="en-US" altLang="zh-CN" sz="1050" i="1" dirty="0"/>
              <a:t>&gt;SetChS2Sel(0.); </a:t>
            </a:r>
            <a:endParaRPr lang="en-US" altLang="zh-CN" sz="1050" i="1" dirty="0" smtClean="0"/>
          </a:p>
          <a:p>
            <a:r>
              <a:rPr lang="en-US" altLang="zh-CN" sz="1050" i="1" dirty="0" err="1" smtClean="0"/>
              <a:t>tofAnaTestbeam</a:t>
            </a:r>
            <a:r>
              <a:rPr lang="en-US" altLang="zh-CN" sz="1050" i="1" dirty="0" smtClean="0"/>
              <a:t>-</a:t>
            </a:r>
            <a:r>
              <a:rPr lang="en-US" altLang="zh-CN" sz="1050" i="1" dirty="0"/>
              <a:t>&gt;</a:t>
            </a:r>
            <a:r>
              <a:rPr lang="en-US" altLang="zh-CN" sz="1050" i="1" dirty="0" smtClean="0"/>
              <a:t>SetDChS2Sel(100</a:t>
            </a:r>
            <a:r>
              <a:rPr lang="en-US" altLang="zh-CN" sz="1050" i="1" dirty="0"/>
              <a:t>.); </a:t>
            </a:r>
            <a:endParaRPr lang="en-US" altLang="zh-CN" sz="1050" i="1" dirty="0" smtClean="0"/>
          </a:p>
          <a:p>
            <a:r>
              <a:rPr lang="en-US" altLang="zh-CN" sz="1050" i="1" dirty="0" err="1" smtClean="0"/>
              <a:t>tofAnaTestbeam</a:t>
            </a:r>
            <a:r>
              <a:rPr lang="en-US" altLang="zh-CN" sz="1050" i="1" dirty="0" smtClean="0"/>
              <a:t>-</a:t>
            </a:r>
            <a:r>
              <a:rPr lang="en-US" altLang="zh-CN" sz="1050" i="1" dirty="0"/>
              <a:t>&gt;</a:t>
            </a:r>
            <a:r>
              <a:rPr lang="en-US" altLang="zh-CN" sz="1050" i="1" dirty="0" smtClean="0"/>
              <a:t>SetChi2Lim(5.); </a:t>
            </a:r>
          </a:p>
          <a:p>
            <a:r>
              <a:rPr lang="en-US" altLang="zh-CN" sz="1050" i="1" dirty="0" err="1" smtClean="0"/>
              <a:t>tofAnaTestbeam</a:t>
            </a:r>
            <a:r>
              <a:rPr lang="en-US" altLang="zh-CN" sz="1050" i="1" dirty="0" smtClean="0"/>
              <a:t>-</a:t>
            </a:r>
            <a:r>
              <a:rPr lang="en-US" altLang="zh-CN" sz="1050" i="1" dirty="0"/>
              <a:t>&gt;SetChi2Lim2(2.); </a:t>
            </a:r>
            <a:endParaRPr lang="en-US" altLang="zh-CN" sz="1050" i="1" dirty="0" smtClean="0"/>
          </a:p>
          <a:p>
            <a:r>
              <a:rPr lang="en-US" altLang="zh-CN" sz="1050" i="1" dirty="0" err="1" smtClean="0"/>
              <a:t>tofAnaTestbeam</a:t>
            </a:r>
            <a:r>
              <a:rPr lang="en-US" altLang="zh-CN" sz="1050" i="1" dirty="0" smtClean="0"/>
              <a:t>-</a:t>
            </a:r>
            <a:r>
              <a:rPr lang="en-US" altLang="zh-CN" sz="1050" i="1" dirty="0"/>
              <a:t>&gt;</a:t>
            </a:r>
            <a:r>
              <a:rPr lang="en-US" altLang="zh-CN" sz="1050" i="1" dirty="0" err="1"/>
              <a:t>SetEnableMatchPosScaling</a:t>
            </a:r>
            <a:r>
              <a:rPr lang="en-US" altLang="zh-CN" sz="1050" i="1" dirty="0"/>
              <a:t>(</a:t>
            </a:r>
            <a:r>
              <a:rPr lang="en-US" altLang="zh-CN" sz="1050" i="1" dirty="0" err="1"/>
              <a:t>kFALSE</a:t>
            </a:r>
            <a:r>
              <a:rPr lang="en-US" altLang="zh-CN" sz="1050" i="1" dirty="0"/>
              <a:t>);  </a:t>
            </a:r>
            <a:endParaRPr lang="en-US" altLang="zh-CN" sz="1050" i="1" dirty="0" smtClean="0"/>
          </a:p>
          <a:p>
            <a:r>
              <a:rPr lang="en-US" altLang="zh-CN" sz="1050" i="1" dirty="0" err="1" smtClean="0"/>
              <a:t>tofAnaTestbeam</a:t>
            </a:r>
            <a:r>
              <a:rPr lang="en-US" altLang="zh-CN" sz="1050" i="1" dirty="0" smtClean="0"/>
              <a:t>-</a:t>
            </a:r>
            <a:r>
              <a:rPr lang="en-US" altLang="zh-CN" sz="1050" i="1" dirty="0"/>
              <a:t>&gt;SetCh4Sel(15); 	</a:t>
            </a:r>
            <a:endParaRPr lang="en-US" altLang="zh-CN" sz="1050" i="1" dirty="0" smtClean="0"/>
          </a:p>
          <a:p>
            <a:r>
              <a:rPr lang="en-US" altLang="zh-CN" sz="1050" i="1" dirty="0" err="1" smtClean="0"/>
              <a:t>tofAnaTestbeam</a:t>
            </a:r>
            <a:r>
              <a:rPr lang="en-US" altLang="zh-CN" sz="1050" i="1" dirty="0" smtClean="0"/>
              <a:t>-</a:t>
            </a:r>
            <a:r>
              <a:rPr lang="en-US" altLang="zh-CN" sz="1050" i="1" dirty="0"/>
              <a:t>&gt;SetDCh4Sel(15*</a:t>
            </a:r>
            <a:r>
              <a:rPr lang="en-US" altLang="zh-CN" sz="1050" i="1" dirty="0" err="1"/>
              <a:t>dScalFac</a:t>
            </a:r>
            <a:r>
              <a:rPr lang="en-US" altLang="zh-CN" sz="1050" i="1" dirty="0"/>
              <a:t>); </a:t>
            </a:r>
            <a:endParaRPr lang="zh-CN" altLang="en-US" sz="1050" i="1" dirty="0"/>
          </a:p>
        </p:txBody>
      </p:sp>
      <p:pic>
        <p:nvPicPr>
          <p:cNvPr id="26" name="图片 25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54115"/>
            <a:ext cx="6370385" cy="4918312"/>
          </a:xfrm>
          <a:prstGeom prst="rect">
            <a:avLst/>
          </a:prstGeom>
        </p:spPr>
      </p:pic>
      <p:sp>
        <p:nvSpPr>
          <p:cNvPr id="8" name="标题 6"/>
          <p:cNvSpPr>
            <a:spLocks noGrp="1"/>
          </p:cNvSpPr>
          <p:nvPr>
            <p:ph type="title"/>
          </p:nvPr>
        </p:nvSpPr>
        <p:spPr>
          <a:xfrm>
            <a:off x="2195737" y="271097"/>
            <a:ext cx="5256584" cy="805362"/>
          </a:xfrm>
          <a:gradFill>
            <a:gsLst>
              <a:gs pos="5000">
                <a:srgbClr val="7030A0"/>
              </a:gs>
              <a:gs pos="95000">
                <a:srgbClr val="7030A0"/>
              </a:gs>
              <a:gs pos="0">
                <a:schemeClr val="bg1"/>
              </a:gs>
              <a:gs pos="100000">
                <a:schemeClr val="bg1"/>
              </a:gs>
            </a:gsLst>
            <a:lin ang="0" scaled="0"/>
          </a:gradFill>
          <a:effectLst>
            <a:softEdge rad="31750"/>
          </a:effectLst>
        </p:spPr>
        <p:txBody>
          <a:bodyPr>
            <a:normAutofit fontScale="90000"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Cosmic 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Test: Calibration &amp; Analysis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974904" y="6520259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21</a:t>
            </a:fld>
            <a:endParaRPr lang="zh-CN" altLang="en-US" dirty="0"/>
          </a:p>
        </p:txBody>
      </p:sp>
      <p:grpSp>
        <p:nvGrpSpPr>
          <p:cNvPr id="17" name="组合 16"/>
          <p:cNvGrpSpPr/>
          <p:nvPr/>
        </p:nvGrpSpPr>
        <p:grpSpPr>
          <a:xfrm>
            <a:off x="9011" y="179776"/>
            <a:ext cx="8955477" cy="1016976"/>
            <a:chOff x="9011" y="179776"/>
            <a:chExt cx="8955477" cy="1016976"/>
          </a:xfrm>
        </p:grpSpPr>
        <p:grpSp>
          <p:nvGrpSpPr>
            <p:cNvPr id="18" name="组合 17"/>
            <p:cNvGrpSpPr/>
            <p:nvPr/>
          </p:nvGrpSpPr>
          <p:grpSpPr>
            <a:xfrm>
              <a:off x="755576" y="179776"/>
              <a:ext cx="8208912" cy="1016976"/>
              <a:chOff x="755576" y="179776"/>
              <a:chExt cx="8208912" cy="1016976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5588" y="179776"/>
                <a:ext cx="898900" cy="900224"/>
              </a:xfrm>
              <a:prstGeom prst="rect">
                <a:avLst/>
              </a:prstGeom>
            </p:spPr>
          </p:pic>
          <p:cxnSp>
            <p:nvCxnSpPr>
              <p:cNvPr id="22" name="直接连接符 21"/>
              <p:cNvCxnSpPr/>
              <p:nvPr/>
            </p:nvCxnSpPr>
            <p:spPr>
              <a:xfrm>
                <a:off x="755576" y="1196752"/>
                <a:ext cx="7632848" cy="0"/>
              </a:xfrm>
              <a:prstGeom prst="line">
                <a:avLst/>
              </a:prstGeom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pic>
          <p:nvPicPr>
            <p:cNvPr id="19" name="图片 18" descr="屏幕剪辑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" y="268674"/>
              <a:ext cx="674557" cy="848818"/>
            </a:xfrm>
            <a:prstGeom prst="rect">
              <a:avLst/>
            </a:prstGeom>
          </p:spPr>
        </p:pic>
        <p:pic>
          <p:nvPicPr>
            <p:cNvPr id="20" name="图片 19" descr="屏幕剪辑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206384"/>
              <a:ext cx="1169359" cy="906555"/>
            </a:xfrm>
            <a:prstGeom prst="rect">
              <a:avLst/>
            </a:prstGeom>
          </p:spPr>
        </p:pic>
      </p:grpSp>
      <p:sp>
        <p:nvSpPr>
          <p:cNvPr id="10" name="TextBox 23"/>
          <p:cNvSpPr txBox="1"/>
          <p:nvPr/>
        </p:nvSpPr>
        <p:spPr>
          <a:xfrm>
            <a:off x="5292080" y="1336089"/>
            <a:ext cx="2052229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pl_over_Mat04D4best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23"/>
          <p:cNvSpPr txBox="1"/>
          <p:nvPr/>
        </p:nvSpPr>
        <p:spPr>
          <a:xfrm>
            <a:off x="785637" y="1337182"/>
            <a:ext cx="4290419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Analysis: </a:t>
            </a:r>
            <a:r>
              <a:rPr lang="da-DK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Dut</a:t>
            </a:r>
            <a:r>
              <a:rPr lang="da-DK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701; Ref: 702; Sel2/BRef: 700</a:t>
            </a:r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 descr="屏幕剪辑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9" y="1798537"/>
            <a:ext cx="2487705" cy="1620000"/>
          </a:xfrm>
          <a:prstGeom prst="rect">
            <a:avLst/>
          </a:prstGeom>
        </p:spPr>
      </p:pic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517" y="1798537"/>
            <a:ext cx="2494286" cy="1620000"/>
          </a:xfrm>
          <a:prstGeom prst="rect">
            <a:avLst/>
          </a:prstGeom>
        </p:spPr>
      </p:pic>
      <p:pic>
        <p:nvPicPr>
          <p:cNvPr id="5" name="图片 4" descr="屏幕剪辑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06" y="3433979"/>
            <a:ext cx="2520478" cy="1620000"/>
          </a:xfrm>
          <a:prstGeom prst="rect">
            <a:avLst/>
          </a:prstGeom>
        </p:spPr>
      </p:pic>
      <p:pic>
        <p:nvPicPr>
          <p:cNvPr id="6" name="图片 5" descr="屏幕剪辑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122" y="1798537"/>
            <a:ext cx="2494628" cy="1620000"/>
          </a:xfrm>
          <a:prstGeom prst="rect">
            <a:avLst/>
          </a:prstGeom>
        </p:spPr>
      </p:pic>
      <p:pic>
        <p:nvPicPr>
          <p:cNvPr id="7" name="图片 6" descr="屏幕剪辑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084" y="5085184"/>
            <a:ext cx="2427840" cy="1620000"/>
          </a:xfrm>
          <a:prstGeom prst="rect">
            <a:avLst/>
          </a:prstGeom>
        </p:spPr>
      </p:pic>
      <p:pic>
        <p:nvPicPr>
          <p:cNvPr id="9" name="图片 8" descr="屏幕剪辑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06" y="5085184"/>
            <a:ext cx="2512299" cy="1620000"/>
          </a:xfrm>
          <a:prstGeom prst="rect">
            <a:avLst/>
          </a:prstGeom>
        </p:spPr>
      </p:pic>
      <p:pic>
        <p:nvPicPr>
          <p:cNvPr id="15" name="图片 14" descr="屏幕剪辑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560" y="3418537"/>
            <a:ext cx="2520478" cy="1620000"/>
          </a:xfrm>
          <a:prstGeom prst="rect">
            <a:avLst/>
          </a:prstGeom>
        </p:spPr>
      </p:pic>
      <p:pic>
        <p:nvPicPr>
          <p:cNvPr id="23" name="图片 22" descr="屏幕剪辑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517" y="3433979"/>
            <a:ext cx="2536407" cy="1620000"/>
          </a:xfrm>
          <a:prstGeom prst="rect">
            <a:avLst/>
          </a:prstGeom>
        </p:spPr>
      </p:pic>
      <p:sp>
        <p:nvSpPr>
          <p:cNvPr id="24" name="TextBox 28"/>
          <p:cNvSpPr txBox="1"/>
          <p:nvPr/>
        </p:nvSpPr>
        <p:spPr>
          <a:xfrm>
            <a:off x="5994560" y="5805264"/>
            <a:ext cx="2664296" cy="584775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Efficiency: 96%</a:t>
            </a:r>
          </a:p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 time resolution: 100ps</a:t>
            </a:r>
          </a:p>
        </p:txBody>
      </p:sp>
    </p:spTree>
    <p:extLst>
      <p:ext uri="{BB962C8B-B14F-4D97-AF65-F5344CB8AC3E}">
        <p14:creationId xmlns:p14="http://schemas.microsoft.com/office/powerpoint/2010/main" val="337911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6"/>
          <p:cNvSpPr>
            <a:spLocks noGrp="1"/>
          </p:cNvSpPr>
          <p:nvPr>
            <p:ph type="title"/>
          </p:nvPr>
        </p:nvSpPr>
        <p:spPr>
          <a:xfrm>
            <a:off x="2195737" y="271097"/>
            <a:ext cx="5256584" cy="805362"/>
          </a:xfrm>
          <a:gradFill>
            <a:gsLst>
              <a:gs pos="5000">
                <a:srgbClr val="7030A0"/>
              </a:gs>
              <a:gs pos="95000">
                <a:srgbClr val="7030A0"/>
              </a:gs>
              <a:gs pos="0">
                <a:schemeClr val="bg1"/>
              </a:gs>
              <a:gs pos="100000">
                <a:schemeClr val="bg1"/>
              </a:gs>
            </a:gsLst>
            <a:lin ang="0" scaled="0"/>
          </a:gradFill>
          <a:effectLst>
            <a:softEdge rad="31750"/>
          </a:effectLst>
        </p:spPr>
        <p:txBody>
          <a:bodyPr>
            <a:normAutofit fontScale="90000"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Cosmic 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Test: Calibration &amp; Analysis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974904" y="6520259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22</a:t>
            </a:fld>
            <a:endParaRPr lang="zh-CN" altLang="en-US" dirty="0"/>
          </a:p>
        </p:txBody>
      </p:sp>
      <p:grpSp>
        <p:nvGrpSpPr>
          <p:cNvPr id="17" name="组合 16"/>
          <p:cNvGrpSpPr/>
          <p:nvPr/>
        </p:nvGrpSpPr>
        <p:grpSpPr>
          <a:xfrm>
            <a:off x="9011" y="179776"/>
            <a:ext cx="8955477" cy="1016976"/>
            <a:chOff x="9011" y="179776"/>
            <a:chExt cx="8955477" cy="1016976"/>
          </a:xfrm>
        </p:grpSpPr>
        <p:grpSp>
          <p:nvGrpSpPr>
            <p:cNvPr id="18" name="组合 17"/>
            <p:cNvGrpSpPr/>
            <p:nvPr/>
          </p:nvGrpSpPr>
          <p:grpSpPr>
            <a:xfrm>
              <a:off x="755576" y="179776"/>
              <a:ext cx="8208912" cy="1016976"/>
              <a:chOff x="755576" y="179776"/>
              <a:chExt cx="8208912" cy="1016976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5588" y="179776"/>
                <a:ext cx="898900" cy="900224"/>
              </a:xfrm>
              <a:prstGeom prst="rect">
                <a:avLst/>
              </a:prstGeom>
            </p:spPr>
          </p:pic>
          <p:cxnSp>
            <p:nvCxnSpPr>
              <p:cNvPr id="22" name="直接连接符 21"/>
              <p:cNvCxnSpPr/>
              <p:nvPr/>
            </p:nvCxnSpPr>
            <p:spPr>
              <a:xfrm>
                <a:off x="755576" y="1196752"/>
                <a:ext cx="7632848" cy="0"/>
              </a:xfrm>
              <a:prstGeom prst="line">
                <a:avLst/>
              </a:prstGeom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pic>
          <p:nvPicPr>
            <p:cNvPr id="19" name="图片 18" descr="屏幕剪辑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" y="268674"/>
              <a:ext cx="674557" cy="848818"/>
            </a:xfrm>
            <a:prstGeom prst="rect">
              <a:avLst/>
            </a:prstGeom>
          </p:spPr>
        </p:pic>
        <p:pic>
          <p:nvPicPr>
            <p:cNvPr id="20" name="图片 19" descr="屏幕剪辑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206384"/>
              <a:ext cx="1169359" cy="906555"/>
            </a:xfrm>
            <a:prstGeom prst="rect">
              <a:avLst/>
            </a:prstGeom>
          </p:spPr>
        </p:pic>
      </p:grp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796681"/>
              </p:ext>
            </p:extLst>
          </p:nvPr>
        </p:nvGraphicFramePr>
        <p:xfrm>
          <a:off x="485545" y="2103896"/>
          <a:ext cx="8172910" cy="360698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74305"/>
                <a:gridCol w="674305"/>
                <a:gridCol w="674305"/>
                <a:gridCol w="782218"/>
                <a:gridCol w="1197808"/>
                <a:gridCol w="990012"/>
                <a:gridCol w="990012"/>
                <a:gridCol w="990012"/>
                <a:gridCol w="1199933"/>
              </a:tblGrid>
              <a:tr h="5152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BRef</a:t>
                      </a:r>
                      <a:r>
                        <a:rPr lang="en-US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Sel2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 Resolution/</a:t>
                      </a:r>
                      <a:r>
                        <a:rPr lang="en-US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Clustersize Dut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Clustersize Ref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Event number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Calibration mode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1528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</a:t>
                      </a:r>
                      <a:endParaRPr lang="en-US" altLang="zh-CN" sz="16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98.4%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35.7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14414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700701702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1528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</a:t>
                      </a:r>
                      <a:endParaRPr lang="en-US" altLang="zh-CN" sz="16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97.6%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35.5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15320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700702701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1528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701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</a:t>
                      </a:r>
                      <a:endParaRPr lang="en-US" altLang="zh-CN" sz="16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94.5%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153.1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973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701700702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1528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701</a:t>
                      </a:r>
                      <a:endParaRPr lang="en-US" altLang="zh-CN" sz="16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702</a:t>
                      </a:r>
                      <a:endParaRPr lang="en-US" altLang="zh-CN" sz="16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</a:t>
                      </a:r>
                      <a:endParaRPr lang="en-US" altLang="zh-CN" sz="16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96.3%</a:t>
                      </a:r>
                      <a:endParaRPr lang="en-US" altLang="zh-CN" sz="16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106.9</a:t>
                      </a:r>
                      <a:endParaRPr lang="en-US" altLang="zh-CN" sz="16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</a:t>
                      </a:r>
                      <a:endParaRPr lang="en-US" altLang="zh-CN" sz="16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</a:t>
                      </a:r>
                      <a:endParaRPr lang="en-US" altLang="zh-CN" sz="16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11976</a:t>
                      </a:r>
                      <a:endParaRPr lang="en-US" altLang="zh-CN" sz="16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1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701702700</a:t>
                      </a:r>
                      <a:endParaRPr lang="en-US" altLang="zh-CN" sz="1600" b="1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1528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702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</a:t>
                      </a:r>
                      <a:endParaRPr lang="en-US" altLang="zh-CN" sz="16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84.0%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153.8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1336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702700701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1528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701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92.3%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127.4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15078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702701700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1" name="TextBox 23"/>
          <p:cNvSpPr txBox="1"/>
          <p:nvPr/>
        </p:nvSpPr>
        <p:spPr>
          <a:xfrm>
            <a:off x="755576" y="1340768"/>
            <a:ext cx="7632848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3 MRPCs are supposed to have the same performance. However, their behaviors are not consistent under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calibration mode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椭圆 11"/>
          <p:cNvSpPr/>
          <p:nvPr/>
        </p:nvSpPr>
        <p:spPr>
          <a:xfrm>
            <a:off x="3292332" y="2666151"/>
            <a:ext cx="1224136" cy="4320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3279975" y="3181016"/>
            <a:ext cx="1224136" cy="4320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6362836" y="3691366"/>
            <a:ext cx="1224136" cy="4320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6360574" y="4729852"/>
            <a:ext cx="1224136" cy="4320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2411760" y="3715061"/>
            <a:ext cx="3168352" cy="4320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2416025" y="4723664"/>
            <a:ext cx="3168352" cy="4320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8"/>
          <p:cNvSpPr txBox="1"/>
          <p:nvPr/>
        </p:nvSpPr>
        <p:spPr>
          <a:xfrm>
            <a:off x="755576" y="5995051"/>
            <a:ext cx="7632848" cy="646331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When 700 is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Dut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unreasonably good time resolution is got. When 700 is Ref, we lost most of the entries, and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performance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deteriorates.</a:t>
            </a:r>
          </a:p>
        </p:txBody>
      </p:sp>
    </p:spTree>
    <p:extLst>
      <p:ext uri="{BB962C8B-B14F-4D97-AF65-F5344CB8AC3E}">
        <p14:creationId xmlns:p14="http://schemas.microsoft.com/office/powerpoint/2010/main" val="174023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6"/>
          <p:cNvSpPr>
            <a:spLocks noGrp="1"/>
          </p:cNvSpPr>
          <p:nvPr>
            <p:ph type="title"/>
          </p:nvPr>
        </p:nvSpPr>
        <p:spPr>
          <a:xfrm>
            <a:off x="2195737" y="271097"/>
            <a:ext cx="5256584" cy="805362"/>
          </a:xfrm>
          <a:gradFill>
            <a:gsLst>
              <a:gs pos="5000">
                <a:srgbClr val="7030A0"/>
              </a:gs>
              <a:gs pos="95000">
                <a:srgbClr val="7030A0"/>
              </a:gs>
              <a:gs pos="0">
                <a:schemeClr val="bg1"/>
              </a:gs>
              <a:gs pos="100000">
                <a:schemeClr val="bg1"/>
              </a:gs>
            </a:gsLst>
            <a:lin ang="0" scaled="0"/>
          </a:gradFill>
          <a:effectLst>
            <a:softEdge rad="31750"/>
          </a:effectLst>
        </p:spPr>
        <p:txBody>
          <a:bodyPr>
            <a:normAutofit fontScale="90000"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Cosmic 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Test: Calibration &amp; Analysis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974904" y="6520259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23</a:t>
            </a:fld>
            <a:endParaRPr lang="zh-CN" altLang="en-US" dirty="0"/>
          </a:p>
        </p:txBody>
      </p:sp>
      <p:grpSp>
        <p:nvGrpSpPr>
          <p:cNvPr id="17" name="组合 16"/>
          <p:cNvGrpSpPr/>
          <p:nvPr/>
        </p:nvGrpSpPr>
        <p:grpSpPr>
          <a:xfrm>
            <a:off x="9011" y="179776"/>
            <a:ext cx="8955477" cy="1016976"/>
            <a:chOff x="9011" y="179776"/>
            <a:chExt cx="8955477" cy="1016976"/>
          </a:xfrm>
        </p:grpSpPr>
        <p:grpSp>
          <p:nvGrpSpPr>
            <p:cNvPr id="18" name="组合 17"/>
            <p:cNvGrpSpPr/>
            <p:nvPr/>
          </p:nvGrpSpPr>
          <p:grpSpPr>
            <a:xfrm>
              <a:off x="755576" y="179776"/>
              <a:ext cx="8208912" cy="1016976"/>
              <a:chOff x="755576" y="179776"/>
              <a:chExt cx="8208912" cy="1016976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5588" y="179776"/>
                <a:ext cx="898900" cy="900224"/>
              </a:xfrm>
              <a:prstGeom prst="rect">
                <a:avLst/>
              </a:prstGeom>
            </p:spPr>
          </p:pic>
          <p:cxnSp>
            <p:nvCxnSpPr>
              <p:cNvPr id="22" name="直接连接符 21"/>
              <p:cNvCxnSpPr/>
              <p:nvPr/>
            </p:nvCxnSpPr>
            <p:spPr>
              <a:xfrm>
                <a:off x="755576" y="1196752"/>
                <a:ext cx="7632848" cy="0"/>
              </a:xfrm>
              <a:prstGeom prst="line">
                <a:avLst/>
              </a:prstGeom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pic>
          <p:nvPicPr>
            <p:cNvPr id="19" name="图片 18" descr="屏幕剪辑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" y="268674"/>
              <a:ext cx="674557" cy="848818"/>
            </a:xfrm>
            <a:prstGeom prst="rect">
              <a:avLst/>
            </a:prstGeom>
          </p:spPr>
        </p:pic>
        <p:pic>
          <p:nvPicPr>
            <p:cNvPr id="20" name="图片 19" descr="屏幕剪辑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206384"/>
              <a:ext cx="1169359" cy="906555"/>
            </a:xfrm>
            <a:prstGeom prst="rect">
              <a:avLst/>
            </a:prstGeom>
          </p:spPr>
        </p:pic>
      </p:grpSp>
      <p:sp>
        <p:nvSpPr>
          <p:cNvPr id="10" name="TextBox 23"/>
          <p:cNvSpPr txBox="1"/>
          <p:nvPr/>
        </p:nvSpPr>
        <p:spPr>
          <a:xfrm>
            <a:off x="330932" y="2319708"/>
            <a:ext cx="325546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dis_hits.C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(1,700701,1,"CbmTofThu_24Aug1829","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700701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702_702",702)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313505"/>
            <a:ext cx="2533513" cy="1961191"/>
          </a:xfrm>
          <a:prstGeom prst="rect">
            <a:avLst/>
          </a:prstGeom>
        </p:spPr>
      </p:pic>
      <p:pic>
        <p:nvPicPr>
          <p:cNvPr id="12" name="图片 11" descr="屏幕剪辑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068960"/>
            <a:ext cx="3702316" cy="3600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147418" y="2319708"/>
            <a:ext cx="326314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dis_hits.C(1,701700,1,"CbmTofThu_24Aug1829","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701700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702_702",702)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24" descr="屏幕剪辑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068960"/>
            <a:ext cx="3710127" cy="3600000"/>
          </a:xfrm>
          <a:prstGeom prst="rect">
            <a:avLst/>
          </a:prstGeom>
        </p:spPr>
      </p:pic>
      <p:sp>
        <p:nvSpPr>
          <p:cNvPr id="26" name="TextBox 23"/>
          <p:cNvSpPr txBox="1"/>
          <p:nvPr/>
        </p:nvSpPr>
        <p:spPr>
          <a:xfrm>
            <a:off x="330932" y="1365961"/>
            <a:ext cx="5472608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Tracking method is applied to find how most of the entries are lost in analysis class.</a:t>
            </a:r>
          </a:p>
        </p:txBody>
      </p:sp>
    </p:spTree>
    <p:extLst>
      <p:ext uri="{BB962C8B-B14F-4D97-AF65-F5344CB8AC3E}">
        <p14:creationId xmlns:p14="http://schemas.microsoft.com/office/powerpoint/2010/main" val="155507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6"/>
          <p:cNvSpPr>
            <a:spLocks noGrp="1"/>
          </p:cNvSpPr>
          <p:nvPr>
            <p:ph type="title"/>
          </p:nvPr>
        </p:nvSpPr>
        <p:spPr>
          <a:xfrm>
            <a:off x="2195737" y="271097"/>
            <a:ext cx="5256584" cy="805362"/>
          </a:xfrm>
          <a:gradFill>
            <a:gsLst>
              <a:gs pos="5000">
                <a:srgbClr val="7030A0"/>
              </a:gs>
              <a:gs pos="95000">
                <a:srgbClr val="7030A0"/>
              </a:gs>
              <a:gs pos="0">
                <a:schemeClr val="bg1"/>
              </a:gs>
              <a:gs pos="100000">
                <a:schemeClr val="bg1"/>
              </a:gs>
            </a:gsLst>
            <a:lin ang="0" scaled="0"/>
          </a:gradFill>
          <a:effectLst>
            <a:softEdge rad="31750"/>
          </a:effectLst>
        </p:spPr>
        <p:txBody>
          <a:bodyPr>
            <a:norm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Cosmic 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Test: Non SF</a:t>
            </a:r>
            <a:r>
              <a:rPr lang="en-US" altLang="zh-CN" sz="28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Test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974904" y="6520259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24</a:t>
            </a:fld>
            <a:endParaRPr lang="zh-CN" altLang="en-US" dirty="0"/>
          </a:p>
        </p:txBody>
      </p:sp>
      <p:grpSp>
        <p:nvGrpSpPr>
          <p:cNvPr id="17" name="组合 16"/>
          <p:cNvGrpSpPr/>
          <p:nvPr/>
        </p:nvGrpSpPr>
        <p:grpSpPr>
          <a:xfrm>
            <a:off x="9011" y="179776"/>
            <a:ext cx="8955477" cy="1016976"/>
            <a:chOff x="9011" y="179776"/>
            <a:chExt cx="8955477" cy="1016976"/>
          </a:xfrm>
        </p:grpSpPr>
        <p:grpSp>
          <p:nvGrpSpPr>
            <p:cNvPr id="18" name="组合 17"/>
            <p:cNvGrpSpPr/>
            <p:nvPr/>
          </p:nvGrpSpPr>
          <p:grpSpPr>
            <a:xfrm>
              <a:off x="755576" y="179776"/>
              <a:ext cx="8208912" cy="1016976"/>
              <a:chOff x="755576" y="179776"/>
              <a:chExt cx="8208912" cy="1016976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5588" y="179776"/>
                <a:ext cx="898900" cy="900224"/>
              </a:xfrm>
              <a:prstGeom prst="rect">
                <a:avLst/>
              </a:prstGeom>
            </p:spPr>
          </p:pic>
          <p:cxnSp>
            <p:nvCxnSpPr>
              <p:cNvPr id="22" name="直接连接符 21"/>
              <p:cNvCxnSpPr/>
              <p:nvPr/>
            </p:nvCxnSpPr>
            <p:spPr>
              <a:xfrm>
                <a:off x="755576" y="1196752"/>
                <a:ext cx="7632848" cy="0"/>
              </a:xfrm>
              <a:prstGeom prst="line">
                <a:avLst/>
              </a:prstGeom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pic>
          <p:nvPicPr>
            <p:cNvPr id="19" name="图片 18" descr="屏幕剪辑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" y="268674"/>
              <a:ext cx="674557" cy="848818"/>
            </a:xfrm>
            <a:prstGeom prst="rect">
              <a:avLst/>
            </a:prstGeom>
          </p:spPr>
        </p:pic>
        <p:pic>
          <p:nvPicPr>
            <p:cNvPr id="20" name="图片 19" descr="屏幕剪辑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206384"/>
              <a:ext cx="1169359" cy="906555"/>
            </a:xfrm>
            <a:prstGeom prst="rect">
              <a:avLst/>
            </a:prstGeom>
          </p:spPr>
        </p:pic>
      </p:grpSp>
      <p:sp>
        <p:nvSpPr>
          <p:cNvPr id="13" name="TextBox 23"/>
          <p:cNvSpPr txBox="1"/>
          <p:nvPr/>
        </p:nvSpPr>
        <p:spPr>
          <a:xfrm>
            <a:off x="755576" y="1340768"/>
            <a:ext cx="662473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MRPC3a is required to work with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non-SF</a:t>
            </a:r>
            <a:r>
              <a:rPr lang="en-US" altLang="zh-CN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gas mixture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STAR.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83568" y="1736041"/>
            <a:ext cx="1620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Ingo’s talk</a:t>
            </a:r>
            <a:endParaRPr lang="zh-CN" alt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28"/>
          <p:cNvSpPr txBox="1"/>
          <p:nvPr/>
        </p:nvSpPr>
        <p:spPr>
          <a:xfrm>
            <a:off x="4824029" y="4797152"/>
            <a:ext cx="3708900" cy="1323439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Heidelberg’s test, MRPC3a composed of low-resistive glass reaches 86% efficiency at 4800V without SF</a:t>
            </a:r>
            <a:r>
              <a:rPr lang="en-US" altLang="zh-CN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Because of lower electric field, the time resolution worsens.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09820"/>
            <a:ext cx="3957006" cy="231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74595"/>
            <a:ext cx="3926259" cy="2287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143" y="1982919"/>
            <a:ext cx="4096786" cy="2366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50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6"/>
          <p:cNvSpPr>
            <a:spLocks noGrp="1"/>
          </p:cNvSpPr>
          <p:nvPr>
            <p:ph type="title"/>
          </p:nvPr>
        </p:nvSpPr>
        <p:spPr>
          <a:xfrm>
            <a:off x="2195737" y="271097"/>
            <a:ext cx="5256584" cy="805362"/>
          </a:xfrm>
          <a:gradFill>
            <a:gsLst>
              <a:gs pos="5000">
                <a:srgbClr val="7030A0"/>
              </a:gs>
              <a:gs pos="95000">
                <a:srgbClr val="7030A0"/>
              </a:gs>
              <a:gs pos="0">
                <a:schemeClr val="bg1"/>
              </a:gs>
              <a:gs pos="100000">
                <a:schemeClr val="bg1"/>
              </a:gs>
            </a:gsLst>
            <a:lin ang="0" scaled="0"/>
          </a:gradFill>
          <a:effectLst>
            <a:softEdge rad="31750"/>
          </a:effectLst>
        </p:spPr>
        <p:txBody>
          <a:bodyPr>
            <a:norm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Cosmic 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Test: Non SF</a:t>
            </a:r>
            <a:r>
              <a:rPr lang="en-US" altLang="zh-CN" sz="28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Test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974904" y="6520259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25</a:t>
            </a:fld>
            <a:endParaRPr lang="zh-CN" altLang="en-US" dirty="0"/>
          </a:p>
        </p:txBody>
      </p:sp>
      <p:grpSp>
        <p:nvGrpSpPr>
          <p:cNvPr id="17" name="组合 16"/>
          <p:cNvGrpSpPr/>
          <p:nvPr/>
        </p:nvGrpSpPr>
        <p:grpSpPr>
          <a:xfrm>
            <a:off x="9011" y="179776"/>
            <a:ext cx="8955477" cy="1016976"/>
            <a:chOff x="9011" y="179776"/>
            <a:chExt cx="8955477" cy="1016976"/>
          </a:xfrm>
        </p:grpSpPr>
        <p:grpSp>
          <p:nvGrpSpPr>
            <p:cNvPr id="18" name="组合 17"/>
            <p:cNvGrpSpPr/>
            <p:nvPr/>
          </p:nvGrpSpPr>
          <p:grpSpPr>
            <a:xfrm>
              <a:off x="755576" y="179776"/>
              <a:ext cx="8208912" cy="1016976"/>
              <a:chOff x="755576" y="179776"/>
              <a:chExt cx="8208912" cy="1016976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5588" y="179776"/>
                <a:ext cx="898900" cy="900224"/>
              </a:xfrm>
              <a:prstGeom prst="rect">
                <a:avLst/>
              </a:prstGeom>
            </p:spPr>
          </p:pic>
          <p:cxnSp>
            <p:nvCxnSpPr>
              <p:cNvPr id="22" name="直接连接符 21"/>
              <p:cNvCxnSpPr/>
              <p:nvPr/>
            </p:nvCxnSpPr>
            <p:spPr>
              <a:xfrm>
                <a:off x="755576" y="1196752"/>
                <a:ext cx="7632848" cy="0"/>
              </a:xfrm>
              <a:prstGeom prst="line">
                <a:avLst/>
              </a:prstGeom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pic>
          <p:nvPicPr>
            <p:cNvPr id="19" name="图片 18" descr="屏幕剪辑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" y="268674"/>
              <a:ext cx="674557" cy="848818"/>
            </a:xfrm>
            <a:prstGeom prst="rect">
              <a:avLst/>
            </a:prstGeom>
          </p:spPr>
        </p:pic>
        <p:pic>
          <p:nvPicPr>
            <p:cNvPr id="20" name="图片 19" descr="屏幕剪辑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206384"/>
              <a:ext cx="1169359" cy="906555"/>
            </a:xfrm>
            <a:prstGeom prst="rect">
              <a:avLst/>
            </a:prstGeom>
          </p:spPr>
        </p:pic>
      </p:grpSp>
      <p:sp>
        <p:nvSpPr>
          <p:cNvPr id="13" name="TextBox 23"/>
          <p:cNvSpPr txBox="1"/>
          <p:nvPr/>
        </p:nvSpPr>
        <p:spPr>
          <a:xfrm>
            <a:off x="745412" y="1316462"/>
            <a:ext cx="771502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Similar non SF</a:t>
            </a:r>
            <a:r>
              <a:rPr lang="en-US" altLang="zh-CN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test is repeated in Tsinghua. </a:t>
            </a: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Threshold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-300 mV; Gas: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95%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Freon + 5%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321853"/>
            <a:ext cx="6048673" cy="4626584"/>
          </a:xfrm>
          <a:prstGeom prst="rect">
            <a:avLst/>
          </a:prstGeom>
        </p:spPr>
      </p:pic>
      <p:sp>
        <p:nvSpPr>
          <p:cNvPr id="23" name="TextBox 28"/>
          <p:cNvSpPr txBox="1"/>
          <p:nvPr/>
        </p:nvSpPr>
        <p:spPr>
          <a:xfrm>
            <a:off x="745412" y="2075984"/>
            <a:ext cx="7715021" cy="646331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dark current of </a:t>
            </a:r>
            <a:r>
              <a:rPr lang="fr-F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701 (MRPC3a - 002</a:t>
            </a:r>
            <a:r>
              <a:rPr lang="fr-FR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always stays at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+0.01 </a:t>
            </a:r>
            <a:r>
              <a:rPr lang="el-GR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/ -0.01</a:t>
            </a:r>
            <a:r>
              <a:rPr lang="el-GR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HV increasing.</a:t>
            </a:r>
          </a:p>
        </p:txBody>
      </p:sp>
      <p:sp>
        <p:nvSpPr>
          <p:cNvPr id="24" name="TextBox 28"/>
          <p:cNvSpPr txBox="1"/>
          <p:nvPr/>
        </p:nvSpPr>
        <p:spPr>
          <a:xfrm>
            <a:off x="5292080" y="4792726"/>
            <a:ext cx="3096344" cy="1077218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noise rate should be at same level to reach the same efficiency. So HV is increased to 5200 V to reach the nominal point.</a:t>
            </a:r>
          </a:p>
        </p:txBody>
      </p:sp>
      <p:sp>
        <p:nvSpPr>
          <p:cNvPr id="25" name="TextBox 23"/>
          <p:cNvSpPr txBox="1"/>
          <p:nvPr/>
        </p:nvSpPr>
        <p:spPr>
          <a:xfrm>
            <a:off x="5292081" y="3608064"/>
            <a:ext cx="3096344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Noise rate of 701 (MRPC3a - 002)</a:t>
            </a:r>
            <a:endParaRPr lang="fr-FR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26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6"/>
          <p:cNvSpPr>
            <a:spLocks noGrp="1"/>
          </p:cNvSpPr>
          <p:nvPr>
            <p:ph type="title"/>
          </p:nvPr>
        </p:nvSpPr>
        <p:spPr>
          <a:xfrm>
            <a:off x="2195737" y="271097"/>
            <a:ext cx="5256584" cy="805362"/>
          </a:xfrm>
          <a:gradFill>
            <a:gsLst>
              <a:gs pos="5000">
                <a:srgbClr val="7030A0"/>
              </a:gs>
              <a:gs pos="95000">
                <a:srgbClr val="7030A0"/>
              </a:gs>
              <a:gs pos="0">
                <a:schemeClr val="bg1"/>
              </a:gs>
              <a:gs pos="100000">
                <a:schemeClr val="bg1"/>
              </a:gs>
            </a:gsLst>
            <a:lin ang="0" scaled="0"/>
          </a:gradFill>
          <a:effectLst>
            <a:softEdge rad="31750"/>
          </a:effectLst>
        </p:spPr>
        <p:txBody>
          <a:bodyPr>
            <a:norm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Cosmic 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Test: Non SF</a:t>
            </a:r>
            <a:r>
              <a:rPr lang="en-US" altLang="zh-CN" sz="28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Test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974904" y="6520259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26</a:t>
            </a:fld>
            <a:endParaRPr lang="zh-CN" altLang="en-US" dirty="0"/>
          </a:p>
        </p:txBody>
      </p:sp>
      <p:grpSp>
        <p:nvGrpSpPr>
          <p:cNvPr id="17" name="组合 16"/>
          <p:cNvGrpSpPr/>
          <p:nvPr/>
        </p:nvGrpSpPr>
        <p:grpSpPr>
          <a:xfrm>
            <a:off x="9011" y="179776"/>
            <a:ext cx="8955477" cy="1016976"/>
            <a:chOff x="9011" y="179776"/>
            <a:chExt cx="8955477" cy="1016976"/>
          </a:xfrm>
        </p:grpSpPr>
        <p:grpSp>
          <p:nvGrpSpPr>
            <p:cNvPr id="18" name="组合 17"/>
            <p:cNvGrpSpPr/>
            <p:nvPr/>
          </p:nvGrpSpPr>
          <p:grpSpPr>
            <a:xfrm>
              <a:off x="755576" y="179776"/>
              <a:ext cx="8208912" cy="1016976"/>
              <a:chOff x="755576" y="179776"/>
              <a:chExt cx="8208912" cy="1016976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5588" y="179776"/>
                <a:ext cx="898900" cy="900224"/>
              </a:xfrm>
              <a:prstGeom prst="rect">
                <a:avLst/>
              </a:prstGeom>
            </p:spPr>
          </p:pic>
          <p:cxnSp>
            <p:nvCxnSpPr>
              <p:cNvPr id="22" name="直接连接符 21"/>
              <p:cNvCxnSpPr/>
              <p:nvPr/>
            </p:nvCxnSpPr>
            <p:spPr>
              <a:xfrm>
                <a:off x="755576" y="1196752"/>
                <a:ext cx="7632848" cy="0"/>
              </a:xfrm>
              <a:prstGeom prst="line">
                <a:avLst/>
              </a:prstGeom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pic>
          <p:nvPicPr>
            <p:cNvPr id="19" name="图片 18" descr="屏幕剪辑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" y="268674"/>
              <a:ext cx="674557" cy="848818"/>
            </a:xfrm>
            <a:prstGeom prst="rect">
              <a:avLst/>
            </a:prstGeom>
          </p:spPr>
        </p:pic>
        <p:pic>
          <p:nvPicPr>
            <p:cNvPr id="20" name="图片 19" descr="屏幕剪辑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206384"/>
              <a:ext cx="1169359" cy="906555"/>
            </a:xfrm>
            <a:prstGeom prst="rect">
              <a:avLst/>
            </a:prstGeom>
          </p:spPr>
        </p:pic>
      </p:grpSp>
      <p:sp>
        <p:nvSpPr>
          <p:cNvPr id="13" name="TextBox 23"/>
          <p:cNvSpPr txBox="1"/>
          <p:nvPr/>
        </p:nvSpPr>
        <p:spPr>
          <a:xfrm>
            <a:off x="4610977" y="4264132"/>
            <a:ext cx="346308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Dut: 701; Ref: 702; Sel2/BRef: 700.</a:t>
            </a:r>
          </a:p>
          <a:p>
            <a:r>
              <a:rPr lang="fr-F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Calibration mode: 701702700.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74" y="1231445"/>
            <a:ext cx="3935063" cy="30099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74" y="3893086"/>
            <a:ext cx="3935063" cy="3009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0906" y="1231445"/>
            <a:ext cx="3935063" cy="3009900"/>
          </a:xfrm>
          <a:prstGeom prst="rect">
            <a:avLst/>
          </a:prstGeom>
        </p:spPr>
      </p:pic>
      <p:sp>
        <p:nvSpPr>
          <p:cNvPr id="14" name="TextBox 28"/>
          <p:cNvSpPr txBox="1"/>
          <p:nvPr/>
        </p:nvSpPr>
        <p:spPr>
          <a:xfrm>
            <a:off x="4615913" y="5041820"/>
            <a:ext cx="3458144" cy="1477328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working point without SF</a:t>
            </a:r>
            <a:r>
              <a:rPr lang="en-US" altLang="zh-CN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400V below that with SF</a:t>
            </a:r>
            <a:r>
              <a:rPr lang="en-US" altLang="zh-CN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with an efficiency of 96%, system time resolution below 100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1.5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clustersize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74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6"/>
          <p:cNvSpPr>
            <a:spLocks noGrp="1"/>
          </p:cNvSpPr>
          <p:nvPr>
            <p:ph type="title"/>
          </p:nvPr>
        </p:nvSpPr>
        <p:spPr>
          <a:xfrm>
            <a:off x="2195737" y="271097"/>
            <a:ext cx="5256584" cy="805362"/>
          </a:xfrm>
          <a:gradFill>
            <a:gsLst>
              <a:gs pos="5000">
                <a:srgbClr val="7030A0"/>
              </a:gs>
              <a:gs pos="95000">
                <a:srgbClr val="7030A0"/>
              </a:gs>
              <a:gs pos="0">
                <a:schemeClr val="bg1"/>
              </a:gs>
              <a:gs pos="100000">
                <a:schemeClr val="bg1"/>
              </a:gs>
            </a:gsLst>
            <a:lin ang="0" scaled="0"/>
          </a:gradFill>
          <a:effectLst>
            <a:softEdge rad="31750"/>
          </a:effectLst>
        </p:spPr>
        <p:txBody>
          <a:bodyPr>
            <a:norm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 and Time Line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974904" y="6520259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27</a:t>
            </a:fld>
            <a:endParaRPr lang="zh-CN" altLang="en-US" dirty="0"/>
          </a:p>
        </p:txBody>
      </p:sp>
      <p:sp>
        <p:nvSpPr>
          <p:cNvPr id="11" name="TextBox 23"/>
          <p:cNvSpPr txBox="1"/>
          <p:nvPr/>
        </p:nvSpPr>
        <p:spPr>
          <a:xfrm>
            <a:off x="755576" y="1305828"/>
            <a:ext cx="460851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 line for the mass production of MRPC3a.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28"/>
          <p:cNvSpPr txBox="1"/>
          <p:nvPr/>
        </p:nvSpPr>
        <p:spPr>
          <a:xfrm>
            <a:off x="3134955" y="4792273"/>
            <a:ext cx="5253468" cy="923330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 MRPC3a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detectors will be shipped to Heidelberg in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August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2017, by a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conservative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estimation according to the table of time line.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9011" y="179776"/>
            <a:ext cx="8955477" cy="1016976"/>
            <a:chOff x="9011" y="179776"/>
            <a:chExt cx="8955477" cy="1016976"/>
          </a:xfrm>
        </p:grpSpPr>
        <p:grpSp>
          <p:nvGrpSpPr>
            <p:cNvPr id="14" name="组合 13"/>
            <p:cNvGrpSpPr/>
            <p:nvPr/>
          </p:nvGrpSpPr>
          <p:grpSpPr>
            <a:xfrm>
              <a:off x="755576" y="179776"/>
              <a:ext cx="8208912" cy="1016976"/>
              <a:chOff x="755576" y="179776"/>
              <a:chExt cx="8208912" cy="1016976"/>
            </a:xfrm>
          </p:grpSpPr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5588" y="179776"/>
                <a:ext cx="898900" cy="900224"/>
              </a:xfrm>
              <a:prstGeom prst="rect">
                <a:avLst/>
              </a:prstGeom>
            </p:spPr>
          </p:pic>
          <p:cxnSp>
            <p:nvCxnSpPr>
              <p:cNvPr id="18" name="直接连接符 17"/>
              <p:cNvCxnSpPr/>
              <p:nvPr/>
            </p:nvCxnSpPr>
            <p:spPr>
              <a:xfrm>
                <a:off x="755576" y="1196752"/>
                <a:ext cx="7632848" cy="0"/>
              </a:xfrm>
              <a:prstGeom prst="line">
                <a:avLst/>
              </a:prstGeom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pic>
          <p:nvPicPr>
            <p:cNvPr id="15" name="图片 14" descr="屏幕剪辑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" y="268674"/>
              <a:ext cx="674557" cy="848818"/>
            </a:xfrm>
            <a:prstGeom prst="rect">
              <a:avLst/>
            </a:prstGeom>
          </p:spPr>
        </p:pic>
        <p:pic>
          <p:nvPicPr>
            <p:cNvPr id="16" name="图片 15" descr="屏幕剪辑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206384"/>
              <a:ext cx="1169359" cy="906555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1843708"/>
            <a:ext cx="7577985" cy="278001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628937"/>
            <a:ext cx="2111406" cy="2090107"/>
          </a:xfrm>
          <a:prstGeom prst="rect">
            <a:avLst/>
          </a:prstGeom>
        </p:spPr>
      </p:pic>
      <p:sp>
        <p:nvSpPr>
          <p:cNvPr id="19" name="TextBox 28"/>
          <p:cNvSpPr txBox="1"/>
          <p:nvPr/>
        </p:nvSpPr>
        <p:spPr>
          <a:xfrm>
            <a:off x="3134954" y="5884151"/>
            <a:ext cx="5253469" cy="646331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counters among the 6 are already packed and shipped to Heidelberg.</a:t>
            </a:r>
          </a:p>
        </p:txBody>
      </p:sp>
    </p:spTree>
    <p:extLst>
      <p:ext uri="{BB962C8B-B14F-4D97-AF65-F5344CB8AC3E}">
        <p14:creationId xmlns:p14="http://schemas.microsoft.com/office/powerpoint/2010/main" val="142356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6"/>
          <p:cNvSpPr>
            <a:spLocks noGrp="1"/>
          </p:cNvSpPr>
          <p:nvPr>
            <p:ph type="title"/>
          </p:nvPr>
        </p:nvSpPr>
        <p:spPr>
          <a:xfrm>
            <a:off x="2915816" y="290402"/>
            <a:ext cx="3312368" cy="805362"/>
          </a:xfrm>
          <a:gradFill>
            <a:gsLst>
              <a:gs pos="5000">
                <a:srgbClr val="7030A0"/>
              </a:gs>
              <a:gs pos="95000">
                <a:srgbClr val="7030A0"/>
              </a:gs>
              <a:gs pos="0">
                <a:schemeClr val="bg1"/>
              </a:gs>
              <a:gs pos="100000">
                <a:schemeClr val="bg1"/>
              </a:gs>
            </a:gsLst>
            <a:lin ang="0" scaled="0"/>
          </a:gradFill>
          <a:effectLst>
            <a:softEdge rad="31750"/>
          </a:effectLst>
        </p:spPr>
        <p:txBody>
          <a:bodyPr>
            <a:norm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内容占位符 2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4536504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mass production of  MRPC3a counters has begun, and the first batch 6 counters are produced.  </a:t>
            </a:r>
          </a:p>
          <a:p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 these counters meet the quality assurance requirement.</a:t>
            </a:r>
          </a:p>
          <a:p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Three counters (00, 02, 03) have been tested at nominal voltage with dark current around 10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noise rate around 1 Hz/cm</a:t>
            </a:r>
            <a:r>
              <a:rPr lang="en-US" altLang="zh-CN" sz="2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TRB system was established in Tsinghua lab. Data acquired from cosmic looks promising, but we are still debugging on the analysis.</a:t>
            </a:r>
          </a:p>
          <a:p>
            <a:r>
              <a:rPr lang="en-US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MRPC3a counter is capable to keep the performance without SF</a:t>
            </a:r>
            <a:r>
              <a:rPr lang="en-US" altLang="zh-CN" sz="2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40 MRPC3a counters are expected to be ready and shipped to Heidelberg 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the end of December this year.</a:t>
            </a:r>
            <a:endParaRPr lang="en-US" altLang="zh-C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974904" y="6520259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28</a:t>
            </a:fld>
            <a:endParaRPr lang="zh-CN" altLang="en-US" dirty="0"/>
          </a:p>
        </p:txBody>
      </p:sp>
      <p:grpSp>
        <p:nvGrpSpPr>
          <p:cNvPr id="12" name="组合 11"/>
          <p:cNvGrpSpPr/>
          <p:nvPr/>
        </p:nvGrpSpPr>
        <p:grpSpPr>
          <a:xfrm>
            <a:off x="9011" y="179776"/>
            <a:ext cx="8955477" cy="1016976"/>
            <a:chOff x="9011" y="179776"/>
            <a:chExt cx="8955477" cy="1016976"/>
          </a:xfrm>
        </p:grpSpPr>
        <p:grpSp>
          <p:nvGrpSpPr>
            <p:cNvPr id="13" name="组合 12"/>
            <p:cNvGrpSpPr/>
            <p:nvPr/>
          </p:nvGrpSpPr>
          <p:grpSpPr>
            <a:xfrm>
              <a:off x="755576" y="179776"/>
              <a:ext cx="8208912" cy="1016976"/>
              <a:chOff x="755576" y="179776"/>
              <a:chExt cx="8208912" cy="1016976"/>
            </a:xfrm>
          </p:grpSpPr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5588" y="179776"/>
                <a:ext cx="898900" cy="900224"/>
              </a:xfrm>
              <a:prstGeom prst="rect">
                <a:avLst/>
              </a:prstGeom>
            </p:spPr>
          </p:pic>
          <p:cxnSp>
            <p:nvCxnSpPr>
              <p:cNvPr id="23" name="直接连接符 22"/>
              <p:cNvCxnSpPr/>
              <p:nvPr/>
            </p:nvCxnSpPr>
            <p:spPr>
              <a:xfrm>
                <a:off x="755576" y="1196752"/>
                <a:ext cx="7632848" cy="0"/>
              </a:xfrm>
              <a:prstGeom prst="line">
                <a:avLst/>
              </a:prstGeom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pic>
          <p:nvPicPr>
            <p:cNvPr id="17" name="图片 16" descr="屏幕剪辑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" y="268674"/>
              <a:ext cx="674557" cy="848818"/>
            </a:xfrm>
            <a:prstGeom prst="rect">
              <a:avLst/>
            </a:prstGeom>
          </p:spPr>
        </p:pic>
        <p:pic>
          <p:nvPicPr>
            <p:cNvPr id="18" name="图片 17" descr="屏幕剪辑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206384"/>
              <a:ext cx="1169359" cy="9065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868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6"/>
          <p:cNvSpPr>
            <a:spLocks noGrp="1"/>
          </p:cNvSpPr>
          <p:nvPr>
            <p:ph type="title"/>
          </p:nvPr>
        </p:nvSpPr>
        <p:spPr>
          <a:xfrm>
            <a:off x="1080000" y="2839662"/>
            <a:ext cx="6714746" cy="805362"/>
          </a:xfrm>
          <a:gradFill>
            <a:gsLst>
              <a:gs pos="5000">
                <a:srgbClr val="7030A0"/>
              </a:gs>
              <a:gs pos="95000">
                <a:srgbClr val="7030A0"/>
              </a:gs>
              <a:gs pos="0">
                <a:schemeClr val="bg1"/>
              </a:gs>
              <a:gs pos="100000">
                <a:schemeClr val="bg1"/>
              </a:gs>
            </a:gsLst>
            <a:lin ang="0" scaled="0"/>
          </a:gradFill>
          <a:effectLst>
            <a:softEdge rad="31750"/>
          </a:effectLst>
        </p:spPr>
        <p:txBody>
          <a:bodyPr>
            <a:norm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副标题 2"/>
          <p:cNvSpPr txBox="1">
            <a:spLocks/>
          </p:cNvSpPr>
          <p:nvPr/>
        </p:nvSpPr>
        <p:spPr>
          <a:xfrm>
            <a:off x="5004048" y="4625873"/>
            <a:ext cx="4493853" cy="20111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Lyu</a:t>
            </a:r>
            <a:r>
              <a:rPr lang="en-US" altLang="zh-CN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Pengfei</a:t>
            </a:r>
            <a:endParaRPr lang="en-US" altLang="zh-CN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Engineering Physics,</a:t>
            </a:r>
          </a:p>
          <a:p>
            <a:r>
              <a:rPr lang="en-US" altLang="zh-CN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Tsinghua University, Beijing, China</a:t>
            </a:r>
          </a:p>
          <a:p>
            <a:r>
              <a:rPr lang="en-US" altLang="zh-CN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September 23</a:t>
            </a:r>
            <a:r>
              <a:rPr lang="en-US" altLang="zh-CN" sz="1800" baseline="30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altLang="zh-CN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2017</a:t>
            </a:r>
            <a:endParaRPr lang="en-US" altLang="zh-CN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CBM-STAR Day, </a:t>
            </a:r>
          </a:p>
          <a:p>
            <a:pPr marL="0" indent="0">
              <a:buNone/>
            </a:pPr>
            <a:r>
              <a:rPr lang="en-US" altLang="zh-CN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30</a:t>
            </a:r>
            <a:r>
              <a:rPr lang="en-US" altLang="zh-CN" sz="1800" baseline="30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zh-CN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CBM </a:t>
            </a:r>
            <a:r>
              <a:rPr lang="en-US" altLang="zh-CN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 Meeting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974904" y="6520259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29</a:t>
            </a:fld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9011" y="179776"/>
            <a:ext cx="8955477" cy="1016976"/>
            <a:chOff x="9011" y="179776"/>
            <a:chExt cx="8955477" cy="1016976"/>
          </a:xfrm>
        </p:grpSpPr>
        <p:grpSp>
          <p:nvGrpSpPr>
            <p:cNvPr id="12" name="组合 11"/>
            <p:cNvGrpSpPr/>
            <p:nvPr/>
          </p:nvGrpSpPr>
          <p:grpSpPr>
            <a:xfrm>
              <a:off x="755576" y="179776"/>
              <a:ext cx="8208912" cy="1016976"/>
              <a:chOff x="755576" y="179776"/>
              <a:chExt cx="8208912" cy="1016976"/>
            </a:xfrm>
          </p:grpSpPr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5588" y="179776"/>
                <a:ext cx="898900" cy="900224"/>
              </a:xfrm>
              <a:prstGeom prst="rect">
                <a:avLst/>
              </a:prstGeom>
            </p:spPr>
          </p:pic>
          <p:cxnSp>
            <p:nvCxnSpPr>
              <p:cNvPr id="20" name="直接连接符 19"/>
              <p:cNvCxnSpPr/>
              <p:nvPr/>
            </p:nvCxnSpPr>
            <p:spPr>
              <a:xfrm>
                <a:off x="755576" y="1196752"/>
                <a:ext cx="7632848" cy="0"/>
              </a:xfrm>
              <a:prstGeom prst="line">
                <a:avLst/>
              </a:prstGeom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pic>
          <p:nvPicPr>
            <p:cNvPr id="13" name="图片 12" descr="屏幕剪辑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" y="268674"/>
              <a:ext cx="674557" cy="848818"/>
            </a:xfrm>
            <a:prstGeom prst="rect">
              <a:avLst/>
            </a:prstGeom>
          </p:spPr>
        </p:pic>
        <p:pic>
          <p:nvPicPr>
            <p:cNvPr id="16" name="图片 15" descr="屏幕剪辑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206384"/>
              <a:ext cx="1169359" cy="9065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355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013" y="4005064"/>
            <a:ext cx="2982055" cy="26124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293855"/>
            <a:ext cx="7992888" cy="2135145"/>
          </a:xfrm>
          <a:prstGeom prst="rect">
            <a:avLst/>
          </a:prstGeom>
        </p:spPr>
      </p:pic>
      <p:sp>
        <p:nvSpPr>
          <p:cNvPr id="8" name="标题 6"/>
          <p:cNvSpPr>
            <a:spLocks noGrp="1"/>
          </p:cNvSpPr>
          <p:nvPr>
            <p:ph type="title"/>
          </p:nvPr>
        </p:nvSpPr>
        <p:spPr>
          <a:xfrm>
            <a:off x="2195737" y="271097"/>
            <a:ext cx="5256584" cy="805362"/>
          </a:xfrm>
          <a:gradFill>
            <a:gsLst>
              <a:gs pos="5000">
                <a:srgbClr val="7030A0"/>
              </a:gs>
              <a:gs pos="95000">
                <a:srgbClr val="7030A0"/>
              </a:gs>
              <a:gs pos="0">
                <a:schemeClr val="bg1"/>
              </a:gs>
              <a:gs pos="100000">
                <a:schemeClr val="bg1"/>
              </a:gs>
            </a:gsLst>
            <a:lin ang="0" scaled="0"/>
          </a:gradFill>
          <a:effectLst>
            <a:softEdge rad="31750"/>
          </a:effectLst>
        </p:spPr>
        <p:txBody>
          <a:bodyPr>
            <a:norm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Conceptional Design of MRPC3a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974904" y="6520259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3</a:t>
            </a:fld>
            <a:endParaRPr lang="zh-CN" altLang="en-US" dirty="0"/>
          </a:p>
        </p:txBody>
      </p:sp>
      <p:sp>
        <p:nvSpPr>
          <p:cNvPr id="138" name="TextBox 23"/>
          <p:cNvSpPr txBox="1"/>
          <p:nvPr/>
        </p:nvSpPr>
        <p:spPr>
          <a:xfrm>
            <a:off x="966013" y="3479879"/>
            <a:ext cx="4270817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sectional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sketch of the double-stack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MRPC3a.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TextBox 23"/>
          <p:cNvSpPr txBox="1"/>
          <p:nvPr/>
        </p:nvSpPr>
        <p:spPr>
          <a:xfrm>
            <a:off x="3601095" y="4141249"/>
            <a:ext cx="1207377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STAR </a:t>
            </a:r>
            <a:r>
              <a:rPr lang="en-US" altLang="zh-CN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eTOF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9011" y="179776"/>
            <a:ext cx="8955477" cy="1016976"/>
            <a:chOff x="9011" y="179776"/>
            <a:chExt cx="8955477" cy="1016976"/>
          </a:xfrm>
        </p:grpSpPr>
        <p:grpSp>
          <p:nvGrpSpPr>
            <p:cNvPr id="18" name="组合 17"/>
            <p:cNvGrpSpPr/>
            <p:nvPr/>
          </p:nvGrpSpPr>
          <p:grpSpPr>
            <a:xfrm>
              <a:off x="755576" y="179776"/>
              <a:ext cx="8208912" cy="1016976"/>
              <a:chOff x="755576" y="179776"/>
              <a:chExt cx="8208912" cy="1016976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5588" y="179776"/>
                <a:ext cx="898900" cy="900224"/>
              </a:xfrm>
              <a:prstGeom prst="rect">
                <a:avLst/>
              </a:prstGeom>
            </p:spPr>
          </p:pic>
          <p:cxnSp>
            <p:nvCxnSpPr>
              <p:cNvPr id="22" name="直接连接符 21"/>
              <p:cNvCxnSpPr/>
              <p:nvPr/>
            </p:nvCxnSpPr>
            <p:spPr>
              <a:xfrm>
                <a:off x="755576" y="1196752"/>
                <a:ext cx="7632848" cy="0"/>
              </a:xfrm>
              <a:prstGeom prst="line">
                <a:avLst/>
              </a:prstGeom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pic>
          <p:nvPicPr>
            <p:cNvPr id="19" name="图片 18" descr="屏幕剪辑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" y="268674"/>
              <a:ext cx="674557" cy="848818"/>
            </a:xfrm>
            <a:prstGeom prst="rect">
              <a:avLst/>
            </a:prstGeom>
          </p:spPr>
        </p:pic>
        <p:pic>
          <p:nvPicPr>
            <p:cNvPr id="20" name="图片 19" descr="屏幕剪辑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206384"/>
              <a:ext cx="1169359" cy="906555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3486" y="3493836"/>
            <a:ext cx="2584938" cy="3022882"/>
          </a:xfrm>
          <a:prstGeom prst="rect">
            <a:avLst/>
          </a:prstGeom>
        </p:spPr>
      </p:pic>
      <p:pic>
        <p:nvPicPr>
          <p:cNvPr id="16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624" y="5479727"/>
            <a:ext cx="2616854" cy="1147848"/>
          </a:xfrm>
          <a:prstGeom prst="rect">
            <a:avLst/>
          </a:prstGeom>
        </p:spPr>
      </p:pic>
      <p:sp>
        <p:nvSpPr>
          <p:cNvPr id="23" name="TextBox 19"/>
          <p:cNvSpPr txBox="1"/>
          <p:nvPr/>
        </p:nvSpPr>
        <p:spPr>
          <a:xfrm>
            <a:off x="3596237" y="5157192"/>
            <a:ext cx="1346845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STAR module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01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6"/>
          <p:cNvSpPr>
            <a:spLocks noGrp="1"/>
          </p:cNvSpPr>
          <p:nvPr>
            <p:ph type="title"/>
          </p:nvPr>
        </p:nvSpPr>
        <p:spPr>
          <a:xfrm>
            <a:off x="1080000" y="2839662"/>
            <a:ext cx="6714746" cy="805362"/>
          </a:xfrm>
          <a:gradFill>
            <a:gsLst>
              <a:gs pos="5000">
                <a:srgbClr val="7030A0"/>
              </a:gs>
              <a:gs pos="95000">
                <a:srgbClr val="7030A0"/>
              </a:gs>
              <a:gs pos="0">
                <a:schemeClr val="bg1"/>
              </a:gs>
              <a:gs pos="100000">
                <a:schemeClr val="bg1"/>
              </a:gs>
            </a:gsLst>
            <a:lin ang="0" scaled="0"/>
          </a:gradFill>
          <a:effectLst>
            <a:softEdge rad="31750"/>
          </a:effectLst>
        </p:spPr>
        <p:txBody>
          <a:bodyPr>
            <a:norm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Backup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974904" y="6520259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30</a:t>
            </a:fld>
            <a:endParaRPr lang="zh-CN" altLang="en-US" dirty="0"/>
          </a:p>
        </p:txBody>
      </p:sp>
      <p:grpSp>
        <p:nvGrpSpPr>
          <p:cNvPr id="10" name="组合 9"/>
          <p:cNvGrpSpPr/>
          <p:nvPr/>
        </p:nvGrpSpPr>
        <p:grpSpPr>
          <a:xfrm>
            <a:off x="9011" y="179776"/>
            <a:ext cx="8955477" cy="1016976"/>
            <a:chOff x="9011" y="179776"/>
            <a:chExt cx="8955477" cy="1016976"/>
          </a:xfrm>
        </p:grpSpPr>
        <p:grpSp>
          <p:nvGrpSpPr>
            <p:cNvPr id="11" name="组合 10"/>
            <p:cNvGrpSpPr/>
            <p:nvPr/>
          </p:nvGrpSpPr>
          <p:grpSpPr>
            <a:xfrm>
              <a:off x="755576" y="179776"/>
              <a:ext cx="8208912" cy="1016976"/>
              <a:chOff x="755576" y="179776"/>
              <a:chExt cx="8208912" cy="1016976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5588" y="179776"/>
                <a:ext cx="898900" cy="900224"/>
              </a:xfrm>
              <a:prstGeom prst="rect">
                <a:avLst/>
              </a:prstGeom>
            </p:spPr>
          </p:pic>
          <p:cxnSp>
            <p:nvCxnSpPr>
              <p:cNvPr id="16" name="直接连接符 15"/>
              <p:cNvCxnSpPr/>
              <p:nvPr/>
            </p:nvCxnSpPr>
            <p:spPr>
              <a:xfrm>
                <a:off x="755576" y="1196752"/>
                <a:ext cx="7632848" cy="0"/>
              </a:xfrm>
              <a:prstGeom prst="line">
                <a:avLst/>
              </a:prstGeom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pic>
          <p:nvPicPr>
            <p:cNvPr id="12" name="图片 11" descr="屏幕剪辑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" y="268674"/>
              <a:ext cx="674557" cy="848818"/>
            </a:xfrm>
            <a:prstGeom prst="rect">
              <a:avLst/>
            </a:prstGeom>
          </p:spPr>
        </p:pic>
        <p:pic>
          <p:nvPicPr>
            <p:cNvPr id="13" name="图片 12" descr="屏幕剪辑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206384"/>
              <a:ext cx="1169359" cy="9065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065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91922"/>
              </p:ext>
            </p:extLst>
          </p:nvPr>
        </p:nvGraphicFramePr>
        <p:xfrm>
          <a:off x="230925" y="1362254"/>
          <a:ext cx="8683200" cy="4494331"/>
        </p:xfrm>
        <a:graphic>
          <a:graphicData uri="http://schemas.openxmlformats.org/drawingml/2006/table">
            <a:tbl>
              <a:tblPr firstRow="1" firstCol="1" bandRow="1"/>
              <a:tblGrid>
                <a:gridCol w="1501611"/>
                <a:gridCol w="1382512"/>
                <a:gridCol w="1644068"/>
                <a:gridCol w="1741217"/>
                <a:gridCol w="1098537"/>
                <a:gridCol w="1315255"/>
              </a:tblGrid>
              <a:tr h="332731">
                <a:tc>
                  <a:txBody>
                    <a:bodyPr/>
                    <a:lstStyle/>
                    <a:p>
                      <a:pPr marL="201295" indent="-201295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3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Material</a:t>
                      </a:r>
                      <a:endParaRPr lang="zh-CN" sz="13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3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Length/mm</a:t>
                      </a:r>
                      <a:endParaRPr lang="zh-CN" sz="13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kumimoji="0" lang="en-US" altLang="zh-CN" sz="13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Width(Diameter)/mm</a:t>
                      </a:r>
                      <a:endParaRPr lang="zh-CN" sz="13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kumimoji="0" lang="en-US" altLang="zh-CN" sz="13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Thickness(Height)/mm</a:t>
                      </a:r>
                      <a:endParaRPr lang="zh-CN" sz="13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1295" marR="0" lvl="0" indent="-201295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3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Quantity</a:t>
                      </a:r>
                      <a:endParaRPr kumimoji="0" lang="zh-CN" altLang="en-US" sz="13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201295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noProof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Description</a:t>
                      </a:r>
                      <a:endParaRPr lang="zh-CN" altLang="en-US" sz="1300" kern="100" noProof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Low-resistive</a:t>
                      </a:r>
                      <a:r>
                        <a:rPr lang="en-US" altLang="zh-CN" sz="13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g</a:t>
                      </a: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lass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330 </a:t>
                      </a: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± 0.2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276 ± 0.2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0.7 ± 0.02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10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~ 2×</a:t>
                      </a:r>
                      <a:r>
                        <a:rPr lang="el-GR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10</a:t>
                      </a:r>
                      <a:r>
                        <a:rPr lang="el-GR" altLang="zh-CN" sz="1300" kern="100" baseline="30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10</a:t>
                      </a:r>
                      <a:r>
                        <a:rPr lang="el-GR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Ω</a:t>
                      </a: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cm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HV graphite spray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324 ± 0.5 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270 ± 0.5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0.005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&lt; 10 M</a:t>
                      </a:r>
                      <a:r>
                        <a:rPr lang="el-GR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Ω/</a:t>
                      </a:r>
                      <a:r>
                        <a:rPr lang="en-US" altLang="zh-CN" sz="1300" kern="1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sq</a:t>
                      </a:r>
                      <a:endParaRPr lang="zh-CN" altLang="zh-CN" sz="1300" kern="100" baseline="30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4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Top PCB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360 </a:t>
                      </a: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± 0.2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338 ± 0.2</a:t>
                      </a:r>
                      <a:endParaRPr lang="zh-CN" altLang="zh-CN" sz="130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0.8 ± 0.05</a:t>
                      </a:r>
                      <a:endParaRPr lang="zh-CN" altLang="zh-CN" sz="130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4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Bottom PCB</a:t>
                      </a:r>
                      <a:endParaRPr lang="zh-CN" altLang="zh-CN" sz="130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360 </a:t>
                      </a: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± 0.2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338 ± 0.2</a:t>
                      </a:r>
                      <a:endParaRPr lang="zh-CN" altLang="zh-CN" sz="130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0.8 ± 0.05</a:t>
                      </a:r>
                      <a:endParaRPr lang="zh-CN" altLang="zh-CN" sz="130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48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Middle PCB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360 ± 0.2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328 ± 0.2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1.6 ± 0.05</a:t>
                      </a:r>
                      <a:endParaRPr lang="zh-CN" altLang="zh-CN" sz="130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1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48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Protective resistor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/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/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/</a:t>
                      </a:r>
                      <a:endParaRPr lang="zh-CN" altLang="zh-CN" sz="130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128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200 k</a:t>
                      </a:r>
                      <a:r>
                        <a:rPr lang="el-GR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Ω</a:t>
                      </a: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, 0603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48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Honeycomb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333 </a:t>
                      </a: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± 1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310 ± 1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6 ± 0.2</a:t>
                      </a:r>
                      <a:endParaRPr lang="zh-CN" altLang="zh-CN" sz="130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2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48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Block A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23 ± 0.2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10 ± 0.2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 ± 0.05</a:t>
                      </a:r>
                      <a:endParaRPr lang="zh-CN" altLang="zh-CN" sz="130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8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PTFE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48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Block B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14 ± 0.2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10 ± 0.2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 ± 0.05</a:t>
                      </a:r>
                      <a:endParaRPr lang="zh-CN" altLang="zh-CN" sz="130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4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PTFE</a:t>
                      </a:r>
                      <a:endParaRPr lang="zh-CN" altLang="zh-CN" sz="130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48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Mylar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340</a:t>
                      </a:r>
                      <a:r>
                        <a:rPr lang="en-US" altLang="zh-CN" sz="13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± 0.2</a:t>
                      </a:r>
                      <a:endParaRPr lang="zh-CN" altLang="zh-CN" sz="130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286 ± 0.2</a:t>
                      </a:r>
                      <a:endParaRPr lang="zh-CN" altLang="zh-CN" sz="130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0.25 ± 0.02</a:t>
                      </a:r>
                      <a:endParaRPr lang="zh-CN" altLang="zh-CN" sz="130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8</a:t>
                      </a:r>
                      <a:endParaRPr lang="zh-CN" altLang="zh-CN" sz="130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30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48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HV cable</a:t>
                      </a:r>
                      <a:endParaRPr lang="zh-CN" alt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1000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</a:t>
                      </a:r>
                      <a:endParaRPr lang="zh-CN" altLang="zh-CN" sz="130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/</a:t>
                      </a:r>
                      <a:endParaRPr lang="zh-CN" altLang="zh-CN" sz="130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3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48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Fishing line</a:t>
                      </a:r>
                      <a:endParaRPr lang="zh-CN" alt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26000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0.25 + 0.005</a:t>
                      </a:r>
                      <a:endParaRPr lang="zh-CN" altLang="zh-CN" sz="130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/</a:t>
                      </a:r>
                      <a:endParaRPr lang="zh-CN" altLang="zh-CN" sz="130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/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48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M2.5 screw (nut)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40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2.5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/</a:t>
                      </a:r>
                      <a:endParaRPr lang="zh-CN" altLang="zh-CN" sz="130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32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Nylon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4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M4 screw (nut)</a:t>
                      </a:r>
                      <a:endParaRPr lang="zh-CN" altLang="zh-CN" sz="130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40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4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/</a:t>
                      </a:r>
                      <a:endParaRPr lang="zh-CN" altLang="zh-CN" sz="130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16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Nylon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48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2 × 9 connector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/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/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/</a:t>
                      </a:r>
                      <a:endParaRPr lang="zh-CN" altLang="zh-CN" sz="130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16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48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Pin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19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0.6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/</a:t>
                      </a:r>
                      <a:endParaRPr lang="zh-CN" altLang="zh-CN" sz="130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100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48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Carbon tape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50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50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0.13 ± 0.02</a:t>
                      </a:r>
                      <a:endParaRPr lang="zh-CN" altLang="zh-CN" sz="130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/</a:t>
                      </a:r>
                      <a:endParaRPr lang="zh-CN" sz="13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~ 100 k</a:t>
                      </a:r>
                      <a:r>
                        <a:rPr lang="el-GR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Ω</a:t>
                      </a:r>
                      <a:r>
                        <a:rPr lang="en-US" altLang="zh-CN" sz="13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altLang="zh-CN" sz="1300" kern="1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sq</a:t>
                      </a:r>
                      <a:endParaRPr lang="zh-CN" sz="1300" kern="100" baseline="30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3143" marR="63143" marT="877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8" name="标题 6"/>
          <p:cNvSpPr>
            <a:spLocks noGrp="1"/>
          </p:cNvSpPr>
          <p:nvPr>
            <p:ph type="title"/>
          </p:nvPr>
        </p:nvSpPr>
        <p:spPr>
          <a:xfrm>
            <a:off x="2195737" y="271097"/>
            <a:ext cx="5256584" cy="805362"/>
          </a:xfrm>
          <a:gradFill>
            <a:gsLst>
              <a:gs pos="5000">
                <a:srgbClr val="7030A0"/>
              </a:gs>
              <a:gs pos="95000">
                <a:srgbClr val="7030A0"/>
              </a:gs>
              <a:gs pos="0">
                <a:schemeClr val="bg1"/>
              </a:gs>
              <a:gs pos="100000">
                <a:schemeClr val="bg1"/>
              </a:gs>
            </a:gsLst>
            <a:lin ang="0" scaled="0"/>
          </a:gradFill>
          <a:effectLst>
            <a:softEdge rad="31750"/>
          </a:effectLst>
        </p:spPr>
        <p:txBody>
          <a:bodyPr>
            <a:norm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Materials for one MRPC3a counter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974904" y="6520259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31</a:t>
            </a:fld>
            <a:endParaRPr lang="zh-CN" altLang="en-US" dirty="0"/>
          </a:p>
        </p:txBody>
      </p:sp>
      <p:sp>
        <p:nvSpPr>
          <p:cNvPr id="13" name="TextBox 28"/>
          <p:cNvSpPr txBox="1"/>
          <p:nvPr/>
        </p:nvSpPr>
        <p:spPr>
          <a:xfrm>
            <a:off x="205218" y="6042774"/>
            <a:ext cx="8733564" cy="338554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CAF4 for isolating, copper foil for HV making, absolute ethanol for cleaning are not included in this list. </a:t>
            </a:r>
            <a:endParaRPr lang="zh-CN" altLang="en-US" sz="16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9011" y="179776"/>
            <a:ext cx="8955477" cy="1016976"/>
            <a:chOff x="9011" y="179776"/>
            <a:chExt cx="8955477" cy="1016976"/>
          </a:xfrm>
        </p:grpSpPr>
        <p:grpSp>
          <p:nvGrpSpPr>
            <p:cNvPr id="15" name="组合 14"/>
            <p:cNvGrpSpPr/>
            <p:nvPr/>
          </p:nvGrpSpPr>
          <p:grpSpPr>
            <a:xfrm>
              <a:off x="755576" y="179776"/>
              <a:ext cx="8208912" cy="1016976"/>
              <a:chOff x="755576" y="179776"/>
              <a:chExt cx="8208912" cy="1016976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5588" y="179776"/>
                <a:ext cx="898900" cy="900224"/>
              </a:xfrm>
              <a:prstGeom prst="rect">
                <a:avLst/>
              </a:prstGeom>
            </p:spPr>
          </p:pic>
          <p:cxnSp>
            <p:nvCxnSpPr>
              <p:cNvPr id="19" name="直接连接符 18"/>
              <p:cNvCxnSpPr/>
              <p:nvPr/>
            </p:nvCxnSpPr>
            <p:spPr>
              <a:xfrm>
                <a:off x="755576" y="1196752"/>
                <a:ext cx="7632848" cy="0"/>
              </a:xfrm>
              <a:prstGeom prst="line">
                <a:avLst/>
              </a:prstGeom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pic>
          <p:nvPicPr>
            <p:cNvPr id="16" name="图片 15" descr="屏幕剪辑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" y="268674"/>
              <a:ext cx="674557" cy="848818"/>
            </a:xfrm>
            <a:prstGeom prst="rect">
              <a:avLst/>
            </a:prstGeom>
          </p:spPr>
        </p:pic>
        <p:pic>
          <p:nvPicPr>
            <p:cNvPr id="17" name="图片 16" descr="屏幕剪辑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206384"/>
              <a:ext cx="1169359" cy="9065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015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412776"/>
            <a:ext cx="5157663" cy="5407621"/>
          </a:xfrm>
          <a:prstGeom prst="rect">
            <a:avLst/>
          </a:prstGeom>
        </p:spPr>
      </p:pic>
      <p:sp>
        <p:nvSpPr>
          <p:cNvPr id="8" name="标题 6"/>
          <p:cNvSpPr>
            <a:spLocks noGrp="1"/>
          </p:cNvSpPr>
          <p:nvPr>
            <p:ph type="title"/>
          </p:nvPr>
        </p:nvSpPr>
        <p:spPr>
          <a:xfrm>
            <a:off x="2195737" y="271097"/>
            <a:ext cx="5256584" cy="805362"/>
          </a:xfrm>
          <a:gradFill>
            <a:gsLst>
              <a:gs pos="5000">
                <a:srgbClr val="7030A0"/>
              </a:gs>
              <a:gs pos="95000">
                <a:srgbClr val="7030A0"/>
              </a:gs>
              <a:gs pos="0">
                <a:schemeClr val="bg1"/>
              </a:gs>
              <a:gs pos="100000">
                <a:schemeClr val="bg1"/>
              </a:gs>
            </a:gsLst>
            <a:lin ang="0" scaled="0"/>
          </a:gradFill>
          <a:effectLst>
            <a:softEdge rad="31750"/>
          </a:effectLst>
        </p:spPr>
        <p:txBody>
          <a:bodyPr>
            <a:norm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Materials: PCB Board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974904" y="6520259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32</a:t>
            </a:fld>
            <a:endParaRPr lang="zh-CN" altLang="en-US" dirty="0"/>
          </a:p>
        </p:txBody>
      </p:sp>
      <p:sp>
        <p:nvSpPr>
          <p:cNvPr id="16" name="TextBox 23"/>
          <p:cNvSpPr txBox="1"/>
          <p:nvPr/>
        </p:nvSpPr>
        <p:spPr>
          <a:xfrm>
            <a:off x="6007498" y="1412776"/>
            <a:ext cx="2448272" cy="2416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 of </a:t>
            </a:r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top/bottom PCB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zh-CN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① 32 readout strips on a 10 mm pitch with 3 mm interval.</a:t>
            </a:r>
          </a:p>
          <a:p>
            <a:r>
              <a:rPr lang="en-US" altLang="zh-CN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② Transmission feedthrough.</a:t>
            </a:r>
          </a:p>
          <a:p>
            <a:r>
              <a:rPr lang="en-US" altLang="zh-CN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③ Installing holes for HV.</a:t>
            </a:r>
          </a:p>
          <a:p>
            <a:r>
              <a:rPr lang="en-US" altLang="zh-CN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④ Mounting holes.</a:t>
            </a:r>
          </a:p>
          <a:p>
            <a:r>
              <a:rPr lang="en-US" altLang="zh-CN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⑤ Installing holes for fishing line columns.</a:t>
            </a:r>
          </a:p>
          <a:p>
            <a:r>
              <a:rPr lang="en-US" altLang="zh-CN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⑥ Installing holes for blocks.</a:t>
            </a:r>
          </a:p>
          <a:p>
            <a:r>
              <a:rPr lang="en-US" altLang="zh-CN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⑦ Copper foil.</a:t>
            </a:r>
          </a:p>
        </p:txBody>
      </p:sp>
      <p:sp>
        <p:nvSpPr>
          <p:cNvPr id="17" name="TextBox 23"/>
          <p:cNvSpPr txBox="1"/>
          <p:nvPr/>
        </p:nvSpPr>
        <p:spPr>
          <a:xfrm>
            <a:off x="4644008" y="4183340"/>
            <a:ext cx="3811762" cy="12618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 of </a:t>
            </a:r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middle PCB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⑧ Signal transmission pins from </a:t>
            </a:r>
            <a:r>
              <a:rPr lang="en-US" altLang="zh-CN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bottom/top 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readout </a:t>
            </a:r>
            <a:r>
              <a:rPr lang="en-US" altLang="zh-CN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PCBs.</a:t>
            </a:r>
          </a:p>
          <a:p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⑨ 200 k</a:t>
            </a:r>
            <a:r>
              <a:rPr lang="el-GR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 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protective </a:t>
            </a:r>
            <a:r>
              <a:rPr lang="en-US" altLang="zh-CN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resistors.</a:t>
            </a:r>
          </a:p>
          <a:p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⑩ 2×9 </a:t>
            </a:r>
            <a:r>
              <a:rPr lang="en-US" altLang="zh-CN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connectors 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signal output to </a:t>
            </a:r>
            <a:r>
              <a:rPr lang="en-US" altLang="zh-CN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PADI.</a:t>
            </a:r>
            <a:endParaRPr lang="en-US" altLang="zh-CN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28"/>
          <p:cNvSpPr txBox="1"/>
          <p:nvPr/>
        </p:nvSpPr>
        <p:spPr>
          <a:xfrm>
            <a:off x="4647894" y="5725125"/>
            <a:ext cx="3807876" cy="800219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 values of these PCBs:</a:t>
            </a:r>
          </a:p>
          <a:p>
            <a:r>
              <a:rPr lang="en-US" altLang="zh-CN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Copper foil thickness: 0.035 mm.</a:t>
            </a:r>
          </a:p>
          <a:p>
            <a:r>
              <a:rPr lang="en-US" altLang="zh-CN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Dielectric constant: 4.6.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9011" y="179776"/>
            <a:ext cx="8955477" cy="1016976"/>
            <a:chOff x="9011" y="179776"/>
            <a:chExt cx="8955477" cy="1016976"/>
          </a:xfrm>
        </p:grpSpPr>
        <p:grpSp>
          <p:nvGrpSpPr>
            <p:cNvPr id="20" name="组合 19"/>
            <p:cNvGrpSpPr/>
            <p:nvPr/>
          </p:nvGrpSpPr>
          <p:grpSpPr>
            <a:xfrm>
              <a:off x="755576" y="179776"/>
              <a:ext cx="8208912" cy="1016976"/>
              <a:chOff x="755576" y="179776"/>
              <a:chExt cx="8208912" cy="1016976"/>
            </a:xfrm>
          </p:grpSpPr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5588" y="179776"/>
                <a:ext cx="898900" cy="900224"/>
              </a:xfrm>
              <a:prstGeom prst="rect">
                <a:avLst/>
              </a:prstGeom>
            </p:spPr>
          </p:pic>
          <p:cxnSp>
            <p:nvCxnSpPr>
              <p:cNvPr id="24" name="直接连接符 23"/>
              <p:cNvCxnSpPr/>
              <p:nvPr/>
            </p:nvCxnSpPr>
            <p:spPr>
              <a:xfrm>
                <a:off x="755576" y="1196752"/>
                <a:ext cx="7632848" cy="0"/>
              </a:xfrm>
              <a:prstGeom prst="line">
                <a:avLst/>
              </a:prstGeom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pic>
          <p:nvPicPr>
            <p:cNvPr id="21" name="图片 20" descr="屏幕剪辑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" y="268674"/>
              <a:ext cx="674557" cy="848818"/>
            </a:xfrm>
            <a:prstGeom prst="rect">
              <a:avLst/>
            </a:prstGeom>
          </p:spPr>
        </p:pic>
        <p:pic>
          <p:nvPicPr>
            <p:cNvPr id="22" name="图片 21" descr="屏幕剪辑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206384"/>
              <a:ext cx="1169359" cy="9065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909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5361919"/>
            <a:ext cx="5401524" cy="1158340"/>
          </a:xfrm>
          <a:prstGeom prst="rect">
            <a:avLst/>
          </a:prstGeom>
        </p:spPr>
      </p:pic>
      <p:sp>
        <p:nvSpPr>
          <p:cNvPr id="8" name="标题 6"/>
          <p:cNvSpPr>
            <a:spLocks noGrp="1"/>
          </p:cNvSpPr>
          <p:nvPr>
            <p:ph type="title"/>
          </p:nvPr>
        </p:nvSpPr>
        <p:spPr>
          <a:xfrm>
            <a:off x="2195737" y="271097"/>
            <a:ext cx="5256584" cy="805362"/>
          </a:xfrm>
          <a:gradFill>
            <a:gsLst>
              <a:gs pos="5000">
                <a:srgbClr val="7030A0"/>
              </a:gs>
              <a:gs pos="95000">
                <a:srgbClr val="7030A0"/>
              </a:gs>
              <a:gs pos="0">
                <a:schemeClr val="bg1"/>
              </a:gs>
              <a:gs pos="100000">
                <a:schemeClr val="bg1"/>
              </a:gs>
            </a:gsLst>
            <a:lin ang="0" scaled="0"/>
          </a:gradFill>
          <a:effectLst>
            <a:softEdge rad="31750"/>
          </a:effectLst>
        </p:spPr>
        <p:txBody>
          <a:bodyPr>
            <a:norm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Quality Assurance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974904" y="6520259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33</a:t>
            </a:fld>
            <a:endParaRPr lang="zh-CN" altLang="en-US" dirty="0"/>
          </a:p>
        </p:txBody>
      </p:sp>
      <p:sp>
        <p:nvSpPr>
          <p:cNvPr id="14" name="TextBox 28"/>
          <p:cNvSpPr txBox="1"/>
          <p:nvPr/>
        </p:nvSpPr>
        <p:spPr>
          <a:xfrm>
            <a:off x="6213326" y="5347167"/>
            <a:ext cx="2175098" cy="1169551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 module for </a:t>
            </a:r>
            <a:r>
              <a:rPr lang="en-US" altLang="zh-CN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glass inspection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Each batch of glass should be examined before they are applied into assembling of counters.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675" y="1400005"/>
            <a:ext cx="7540650" cy="36720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9011" y="179776"/>
            <a:ext cx="8955477" cy="1016976"/>
            <a:chOff x="9011" y="179776"/>
            <a:chExt cx="8955477" cy="1016976"/>
          </a:xfrm>
        </p:grpSpPr>
        <p:grpSp>
          <p:nvGrpSpPr>
            <p:cNvPr id="15" name="组合 14"/>
            <p:cNvGrpSpPr/>
            <p:nvPr/>
          </p:nvGrpSpPr>
          <p:grpSpPr>
            <a:xfrm>
              <a:off x="755576" y="179776"/>
              <a:ext cx="8208912" cy="1016976"/>
              <a:chOff x="755576" y="179776"/>
              <a:chExt cx="8208912" cy="1016976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5588" y="179776"/>
                <a:ext cx="898900" cy="900224"/>
              </a:xfrm>
              <a:prstGeom prst="rect">
                <a:avLst/>
              </a:prstGeom>
            </p:spPr>
          </p:pic>
          <p:cxnSp>
            <p:nvCxnSpPr>
              <p:cNvPr id="19" name="直接连接符 18"/>
              <p:cNvCxnSpPr/>
              <p:nvPr/>
            </p:nvCxnSpPr>
            <p:spPr>
              <a:xfrm>
                <a:off x="755576" y="1196752"/>
                <a:ext cx="7632848" cy="0"/>
              </a:xfrm>
              <a:prstGeom prst="line">
                <a:avLst/>
              </a:prstGeom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pic>
          <p:nvPicPr>
            <p:cNvPr id="16" name="图片 15" descr="屏幕剪辑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" y="268674"/>
              <a:ext cx="674557" cy="848818"/>
            </a:xfrm>
            <a:prstGeom prst="rect">
              <a:avLst/>
            </a:prstGeom>
          </p:spPr>
        </p:pic>
        <p:pic>
          <p:nvPicPr>
            <p:cNvPr id="17" name="图片 16" descr="屏幕剪辑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206384"/>
              <a:ext cx="1169359" cy="9065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336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92" y="4006260"/>
            <a:ext cx="2853175" cy="2859272"/>
          </a:xfrm>
          <a:prstGeom prst="rect">
            <a:avLst/>
          </a:prstGeom>
        </p:spPr>
      </p:pic>
      <p:pic>
        <p:nvPicPr>
          <p:cNvPr id="7" name="图片 6" descr="屏幕剪辑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10" y="4591894"/>
            <a:ext cx="3685136" cy="2233020"/>
          </a:xfrm>
          <a:prstGeom prst="rect">
            <a:avLst/>
          </a:prstGeom>
        </p:spPr>
      </p:pic>
      <p:pic>
        <p:nvPicPr>
          <p:cNvPr id="18" name="图片 1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451" y="1781016"/>
            <a:ext cx="6588000" cy="1530000"/>
          </a:xfrm>
          <a:prstGeom prst="rect">
            <a:avLst/>
          </a:prstGeom>
          <a:noFill/>
        </p:spPr>
      </p:pic>
      <p:sp>
        <p:nvSpPr>
          <p:cNvPr id="8" name="标题 6"/>
          <p:cNvSpPr>
            <a:spLocks noGrp="1"/>
          </p:cNvSpPr>
          <p:nvPr>
            <p:ph type="title"/>
          </p:nvPr>
        </p:nvSpPr>
        <p:spPr>
          <a:xfrm>
            <a:off x="2195737" y="271097"/>
            <a:ext cx="5256584" cy="805362"/>
          </a:xfrm>
          <a:gradFill>
            <a:gsLst>
              <a:gs pos="5000">
                <a:srgbClr val="7030A0"/>
              </a:gs>
              <a:gs pos="95000">
                <a:srgbClr val="7030A0"/>
              </a:gs>
              <a:gs pos="0">
                <a:schemeClr val="bg1"/>
              </a:gs>
              <a:gs pos="100000">
                <a:schemeClr val="bg1"/>
              </a:gs>
            </a:gsLst>
            <a:lin ang="0" scaled="0"/>
          </a:gradFill>
          <a:effectLst>
            <a:softEdge rad="31750"/>
          </a:effectLst>
        </p:spPr>
        <p:txBody>
          <a:bodyPr>
            <a:normAutofit fontScale="90000"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and Analysis: 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Cosmic-Ray 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974904" y="6520259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34</a:t>
            </a:fld>
            <a:endParaRPr lang="zh-CN" altLang="en-US" dirty="0"/>
          </a:p>
        </p:txBody>
      </p:sp>
      <p:sp>
        <p:nvSpPr>
          <p:cNvPr id="12" name="TextBox 23"/>
          <p:cNvSpPr txBox="1"/>
          <p:nvPr/>
        </p:nvSpPr>
        <p:spPr>
          <a:xfrm>
            <a:off x="755575" y="1362254"/>
            <a:ext cx="6239311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performance requirement of the MRPC3a counter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cosmic-ray test.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28"/>
          <p:cNvSpPr txBox="1"/>
          <p:nvPr/>
        </p:nvSpPr>
        <p:spPr>
          <a:xfrm>
            <a:off x="3929885" y="4115761"/>
            <a:ext cx="2370307" cy="338554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Without any cuts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103 </a:t>
            </a:r>
            <a:r>
              <a:rPr lang="en-US" altLang="zh-CN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endParaRPr lang="en-US" altLang="zh-CN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635897" y="2669059"/>
            <a:ext cx="4250614" cy="2366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28"/>
          <p:cNvSpPr txBox="1"/>
          <p:nvPr/>
        </p:nvSpPr>
        <p:spPr>
          <a:xfrm>
            <a:off x="3929885" y="3365640"/>
            <a:ext cx="4563542" cy="584775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time resolution in cosmic-ray can’t be as good as that in </a:t>
            </a:r>
            <a:r>
              <a:rPr lang="en-US" altLang="zh-CN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beamtest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(velocity correction not sufficient).</a:t>
            </a:r>
          </a:p>
        </p:txBody>
      </p:sp>
      <p:sp>
        <p:nvSpPr>
          <p:cNvPr id="20" name="TextBox 28"/>
          <p:cNvSpPr txBox="1"/>
          <p:nvPr/>
        </p:nvSpPr>
        <p:spPr>
          <a:xfrm>
            <a:off x="778070" y="3365639"/>
            <a:ext cx="2910351" cy="584775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Run 01Mar2217 SPS Feb 2015 (no diamond)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" name="TextBox 28"/>
          <p:cNvSpPr txBox="1"/>
          <p:nvPr/>
        </p:nvSpPr>
        <p:spPr>
          <a:xfrm>
            <a:off x="5765349" y="5790115"/>
            <a:ext cx="3147109" cy="338554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 with walk correction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121 </a:t>
            </a:r>
            <a:r>
              <a:rPr lang="en-US" altLang="zh-CN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endParaRPr lang="en-US" altLang="zh-CN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9011" y="179776"/>
            <a:ext cx="8955477" cy="1016976"/>
            <a:chOff x="9011" y="179776"/>
            <a:chExt cx="8955477" cy="1016976"/>
          </a:xfrm>
        </p:grpSpPr>
        <p:grpSp>
          <p:nvGrpSpPr>
            <p:cNvPr id="23" name="组合 22"/>
            <p:cNvGrpSpPr/>
            <p:nvPr/>
          </p:nvGrpSpPr>
          <p:grpSpPr>
            <a:xfrm>
              <a:off x="755576" y="179776"/>
              <a:ext cx="8208912" cy="1016976"/>
              <a:chOff x="755576" y="179776"/>
              <a:chExt cx="8208912" cy="1016976"/>
            </a:xfrm>
          </p:grpSpPr>
          <p:pic>
            <p:nvPicPr>
              <p:cNvPr id="26" name="图片 2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5588" y="179776"/>
                <a:ext cx="898900" cy="900224"/>
              </a:xfrm>
              <a:prstGeom prst="rect">
                <a:avLst/>
              </a:prstGeom>
            </p:spPr>
          </p:pic>
          <p:cxnSp>
            <p:nvCxnSpPr>
              <p:cNvPr id="27" name="直接连接符 26"/>
              <p:cNvCxnSpPr/>
              <p:nvPr/>
            </p:nvCxnSpPr>
            <p:spPr>
              <a:xfrm>
                <a:off x="755576" y="1196752"/>
                <a:ext cx="7632848" cy="0"/>
              </a:xfrm>
              <a:prstGeom prst="line">
                <a:avLst/>
              </a:prstGeom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pic>
          <p:nvPicPr>
            <p:cNvPr id="24" name="图片 23" descr="屏幕剪辑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" y="268674"/>
              <a:ext cx="674557" cy="848818"/>
            </a:xfrm>
            <a:prstGeom prst="rect">
              <a:avLst/>
            </a:prstGeom>
          </p:spPr>
        </p:pic>
        <p:pic>
          <p:nvPicPr>
            <p:cNvPr id="25" name="图片 24" descr="屏幕剪辑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206384"/>
              <a:ext cx="1169359" cy="9065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142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6"/>
          <p:cNvSpPr>
            <a:spLocks noGrp="1"/>
          </p:cNvSpPr>
          <p:nvPr>
            <p:ph type="title"/>
          </p:nvPr>
        </p:nvSpPr>
        <p:spPr>
          <a:xfrm>
            <a:off x="2195737" y="271097"/>
            <a:ext cx="5256584" cy="805362"/>
          </a:xfrm>
          <a:gradFill>
            <a:gsLst>
              <a:gs pos="5000">
                <a:srgbClr val="7030A0"/>
              </a:gs>
              <a:gs pos="95000">
                <a:srgbClr val="7030A0"/>
              </a:gs>
              <a:gs pos="0">
                <a:schemeClr val="bg1"/>
              </a:gs>
              <a:gs pos="100000">
                <a:schemeClr val="bg1"/>
              </a:gs>
            </a:gsLst>
            <a:lin ang="0" scaled="0"/>
          </a:gradFill>
          <a:effectLst>
            <a:softEdge rad="31750"/>
          </a:effectLst>
        </p:spPr>
        <p:txBody>
          <a:bodyPr>
            <a:normAutofit fontScale="90000"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Cosmic 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Test: Calibration &amp; Analysis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974904" y="6520259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35</a:t>
            </a:fld>
            <a:endParaRPr lang="zh-CN" altLang="en-US" dirty="0"/>
          </a:p>
        </p:txBody>
      </p:sp>
      <p:grpSp>
        <p:nvGrpSpPr>
          <p:cNvPr id="17" name="组合 16"/>
          <p:cNvGrpSpPr/>
          <p:nvPr/>
        </p:nvGrpSpPr>
        <p:grpSpPr>
          <a:xfrm>
            <a:off x="9011" y="179776"/>
            <a:ext cx="8955477" cy="1016976"/>
            <a:chOff x="9011" y="179776"/>
            <a:chExt cx="8955477" cy="1016976"/>
          </a:xfrm>
        </p:grpSpPr>
        <p:grpSp>
          <p:nvGrpSpPr>
            <p:cNvPr id="18" name="组合 17"/>
            <p:cNvGrpSpPr/>
            <p:nvPr/>
          </p:nvGrpSpPr>
          <p:grpSpPr>
            <a:xfrm>
              <a:off x="755576" y="179776"/>
              <a:ext cx="8208912" cy="1016976"/>
              <a:chOff x="755576" y="179776"/>
              <a:chExt cx="8208912" cy="1016976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5588" y="179776"/>
                <a:ext cx="898900" cy="900224"/>
              </a:xfrm>
              <a:prstGeom prst="rect">
                <a:avLst/>
              </a:prstGeom>
            </p:spPr>
          </p:pic>
          <p:cxnSp>
            <p:nvCxnSpPr>
              <p:cNvPr id="22" name="直接连接符 21"/>
              <p:cNvCxnSpPr/>
              <p:nvPr/>
            </p:nvCxnSpPr>
            <p:spPr>
              <a:xfrm>
                <a:off x="755576" y="1196752"/>
                <a:ext cx="7632848" cy="0"/>
              </a:xfrm>
              <a:prstGeom prst="line">
                <a:avLst/>
              </a:prstGeom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pic>
          <p:nvPicPr>
            <p:cNvPr id="19" name="图片 18" descr="屏幕剪辑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" y="268674"/>
              <a:ext cx="674557" cy="848818"/>
            </a:xfrm>
            <a:prstGeom prst="rect">
              <a:avLst/>
            </a:prstGeom>
          </p:spPr>
        </p:pic>
        <p:pic>
          <p:nvPicPr>
            <p:cNvPr id="20" name="图片 19" descr="屏幕剪辑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206384"/>
              <a:ext cx="1169359" cy="906555"/>
            </a:xfrm>
            <a:prstGeom prst="rect">
              <a:avLst/>
            </a:prstGeom>
          </p:spPr>
        </p:pic>
      </p:grpSp>
      <p:sp>
        <p:nvSpPr>
          <p:cNvPr id="10" name="TextBox 23"/>
          <p:cNvSpPr txBox="1"/>
          <p:nvPr/>
        </p:nvSpPr>
        <p:spPr>
          <a:xfrm>
            <a:off x="755576" y="1340768"/>
            <a:ext cx="756204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between calibration mode 700701702 and 701700702.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23"/>
          <p:cNvSpPr txBox="1"/>
          <p:nvPr/>
        </p:nvSpPr>
        <p:spPr>
          <a:xfrm>
            <a:off x="4536596" y="1871727"/>
            <a:ext cx="378102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pl_over_cluSel1_7_0_1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701700702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23"/>
          <p:cNvSpPr txBox="1"/>
          <p:nvPr/>
        </p:nvSpPr>
        <p:spPr>
          <a:xfrm>
            <a:off x="771673" y="1865582"/>
            <a:ext cx="362393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pl_over_cluSel1_7_0_0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700701702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 descr="屏幕剪辑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83" y="2375465"/>
            <a:ext cx="3946533" cy="4365104"/>
          </a:xfrm>
          <a:prstGeom prst="rect">
            <a:avLst/>
          </a:prstGeom>
        </p:spPr>
      </p:pic>
      <p:pic>
        <p:nvPicPr>
          <p:cNvPr id="14" name="图片 13" descr="屏幕剪辑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609" y="2373769"/>
            <a:ext cx="3938412" cy="43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1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6"/>
          <p:cNvSpPr>
            <a:spLocks noGrp="1"/>
          </p:cNvSpPr>
          <p:nvPr>
            <p:ph type="title"/>
          </p:nvPr>
        </p:nvSpPr>
        <p:spPr>
          <a:xfrm>
            <a:off x="2195737" y="271097"/>
            <a:ext cx="5256584" cy="805362"/>
          </a:xfrm>
          <a:gradFill>
            <a:gsLst>
              <a:gs pos="5000">
                <a:srgbClr val="7030A0"/>
              </a:gs>
              <a:gs pos="95000">
                <a:srgbClr val="7030A0"/>
              </a:gs>
              <a:gs pos="0">
                <a:schemeClr val="bg1"/>
              </a:gs>
              <a:gs pos="100000">
                <a:schemeClr val="bg1"/>
              </a:gs>
            </a:gsLst>
            <a:lin ang="0" scaled="0"/>
          </a:gradFill>
          <a:effectLst>
            <a:softEdge rad="31750"/>
          </a:effectLst>
        </p:spPr>
        <p:txBody>
          <a:bodyPr>
            <a:normAutofit fontScale="90000"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Cosmic 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Test: Calibration &amp; Analysis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974904" y="6520259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36</a:t>
            </a:fld>
            <a:endParaRPr lang="zh-CN" altLang="en-US" dirty="0"/>
          </a:p>
        </p:txBody>
      </p:sp>
      <p:grpSp>
        <p:nvGrpSpPr>
          <p:cNvPr id="17" name="组合 16"/>
          <p:cNvGrpSpPr/>
          <p:nvPr/>
        </p:nvGrpSpPr>
        <p:grpSpPr>
          <a:xfrm>
            <a:off x="9011" y="179776"/>
            <a:ext cx="8955477" cy="1016976"/>
            <a:chOff x="9011" y="179776"/>
            <a:chExt cx="8955477" cy="1016976"/>
          </a:xfrm>
        </p:grpSpPr>
        <p:grpSp>
          <p:nvGrpSpPr>
            <p:cNvPr id="18" name="组合 17"/>
            <p:cNvGrpSpPr/>
            <p:nvPr/>
          </p:nvGrpSpPr>
          <p:grpSpPr>
            <a:xfrm>
              <a:off x="755576" y="179776"/>
              <a:ext cx="8208912" cy="1016976"/>
              <a:chOff x="755576" y="179776"/>
              <a:chExt cx="8208912" cy="1016976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5588" y="179776"/>
                <a:ext cx="898900" cy="900224"/>
              </a:xfrm>
              <a:prstGeom prst="rect">
                <a:avLst/>
              </a:prstGeom>
            </p:spPr>
          </p:pic>
          <p:cxnSp>
            <p:nvCxnSpPr>
              <p:cNvPr id="22" name="直接连接符 21"/>
              <p:cNvCxnSpPr/>
              <p:nvPr/>
            </p:nvCxnSpPr>
            <p:spPr>
              <a:xfrm>
                <a:off x="755576" y="1196752"/>
                <a:ext cx="7632848" cy="0"/>
              </a:xfrm>
              <a:prstGeom prst="line">
                <a:avLst/>
              </a:prstGeom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pic>
          <p:nvPicPr>
            <p:cNvPr id="19" name="图片 18" descr="屏幕剪辑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" y="268674"/>
              <a:ext cx="674557" cy="848818"/>
            </a:xfrm>
            <a:prstGeom prst="rect">
              <a:avLst/>
            </a:prstGeom>
          </p:spPr>
        </p:pic>
        <p:pic>
          <p:nvPicPr>
            <p:cNvPr id="20" name="图片 19" descr="屏幕剪辑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206384"/>
              <a:ext cx="1169359" cy="906555"/>
            </a:xfrm>
            <a:prstGeom prst="rect">
              <a:avLst/>
            </a:prstGeom>
          </p:spPr>
        </p:pic>
      </p:grpSp>
      <p:sp>
        <p:nvSpPr>
          <p:cNvPr id="15" name="TextBox 23"/>
          <p:cNvSpPr txBox="1"/>
          <p:nvPr/>
        </p:nvSpPr>
        <p:spPr>
          <a:xfrm>
            <a:off x="755576" y="1340768"/>
            <a:ext cx="756204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between calibration mode 700701702 and 701700702.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23"/>
          <p:cNvSpPr txBox="1"/>
          <p:nvPr/>
        </p:nvSpPr>
        <p:spPr>
          <a:xfrm>
            <a:off x="4536596" y="1871727"/>
            <a:ext cx="378102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pl_over_Mat04D4best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701700702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771673" y="1865582"/>
            <a:ext cx="362393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pl_over_Mat04D4best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700701702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23" descr="屏幕剪辑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90" y="2622285"/>
            <a:ext cx="3930319" cy="2646570"/>
          </a:xfrm>
          <a:prstGeom prst="rect">
            <a:avLst/>
          </a:prstGeom>
        </p:spPr>
      </p:pic>
      <p:pic>
        <p:nvPicPr>
          <p:cNvPr id="25" name="图片 24" descr="屏幕剪辑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596" y="2599339"/>
            <a:ext cx="4032448" cy="2766614"/>
          </a:xfrm>
          <a:prstGeom prst="rect">
            <a:avLst/>
          </a:prstGeom>
        </p:spPr>
      </p:pic>
      <p:sp>
        <p:nvSpPr>
          <p:cNvPr id="26" name="TextBox 28"/>
          <p:cNvSpPr txBox="1"/>
          <p:nvPr/>
        </p:nvSpPr>
        <p:spPr>
          <a:xfrm>
            <a:off x="771673" y="5596265"/>
            <a:ext cx="7545944" cy="646331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 the products have been uploaded to Kronos under path: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lustre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nyx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cbm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/users/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plyu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/CbmTofThu_24Aug1829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77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屏幕剪辑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048490"/>
            <a:ext cx="2848453" cy="1800000"/>
          </a:xfrm>
          <a:prstGeom prst="rect">
            <a:avLst/>
          </a:prstGeom>
        </p:spPr>
      </p:pic>
      <p:pic>
        <p:nvPicPr>
          <p:cNvPr id="12" name="图片 11" descr="屏幕剪辑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941168"/>
            <a:ext cx="2736638" cy="1800000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974904" y="6520259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4</a:t>
            </a:fld>
            <a:endParaRPr lang="zh-CN" altLang="en-US" dirty="0"/>
          </a:p>
        </p:txBody>
      </p:sp>
      <p:sp>
        <p:nvSpPr>
          <p:cNvPr id="27" name="TextBox 23"/>
          <p:cNvSpPr txBox="1"/>
          <p:nvPr/>
        </p:nvSpPr>
        <p:spPr>
          <a:xfrm>
            <a:off x="755576" y="1323131"/>
            <a:ext cx="232563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MRPC3a prototype in SPS </a:t>
            </a:r>
            <a:r>
              <a:rPr lang="en-US" altLang="zh-CN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beamtest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(Nov 2015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3"/>
          <p:cNvSpPr txBox="1"/>
          <p:nvPr/>
        </p:nvSpPr>
        <p:spPr>
          <a:xfrm>
            <a:off x="755576" y="2024658"/>
            <a:ext cx="2325638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GeV </a:t>
            </a:r>
            <a:r>
              <a:rPr lang="en-US" altLang="zh-CN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beam on 1mm/2mm/3mm </a:t>
            </a:r>
            <a:r>
              <a:rPr lang="en-US" altLang="zh-CN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Flux rate up to </a:t>
            </a:r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Hz/cm</a:t>
            </a:r>
            <a:r>
              <a:rPr lang="en-US" altLang="zh-CN" sz="16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16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8"/>
          <p:cNvSpPr txBox="1"/>
          <p:nvPr/>
        </p:nvSpPr>
        <p:spPr>
          <a:xfrm>
            <a:off x="3357496" y="5170931"/>
            <a:ext cx="2357059" cy="1323439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 in HV and threshold scan:</a:t>
            </a:r>
          </a:p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 resolution:  ~ 60 </a:t>
            </a:r>
            <a:r>
              <a:rPr lang="en-US" altLang="zh-CN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endParaRPr lang="en-US" altLang="zh-CN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Efficiency:           &gt; 98%</a:t>
            </a:r>
          </a:p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Cluster size:         ~ 1.5</a:t>
            </a:r>
            <a:endParaRPr lang="en-US" altLang="zh-CN" sz="1600" baseline="30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9011" y="179776"/>
            <a:ext cx="8955477" cy="1016976"/>
            <a:chOff x="9011" y="179776"/>
            <a:chExt cx="8955477" cy="1016976"/>
          </a:xfrm>
        </p:grpSpPr>
        <p:grpSp>
          <p:nvGrpSpPr>
            <p:cNvPr id="22" name="组合 21"/>
            <p:cNvGrpSpPr/>
            <p:nvPr/>
          </p:nvGrpSpPr>
          <p:grpSpPr>
            <a:xfrm>
              <a:off x="755576" y="179776"/>
              <a:ext cx="8208912" cy="1016976"/>
              <a:chOff x="755576" y="179776"/>
              <a:chExt cx="8208912" cy="1016976"/>
            </a:xfrm>
          </p:grpSpPr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5588" y="179776"/>
                <a:ext cx="898900" cy="900224"/>
              </a:xfrm>
              <a:prstGeom prst="rect">
                <a:avLst/>
              </a:prstGeom>
            </p:spPr>
          </p:pic>
          <p:cxnSp>
            <p:nvCxnSpPr>
              <p:cNvPr id="32" name="直接连接符 31"/>
              <p:cNvCxnSpPr/>
              <p:nvPr/>
            </p:nvCxnSpPr>
            <p:spPr>
              <a:xfrm>
                <a:off x="755576" y="1196752"/>
                <a:ext cx="7632848" cy="0"/>
              </a:xfrm>
              <a:prstGeom prst="line">
                <a:avLst/>
              </a:prstGeom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pic>
          <p:nvPicPr>
            <p:cNvPr id="25" name="图片 24" descr="屏幕剪辑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" y="268674"/>
              <a:ext cx="674557" cy="848818"/>
            </a:xfrm>
            <a:prstGeom prst="rect">
              <a:avLst/>
            </a:prstGeom>
          </p:spPr>
        </p:pic>
        <p:pic>
          <p:nvPicPr>
            <p:cNvPr id="26" name="图片 25" descr="屏幕剪辑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206384"/>
              <a:ext cx="1169359" cy="906555"/>
            </a:xfrm>
            <a:prstGeom prst="rect">
              <a:avLst/>
            </a:prstGeom>
          </p:spPr>
        </p:pic>
      </p:grpSp>
      <p:sp>
        <p:nvSpPr>
          <p:cNvPr id="33" name="标题 6"/>
          <p:cNvSpPr>
            <a:spLocks noGrp="1"/>
          </p:cNvSpPr>
          <p:nvPr>
            <p:ph type="title"/>
          </p:nvPr>
        </p:nvSpPr>
        <p:spPr>
          <a:xfrm>
            <a:off x="2195737" y="271097"/>
            <a:ext cx="5256584" cy="805362"/>
          </a:xfrm>
          <a:gradFill>
            <a:gsLst>
              <a:gs pos="5000">
                <a:srgbClr val="7030A0"/>
              </a:gs>
              <a:gs pos="95000">
                <a:srgbClr val="7030A0"/>
              </a:gs>
              <a:gs pos="0">
                <a:schemeClr val="bg1"/>
              </a:gs>
              <a:gs pos="100000">
                <a:schemeClr val="bg1"/>
              </a:gs>
            </a:gsLst>
            <a:lin ang="0" scaled="0"/>
          </a:gradFill>
          <a:effectLst>
            <a:softEdge rad="31750"/>
          </a:effectLst>
        </p:spPr>
        <p:txBody>
          <a:bodyPr>
            <a:norm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Conceptional Design of MRPC3a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3338820" y="1323131"/>
            <a:ext cx="0" cy="3525359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3357496" y="4848490"/>
            <a:ext cx="2530640" cy="0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5888136" y="4848490"/>
            <a:ext cx="0" cy="1892678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5" name="TextBox 23"/>
          <p:cNvSpPr txBox="1"/>
          <p:nvPr/>
        </p:nvSpPr>
        <p:spPr>
          <a:xfrm>
            <a:off x="3563096" y="1323131"/>
            <a:ext cx="4825327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MRPC3a prototype in Heidelberg cosmic test.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 descr="屏幕剪辑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717" y="2061485"/>
            <a:ext cx="2909420" cy="4455233"/>
          </a:xfrm>
          <a:prstGeom prst="rect">
            <a:avLst/>
          </a:prstGeom>
        </p:spPr>
      </p:pic>
      <p:sp>
        <p:nvSpPr>
          <p:cNvPr id="44" name="文本框 43"/>
          <p:cNvSpPr txBox="1"/>
          <p:nvPr/>
        </p:nvSpPr>
        <p:spPr>
          <a:xfrm>
            <a:off x="5961902" y="1715446"/>
            <a:ext cx="25723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Ingo’s talk on July 5</a:t>
            </a:r>
            <a:r>
              <a:rPr lang="en-US" altLang="zh-CN" sz="1600" b="1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endParaRPr lang="zh-CN" alt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4372" y="3569856"/>
            <a:ext cx="2371550" cy="11583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2157" y="1821477"/>
            <a:ext cx="238374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0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117" y="1365134"/>
            <a:ext cx="3584759" cy="228010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732" y="1920716"/>
            <a:ext cx="2063930" cy="2137822"/>
          </a:xfrm>
          <a:prstGeom prst="rect">
            <a:avLst/>
          </a:prstGeom>
        </p:spPr>
      </p:pic>
      <p:sp>
        <p:nvSpPr>
          <p:cNvPr id="8" name="标题 6"/>
          <p:cNvSpPr>
            <a:spLocks noGrp="1"/>
          </p:cNvSpPr>
          <p:nvPr>
            <p:ph type="title"/>
          </p:nvPr>
        </p:nvSpPr>
        <p:spPr>
          <a:xfrm>
            <a:off x="2195737" y="271097"/>
            <a:ext cx="5256584" cy="805362"/>
          </a:xfrm>
          <a:gradFill>
            <a:gsLst>
              <a:gs pos="5000">
                <a:srgbClr val="7030A0"/>
              </a:gs>
              <a:gs pos="95000">
                <a:srgbClr val="7030A0"/>
              </a:gs>
              <a:gs pos="0">
                <a:schemeClr val="bg1"/>
              </a:gs>
              <a:gs pos="100000">
                <a:schemeClr val="bg1"/>
              </a:gs>
            </a:gsLst>
            <a:lin ang="0" scaled="0"/>
          </a:gradFill>
          <a:effectLst>
            <a:softEdge rad="31750"/>
          </a:effectLst>
        </p:spPr>
        <p:txBody>
          <a:bodyPr>
            <a:norm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MRPC3a 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 Procedure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974904" y="6520259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5</a:t>
            </a:fld>
            <a:endParaRPr lang="zh-CN" altLang="en-US" dirty="0"/>
          </a:p>
        </p:txBody>
      </p:sp>
      <p:sp>
        <p:nvSpPr>
          <p:cNvPr id="12" name="TextBox 23"/>
          <p:cNvSpPr txBox="1"/>
          <p:nvPr/>
        </p:nvSpPr>
        <p:spPr>
          <a:xfrm>
            <a:off x="755576" y="1365134"/>
            <a:ext cx="4032448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Quality check of </a:t>
            </a:r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glass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&amp; electrode production.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9011" y="179776"/>
            <a:ext cx="8955477" cy="1016976"/>
            <a:chOff x="9011" y="179776"/>
            <a:chExt cx="8955477" cy="1016976"/>
          </a:xfrm>
        </p:grpSpPr>
        <p:grpSp>
          <p:nvGrpSpPr>
            <p:cNvPr id="17" name="组合 16"/>
            <p:cNvGrpSpPr/>
            <p:nvPr/>
          </p:nvGrpSpPr>
          <p:grpSpPr>
            <a:xfrm>
              <a:off x="755576" y="179776"/>
              <a:ext cx="8208912" cy="1016976"/>
              <a:chOff x="755576" y="179776"/>
              <a:chExt cx="8208912" cy="1016976"/>
            </a:xfrm>
          </p:grpSpPr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5588" y="179776"/>
                <a:ext cx="898900" cy="900224"/>
              </a:xfrm>
              <a:prstGeom prst="rect">
                <a:avLst/>
              </a:prstGeom>
            </p:spPr>
          </p:pic>
          <p:cxnSp>
            <p:nvCxnSpPr>
              <p:cNvPr id="21" name="直接连接符 20"/>
              <p:cNvCxnSpPr/>
              <p:nvPr/>
            </p:nvCxnSpPr>
            <p:spPr>
              <a:xfrm>
                <a:off x="755576" y="1196752"/>
                <a:ext cx="7632848" cy="0"/>
              </a:xfrm>
              <a:prstGeom prst="line">
                <a:avLst/>
              </a:prstGeom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pic>
          <p:nvPicPr>
            <p:cNvPr id="18" name="图片 17" descr="屏幕剪辑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" y="268674"/>
              <a:ext cx="674557" cy="848818"/>
            </a:xfrm>
            <a:prstGeom prst="rect">
              <a:avLst/>
            </a:prstGeom>
          </p:spPr>
        </p:pic>
        <p:pic>
          <p:nvPicPr>
            <p:cNvPr id="19" name="图片 18" descr="屏幕剪辑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206384"/>
              <a:ext cx="1169359" cy="906555"/>
            </a:xfrm>
            <a:prstGeom prst="rect">
              <a:avLst/>
            </a:prstGeom>
          </p:spPr>
        </p:pic>
      </p:grpSp>
      <p:sp>
        <p:nvSpPr>
          <p:cNvPr id="4" name="矩形 3"/>
          <p:cNvSpPr/>
          <p:nvPr/>
        </p:nvSpPr>
        <p:spPr>
          <a:xfrm>
            <a:off x="5076056" y="1365134"/>
            <a:ext cx="1296144" cy="1238023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576" y="4319414"/>
            <a:ext cx="6340007" cy="2265201"/>
          </a:xfrm>
          <a:prstGeom prst="rect">
            <a:avLst/>
          </a:prstGeom>
        </p:spPr>
      </p:pic>
      <p:sp>
        <p:nvSpPr>
          <p:cNvPr id="14" name="TextBox 28"/>
          <p:cNvSpPr txBox="1"/>
          <p:nvPr/>
        </p:nvSpPr>
        <p:spPr>
          <a:xfrm>
            <a:off x="2339752" y="5935484"/>
            <a:ext cx="1653586" cy="584775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Electrode glass before spraying. </a:t>
            </a:r>
          </a:p>
        </p:txBody>
      </p:sp>
      <p:sp>
        <p:nvSpPr>
          <p:cNvPr id="15" name="TextBox 28"/>
          <p:cNvSpPr txBox="1"/>
          <p:nvPr/>
        </p:nvSpPr>
        <p:spPr>
          <a:xfrm>
            <a:off x="6839084" y="5443041"/>
            <a:ext cx="1847537" cy="1077218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Sprayed electrode. 3 mm space on edge is for getting rid of edge effect.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27" y="1920716"/>
            <a:ext cx="1602740" cy="2137822"/>
          </a:xfrm>
          <a:prstGeom prst="rect">
            <a:avLst/>
          </a:prstGeom>
        </p:spPr>
      </p:pic>
      <p:sp>
        <p:nvSpPr>
          <p:cNvPr id="22" name="TextBox 28"/>
          <p:cNvSpPr txBox="1"/>
          <p:nvPr/>
        </p:nvSpPr>
        <p:spPr>
          <a:xfrm>
            <a:off x="4067944" y="3455374"/>
            <a:ext cx="2482978" cy="584775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Every piece of glass in each batch has been inspected. </a:t>
            </a:r>
          </a:p>
        </p:txBody>
      </p:sp>
    </p:spTree>
    <p:extLst>
      <p:ext uri="{BB962C8B-B14F-4D97-AF65-F5344CB8AC3E}">
        <p14:creationId xmlns:p14="http://schemas.microsoft.com/office/powerpoint/2010/main" val="375426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117" y="1365134"/>
            <a:ext cx="3584759" cy="2280102"/>
          </a:xfrm>
          <a:prstGeom prst="rect">
            <a:avLst/>
          </a:prstGeom>
        </p:spPr>
      </p:pic>
      <p:sp>
        <p:nvSpPr>
          <p:cNvPr id="8" name="标题 6"/>
          <p:cNvSpPr>
            <a:spLocks noGrp="1"/>
          </p:cNvSpPr>
          <p:nvPr>
            <p:ph type="title"/>
          </p:nvPr>
        </p:nvSpPr>
        <p:spPr>
          <a:xfrm>
            <a:off x="2195737" y="271097"/>
            <a:ext cx="5256584" cy="805362"/>
          </a:xfrm>
          <a:gradFill>
            <a:gsLst>
              <a:gs pos="5000">
                <a:srgbClr val="7030A0"/>
              </a:gs>
              <a:gs pos="95000">
                <a:srgbClr val="7030A0"/>
              </a:gs>
              <a:gs pos="0">
                <a:schemeClr val="bg1"/>
              </a:gs>
              <a:gs pos="100000">
                <a:schemeClr val="bg1"/>
              </a:gs>
            </a:gsLst>
            <a:lin ang="0" scaled="0"/>
          </a:gradFill>
          <a:effectLst>
            <a:softEdge rad="31750"/>
          </a:effectLst>
        </p:spPr>
        <p:txBody>
          <a:bodyPr>
            <a:norm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MRPC3a 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 Procedure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974904" y="6520259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6</a:t>
            </a:fld>
            <a:endParaRPr lang="zh-CN" altLang="en-US" dirty="0"/>
          </a:p>
        </p:txBody>
      </p:sp>
      <p:sp>
        <p:nvSpPr>
          <p:cNvPr id="12" name="TextBox 23"/>
          <p:cNvSpPr txBox="1"/>
          <p:nvPr/>
        </p:nvSpPr>
        <p:spPr>
          <a:xfrm>
            <a:off x="755576" y="1365134"/>
            <a:ext cx="3744416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Assembling PCB board &amp; HV production.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9011" y="179776"/>
            <a:ext cx="8955477" cy="1016976"/>
            <a:chOff x="9011" y="179776"/>
            <a:chExt cx="8955477" cy="1016976"/>
          </a:xfrm>
        </p:grpSpPr>
        <p:grpSp>
          <p:nvGrpSpPr>
            <p:cNvPr id="17" name="组合 16"/>
            <p:cNvGrpSpPr/>
            <p:nvPr/>
          </p:nvGrpSpPr>
          <p:grpSpPr>
            <a:xfrm>
              <a:off x="755576" y="179776"/>
              <a:ext cx="8208912" cy="1016976"/>
              <a:chOff x="755576" y="179776"/>
              <a:chExt cx="8208912" cy="1016976"/>
            </a:xfrm>
          </p:grpSpPr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5588" y="179776"/>
                <a:ext cx="898900" cy="900224"/>
              </a:xfrm>
              <a:prstGeom prst="rect">
                <a:avLst/>
              </a:prstGeom>
            </p:spPr>
          </p:pic>
          <p:cxnSp>
            <p:nvCxnSpPr>
              <p:cNvPr id="21" name="直接连接符 20"/>
              <p:cNvCxnSpPr/>
              <p:nvPr/>
            </p:nvCxnSpPr>
            <p:spPr>
              <a:xfrm>
                <a:off x="755576" y="1196752"/>
                <a:ext cx="7632848" cy="0"/>
              </a:xfrm>
              <a:prstGeom prst="line">
                <a:avLst/>
              </a:prstGeom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pic>
          <p:nvPicPr>
            <p:cNvPr id="18" name="图片 17" descr="屏幕剪辑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" y="268674"/>
              <a:ext cx="674557" cy="848818"/>
            </a:xfrm>
            <a:prstGeom prst="rect">
              <a:avLst/>
            </a:prstGeom>
          </p:spPr>
        </p:pic>
        <p:pic>
          <p:nvPicPr>
            <p:cNvPr id="19" name="图片 18" descr="屏幕剪辑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206384"/>
              <a:ext cx="1169359" cy="906555"/>
            </a:xfrm>
            <a:prstGeom prst="rect">
              <a:avLst/>
            </a:prstGeom>
          </p:spPr>
        </p:pic>
      </p:grpSp>
      <p:sp>
        <p:nvSpPr>
          <p:cNvPr id="4" name="矩形 3"/>
          <p:cNvSpPr/>
          <p:nvPr/>
        </p:nvSpPr>
        <p:spPr>
          <a:xfrm>
            <a:off x="5964195" y="1294444"/>
            <a:ext cx="1606378" cy="1558491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3768" y="2048610"/>
            <a:ext cx="2802103" cy="233508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111" y="4720259"/>
            <a:ext cx="2635714" cy="180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9418" y="4716718"/>
            <a:ext cx="2517293" cy="1800000"/>
          </a:xfrm>
          <a:prstGeom prst="rect">
            <a:avLst/>
          </a:prstGeom>
        </p:spPr>
      </p:pic>
      <p:sp>
        <p:nvSpPr>
          <p:cNvPr id="22" name="TextBox 28"/>
          <p:cNvSpPr txBox="1"/>
          <p:nvPr/>
        </p:nvSpPr>
        <p:spPr>
          <a:xfrm>
            <a:off x="3068389" y="4950599"/>
            <a:ext cx="1512167" cy="1569660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HV connection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top &amp; bottom board. This is to avoid discharge between HV &amp; the nearest strip.</a:t>
            </a:r>
          </a:p>
        </p:txBody>
      </p:sp>
      <p:sp>
        <p:nvSpPr>
          <p:cNvPr id="23" name="TextBox 28"/>
          <p:cNvSpPr txBox="1"/>
          <p:nvPr/>
        </p:nvSpPr>
        <p:spPr>
          <a:xfrm>
            <a:off x="7432080" y="5931943"/>
            <a:ext cx="1512167" cy="584775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HV connection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middle board.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17" y="2048610"/>
            <a:ext cx="1966788" cy="2315617"/>
          </a:xfrm>
          <a:prstGeom prst="rect">
            <a:avLst/>
          </a:prstGeom>
        </p:spPr>
      </p:pic>
      <p:sp>
        <p:nvSpPr>
          <p:cNvPr id="24" name="TextBox 28"/>
          <p:cNvSpPr txBox="1"/>
          <p:nvPr/>
        </p:nvSpPr>
        <p:spPr>
          <a:xfrm>
            <a:off x="5140261" y="3779452"/>
            <a:ext cx="3392180" cy="584775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installing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module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fix the PCB board and honeycomb together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exactly.</a:t>
            </a:r>
          </a:p>
        </p:txBody>
      </p:sp>
    </p:spTree>
    <p:extLst>
      <p:ext uri="{BB962C8B-B14F-4D97-AF65-F5344CB8AC3E}">
        <p14:creationId xmlns:p14="http://schemas.microsoft.com/office/powerpoint/2010/main" val="58454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931" y="1365134"/>
            <a:ext cx="3584759" cy="2280102"/>
          </a:xfrm>
          <a:prstGeom prst="rect">
            <a:avLst/>
          </a:prstGeom>
        </p:spPr>
      </p:pic>
      <p:sp>
        <p:nvSpPr>
          <p:cNvPr id="8" name="标题 6"/>
          <p:cNvSpPr>
            <a:spLocks noGrp="1"/>
          </p:cNvSpPr>
          <p:nvPr>
            <p:ph type="title"/>
          </p:nvPr>
        </p:nvSpPr>
        <p:spPr>
          <a:xfrm>
            <a:off x="2195737" y="271097"/>
            <a:ext cx="5256584" cy="805362"/>
          </a:xfrm>
          <a:gradFill>
            <a:gsLst>
              <a:gs pos="5000">
                <a:srgbClr val="7030A0"/>
              </a:gs>
              <a:gs pos="95000">
                <a:srgbClr val="7030A0"/>
              </a:gs>
              <a:gs pos="0">
                <a:schemeClr val="bg1"/>
              </a:gs>
              <a:gs pos="100000">
                <a:schemeClr val="bg1"/>
              </a:gs>
            </a:gsLst>
            <a:lin ang="0" scaled="0"/>
          </a:gradFill>
          <a:effectLst>
            <a:softEdge rad="31750"/>
          </a:effectLst>
        </p:spPr>
        <p:txBody>
          <a:bodyPr>
            <a:norm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MRPC3a 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 Procedure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974904" y="6520259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7</a:t>
            </a:fld>
            <a:endParaRPr lang="zh-CN" altLang="en-US" dirty="0"/>
          </a:p>
        </p:txBody>
      </p:sp>
      <p:sp>
        <p:nvSpPr>
          <p:cNvPr id="12" name="TextBox 23"/>
          <p:cNvSpPr txBox="1"/>
          <p:nvPr/>
        </p:nvSpPr>
        <p:spPr>
          <a:xfrm>
            <a:off x="755576" y="1365134"/>
            <a:ext cx="3744416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Stack assembling procedure.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9011" y="179776"/>
            <a:ext cx="8955477" cy="1016976"/>
            <a:chOff x="9011" y="179776"/>
            <a:chExt cx="8955477" cy="1016976"/>
          </a:xfrm>
        </p:grpSpPr>
        <p:grpSp>
          <p:nvGrpSpPr>
            <p:cNvPr id="17" name="组合 16"/>
            <p:cNvGrpSpPr/>
            <p:nvPr/>
          </p:nvGrpSpPr>
          <p:grpSpPr>
            <a:xfrm>
              <a:off x="755576" y="179776"/>
              <a:ext cx="8208912" cy="1016976"/>
              <a:chOff x="755576" y="179776"/>
              <a:chExt cx="8208912" cy="1016976"/>
            </a:xfrm>
          </p:grpSpPr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5588" y="179776"/>
                <a:ext cx="898900" cy="900224"/>
              </a:xfrm>
              <a:prstGeom prst="rect">
                <a:avLst/>
              </a:prstGeom>
            </p:spPr>
          </p:pic>
          <p:cxnSp>
            <p:nvCxnSpPr>
              <p:cNvPr id="21" name="直接连接符 20"/>
              <p:cNvCxnSpPr/>
              <p:nvPr/>
            </p:nvCxnSpPr>
            <p:spPr>
              <a:xfrm>
                <a:off x="755576" y="1196752"/>
                <a:ext cx="7632848" cy="0"/>
              </a:xfrm>
              <a:prstGeom prst="line">
                <a:avLst/>
              </a:prstGeom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pic>
          <p:nvPicPr>
            <p:cNvPr id="18" name="图片 17" descr="屏幕剪辑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" y="268674"/>
              <a:ext cx="674557" cy="848818"/>
            </a:xfrm>
            <a:prstGeom prst="rect">
              <a:avLst/>
            </a:prstGeom>
          </p:spPr>
        </p:pic>
        <p:pic>
          <p:nvPicPr>
            <p:cNvPr id="19" name="图片 18" descr="屏幕剪辑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206384"/>
              <a:ext cx="1169359" cy="906555"/>
            </a:xfrm>
            <a:prstGeom prst="rect">
              <a:avLst/>
            </a:prstGeom>
          </p:spPr>
        </p:pic>
      </p:grpSp>
      <p:sp>
        <p:nvSpPr>
          <p:cNvPr id="4" name="矩形 3"/>
          <p:cNvSpPr/>
          <p:nvPr/>
        </p:nvSpPr>
        <p:spPr>
          <a:xfrm>
            <a:off x="6444208" y="2899719"/>
            <a:ext cx="1728192" cy="529281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690" y="4482057"/>
            <a:ext cx="3600000" cy="201439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38956"/>
            <a:ext cx="3600000" cy="270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874225"/>
            <a:ext cx="3600000" cy="1628316"/>
          </a:xfrm>
          <a:prstGeom prst="rect">
            <a:avLst/>
          </a:prstGeom>
        </p:spPr>
      </p:pic>
      <p:sp>
        <p:nvSpPr>
          <p:cNvPr id="22" name="TextBox 28"/>
          <p:cNvSpPr txBox="1"/>
          <p:nvPr/>
        </p:nvSpPr>
        <p:spPr>
          <a:xfrm>
            <a:off x="1646521" y="2359484"/>
            <a:ext cx="3392180" cy="584775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Iron bricks are applied to </a:t>
            </a:r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press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first stack, while the pins are soldered.</a:t>
            </a:r>
          </a:p>
        </p:txBody>
      </p:sp>
      <p:sp>
        <p:nvSpPr>
          <p:cNvPr id="23" name="TextBox 28"/>
          <p:cNvSpPr txBox="1"/>
          <p:nvPr/>
        </p:nvSpPr>
        <p:spPr>
          <a:xfrm>
            <a:off x="2067748" y="5904997"/>
            <a:ext cx="2970953" cy="584775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Distance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between the two PCBs is </a:t>
            </a:r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monitored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during assembling.</a:t>
            </a:r>
          </a:p>
        </p:txBody>
      </p:sp>
      <p:sp>
        <p:nvSpPr>
          <p:cNvPr id="24" name="TextBox 28"/>
          <p:cNvSpPr txBox="1"/>
          <p:nvPr/>
        </p:nvSpPr>
        <p:spPr>
          <a:xfrm>
            <a:off x="5156887" y="3770209"/>
            <a:ext cx="3303546" cy="584775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same procedure is repeated when assembling the second stack.</a:t>
            </a:r>
          </a:p>
        </p:txBody>
      </p:sp>
    </p:spTree>
    <p:extLst>
      <p:ext uri="{BB962C8B-B14F-4D97-AF65-F5344CB8AC3E}">
        <p14:creationId xmlns:p14="http://schemas.microsoft.com/office/powerpoint/2010/main" val="282687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3"/>
          <p:cNvSpPr txBox="1"/>
          <p:nvPr/>
        </p:nvSpPr>
        <p:spPr>
          <a:xfrm>
            <a:off x="755576" y="1365134"/>
            <a:ext cx="7310012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Quality assurance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each type of materials and the assembling procedure is recorded.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标题 6"/>
          <p:cNvSpPr>
            <a:spLocks noGrp="1"/>
          </p:cNvSpPr>
          <p:nvPr>
            <p:ph type="title"/>
          </p:nvPr>
        </p:nvSpPr>
        <p:spPr>
          <a:xfrm>
            <a:off x="2195737" y="271097"/>
            <a:ext cx="5256584" cy="805362"/>
          </a:xfrm>
          <a:gradFill>
            <a:gsLst>
              <a:gs pos="5000">
                <a:srgbClr val="7030A0"/>
              </a:gs>
              <a:gs pos="95000">
                <a:srgbClr val="7030A0"/>
              </a:gs>
              <a:gs pos="0">
                <a:schemeClr val="bg1"/>
              </a:gs>
              <a:gs pos="100000">
                <a:schemeClr val="bg1"/>
              </a:gs>
            </a:gsLst>
            <a:lin ang="0" scaled="0"/>
          </a:gradFill>
          <a:effectLst>
            <a:softEdge rad="31750"/>
          </a:effectLst>
        </p:spPr>
        <p:txBody>
          <a:bodyPr>
            <a:norm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Quality Assurance Results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974904" y="6520259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8</a:t>
            </a:fld>
            <a:endParaRPr lang="zh-CN" altLang="en-US" dirty="0"/>
          </a:p>
        </p:txBody>
      </p:sp>
      <p:grpSp>
        <p:nvGrpSpPr>
          <p:cNvPr id="13" name="组合 12"/>
          <p:cNvGrpSpPr/>
          <p:nvPr/>
        </p:nvGrpSpPr>
        <p:grpSpPr>
          <a:xfrm>
            <a:off x="9011" y="179776"/>
            <a:ext cx="8955477" cy="1016976"/>
            <a:chOff x="9011" y="179776"/>
            <a:chExt cx="8955477" cy="1016976"/>
          </a:xfrm>
        </p:grpSpPr>
        <p:grpSp>
          <p:nvGrpSpPr>
            <p:cNvPr id="15" name="组合 14"/>
            <p:cNvGrpSpPr/>
            <p:nvPr/>
          </p:nvGrpSpPr>
          <p:grpSpPr>
            <a:xfrm>
              <a:off x="755576" y="179776"/>
              <a:ext cx="8208912" cy="1016976"/>
              <a:chOff x="755576" y="179776"/>
              <a:chExt cx="8208912" cy="1016976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5588" y="179776"/>
                <a:ext cx="898900" cy="900224"/>
              </a:xfrm>
              <a:prstGeom prst="rect">
                <a:avLst/>
              </a:prstGeom>
            </p:spPr>
          </p:pic>
          <p:cxnSp>
            <p:nvCxnSpPr>
              <p:cNvPr id="19" name="直接连接符 18"/>
              <p:cNvCxnSpPr/>
              <p:nvPr/>
            </p:nvCxnSpPr>
            <p:spPr>
              <a:xfrm>
                <a:off x="755576" y="1196752"/>
                <a:ext cx="7632848" cy="0"/>
              </a:xfrm>
              <a:prstGeom prst="line">
                <a:avLst/>
              </a:prstGeom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pic>
          <p:nvPicPr>
            <p:cNvPr id="16" name="图片 15" descr="屏幕剪辑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" y="268674"/>
              <a:ext cx="674557" cy="848818"/>
            </a:xfrm>
            <a:prstGeom prst="rect">
              <a:avLst/>
            </a:prstGeom>
          </p:spPr>
        </p:pic>
        <p:pic>
          <p:nvPicPr>
            <p:cNvPr id="17" name="图片 16" descr="屏幕剪辑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206384"/>
              <a:ext cx="1169359" cy="906555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982938" y="1878901"/>
            <a:ext cx="7111921" cy="4674297"/>
            <a:chOff x="264804" y="1842639"/>
            <a:chExt cx="7111921" cy="467429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4804" y="1842639"/>
              <a:ext cx="6648287" cy="432000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5484" y="1912597"/>
              <a:ext cx="6648287" cy="43200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5386" y="1983742"/>
              <a:ext cx="6648287" cy="432000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5177" y="2059156"/>
              <a:ext cx="6648287" cy="4320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4968" y="2130057"/>
              <a:ext cx="6648287" cy="4320000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8438" y="2196936"/>
              <a:ext cx="6648287" cy="43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465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3"/>
          <p:cNvSpPr txBox="1"/>
          <p:nvPr/>
        </p:nvSpPr>
        <p:spPr>
          <a:xfrm>
            <a:off x="755576" y="1365134"/>
            <a:ext cx="7310012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Quality assurance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each type of materials and the assembling procedure is recorded.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标题 6"/>
          <p:cNvSpPr>
            <a:spLocks noGrp="1"/>
          </p:cNvSpPr>
          <p:nvPr>
            <p:ph type="title"/>
          </p:nvPr>
        </p:nvSpPr>
        <p:spPr>
          <a:xfrm>
            <a:off x="2195737" y="271097"/>
            <a:ext cx="5256584" cy="805362"/>
          </a:xfrm>
          <a:gradFill>
            <a:gsLst>
              <a:gs pos="5000">
                <a:srgbClr val="7030A0"/>
              </a:gs>
              <a:gs pos="95000">
                <a:srgbClr val="7030A0"/>
              </a:gs>
              <a:gs pos="0">
                <a:schemeClr val="bg1"/>
              </a:gs>
              <a:gs pos="100000">
                <a:schemeClr val="bg1"/>
              </a:gs>
            </a:gsLst>
            <a:lin ang="0" scaled="0"/>
          </a:gradFill>
          <a:effectLst>
            <a:softEdge rad="31750"/>
          </a:effectLst>
        </p:spPr>
        <p:txBody>
          <a:bodyPr>
            <a:norm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Quality Assurance Results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974904" y="6520259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9</a:t>
            </a:fld>
            <a:endParaRPr lang="zh-CN" altLang="en-US" dirty="0"/>
          </a:p>
        </p:txBody>
      </p:sp>
      <p:grpSp>
        <p:nvGrpSpPr>
          <p:cNvPr id="13" name="组合 12"/>
          <p:cNvGrpSpPr/>
          <p:nvPr/>
        </p:nvGrpSpPr>
        <p:grpSpPr>
          <a:xfrm>
            <a:off x="9011" y="179776"/>
            <a:ext cx="8955477" cy="1016976"/>
            <a:chOff x="9011" y="179776"/>
            <a:chExt cx="8955477" cy="1016976"/>
          </a:xfrm>
        </p:grpSpPr>
        <p:grpSp>
          <p:nvGrpSpPr>
            <p:cNvPr id="15" name="组合 14"/>
            <p:cNvGrpSpPr/>
            <p:nvPr/>
          </p:nvGrpSpPr>
          <p:grpSpPr>
            <a:xfrm>
              <a:off x="755576" y="179776"/>
              <a:ext cx="8208912" cy="1016976"/>
              <a:chOff x="755576" y="179776"/>
              <a:chExt cx="8208912" cy="1016976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5588" y="179776"/>
                <a:ext cx="898900" cy="900224"/>
              </a:xfrm>
              <a:prstGeom prst="rect">
                <a:avLst/>
              </a:prstGeom>
            </p:spPr>
          </p:pic>
          <p:cxnSp>
            <p:nvCxnSpPr>
              <p:cNvPr id="19" name="直接连接符 18"/>
              <p:cNvCxnSpPr/>
              <p:nvPr/>
            </p:nvCxnSpPr>
            <p:spPr>
              <a:xfrm>
                <a:off x="755576" y="1196752"/>
                <a:ext cx="7632848" cy="0"/>
              </a:xfrm>
              <a:prstGeom prst="line">
                <a:avLst/>
              </a:prstGeom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pic>
          <p:nvPicPr>
            <p:cNvPr id="16" name="图片 15" descr="屏幕剪辑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" y="268674"/>
              <a:ext cx="674557" cy="848818"/>
            </a:xfrm>
            <a:prstGeom prst="rect">
              <a:avLst/>
            </a:prstGeom>
          </p:spPr>
        </p:pic>
        <p:pic>
          <p:nvPicPr>
            <p:cNvPr id="17" name="图片 16" descr="屏幕剪辑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206384"/>
              <a:ext cx="1169359" cy="906555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982938" y="1878901"/>
            <a:ext cx="7111921" cy="4674297"/>
            <a:chOff x="264804" y="1842639"/>
            <a:chExt cx="7111921" cy="467429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4804" y="1842639"/>
              <a:ext cx="6648287" cy="432000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5484" y="1912597"/>
              <a:ext cx="6648287" cy="43200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5386" y="1983742"/>
              <a:ext cx="6648287" cy="432000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5177" y="2059156"/>
              <a:ext cx="6648287" cy="4320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4968" y="2130057"/>
              <a:ext cx="6648287" cy="4320000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8438" y="2196936"/>
              <a:ext cx="6648287" cy="4320000"/>
            </a:xfrm>
            <a:prstGeom prst="rect">
              <a:avLst/>
            </a:prstGeom>
          </p:spPr>
        </p:pic>
      </p:grpSp>
      <p:sp>
        <p:nvSpPr>
          <p:cNvPr id="31" name="TextBox 28"/>
          <p:cNvSpPr txBox="1"/>
          <p:nvPr/>
        </p:nvSpPr>
        <p:spPr>
          <a:xfrm>
            <a:off x="1910303" y="1925289"/>
            <a:ext cx="2998046" cy="584775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Detailed information can be found by scanning the </a:t>
            </a:r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QR code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it.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919" y="1845642"/>
            <a:ext cx="1942059" cy="1942059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035" y="1792416"/>
            <a:ext cx="1911886" cy="2095554"/>
          </a:xfrm>
          <a:prstGeom prst="rect">
            <a:avLst/>
          </a:prstGeom>
        </p:spPr>
      </p:pic>
      <p:cxnSp>
        <p:nvCxnSpPr>
          <p:cNvPr id="35" name="直接箭头连接符 34"/>
          <p:cNvCxnSpPr/>
          <p:nvPr/>
        </p:nvCxnSpPr>
        <p:spPr>
          <a:xfrm flipH="1">
            <a:off x="6886980" y="2320619"/>
            <a:ext cx="275656" cy="1894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图片 35" descr="屏幕剪辑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166" y="4050335"/>
            <a:ext cx="3984002" cy="2577304"/>
          </a:xfrm>
          <a:prstGeom prst="rect">
            <a:avLst/>
          </a:prstGeom>
        </p:spPr>
      </p:pic>
      <p:sp>
        <p:nvSpPr>
          <p:cNvPr id="37" name="TextBox 28"/>
          <p:cNvSpPr txBox="1"/>
          <p:nvPr/>
        </p:nvSpPr>
        <p:spPr>
          <a:xfrm>
            <a:off x="755576" y="4050451"/>
            <a:ext cx="4093551" cy="830997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website is developed to record all the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QR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information of each produced counter: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http://hepd.ep.tsinghua.edu.cn/CBM_TOF/ </a:t>
            </a:r>
            <a:endParaRPr lang="en-US" altLang="zh-CN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31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16010</TotalTime>
  <Words>2073</Words>
  <Application>Microsoft Office PowerPoint</Application>
  <PresentationFormat>全屏显示(4:3)</PresentationFormat>
  <Paragraphs>446</Paragraphs>
  <Slides>36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2" baseType="lpstr">
      <vt:lpstr>Meiryo UI</vt:lpstr>
      <vt:lpstr>宋体</vt:lpstr>
      <vt:lpstr>Arial</vt:lpstr>
      <vt:lpstr>Calibri</vt:lpstr>
      <vt:lpstr>Times New Roman</vt:lpstr>
      <vt:lpstr>Office 主题</vt:lpstr>
      <vt:lpstr>eTOF MRPC Production Status at Tsinghua University</vt:lpstr>
      <vt:lpstr>Outline</vt:lpstr>
      <vt:lpstr>Conceptional Design of MRPC3a</vt:lpstr>
      <vt:lpstr>Conceptional Design of MRPC3a</vt:lpstr>
      <vt:lpstr>MRPC3a Production Procedure</vt:lpstr>
      <vt:lpstr>MRPC3a Production Procedure</vt:lpstr>
      <vt:lpstr>MRPC3a Production Procedure</vt:lpstr>
      <vt:lpstr>Quality Assurance Results</vt:lpstr>
      <vt:lpstr>Quality Assurance Results</vt:lpstr>
      <vt:lpstr>Quality Assurance Results</vt:lpstr>
      <vt:lpstr>HV Test</vt:lpstr>
      <vt:lpstr>HV Test</vt:lpstr>
      <vt:lpstr>Cosmic Test Based on TRB System</vt:lpstr>
      <vt:lpstr>Cosmic Test Based on TRB System</vt:lpstr>
      <vt:lpstr>Cosmic Test Based on TRB System</vt:lpstr>
      <vt:lpstr>Cosmic Test: Calibration &amp; Analysis</vt:lpstr>
      <vt:lpstr>Cosmic Test: Calibration &amp; Analysis</vt:lpstr>
      <vt:lpstr>Cosmic Test: Calibration &amp; Analysis</vt:lpstr>
      <vt:lpstr>Cosmic Test: Calibration &amp; Analysis</vt:lpstr>
      <vt:lpstr>Cosmic Test: Calibration &amp; Analysis</vt:lpstr>
      <vt:lpstr>Cosmic Test: Calibration &amp; Analysis</vt:lpstr>
      <vt:lpstr>Cosmic Test: Calibration &amp; Analysis</vt:lpstr>
      <vt:lpstr>Cosmic Test: Calibration &amp; Analysis</vt:lpstr>
      <vt:lpstr>Cosmic Test: Non SF6 Test</vt:lpstr>
      <vt:lpstr>Cosmic Test: Non SF6 Test</vt:lpstr>
      <vt:lpstr>Cosmic Test: Non SF6 Test</vt:lpstr>
      <vt:lpstr>Plan and Time Line</vt:lpstr>
      <vt:lpstr>Summary</vt:lpstr>
      <vt:lpstr>Thank You!</vt:lpstr>
      <vt:lpstr>Backup</vt:lpstr>
      <vt:lpstr>Materials for one MRPC3a counter</vt:lpstr>
      <vt:lpstr>Materials: PCB Board</vt:lpstr>
      <vt:lpstr>Quality Assurance</vt:lpstr>
      <vt:lpstr>Test and Analysis: Cosmic-Ray Test</vt:lpstr>
      <vt:lpstr>Cosmic Test: Calibration &amp; Analysis</vt:lpstr>
      <vt:lpstr>Cosmic Test: Calibration &amp; Analysis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on the Self-Sealed Multi-gap Resistive Chamber</dc:title>
  <dc:creator>lenovo</dc:creator>
  <cp:lastModifiedBy>lenovo</cp:lastModifiedBy>
  <cp:revision>870</cp:revision>
  <dcterms:created xsi:type="dcterms:W3CDTF">2014-03-02T12:44:46Z</dcterms:created>
  <dcterms:modified xsi:type="dcterms:W3CDTF">2017-09-22T13:49:15Z</dcterms:modified>
</cp:coreProperties>
</file>