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363" r:id="rId3"/>
    <p:sldId id="370" r:id="rId4"/>
    <p:sldId id="368" r:id="rId5"/>
    <p:sldId id="369" r:id="rId6"/>
    <p:sldId id="282" r:id="rId7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55" autoAdjust="0"/>
    <p:restoredTop sz="94613"/>
  </p:normalViewPr>
  <p:slideViewPr>
    <p:cSldViewPr snapToGrid="0" snapToObjects="1">
      <p:cViewPr varScale="1">
        <p:scale>
          <a:sx n="243" d="100"/>
          <a:sy n="243" d="100"/>
        </p:scale>
        <p:origin x="3468" y="180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1" y="0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244DF63D-E76D-1445-8857-2855A7E106A2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1" y="8829967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48315887-6FF4-784D-828C-F928F3C39F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753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1" y="0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247BF101-5570-1F4D-A3C4-3BB031E8EE41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8500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1" y="8829967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D878AC60-A4D7-6745-8615-77859672B4F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083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C60-A4D7-6745-8615-77859672B4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3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889C-99EE-AB48-9E5A-89BC81969DF4}" type="datetime1">
              <a:rPr lang="de-DE" smtClean="0"/>
              <a:t>28.08.2017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HIC for FAIR Workshop 25.02.2014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49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7D56B-E25F-F140-87DD-8C724B2F70C0}" type="datetime1">
              <a:rPr lang="de-DE" smtClean="0"/>
              <a:t>28.08.2017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HIC for FAIR Workshop 25.02.2014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97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2729-3F7E-5642-A5C7-8CABE1E44210}" type="datetime1">
              <a:rPr lang="de-DE" smtClean="0"/>
              <a:t>28.08.2017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HIC for FAIR Workshop 25.02.2014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7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7E4A-45C6-2A4C-A815-33D10FD610B5}" type="datetime1">
              <a:rPr lang="de-DE" smtClean="0"/>
              <a:t>28.08.2017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HIC for FAIR Workshop 25.02.2014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22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7D16-EED8-1E4E-9554-46711D76B3BF}" type="datetime1">
              <a:rPr lang="de-DE" smtClean="0"/>
              <a:t>28.08.2017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HIC for FAIR Workshop 25.02.2014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8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7FDB-9650-DA46-8F7E-5F9B756DCE01}" type="datetime1">
              <a:rPr lang="de-DE" smtClean="0"/>
              <a:t>28.08.2017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HIC for FAIR Workshop 25.02.2014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6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9205-D8A2-424C-BF26-A7E14FF2DC6E}" type="datetime1">
              <a:rPr lang="de-DE" smtClean="0"/>
              <a:t>28.08.2017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HIC for FAIR Workshop 25.02.2014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3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B574-B647-244C-B794-EC76D2F8D193}" type="datetime1">
              <a:rPr lang="de-DE" smtClean="0"/>
              <a:t>28.08.2017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HIC for FAIR Workshop 25.02.2014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4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273D2-68DA-424E-8BD5-1A5CE04A063F}" type="datetime1">
              <a:rPr lang="de-DE" smtClean="0"/>
              <a:t>28.08.2017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HIC for FAIR Workshop 25.02.2014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4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7AB9-9B75-204B-A1CE-551A688AC4BC}" type="datetime1">
              <a:rPr lang="de-DE" smtClean="0"/>
              <a:t>28.08.2017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HIC for FAIR Workshop 25.02.2014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2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272E-8858-1E4A-8BD8-76E4AAB169A1}" type="datetime1">
              <a:rPr lang="de-DE" smtClean="0"/>
              <a:t>28.08.2017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HIC for FAIR Workshop 25.02.2014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4E782-6305-894B-B001-08A89536B79D}" type="datetime1">
              <a:rPr lang="de-DE" smtClean="0"/>
              <a:t>28.08.2017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HIC for FAIR Workshop 25.02.2014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4B970-72B6-3144-82A9-5F9767D326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8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3.ti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Relationship Id="rId9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emf"/><Relationship Id="rId10" Type="http://schemas.openxmlformats.org/officeDocument/2006/relationships/image" Target="../media/image1.e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ti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9.tmp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t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53244"/>
            <a:ext cx="2113434" cy="1151562"/>
          </a:xfrm>
          <a:prstGeom prst="rect">
            <a:avLst/>
          </a:prstGeom>
        </p:spPr>
      </p:pic>
      <p:pic>
        <p:nvPicPr>
          <p:cNvPr id="6" name="Picture 8" descr="G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364" y="204157"/>
            <a:ext cx="2476067" cy="78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68694" y="5868744"/>
            <a:ext cx="6638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Maximilian </a:t>
            </a:r>
            <a:r>
              <a:rPr lang="de-DE" dirty="0"/>
              <a:t>Schütt </a:t>
            </a:r>
            <a:r>
              <a:rPr lang="de-DE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KfB</a:t>
            </a:r>
            <a:r>
              <a:rPr lang="en-US" dirty="0" smtClean="0"/>
              <a:t> </a:t>
            </a:r>
            <a:r>
              <a:rPr lang="en-US" dirty="0" err="1" smtClean="0"/>
              <a:t>Verbundworkshop</a:t>
            </a:r>
            <a:r>
              <a:rPr lang="en-US" dirty="0" smtClean="0"/>
              <a:t>, TEMF Darmstadt</a:t>
            </a:r>
            <a:endParaRPr lang="en-US" dirty="0"/>
          </a:p>
          <a:p>
            <a:pPr algn="ctr"/>
            <a:r>
              <a:rPr lang="en-US" dirty="0" smtClean="0"/>
              <a:t>08/31/2017</a:t>
            </a:r>
            <a:endParaRPr lang="en-US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568095"/>
              </p:ext>
            </p:extLst>
          </p:nvPr>
        </p:nvGraphicFramePr>
        <p:xfrm>
          <a:off x="486082" y="3170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4" name="Acrobat Document" r:id="rId5" imgW="7915202" imgH="4838564" progId="AcroExch.Document.11">
                  <p:embed/>
                </p:oleObj>
              </mc:Choice>
              <mc:Fallback>
                <p:oleObj name="Acrobat Document" r:id="rId5" imgW="7915202" imgH="483856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082" y="3170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2415" y="1749268"/>
            <a:ext cx="901064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zh-CN" sz="2400" b="1" u="sng" dirty="0" err="1" smtClean="0"/>
              <a:t>Accelerator</a:t>
            </a:r>
            <a:r>
              <a:rPr lang="de-DE" altLang="zh-CN" sz="2400" b="1" u="sng" dirty="0" smtClean="0"/>
              <a:t> Development 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altLang="zh-CN" sz="2400" b="1" u="sng" dirty="0" smtClean="0"/>
              <a:t>FAIR p-Linac </a:t>
            </a:r>
            <a:r>
              <a:rPr lang="de-DE" altLang="zh-CN" sz="2400" b="1" u="sng" dirty="0" err="1" smtClean="0"/>
              <a:t>contributions</a:t>
            </a:r>
            <a:r>
              <a:rPr lang="de-DE" altLang="zh-CN" sz="2400" b="1" u="sng" dirty="0" smtClean="0"/>
              <a:t> in FP18/21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altLang="zh-CN" sz="2400" b="1" u="sng" dirty="0" smtClean="0"/>
              <a:t> </a:t>
            </a:r>
            <a:endParaRPr lang="de-DE" altLang="zh-CN" sz="2400" b="1" u="sng" dirty="0"/>
          </a:p>
        </p:txBody>
      </p:sp>
      <p:sp>
        <p:nvSpPr>
          <p:cNvPr id="12" name="Rechteck 11"/>
          <p:cNvSpPr/>
          <p:nvPr/>
        </p:nvSpPr>
        <p:spPr>
          <a:xfrm>
            <a:off x="2427007" y="3358098"/>
            <a:ext cx="42083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 smtClean="0"/>
              <a:t>Working Group  U. Ratzinger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IAP, Goethe-University Frankfurt</a:t>
            </a: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092303"/>
              </p:ext>
            </p:extLst>
          </p:nvPr>
        </p:nvGraphicFramePr>
        <p:xfrm>
          <a:off x="1539737" y="4903279"/>
          <a:ext cx="609600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5" name="Acrobat Document" r:id="rId7" imgW="11534771" imgH="1723974" progId="AcroExch.Document.DC">
                  <p:embed/>
                </p:oleObj>
              </mc:Choice>
              <mc:Fallback>
                <p:oleObj name="Acrobat Document" r:id="rId7" imgW="11534771" imgH="172397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39737" y="4903279"/>
                        <a:ext cx="6096000" cy="911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23" y="156716"/>
            <a:ext cx="1296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4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29" y="105596"/>
            <a:ext cx="8229600" cy="1143000"/>
          </a:xfrm>
        </p:spPr>
        <p:txBody>
          <a:bodyPr>
            <a:noAutofit/>
          </a:bodyPr>
          <a:lstStyle/>
          <a:p>
            <a:r>
              <a:rPr lang="de-DE" sz="2400" dirty="0" err="1" smtClean="0"/>
              <a:t>Modulated</a:t>
            </a:r>
            <a:r>
              <a:rPr lang="de-DE" sz="2400" dirty="0" smtClean="0"/>
              <a:t> </a:t>
            </a:r>
            <a:r>
              <a:rPr lang="de-DE" sz="2400" dirty="0" err="1" smtClean="0"/>
              <a:t>Ladder</a:t>
            </a:r>
            <a:r>
              <a:rPr lang="de-DE" sz="2400" dirty="0" smtClean="0"/>
              <a:t> RFQ</a:t>
            </a:r>
            <a:br>
              <a:rPr lang="de-DE" sz="2400" dirty="0" smtClean="0"/>
            </a:br>
            <a:r>
              <a:rPr lang="de-DE" sz="2400" dirty="0" err="1" smtClean="0"/>
              <a:t>for</a:t>
            </a:r>
            <a:r>
              <a:rPr lang="de-DE" sz="2400" dirty="0" smtClean="0"/>
              <a:t> FAIR p-Linac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2</a:t>
            </a:fld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160881" y="1470036"/>
            <a:ext cx="51972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630 mm </a:t>
            </a:r>
            <a:r>
              <a:rPr lang="de-DE" dirty="0" err="1" smtClean="0"/>
              <a:t>bulk</a:t>
            </a:r>
            <a:r>
              <a:rPr lang="de-DE" dirty="0" smtClean="0"/>
              <a:t> </a:t>
            </a:r>
            <a:r>
              <a:rPr lang="de-DE" dirty="0" err="1" smtClean="0"/>
              <a:t>copper</a:t>
            </a:r>
            <a:r>
              <a:rPr lang="de-DE" dirty="0" smtClean="0"/>
              <a:t> </a:t>
            </a:r>
            <a:r>
              <a:rPr lang="de-DE" dirty="0" err="1" smtClean="0"/>
              <a:t>Laddder</a:t>
            </a:r>
            <a:r>
              <a:rPr lang="de-DE" dirty="0" smtClean="0"/>
              <a:t> RFQ prototype </a:t>
            </a:r>
            <a:r>
              <a:rPr lang="de-DE" dirty="0" err="1" smtClean="0"/>
              <a:t>successfully</a:t>
            </a:r>
            <a:r>
              <a:rPr lang="de-DE" dirty="0" smtClean="0"/>
              <a:t> </a:t>
            </a:r>
            <a:r>
              <a:rPr lang="de-DE" dirty="0" err="1" smtClean="0"/>
              <a:t>tested</a:t>
            </a:r>
            <a:r>
              <a:rPr lang="de-DE" dirty="0" smtClean="0"/>
              <a:t> at GSI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bunker</a:t>
            </a:r>
            <a:r>
              <a:rPr lang="de-DE" dirty="0" smtClean="0"/>
              <a:t> </a:t>
            </a:r>
            <a:r>
              <a:rPr lang="de-DE" dirty="0"/>
              <a:t>in </a:t>
            </a:r>
            <a:r>
              <a:rPr lang="de-DE" dirty="0" smtClean="0"/>
              <a:t>FP12-15</a:t>
            </a:r>
          </a:p>
          <a:p>
            <a:r>
              <a:rPr lang="de-DE" dirty="0" smtClean="0"/>
              <a:t> 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err="1" smtClean="0"/>
              <a:t>Stable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up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500 kW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Kilpatrick </a:t>
            </a:r>
            <a:r>
              <a:rPr lang="de-DE" dirty="0" err="1" smtClean="0"/>
              <a:t>value</a:t>
            </a:r>
            <a:r>
              <a:rPr lang="de-DE" dirty="0" smtClean="0"/>
              <a:t> 3.1 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180975" indent="-180975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180975" indent="-180975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060825"/>
              </p:ext>
            </p:extLst>
          </p:nvPr>
        </p:nvGraphicFramePr>
        <p:xfrm>
          <a:off x="5470566" y="1485732"/>
          <a:ext cx="3551491" cy="527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64" name="Acrobat Document" r:id="rId4" imgW="21126181" imgH="31375138" progId="AcroExch.Document.DC">
                  <p:embed/>
                </p:oleObj>
              </mc:Choice>
              <mc:Fallback>
                <p:oleObj name="Acrobat Document" r:id="rId4" imgW="21126181" imgH="3137513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70566" y="1485732"/>
                        <a:ext cx="3551491" cy="5273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063368"/>
              </p:ext>
            </p:extLst>
          </p:nvPr>
        </p:nvGraphicFramePr>
        <p:xfrm>
          <a:off x="233717" y="3055662"/>
          <a:ext cx="4901592" cy="366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65" name="Acrobat Document" r:id="rId6" imgW="13525205" imgH="10115196" progId="AcroExch.Document.DC">
                  <p:embed/>
                </p:oleObj>
              </mc:Choice>
              <mc:Fallback>
                <p:oleObj name="Acrobat Document" r:id="rId6" imgW="13525205" imgH="1011519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3717" y="3055662"/>
                        <a:ext cx="4901592" cy="366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Grafi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53244"/>
            <a:ext cx="2113434" cy="1151562"/>
          </a:xfrm>
          <a:prstGeom prst="rect">
            <a:avLst/>
          </a:prstGeom>
        </p:spPr>
      </p:pic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866001"/>
              </p:ext>
            </p:extLst>
          </p:nvPr>
        </p:nvGraphicFramePr>
        <p:xfrm>
          <a:off x="486082" y="3170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66" name="Acrobat Document" r:id="rId9" imgW="7915202" imgH="4838564" progId="AcroExch.Document.11">
                  <p:embed/>
                </p:oleObj>
              </mc:Choice>
              <mc:Fallback>
                <p:oleObj name="Acrobat Document" r:id="rId9" imgW="7915202" imgH="4838564" progId="AcroExch.Document.11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6082" y="3170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52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421278"/>
              </p:ext>
            </p:extLst>
          </p:nvPr>
        </p:nvGraphicFramePr>
        <p:xfrm>
          <a:off x="3538248" y="1994242"/>
          <a:ext cx="5613613" cy="4503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39" name="Acrobat Document" r:id="rId3" imgW="21478610" imgH="17230407" progId="AcroExch.Document.DC">
                  <p:embed/>
                </p:oleObj>
              </mc:Choice>
              <mc:Fallback>
                <p:oleObj name="Acrobat Document" r:id="rId3" imgW="21478610" imgH="1723040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38248" y="1994242"/>
                        <a:ext cx="5613613" cy="4503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40379" y="2917988"/>
            <a:ext cx="35132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Tx/>
              <a:buChar char="-"/>
            </a:pPr>
            <a:r>
              <a:rPr lang="de-DE" dirty="0" smtClean="0"/>
              <a:t>2018-19: final </a:t>
            </a:r>
            <a:r>
              <a:rPr lang="de-DE" dirty="0" err="1" smtClean="0"/>
              <a:t>assembly</a:t>
            </a:r>
            <a:r>
              <a:rPr lang="de-DE" dirty="0" smtClean="0"/>
              <a:t>: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supply+coupler</a:t>
            </a:r>
            <a:r>
              <a:rPr lang="de-DE" dirty="0" smtClean="0"/>
              <a:t>, </a:t>
            </a:r>
            <a:r>
              <a:rPr lang="de-DE" dirty="0" err="1" smtClean="0"/>
              <a:t>tuning</a:t>
            </a:r>
            <a:r>
              <a:rPr lang="de-DE" dirty="0" smtClean="0"/>
              <a:t>, RF-</a:t>
            </a:r>
            <a:r>
              <a:rPr lang="de-DE" dirty="0" err="1" smtClean="0"/>
              <a:t>measurements</a:t>
            </a:r>
            <a:r>
              <a:rPr lang="de-DE" dirty="0" smtClean="0"/>
              <a:t>, </a:t>
            </a:r>
            <a:r>
              <a:rPr lang="de-DE" dirty="0" err="1" smtClean="0"/>
              <a:t>conditioning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/>
              <a:t>High </a:t>
            </a:r>
            <a:r>
              <a:rPr lang="de-DE" dirty="0" smtClean="0"/>
              <a:t>Power </a:t>
            </a:r>
            <a:r>
              <a:rPr lang="de-DE" dirty="0" err="1" smtClean="0"/>
              <a:t>tests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GSI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bunker</a:t>
            </a:r>
            <a:endParaRPr lang="de-DE" dirty="0" smtClean="0"/>
          </a:p>
          <a:p>
            <a:pPr marL="180975" indent="-180975">
              <a:buFontTx/>
              <a:buChar char="-"/>
            </a:pPr>
            <a:r>
              <a:rPr lang="de-DE" dirty="0" err="1" smtClean="0"/>
              <a:t>Functional</a:t>
            </a:r>
            <a:r>
              <a:rPr lang="de-DE" dirty="0" smtClean="0"/>
              <a:t> </a:t>
            </a:r>
            <a:r>
              <a:rPr lang="de-DE" dirty="0" err="1" smtClean="0"/>
              <a:t>testing</a:t>
            </a:r>
            <a:r>
              <a:rPr lang="de-DE" dirty="0" smtClean="0"/>
              <a:t> at high </a:t>
            </a:r>
            <a:r>
              <a:rPr lang="de-DE" dirty="0" err="1" smtClean="0"/>
              <a:t>fields</a:t>
            </a:r>
            <a:endParaRPr lang="de-DE" dirty="0" smtClean="0"/>
          </a:p>
          <a:p>
            <a:pPr marL="180975" indent="-180975">
              <a:buFontTx/>
              <a:buChar char="-"/>
            </a:pPr>
            <a:endParaRPr lang="de-DE" dirty="0"/>
          </a:p>
          <a:p>
            <a:pPr marL="180975" indent="-180975">
              <a:buFontTx/>
              <a:buChar char="-"/>
            </a:pPr>
            <a:r>
              <a:rPr lang="de-DE" dirty="0" smtClean="0"/>
              <a:t>2020-21:</a:t>
            </a:r>
            <a:r>
              <a:rPr lang="de-DE" dirty="0" smtClean="0">
                <a:solidFill>
                  <a:srgbClr val="FF0000"/>
                </a:solidFill>
              </a:rPr>
              <a:t> Proof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Principle</a:t>
            </a:r>
            <a:r>
              <a:rPr lang="de-DE" dirty="0" smtClean="0">
                <a:solidFill>
                  <a:srgbClr val="FF0000"/>
                </a:solidFill>
              </a:rPr>
              <a:t>: </a:t>
            </a:r>
            <a:r>
              <a:rPr lang="de-DE" dirty="0" smtClean="0"/>
              <a:t>beam </a:t>
            </a:r>
            <a:r>
              <a:rPr lang="de-DE" dirty="0" err="1" smtClean="0"/>
              <a:t>tests</a:t>
            </a:r>
            <a:r>
              <a:rPr lang="de-DE" dirty="0" smtClean="0"/>
              <a:t> </a:t>
            </a:r>
            <a:r>
              <a:rPr lang="de-DE" dirty="0" err="1"/>
              <a:t>i</a:t>
            </a:r>
            <a:r>
              <a:rPr lang="de-DE" dirty="0" err="1" smtClean="0"/>
              <a:t>ncluding</a:t>
            </a:r>
            <a:r>
              <a:rPr lang="de-DE" dirty="0" smtClean="0"/>
              <a:t> LEBT, </a:t>
            </a:r>
            <a:r>
              <a:rPr lang="de-DE" dirty="0" err="1" smtClean="0"/>
              <a:t>Emittance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de-DE" dirty="0" smtClean="0"/>
          </a:p>
          <a:p>
            <a:pPr marL="180975" indent="-180975">
              <a:buFontTx/>
              <a:buChar char="-"/>
            </a:pPr>
            <a:endParaRPr lang="de-DE" dirty="0"/>
          </a:p>
          <a:p>
            <a:pPr marL="180975" indent="-180975">
              <a:buFontTx/>
              <a:buChar char="-"/>
            </a:pPr>
            <a:r>
              <a:rPr lang="de-DE" dirty="0" smtClean="0"/>
              <a:t>Tuner </a:t>
            </a:r>
            <a:r>
              <a:rPr lang="de-DE" dirty="0" err="1" smtClean="0"/>
              <a:t>influence</a:t>
            </a:r>
            <a:r>
              <a:rPr lang="de-DE" dirty="0" smtClean="0"/>
              <a:t> on Flatness &amp; Beam </a:t>
            </a:r>
            <a:r>
              <a:rPr lang="de-DE" dirty="0" err="1" smtClean="0"/>
              <a:t>Energy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42567" y="1597497"/>
            <a:ext cx="53124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Tx/>
              <a:buChar char="-"/>
            </a:pPr>
            <a:r>
              <a:rPr lang="de-DE" dirty="0" smtClean="0"/>
              <a:t>3.4 </a:t>
            </a:r>
            <a:r>
              <a:rPr lang="de-DE" dirty="0"/>
              <a:t>m </a:t>
            </a:r>
            <a:r>
              <a:rPr lang="de-DE" dirty="0" err="1"/>
              <a:t>modulated</a:t>
            </a:r>
            <a:r>
              <a:rPr lang="de-DE" dirty="0"/>
              <a:t> </a:t>
            </a:r>
            <a:r>
              <a:rPr lang="de-DE" dirty="0" err="1"/>
              <a:t>Ladder</a:t>
            </a:r>
            <a:r>
              <a:rPr lang="de-DE" dirty="0"/>
              <a:t> </a:t>
            </a:r>
            <a:r>
              <a:rPr lang="de-DE" dirty="0" smtClean="0"/>
              <a:t>RFQ </a:t>
            </a:r>
            <a:r>
              <a:rPr lang="de-DE" dirty="0" err="1" smtClean="0"/>
              <a:t>design+manufacturing</a:t>
            </a:r>
            <a:r>
              <a:rPr lang="de-DE" dirty="0" smtClean="0"/>
              <a:t> in FP15-18 </a:t>
            </a:r>
            <a:r>
              <a:rPr lang="de-DE" dirty="0" err="1" smtClean="0"/>
              <a:t>including</a:t>
            </a:r>
            <a:r>
              <a:rPr lang="de-DE" dirty="0" smtClean="0"/>
              <a:t> an </a:t>
            </a:r>
            <a:r>
              <a:rPr lang="de-DE" dirty="0" err="1" smtClean="0"/>
              <a:t>improved</a:t>
            </a:r>
            <a:r>
              <a:rPr lang="de-DE" dirty="0" smtClean="0"/>
              <a:t> beam </a:t>
            </a:r>
            <a:r>
              <a:rPr lang="de-DE" dirty="0" err="1" smtClean="0"/>
              <a:t>dynamics</a:t>
            </a:r>
            <a:endParaRPr lang="de-DE" dirty="0" smtClean="0"/>
          </a:p>
          <a:p>
            <a:pPr marL="180975" indent="-180975">
              <a:buFontTx/>
              <a:buChar char="-"/>
            </a:pPr>
            <a:endParaRPr lang="de-DE" dirty="0" smtClean="0"/>
          </a:p>
          <a:p>
            <a:pPr marL="180975" indent="-180975">
              <a:buFontTx/>
              <a:buChar char="-"/>
            </a:pPr>
            <a:r>
              <a:rPr lang="de-DE" dirty="0">
                <a:solidFill>
                  <a:srgbClr val="FF0000"/>
                </a:solidFill>
              </a:rPr>
              <a:t>FAT in </a:t>
            </a:r>
            <a:r>
              <a:rPr lang="de-DE" dirty="0" err="1">
                <a:solidFill>
                  <a:srgbClr val="FF0000"/>
                </a:solidFill>
              </a:rPr>
              <a:t>mid</a:t>
            </a:r>
            <a:r>
              <a:rPr lang="de-DE" dirty="0">
                <a:solidFill>
                  <a:srgbClr val="FF0000"/>
                </a:solidFill>
              </a:rPr>
              <a:t> 2018 </a:t>
            </a:r>
          </a:p>
          <a:p>
            <a:pPr marL="180975" indent="-180975">
              <a:buFontTx/>
              <a:buChar char="-"/>
            </a:pPr>
            <a:endParaRPr lang="de-DE" dirty="0" smtClean="0"/>
          </a:p>
          <a:p>
            <a:pPr marL="180975" indent="-180975">
              <a:buFontTx/>
              <a:buChar char="-"/>
            </a:pPr>
            <a:endParaRPr lang="de-DE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7097151" y="5149039"/>
            <a:ext cx="205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DMU Model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prequalification</a:t>
            </a:r>
            <a:endParaRPr lang="de-DE" dirty="0" smtClean="0"/>
          </a:p>
          <a:p>
            <a:r>
              <a:rPr lang="de-DE" dirty="0" err="1"/>
              <a:t>a</a:t>
            </a:r>
            <a:r>
              <a:rPr lang="de-DE" dirty="0" err="1" smtClean="0"/>
              <a:t>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07.06.2017</a:t>
            </a:r>
            <a:endParaRPr lang="de-DE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8729" y="1055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err="1" smtClean="0"/>
              <a:t>Modulated</a:t>
            </a:r>
            <a:r>
              <a:rPr lang="de-DE" sz="2400" dirty="0" smtClean="0"/>
              <a:t> </a:t>
            </a:r>
            <a:r>
              <a:rPr lang="de-DE" sz="2400" dirty="0" err="1" smtClean="0"/>
              <a:t>Ladder</a:t>
            </a:r>
            <a:r>
              <a:rPr lang="de-DE" sz="2400" dirty="0" smtClean="0"/>
              <a:t> RFQ</a:t>
            </a:r>
            <a:br>
              <a:rPr lang="de-DE" sz="2400" dirty="0" smtClean="0"/>
            </a:br>
            <a:r>
              <a:rPr lang="de-DE" sz="2400" dirty="0" err="1" smtClean="0"/>
              <a:t>for</a:t>
            </a:r>
            <a:r>
              <a:rPr lang="de-DE" sz="2400" dirty="0" smtClean="0"/>
              <a:t> FAIR p-Linac</a:t>
            </a:r>
            <a:endParaRPr lang="en-US" sz="24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53244"/>
            <a:ext cx="2113434" cy="1151562"/>
          </a:xfrm>
          <a:prstGeom prst="rect">
            <a:avLst/>
          </a:prstGeom>
        </p:spPr>
      </p:pic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6203492"/>
              </p:ext>
            </p:extLst>
          </p:nvPr>
        </p:nvGraphicFramePr>
        <p:xfrm>
          <a:off x="486082" y="3170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40" name="Acrobat Document" r:id="rId6" imgW="7915202" imgH="4838564" progId="AcroExch.Document.11">
                  <p:embed/>
                </p:oleObj>
              </mc:Choice>
              <mc:Fallback>
                <p:oleObj name="Acrobat Document" r:id="rId6" imgW="7915202" imgH="4838564" progId="AcroExch.Document.11">
                  <p:embed/>
                  <p:pic>
                    <p:nvPicPr>
                      <p:cNvPr id="15" name="Objekt 1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6082" y="3170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682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4</a:t>
            </a:fld>
            <a:endParaRPr lang="en-US"/>
          </a:p>
        </p:txBody>
      </p:sp>
      <p:pic>
        <p:nvPicPr>
          <p:cNvPr id="15" name="Picture 4" descr="Autodesk Inventor Professional 2013 - EDUCATIONAL INSTITUTION VERSIO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19921" r="7813" b="6158"/>
          <a:stretch/>
        </p:blipFill>
        <p:spPr>
          <a:xfrm>
            <a:off x="59775" y="2726182"/>
            <a:ext cx="8991600" cy="41201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5"/>
              <p:cNvSpPr txBox="1"/>
              <p:nvPr/>
            </p:nvSpPr>
            <p:spPr>
              <a:xfrm>
                <a:off x="3666999" y="3825987"/>
                <a:ext cx="8090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𝛽𝜆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999" y="3825987"/>
                <a:ext cx="809004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hteck 4"/>
          <p:cNvSpPr/>
          <p:nvPr/>
        </p:nvSpPr>
        <p:spPr>
          <a:xfrm>
            <a:off x="53290" y="2727384"/>
            <a:ext cx="931283" cy="2962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1390766" y="5766245"/>
            <a:ext cx="6335094" cy="793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1465</a:t>
            </a:r>
            <a:endParaRPr lang="en-US" dirty="0"/>
          </a:p>
        </p:txBody>
      </p:sp>
      <p:sp>
        <p:nvSpPr>
          <p:cNvPr id="19" name="Rechteck 18"/>
          <p:cNvSpPr/>
          <p:nvPr/>
        </p:nvSpPr>
        <p:spPr>
          <a:xfrm>
            <a:off x="2652175" y="5236562"/>
            <a:ext cx="2797954" cy="628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8125966" y="2727384"/>
            <a:ext cx="931283" cy="2962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7003838" y="5628739"/>
            <a:ext cx="733140" cy="501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>
            <a:off x="4117539" y="2970381"/>
            <a:ext cx="1034860" cy="375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feld 22"/>
          <p:cNvSpPr txBox="1"/>
          <p:nvPr/>
        </p:nvSpPr>
        <p:spPr>
          <a:xfrm>
            <a:off x="3957398" y="6323323"/>
            <a:ext cx="10743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1465 mm</a:t>
            </a:r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53290" y="6431440"/>
            <a:ext cx="27549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Courtesy of A. Almomani, M. Busch</a:t>
            </a:r>
            <a:endParaRPr lang="en-US" sz="1400" dirty="0"/>
          </a:p>
        </p:txBody>
      </p:sp>
      <p:sp>
        <p:nvSpPr>
          <p:cNvPr id="4" name="Rechteck 3"/>
          <p:cNvSpPr/>
          <p:nvPr/>
        </p:nvSpPr>
        <p:spPr>
          <a:xfrm>
            <a:off x="3040859" y="5371770"/>
            <a:ext cx="2621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CCH1 for the FAIR p-Linac </a:t>
            </a:r>
            <a:endParaRPr lang="en-US" dirty="0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98" y="1224446"/>
            <a:ext cx="5955031" cy="1895011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168729" y="1055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CH-DTL for FAIR p-Linac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53244"/>
            <a:ext cx="2113434" cy="1151562"/>
          </a:xfrm>
          <a:prstGeom prst="rect">
            <a:avLst/>
          </a:prstGeom>
        </p:spPr>
      </p:pic>
      <p:graphicFrame>
        <p:nvGraphicFramePr>
          <p:cNvPr id="28" name="Objek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6203492"/>
              </p:ext>
            </p:extLst>
          </p:nvPr>
        </p:nvGraphicFramePr>
        <p:xfrm>
          <a:off x="486082" y="3170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50" name="Acrobat Document" r:id="rId7" imgW="7915202" imgH="4838564" progId="AcroExch.Document.11">
                  <p:embed/>
                </p:oleObj>
              </mc:Choice>
              <mc:Fallback>
                <p:oleObj name="Acrobat Document" r:id="rId7" imgW="7915202" imgH="4838564" progId="AcroExch.Document.11">
                  <p:embed/>
                  <p:pic>
                    <p:nvPicPr>
                      <p:cNvPr id="15" name="Objekt 1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6082" y="3170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Gerade Verbindung mit Pfeil 5"/>
          <p:cNvCxnSpPr/>
          <p:nvPr/>
        </p:nvCxnSpPr>
        <p:spPr>
          <a:xfrm>
            <a:off x="4464936" y="4010653"/>
            <a:ext cx="3094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>
            <a:off x="3362323" y="4010653"/>
            <a:ext cx="3221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3350418" y="3362326"/>
            <a:ext cx="0" cy="184308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4783931" y="3359945"/>
            <a:ext cx="0" cy="184308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1173416" y="6708351"/>
            <a:ext cx="675792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22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8383" t="2577" r="8878"/>
          <a:stretch/>
        </p:blipFill>
        <p:spPr>
          <a:xfrm>
            <a:off x="3978009" y="1416965"/>
            <a:ext cx="5193528" cy="3108188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6715124" y="3800667"/>
            <a:ext cx="2428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CCH1 for the FAIR p-Linac accelerating from 3 MeV to ~10 MeV at a length of 1.5 m.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31658" y="1637623"/>
            <a:ext cx="64180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Cooperation with GSI in </a:t>
            </a:r>
            <a:r>
              <a:rPr lang="en-GB" dirty="0" smtClean="0"/>
              <a:t>respect </a:t>
            </a:r>
            <a:r>
              <a:rPr lang="en-GB" dirty="0" smtClean="0"/>
              <a:t>to:</a:t>
            </a:r>
            <a:endParaRPr lang="en-GB" dirty="0" smtClean="0"/>
          </a:p>
          <a:p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Mechanical Detail Design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Audition of Manufacturing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Final Assembly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FF0000"/>
                </a:solidFill>
              </a:rPr>
              <a:t>RF-measurements and </a:t>
            </a:r>
            <a:r>
              <a:rPr lang="en-GB" dirty="0" smtClean="0">
                <a:solidFill>
                  <a:srgbClr val="FF0000"/>
                </a:solidFill>
              </a:rPr>
              <a:t>optimization</a:t>
            </a:r>
          </a:p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rgbClr val="FF0000"/>
                </a:solidFill>
              </a:rPr>
              <a:t>Design and Adjustment of Plungers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FF0000"/>
                </a:solidFill>
              </a:rPr>
              <a:t>Tuning of Voltage </a:t>
            </a:r>
            <a:r>
              <a:rPr lang="en-GB" dirty="0" smtClean="0">
                <a:solidFill>
                  <a:srgbClr val="FF0000"/>
                </a:solidFill>
              </a:rPr>
              <a:t>Distribution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     including Simulations &amp; Measurements 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RF-conditioning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Contribute &amp; Preparations </a:t>
            </a:r>
            <a:r>
              <a:rPr lang="en-GB" dirty="0" smtClean="0"/>
              <a:t>for first beam tests and </a:t>
            </a:r>
          </a:p>
          <a:p>
            <a:r>
              <a:rPr lang="en-GB" dirty="0" smtClean="0"/>
              <a:t>     beam diagnostics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Beam optimization for injection into SIS18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Collimator system and beam dynamics </a:t>
            </a:r>
            <a:r>
              <a:rPr lang="en-GB" dirty="0"/>
              <a:t>in </a:t>
            </a:r>
            <a:r>
              <a:rPr lang="en-GB" dirty="0" smtClean="0"/>
              <a:t>collaboration with </a:t>
            </a:r>
            <a:r>
              <a:rPr lang="en-GB" dirty="0"/>
              <a:t>GSI</a:t>
            </a:r>
            <a:endParaRPr lang="en-GB" dirty="0" smtClean="0"/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8729" y="1055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CH-DTL for FAIR p-Linac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53244"/>
            <a:ext cx="2113434" cy="1151562"/>
          </a:xfrm>
          <a:prstGeom prst="rect">
            <a:avLst/>
          </a:prstGeom>
        </p:spPr>
      </p:pic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076323"/>
              </p:ext>
            </p:extLst>
          </p:nvPr>
        </p:nvGraphicFramePr>
        <p:xfrm>
          <a:off x="486082" y="3170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6" name="Acrobat Document" r:id="rId5" imgW="7915202" imgH="4838564" progId="AcroExch.Document.11">
                  <p:embed/>
                </p:oleObj>
              </mc:Choice>
              <mc:Fallback>
                <p:oleObj name="Acrobat Document" r:id="rId5" imgW="7915202" imgH="4838564" progId="AcroExch.Document.11">
                  <p:embed/>
                  <p:pic>
                    <p:nvPicPr>
                      <p:cNvPr id="28" name="Objekt 2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082" y="3170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928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9379" y="501186"/>
            <a:ext cx="7716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Thank you</a:t>
            </a:r>
            <a:r>
              <a:rPr lang="en-US" sz="2000" dirty="0"/>
              <a:t>!</a:t>
            </a:r>
            <a:endParaRPr lang="en-US" sz="2000" dirty="0" smtClean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53244"/>
            <a:ext cx="2113434" cy="1151562"/>
          </a:xfrm>
          <a:prstGeom prst="rect">
            <a:avLst/>
          </a:prstGeom>
        </p:spPr>
      </p:pic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866001"/>
              </p:ext>
            </p:extLst>
          </p:nvPr>
        </p:nvGraphicFramePr>
        <p:xfrm>
          <a:off x="486082" y="3170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1" name="Acrobat Document" r:id="rId4" imgW="7915202" imgH="4838564" progId="AcroExch.Document.11">
                  <p:embed/>
                </p:oleObj>
              </mc:Choice>
              <mc:Fallback>
                <p:oleObj name="Acrobat Document" r:id="rId4" imgW="7915202" imgH="4838564" progId="AcroExch.Document.11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082" y="3170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481504"/>
              </p:ext>
            </p:extLst>
          </p:nvPr>
        </p:nvGraphicFramePr>
        <p:xfrm>
          <a:off x="719379" y="1926685"/>
          <a:ext cx="7824413" cy="457199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890707">
                  <a:extLst>
                    <a:ext uri="{9D8B030D-6E8A-4147-A177-3AD203B41FA5}">
                      <a16:colId xmlns:a16="http://schemas.microsoft.com/office/drawing/2014/main" val="137757649"/>
                    </a:ext>
                  </a:extLst>
                </a:gridCol>
                <a:gridCol w="1960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3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661"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b="1" dirty="0">
                          <a:effectLst/>
                        </a:rPr>
                        <a:t>Name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b="1" dirty="0">
                          <a:effectLst/>
                        </a:rPr>
                        <a:t>Position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b="1" dirty="0" smtClean="0">
                          <a:effectLst/>
                        </a:rPr>
                        <a:t>Funktion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025703"/>
                  </a:ext>
                </a:extLst>
              </a:tr>
              <a:tr h="280661"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 smtClean="0">
                          <a:effectLst/>
                        </a:rPr>
                        <a:t>Klaus </a:t>
                      </a:r>
                      <a:r>
                        <a:rPr lang="de-DE" sz="1600" dirty="0">
                          <a:effectLst/>
                        </a:rPr>
                        <a:t>Volk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</a:rPr>
                        <a:t>Wiss. Mitarbeiter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</a:rPr>
                        <a:t>Strahlexperimente, Ionenquellen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2550"/>
                  </a:ext>
                </a:extLst>
              </a:tr>
              <a:tr h="343423"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 smtClean="0">
                          <a:effectLst/>
                        </a:rPr>
                        <a:t>Rudolf </a:t>
                      </a:r>
                      <a:r>
                        <a:rPr lang="de-DE" sz="1600" dirty="0">
                          <a:effectLst/>
                        </a:rPr>
                        <a:t>Tiede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</a:rPr>
                        <a:t>Wiss. Mitarbeiter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 err="1" smtClean="0">
                          <a:effectLst/>
                        </a:rPr>
                        <a:t>Strahldyn</a:t>
                      </a:r>
                      <a:r>
                        <a:rPr lang="de-DE" sz="1600" dirty="0" smtClean="0">
                          <a:effectLst/>
                        </a:rPr>
                        <a:t>.,Code-Entwicklung</a:t>
                      </a:r>
                      <a:r>
                        <a:rPr lang="de-DE" sz="1600" dirty="0">
                          <a:effectLst/>
                        </a:rPr>
                        <a:t>, Administration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619425"/>
                  </a:ext>
                </a:extLst>
              </a:tr>
              <a:tr h="282096"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 smtClean="0">
                          <a:effectLst/>
                          <a:latin typeface="+mn-lt"/>
                        </a:rPr>
                        <a:t>Christopher </a:t>
                      </a:r>
                      <a:r>
                        <a:rPr lang="de-DE" sz="1600" dirty="0">
                          <a:effectLst/>
                          <a:latin typeface="+mn-lt"/>
                        </a:rPr>
                        <a:t>Wagner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Wiss. Mitarbeiter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Controls, Elektronik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298952"/>
                  </a:ext>
                </a:extLst>
              </a:tr>
              <a:tr h="2820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 smtClean="0">
                          <a:effectLst/>
                          <a:latin typeface="+mn-lt"/>
                        </a:rPr>
                        <a:t>Ali</a:t>
                      </a:r>
                      <a:r>
                        <a:rPr lang="de-DE" sz="16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de-DE" sz="1600" dirty="0" err="1" smtClean="0">
                          <a:effectLst/>
                          <a:latin typeface="+mn-lt"/>
                        </a:rPr>
                        <a:t>Almomani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Postdoktorand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Strahldynamik, </a:t>
                      </a:r>
                      <a:r>
                        <a:rPr lang="de-DE" sz="1600" dirty="0" err="1">
                          <a:effectLst/>
                          <a:latin typeface="+mn-lt"/>
                        </a:rPr>
                        <a:t>Resonatorauslegung</a:t>
                      </a:r>
                      <a:r>
                        <a:rPr lang="de-DE" sz="1600" dirty="0">
                          <a:effectLst/>
                          <a:latin typeface="+mn-lt"/>
                        </a:rPr>
                        <a:t>  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120120"/>
                  </a:ext>
                </a:extLst>
              </a:tr>
              <a:tr h="2820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 smtClean="0">
                          <a:effectLst/>
                          <a:latin typeface="+mn-lt"/>
                        </a:rPr>
                        <a:t>Hendrik </a:t>
                      </a:r>
                      <a:r>
                        <a:rPr lang="de-DE" sz="1600" dirty="0">
                          <a:effectLst/>
                          <a:latin typeface="+mn-lt"/>
                        </a:rPr>
                        <a:t>Hähnel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Postdoktorand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Strahldynamik </a:t>
                      </a:r>
                      <a:r>
                        <a:rPr lang="de-DE" sz="1600" dirty="0" err="1">
                          <a:effectLst/>
                          <a:latin typeface="+mn-lt"/>
                        </a:rPr>
                        <a:t>Unilac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914139"/>
                  </a:ext>
                </a:extLst>
              </a:tr>
              <a:tr h="2820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en-US" sz="16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Batu</a:t>
                      </a:r>
                      <a:r>
                        <a:rPr lang="en-US" sz="1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Klump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en-US" sz="16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Postdoktorand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en-US" sz="16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Strahlexperimente</a:t>
                      </a:r>
                      <a:r>
                        <a:rPr lang="en-US" sz="1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Ionenquellen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0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1547495" algn="l"/>
                        </a:tabLst>
                      </a:pPr>
                      <a:r>
                        <a:rPr lang="de-DE" sz="1600" dirty="0" smtClean="0">
                          <a:effectLst/>
                          <a:latin typeface="+mn-lt"/>
                        </a:rPr>
                        <a:t>Marc </a:t>
                      </a:r>
                      <a:r>
                        <a:rPr lang="de-DE" sz="1600" dirty="0">
                          <a:effectLst/>
                          <a:latin typeface="+mn-lt"/>
                        </a:rPr>
                        <a:t>Syha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Doktorand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RFQ – Strahldynamik und Resonator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4439"/>
                  </a:ext>
                </a:extLst>
              </a:tr>
              <a:tr h="2820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1547495" algn="l"/>
                        </a:tabLst>
                      </a:pPr>
                      <a:r>
                        <a:rPr lang="de-DE" sz="1600" dirty="0" smtClean="0">
                          <a:effectLst/>
                          <a:latin typeface="+mn-lt"/>
                        </a:rPr>
                        <a:t>Max </a:t>
                      </a:r>
                      <a:r>
                        <a:rPr lang="de-DE" sz="1600" dirty="0">
                          <a:effectLst/>
                          <a:latin typeface="+mn-lt"/>
                        </a:rPr>
                        <a:t>Schütt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Doktorand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 err="1">
                          <a:effectLst/>
                          <a:latin typeface="+mn-lt"/>
                        </a:rPr>
                        <a:t>Resonatordesign</a:t>
                      </a:r>
                      <a:r>
                        <a:rPr lang="de-DE" sz="1600" dirty="0">
                          <a:effectLst/>
                          <a:latin typeface="+mn-lt"/>
                        </a:rPr>
                        <a:t>, Leiter - RFQ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318295"/>
                  </a:ext>
                </a:extLst>
              </a:tr>
              <a:tr h="2820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1547495" algn="l"/>
                        </a:tabLst>
                      </a:pPr>
                      <a:r>
                        <a:rPr lang="de-DE" sz="1600">
                          <a:effectLst/>
                          <a:latin typeface="+mn-lt"/>
                        </a:rPr>
                        <a:t>Adem Ates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Doktorand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Strahldiagnose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999756"/>
                  </a:ext>
                </a:extLst>
              </a:tr>
              <a:tr h="2820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1547495" algn="l"/>
                        </a:tabLst>
                      </a:pPr>
                      <a:r>
                        <a:rPr lang="de-DE" sz="1600" dirty="0" smtClean="0">
                          <a:effectLst/>
                          <a:latin typeface="+mn-lt"/>
                        </a:rPr>
                        <a:t>Heiko </a:t>
                      </a:r>
                      <a:r>
                        <a:rPr lang="de-DE" sz="1600" dirty="0">
                          <a:effectLst/>
                          <a:latin typeface="+mn-lt"/>
                        </a:rPr>
                        <a:t>Niebuhr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Doktorand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Strahltransport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672200"/>
                  </a:ext>
                </a:extLst>
              </a:tr>
              <a:tr h="2820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1547495" algn="l"/>
                        </a:tabLst>
                      </a:pPr>
                      <a:r>
                        <a:rPr lang="de-DE" sz="1600" dirty="0" smtClean="0">
                          <a:effectLst/>
                          <a:latin typeface="+mn-lt"/>
                        </a:rPr>
                        <a:t>Onur </a:t>
                      </a:r>
                      <a:r>
                        <a:rPr lang="de-DE" sz="1600" dirty="0">
                          <a:effectLst/>
                          <a:latin typeface="+mn-lt"/>
                        </a:rPr>
                        <a:t>Payir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>
                          <a:effectLst/>
                          <a:latin typeface="+mn-lt"/>
                        </a:rPr>
                        <a:t>Master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Strahlseparation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209533"/>
                  </a:ext>
                </a:extLst>
              </a:tr>
              <a:tr h="2820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1547495" algn="l"/>
                        </a:tabLst>
                      </a:pPr>
                      <a:r>
                        <a:rPr lang="de-DE" sz="1600" dirty="0" smtClean="0">
                          <a:effectLst/>
                          <a:latin typeface="+mn-lt"/>
                        </a:rPr>
                        <a:t>Jan </a:t>
                      </a:r>
                      <a:r>
                        <a:rPr lang="de-DE" sz="1600" dirty="0">
                          <a:effectLst/>
                          <a:latin typeface="+mn-lt"/>
                        </a:rPr>
                        <a:t>Kaiser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>
                          <a:effectLst/>
                          <a:latin typeface="+mn-lt"/>
                        </a:rPr>
                        <a:t>Master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 err="1">
                          <a:effectLst/>
                          <a:latin typeface="+mn-lt"/>
                        </a:rPr>
                        <a:t>Unilac</a:t>
                      </a:r>
                      <a:r>
                        <a:rPr lang="de-DE" sz="1600" dirty="0">
                          <a:effectLst/>
                          <a:latin typeface="+mn-lt"/>
                        </a:rPr>
                        <a:t> - Hochenergieausbau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797171"/>
                  </a:ext>
                </a:extLst>
              </a:tr>
              <a:tr h="2820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1547495" algn="l"/>
                        </a:tabLst>
                      </a:pPr>
                      <a:r>
                        <a:rPr lang="de-DE" sz="1600" dirty="0" err="1" smtClean="0">
                          <a:effectLst/>
                          <a:latin typeface="+mn-lt"/>
                        </a:rPr>
                        <a:t>Qizheng</a:t>
                      </a:r>
                      <a:r>
                        <a:rPr lang="de-DE" sz="16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de-DE" sz="1600" dirty="0">
                          <a:effectLst/>
                          <a:latin typeface="+mn-lt"/>
                        </a:rPr>
                        <a:t>Yan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Master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Strahlseparation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590975"/>
                  </a:ext>
                </a:extLst>
              </a:tr>
              <a:tr h="2820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154749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Christian Wirth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Bachelor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en-US" sz="16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Strahldynamik</a:t>
                      </a:r>
                      <a:r>
                        <a:rPr lang="en-US" sz="1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Code - </a:t>
                      </a:r>
                      <a:r>
                        <a:rPr lang="en-US" sz="16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Vergleiche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20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1547495" algn="l"/>
                        </a:tabLst>
                      </a:pPr>
                      <a:r>
                        <a:rPr lang="de-DE" sz="1600" smtClean="0">
                          <a:effectLst/>
                          <a:latin typeface="+mn-lt"/>
                        </a:rPr>
                        <a:t>Leon </a:t>
                      </a:r>
                      <a:r>
                        <a:rPr lang="de-DE" sz="1600" dirty="0" err="1">
                          <a:effectLst/>
                          <a:latin typeface="+mn-lt"/>
                        </a:rPr>
                        <a:t>Skorpil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Bachelor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47495" indent="-15474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47495" algn="l"/>
                        </a:tabLs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Ionenquellenentwicklung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930274"/>
                  </a:ext>
                </a:extLst>
              </a:tr>
            </a:tbl>
          </a:graphicData>
        </a:graphic>
      </p:graphicFrame>
      <p:sp>
        <p:nvSpPr>
          <p:cNvPr id="12" name="Rechteck 11"/>
          <p:cNvSpPr/>
          <p:nvPr/>
        </p:nvSpPr>
        <p:spPr>
          <a:xfrm>
            <a:off x="729393" y="1423120"/>
            <a:ext cx="32671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AG Prof. Ulrich Ratzinger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0796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</Words>
  <Application>Microsoft Office PowerPoint</Application>
  <PresentationFormat>Bildschirmpräsentation (4:3)</PresentationFormat>
  <Paragraphs>103</Paragraphs>
  <Slides>6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3" baseType="lpstr">
      <vt:lpstr>SimSun</vt:lpstr>
      <vt:lpstr>Arial</vt:lpstr>
      <vt:lpstr>Calibri</vt:lpstr>
      <vt:lpstr>Cambria Math</vt:lpstr>
      <vt:lpstr>Times New Roman</vt:lpstr>
      <vt:lpstr>Office Theme</vt:lpstr>
      <vt:lpstr>Acrobat Document</vt:lpstr>
      <vt:lpstr>PowerPoint-Präsentation</vt:lpstr>
      <vt:lpstr>Modulated Ladder RFQ for FAIR p-Linac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for a Ladder RFQ for  GSI Proton Linac </dc:title>
  <dc:creator>Max Schütt</dc:creator>
  <cp:lastModifiedBy>Max</cp:lastModifiedBy>
  <cp:revision>426</cp:revision>
  <cp:lastPrinted>2017-08-28T09:00:38Z</cp:lastPrinted>
  <dcterms:created xsi:type="dcterms:W3CDTF">2014-02-20T09:35:21Z</dcterms:created>
  <dcterms:modified xsi:type="dcterms:W3CDTF">2017-08-29T13:03:11Z</dcterms:modified>
</cp:coreProperties>
</file>