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4"/>
  </p:sldMasterIdLst>
  <p:notesMasterIdLst>
    <p:notesMasterId r:id="rId49"/>
  </p:notesMasterIdLst>
  <p:sldIdLst>
    <p:sldId id="642" r:id="rId5"/>
    <p:sldId id="785" r:id="rId6"/>
    <p:sldId id="776" r:id="rId7"/>
    <p:sldId id="828" r:id="rId8"/>
    <p:sldId id="833" r:id="rId9"/>
    <p:sldId id="778" r:id="rId10"/>
    <p:sldId id="838" r:id="rId11"/>
    <p:sldId id="782" r:id="rId12"/>
    <p:sldId id="749" r:id="rId13"/>
    <p:sldId id="747" r:id="rId14"/>
    <p:sldId id="750" r:id="rId15"/>
    <p:sldId id="817" r:id="rId16"/>
    <p:sldId id="842" r:id="rId17"/>
    <p:sldId id="793" r:id="rId18"/>
    <p:sldId id="794" r:id="rId19"/>
    <p:sldId id="820" r:id="rId20"/>
    <p:sldId id="818" r:id="rId21"/>
    <p:sldId id="815" r:id="rId22"/>
    <p:sldId id="792" r:id="rId23"/>
    <p:sldId id="804" r:id="rId24"/>
    <p:sldId id="805" r:id="rId25"/>
    <p:sldId id="806" r:id="rId26"/>
    <p:sldId id="826" r:id="rId27"/>
    <p:sldId id="807" r:id="rId28"/>
    <p:sldId id="808" r:id="rId29"/>
    <p:sldId id="809" r:id="rId30"/>
    <p:sldId id="811" r:id="rId31"/>
    <p:sldId id="812" r:id="rId32"/>
    <p:sldId id="827" r:id="rId33"/>
    <p:sldId id="822" r:id="rId34"/>
    <p:sldId id="823" r:id="rId35"/>
    <p:sldId id="830" r:id="rId36"/>
    <p:sldId id="845" r:id="rId37"/>
    <p:sldId id="846" r:id="rId38"/>
    <p:sldId id="843" r:id="rId39"/>
    <p:sldId id="844" r:id="rId40"/>
    <p:sldId id="824" r:id="rId41"/>
    <p:sldId id="783" r:id="rId42"/>
    <p:sldId id="831" r:id="rId43"/>
    <p:sldId id="832" r:id="rId44"/>
    <p:sldId id="834" r:id="rId45"/>
    <p:sldId id="835" r:id="rId46"/>
    <p:sldId id="837" r:id="rId47"/>
    <p:sldId id="839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61AA"/>
    <a:srgbClr val="0089B5"/>
    <a:srgbClr val="9CB0D5"/>
    <a:srgbClr val="5BC1E6"/>
    <a:srgbClr val="7DA66E"/>
    <a:srgbClr val="77AC68"/>
    <a:srgbClr val="4C5C58"/>
    <a:srgbClr val="005872"/>
    <a:srgbClr val="2845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0"/>
    <p:restoredTop sz="94751"/>
  </p:normalViewPr>
  <p:slideViewPr>
    <p:cSldViewPr snapToGrid="0" snapToObjects="1">
      <p:cViewPr varScale="1">
        <p:scale>
          <a:sx n="83" d="100"/>
          <a:sy n="83" d="100"/>
        </p:scale>
        <p:origin x="893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2CD457-2C93-4605-B86D-F519940C8090}" type="datetimeFigureOut">
              <a:rPr lang="en-GB" smtClean="0"/>
              <a:t>31/08/2017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AD5AE1-8DAA-4720-851B-5749129BDB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302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0588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890588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FDC7B8D-F02E-864B-BC5A-C73F1A3054A1}" type="slidenum">
              <a:rPr lang="en-US" sz="1000">
                <a:solidFill>
                  <a:schemeClr val="tx1"/>
                </a:solidFill>
              </a:rPr>
              <a:pPr/>
              <a:t>1</a:t>
            </a:fld>
            <a:endParaRPr lang="en-US" sz="1000">
              <a:solidFill>
                <a:schemeClr val="tx1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5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0588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890588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5190BA32-C4AA-8744-9288-0B2A8E130EFE}" type="slidenum">
              <a:rPr lang="en-US" sz="1000" smtClean="0">
                <a:solidFill>
                  <a:schemeClr val="tx1"/>
                </a:solidFill>
              </a:rPr>
              <a:pPr>
                <a:defRPr/>
              </a:pPr>
              <a:t>38</a:t>
            </a:fld>
            <a:endParaRPr lang="en-US" sz="1000" smtClean="0">
              <a:solidFill>
                <a:schemeClr val="tx1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64938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D5AE1-8DAA-4720-851B-5749129BDBE5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91879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D5AE1-8DAA-4720-851B-5749129BDBE5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466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D5AE1-8DAA-4720-851B-5749129BDBE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5897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0AAFF-F726-3246-946C-A729F0A5295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417B53-3B13-8C40-A320-B98B5A1F6C4C}" type="slidenum">
              <a:rPr lang="en-US"/>
              <a:pPr/>
              <a:t>6</a:t>
            </a:fld>
            <a:endParaRPr lang="en-US"/>
          </a:p>
        </p:txBody>
      </p:sp>
      <p:sp>
        <p:nvSpPr>
          <p:cNvPr id="12369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98575" y="798513"/>
            <a:ext cx="4268788" cy="32019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36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479" y="4342996"/>
            <a:ext cx="5027043" cy="385405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55053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D5AE1-8DAA-4720-851B-5749129BDBE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6174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661C675-29C5-BE46-BC0C-47C7F354153E}" type="slidenum">
              <a:rPr lang="en-US">
                <a:solidFill>
                  <a:srgbClr val="C0504D"/>
                </a:solidFill>
              </a:rPr>
              <a:pPr>
                <a:defRPr/>
              </a:pPr>
              <a:t>17</a:t>
            </a:fld>
            <a:endParaRPr lang="en-US">
              <a:solidFill>
                <a:srgbClr val="C0504D"/>
              </a:solidFill>
            </a:endParaRPr>
          </a:p>
        </p:txBody>
      </p:sp>
      <p:sp>
        <p:nvSpPr>
          <p:cNvPr id="1232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32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4430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>
                <a:solidFill>
                  <a:prstClr val="black"/>
                </a:solidFill>
                <a:latin typeface="Calibri"/>
              </a:rPr>
              <a:pPr/>
              <a:t>21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12341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27DD5D-0689-774E-8C17-783F37D428AD}" type="slidenum">
              <a:rPr lang="en-GB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pPr/>
              <a:t>28</a:t>
            </a:fld>
            <a:endParaRPr lang="en-GB" dirty="0">
              <a:solidFill>
                <a:srgbClr val="00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9395" name="Rectangle 7"/>
          <p:cNvSpPr txBox="1">
            <a:spLocks noGrp="1" noChangeArrowheads="1"/>
          </p:cNvSpPr>
          <p:nvPr/>
        </p:nvSpPr>
        <p:spPr bwMode="auto">
          <a:xfrm>
            <a:off x="3852017" y="9484896"/>
            <a:ext cx="2945659" cy="499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53" tIns="46077" rIns="92153" bIns="46077" anchor="b">
            <a:prstTxWarp prst="textNoShape">
              <a:avLst/>
            </a:prstTxWarp>
          </a:bodyPr>
          <a:lstStyle/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63067146-9EED-8349-9667-F0A4C566D693}" type="slidenum">
              <a:rPr lang="en-GB" sz="1200">
                <a:solidFill>
                  <a:srgbClr val="00AE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pPr algn="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GB" sz="1200" dirty="0">
              <a:solidFill>
                <a:srgbClr val="00AE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3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002853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F04FBD-CB3E-2B4D-8B80-B6B044995B5B}" type="slidenum">
              <a:rPr lang="en-US">
                <a:solidFill>
                  <a:srgbClr val="C0504D"/>
                </a:solidFill>
                <a:latin typeface="Calibri"/>
              </a:rPr>
              <a:pPr/>
              <a:t>30</a:t>
            </a:fld>
            <a:endParaRPr lang="en-US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826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smtClean="0"/>
              <a:t>Slide title – line 1 – Arial 30 pt – HiLumi blue</a:t>
            </a:r>
            <a:br>
              <a:rPr lang="en-GB" noProof="0" smtClean="0"/>
            </a:br>
            <a:r>
              <a:rPr lang="en-GB" noProof="0" smtClean="0"/>
              <a:t>Slide title – line 2 – Arial 30 pt – HiLumi blue</a:t>
            </a:r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1586" y="6537960"/>
            <a:ext cx="496918" cy="320040"/>
          </a:xfrm>
          <a:prstGeom prst="rect">
            <a:avLst/>
          </a:prstGeom>
        </p:spPr>
        <p:txBody>
          <a:bodyPr vert="horz" lIns="91440" tIns="0" rIns="91440" bIns="0" rtlCol="0" anchor="ctr" anchorCtr="0"/>
          <a:lstStyle>
            <a:lvl1pPr algn="r">
              <a:defRPr sz="1200" b="1" baseline="0">
                <a:solidFill>
                  <a:schemeClr val="tx1"/>
                </a:solidFill>
              </a:defRPr>
            </a:lvl1pPr>
          </a:lstStyle>
          <a:p>
            <a:fld id="{0FA004B2-1541-5046-B6F2-22AF56585712}" type="slidenum">
              <a:rPr lang="en-US" smtClean="0">
                <a:solidFill>
                  <a:prstClr val="black"/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2441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4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381" tIns="45692" rIns="91381" bIns="456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87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381" tIns="45692" rIns="91381" bIns="456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1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1411" tIns="45706" rIns="91411" bIns="45706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3B812F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9" name="Rectangle 1028"/>
          <p:cNvSpPr>
            <a:spLocks noChangeArrowheads="1"/>
          </p:cNvSpPr>
          <p:nvPr userDrawn="1"/>
        </p:nvSpPr>
        <p:spPr bwMode="auto">
          <a:xfrm>
            <a:off x="85724" y="6556375"/>
            <a:ext cx="6738822" cy="266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43940" tIns="17575" rIns="43940" bIns="17575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dirty="0" smtClean="0">
                <a:solidFill>
                  <a:srgbClr val="006633"/>
                </a:solidFill>
                <a:latin typeface="Comic Sans MS" charset="0"/>
              </a:rPr>
              <a:t>KFB Workshop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</a:rPr>
              <a:t>Verbundforschung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</a:rPr>
              <a:t>:</a:t>
            </a:r>
            <a:r>
              <a:rPr lang="en-US" sz="1500" baseline="0" dirty="0" smtClean="0">
                <a:solidFill>
                  <a:srgbClr val="006633"/>
                </a:solidFill>
                <a:latin typeface="Comic Sans MS" charset="0"/>
              </a:rPr>
              <a:t> 31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</a:rPr>
              <a:t>st</a:t>
            </a:r>
            <a:r>
              <a:rPr lang="en-US" sz="1500" baseline="0" dirty="0" smtClean="0">
                <a:solidFill>
                  <a:srgbClr val="006633"/>
                </a:solidFill>
                <a:latin typeface="Comic Sans MS" charset="0"/>
              </a:rPr>
              <a:t> August to 1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</a:rPr>
              <a:t>st</a:t>
            </a:r>
            <a:r>
              <a:rPr lang="en-US" sz="1500" baseline="0" dirty="0" smtClean="0">
                <a:solidFill>
                  <a:srgbClr val="006633"/>
                </a:solidFill>
                <a:latin typeface="Comic Sans MS" charset="0"/>
              </a:rPr>
              <a:t> September 2017</a:t>
            </a:r>
            <a:endParaRPr lang="en-US" sz="1500" dirty="0" smtClean="0">
              <a:solidFill>
                <a:srgbClr val="006633"/>
              </a:solidFill>
              <a:latin typeface="Comic Sans MS" charset="0"/>
            </a:endParaRPr>
          </a:p>
        </p:txBody>
      </p:sp>
      <p:sp>
        <p:nvSpPr>
          <p:cNvPr id="10" name="Rectangle 1029"/>
          <p:cNvSpPr>
            <a:spLocks noChangeArrowheads="1"/>
          </p:cNvSpPr>
          <p:nvPr userDrawn="1"/>
        </p:nvSpPr>
        <p:spPr bwMode="auto">
          <a:xfrm>
            <a:off x="5254848" y="6591300"/>
            <a:ext cx="392430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43940" tIns="17575" rIns="43940" bIns="17575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dirty="0">
                <a:solidFill>
                  <a:srgbClr val="006633"/>
                </a:solidFill>
                <a:latin typeface="Comic Sans MS" charset="0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</a:rPr>
              <a:t>Brüning</a:t>
            </a:r>
            <a:r>
              <a:rPr lang="en-US" sz="1500" dirty="0">
                <a:solidFill>
                  <a:srgbClr val="006633"/>
                </a:solidFill>
                <a:latin typeface="Comic Sans MS" charset="0"/>
              </a:rPr>
              <a:t> 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</a:rPr>
              <a:t>CERN    </a:t>
            </a:r>
            <a:fld id="{FB0B6264-F544-4841-9ED1-C043564D4B2D}" type="slidenum">
              <a:rPr lang="en-US" sz="1500">
                <a:solidFill>
                  <a:srgbClr val="006633"/>
                </a:solidFill>
                <a:latin typeface="Comic Sans MS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500" b="1" dirty="0">
              <a:solidFill>
                <a:srgbClr val="006633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139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3" r:id="rId4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  <a:cs typeface="ＭＳ Ｐゴシック" charset="0"/>
        </a:defRPr>
      </a:lvl5pPr>
      <a:lvl6pPr marL="457059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</a:defRPr>
      </a:lvl6pPr>
      <a:lvl7pPr marL="914118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</a:defRPr>
      </a:lvl7pPr>
      <a:lvl8pPr marL="137118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</a:defRPr>
      </a:lvl8pPr>
      <a:lvl9pPr marL="1828239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</a:defRPr>
      </a:lvl9pPr>
    </p:titleStyle>
    <p:bodyStyle>
      <a:lvl1pPr marL="342796" indent="-342796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30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669719" indent="-3253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600">
          <a:solidFill>
            <a:schemeClr val="tx1"/>
          </a:solidFill>
          <a:latin typeface="+mn-lt"/>
          <a:ea typeface="+mn-ea"/>
        </a:defRPr>
      </a:lvl2pPr>
      <a:lvl3pPr marL="1022037" indent="-35073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200">
          <a:solidFill>
            <a:schemeClr val="tx1"/>
          </a:solidFill>
          <a:latin typeface="+mn-lt"/>
          <a:ea typeface="+mn-ea"/>
        </a:defRPr>
      </a:lvl3pPr>
      <a:lvl4pPr marL="1339439" indent="-315817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 sz="2000">
          <a:solidFill>
            <a:schemeClr val="tx1"/>
          </a:solidFill>
          <a:latin typeface="+mn-lt"/>
          <a:ea typeface="+mn-ea"/>
        </a:defRPr>
      </a:lvl4pPr>
      <a:lvl5pPr marL="1679059" indent="-33803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5pPr>
      <a:lvl6pPr marL="2136120" indent="-33803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2593178" indent="-33803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3050239" indent="-33803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507296" indent="-33803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9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6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6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7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6.jpeg"/><Relationship Id="rId4" Type="http://schemas.openxmlformats.org/officeDocument/2006/relationships/image" Target="../media/image2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emf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9.emf"/><Relationship Id="rId4" Type="http://schemas.openxmlformats.org/officeDocument/2006/relationships/oleObject" Target="../embeddings/oleObject2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867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152400"/>
            <a:ext cx="7772400" cy="2438400"/>
          </a:xfrm>
        </p:spPr>
        <p:txBody>
          <a:bodyPr/>
          <a:lstStyle/>
          <a:p>
            <a:pPr algn="ctr"/>
            <a:r>
              <a:rPr lang="en-GB" sz="3600" dirty="0" smtClean="0">
                <a:solidFill>
                  <a:srgbClr val="FF0000"/>
                </a:solidFill>
                <a:latin typeface="Garamond" charset="0"/>
                <a:ea typeface="ＭＳ Ｐゴシック" charset="0"/>
                <a:cs typeface="ＭＳ Ｐゴシック" charset="0"/>
              </a:rPr>
              <a:t>LHC Status and Energy prospects and HL-LHC Upgrade</a:t>
            </a:r>
            <a:endParaRPr lang="en-US" sz="3600" b="1" dirty="0">
              <a:solidFill>
                <a:srgbClr val="0066FF"/>
              </a:solidFill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102100" y="4572000"/>
            <a:ext cx="4953000" cy="838200"/>
          </a:xfrm>
        </p:spPr>
        <p:txBody>
          <a:bodyPr/>
          <a:lstStyle/>
          <a:p>
            <a:pPr algn="r">
              <a:buClr>
                <a:schemeClr val="bg1"/>
              </a:buClr>
              <a:buFont typeface="Times New Roman" charset="0"/>
              <a:buNone/>
            </a:pPr>
            <a:r>
              <a:rPr lang="en-US" sz="24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O. </a:t>
            </a:r>
            <a:r>
              <a:rPr lang="en-US" sz="24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Brüning</a:t>
            </a:r>
            <a:endParaRPr lang="en-US" sz="24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r">
              <a:buClr>
                <a:schemeClr val="bg1"/>
              </a:buClr>
              <a:buFont typeface="Times New Roman" charset="0"/>
              <a:buNone/>
            </a:pPr>
            <a:r>
              <a:rPr lang="en-US" sz="24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CERN, Geneva, Switzerland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88400" y="6550025"/>
            <a:ext cx="355600" cy="3206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78A2D03-466B-4AD7-AC70-B2955EB43184}" type="slidenum">
              <a:rPr lang="en-US" sz="1200" smtClean="0"/>
              <a:pPr>
                <a:defRPr/>
              </a:pPr>
              <a:t>1</a:t>
            </a:fld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21618474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555" y="135866"/>
            <a:ext cx="8879904" cy="914400"/>
          </a:xfrm>
        </p:spPr>
        <p:txBody>
          <a:bodyPr>
            <a:noAutofit/>
          </a:bodyPr>
          <a:lstStyle/>
          <a:p>
            <a:r>
              <a:rPr lang="fr-CH" sz="3600" u="sng" dirty="0" smtClean="0">
                <a:solidFill>
                  <a:srgbClr val="FF0000"/>
                </a:solidFill>
                <a:latin typeface="Garamond"/>
                <a:cs typeface="Garamond"/>
              </a:rPr>
              <a:t>Goal of High Luminosity LHC (HL-LHC):</a:t>
            </a:r>
            <a:endParaRPr lang="en-GB" sz="3600" u="sng" dirty="0">
              <a:solidFill>
                <a:srgbClr val="FF0000"/>
              </a:solidFill>
              <a:latin typeface="Garamond"/>
              <a:cs typeface="Garamond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700" y="1079902"/>
            <a:ext cx="9144000" cy="563231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	The </a:t>
            </a:r>
            <a:r>
              <a:rPr lang="en-GB" dirty="0">
                <a:solidFill>
                  <a:prstClr val="black"/>
                </a:solidFill>
              </a:rPr>
              <a:t>main objective of HiLumi LHC Design Study is to determine a hardware </a:t>
            </a:r>
            <a:r>
              <a:rPr lang="en-GB" dirty="0" smtClean="0">
                <a:solidFill>
                  <a:prstClr val="black"/>
                </a:solidFill>
              </a:rPr>
              <a:t>	configuration </a:t>
            </a:r>
            <a:r>
              <a:rPr lang="en-GB" dirty="0">
                <a:solidFill>
                  <a:prstClr val="black"/>
                </a:solidFill>
              </a:rPr>
              <a:t>and a set of beam parameters that will allow the LHC to reach </a:t>
            </a:r>
            <a:r>
              <a:rPr lang="en-GB" dirty="0" smtClean="0">
                <a:solidFill>
                  <a:prstClr val="black"/>
                </a:solidFill>
              </a:rPr>
              <a:t>the</a:t>
            </a:r>
          </a:p>
          <a:p>
            <a:r>
              <a:rPr lang="en-GB" dirty="0">
                <a:solidFill>
                  <a:prstClr val="black"/>
                </a:solidFill>
              </a:rPr>
              <a:t>	</a:t>
            </a:r>
            <a:r>
              <a:rPr lang="en-GB" dirty="0" smtClean="0">
                <a:solidFill>
                  <a:prstClr val="black"/>
                </a:solidFill>
              </a:rPr>
              <a:t>following </a:t>
            </a:r>
            <a:r>
              <a:rPr lang="en-GB" dirty="0">
                <a:solidFill>
                  <a:prstClr val="black"/>
                </a:solidFill>
              </a:rPr>
              <a:t>targets:</a:t>
            </a:r>
          </a:p>
          <a:p>
            <a:endParaRPr lang="en-GB" dirty="0">
              <a:solidFill>
                <a:prstClr val="black"/>
              </a:solidFill>
            </a:endParaRPr>
          </a:p>
          <a:p>
            <a:pPr>
              <a:spcAft>
                <a:spcPts val="1800"/>
              </a:spcAft>
            </a:pPr>
            <a:r>
              <a:rPr lang="en-GB" sz="2400" dirty="0" smtClean="0">
                <a:solidFill>
                  <a:prstClr val="black"/>
                </a:solidFill>
              </a:rPr>
              <a:t>Prepare machine for operation beyond 2025 and up to </a:t>
            </a:r>
            <a:r>
              <a:rPr lang="en-GB" sz="2400" b="1" dirty="0" smtClean="0">
                <a:solidFill>
                  <a:prstClr val="black"/>
                </a:solidFill>
              </a:rPr>
              <a:t>2035</a:t>
            </a:r>
            <a:endParaRPr lang="en-GB" sz="2400" dirty="0">
              <a:solidFill>
                <a:prstClr val="black"/>
              </a:solidFill>
            </a:endParaRPr>
          </a:p>
          <a:p>
            <a:pPr>
              <a:spcAft>
                <a:spcPts val="1800"/>
              </a:spcAft>
            </a:pPr>
            <a:r>
              <a:rPr lang="en-GB" sz="2400" dirty="0" smtClean="0">
                <a:solidFill>
                  <a:prstClr val="black"/>
                </a:solidFill>
              </a:rPr>
              <a:t>Devise beam parameters and operation scenarios for:</a:t>
            </a:r>
            <a:endParaRPr lang="en-GB" sz="2400" dirty="0">
              <a:solidFill>
                <a:prstClr val="black"/>
              </a:solidFill>
            </a:endParaRPr>
          </a:p>
          <a:p>
            <a:r>
              <a:rPr lang="en-GB" sz="2400" dirty="0">
                <a:solidFill>
                  <a:prstClr val="black"/>
                </a:solidFill>
              </a:rPr>
              <a:t>	# enabling at total integrated luminosity of </a:t>
            </a:r>
            <a:r>
              <a:rPr lang="en-GB" sz="2400" b="1" dirty="0">
                <a:solidFill>
                  <a:prstClr val="black"/>
                </a:solidFill>
              </a:rPr>
              <a:t>3000 fb</a:t>
            </a:r>
            <a:r>
              <a:rPr lang="en-GB" sz="2400" b="1" baseline="30000" dirty="0">
                <a:solidFill>
                  <a:prstClr val="black"/>
                </a:solidFill>
              </a:rPr>
              <a:t>-1</a:t>
            </a:r>
            <a:r>
              <a:rPr lang="en-GB" sz="2400" dirty="0">
                <a:solidFill>
                  <a:prstClr val="black"/>
                </a:solidFill>
              </a:rPr>
              <a:t> </a:t>
            </a:r>
          </a:p>
          <a:p>
            <a:r>
              <a:rPr lang="en-GB" sz="2400" dirty="0">
                <a:solidFill>
                  <a:prstClr val="black"/>
                </a:solidFill>
              </a:rPr>
              <a:t>	  </a:t>
            </a:r>
            <a:endParaRPr lang="en-GB" sz="2400" dirty="0" smtClean="0">
              <a:solidFill>
                <a:prstClr val="black"/>
              </a:solidFill>
            </a:endParaRPr>
          </a:p>
          <a:p>
            <a:pPr>
              <a:spcAft>
                <a:spcPts val="1800"/>
              </a:spcAft>
            </a:pPr>
            <a:r>
              <a:rPr lang="en-GB" sz="2400" dirty="0" smtClean="0">
                <a:solidFill>
                  <a:prstClr val="black"/>
                </a:solidFill>
              </a:rPr>
              <a:t>	# implying an </a:t>
            </a:r>
            <a:r>
              <a:rPr lang="en-GB" sz="2400" dirty="0">
                <a:solidFill>
                  <a:prstClr val="black"/>
                </a:solidFill>
              </a:rPr>
              <a:t>integrated luminosity of </a:t>
            </a:r>
            <a:r>
              <a:rPr lang="en-GB" sz="2400" b="1" dirty="0">
                <a:solidFill>
                  <a:prstClr val="black"/>
                </a:solidFill>
              </a:rPr>
              <a:t>250 fb</a:t>
            </a:r>
            <a:r>
              <a:rPr lang="en-GB" sz="2400" b="1" baseline="30000" dirty="0">
                <a:solidFill>
                  <a:prstClr val="black"/>
                </a:solidFill>
              </a:rPr>
              <a:t>-1</a:t>
            </a:r>
            <a:r>
              <a:rPr lang="en-GB" sz="2400" b="1" dirty="0">
                <a:solidFill>
                  <a:prstClr val="black"/>
                </a:solidFill>
              </a:rPr>
              <a:t> per year</a:t>
            </a:r>
            <a:r>
              <a:rPr lang="en-GB" sz="2400" dirty="0">
                <a:solidFill>
                  <a:prstClr val="black"/>
                </a:solidFill>
              </a:rPr>
              <a:t>, </a:t>
            </a:r>
          </a:p>
          <a:p>
            <a:pPr>
              <a:spcAft>
                <a:spcPts val="1800"/>
              </a:spcAft>
            </a:pPr>
            <a:r>
              <a:rPr lang="en-GB" sz="2400" dirty="0" smtClean="0">
                <a:solidFill>
                  <a:prstClr val="black"/>
                </a:solidFill>
              </a:rPr>
              <a:t>	# design </a:t>
            </a:r>
            <a:r>
              <a:rPr lang="en-GB" sz="2400" dirty="0" err="1" smtClean="0">
                <a:solidFill>
                  <a:prstClr val="black"/>
                </a:solidFill>
              </a:rPr>
              <a:t>oper</a:t>
            </a:r>
            <a:r>
              <a:rPr lang="en-GB" sz="2400" dirty="0" smtClean="0">
                <a:solidFill>
                  <a:prstClr val="black"/>
                </a:solidFill>
              </a:rPr>
              <a:t>. for </a:t>
            </a:r>
            <a:r>
              <a:rPr lang="en-GB" sz="2400" b="1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m ≤ </a:t>
            </a:r>
            <a:r>
              <a:rPr lang="en-GB" sz="2400" b="1" dirty="0" smtClean="0">
                <a:solidFill>
                  <a:prstClr val="black"/>
                </a:solidFill>
              </a:rPr>
              <a:t>140 </a:t>
            </a:r>
            <a:r>
              <a:rPr lang="en-GB" sz="2400" dirty="0" smtClean="0">
                <a:solidFill>
                  <a:prstClr val="black"/>
                </a:solidFill>
              </a:rPr>
              <a:t>(</a:t>
            </a:r>
            <a:r>
              <a:rPr lang="en-GB" sz="2400" dirty="0" smtClean="0">
                <a:solidFill>
                  <a:prstClr val="black"/>
                </a:solidFill>
                <a:sym typeface="Wingdings"/>
              </a:rPr>
              <a:t> </a:t>
            </a:r>
            <a:r>
              <a:rPr lang="en-GB" sz="2400" dirty="0" smtClean="0">
                <a:solidFill>
                  <a:prstClr val="black"/>
                </a:solidFill>
              </a:rPr>
              <a:t>peak luminosity </a:t>
            </a:r>
            <a:r>
              <a:rPr lang="en-GB" sz="2400" b="1" dirty="0" smtClean="0">
                <a:solidFill>
                  <a:prstClr val="black"/>
                </a:solidFill>
              </a:rPr>
              <a:t>5 10</a:t>
            </a:r>
            <a:r>
              <a:rPr lang="en-GB" sz="2400" b="1" baseline="30000" dirty="0" smtClean="0">
                <a:solidFill>
                  <a:prstClr val="black"/>
                </a:solidFill>
              </a:rPr>
              <a:t>34</a:t>
            </a:r>
            <a:r>
              <a:rPr lang="en-GB" sz="2400" b="1" dirty="0" smtClean="0">
                <a:solidFill>
                  <a:prstClr val="black"/>
                </a:solidFill>
              </a:rPr>
              <a:t> cm</a:t>
            </a:r>
            <a:r>
              <a:rPr lang="en-GB" sz="2400" b="1" baseline="30000" dirty="0" smtClean="0">
                <a:solidFill>
                  <a:prstClr val="black"/>
                </a:solidFill>
              </a:rPr>
              <a:t>-2 </a:t>
            </a:r>
            <a:r>
              <a:rPr lang="en-GB" sz="2400" b="1" dirty="0" smtClean="0">
                <a:solidFill>
                  <a:prstClr val="black"/>
                </a:solidFill>
              </a:rPr>
              <a:t>s</a:t>
            </a:r>
            <a:r>
              <a:rPr lang="en-GB" sz="2400" b="1" baseline="30000" dirty="0" smtClean="0">
                <a:solidFill>
                  <a:prstClr val="black"/>
                </a:solidFill>
              </a:rPr>
              <a:t>-1</a:t>
            </a:r>
            <a:r>
              <a:rPr lang="en-GB" sz="2400" dirty="0" smtClean="0">
                <a:solidFill>
                  <a:prstClr val="black"/>
                </a:solidFill>
              </a:rPr>
              <a:t>)</a:t>
            </a:r>
          </a:p>
          <a:p>
            <a:pPr marL="2286000" lvl="4" indent="-457200">
              <a:spcAft>
                <a:spcPts val="1200"/>
              </a:spcAft>
              <a:buFont typeface="Wingdings" charset="0"/>
              <a:buChar char="è"/>
            </a:pPr>
            <a:r>
              <a:rPr lang="en-GB" sz="2600" dirty="0" smtClean="0">
                <a:solidFill>
                  <a:srgbClr val="008000"/>
                </a:solidFill>
                <a:sym typeface="Wingdings"/>
              </a:rPr>
              <a:t>Operation with levelled luminosity!</a:t>
            </a:r>
            <a:endParaRPr lang="en-GB" sz="2600" dirty="0" smtClean="0">
              <a:solidFill>
                <a:srgbClr val="008000"/>
              </a:solidFill>
            </a:endParaRPr>
          </a:p>
          <a:p>
            <a:pPr marL="342900" indent="-342900">
              <a:buFont typeface="Wingdings" charset="0"/>
              <a:buChar char="è"/>
            </a:pPr>
            <a:r>
              <a:rPr lang="en-GB" sz="2400" dirty="0" smtClean="0">
                <a:solidFill>
                  <a:srgbClr val="FF0000"/>
                </a:solidFill>
              </a:rPr>
              <a:t>10x </a:t>
            </a:r>
            <a:r>
              <a:rPr lang="en-GB" sz="2400" dirty="0">
                <a:solidFill>
                  <a:srgbClr val="FF0000"/>
                </a:solidFill>
              </a:rPr>
              <a:t>the luminosity reach </a:t>
            </a:r>
            <a:r>
              <a:rPr lang="en-GB" sz="2400" dirty="0" smtClean="0">
                <a:solidFill>
                  <a:srgbClr val="FF0000"/>
                </a:solidFill>
              </a:rPr>
              <a:t>of </a:t>
            </a:r>
            <a:r>
              <a:rPr lang="en-GB" sz="2400" dirty="0">
                <a:solidFill>
                  <a:srgbClr val="FF0000"/>
                </a:solidFill>
              </a:rPr>
              <a:t>first 10 years of </a:t>
            </a:r>
            <a:r>
              <a:rPr lang="en-GB" sz="2400" dirty="0" smtClean="0">
                <a:solidFill>
                  <a:srgbClr val="FF0000"/>
                </a:solidFill>
              </a:rPr>
              <a:t>LHC operation!!</a:t>
            </a:r>
          </a:p>
          <a:p>
            <a:pPr marL="342900" indent="-342900">
              <a:buFont typeface="Wingdings" charset="0"/>
              <a:buChar char="è"/>
            </a:pPr>
            <a:r>
              <a:rPr lang="en-GB" sz="2400" dirty="0">
                <a:solidFill>
                  <a:srgbClr val="0070C0"/>
                </a:solidFill>
              </a:rPr>
              <a:t> </a:t>
            </a:r>
            <a:r>
              <a:rPr lang="en-GB" sz="2400" dirty="0" smtClean="0">
                <a:solidFill>
                  <a:srgbClr val="0070C0"/>
                </a:solidFill>
              </a:rPr>
              <a:t>HL-LHC TDR V0.1: </a:t>
            </a:r>
            <a:r>
              <a:rPr lang="mr-IN" sz="1200" dirty="0" err="1">
                <a:solidFill>
                  <a:srgbClr val="0070C0"/>
                </a:solidFill>
              </a:rPr>
              <a:t>https</a:t>
            </a:r>
            <a:r>
              <a:rPr lang="mr-IN" sz="1200" dirty="0">
                <a:solidFill>
                  <a:srgbClr val="0070C0"/>
                </a:solidFill>
              </a:rPr>
              <a:t>://</a:t>
            </a:r>
            <a:r>
              <a:rPr lang="mr-IN" sz="1200" dirty="0" err="1">
                <a:solidFill>
                  <a:srgbClr val="0070C0"/>
                </a:solidFill>
              </a:rPr>
              <a:t>edms.cern.ch</a:t>
            </a:r>
            <a:r>
              <a:rPr lang="mr-IN" sz="1200" dirty="0">
                <a:solidFill>
                  <a:srgbClr val="0070C0"/>
                </a:solidFill>
              </a:rPr>
              <a:t>/</a:t>
            </a:r>
            <a:r>
              <a:rPr lang="mr-IN" sz="1200" dirty="0" err="1">
                <a:solidFill>
                  <a:srgbClr val="0070C0"/>
                </a:solidFill>
              </a:rPr>
              <a:t>ui</a:t>
            </a:r>
            <a:r>
              <a:rPr lang="mr-IN" sz="1200" dirty="0">
                <a:solidFill>
                  <a:srgbClr val="0070C0"/>
                </a:solidFill>
              </a:rPr>
              <a:t>/</a:t>
            </a:r>
            <a:r>
              <a:rPr lang="mr-IN" sz="1200" dirty="0" err="1">
                <a:solidFill>
                  <a:srgbClr val="0070C0"/>
                </a:solidFill>
              </a:rPr>
              <a:t>file</a:t>
            </a:r>
            <a:r>
              <a:rPr lang="mr-IN" sz="1200" dirty="0">
                <a:solidFill>
                  <a:srgbClr val="0070C0"/>
                </a:solidFill>
              </a:rPr>
              <a:t>/1833445/1/HL-LHC_TDR_V.01.2017.08.04.h18.030.pdf</a:t>
            </a:r>
            <a:endParaRPr lang="en-GB" sz="1200" dirty="0">
              <a:solidFill>
                <a:srgbClr val="0070C0"/>
              </a:solidFill>
            </a:endParaRPr>
          </a:p>
        </p:txBody>
      </p:sp>
      <p:sp>
        <p:nvSpPr>
          <p:cNvPr id="10" name="Curved Left Arrow 9"/>
          <p:cNvSpPr/>
          <p:nvPr/>
        </p:nvSpPr>
        <p:spPr>
          <a:xfrm>
            <a:off x="8710612" y="4203700"/>
            <a:ext cx="469900" cy="911352"/>
          </a:xfrm>
          <a:prstGeom prst="curved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Curved Left Arrow 10"/>
          <p:cNvSpPr/>
          <p:nvPr/>
        </p:nvSpPr>
        <p:spPr>
          <a:xfrm rot="10800000">
            <a:off x="69651" y="4152900"/>
            <a:ext cx="469900" cy="911352"/>
          </a:xfrm>
          <a:prstGeom prst="curved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6" name="Picture 5" descr="Screen Shot 2015-11-20 at 13.52.4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3900"/>
            <a:ext cx="4656527" cy="3327400"/>
          </a:xfrm>
          <a:prstGeom prst="rect">
            <a:avLst/>
          </a:prstGeom>
        </p:spPr>
      </p:pic>
      <p:pic>
        <p:nvPicPr>
          <p:cNvPr id="8" name="Picture 7" descr="Screen Shot 2015-11-20 at 13.52.55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702384"/>
            <a:ext cx="4660900" cy="33448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41500" y="3495015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5 events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53200" y="3285400"/>
            <a:ext cx="813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400 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</a:rPr>
              <a:t>events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79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9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502" y="139893"/>
            <a:ext cx="7715911" cy="914400"/>
          </a:xfrm>
        </p:spPr>
        <p:txBody>
          <a:bodyPr>
            <a:noAutofit/>
          </a:bodyPr>
          <a:lstStyle/>
          <a:p>
            <a:pPr algn="l"/>
            <a:r>
              <a:rPr lang="en-US" sz="3600" u="sng" dirty="0" smtClean="0">
                <a:solidFill>
                  <a:srgbClr val="FF0000"/>
                </a:solidFill>
                <a:latin typeface="Garamond"/>
                <a:cs typeface="Garamond"/>
              </a:rPr>
              <a:t>HL-LHC technical bottleneck:</a:t>
            </a:r>
            <a:br>
              <a:rPr lang="en-US" sz="3600" u="sng" dirty="0" smtClean="0">
                <a:solidFill>
                  <a:srgbClr val="FF0000"/>
                </a:solidFill>
                <a:latin typeface="Garamond"/>
                <a:cs typeface="Garamond"/>
              </a:rPr>
            </a:br>
            <a:r>
              <a:rPr lang="en-US" sz="3600" u="sng" dirty="0" smtClean="0">
                <a:solidFill>
                  <a:srgbClr val="FF0000"/>
                </a:solidFill>
                <a:latin typeface="Garamond"/>
                <a:cs typeface="Garamond"/>
              </a:rPr>
              <a:t>Radiation damage to triplet magnets</a:t>
            </a:r>
            <a:endParaRPr lang="en-US" sz="3600" u="sng" baseline="30000" dirty="0">
              <a:solidFill>
                <a:srgbClr val="FF0000"/>
              </a:solidFill>
              <a:latin typeface="Garamond"/>
              <a:cs typeface="Garamond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-3995" y="4188329"/>
            <a:ext cx="9144000" cy="24004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0" tIns="45705" rIns="91410" bIns="45705"/>
          <a:lstStyle>
            <a:lvl1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457200" indent="-457200">
              <a:spcBef>
                <a:spcPct val="20000"/>
              </a:spcBef>
              <a:spcAft>
                <a:spcPts val="1200"/>
              </a:spcAft>
              <a:buClr>
                <a:srgbClr val="64BCD9"/>
              </a:buClr>
              <a:buSzPct val="65000"/>
              <a:buFont typeface="Wingdings" charset="0"/>
              <a:buChar char="è"/>
            </a:pPr>
            <a:r>
              <a:rPr lang="en-US" sz="3200" dirty="0" smtClean="0">
                <a:solidFill>
                  <a:srgbClr val="008000"/>
                </a:solidFill>
                <a:latin typeface="Arial" charset="0"/>
                <a:sym typeface="Wingdings"/>
              </a:rPr>
              <a:t>Requires larger aperture!</a:t>
            </a:r>
          </a:p>
          <a:p>
            <a:pPr marL="457200" indent="-457200">
              <a:spcBef>
                <a:spcPct val="20000"/>
              </a:spcBef>
              <a:buClr>
                <a:srgbClr val="64BCD9"/>
              </a:buClr>
              <a:buSzPct val="65000"/>
              <a:buFont typeface="Wingdings" charset="0"/>
              <a:buChar char="è"/>
            </a:pPr>
            <a:r>
              <a:rPr lang="en-US" sz="3200" dirty="0" smtClean="0">
                <a:solidFill>
                  <a:srgbClr val="008000"/>
                </a:solidFill>
                <a:latin typeface="Arial" charset="0"/>
                <a:sym typeface="Wingdings"/>
              </a:rPr>
              <a:t>New magnet technology</a:t>
            </a:r>
          </a:p>
          <a:p>
            <a:pPr marL="457200" indent="-457200">
              <a:spcBef>
                <a:spcPct val="20000"/>
              </a:spcBef>
              <a:buClr>
                <a:srgbClr val="64BCD9"/>
              </a:buClr>
              <a:buSzPct val="65000"/>
              <a:buFont typeface="Wingdings" charset="0"/>
              <a:buChar char="è"/>
            </a:pPr>
            <a:r>
              <a:rPr lang="en-US" sz="2800" dirty="0" smtClean="0">
                <a:solidFill>
                  <a:srgbClr val="800000"/>
                </a:solidFill>
                <a:latin typeface="Arial" charset="0"/>
                <a:sym typeface="Wingdings"/>
              </a:rPr>
              <a:t>70mm at 210 T/m </a:t>
            </a:r>
            <a:r>
              <a:rPr lang="en-US" sz="2800" dirty="0" smtClean="0">
                <a:solidFill>
                  <a:srgbClr val="0070C0"/>
                </a:solidFill>
                <a:latin typeface="Arial" charset="0"/>
                <a:sym typeface="Wingdings"/>
              </a:rPr>
              <a:t>150mm diameter 140 T/m</a:t>
            </a:r>
          </a:p>
          <a:p>
            <a:pPr>
              <a:spcBef>
                <a:spcPct val="20000"/>
              </a:spcBef>
              <a:buClr>
                <a:srgbClr val="64BCD9"/>
              </a:buClr>
              <a:buSzPct val="65000"/>
            </a:pPr>
            <a:r>
              <a:rPr lang="en-US" sz="2800" dirty="0" smtClean="0">
                <a:solidFill>
                  <a:srgbClr val="800000"/>
                </a:solidFill>
                <a:latin typeface="Arial" charset="0"/>
                <a:sym typeface="Wingdings"/>
              </a:rPr>
              <a:t>	8T peak field at coils </a:t>
            </a:r>
            <a:r>
              <a:rPr lang="en-US" sz="2800" dirty="0" smtClean="0">
                <a:solidFill>
                  <a:srgbClr val="0070C0"/>
                </a:solidFill>
                <a:latin typeface="Arial" charset="0"/>
                <a:sym typeface="Wingdings"/>
              </a:rPr>
              <a:t> 12T field at coils (Nb</a:t>
            </a:r>
            <a:r>
              <a:rPr lang="en-US" sz="2800" baseline="-25000" dirty="0" smtClean="0">
                <a:solidFill>
                  <a:srgbClr val="0070C0"/>
                </a:solidFill>
                <a:latin typeface="Arial" charset="0"/>
                <a:sym typeface="Wingdings"/>
              </a:rPr>
              <a:t>3</a:t>
            </a:r>
            <a:r>
              <a:rPr lang="en-US" sz="2800" dirty="0" smtClean="0">
                <a:solidFill>
                  <a:srgbClr val="0070C0"/>
                </a:solidFill>
                <a:latin typeface="Arial" charset="0"/>
                <a:sym typeface="Wingdings"/>
              </a:rPr>
              <a:t>Sn)!!!</a:t>
            </a:r>
            <a:endParaRPr lang="en-US" sz="2800" dirty="0">
              <a:solidFill>
                <a:srgbClr val="0070C0"/>
              </a:solidFill>
              <a:latin typeface="Arial" charset="0"/>
            </a:endParaRPr>
          </a:p>
          <a:p>
            <a:pPr>
              <a:spcBef>
                <a:spcPct val="20000"/>
              </a:spcBef>
              <a:spcAft>
                <a:spcPts val="1200"/>
              </a:spcAft>
              <a:buClr>
                <a:srgbClr val="64BCD9"/>
              </a:buClr>
              <a:buSzPct val="65000"/>
              <a:buFont typeface="Wingdings" charset="0"/>
              <a:buNone/>
            </a:pPr>
            <a:endParaRPr lang="en-US" sz="3200" baseline="30000" dirty="0">
              <a:solidFill>
                <a:srgbClr val="000090"/>
              </a:solidFill>
              <a:latin typeface="Arial" charset="0"/>
            </a:endParaRPr>
          </a:p>
          <a:p>
            <a:pPr>
              <a:spcBef>
                <a:spcPct val="20000"/>
              </a:spcBef>
              <a:spcAft>
                <a:spcPts val="1200"/>
              </a:spcAft>
              <a:buClr>
                <a:srgbClr val="64BCD9"/>
              </a:buClr>
              <a:buSzPct val="65000"/>
              <a:buFont typeface="Wingdings" charset="0"/>
              <a:buNone/>
            </a:pPr>
            <a:endParaRPr lang="en-US" sz="3200" baseline="30000" dirty="0">
              <a:solidFill>
                <a:srgbClr val="000090"/>
              </a:solidFill>
              <a:latin typeface="Arial" charset="0"/>
            </a:endParaRPr>
          </a:p>
          <a:p>
            <a:pPr>
              <a:spcBef>
                <a:spcPct val="20000"/>
              </a:spcBef>
              <a:spcAft>
                <a:spcPts val="1200"/>
              </a:spcAft>
              <a:buClr>
                <a:srgbClr val="64BCD9"/>
              </a:buClr>
              <a:buSzPct val="65000"/>
              <a:buFont typeface="Wingdings" charset="0"/>
              <a:buNone/>
            </a:pPr>
            <a:endParaRPr lang="en-US" sz="3200" baseline="30000" dirty="0">
              <a:solidFill>
                <a:srgbClr val="000090"/>
              </a:solidFill>
              <a:latin typeface="Arial" charset="0"/>
            </a:endParaRPr>
          </a:p>
          <a:p>
            <a:pPr>
              <a:spcBef>
                <a:spcPct val="20000"/>
              </a:spcBef>
              <a:spcAft>
                <a:spcPts val="1200"/>
              </a:spcAft>
              <a:buClr>
                <a:srgbClr val="64BCD9"/>
              </a:buClr>
              <a:buSzPct val="65000"/>
              <a:buFont typeface="Wingdings" charset="0"/>
              <a:buNone/>
            </a:pPr>
            <a:endParaRPr lang="en-US" sz="3200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33" name="Content Placeholder 2"/>
          <p:cNvSpPr txBox="1">
            <a:spLocks/>
          </p:cNvSpPr>
          <p:nvPr/>
        </p:nvSpPr>
        <p:spPr bwMode="auto">
          <a:xfrm>
            <a:off x="139700" y="1441707"/>
            <a:ext cx="5930900" cy="282549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0" tIns="45705" rIns="91410" bIns="45705"/>
          <a:lstStyle>
            <a:lvl1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spcAft>
                <a:spcPts val="1200"/>
              </a:spcAft>
              <a:buClr>
                <a:srgbClr val="64BCD9"/>
              </a:buClr>
              <a:buSzPct val="65000"/>
              <a:buFont typeface="Wingdings" charset="0"/>
              <a:buNone/>
            </a:pPr>
            <a:r>
              <a:rPr lang="en-US" sz="2800" dirty="0" smtClean="0">
                <a:solidFill>
                  <a:prstClr val="black"/>
                </a:solidFill>
                <a:latin typeface="Arial" charset="0"/>
              </a:rPr>
              <a:t>Need to replace existing triplet magnets with </a:t>
            </a:r>
            <a:r>
              <a:rPr lang="en-US" sz="2800" dirty="0" smtClean="0">
                <a:solidFill>
                  <a:srgbClr val="000090"/>
                </a:solidFill>
                <a:latin typeface="Arial" charset="0"/>
                <a:sym typeface="Wingdings" charset="0"/>
              </a:rPr>
              <a:t>radiation hard system (shielding!) such that the new magnet coils receive a similar radiation dose </a:t>
            </a:r>
            <a:r>
              <a:rPr lang="en-US" sz="2800" dirty="0">
                <a:solidFill>
                  <a:srgbClr val="000090"/>
                </a:solidFill>
                <a:latin typeface="Arial" charset="0"/>
                <a:sym typeface="Wingdings" charset="0"/>
              </a:rPr>
              <a:t>@</a:t>
            </a:r>
            <a:r>
              <a:rPr lang="en-US" sz="2800" dirty="0" smtClean="0">
                <a:solidFill>
                  <a:srgbClr val="000090"/>
                </a:solidFill>
                <a:latin typeface="Arial" charset="0"/>
                <a:sym typeface="Wingdings" charset="0"/>
              </a:rPr>
              <a:t> 10 times higher integrated luminosity!!!!!</a:t>
            </a:r>
            <a:endParaRPr lang="en-US" sz="2800" baseline="30000" dirty="0">
              <a:solidFill>
                <a:srgbClr val="000090"/>
              </a:solidFill>
              <a:latin typeface="Arial" charset="0"/>
            </a:endParaRPr>
          </a:p>
          <a:p>
            <a:pPr>
              <a:spcBef>
                <a:spcPct val="20000"/>
              </a:spcBef>
              <a:spcAft>
                <a:spcPts val="1200"/>
              </a:spcAft>
              <a:buClr>
                <a:srgbClr val="64BCD9"/>
              </a:buClr>
              <a:buSzPct val="65000"/>
              <a:buFont typeface="Wingdings" charset="0"/>
              <a:buNone/>
            </a:pPr>
            <a:endParaRPr lang="en-US" sz="3200" baseline="30000" dirty="0">
              <a:solidFill>
                <a:srgbClr val="000090"/>
              </a:solidFill>
              <a:latin typeface="Arial" charset="0"/>
            </a:endParaRPr>
          </a:p>
          <a:p>
            <a:pPr>
              <a:spcBef>
                <a:spcPct val="20000"/>
              </a:spcBef>
              <a:spcAft>
                <a:spcPts val="1200"/>
              </a:spcAft>
              <a:buClr>
                <a:srgbClr val="64BCD9"/>
              </a:buClr>
              <a:buSzPct val="65000"/>
              <a:buFont typeface="Wingdings" charset="0"/>
              <a:buNone/>
            </a:pPr>
            <a:endParaRPr lang="en-US" sz="3200" baseline="30000" dirty="0">
              <a:solidFill>
                <a:srgbClr val="000090"/>
              </a:solidFill>
              <a:latin typeface="Arial" charset="0"/>
            </a:endParaRPr>
          </a:p>
          <a:p>
            <a:pPr>
              <a:spcBef>
                <a:spcPct val="20000"/>
              </a:spcBef>
              <a:spcAft>
                <a:spcPts val="1200"/>
              </a:spcAft>
              <a:buClr>
                <a:srgbClr val="64BCD9"/>
              </a:buClr>
              <a:buSzPct val="65000"/>
              <a:buFont typeface="Wingdings" charset="0"/>
              <a:buNone/>
            </a:pPr>
            <a:endParaRPr lang="en-US" sz="3200" dirty="0">
              <a:solidFill>
                <a:srgbClr val="000090"/>
              </a:solidFill>
              <a:latin typeface="Arial" charset="0"/>
            </a:endParaRPr>
          </a:p>
        </p:txBody>
      </p:sp>
      <p:pic>
        <p:nvPicPr>
          <p:cNvPr id="35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400" y="1358900"/>
            <a:ext cx="2908300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5206064" y="3783816"/>
            <a:ext cx="18375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prstClr val="black"/>
                </a:solidFill>
                <a:latin typeface="Calibri"/>
              </a:rPr>
              <a:t>US-LARP MQXF magnet design</a:t>
            </a:r>
          </a:p>
          <a:p>
            <a:pPr>
              <a:defRPr/>
            </a:pPr>
            <a:r>
              <a:rPr lang="en-US" b="1" dirty="0">
                <a:solidFill>
                  <a:prstClr val="black"/>
                </a:solidFill>
                <a:latin typeface="Calibri"/>
              </a:rPr>
              <a:t>Based </a:t>
            </a:r>
            <a:r>
              <a:rPr lang="en-US" b="1" dirty="0" smtClean="0">
                <a:solidFill>
                  <a:prstClr val="black"/>
                </a:solidFill>
                <a:latin typeface="Calibri"/>
              </a:rPr>
              <a:t>on Nb</a:t>
            </a:r>
            <a:r>
              <a:rPr lang="en-US" b="1" baseline="-25000" dirty="0" smtClean="0">
                <a:solidFill>
                  <a:prstClr val="black"/>
                </a:solidFill>
                <a:latin typeface="Calibri"/>
              </a:rPr>
              <a:t>3</a:t>
            </a:r>
            <a:r>
              <a:rPr lang="en-US" b="1" dirty="0" smtClean="0">
                <a:solidFill>
                  <a:prstClr val="black"/>
                </a:solidFill>
                <a:latin typeface="Calibri"/>
              </a:rPr>
              <a:t>Sn</a:t>
            </a:r>
            <a:endParaRPr lang="en-US" b="1" dirty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r>
              <a:rPr lang="en-US" b="1" dirty="0">
                <a:solidFill>
                  <a:prstClr val="black"/>
                </a:solidFill>
                <a:latin typeface="Calibri"/>
              </a:rPr>
              <a:t>technology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765799" y="1006220"/>
            <a:ext cx="3257885" cy="3939825"/>
            <a:chOff x="6227112" y="903474"/>
            <a:chExt cx="2848929" cy="3798419"/>
          </a:xfrm>
        </p:grpSpPr>
        <p:pic>
          <p:nvPicPr>
            <p:cNvPr id="14" name="Picture 13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7112" y="1254381"/>
              <a:ext cx="2831120" cy="3183213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15" name="Straight Arrow Connector 14"/>
            <p:cNvCxnSpPr/>
            <p:nvPr/>
          </p:nvCxnSpPr>
          <p:spPr>
            <a:xfrm flipH="1">
              <a:off x="7886700" y="1243496"/>
              <a:ext cx="332002" cy="80437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>
              <a:off x="7820025" y="1155985"/>
              <a:ext cx="412091" cy="227578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8232115" y="1155985"/>
              <a:ext cx="368960" cy="158721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7783387" y="903474"/>
              <a:ext cx="12926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smtClean="0">
                  <a:solidFill>
                    <a:prstClr val="black"/>
                  </a:solidFill>
                </a:rPr>
                <a:t>Tungsten blocks</a:t>
              </a:r>
              <a:endParaRPr lang="en-GB" sz="1200" dirty="0">
                <a:solidFill>
                  <a:prstClr val="black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572375" y="4424894"/>
              <a:ext cx="12926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smtClean="0">
                  <a:solidFill>
                    <a:prstClr val="black"/>
                  </a:solidFill>
                </a:rPr>
                <a:t>Capillaries</a:t>
              </a:r>
              <a:endParaRPr lang="en-GB" sz="1200" dirty="0">
                <a:solidFill>
                  <a:prstClr val="black"/>
                </a:solidFill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7035066" y="2521207"/>
              <a:ext cx="190280" cy="480985"/>
            </a:xfrm>
            <a:custGeom>
              <a:avLst/>
              <a:gdLst>
                <a:gd name="connsiteX0" fmla="*/ 190280 w 190280"/>
                <a:gd name="connsiteY0" fmla="*/ 0 h 480985"/>
                <a:gd name="connsiteX1" fmla="*/ 190280 w 190280"/>
                <a:gd name="connsiteY1" fmla="*/ 480985 h 480985"/>
                <a:gd name="connsiteX2" fmla="*/ 36999 w 190280"/>
                <a:gd name="connsiteY2" fmla="*/ 475699 h 480985"/>
                <a:gd name="connsiteX3" fmla="*/ 0 w 190280"/>
                <a:gd name="connsiteY3" fmla="*/ 243135 h 480985"/>
                <a:gd name="connsiteX4" fmla="*/ 36999 w 190280"/>
                <a:gd name="connsiteY4" fmla="*/ 0 h 480985"/>
                <a:gd name="connsiteX5" fmla="*/ 190280 w 190280"/>
                <a:gd name="connsiteY5" fmla="*/ 0 h 480985"/>
                <a:gd name="connsiteX0" fmla="*/ 190280 w 190280"/>
                <a:gd name="connsiteY0" fmla="*/ 0 h 480985"/>
                <a:gd name="connsiteX1" fmla="*/ 190280 w 190280"/>
                <a:gd name="connsiteY1" fmla="*/ 480985 h 480985"/>
                <a:gd name="connsiteX2" fmla="*/ 36999 w 190280"/>
                <a:gd name="connsiteY2" fmla="*/ 475699 h 480985"/>
                <a:gd name="connsiteX3" fmla="*/ 0 w 190280"/>
                <a:gd name="connsiteY3" fmla="*/ 243135 h 480985"/>
                <a:gd name="connsiteX4" fmla="*/ 36999 w 190280"/>
                <a:gd name="connsiteY4" fmla="*/ 0 h 480985"/>
                <a:gd name="connsiteX5" fmla="*/ 190280 w 190280"/>
                <a:gd name="connsiteY5" fmla="*/ 0 h 480985"/>
                <a:gd name="connsiteX0" fmla="*/ 190280 w 190280"/>
                <a:gd name="connsiteY0" fmla="*/ 0 h 480985"/>
                <a:gd name="connsiteX1" fmla="*/ 190280 w 190280"/>
                <a:gd name="connsiteY1" fmla="*/ 480985 h 480985"/>
                <a:gd name="connsiteX2" fmla="*/ 36999 w 190280"/>
                <a:gd name="connsiteY2" fmla="*/ 475699 h 480985"/>
                <a:gd name="connsiteX3" fmla="*/ 0 w 190280"/>
                <a:gd name="connsiteY3" fmla="*/ 243135 h 480985"/>
                <a:gd name="connsiteX4" fmla="*/ 36999 w 190280"/>
                <a:gd name="connsiteY4" fmla="*/ 0 h 480985"/>
                <a:gd name="connsiteX5" fmla="*/ 190280 w 190280"/>
                <a:gd name="connsiteY5" fmla="*/ 0 h 480985"/>
                <a:gd name="connsiteX0" fmla="*/ 190280 w 190280"/>
                <a:gd name="connsiteY0" fmla="*/ 0 h 480985"/>
                <a:gd name="connsiteX1" fmla="*/ 190280 w 190280"/>
                <a:gd name="connsiteY1" fmla="*/ 480985 h 480985"/>
                <a:gd name="connsiteX2" fmla="*/ 36999 w 190280"/>
                <a:gd name="connsiteY2" fmla="*/ 475699 h 480985"/>
                <a:gd name="connsiteX3" fmla="*/ 0 w 190280"/>
                <a:gd name="connsiteY3" fmla="*/ 243135 h 480985"/>
                <a:gd name="connsiteX4" fmla="*/ 36999 w 190280"/>
                <a:gd name="connsiteY4" fmla="*/ 0 h 480985"/>
                <a:gd name="connsiteX5" fmla="*/ 190280 w 190280"/>
                <a:gd name="connsiteY5" fmla="*/ 0 h 480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0280" h="480985">
                  <a:moveTo>
                    <a:pt x="190280" y="0"/>
                  </a:moveTo>
                  <a:lnTo>
                    <a:pt x="190280" y="480985"/>
                  </a:lnTo>
                  <a:lnTo>
                    <a:pt x="36999" y="475699"/>
                  </a:lnTo>
                  <a:cubicBezTo>
                    <a:pt x="24666" y="398178"/>
                    <a:pt x="5190" y="392093"/>
                    <a:pt x="0" y="243135"/>
                  </a:cubicBezTo>
                  <a:cubicBezTo>
                    <a:pt x="426" y="85890"/>
                    <a:pt x="24666" y="81045"/>
                    <a:pt x="36999" y="0"/>
                  </a:cubicBezTo>
                  <a:lnTo>
                    <a:pt x="190280" y="0"/>
                  </a:lnTo>
                  <a:close/>
                </a:path>
              </a:pathLst>
            </a:custGeom>
            <a:solidFill>
              <a:srgbClr val="FF0000">
                <a:alpha val="41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H="1">
              <a:off x="7191376" y="1155985"/>
              <a:ext cx="1040740" cy="158721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Freeform 21"/>
            <p:cNvSpPr/>
            <p:nvPr/>
          </p:nvSpPr>
          <p:spPr>
            <a:xfrm flipH="1">
              <a:off x="8454401" y="2521207"/>
              <a:ext cx="190280" cy="480985"/>
            </a:xfrm>
            <a:custGeom>
              <a:avLst/>
              <a:gdLst>
                <a:gd name="connsiteX0" fmla="*/ 190280 w 190280"/>
                <a:gd name="connsiteY0" fmla="*/ 0 h 480985"/>
                <a:gd name="connsiteX1" fmla="*/ 190280 w 190280"/>
                <a:gd name="connsiteY1" fmla="*/ 480985 h 480985"/>
                <a:gd name="connsiteX2" fmla="*/ 36999 w 190280"/>
                <a:gd name="connsiteY2" fmla="*/ 475699 h 480985"/>
                <a:gd name="connsiteX3" fmla="*/ 0 w 190280"/>
                <a:gd name="connsiteY3" fmla="*/ 243135 h 480985"/>
                <a:gd name="connsiteX4" fmla="*/ 36999 w 190280"/>
                <a:gd name="connsiteY4" fmla="*/ 0 h 480985"/>
                <a:gd name="connsiteX5" fmla="*/ 190280 w 190280"/>
                <a:gd name="connsiteY5" fmla="*/ 0 h 480985"/>
                <a:gd name="connsiteX0" fmla="*/ 190280 w 190280"/>
                <a:gd name="connsiteY0" fmla="*/ 0 h 480985"/>
                <a:gd name="connsiteX1" fmla="*/ 190280 w 190280"/>
                <a:gd name="connsiteY1" fmla="*/ 480985 h 480985"/>
                <a:gd name="connsiteX2" fmla="*/ 36999 w 190280"/>
                <a:gd name="connsiteY2" fmla="*/ 475699 h 480985"/>
                <a:gd name="connsiteX3" fmla="*/ 0 w 190280"/>
                <a:gd name="connsiteY3" fmla="*/ 243135 h 480985"/>
                <a:gd name="connsiteX4" fmla="*/ 36999 w 190280"/>
                <a:gd name="connsiteY4" fmla="*/ 0 h 480985"/>
                <a:gd name="connsiteX5" fmla="*/ 190280 w 190280"/>
                <a:gd name="connsiteY5" fmla="*/ 0 h 480985"/>
                <a:gd name="connsiteX0" fmla="*/ 190280 w 190280"/>
                <a:gd name="connsiteY0" fmla="*/ 0 h 480985"/>
                <a:gd name="connsiteX1" fmla="*/ 190280 w 190280"/>
                <a:gd name="connsiteY1" fmla="*/ 480985 h 480985"/>
                <a:gd name="connsiteX2" fmla="*/ 36999 w 190280"/>
                <a:gd name="connsiteY2" fmla="*/ 475699 h 480985"/>
                <a:gd name="connsiteX3" fmla="*/ 0 w 190280"/>
                <a:gd name="connsiteY3" fmla="*/ 243135 h 480985"/>
                <a:gd name="connsiteX4" fmla="*/ 36999 w 190280"/>
                <a:gd name="connsiteY4" fmla="*/ 0 h 480985"/>
                <a:gd name="connsiteX5" fmla="*/ 190280 w 190280"/>
                <a:gd name="connsiteY5" fmla="*/ 0 h 480985"/>
                <a:gd name="connsiteX0" fmla="*/ 190280 w 190280"/>
                <a:gd name="connsiteY0" fmla="*/ 0 h 480985"/>
                <a:gd name="connsiteX1" fmla="*/ 190280 w 190280"/>
                <a:gd name="connsiteY1" fmla="*/ 480985 h 480985"/>
                <a:gd name="connsiteX2" fmla="*/ 36999 w 190280"/>
                <a:gd name="connsiteY2" fmla="*/ 475699 h 480985"/>
                <a:gd name="connsiteX3" fmla="*/ 0 w 190280"/>
                <a:gd name="connsiteY3" fmla="*/ 243135 h 480985"/>
                <a:gd name="connsiteX4" fmla="*/ 36999 w 190280"/>
                <a:gd name="connsiteY4" fmla="*/ 0 h 480985"/>
                <a:gd name="connsiteX5" fmla="*/ 190280 w 190280"/>
                <a:gd name="connsiteY5" fmla="*/ 0 h 480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0280" h="480985">
                  <a:moveTo>
                    <a:pt x="190280" y="0"/>
                  </a:moveTo>
                  <a:lnTo>
                    <a:pt x="190280" y="480985"/>
                  </a:lnTo>
                  <a:lnTo>
                    <a:pt x="36999" y="475699"/>
                  </a:lnTo>
                  <a:cubicBezTo>
                    <a:pt x="24666" y="398178"/>
                    <a:pt x="5190" y="392093"/>
                    <a:pt x="0" y="243135"/>
                  </a:cubicBezTo>
                  <a:cubicBezTo>
                    <a:pt x="426" y="85890"/>
                    <a:pt x="24666" y="81045"/>
                    <a:pt x="36999" y="0"/>
                  </a:cubicBezTo>
                  <a:lnTo>
                    <a:pt x="190280" y="0"/>
                  </a:lnTo>
                  <a:close/>
                </a:path>
              </a:pathLst>
            </a:custGeom>
            <a:solidFill>
              <a:srgbClr val="FF0000">
                <a:alpha val="41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 rot="5400000" flipH="1">
              <a:off x="7736777" y="3238669"/>
              <a:ext cx="190280" cy="480985"/>
            </a:xfrm>
            <a:custGeom>
              <a:avLst/>
              <a:gdLst>
                <a:gd name="connsiteX0" fmla="*/ 190280 w 190280"/>
                <a:gd name="connsiteY0" fmla="*/ 0 h 480985"/>
                <a:gd name="connsiteX1" fmla="*/ 190280 w 190280"/>
                <a:gd name="connsiteY1" fmla="*/ 480985 h 480985"/>
                <a:gd name="connsiteX2" fmla="*/ 36999 w 190280"/>
                <a:gd name="connsiteY2" fmla="*/ 475699 h 480985"/>
                <a:gd name="connsiteX3" fmla="*/ 0 w 190280"/>
                <a:gd name="connsiteY3" fmla="*/ 243135 h 480985"/>
                <a:gd name="connsiteX4" fmla="*/ 36999 w 190280"/>
                <a:gd name="connsiteY4" fmla="*/ 0 h 480985"/>
                <a:gd name="connsiteX5" fmla="*/ 190280 w 190280"/>
                <a:gd name="connsiteY5" fmla="*/ 0 h 480985"/>
                <a:gd name="connsiteX0" fmla="*/ 190280 w 190280"/>
                <a:gd name="connsiteY0" fmla="*/ 0 h 480985"/>
                <a:gd name="connsiteX1" fmla="*/ 190280 w 190280"/>
                <a:gd name="connsiteY1" fmla="*/ 480985 h 480985"/>
                <a:gd name="connsiteX2" fmla="*/ 36999 w 190280"/>
                <a:gd name="connsiteY2" fmla="*/ 475699 h 480985"/>
                <a:gd name="connsiteX3" fmla="*/ 0 w 190280"/>
                <a:gd name="connsiteY3" fmla="*/ 243135 h 480985"/>
                <a:gd name="connsiteX4" fmla="*/ 36999 w 190280"/>
                <a:gd name="connsiteY4" fmla="*/ 0 h 480985"/>
                <a:gd name="connsiteX5" fmla="*/ 190280 w 190280"/>
                <a:gd name="connsiteY5" fmla="*/ 0 h 480985"/>
                <a:gd name="connsiteX0" fmla="*/ 190280 w 190280"/>
                <a:gd name="connsiteY0" fmla="*/ 0 h 480985"/>
                <a:gd name="connsiteX1" fmla="*/ 190280 w 190280"/>
                <a:gd name="connsiteY1" fmla="*/ 480985 h 480985"/>
                <a:gd name="connsiteX2" fmla="*/ 36999 w 190280"/>
                <a:gd name="connsiteY2" fmla="*/ 475699 h 480985"/>
                <a:gd name="connsiteX3" fmla="*/ 0 w 190280"/>
                <a:gd name="connsiteY3" fmla="*/ 243135 h 480985"/>
                <a:gd name="connsiteX4" fmla="*/ 36999 w 190280"/>
                <a:gd name="connsiteY4" fmla="*/ 0 h 480985"/>
                <a:gd name="connsiteX5" fmla="*/ 190280 w 190280"/>
                <a:gd name="connsiteY5" fmla="*/ 0 h 480985"/>
                <a:gd name="connsiteX0" fmla="*/ 190280 w 190280"/>
                <a:gd name="connsiteY0" fmla="*/ 0 h 480985"/>
                <a:gd name="connsiteX1" fmla="*/ 190280 w 190280"/>
                <a:gd name="connsiteY1" fmla="*/ 480985 h 480985"/>
                <a:gd name="connsiteX2" fmla="*/ 36999 w 190280"/>
                <a:gd name="connsiteY2" fmla="*/ 475699 h 480985"/>
                <a:gd name="connsiteX3" fmla="*/ 0 w 190280"/>
                <a:gd name="connsiteY3" fmla="*/ 243135 h 480985"/>
                <a:gd name="connsiteX4" fmla="*/ 36999 w 190280"/>
                <a:gd name="connsiteY4" fmla="*/ 0 h 480985"/>
                <a:gd name="connsiteX5" fmla="*/ 190280 w 190280"/>
                <a:gd name="connsiteY5" fmla="*/ 0 h 480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0280" h="480985">
                  <a:moveTo>
                    <a:pt x="190280" y="0"/>
                  </a:moveTo>
                  <a:lnTo>
                    <a:pt x="190280" y="480985"/>
                  </a:lnTo>
                  <a:lnTo>
                    <a:pt x="36999" y="475699"/>
                  </a:lnTo>
                  <a:cubicBezTo>
                    <a:pt x="24666" y="398178"/>
                    <a:pt x="5190" y="392093"/>
                    <a:pt x="0" y="243135"/>
                  </a:cubicBezTo>
                  <a:cubicBezTo>
                    <a:pt x="426" y="85890"/>
                    <a:pt x="24666" y="81045"/>
                    <a:pt x="36999" y="0"/>
                  </a:cubicBezTo>
                  <a:lnTo>
                    <a:pt x="190280" y="0"/>
                  </a:lnTo>
                  <a:close/>
                </a:path>
              </a:pathLst>
            </a:custGeom>
            <a:solidFill>
              <a:srgbClr val="FF0000">
                <a:alpha val="41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 rot="16200000" flipH="1" flipV="1">
              <a:off x="7746302" y="1809919"/>
              <a:ext cx="190280" cy="480985"/>
            </a:xfrm>
            <a:custGeom>
              <a:avLst/>
              <a:gdLst>
                <a:gd name="connsiteX0" fmla="*/ 190280 w 190280"/>
                <a:gd name="connsiteY0" fmla="*/ 0 h 480985"/>
                <a:gd name="connsiteX1" fmla="*/ 190280 w 190280"/>
                <a:gd name="connsiteY1" fmla="*/ 480985 h 480985"/>
                <a:gd name="connsiteX2" fmla="*/ 36999 w 190280"/>
                <a:gd name="connsiteY2" fmla="*/ 475699 h 480985"/>
                <a:gd name="connsiteX3" fmla="*/ 0 w 190280"/>
                <a:gd name="connsiteY3" fmla="*/ 243135 h 480985"/>
                <a:gd name="connsiteX4" fmla="*/ 36999 w 190280"/>
                <a:gd name="connsiteY4" fmla="*/ 0 h 480985"/>
                <a:gd name="connsiteX5" fmla="*/ 190280 w 190280"/>
                <a:gd name="connsiteY5" fmla="*/ 0 h 480985"/>
                <a:gd name="connsiteX0" fmla="*/ 190280 w 190280"/>
                <a:gd name="connsiteY0" fmla="*/ 0 h 480985"/>
                <a:gd name="connsiteX1" fmla="*/ 190280 w 190280"/>
                <a:gd name="connsiteY1" fmla="*/ 480985 h 480985"/>
                <a:gd name="connsiteX2" fmla="*/ 36999 w 190280"/>
                <a:gd name="connsiteY2" fmla="*/ 475699 h 480985"/>
                <a:gd name="connsiteX3" fmla="*/ 0 w 190280"/>
                <a:gd name="connsiteY3" fmla="*/ 243135 h 480985"/>
                <a:gd name="connsiteX4" fmla="*/ 36999 w 190280"/>
                <a:gd name="connsiteY4" fmla="*/ 0 h 480985"/>
                <a:gd name="connsiteX5" fmla="*/ 190280 w 190280"/>
                <a:gd name="connsiteY5" fmla="*/ 0 h 480985"/>
                <a:gd name="connsiteX0" fmla="*/ 190280 w 190280"/>
                <a:gd name="connsiteY0" fmla="*/ 0 h 480985"/>
                <a:gd name="connsiteX1" fmla="*/ 190280 w 190280"/>
                <a:gd name="connsiteY1" fmla="*/ 480985 h 480985"/>
                <a:gd name="connsiteX2" fmla="*/ 36999 w 190280"/>
                <a:gd name="connsiteY2" fmla="*/ 475699 h 480985"/>
                <a:gd name="connsiteX3" fmla="*/ 0 w 190280"/>
                <a:gd name="connsiteY3" fmla="*/ 243135 h 480985"/>
                <a:gd name="connsiteX4" fmla="*/ 36999 w 190280"/>
                <a:gd name="connsiteY4" fmla="*/ 0 h 480985"/>
                <a:gd name="connsiteX5" fmla="*/ 190280 w 190280"/>
                <a:gd name="connsiteY5" fmla="*/ 0 h 480985"/>
                <a:gd name="connsiteX0" fmla="*/ 190280 w 190280"/>
                <a:gd name="connsiteY0" fmla="*/ 0 h 480985"/>
                <a:gd name="connsiteX1" fmla="*/ 190280 w 190280"/>
                <a:gd name="connsiteY1" fmla="*/ 480985 h 480985"/>
                <a:gd name="connsiteX2" fmla="*/ 36999 w 190280"/>
                <a:gd name="connsiteY2" fmla="*/ 475699 h 480985"/>
                <a:gd name="connsiteX3" fmla="*/ 0 w 190280"/>
                <a:gd name="connsiteY3" fmla="*/ 243135 h 480985"/>
                <a:gd name="connsiteX4" fmla="*/ 36999 w 190280"/>
                <a:gd name="connsiteY4" fmla="*/ 0 h 480985"/>
                <a:gd name="connsiteX5" fmla="*/ 190280 w 190280"/>
                <a:gd name="connsiteY5" fmla="*/ 0 h 480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0280" h="480985">
                  <a:moveTo>
                    <a:pt x="190280" y="0"/>
                  </a:moveTo>
                  <a:lnTo>
                    <a:pt x="190280" y="480985"/>
                  </a:lnTo>
                  <a:lnTo>
                    <a:pt x="36999" y="475699"/>
                  </a:lnTo>
                  <a:cubicBezTo>
                    <a:pt x="24666" y="398178"/>
                    <a:pt x="5190" y="392093"/>
                    <a:pt x="0" y="243135"/>
                  </a:cubicBezTo>
                  <a:cubicBezTo>
                    <a:pt x="426" y="85890"/>
                    <a:pt x="24666" y="81045"/>
                    <a:pt x="36999" y="0"/>
                  </a:cubicBezTo>
                  <a:lnTo>
                    <a:pt x="190280" y="0"/>
                  </a:lnTo>
                  <a:close/>
                </a:path>
              </a:pathLst>
            </a:custGeom>
            <a:solidFill>
              <a:srgbClr val="FF0000">
                <a:alpha val="41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7225346" y="3164681"/>
              <a:ext cx="197011" cy="190766"/>
            </a:xfrm>
            <a:prstGeom prst="ellipse">
              <a:avLst/>
            </a:prstGeom>
            <a:solidFill>
              <a:srgbClr val="00B0F0">
                <a:alpha val="54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8232115" y="3164681"/>
              <a:ext cx="197011" cy="190766"/>
            </a:xfrm>
            <a:prstGeom prst="ellipse">
              <a:avLst/>
            </a:prstGeom>
            <a:solidFill>
              <a:srgbClr val="00B0F0">
                <a:alpha val="54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7242015" y="2169318"/>
              <a:ext cx="197011" cy="190766"/>
            </a:xfrm>
            <a:prstGeom prst="ellipse">
              <a:avLst/>
            </a:prstGeom>
            <a:solidFill>
              <a:srgbClr val="00B0F0">
                <a:alpha val="54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8234496" y="2166937"/>
              <a:ext cx="197011" cy="190766"/>
            </a:xfrm>
            <a:prstGeom prst="ellipse">
              <a:avLst/>
            </a:prstGeom>
            <a:solidFill>
              <a:srgbClr val="00B0F0">
                <a:alpha val="54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cxnSp>
          <p:nvCxnSpPr>
            <p:cNvPr id="29" name="Straight Arrow Connector 28"/>
            <p:cNvCxnSpPr>
              <a:stCxn id="19" idx="0"/>
            </p:cNvCxnSpPr>
            <p:nvPr/>
          </p:nvCxnSpPr>
          <p:spPr>
            <a:xfrm flipH="1" flipV="1">
              <a:off x="7391400" y="3305175"/>
              <a:ext cx="827302" cy="1119719"/>
            </a:xfrm>
            <a:prstGeom prst="straightConnector1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19" idx="0"/>
            </p:cNvCxnSpPr>
            <p:nvPr/>
          </p:nvCxnSpPr>
          <p:spPr>
            <a:xfrm flipV="1">
              <a:off x="8218702" y="3305175"/>
              <a:ext cx="152400" cy="1119719"/>
            </a:xfrm>
            <a:prstGeom prst="straightConnector1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H="1" flipV="1">
              <a:off x="7305676" y="2196895"/>
              <a:ext cx="913026" cy="2227999"/>
            </a:xfrm>
            <a:prstGeom prst="straightConnector1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V="1">
              <a:off x="8218702" y="2286001"/>
              <a:ext cx="152400" cy="2138893"/>
            </a:xfrm>
            <a:prstGeom prst="straightConnector1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7731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3" grpId="0" animBg="1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408" y="1054223"/>
            <a:ext cx="946978" cy="93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0388" y="279399"/>
            <a:ext cx="7480300" cy="9144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b="1" u="sng" dirty="0" smtClean="0">
                <a:solidFill>
                  <a:srgbClr val="FF0000"/>
                </a:solidFill>
                <a:latin typeface="Garamond" charset="0"/>
                <a:ea typeface="Garamond" charset="0"/>
                <a:cs typeface="Garamond" charset="0"/>
              </a:rPr>
              <a:t>The critical zones around IP1 and IP5</a:t>
            </a:r>
            <a:endParaRPr lang="en-US" sz="3600" b="1" u="sng" dirty="0">
              <a:solidFill>
                <a:srgbClr val="FF0000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20800" y="4842147"/>
            <a:ext cx="5080000" cy="1569660"/>
          </a:xfrm>
          <a:prstGeom prst="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charset="0"/>
              <a:buChar char="è"/>
            </a:pPr>
            <a:r>
              <a:rPr lang="fr-CH" sz="2400" b="1" dirty="0" smtClean="0">
                <a:solidFill>
                  <a:prstClr val="white"/>
                </a:solidFill>
                <a:sym typeface="Wingdings"/>
              </a:rPr>
              <a:t>More </a:t>
            </a:r>
            <a:r>
              <a:rPr lang="fr-CH" sz="2400" b="1" dirty="0">
                <a:solidFill>
                  <a:prstClr val="white"/>
                </a:solidFill>
                <a:sym typeface="Wingdings"/>
              </a:rPr>
              <a:t>than </a:t>
            </a:r>
            <a:r>
              <a:rPr lang="fr-CH" sz="2400" b="1" dirty="0">
                <a:solidFill>
                  <a:prstClr val="white"/>
                </a:solidFill>
              </a:rPr>
              <a:t>1.2 km of LHC !</a:t>
            </a:r>
            <a:r>
              <a:rPr lang="fr-CH" sz="2400" b="1" dirty="0" smtClean="0">
                <a:solidFill>
                  <a:prstClr val="white"/>
                </a:solidFill>
              </a:rPr>
              <a:t>!</a:t>
            </a:r>
          </a:p>
          <a:p>
            <a:pPr marL="457200" indent="-457200">
              <a:buFont typeface="Wingdings" charset="0"/>
              <a:buChar char="è"/>
            </a:pPr>
            <a:r>
              <a:rPr lang="fr-CH" sz="2400" b="1" dirty="0" smtClean="0">
                <a:solidFill>
                  <a:prstClr val="white"/>
                </a:solidFill>
              </a:rPr>
              <a:t>Plus technical infrastructure </a:t>
            </a:r>
          </a:p>
          <a:p>
            <a:r>
              <a:rPr lang="fr-CH" sz="2400" b="1" dirty="0">
                <a:solidFill>
                  <a:prstClr val="white"/>
                </a:solidFill>
              </a:rPr>
              <a:t> </a:t>
            </a:r>
            <a:r>
              <a:rPr lang="fr-CH" sz="2400" b="1" dirty="0" smtClean="0">
                <a:solidFill>
                  <a:prstClr val="white"/>
                </a:solidFill>
              </a:rPr>
              <a:t>     (e.g. Cryo and </a:t>
            </a:r>
            <a:r>
              <a:rPr lang="fr-CH" sz="2400" b="1" dirty="0" err="1" smtClean="0">
                <a:solidFill>
                  <a:prstClr val="white"/>
                </a:solidFill>
              </a:rPr>
              <a:t>Powering</a:t>
            </a:r>
            <a:r>
              <a:rPr lang="fr-CH" sz="2400" b="1" dirty="0" smtClean="0">
                <a:solidFill>
                  <a:prstClr val="white"/>
                </a:solidFill>
              </a:rPr>
              <a:t>)!!</a:t>
            </a:r>
          </a:p>
          <a:p>
            <a:r>
              <a:rPr lang="fr-CH" sz="2400" b="1" dirty="0">
                <a:solidFill>
                  <a:prstClr val="white"/>
                </a:solidFill>
              </a:rPr>
              <a:t>	</a:t>
            </a:r>
            <a:r>
              <a:rPr lang="fr-CH" sz="2400" b="1" dirty="0" smtClean="0">
                <a:solidFill>
                  <a:prstClr val="white"/>
                </a:solidFill>
              </a:rPr>
              <a:t> and major Civil </a:t>
            </a:r>
            <a:r>
              <a:rPr lang="fr-CH" sz="2400" b="1" dirty="0">
                <a:solidFill>
                  <a:prstClr val="white"/>
                </a:solidFill>
              </a:rPr>
              <a:t>E</a:t>
            </a:r>
            <a:r>
              <a:rPr lang="fr-CH" sz="2400" b="1" dirty="0" smtClean="0">
                <a:solidFill>
                  <a:prstClr val="white"/>
                </a:solidFill>
              </a:rPr>
              <a:t>ngineering!!!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0" y="1976264"/>
            <a:ext cx="9144000" cy="1108075"/>
            <a:chOff x="0" y="2204864"/>
            <a:chExt cx="9144000" cy="1108075"/>
          </a:xfrm>
        </p:grpSpPr>
        <p:pic>
          <p:nvPicPr>
            <p:cNvPr id="36" name="Picture 4" descr="layout_ir5_herv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2204864"/>
              <a:ext cx="9144000" cy="1108075"/>
            </a:xfrm>
            <a:prstGeom prst="rect">
              <a:avLst/>
            </a:prstGeom>
            <a:noFill/>
          </p:spPr>
        </p:pic>
        <p:sp>
          <p:nvSpPr>
            <p:cNvPr id="37" name="Oval 36"/>
            <p:cNvSpPr/>
            <p:nvPr/>
          </p:nvSpPr>
          <p:spPr>
            <a:xfrm>
              <a:off x="8189416" y="2268364"/>
              <a:ext cx="936104" cy="36004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sz="1400" dirty="0" smtClean="0">
                  <a:solidFill>
                    <a:prstClr val="white"/>
                  </a:solidFill>
                </a:rPr>
                <a:t>ATLAS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</p:grpSp>
      <p:sp>
        <p:nvSpPr>
          <p:cNvPr id="38" name="Oval 37"/>
          <p:cNvSpPr/>
          <p:nvPr/>
        </p:nvSpPr>
        <p:spPr>
          <a:xfrm>
            <a:off x="3851920" y="2243088"/>
            <a:ext cx="2714600" cy="105891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444208" y="3433440"/>
            <a:ext cx="25981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1600" dirty="0" smtClean="0">
                <a:solidFill>
                  <a:srgbClr val="000000"/>
                </a:solidFill>
              </a:rPr>
              <a:t>New triplet </a:t>
            </a:r>
            <a:r>
              <a:rPr lang="en-US" sz="1600" dirty="0" smtClean="0">
                <a:solidFill>
                  <a:srgbClr val="008000"/>
                </a:solidFill>
              </a:rPr>
              <a:t>Nb</a:t>
            </a:r>
            <a:r>
              <a:rPr lang="en-US" sz="1600" baseline="-25000" dirty="0" smtClean="0">
                <a:solidFill>
                  <a:srgbClr val="008000"/>
                </a:solidFill>
              </a:rPr>
              <a:t>3</a:t>
            </a:r>
            <a:r>
              <a:rPr lang="en-US" sz="1600" dirty="0" smtClean="0">
                <a:solidFill>
                  <a:srgbClr val="008000"/>
                </a:solidFill>
              </a:rPr>
              <a:t>Sn</a:t>
            </a:r>
          </a:p>
          <a:p>
            <a:r>
              <a:rPr lang="en-US" sz="1600" dirty="0">
                <a:solidFill>
                  <a:srgbClr val="800000"/>
                </a:solidFill>
              </a:rPr>
              <a:t> </a:t>
            </a:r>
            <a:r>
              <a:rPr lang="en-US" sz="1600" dirty="0" smtClean="0">
                <a:solidFill>
                  <a:srgbClr val="800000"/>
                </a:solidFill>
              </a:rPr>
              <a:t>      </a:t>
            </a:r>
            <a:r>
              <a:rPr lang="en-US" sz="1600" dirty="0" smtClean="0">
                <a:solidFill>
                  <a:prstClr val="black"/>
                </a:solidFill>
              </a:rPr>
              <a:t>required due to:</a:t>
            </a:r>
          </a:p>
          <a:p>
            <a:r>
              <a:rPr lang="en-US" sz="1600" dirty="0" smtClean="0">
                <a:solidFill>
                  <a:srgbClr val="800000"/>
                </a:solidFill>
              </a:rPr>
              <a:t>-Radiation damage</a:t>
            </a:r>
          </a:p>
          <a:p>
            <a:r>
              <a:rPr lang="en-US" sz="1600" dirty="0" smtClean="0">
                <a:solidFill>
                  <a:srgbClr val="800000"/>
                </a:solidFill>
              </a:rPr>
              <a:t>-Need for more aperture</a:t>
            </a:r>
          </a:p>
          <a:p>
            <a:endParaRPr lang="en-US" sz="1600" dirty="0" smtClean="0">
              <a:solidFill>
                <a:prstClr val="black"/>
              </a:solidFill>
            </a:endParaRPr>
          </a:p>
          <a:p>
            <a:r>
              <a:rPr lang="en-US" sz="1600" dirty="0" smtClean="0">
                <a:solidFill>
                  <a:srgbClr val="FF0000"/>
                </a:solidFill>
              </a:rPr>
              <a:t>Changing the triplet region is not enough for reaching the HL-LHC goal!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7244680" y="2344688"/>
            <a:ext cx="1490464" cy="86841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067944" y="3454648"/>
            <a:ext cx="23042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2. We also need to modify a </a:t>
            </a:r>
            <a:r>
              <a:rPr lang="en-US" sz="1600" dirty="0">
                <a:solidFill>
                  <a:prstClr val="black"/>
                </a:solidFill>
              </a:rPr>
              <a:t>l</a:t>
            </a:r>
            <a:r>
              <a:rPr lang="en-US" sz="1600" dirty="0" smtClean="0">
                <a:solidFill>
                  <a:prstClr val="black"/>
                </a:solidFill>
              </a:rPr>
              <a:t>arge part of the  matching section</a:t>
            </a:r>
          </a:p>
          <a:p>
            <a:r>
              <a:rPr lang="en-US" sz="1600" dirty="0" smtClean="0">
                <a:solidFill>
                  <a:srgbClr val="008000"/>
                </a:solidFill>
              </a:rPr>
              <a:t>e.g. Crab Cavities &amp; </a:t>
            </a:r>
          </a:p>
          <a:p>
            <a:r>
              <a:rPr lang="en-US" sz="1600" dirty="0" smtClean="0">
                <a:solidFill>
                  <a:srgbClr val="008000"/>
                </a:solidFill>
              </a:rPr>
              <a:t>D1, D2</a:t>
            </a:r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1403648" y="2336304"/>
            <a:ext cx="2714600" cy="100811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130300" y="3484364"/>
            <a:ext cx="28360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3. For collimation we also need to change the DS in the continuous cryostat in IR7: </a:t>
            </a:r>
            <a:r>
              <a:rPr lang="en-US" sz="1600" dirty="0" smtClean="0">
                <a:solidFill>
                  <a:srgbClr val="008000"/>
                </a:solidFill>
              </a:rPr>
              <a:t>11T Nb</a:t>
            </a:r>
            <a:r>
              <a:rPr lang="en-US" sz="1600" baseline="-25000" dirty="0" smtClean="0">
                <a:solidFill>
                  <a:srgbClr val="008000"/>
                </a:solidFill>
              </a:rPr>
              <a:t>3</a:t>
            </a:r>
            <a:r>
              <a:rPr lang="en-US" sz="1600" dirty="0" smtClean="0">
                <a:solidFill>
                  <a:srgbClr val="008000"/>
                </a:solidFill>
              </a:rPr>
              <a:t>Sn dipole</a:t>
            </a:r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8227516" y="3115816"/>
            <a:ext cx="936104" cy="36004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prstClr val="white"/>
                </a:solidFill>
              </a:rPr>
              <a:t>CMS</a:t>
            </a:r>
            <a:endParaRPr lang="en-US" sz="1400" dirty="0">
              <a:solidFill>
                <a:prstClr val="white"/>
              </a:solidFill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5448668" y="1185686"/>
            <a:ext cx="1059664" cy="849362"/>
            <a:chOff x="5448668" y="1414286"/>
            <a:chExt cx="1059664" cy="849362"/>
          </a:xfrm>
        </p:grpSpPr>
        <p:sp>
          <p:nvSpPr>
            <p:cNvPr id="45" name="Rounded Rectangular Callout 44"/>
            <p:cNvSpPr/>
            <p:nvPr/>
          </p:nvSpPr>
          <p:spPr>
            <a:xfrm>
              <a:off x="5457800" y="1414286"/>
              <a:ext cx="914400" cy="784338"/>
            </a:xfrm>
            <a:prstGeom prst="wedgeRoundRectCallout">
              <a:avLst>
                <a:gd name="adj1" fmla="val -22222"/>
                <a:gd name="adj2" fmla="val 130908"/>
                <a:gd name="adj3" fmla="val 16667"/>
              </a:avLst>
            </a:prstGeom>
            <a:noFill/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pic>
          <p:nvPicPr>
            <p:cNvPr id="47" name="Picture 2"/>
            <p:cNvPicPr>
              <a:picLocks noChangeAspect="1" noChangeArrowheads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8668" y="1414286"/>
              <a:ext cx="1059664" cy="849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9" name="Picture 29" descr="CryoCollAxon.tif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18150"/>
            <a:ext cx="1754436" cy="1042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Rounded Rectangular Callout 47"/>
          <p:cNvSpPr/>
          <p:nvPr/>
        </p:nvSpPr>
        <p:spPr>
          <a:xfrm>
            <a:off x="471264" y="1185686"/>
            <a:ext cx="2003872" cy="920757"/>
          </a:xfrm>
          <a:prstGeom prst="wedgeRoundRectCallout">
            <a:avLst>
              <a:gd name="adj1" fmla="val 84401"/>
              <a:gd name="adj2" fmla="val 114436"/>
              <a:gd name="adj3" fmla="val 16667"/>
            </a:avLst>
          </a:prstGeom>
          <a:noFill/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31938"/>
            <a:ext cx="1514057" cy="1136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ounded Rectangular Callout 25"/>
          <p:cNvSpPr/>
          <p:nvPr/>
        </p:nvSpPr>
        <p:spPr>
          <a:xfrm>
            <a:off x="7442200" y="480951"/>
            <a:ext cx="1701652" cy="1381137"/>
          </a:xfrm>
          <a:prstGeom prst="wedgeRoundRectCallout">
            <a:avLst>
              <a:gd name="adj1" fmla="val -6419"/>
              <a:gd name="adj2" fmla="val 118575"/>
              <a:gd name="adj3" fmla="val 16667"/>
            </a:avLst>
          </a:prstGeom>
          <a:noFill/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498" y="1037041"/>
            <a:ext cx="1047232" cy="91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Rounded Rectangular Callout 32"/>
          <p:cNvSpPr/>
          <p:nvPr/>
        </p:nvSpPr>
        <p:spPr>
          <a:xfrm flipH="1">
            <a:off x="4192796" y="1024632"/>
            <a:ext cx="1049034" cy="984358"/>
          </a:xfrm>
          <a:prstGeom prst="wedgeRoundRectCallout">
            <a:avLst>
              <a:gd name="adj1" fmla="val -106563"/>
              <a:gd name="adj2" fmla="val 121345"/>
              <a:gd name="adj3" fmla="val 16667"/>
            </a:avLst>
          </a:prstGeom>
          <a:noFill/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4" name="Rounded Rectangular Callout 33"/>
          <p:cNvSpPr/>
          <p:nvPr/>
        </p:nvSpPr>
        <p:spPr>
          <a:xfrm flipH="1">
            <a:off x="6393408" y="1101838"/>
            <a:ext cx="1025622" cy="893586"/>
          </a:xfrm>
          <a:prstGeom prst="wedgeRoundRectCallout">
            <a:avLst>
              <a:gd name="adj1" fmla="val -67533"/>
              <a:gd name="adj2" fmla="val 143370"/>
              <a:gd name="adj3" fmla="val 16667"/>
            </a:avLst>
          </a:prstGeom>
          <a:noFill/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452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8" grpId="0" animBg="1"/>
      <p:bldP spid="40" grpId="0" animBg="1"/>
      <p:bldP spid="41" grpId="0"/>
      <p:bldP spid="42" grpId="0" animBg="1"/>
      <p:bldP spid="43" grpId="0"/>
      <p:bldP spid="48" grpId="0" animBg="1"/>
      <p:bldP spid="26" grpId="0" animBg="1"/>
      <p:bldP spid="33" grpId="0" animBg="1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2048" y="270967"/>
            <a:ext cx="8711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u="sng" dirty="0" smtClean="0">
                <a:solidFill>
                  <a:srgbClr val="FF0000"/>
                </a:solidFill>
                <a:latin typeface="Times New Roman" charset="0"/>
                <a:cs typeface="ＭＳ Ｐゴシック" charset="0"/>
              </a:rPr>
              <a:t>Future Accelerator Challenges: Energy</a:t>
            </a:r>
            <a:endParaRPr lang="en-GB" sz="4000" u="sng" dirty="0">
              <a:solidFill>
                <a:srgbClr val="FF0000"/>
              </a:solidFill>
              <a:latin typeface="Times New Roman" charset="0"/>
              <a:cs typeface="ＭＳ Ｐゴシック" charset="0"/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79512" y="980728"/>
            <a:ext cx="8391556" cy="5216742"/>
            <a:chOff x="457200" y="1143000"/>
            <a:chExt cx="8391556" cy="5216742"/>
          </a:xfrm>
        </p:grpSpPr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457200" y="1295400"/>
              <a:ext cx="534988" cy="227012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5" name="Text Box 7"/>
            <p:cNvSpPr txBox="1">
              <a:spLocks noChangeArrowheads="1"/>
            </p:cNvSpPr>
            <p:nvPr/>
          </p:nvSpPr>
          <p:spPr bwMode="auto">
            <a:xfrm>
              <a:off x="1069975" y="1143000"/>
              <a:ext cx="7778781" cy="52167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ts val="600"/>
                </a:spcAft>
                <a:defRPr/>
              </a:pP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</a:rPr>
                <a:t>Circular Hadron Collider Challenges: </a:t>
              </a:r>
            </a:p>
            <a:p>
              <a:pPr marL="342900" indent="-342900" defTabSz="914400" fontAlgn="base">
                <a:spcBef>
                  <a:spcPct val="0"/>
                </a:spcBef>
                <a:spcAft>
                  <a:spcPts val="600"/>
                </a:spcAft>
                <a:buFont typeface="Arial" charset="0"/>
                <a:buChar char="•"/>
                <a:defRPr/>
              </a:pPr>
              <a:r>
                <a:rPr lang="en-US" sz="2200" dirty="0" smtClean="0">
                  <a:solidFill>
                    <a:srgbClr val="35742A"/>
                  </a:solidFill>
                  <a:latin typeface="Times New Roman" charset="0"/>
                </a:rPr>
                <a:t>Superconducting magnet technology: </a:t>
              </a:r>
            </a:p>
            <a:p>
              <a:pPr defTabSz="914400" fontAlgn="base">
                <a:spcBef>
                  <a:spcPct val="0"/>
                </a:spcBef>
                <a:spcAft>
                  <a:spcPts val="600"/>
                </a:spcAft>
                <a:defRPr/>
              </a:pPr>
              <a:r>
                <a:rPr lang="en-US" sz="2200" dirty="0">
                  <a:solidFill>
                    <a:srgbClr val="35742A"/>
                  </a:solidFill>
                  <a:latin typeface="Times New Roman" charset="0"/>
                  <a:sym typeface="Wingdings"/>
                </a:rPr>
                <a:t> </a:t>
              </a:r>
              <a:r>
                <a:rPr lang="en-US" sz="2200" dirty="0" smtClean="0">
                  <a:solidFill>
                    <a:srgbClr val="35742A"/>
                  </a:solidFill>
                  <a:latin typeface="Times New Roman" charset="0"/>
                  <a:sym typeface="Wingdings"/>
                </a:rPr>
                <a:t>     </a:t>
              </a:r>
              <a:r>
                <a:rPr lang="en-US" sz="2200" dirty="0" smtClean="0">
                  <a:solidFill>
                    <a:srgbClr val="000000"/>
                  </a:solidFill>
                  <a:latin typeface="Times New Roman" charset="0"/>
                  <a:sym typeface="Wingdings"/>
                </a:rPr>
                <a:t>Homogeneous magnetic field:</a:t>
              </a:r>
            </a:p>
            <a:p>
              <a:pPr defTabSz="914400" fontAlgn="base">
                <a:spcBef>
                  <a:spcPct val="0"/>
                </a:spcBef>
                <a:spcAft>
                  <a:spcPts val="600"/>
                </a:spcAft>
                <a:defRPr/>
              </a:pPr>
              <a:r>
                <a:rPr lang="en-US" sz="2200" dirty="0">
                  <a:solidFill>
                    <a:srgbClr val="000000"/>
                  </a:solidFill>
                  <a:latin typeface="Times New Roman" charset="0"/>
                  <a:sym typeface="Wingdings"/>
                </a:rPr>
                <a:t> </a:t>
              </a:r>
              <a:r>
                <a:rPr lang="en-US" sz="2200" dirty="0" smtClean="0">
                  <a:solidFill>
                    <a:srgbClr val="000000"/>
                  </a:solidFill>
                  <a:latin typeface="Times New Roman" charset="0"/>
                  <a:sym typeface="Wingdings"/>
                </a:rPr>
                <a:t>     ultra-relativistic  maximize r &amp; B </a:t>
              </a:r>
              <a:endParaRPr lang="en-US" sz="2200" dirty="0">
                <a:solidFill>
                  <a:srgbClr val="35742A"/>
                </a:solidFill>
                <a:latin typeface="Times New Roman" charset="0"/>
                <a:sym typeface="Wingdings"/>
              </a:endParaRPr>
            </a:p>
            <a:p>
              <a:pPr defTabSz="914400" fontAlgn="base">
                <a:spcBef>
                  <a:spcPct val="0"/>
                </a:spcBef>
                <a:spcAft>
                  <a:spcPts val="600"/>
                </a:spcAft>
                <a:defRPr/>
              </a:pPr>
              <a:r>
                <a:rPr lang="en-US" sz="2200" dirty="0" smtClean="0">
                  <a:solidFill>
                    <a:srgbClr val="35742A"/>
                  </a:solidFill>
                  <a:latin typeface="Times New Roman" charset="0"/>
                  <a:cs typeface="ＭＳ Ｐゴシック" charset="0"/>
                </a:rPr>
                <a:t>	</a:t>
              </a:r>
            </a:p>
            <a:p>
              <a:pPr defTabSz="914400" fontAlgn="base">
                <a:spcBef>
                  <a:spcPct val="0"/>
                </a:spcBef>
                <a:spcAft>
                  <a:spcPts val="600"/>
                </a:spcAft>
                <a:defRPr/>
              </a:pPr>
              <a:r>
                <a:rPr lang="en-US" sz="2200" dirty="0">
                  <a:solidFill>
                    <a:srgbClr val="35742A"/>
                  </a:solidFill>
                  <a:latin typeface="Times New Roman" charset="0"/>
                  <a:cs typeface="ＭＳ Ｐゴシック" charset="0"/>
                </a:rPr>
                <a:t>	</a:t>
              </a:r>
              <a:r>
                <a:rPr lang="en-US" sz="2200" dirty="0" smtClean="0">
                  <a:solidFill>
                    <a:srgbClr val="35742A"/>
                  </a:solidFill>
                  <a:latin typeface="Times New Roman" charset="0"/>
                  <a:cs typeface="ＭＳ Ｐゴシック" charset="0"/>
                </a:rPr>
                <a:t>LHC: </a:t>
              </a:r>
              <a:r>
                <a:rPr lang="en-US" sz="2200" dirty="0" err="1" smtClean="0">
                  <a:solidFill>
                    <a:srgbClr val="35742A"/>
                  </a:solidFill>
                  <a:latin typeface="Times New Roman" charset="0"/>
                  <a:cs typeface="ＭＳ Ｐゴシック" charset="0"/>
                </a:rPr>
                <a:t>NbTi</a:t>
              </a:r>
              <a:r>
                <a:rPr lang="en-US" sz="2200" dirty="0" smtClean="0">
                  <a:solidFill>
                    <a:srgbClr val="35742A"/>
                  </a:solidFill>
                  <a:latin typeface="Times New Roman" charset="0"/>
                  <a:cs typeface="ＭＳ Ｐゴシック" charset="0"/>
                </a:rPr>
                <a:t> and R = 3.5km</a:t>
              </a:r>
              <a:r>
                <a:rPr lang="en-US" sz="2200" dirty="0" smtClean="0">
                  <a:solidFill>
                    <a:srgbClr val="35742A"/>
                  </a:solidFill>
                  <a:latin typeface="Times New Roman" charset="0"/>
                  <a:cs typeface="ＭＳ Ｐゴシック" charset="0"/>
                  <a:sym typeface="Wingdings"/>
                </a:rPr>
                <a:t>  8.5T peak field  7TeV</a:t>
              </a:r>
              <a:endParaRPr lang="en-US" sz="2200" dirty="0" smtClean="0">
                <a:solidFill>
                  <a:srgbClr val="35742A"/>
                </a:solidFill>
                <a:latin typeface="Times New Roman" charset="0"/>
                <a:cs typeface="ＭＳ Ｐゴシック" charset="0"/>
              </a:endParaRPr>
            </a:p>
            <a:p>
              <a:pPr defTabSz="914400" fontAlgn="base">
                <a:spcBef>
                  <a:spcPct val="0"/>
                </a:spcBef>
                <a:spcAft>
                  <a:spcPts val="600"/>
                </a:spcAft>
                <a:defRPr/>
              </a:pPr>
              <a:r>
                <a:rPr lang="en-US" sz="2200" dirty="0">
                  <a:solidFill>
                    <a:srgbClr val="35742A"/>
                  </a:solidFill>
                  <a:latin typeface="Times New Roman" charset="0"/>
                  <a:cs typeface="ＭＳ Ｐゴシック" charset="0"/>
                </a:rPr>
                <a:t>	</a:t>
              </a:r>
              <a:r>
                <a:rPr lang="en-US" sz="2200" dirty="0" smtClean="0">
                  <a:solidFill>
                    <a:srgbClr val="35742A"/>
                  </a:solidFill>
                  <a:latin typeface="Times New Roman" charset="0"/>
                  <a:cs typeface="ＭＳ Ｐゴシック" charset="0"/>
                </a:rPr>
                <a:t>Nb</a:t>
              </a:r>
              <a:r>
                <a:rPr lang="en-US" sz="2200" baseline="-25000" dirty="0" smtClean="0">
                  <a:solidFill>
                    <a:srgbClr val="35742A"/>
                  </a:solidFill>
                  <a:latin typeface="Times New Roman" charset="0"/>
                  <a:cs typeface="ＭＳ Ｐゴシック" charset="0"/>
                </a:rPr>
                <a:t>3</a:t>
              </a:r>
              <a:r>
                <a:rPr lang="en-US" sz="2200" dirty="0" smtClean="0">
                  <a:solidFill>
                    <a:srgbClr val="35742A"/>
                  </a:solidFill>
                  <a:latin typeface="Times New Roman" charset="0"/>
                  <a:cs typeface="ＭＳ Ｐゴシック" charset="0"/>
                </a:rPr>
                <a:t>Sn </a:t>
              </a:r>
              <a:r>
                <a:rPr lang="en-US" sz="2200" dirty="0">
                  <a:solidFill>
                    <a:srgbClr val="35742A"/>
                  </a:solidFill>
                  <a:latin typeface="Times New Roman" charset="0"/>
                  <a:cs typeface="ＭＳ Ｐゴシック" charset="0"/>
                  <a:sym typeface="Wingdings"/>
                </a:rPr>
                <a:t> </a:t>
              </a:r>
              <a:r>
                <a:rPr lang="en-US" sz="2200" dirty="0" smtClean="0">
                  <a:solidFill>
                    <a:srgbClr val="35742A"/>
                  </a:solidFill>
                  <a:latin typeface="Times New Roman" charset="0"/>
                  <a:cs typeface="ＭＳ Ｐゴシック" charset="0"/>
                  <a:sym typeface="Wingdings"/>
                </a:rPr>
                <a:t>16 </a:t>
              </a:r>
              <a:r>
                <a:rPr lang="en-US" sz="2200" dirty="0">
                  <a:solidFill>
                    <a:srgbClr val="35742A"/>
                  </a:solidFill>
                  <a:latin typeface="Times New Roman" charset="0"/>
                  <a:cs typeface="ＭＳ Ｐゴシック" charset="0"/>
                  <a:sym typeface="Wingdings"/>
                </a:rPr>
                <a:t>T peak </a:t>
              </a:r>
              <a:r>
                <a:rPr lang="en-US" sz="2200" dirty="0" smtClean="0">
                  <a:solidFill>
                    <a:srgbClr val="35742A"/>
                  </a:solidFill>
                  <a:latin typeface="Times New Roman" charset="0"/>
                  <a:cs typeface="ＭＳ Ｐゴシック" charset="0"/>
                  <a:sym typeface="Wingdings"/>
                </a:rPr>
                <a:t>field</a:t>
              </a:r>
            </a:p>
            <a:p>
              <a:pPr defTabSz="914400" fontAlgn="base">
                <a:spcBef>
                  <a:spcPct val="0"/>
                </a:spcBef>
                <a:spcAft>
                  <a:spcPts val="600"/>
                </a:spcAft>
                <a:defRPr/>
              </a:pPr>
              <a:r>
                <a:rPr lang="en-US" sz="2200" dirty="0">
                  <a:solidFill>
                    <a:srgbClr val="35742A"/>
                  </a:solidFill>
                  <a:latin typeface="Times New Roman" charset="0"/>
                  <a:cs typeface="ＭＳ Ｐゴシック" charset="0"/>
                  <a:sym typeface="Wingdings"/>
                </a:rPr>
                <a:t>	</a:t>
              </a:r>
              <a:r>
                <a:rPr lang="en-US" sz="2200" dirty="0" smtClean="0">
                  <a:solidFill>
                    <a:srgbClr val="35742A"/>
                  </a:solidFill>
                  <a:latin typeface="Times New Roman" charset="0"/>
                  <a:cs typeface="ＭＳ Ｐゴシック" charset="0"/>
                  <a:sym typeface="Wingdings"/>
                </a:rPr>
                <a:t>HTS  20T?</a:t>
              </a:r>
              <a:endParaRPr lang="en-US" sz="2200" dirty="0">
                <a:solidFill>
                  <a:srgbClr val="35742A"/>
                </a:solidFill>
                <a:latin typeface="Times New Roman" charset="0"/>
                <a:cs typeface="ＭＳ Ｐゴシック" charset="0"/>
                <a:sym typeface="Wingdings"/>
              </a:endParaRPr>
            </a:p>
            <a:p>
              <a:pPr marL="457059" indent="-457059" defTabSz="914400" fontAlgn="base">
                <a:spcBef>
                  <a:spcPct val="0"/>
                </a:spcBef>
                <a:spcAft>
                  <a:spcPts val="600"/>
                </a:spcAft>
                <a:buFont typeface="Arial"/>
                <a:buChar char="•"/>
                <a:defRPr/>
              </a:pPr>
              <a:endParaRPr lang="en-US" sz="2200" dirty="0" smtClean="0">
                <a:solidFill>
                  <a:srgbClr val="000000"/>
                </a:solidFill>
                <a:latin typeface="Times New Roman" charset="0"/>
                <a:sym typeface="Wingdings"/>
              </a:endParaRPr>
            </a:p>
            <a:p>
              <a:pPr marL="457059" indent="-457059" defTabSz="914400" fontAlgn="base">
                <a:spcBef>
                  <a:spcPct val="0"/>
                </a:spcBef>
                <a:spcAft>
                  <a:spcPts val="1800"/>
                </a:spcAft>
                <a:buFont typeface="Arial"/>
                <a:buChar char="•"/>
                <a:defRPr/>
              </a:pPr>
              <a:r>
                <a:rPr lang="en-US" sz="2200" dirty="0" smtClean="0">
                  <a:solidFill>
                    <a:srgbClr val="000000"/>
                  </a:solidFill>
                  <a:latin typeface="Times New Roman" charset="0"/>
                  <a:sym typeface="Wingdings"/>
                </a:rPr>
                <a:t>Perhaps up to 14TeV beam energy in LHC sized tunnel (27km)</a:t>
              </a:r>
            </a:p>
            <a:p>
              <a:pPr marL="457059" indent="-457059" defTabSz="914400" fontAlgn="base">
                <a:spcBef>
                  <a:spcPct val="0"/>
                </a:spcBef>
                <a:spcAft>
                  <a:spcPts val="600"/>
                </a:spcAft>
                <a:buFont typeface="Arial"/>
                <a:buChar char="•"/>
                <a:defRPr/>
              </a:pPr>
              <a:r>
                <a:rPr lang="en-US" sz="2200" dirty="0" smtClean="0">
                  <a:solidFill>
                    <a:srgbClr val="000000"/>
                  </a:solidFill>
                  <a:latin typeface="Times New Roman" charset="0"/>
                  <a:sym typeface="Wingdings"/>
                </a:rPr>
                <a:t>Order of magnitude increase in beam energy: </a:t>
              </a:r>
            </a:p>
            <a:p>
              <a:pPr defTabSz="914400" fontAlgn="base">
                <a:spcBef>
                  <a:spcPct val="0"/>
                </a:spcBef>
                <a:spcAft>
                  <a:spcPts val="600"/>
                </a:spcAft>
                <a:defRPr/>
              </a:pPr>
              <a:r>
                <a:rPr lang="en-US" sz="2200" dirty="0">
                  <a:solidFill>
                    <a:srgbClr val="000000"/>
                  </a:solidFill>
                  <a:latin typeface="Times New Roman" charset="0"/>
                  <a:sym typeface="Wingdings"/>
                </a:rPr>
                <a:t>	</a:t>
              </a:r>
              <a:r>
                <a:rPr lang="en-US" sz="2200" dirty="0" smtClean="0">
                  <a:solidFill>
                    <a:srgbClr val="FF0000"/>
                  </a:solidFill>
                  <a:latin typeface="Times New Roman" charset="0"/>
                  <a:sym typeface="Wingdings"/>
                </a:rPr>
                <a:t> requires 20T magnets and 4 times larger tunnel!!!</a:t>
              </a:r>
              <a:endParaRPr lang="en-US" sz="2200" dirty="0">
                <a:solidFill>
                  <a:srgbClr val="FF0000"/>
                </a:solidFill>
                <a:latin typeface="Times New Roman" charset="0"/>
              </a:endParaRPr>
            </a:p>
          </p:txBody>
        </p:sp>
      </p:grpSp>
      <p:graphicFrame>
        <p:nvGraphicFramePr>
          <p:cNvPr id="6" name="Object 3"/>
          <p:cNvGraphicFramePr>
            <a:graphicFrameLocks noChangeAspect="1"/>
          </p:cNvGraphicFramePr>
          <p:nvPr>
            <p:extLst/>
          </p:nvPr>
        </p:nvGraphicFramePr>
        <p:xfrm>
          <a:off x="7106419" y="3863920"/>
          <a:ext cx="1570037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Equation" r:id="rId3" imgW="812800" imgH="393700" progId="Equation.3">
                  <p:embed/>
                </p:oleObj>
              </mc:Choice>
              <mc:Fallback>
                <p:oleObj name="Equation" r:id="rId3" imgW="8128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06419" y="3863920"/>
                        <a:ext cx="1570037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22" descr="synchrotron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036" y="1196752"/>
            <a:ext cx="3251012" cy="1834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 bwMode="auto">
          <a:xfrm>
            <a:off x="8026752" y="3573016"/>
            <a:ext cx="432048" cy="1296144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27551F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7106419" y="3861048"/>
            <a:ext cx="272261" cy="648072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27551F"/>
              </a:solidFill>
              <a:latin typeface="Times New Roman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08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/>
          <p:cNvSpPr txBox="1">
            <a:spLocks/>
          </p:cNvSpPr>
          <p:nvPr/>
        </p:nvSpPr>
        <p:spPr>
          <a:xfrm>
            <a:off x="442264" y="188493"/>
            <a:ext cx="8643938" cy="741676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5pPr>
            <a:lvl6pPr marL="457059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118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18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239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GB" sz="3600" b="1" u="sng" kern="0" smtClean="0">
                <a:solidFill>
                  <a:srgbClr val="FF0000"/>
                </a:solidFill>
                <a:latin typeface="Garamond" charset="0"/>
                <a:ea typeface="Garamond" charset="0"/>
                <a:cs typeface="Garamond" charset="0"/>
              </a:rPr>
              <a:t>LHC Energy Frontier:</a:t>
            </a:r>
            <a:endParaRPr lang="en-GB" sz="3600" b="1" u="sng" kern="0" dirty="0">
              <a:solidFill>
                <a:srgbClr val="FF0000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154112" y="735236"/>
            <a:ext cx="8623351" cy="492372"/>
            <a:chOff x="457200" y="1143000"/>
            <a:chExt cx="8623351" cy="492372"/>
          </a:xfrm>
        </p:grpSpPr>
        <p:sp>
          <p:nvSpPr>
            <p:cNvPr id="14" name="Rectangle 3"/>
            <p:cNvSpPr>
              <a:spLocks noChangeArrowheads="1"/>
            </p:cNvSpPr>
            <p:nvPr/>
          </p:nvSpPr>
          <p:spPr bwMode="auto">
            <a:xfrm>
              <a:off x="457200" y="1295400"/>
              <a:ext cx="534988" cy="227012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 anchor="ctr"/>
            <a:lstStyle/>
            <a:p>
              <a:pPr algn="l" eaLnBrk="1" hangingPunct="1">
                <a:defRPr/>
              </a:pPr>
              <a:endParaRPr lang="en-GB">
                <a:solidFill>
                  <a:schemeClr val="tx1"/>
                </a:solidFill>
                <a:cs typeface="+mn-cs"/>
              </a:endParaRPr>
            </a:p>
          </p:txBody>
        </p:sp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1069975" y="1143000"/>
              <a:ext cx="8010576" cy="492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>
              <a:spAutoFit/>
            </a:bodyPr>
            <a:lstStyle/>
            <a:p>
              <a:pPr algn="l" eaLnBrk="1" hangingPunct="1">
                <a:spcAft>
                  <a:spcPts val="600"/>
                </a:spcAft>
                <a:defRPr/>
              </a:pPr>
              <a:r>
                <a:rPr lang="en-US" sz="2600" dirty="0" smtClean="0"/>
                <a:t>Operation at ultimate beam energy</a:t>
              </a:r>
              <a:r>
                <a:rPr lang="en-US" sz="2600" dirty="0" smtClean="0">
                  <a:solidFill>
                    <a:schemeClr val="tx1"/>
                  </a:solidFill>
                  <a:cs typeface="+mn-cs"/>
                </a:rPr>
                <a:t>: E = 7.56TeV [9T]</a:t>
              </a:r>
            </a:p>
          </p:txBody>
        </p:sp>
      </p:grp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357312" y="1265152"/>
            <a:ext cx="8418388" cy="5370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369" tIns="45685" rIns="91369" bIns="45685">
            <a:spAutoFit/>
          </a:bodyPr>
          <a:lstStyle/>
          <a:p>
            <a:pPr algn="l" eaLnBrk="1" hangingPunct="1">
              <a:spcAft>
                <a:spcPts val="600"/>
              </a:spcAft>
              <a:defRPr/>
            </a:pPr>
            <a:r>
              <a:rPr lang="en-US" sz="2400" dirty="0" smtClean="0">
                <a:solidFill>
                  <a:srgbClr val="00B050"/>
                </a:solidFill>
                <a:sym typeface="Wingdings"/>
              </a:rPr>
              <a:t>All LHC and HL-LHC magnet systems are designed for operation at ‘ultimate’ field of 9T MB equivalent:</a:t>
            </a:r>
          </a:p>
          <a:p>
            <a:pPr algn="l" eaLnBrk="1" hangingPunct="1">
              <a:spcAft>
                <a:spcPts val="600"/>
              </a:spcAft>
              <a:defRPr/>
            </a:pPr>
            <a:r>
              <a:rPr lang="en-US" sz="2400" dirty="0" smtClean="0">
                <a:solidFill>
                  <a:srgbClr val="00B050"/>
                </a:solidFill>
                <a:sym typeface="Wingdings"/>
              </a:rPr>
              <a:t>	 MB, MQ, PO, vacuum and cryogenics </a:t>
            </a:r>
            <a:endParaRPr lang="en-US" sz="2400" dirty="0">
              <a:solidFill>
                <a:srgbClr val="00B050"/>
              </a:solidFill>
              <a:sym typeface="Wingdings"/>
            </a:endParaRPr>
          </a:p>
          <a:p>
            <a:pPr>
              <a:spcAft>
                <a:spcPts val="600"/>
              </a:spcAft>
              <a:defRPr/>
            </a:pPr>
            <a:r>
              <a:rPr lang="en-US" sz="2400" dirty="0">
                <a:solidFill>
                  <a:srgbClr val="FF0000"/>
                </a:solidFill>
                <a:sym typeface="Wingdings"/>
              </a:rPr>
              <a:t>	 but this operation mode implies strong reduction </a:t>
            </a:r>
            <a:endParaRPr lang="en-US" sz="2400" dirty="0" smtClean="0">
              <a:solidFill>
                <a:srgbClr val="FF0000"/>
              </a:solidFill>
              <a:sym typeface="Wingdings"/>
            </a:endParaRPr>
          </a:p>
          <a:p>
            <a:pPr>
              <a:spcAft>
                <a:spcPts val="1200"/>
              </a:spcAft>
              <a:defRPr/>
            </a:pPr>
            <a:r>
              <a:rPr lang="en-US" sz="2400" dirty="0">
                <a:solidFill>
                  <a:srgbClr val="FF0000"/>
                </a:solidFill>
                <a:sym typeface="Wingdings"/>
              </a:rPr>
              <a:t>	</a:t>
            </a:r>
            <a:r>
              <a:rPr lang="en-US" sz="2400" dirty="0" smtClean="0">
                <a:solidFill>
                  <a:srgbClr val="FF0000"/>
                </a:solidFill>
                <a:sym typeface="Wingdings"/>
              </a:rPr>
              <a:t>     or removal of operation margins!</a:t>
            </a:r>
            <a:endParaRPr lang="en-US" sz="2400" dirty="0" smtClean="0">
              <a:solidFill>
                <a:schemeClr val="accent5">
                  <a:lumMod val="75000"/>
                </a:schemeClr>
              </a:solidFill>
              <a:sym typeface="Wingdings"/>
            </a:endParaRPr>
          </a:p>
          <a:p>
            <a:pPr algn="l" eaLnBrk="1" hangingPunct="1">
              <a:spcAft>
                <a:spcPts val="600"/>
              </a:spcAft>
              <a:defRPr/>
            </a:pPr>
            <a:r>
              <a:rPr lang="en-US" sz="2400" dirty="0" smtClean="0">
                <a:solidFill>
                  <a:srgbClr val="C00000"/>
                </a:solidFill>
                <a:sym typeface="Wingdings"/>
              </a:rPr>
              <a:t>However, not all components are yet ready for operation at ‘ultimate beam energy’:</a:t>
            </a:r>
          </a:p>
          <a:p>
            <a:pPr algn="l" eaLnBrk="1" hangingPunct="1">
              <a:spcAft>
                <a:spcPts val="600"/>
              </a:spcAft>
              <a:defRPr/>
            </a:pPr>
            <a:r>
              <a:rPr lang="en-US" sz="2400" dirty="0">
                <a:solidFill>
                  <a:srgbClr val="C00000"/>
                </a:solidFill>
                <a:sym typeface="Wingdings"/>
              </a:rPr>
              <a:t>	</a:t>
            </a:r>
            <a:r>
              <a:rPr lang="en-US" sz="2400" dirty="0" smtClean="0">
                <a:solidFill>
                  <a:srgbClr val="C00000"/>
                </a:solidFill>
                <a:sym typeface="Wingdings"/>
              </a:rPr>
              <a:t> Beam Dump and Collimation systems among others. </a:t>
            </a:r>
          </a:p>
          <a:p>
            <a:pPr algn="l" eaLnBrk="1" hangingPunct="1">
              <a:spcAft>
                <a:spcPts val="600"/>
              </a:spcAft>
              <a:defRPr/>
            </a:pPr>
            <a:r>
              <a:rPr lang="en-US" sz="2400" dirty="0">
                <a:solidFill>
                  <a:srgbClr val="C00000"/>
                </a:solidFill>
                <a:sym typeface="Wingdings"/>
              </a:rPr>
              <a:t>	</a:t>
            </a:r>
            <a:r>
              <a:rPr lang="en-US" sz="2400" dirty="0" smtClean="0">
                <a:solidFill>
                  <a:srgbClr val="C00000"/>
                </a:solidFill>
                <a:sym typeface="Wingdings"/>
              </a:rPr>
              <a:t> This operation mode will require significant upgrades</a:t>
            </a:r>
          </a:p>
          <a:p>
            <a:pPr algn="l" eaLnBrk="1" hangingPunct="1">
              <a:spcAft>
                <a:spcPts val="1200"/>
              </a:spcAft>
              <a:defRPr/>
            </a:pPr>
            <a:r>
              <a:rPr lang="en-US" sz="2400" dirty="0">
                <a:solidFill>
                  <a:srgbClr val="C00000"/>
                </a:solidFill>
                <a:sym typeface="Wingdings"/>
              </a:rPr>
              <a:t>	</a:t>
            </a:r>
            <a:r>
              <a:rPr lang="en-US" sz="2400" dirty="0" smtClean="0">
                <a:solidFill>
                  <a:srgbClr val="C00000"/>
                </a:solidFill>
                <a:sym typeface="Wingdings"/>
              </a:rPr>
              <a:t> Study still ongoing and results expected for Cham ’18</a:t>
            </a:r>
          </a:p>
          <a:p>
            <a:pPr algn="l" eaLnBrk="1" hangingPunct="1">
              <a:spcAft>
                <a:spcPts val="600"/>
              </a:spcAft>
              <a:defRPr/>
            </a:pPr>
            <a:r>
              <a:rPr lang="en-US" sz="2400" dirty="0" smtClean="0">
                <a:sym typeface="Wingdings"/>
              </a:rPr>
              <a:t>Could perhaps be envisaged for second half of HL-LHC </a:t>
            </a:r>
          </a:p>
          <a:p>
            <a:pPr algn="l" eaLnBrk="1" hangingPunct="1">
              <a:spcAft>
                <a:spcPts val="600"/>
              </a:spcAft>
              <a:defRPr/>
            </a:pPr>
            <a:r>
              <a:rPr lang="en-US" sz="2400" dirty="0">
                <a:sym typeface="Wingdings"/>
              </a:rPr>
              <a:t>	</a:t>
            </a:r>
            <a:r>
              <a:rPr lang="en-US" sz="2400" dirty="0" smtClean="0">
                <a:sym typeface="Wingdings"/>
              </a:rPr>
              <a:t>		exploitation, after LS4</a:t>
            </a:r>
          </a:p>
        </p:txBody>
      </p:sp>
    </p:spTree>
    <p:extLst>
      <p:ext uri="{BB962C8B-B14F-4D97-AF65-F5344CB8AC3E}">
        <p14:creationId xmlns:p14="http://schemas.microsoft.com/office/powerpoint/2010/main" val="3122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154112" y="735236"/>
            <a:ext cx="8772429" cy="492372"/>
            <a:chOff x="457200" y="1143000"/>
            <a:chExt cx="8772429" cy="492372"/>
          </a:xfrm>
        </p:grpSpPr>
        <p:sp>
          <p:nvSpPr>
            <p:cNvPr id="14" name="Rectangle 3"/>
            <p:cNvSpPr>
              <a:spLocks noChangeArrowheads="1"/>
            </p:cNvSpPr>
            <p:nvPr/>
          </p:nvSpPr>
          <p:spPr bwMode="auto">
            <a:xfrm>
              <a:off x="457200" y="1295400"/>
              <a:ext cx="534988" cy="227012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 anchor="ctr"/>
            <a:lstStyle/>
            <a:p>
              <a:pPr algn="l" eaLnBrk="1" hangingPunct="1">
                <a:defRPr/>
              </a:pPr>
              <a:endParaRPr lang="en-GB">
                <a:solidFill>
                  <a:schemeClr val="tx1"/>
                </a:solidFill>
                <a:cs typeface="+mn-cs"/>
              </a:endParaRPr>
            </a:p>
          </p:txBody>
        </p:sp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1069975" y="1143000"/>
              <a:ext cx="8159654" cy="492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>
              <a:spAutoFit/>
            </a:bodyPr>
            <a:lstStyle/>
            <a:p>
              <a:pPr algn="l" eaLnBrk="1" hangingPunct="1">
                <a:spcAft>
                  <a:spcPts val="600"/>
                </a:spcAft>
                <a:defRPr/>
              </a:pPr>
              <a:r>
                <a:rPr lang="en-US" sz="2600" dirty="0" smtClean="0"/>
                <a:t>Operation beyond ultimate beam energy</a:t>
              </a:r>
              <a:r>
                <a:rPr lang="en-US" sz="2600" dirty="0" smtClean="0">
                  <a:solidFill>
                    <a:schemeClr val="tx1"/>
                  </a:solidFill>
                  <a:cs typeface="+mn-cs"/>
                </a:rPr>
                <a:t>: E &gt; 7.56TeV</a:t>
              </a:r>
            </a:p>
          </p:txBody>
        </p:sp>
      </p:grp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509712" y="1341352"/>
            <a:ext cx="8418388" cy="5062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369" tIns="45685" rIns="91369" bIns="45685">
            <a:spAutoFit/>
          </a:bodyPr>
          <a:lstStyle/>
          <a:p>
            <a:pPr algn="l" eaLnBrk="1" hangingPunct="1">
              <a:spcAft>
                <a:spcPts val="600"/>
              </a:spcAft>
              <a:defRPr/>
            </a:pPr>
            <a:r>
              <a:rPr lang="en-US" sz="2400" dirty="0" smtClean="0">
                <a:solidFill>
                  <a:srgbClr val="00B050"/>
                </a:solidFill>
                <a:sym typeface="Wingdings"/>
              </a:rPr>
              <a:t>Proposal to replace 1/3</a:t>
            </a:r>
            <a:r>
              <a:rPr lang="en-US" sz="2400" baseline="-25000" dirty="0" smtClean="0">
                <a:solidFill>
                  <a:srgbClr val="00B050"/>
                </a:solidFill>
                <a:sym typeface="Wingdings"/>
              </a:rPr>
              <a:t> </a:t>
            </a:r>
            <a:r>
              <a:rPr lang="en-US" sz="2400" dirty="0" smtClean="0">
                <a:solidFill>
                  <a:srgbClr val="00B050"/>
                </a:solidFill>
                <a:sym typeface="Wingdings"/>
              </a:rPr>
              <a:t>of all MB magnets with 11T Nb</a:t>
            </a:r>
            <a:r>
              <a:rPr lang="en-US" sz="2400" baseline="-25000" dirty="0" smtClean="0">
                <a:solidFill>
                  <a:srgbClr val="00B050"/>
                </a:solidFill>
                <a:sym typeface="Wingdings"/>
              </a:rPr>
              <a:t>3</a:t>
            </a:r>
            <a:r>
              <a:rPr lang="en-US" sz="2400" dirty="0" smtClean="0">
                <a:solidFill>
                  <a:srgbClr val="00B050"/>
                </a:solidFill>
                <a:sym typeface="Wingdings"/>
              </a:rPr>
              <a:t>Sn magnets</a:t>
            </a:r>
          </a:p>
          <a:p>
            <a:pPr>
              <a:spcAft>
                <a:spcPts val="600"/>
              </a:spcAft>
              <a:defRPr/>
            </a:pPr>
            <a:r>
              <a:rPr lang="en-US" sz="2400" dirty="0">
                <a:solidFill>
                  <a:srgbClr val="FF0000"/>
                </a:solidFill>
                <a:sym typeface="Wingdings"/>
              </a:rPr>
              <a:t>	 </a:t>
            </a:r>
            <a:r>
              <a:rPr lang="en-US" sz="2400" dirty="0" smtClean="0">
                <a:solidFill>
                  <a:srgbClr val="FF0000"/>
                </a:solidFill>
                <a:sym typeface="Wingdings"/>
              </a:rPr>
              <a:t>Major interventions [opening of all MB interconnects]</a:t>
            </a:r>
          </a:p>
          <a:p>
            <a:pPr>
              <a:spcAft>
                <a:spcPts val="600"/>
              </a:spcAft>
              <a:defRPr/>
            </a:pPr>
            <a:r>
              <a:rPr lang="en-US" sz="2400" dirty="0">
                <a:solidFill>
                  <a:srgbClr val="FF0000"/>
                </a:solidFill>
                <a:sym typeface="Wingdings"/>
              </a:rPr>
              <a:t>	</a:t>
            </a:r>
            <a:r>
              <a:rPr lang="en-US" sz="2400" dirty="0" smtClean="0">
                <a:solidFill>
                  <a:srgbClr val="FF0000"/>
                </a:solidFill>
                <a:sym typeface="Wingdings"/>
              </a:rPr>
              <a:t> Not clear other magnets can be scaled up in energy</a:t>
            </a:r>
          </a:p>
          <a:p>
            <a:pPr>
              <a:spcAft>
                <a:spcPts val="600"/>
              </a:spcAft>
              <a:defRPr/>
            </a:pPr>
            <a:r>
              <a:rPr lang="en-US" sz="2400" dirty="0">
                <a:solidFill>
                  <a:srgbClr val="FF0000"/>
                </a:solidFill>
                <a:sym typeface="Wingdings"/>
              </a:rPr>
              <a:t>	</a:t>
            </a:r>
            <a:r>
              <a:rPr lang="en-US" sz="2400" dirty="0" smtClean="0">
                <a:solidFill>
                  <a:srgbClr val="FF0000"/>
                </a:solidFill>
                <a:sym typeface="Wingdings"/>
              </a:rPr>
              <a:t>     e.g. insertion quadrupoles and triplet magnets</a:t>
            </a:r>
          </a:p>
          <a:p>
            <a:pPr>
              <a:spcAft>
                <a:spcPts val="600"/>
              </a:spcAft>
              <a:defRPr/>
            </a:pPr>
            <a:r>
              <a:rPr lang="en-US" sz="2400" dirty="0">
                <a:solidFill>
                  <a:srgbClr val="FF0000"/>
                </a:solidFill>
                <a:sym typeface="Wingdings"/>
              </a:rPr>
              <a:t>	</a:t>
            </a:r>
            <a:r>
              <a:rPr lang="en-US" sz="2400" dirty="0" smtClean="0">
                <a:solidFill>
                  <a:srgbClr val="FF0000"/>
                </a:solidFill>
                <a:sym typeface="Wingdings"/>
              </a:rPr>
              <a:t> Not clear other systems [e.g. beam dump system] can </a:t>
            </a:r>
          </a:p>
          <a:p>
            <a:pPr>
              <a:spcAft>
                <a:spcPts val="600"/>
              </a:spcAft>
              <a:defRPr/>
            </a:pPr>
            <a:r>
              <a:rPr lang="en-US" sz="2400" dirty="0">
                <a:solidFill>
                  <a:srgbClr val="FF0000"/>
                </a:solidFill>
                <a:sym typeface="Wingdings"/>
              </a:rPr>
              <a:t>	</a:t>
            </a:r>
            <a:r>
              <a:rPr lang="en-US" sz="2400" dirty="0" smtClean="0">
                <a:solidFill>
                  <a:srgbClr val="FF0000"/>
                </a:solidFill>
                <a:sym typeface="Wingdings"/>
              </a:rPr>
              <a:t>	be easily upgraded</a:t>
            </a:r>
            <a:endParaRPr lang="en-US" sz="2400" dirty="0" smtClean="0">
              <a:solidFill>
                <a:schemeClr val="accent5">
                  <a:lumMod val="75000"/>
                </a:schemeClr>
              </a:solidFill>
              <a:sym typeface="Wingdings"/>
            </a:endParaRPr>
          </a:p>
          <a:p>
            <a:pPr algn="l" eaLnBrk="1" hangingPunct="1">
              <a:spcAft>
                <a:spcPts val="600"/>
              </a:spcAft>
              <a:defRPr/>
            </a:pPr>
            <a:r>
              <a:rPr lang="en-US" sz="2400" dirty="0" smtClean="0">
                <a:solidFill>
                  <a:srgbClr val="C00000"/>
                </a:solidFill>
                <a:sym typeface="Wingdings"/>
              </a:rPr>
              <a:t>Study ongoing and results expected for end 2018 / beginning 2019</a:t>
            </a:r>
          </a:p>
          <a:p>
            <a:pPr algn="l" eaLnBrk="1" hangingPunct="1">
              <a:spcAft>
                <a:spcPts val="600"/>
              </a:spcAft>
              <a:defRPr/>
            </a:pPr>
            <a:r>
              <a:rPr lang="en-US" sz="2400" dirty="0" smtClean="0">
                <a:sym typeface="Wingdings"/>
              </a:rPr>
              <a:t>Could perhaps be envisaged as a second LHC upgrade at the end of the HL-LHC exploitation period. But will require significant investment [time, resources and capital]!!!</a:t>
            </a:r>
          </a:p>
        </p:txBody>
      </p:sp>
      <p:sp>
        <p:nvSpPr>
          <p:cNvPr id="7" name="Title 8"/>
          <p:cNvSpPr txBox="1">
            <a:spLocks/>
          </p:cNvSpPr>
          <p:nvPr/>
        </p:nvSpPr>
        <p:spPr>
          <a:xfrm>
            <a:off x="442264" y="188493"/>
            <a:ext cx="8643938" cy="741676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5pPr>
            <a:lvl6pPr marL="457059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118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18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239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GB" sz="3600" b="1" u="sng" kern="0" smtClean="0">
                <a:solidFill>
                  <a:srgbClr val="FF0000"/>
                </a:solidFill>
                <a:latin typeface="Garamond" charset="0"/>
                <a:ea typeface="Garamond" charset="0"/>
                <a:cs typeface="Garamond" charset="0"/>
              </a:rPr>
              <a:t>LHC Energy Frontier:</a:t>
            </a:r>
            <a:endParaRPr lang="en-GB" sz="3600" b="1" u="sng" kern="0" dirty="0">
              <a:solidFill>
                <a:srgbClr val="FF0000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0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88" y="692696"/>
            <a:ext cx="8627987" cy="58493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7688" y="548680"/>
            <a:ext cx="8509065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endParaRPr lang="en-US" sz="2800" dirty="0" smtClean="0">
              <a:solidFill>
                <a:schemeClr val="tx1"/>
              </a:solidFill>
            </a:endParaRPr>
          </a:p>
          <a:p>
            <a:pPr algn="l"/>
            <a:r>
              <a:rPr lang="en-US" sz="28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How High can we go? Livingston plot revisited:</a:t>
            </a:r>
            <a:endParaRPr lang="en-US" sz="280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Title 8"/>
          <p:cNvSpPr txBox="1">
            <a:spLocks/>
          </p:cNvSpPr>
          <p:nvPr/>
        </p:nvSpPr>
        <p:spPr>
          <a:xfrm>
            <a:off x="464566" y="116632"/>
            <a:ext cx="8643938" cy="741676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5pPr>
            <a:lvl6pPr marL="457059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118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18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239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GB" sz="4000" u="sng" kern="0" dirty="0" smtClean="0">
                <a:solidFill>
                  <a:srgbClr val="FF0000"/>
                </a:solidFill>
                <a:latin typeface="Garamond" charset="0"/>
                <a:ea typeface="Garamond" charset="0"/>
                <a:cs typeface="Garamond" charset="0"/>
              </a:rPr>
              <a:t>pp colliders – High Field SC Magnets</a:t>
            </a:r>
            <a:endParaRPr lang="en-GB" sz="4000" u="sng" kern="0" dirty="0">
              <a:solidFill>
                <a:srgbClr val="FF0000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5856" y="6165304"/>
            <a:ext cx="5372844" cy="3798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672" tIns="35672" rIns="35672" bIns="35672" numCol="1" spcCol="26754" rtlCol="0" anchor="ctr">
            <a:spAutoFit/>
          </a:bodyPr>
          <a:lstStyle/>
          <a:p>
            <a:pPr defTabSz="410268" eaLnBrk="1" fontAlgn="auto" latinLnBrk="1">
              <a:spcBef>
                <a:spcPts val="0"/>
              </a:spcBef>
              <a:spcAft>
                <a:spcPts val="0"/>
              </a:spcAft>
            </a:pPr>
            <a:r>
              <a:rPr lang="en-GB" sz="2000" kern="0" dirty="0">
                <a:solidFill>
                  <a:srgbClr val="535353"/>
                </a:solidFill>
                <a:latin typeface="Arial"/>
                <a:ea typeface="Gill Sans Light"/>
                <a:cs typeface="Arial"/>
                <a:sym typeface="Gill Sans Light"/>
              </a:rPr>
              <a:t>courtesy: L. Rossi (CERN</a:t>
            </a:r>
            <a:r>
              <a:rPr lang="en-GB" sz="2000" kern="0" dirty="0" smtClean="0">
                <a:solidFill>
                  <a:srgbClr val="535353"/>
                </a:solidFill>
                <a:latin typeface="Arial"/>
                <a:ea typeface="Gill Sans Light"/>
                <a:cs typeface="Arial"/>
                <a:sym typeface="Gill Sans Light"/>
              </a:rPr>
              <a:t>) from 2011-2012</a:t>
            </a:r>
            <a:endParaRPr lang="en-GB" sz="2000" kern="0" dirty="0">
              <a:solidFill>
                <a:srgbClr val="535353"/>
              </a:solidFill>
              <a:latin typeface="Arial"/>
              <a:ea typeface="Gill Sans Light"/>
              <a:cs typeface="Arial"/>
              <a:sym typeface="Gill Sans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76256" y="1556792"/>
            <a:ext cx="2160240" cy="42473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800" dirty="0" smtClean="0">
                <a:solidFill>
                  <a:schemeClr val="bg1"/>
                </a:solidFill>
              </a:rPr>
              <a:t>Transition from </a:t>
            </a:r>
            <a:r>
              <a:rPr lang="en-US" sz="1800" dirty="0" err="1" smtClean="0">
                <a:solidFill>
                  <a:schemeClr val="bg1"/>
                </a:solidFill>
              </a:rPr>
              <a:t>NbTi</a:t>
            </a:r>
            <a:r>
              <a:rPr lang="en-US" sz="1800" dirty="0" smtClean="0">
                <a:solidFill>
                  <a:schemeClr val="bg1"/>
                </a:solidFill>
              </a:rPr>
              <a:t> to Nb</a:t>
            </a:r>
            <a:r>
              <a:rPr lang="en-US" sz="1800" baseline="-25000" dirty="0" smtClean="0">
                <a:solidFill>
                  <a:schemeClr val="bg1"/>
                </a:solidFill>
              </a:rPr>
              <a:t>3</a:t>
            </a:r>
            <a:r>
              <a:rPr lang="en-US" sz="1800" dirty="0" smtClean="0">
                <a:solidFill>
                  <a:schemeClr val="bg1"/>
                </a:solidFill>
              </a:rPr>
              <a:t>Sn:</a:t>
            </a:r>
          </a:p>
          <a:p>
            <a:pPr algn="just"/>
            <a:endParaRPr lang="en-US" sz="1800" dirty="0" smtClean="0">
              <a:solidFill>
                <a:schemeClr val="bg1"/>
              </a:solidFill>
            </a:endParaRPr>
          </a:p>
          <a:p>
            <a:pPr algn="just"/>
            <a:r>
              <a:rPr lang="en-US" sz="1800" dirty="0" smtClean="0">
                <a:solidFill>
                  <a:schemeClr val="bg1"/>
                </a:solidFill>
              </a:rPr>
              <a:t>HL-LH lead the R&amp;D for 11-15T magnets based on Nb</a:t>
            </a:r>
            <a:r>
              <a:rPr lang="en-US" sz="1800" baseline="-25000" dirty="0" smtClean="0">
                <a:solidFill>
                  <a:schemeClr val="bg1"/>
                </a:solidFill>
              </a:rPr>
              <a:t>3</a:t>
            </a:r>
            <a:r>
              <a:rPr lang="en-US" sz="1800" dirty="0" smtClean="0">
                <a:solidFill>
                  <a:schemeClr val="bg1"/>
                </a:solidFill>
              </a:rPr>
              <a:t>Sn technology:</a:t>
            </a:r>
          </a:p>
          <a:p>
            <a:r>
              <a:rPr lang="en-US" sz="1800" dirty="0" smtClean="0">
                <a:solidFill>
                  <a:schemeClr val="bg1"/>
                </a:solidFill>
                <a:sym typeface="Wingdings"/>
              </a:rPr>
              <a:t>15-20 years R&amp;D program</a:t>
            </a:r>
          </a:p>
          <a:p>
            <a:endParaRPr lang="en-US" sz="1800" dirty="0" smtClean="0">
              <a:solidFill>
                <a:schemeClr val="bg1"/>
              </a:solidFill>
              <a:sym typeface="Wingdings"/>
            </a:endParaRPr>
          </a:p>
          <a:p>
            <a:pPr algn="just"/>
            <a:r>
              <a:rPr lang="en-US" sz="1800" dirty="0" smtClean="0">
                <a:solidFill>
                  <a:schemeClr val="bg1"/>
                </a:solidFill>
                <a:sym typeface="Wingdings"/>
              </a:rPr>
              <a:t>Transition to HTS:</a:t>
            </a:r>
          </a:p>
          <a:p>
            <a:pPr algn="just"/>
            <a:endParaRPr lang="en-US" sz="1800" dirty="0" smtClean="0">
              <a:solidFill>
                <a:schemeClr val="bg1"/>
              </a:solidFill>
              <a:sym typeface="Wingdings"/>
            </a:endParaRPr>
          </a:p>
          <a:p>
            <a:pPr algn="just"/>
            <a:r>
              <a:rPr lang="en-US" sz="1800" dirty="0" smtClean="0">
                <a:solidFill>
                  <a:schemeClr val="bg1"/>
                </a:solidFill>
                <a:sym typeface="Wingdings"/>
              </a:rPr>
              <a:t>Assume R&amp;D period of similar size  2035?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55912" y="725107"/>
            <a:ext cx="1964560" cy="5632311"/>
          </a:xfrm>
          <a:prstGeom prst="rect">
            <a:avLst/>
          </a:prstGeom>
          <a:solidFill>
            <a:srgbClr val="407EC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800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Took about </a:t>
            </a:r>
            <a:r>
              <a:rPr lang="en-US" sz="18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15 years</a:t>
            </a:r>
            <a:r>
              <a:rPr lang="en-US" sz="1800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to push </a:t>
            </a:r>
            <a:r>
              <a:rPr lang="en-US" sz="1800" dirty="0" err="1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NbTi</a:t>
            </a:r>
            <a:r>
              <a:rPr lang="en-US" sz="1800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technology</a:t>
            </a:r>
          </a:p>
          <a:p>
            <a:pPr algn="just"/>
            <a:endParaRPr lang="en-US" sz="1800" dirty="0" smtClean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just"/>
            <a:r>
              <a:rPr lang="en-US" sz="1800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Transition from </a:t>
            </a:r>
            <a:r>
              <a:rPr lang="en-US" sz="1800" dirty="0" err="1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NbTi</a:t>
            </a:r>
            <a:r>
              <a:rPr lang="en-US" sz="1800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to Nb</a:t>
            </a:r>
            <a:r>
              <a:rPr lang="en-US" sz="1800" baseline="-25000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3</a:t>
            </a:r>
            <a:r>
              <a:rPr lang="en-US" sz="1800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Sn:</a:t>
            </a:r>
          </a:p>
          <a:p>
            <a:pPr algn="just"/>
            <a:endParaRPr lang="en-US" sz="1800" dirty="0" smtClean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just"/>
            <a:r>
              <a:rPr lang="en-US" sz="1800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HL-LH lead the R&amp;D for 11-12T magnets based on Nb</a:t>
            </a:r>
            <a:r>
              <a:rPr lang="en-US" sz="1800" baseline="-25000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3</a:t>
            </a:r>
            <a:r>
              <a:rPr lang="en-US" sz="1800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Sn technology:</a:t>
            </a:r>
          </a:p>
          <a:p>
            <a:pPr algn="just"/>
            <a:endParaRPr lang="en-US" sz="1800" dirty="0" smtClean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just"/>
            <a:r>
              <a:rPr lang="en-US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Started in earnest in 2004:</a:t>
            </a:r>
          </a:p>
          <a:p>
            <a:pPr algn="just"/>
            <a:endParaRPr lang="en-US" sz="1800" dirty="0" smtClean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18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15-25 years R&amp;D program</a:t>
            </a:r>
          </a:p>
          <a:p>
            <a:endParaRPr lang="en-US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  <a:sym typeface="Wingdings"/>
            </a:endParaRPr>
          </a:p>
          <a:p>
            <a:r>
              <a:rPr lang="en-US" sz="1800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Limited to perhaps 16T!!!</a:t>
            </a:r>
          </a:p>
        </p:txBody>
      </p:sp>
      <p:sp>
        <p:nvSpPr>
          <p:cNvPr id="6" name="Rectangle 5"/>
          <p:cNvSpPr/>
          <p:nvPr/>
        </p:nvSpPr>
        <p:spPr bwMode="auto">
          <a:xfrm rot="2705809">
            <a:off x="5670759" y="3536384"/>
            <a:ext cx="90000" cy="90000"/>
          </a:xfrm>
          <a:prstGeom prst="rect">
            <a:avLst/>
          </a:prstGeom>
          <a:solidFill>
            <a:srgbClr val="407EC0"/>
          </a:solidFill>
          <a:ln w="12700" cap="flat" cmpd="sng" algn="ctr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27551F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42700" y="3617370"/>
            <a:ext cx="7489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</a:rPr>
              <a:t>HL-LHC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 rot="2705809">
            <a:off x="5670760" y="3688784"/>
            <a:ext cx="90000" cy="90000"/>
          </a:xfrm>
          <a:prstGeom prst="rect">
            <a:avLst/>
          </a:prstGeom>
          <a:solidFill>
            <a:srgbClr val="407EC0"/>
          </a:solidFill>
          <a:ln w="12700" cap="flat" cmpd="sng" algn="ctr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27551F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cxnSp>
        <p:nvCxnSpPr>
          <p:cNvPr id="20" name="Straight Connector 19"/>
          <p:cNvCxnSpPr>
            <a:endCxn id="6" idx="3"/>
          </p:cNvCxnSpPr>
          <p:nvPr/>
        </p:nvCxnSpPr>
        <p:spPr>
          <a:xfrm flipV="1">
            <a:off x="3744036" y="3613258"/>
            <a:ext cx="2003489" cy="573173"/>
          </a:xfrm>
          <a:prstGeom prst="line">
            <a:avLst/>
          </a:prstGeom>
          <a:ln w="34925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545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2322" y="174978"/>
            <a:ext cx="5542100" cy="720725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u="sng" dirty="0" smtClean="0">
                <a:solidFill>
                  <a:srgbClr val="FF0000"/>
                </a:solidFill>
                <a:latin typeface="Garamond" charset="0"/>
                <a:ea typeface="Garamond" charset="0"/>
                <a:cs typeface="Garamond" charset="0"/>
              </a:rPr>
              <a:t>SC Magnet Technology</a:t>
            </a:r>
            <a:endParaRPr lang="en-US" sz="4000" u="sng" dirty="0">
              <a:solidFill>
                <a:srgbClr val="FF0000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25" name="Picture 24" descr="Lee-plo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836712"/>
            <a:ext cx="7245995" cy="5231230"/>
          </a:xfrm>
          <a:prstGeom prst="rect">
            <a:avLst/>
          </a:prstGeom>
        </p:spPr>
      </p:pic>
      <p:sp>
        <p:nvSpPr>
          <p:cNvPr id="28" name="Text Placeholder 6"/>
          <p:cNvSpPr txBox="1">
            <a:spLocks/>
          </p:cNvSpPr>
          <p:nvPr/>
        </p:nvSpPr>
        <p:spPr bwMode="auto">
          <a:xfrm>
            <a:off x="6012160" y="260648"/>
            <a:ext cx="2951994" cy="45365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81" tIns="45692" rIns="91381" bIns="45692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796" indent="-342796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0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669719" indent="-325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charset="0"/>
              <a:buChar char="q"/>
              <a:defRPr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1022037" indent="-35073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0"/>
              <a:buChar char="n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339439" indent="-315817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q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679059" indent="-33803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136120" indent="-33803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593178" indent="-33803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050239" indent="-33803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507296" indent="-33803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0"/>
              </a:spcBef>
            </a:pPr>
            <a:r>
              <a:rPr lang="en-GB" sz="1700" u="sng" dirty="0" smtClean="0">
                <a:solidFill>
                  <a:srgbClr val="000090"/>
                </a:solidFill>
              </a:rPr>
              <a:t>Nb</a:t>
            </a:r>
            <a:r>
              <a:rPr lang="en-GB" sz="1700" u="sng" baseline="-25000" dirty="0" smtClean="0">
                <a:solidFill>
                  <a:srgbClr val="000090"/>
                </a:solidFill>
              </a:rPr>
              <a:t>3</a:t>
            </a:r>
            <a:r>
              <a:rPr lang="en-GB" sz="1700" u="sng" dirty="0" smtClean="0">
                <a:solidFill>
                  <a:srgbClr val="000090"/>
                </a:solidFill>
              </a:rPr>
              <a:t>Sn</a:t>
            </a:r>
          </a:p>
          <a:p>
            <a:pPr>
              <a:spcBef>
                <a:spcPts val="0"/>
              </a:spcBef>
            </a:pPr>
            <a:endParaRPr lang="en-GB" sz="1700" u="sng" dirty="0" smtClean="0">
              <a:solidFill>
                <a:srgbClr val="000090"/>
              </a:solidFill>
            </a:endParaRPr>
          </a:p>
          <a:p>
            <a:pPr lvl="1">
              <a:spcBef>
                <a:spcPts val="0"/>
              </a:spcBef>
            </a:pPr>
            <a:r>
              <a:rPr lang="en-GB" sz="1700" dirty="0" smtClean="0"/>
              <a:t>HL-LHC with 11-12T</a:t>
            </a:r>
          </a:p>
          <a:p>
            <a:pPr lvl="1">
              <a:spcBef>
                <a:spcPts val="0"/>
              </a:spcBef>
            </a:pPr>
            <a:r>
              <a:rPr lang="en-GB" sz="1700" dirty="0" smtClean="0"/>
              <a:t>16 T for HEP</a:t>
            </a:r>
          </a:p>
          <a:p>
            <a:pPr lvl="1">
              <a:spcBef>
                <a:spcPts val="0"/>
              </a:spcBef>
            </a:pPr>
            <a:r>
              <a:rPr lang="en-GB" sz="1700" dirty="0" smtClean="0"/>
              <a:t>Almost a commodity!</a:t>
            </a:r>
          </a:p>
          <a:p>
            <a:pPr lvl="2">
              <a:spcBef>
                <a:spcPts val="0"/>
              </a:spcBef>
            </a:pPr>
            <a:r>
              <a:rPr lang="en-GB" sz="1700" dirty="0" smtClean="0"/>
              <a:t>15-20 t per year for MRI</a:t>
            </a:r>
          </a:p>
          <a:p>
            <a:pPr lvl="2">
              <a:spcBef>
                <a:spcPts val="0"/>
              </a:spcBef>
            </a:pPr>
            <a:r>
              <a:rPr lang="en-GB" sz="1700" dirty="0" smtClean="0"/>
              <a:t>ITER needs 500 t</a:t>
            </a:r>
          </a:p>
          <a:p>
            <a:pPr lvl="1">
              <a:spcBef>
                <a:spcPts val="0"/>
              </a:spcBef>
            </a:pPr>
            <a:r>
              <a:rPr lang="en-GB" sz="1700" dirty="0" err="1" smtClean="0"/>
              <a:t>ca</a:t>
            </a:r>
            <a:r>
              <a:rPr lang="en-GB" sz="1700" dirty="0" smtClean="0"/>
              <a:t> x5 cost LHC </a:t>
            </a:r>
            <a:r>
              <a:rPr lang="en-GB" sz="1700" dirty="0" err="1" smtClean="0"/>
              <a:t>Nb</a:t>
            </a:r>
            <a:r>
              <a:rPr lang="en-GB" sz="1700" dirty="0" smtClean="0"/>
              <a:t>-Ti</a:t>
            </a:r>
          </a:p>
          <a:p>
            <a:pPr marL="344381" lvl="1" indent="0">
              <a:spcBef>
                <a:spcPts val="0"/>
              </a:spcBef>
              <a:buNone/>
            </a:pPr>
            <a:endParaRPr lang="en-GB" sz="1700" dirty="0" smtClean="0"/>
          </a:p>
          <a:p>
            <a:pPr marL="344381" lvl="1" indent="0">
              <a:spcBef>
                <a:spcPts val="0"/>
              </a:spcBef>
              <a:buNone/>
            </a:pPr>
            <a:endParaRPr lang="en-GB" sz="1700" dirty="0" smtClean="0"/>
          </a:p>
          <a:p>
            <a:pPr>
              <a:spcBef>
                <a:spcPts val="0"/>
              </a:spcBef>
            </a:pPr>
            <a:r>
              <a:rPr lang="en-GB" sz="1700" u="sng" dirty="0" smtClean="0">
                <a:solidFill>
                  <a:srgbClr val="000090"/>
                </a:solidFill>
              </a:rPr>
              <a:t>HTS</a:t>
            </a:r>
            <a:r>
              <a:rPr lang="en-GB" sz="1700" dirty="0" smtClean="0">
                <a:solidFill>
                  <a:srgbClr val="000090"/>
                </a:solidFill>
              </a:rPr>
              <a:t> (needed </a:t>
            </a:r>
            <a:r>
              <a:rPr lang="en-GB" sz="1700" dirty="0" smtClean="0">
                <a:solidFill>
                  <a:srgbClr val="000090"/>
                </a:solidFill>
                <a:sym typeface="Wingdings"/>
              </a:rPr>
              <a:t> 20 T)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700" dirty="0">
                <a:solidFill>
                  <a:srgbClr val="000090"/>
                </a:solidFill>
                <a:sym typeface="Wingdings"/>
              </a:rPr>
              <a:t> </a:t>
            </a:r>
            <a:r>
              <a:rPr lang="en-GB" sz="1700" dirty="0" smtClean="0">
                <a:solidFill>
                  <a:srgbClr val="000090"/>
                </a:solidFill>
                <a:sym typeface="Wingdings"/>
              </a:rPr>
              <a:t>      on going R&amp;D!</a:t>
            </a:r>
          </a:p>
          <a:p>
            <a:pPr marL="0" indent="0">
              <a:spcBef>
                <a:spcPts val="0"/>
              </a:spcBef>
              <a:buNone/>
            </a:pPr>
            <a:endParaRPr lang="en-GB" sz="1700" dirty="0" smtClean="0">
              <a:solidFill>
                <a:srgbClr val="000090"/>
              </a:solidFill>
              <a:sym typeface="Wingdings"/>
            </a:endParaRPr>
          </a:p>
          <a:p>
            <a:pPr lvl="1">
              <a:spcBef>
                <a:spcPts val="0"/>
              </a:spcBef>
            </a:pPr>
            <a:r>
              <a:rPr lang="en-GB" sz="1700" dirty="0" smtClean="0">
                <a:sym typeface="Wingdings"/>
              </a:rPr>
              <a:t>Bi-2212: cost today 2-5x Nb</a:t>
            </a:r>
            <a:r>
              <a:rPr lang="en-GB" sz="1700" baseline="-25000" dirty="0" smtClean="0">
                <a:sym typeface="Wingdings"/>
              </a:rPr>
              <a:t>3</a:t>
            </a:r>
            <a:r>
              <a:rPr lang="en-GB" sz="1700" dirty="0" smtClean="0">
                <a:sym typeface="Wingdings"/>
              </a:rPr>
              <a:t>Sn</a:t>
            </a:r>
          </a:p>
          <a:p>
            <a:pPr lvl="1">
              <a:spcBef>
                <a:spcPts val="0"/>
              </a:spcBef>
            </a:pPr>
            <a:r>
              <a:rPr lang="en-GB" sz="1700" dirty="0" smtClean="0">
                <a:sym typeface="Wingdings"/>
              </a:rPr>
              <a:t>YBCO: cost today 10x Nb</a:t>
            </a:r>
            <a:r>
              <a:rPr lang="en-GB" sz="1700" baseline="-25000" dirty="0" smtClean="0">
                <a:sym typeface="Wingdings"/>
              </a:rPr>
              <a:t>3</a:t>
            </a:r>
            <a:r>
              <a:rPr lang="en-GB" sz="1700" dirty="0" smtClean="0">
                <a:sym typeface="Wingdings"/>
              </a:rPr>
              <a:t>Sn</a:t>
            </a:r>
          </a:p>
          <a:p>
            <a:pPr lvl="1">
              <a:spcBef>
                <a:spcPts val="0"/>
              </a:spcBef>
            </a:pPr>
            <a:endParaRPr lang="en-GB" sz="1700" dirty="0" smtClean="0">
              <a:sym typeface="Wingdings"/>
            </a:endParaRPr>
          </a:p>
          <a:p>
            <a:pPr lvl="1">
              <a:spcBef>
                <a:spcPts val="0"/>
              </a:spcBef>
            </a:pPr>
            <a:endParaRPr lang="en-GB" sz="1700" dirty="0" smtClean="0"/>
          </a:p>
          <a:p>
            <a:endParaRPr lang="en-GB" sz="1700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92" y="4869160"/>
            <a:ext cx="5920383" cy="1616273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660232" y="5856952"/>
            <a:ext cx="1828940" cy="62604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676" tIns="35676" rIns="35676" bIns="35676" numCol="1" spcCol="26758" rtlCol="0" anchor="ctr">
            <a:spAutoFit/>
          </a:bodyPr>
          <a:lstStyle/>
          <a:p>
            <a:pPr defTabSz="410310" eaLnBrk="1" fontAlgn="auto" latinLnBrk="1">
              <a:spcBef>
                <a:spcPts val="0"/>
              </a:spcBef>
              <a:spcAft>
                <a:spcPts val="0"/>
              </a:spcAft>
            </a:pPr>
            <a:r>
              <a:rPr lang="en-GB" kern="0" dirty="0">
                <a:solidFill>
                  <a:srgbClr val="535353"/>
                </a:solidFill>
                <a:latin typeface="Arial"/>
                <a:ea typeface="Gill Sans Light"/>
                <a:cs typeface="Arial"/>
                <a:sym typeface="Gill Sans Light"/>
              </a:rPr>
              <a:t>source: L. </a:t>
            </a:r>
            <a:r>
              <a:rPr lang="en-GB" kern="0" dirty="0" smtClean="0">
                <a:solidFill>
                  <a:srgbClr val="535353"/>
                </a:solidFill>
                <a:latin typeface="Arial"/>
                <a:ea typeface="Gill Sans Light"/>
                <a:cs typeface="Arial"/>
                <a:sym typeface="Gill Sans Light"/>
              </a:rPr>
              <a:t>Rossi</a:t>
            </a:r>
          </a:p>
          <a:p>
            <a:pPr defTabSz="410310" eaLnBrk="1" fontAlgn="auto" latinLnBrk="1">
              <a:spcBef>
                <a:spcPts val="0"/>
              </a:spcBef>
              <a:spcAft>
                <a:spcPts val="0"/>
              </a:spcAft>
            </a:pPr>
            <a:r>
              <a:rPr lang="en-GB" kern="0" dirty="0">
                <a:solidFill>
                  <a:srgbClr val="535353"/>
                </a:solidFill>
                <a:latin typeface="Arial"/>
                <a:ea typeface="Gill Sans Light"/>
                <a:cs typeface="Arial"/>
                <a:sym typeface="Gill Sans Light"/>
              </a:rPr>
              <a:t>f</a:t>
            </a:r>
            <a:r>
              <a:rPr lang="en-GB" kern="0" dirty="0" smtClean="0">
                <a:solidFill>
                  <a:srgbClr val="535353"/>
                </a:solidFill>
                <a:latin typeface="Arial"/>
                <a:ea typeface="Gill Sans Light"/>
                <a:cs typeface="Arial"/>
                <a:sym typeface="Gill Sans Light"/>
              </a:rPr>
              <a:t>rom 2011 - 2012</a:t>
            </a:r>
            <a:endParaRPr lang="en-GB" kern="0" dirty="0">
              <a:solidFill>
                <a:srgbClr val="535353"/>
              </a:solidFill>
              <a:latin typeface="Arial"/>
              <a:ea typeface="Gill Sans Light"/>
              <a:cs typeface="Arial"/>
              <a:sym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807974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88" y="692696"/>
            <a:ext cx="8627987" cy="58493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7688" y="375055"/>
            <a:ext cx="8509065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800" dirty="0" smtClean="0">
              <a:solidFill>
                <a:srgbClr val="000000"/>
              </a:solidFill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When could HTS or high performance Nb</a:t>
            </a:r>
            <a:r>
              <a:rPr lang="en-US" sz="2800" baseline="-250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3</a:t>
            </a:r>
            <a:r>
              <a:rPr lang="en-US" sz="28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Sn magnets become available?</a:t>
            </a:r>
            <a:endParaRPr lang="en-US" sz="28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Title 8"/>
          <p:cNvSpPr txBox="1">
            <a:spLocks/>
          </p:cNvSpPr>
          <p:nvPr/>
        </p:nvSpPr>
        <p:spPr>
          <a:xfrm>
            <a:off x="464566" y="116632"/>
            <a:ext cx="8643938" cy="741676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5pPr>
            <a:lvl6pPr marL="457059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118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18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239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GB" sz="4000" u="sng" kern="0" dirty="0" smtClean="0">
                <a:solidFill>
                  <a:srgbClr val="FF0000"/>
                </a:solidFill>
                <a:ea typeface="Garamond" charset="0"/>
                <a:cs typeface="Garamond" charset="0"/>
              </a:rPr>
              <a:t>pp colliders – High Field SC Magnets</a:t>
            </a:r>
            <a:endParaRPr lang="en-GB" sz="4000" u="sng" kern="0" dirty="0">
              <a:solidFill>
                <a:srgbClr val="FF0000"/>
              </a:solidFill>
              <a:ea typeface="Garamond" charset="0"/>
              <a:cs typeface="Garamond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5856" y="6165304"/>
            <a:ext cx="5372844" cy="3798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672" tIns="35672" rIns="35672" bIns="35672" numCol="1" spcCol="26754" rtlCol="0" anchor="ctr">
            <a:spAutoFit/>
          </a:bodyPr>
          <a:lstStyle/>
          <a:p>
            <a:pPr defTabSz="410268" latinLnBrk="1"/>
            <a:r>
              <a:rPr lang="en-GB" sz="2000" kern="0" dirty="0">
                <a:solidFill>
                  <a:srgbClr val="535353"/>
                </a:solidFill>
                <a:ea typeface="Gill Sans Light"/>
                <a:cs typeface="Arial"/>
                <a:sym typeface="Gill Sans Light"/>
              </a:rPr>
              <a:t>courtesy: L. Rossi (CERN</a:t>
            </a:r>
            <a:r>
              <a:rPr lang="en-GB" sz="2000" kern="0" dirty="0" smtClean="0">
                <a:solidFill>
                  <a:srgbClr val="535353"/>
                </a:solidFill>
                <a:ea typeface="Gill Sans Light"/>
                <a:cs typeface="Arial"/>
                <a:sym typeface="Gill Sans Light"/>
              </a:rPr>
              <a:t>) from 2011-2012</a:t>
            </a:r>
            <a:endParaRPr lang="en-GB" sz="2000" kern="0" dirty="0">
              <a:solidFill>
                <a:srgbClr val="535353"/>
              </a:solidFill>
              <a:ea typeface="Gill Sans Light"/>
              <a:cs typeface="Arial"/>
              <a:sym typeface="Gill Sans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76256" y="1556792"/>
            <a:ext cx="2160240" cy="42473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solidFill>
                  <a:srgbClr val="FFFFFF"/>
                </a:solidFill>
              </a:rPr>
              <a:t>Transition from </a:t>
            </a:r>
            <a:r>
              <a:rPr lang="en-US" dirty="0" err="1" smtClean="0">
                <a:solidFill>
                  <a:srgbClr val="FFFFFF"/>
                </a:solidFill>
              </a:rPr>
              <a:t>NbTi</a:t>
            </a:r>
            <a:r>
              <a:rPr lang="en-US" dirty="0" smtClean="0">
                <a:solidFill>
                  <a:srgbClr val="FFFFFF"/>
                </a:solidFill>
              </a:rPr>
              <a:t> to Nb</a:t>
            </a:r>
            <a:r>
              <a:rPr lang="en-US" baseline="-25000" dirty="0" smtClean="0">
                <a:solidFill>
                  <a:srgbClr val="FFFFFF"/>
                </a:solidFill>
              </a:rPr>
              <a:t>3</a:t>
            </a:r>
            <a:r>
              <a:rPr lang="en-US" dirty="0" smtClean="0">
                <a:solidFill>
                  <a:srgbClr val="FFFFFF"/>
                </a:solidFill>
              </a:rPr>
              <a:t>Sn:</a:t>
            </a:r>
          </a:p>
          <a:p>
            <a:pPr algn="just"/>
            <a:endParaRPr lang="en-US" dirty="0" smtClean="0">
              <a:solidFill>
                <a:srgbClr val="FFFFFF"/>
              </a:solidFill>
            </a:endParaRPr>
          </a:p>
          <a:p>
            <a:pPr algn="just"/>
            <a:r>
              <a:rPr lang="en-US" dirty="0" smtClean="0">
                <a:solidFill>
                  <a:srgbClr val="FFFFFF"/>
                </a:solidFill>
              </a:rPr>
              <a:t>HL-LH lead the R&amp;D for 11-15T magnets based on Nb</a:t>
            </a:r>
            <a:r>
              <a:rPr lang="en-US" baseline="-25000" dirty="0" smtClean="0">
                <a:solidFill>
                  <a:srgbClr val="FFFFFF"/>
                </a:solidFill>
              </a:rPr>
              <a:t>3</a:t>
            </a:r>
            <a:r>
              <a:rPr lang="en-US" dirty="0" smtClean="0">
                <a:solidFill>
                  <a:srgbClr val="FFFFFF"/>
                </a:solidFill>
              </a:rPr>
              <a:t>Sn technology:</a:t>
            </a:r>
          </a:p>
          <a:p>
            <a:r>
              <a:rPr lang="en-US" dirty="0" smtClean="0">
                <a:solidFill>
                  <a:srgbClr val="FFFFFF"/>
                </a:solidFill>
                <a:sym typeface="Wingdings"/>
              </a:rPr>
              <a:t>15-20 years R&amp;D program</a:t>
            </a:r>
          </a:p>
          <a:p>
            <a:endParaRPr lang="en-US" dirty="0" smtClean="0">
              <a:solidFill>
                <a:srgbClr val="FFFFFF"/>
              </a:solidFill>
              <a:sym typeface="Wingdings"/>
            </a:endParaRPr>
          </a:p>
          <a:p>
            <a:pPr algn="just"/>
            <a:r>
              <a:rPr lang="en-US" dirty="0" smtClean="0">
                <a:solidFill>
                  <a:srgbClr val="FFFFFF"/>
                </a:solidFill>
                <a:sym typeface="Wingdings"/>
              </a:rPr>
              <a:t>Transition to HTS:</a:t>
            </a:r>
          </a:p>
          <a:p>
            <a:pPr algn="just"/>
            <a:endParaRPr lang="en-US" dirty="0" smtClean="0">
              <a:solidFill>
                <a:srgbClr val="FFFFFF"/>
              </a:solidFill>
              <a:sym typeface="Wingdings"/>
            </a:endParaRPr>
          </a:p>
          <a:p>
            <a:pPr algn="just"/>
            <a:r>
              <a:rPr lang="en-US" dirty="0" smtClean="0">
                <a:solidFill>
                  <a:srgbClr val="FFFFFF"/>
                </a:solidFill>
                <a:sym typeface="Wingdings"/>
              </a:rPr>
              <a:t>Assume R&amp;D period of similar size  2035?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55912" y="1478735"/>
            <a:ext cx="1964560" cy="3477875"/>
          </a:xfrm>
          <a:prstGeom prst="rect">
            <a:avLst/>
          </a:prstGeom>
          <a:solidFill>
            <a:srgbClr val="407EC0"/>
          </a:solidFill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FFFFFF"/>
              </a:solidFill>
              <a:latin typeface="Times New Roman" charset="0"/>
              <a:ea typeface="Times New Roman" charset="0"/>
              <a:cs typeface="Times New Roman" charset="0"/>
              <a:sym typeface="Wingdings"/>
            </a:endParaRPr>
          </a:p>
          <a:p>
            <a:r>
              <a:rPr lang="en-US" dirty="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Push Nb</a:t>
            </a:r>
            <a:r>
              <a:rPr lang="en-US" baseline="-25000" dirty="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3</a:t>
            </a:r>
            <a:r>
              <a:rPr lang="en-US" dirty="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Sn and/or</a:t>
            </a:r>
          </a:p>
          <a:p>
            <a:pPr algn="just"/>
            <a:r>
              <a:rPr lang="en-US" dirty="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Transition to HTS:</a:t>
            </a:r>
          </a:p>
          <a:p>
            <a:pPr algn="just"/>
            <a:endParaRPr lang="en-US" dirty="0" smtClean="0">
              <a:solidFill>
                <a:srgbClr val="FFFFFF"/>
              </a:solidFill>
              <a:latin typeface="Times New Roman" charset="0"/>
              <a:ea typeface="Times New Roman" charset="0"/>
              <a:cs typeface="Times New Roman" charset="0"/>
              <a:sym typeface="Wingdings"/>
            </a:endParaRPr>
          </a:p>
          <a:p>
            <a:pPr algn="just"/>
            <a:r>
              <a:rPr lang="en-US" dirty="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Assume R&amp;D period of similar length as for </a:t>
            </a:r>
            <a:r>
              <a:rPr lang="en-US" dirty="0" err="1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NbTi</a:t>
            </a:r>
            <a:r>
              <a:rPr lang="en-US" dirty="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 and HL-LHC</a:t>
            </a:r>
          </a:p>
          <a:p>
            <a:pPr algn="just"/>
            <a:endParaRPr lang="en-US" dirty="0">
              <a:solidFill>
                <a:srgbClr val="FFFFFF"/>
              </a:solidFill>
              <a:latin typeface="Times New Roman" charset="0"/>
              <a:ea typeface="Times New Roman" charset="0"/>
              <a:cs typeface="Times New Roman" charset="0"/>
              <a:sym typeface="Wingdings"/>
            </a:endParaRPr>
          </a:p>
          <a:p>
            <a:pPr algn="just"/>
            <a:r>
              <a:rPr lang="en-US" sz="20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 15 to 25 years</a:t>
            </a:r>
          </a:p>
          <a:p>
            <a:pPr algn="just"/>
            <a:endParaRPr lang="en-US" b="1" dirty="0">
              <a:solidFill>
                <a:srgbClr val="FFFFFF"/>
              </a:solidFill>
              <a:latin typeface="Times New Roman" charset="0"/>
              <a:ea typeface="Times New Roman" charset="0"/>
              <a:cs typeface="Times New Roman" charset="0"/>
              <a:sym typeface="Wingdings"/>
            </a:endParaRP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 2035?</a:t>
            </a:r>
          </a:p>
        </p:txBody>
      </p:sp>
      <p:sp>
        <p:nvSpPr>
          <p:cNvPr id="6" name="Rectangle 5"/>
          <p:cNvSpPr/>
          <p:nvPr/>
        </p:nvSpPr>
        <p:spPr bwMode="auto">
          <a:xfrm rot="2705809">
            <a:off x="5670759" y="3536384"/>
            <a:ext cx="90000" cy="90000"/>
          </a:xfrm>
          <a:prstGeom prst="rect">
            <a:avLst/>
          </a:prstGeom>
          <a:solidFill>
            <a:srgbClr val="407EC0"/>
          </a:solidFill>
          <a:ln w="12700" cap="flat" cmpd="sng" algn="ctr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27551F"/>
              </a:solidFill>
              <a:latin typeface="Times New Roman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42700" y="3617370"/>
            <a:ext cx="7489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HL-LHC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 rot="2705809">
            <a:off x="5670760" y="3688784"/>
            <a:ext cx="90000" cy="90000"/>
          </a:xfrm>
          <a:prstGeom prst="rect">
            <a:avLst/>
          </a:prstGeom>
          <a:solidFill>
            <a:srgbClr val="407EC0"/>
          </a:solidFill>
          <a:ln w="12700" cap="flat" cmpd="sng" algn="ctr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27551F"/>
              </a:solidFill>
              <a:latin typeface="Times New Roman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3744036" y="3613258"/>
            <a:ext cx="2003489" cy="573173"/>
          </a:xfrm>
          <a:prstGeom prst="line">
            <a:avLst/>
          </a:prstGeom>
          <a:ln w="34925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5742700" y="2925917"/>
            <a:ext cx="951777" cy="678895"/>
          </a:xfrm>
          <a:prstGeom prst="line">
            <a:avLst/>
          </a:prstGeom>
          <a:ln w="34925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670644" y="2929020"/>
            <a:ext cx="2003489" cy="573173"/>
          </a:xfrm>
          <a:prstGeom prst="line">
            <a:avLst/>
          </a:prstGeom>
          <a:ln w="34925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189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/>
          <p:cNvSpPr txBox="1">
            <a:spLocks/>
          </p:cNvSpPr>
          <p:nvPr/>
        </p:nvSpPr>
        <p:spPr>
          <a:xfrm>
            <a:off x="464566" y="116632"/>
            <a:ext cx="8643938" cy="741676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5pPr>
            <a:lvl6pPr marL="457059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118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18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239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GB" sz="3600" b="1" u="sng" kern="0" dirty="0" smtClean="0">
                <a:solidFill>
                  <a:srgbClr val="FF0000"/>
                </a:solidFill>
                <a:latin typeface="Garamond" charset="0"/>
                <a:ea typeface="Garamond" charset="0"/>
                <a:cs typeface="Garamond" charset="0"/>
              </a:rPr>
              <a:t>pp colliders: Future Project Options</a:t>
            </a:r>
            <a:endParaRPr lang="en-GB" sz="3600" b="1" u="sng" kern="0" dirty="0">
              <a:solidFill>
                <a:srgbClr val="FF0000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116012" y="874936"/>
            <a:ext cx="8956967" cy="492372"/>
            <a:chOff x="457200" y="1143000"/>
            <a:chExt cx="8956967" cy="492372"/>
          </a:xfrm>
        </p:grpSpPr>
        <p:sp>
          <p:nvSpPr>
            <p:cNvPr id="14" name="Rectangle 3"/>
            <p:cNvSpPr>
              <a:spLocks noChangeArrowheads="1"/>
            </p:cNvSpPr>
            <p:nvPr/>
          </p:nvSpPr>
          <p:spPr bwMode="auto">
            <a:xfrm>
              <a:off x="457200" y="1295400"/>
              <a:ext cx="534988" cy="227012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 anchor="ctr"/>
            <a:lstStyle/>
            <a:p>
              <a:pPr algn="l" eaLnBrk="1" hangingPunct="1">
                <a:defRPr/>
              </a:pPr>
              <a:endParaRPr lang="en-GB">
                <a:solidFill>
                  <a:schemeClr val="tx1"/>
                </a:solidFill>
                <a:cs typeface="+mn-cs"/>
              </a:endParaRPr>
            </a:p>
          </p:txBody>
        </p:sp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1069975" y="1143000"/>
              <a:ext cx="8344192" cy="492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>
              <a:spAutoFit/>
            </a:bodyPr>
            <a:lstStyle/>
            <a:p>
              <a:pPr algn="l" eaLnBrk="1" hangingPunct="1">
                <a:spcAft>
                  <a:spcPts val="600"/>
                </a:spcAft>
                <a:defRPr/>
              </a:pPr>
              <a:r>
                <a:rPr lang="en-US" sz="2600" dirty="0" smtClean="0">
                  <a:solidFill>
                    <a:schemeClr val="tx1"/>
                  </a:solidFill>
                  <a:cs typeface="+mn-cs"/>
                </a:rPr>
                <a:t>HE-LHC: installation of new 16T magnets in LHC tunnel</a:t>
              </a:r>
            </a:p>
          </p:txBody>
        </p:sp>
      </p:grp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35496" y="1569952"/>
            <a:ext cx="9459498" cy="4785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>
            <a:spAutoFit/>
          </a:bodyPr>
          <a:lstStyle/>
          <a:p>
            <a:pPr algn="l" eaLnBrk="1" hangingPunct="1">
              <a:spcAft>
                <a:spcPts val="600"/>
              </a:spcAft>
              <a:defRPr/>
            </a:pPr>
            <a:r>
              <a:rPr lang="en-US" sz="2600" dirty="0" smtClean="0">
                <a:solidFill>
                  <a:schemeClr val="accent5">
                    <a:lumMod val="75000"/>
                  </a:schemeClr>
                </a:solidFill>
                <a:cs typeface="+mn-cs"/>
                <a:sym typeface="Wingdings"/>
              </a:rPr>
              <a:t> Requires Nb</a:t>
            </a:r>
            <a:r>
              <a:rPr lang="en-US" sz="2600" baseline="-25000" dirty="0" smtClean="0">
                <a:solidFill>
                  <a:schemeClr val="accent5">
                    <a:lumMod val="75000"/>
                  </a:schemeClr>
                </a:solidFill>
                <a:cs typeface="+mn-cs"/>
                <a:sym typeface="Wingdings"/>
              </a:rPr>
              <a:t>3</a:t>
            </a:r>
            <a:r>
              <a:rPr lang="en-US" sz="2600" dirty="0" smtClean="0">
                <a:solidFill>
                  <a:schemeClr val="accent5">
                    <a:lumMod val="75000"/>
                  </a:schemeClr>
                </a:solidFill>
                <a:cs typeface="+mn-cs"/>
                <a:sym typeface="Wingdings"/>
              </a:rPr>
              <a:t>Sn magnet technology with 16T peak field: </a:t>
            </a:r>
          </a:p>
          <a:p>
            <a:pPr lvl="1" algn="l" eaLnBrk="1" hangingPunct="1">
              <a:spcAft>
                <a:spcPts val="600"/>
              </a:spcAft>
              <a:defRPr/>
            </a:pPr>
            <a:r>
              <a:rPr lang="en-US" sz="2600" dirty="0" smtClean="0">
                <a:solidFill>
                  <a:srgbClr val="FF0000"/>
                </a:solidFill>
                <a:cs typeface="+mn-cs"/>
                <a:sym typeface="Wingdings"/>
              </a:rPr>
              <a:t>Magnet technology not yet at accelerator grade level</a:t>
            </a:r>
          </a:p>
          <a:p>
            <a:pPr lvl="1" algn="l" eaLnBrk="1" hangingPunct="1">
              <a:spcAft>
                <a:spcPts val="600"/>
              </a:spcAft>
              <a:defRPr/>
            </a:pPr>
            <a:r>
              <a:rPr lang="en-US" sz="2600" dirty="0" smtClean="0">
                <a:solidFill>
                  <a:srgbClr val="3333CC"/>
                </a:solidFill>
                <a:cs typeface="+mn-cs"/>
                <a:sym typeface="Wingdings"/>
              </a:rPr>
              <a:t>Option for ‘post HL-LHC’  2040ies</a:t>
            </a:r>
          </a:p>
          <a:p>
            <a:pPr lvl="1">
              <a:spcAft>
                <a:spcPts val="600"/>
              </a:spcAft>
              <a:defRPr/>
            </a:pPr>
            <a:r>
              <a:rPr lang="en-US" sz="2600" dirty="0" smtClean="0">
                <a:solidFill>
                  <a:srgbClr val="3333CC"/>
                </a:solidFill>
                <a:cs typeface="+mn-cs"/>
                <a:sym typeface="Wingdings"/>
              </a:rPr>
              <a:t>Magnets will be more expensive than </a:t>
            </a:r>
            <a:r>
              <a:rPr lang="en-US" sz="2600" dirty="0" smtClean="0">
                <a:solidFill>
                  <a:srgbClr val="3333CC"/>
                </a:solidFill>
                <a:sym typeface="Wingdings"/>
              </a:rPr>
              <a:t>those of</a:t>
            </a:r>
            <a:r>
              <a:rPr lang="en-US" sz="2600" dirty="0">
                <a:solidFill>
                  <a:srgbClr val="3333CC"/>
                </a:solidFill>
                <a:sym typeface="Wingdings"/>
              </a:rPr>
              <a:t> </a:t>
            </a:r>
            <a:r>
              <a:rPr lang="en-US" sz="2600" dirty="0" smtClean="0">
                <a:solidFill>
                  <a:srgbClr val="3333CC"/>
                </a:solidFill>
                <a:sym typeface="Wingdings"/>
              </a:rPr>
              <a:t>LHC</a:t>
            </a:r>
            <a:endParaRPr lang="en-US" sz="2000" dirty="0" smtClean="0">
              <a:solidFill>
                <a:srgbClr val="3333CC"/>
              </a:solidFill>
              <a:sym typeface="Wingdings"/>
            </a:endParaRPr>
          </a:p>
          <a:p>
            <a:pPr lvl="1" algn="l" eaLnBrk="1" hangingPunct="1">
              <a:spcAft>
                <a:spcPts val="600"/>
              </a:spcAft>
              <a:defRPr/>
            </a:pPr>
            <a:r>
              <a:rPr lang="en-US" sz="2600" dirty="0" smtClean="0">
                <a:solidFill>
                  <a:srgbClr val="3333CC"/>
                </a:solidFill>
                <a:sym typeface="Wingdings"/>
              </a:rPr>
              <a:t>Detailed study conducted under the FCC umbrella</a:t>
            </a:r>
          </a:p>
          <a:p>
            <a:pPr lvl="1" algn="l" eaLnBrk="1" hangingPunct="1">
              <a:spcAft>
                <a:spcPts val="600"/>
              </a:spcAft>
              <a:defRPr/>
            </a:pPr>
            <a:r>
              <a:rPr lang="en-US" sz="2600" dirty="0">
                <a:solidFill>
                  <a:srgbClr val="3333CC"/>
                </a:solidFill>
                <a:cs typeface="+mn-cs"/>
                <a:sym typeface="Wingdings"/>
              </a:rPr>
              <a:t>	</a:t>
            </a:r>
            <a:r>
              <a:rPr lang="en-US" sz="2600" dirty="0" smtClean="0">
                <a:solidFill>
                  <a:srgbClr val="3333CC"/>
                </a:solidFill>
                <a:cs typeface="+mn-cs"/>
                <a:sym typeface="Wingdings"/>
              </a:rPr>
              <a:t> results expected by 2018 </a:t>
            </a:r>
          </a:p>
          <a:p>
            <a:pPr lvl="1" algn="l" eaLnBrk="1" hangingPunct="1">
              <a:spcAft>
                <a:spcPts val="600"/>
              </a:spcAft>
              <a:defRPr/>
            </a:pPr>
            <a:r>
              <a:rPr lang="en-US" sz="2600" dirty="0" smtClean="0">
                <a:solidFill>
                  <a:srgbClr val="C00000"/>
                </a:solidFill>
                <a:cs typeface="+mn-cs"/>
                <a:sym typeface="Wingdings"/>
              </a:rPr>
              <a:t>Would imply ca. 5 years without HEP (LEP LHC took 10)!!</a:t>
            </a:r>
          </a:p>
          <a:p>
            <a:pPr lvl="1" algn="l" eaLnBrk="1" hangingPunct="1">
              <a:spcAft>
                <a:spcPts val="600"/>
              </a:spcAft>
              <a:defRPr/>
            </a:pPr>
            <a:r>
              <a:rPr lang="en-US" sz="2600" dirty="0" smtClean="0">
                <a:solidFill>
                  <a:srgbClr val="C00000"/>
                </a:solidFill>
                <a:cs typeface="+mn-cs"/>
                <a:sym typeface="Wingdings"/>
              </a:rPr>
              <a:t>Would bring ‘only’ a factor two in CM collision energy!</a:t>
            </a:r>
          </a:p>
          <a:p>
            <a:pPr lvl="1" algn="l" eaLnBrk="1" hangingPunct="1">
              <a:spcAft>
                <a:spcPts val="600"/>
              </a:spcAft>
              <a:defRPr/>
            </a:pPr>
            <a:r>
              <a:rPr lang="en-US" sz="2600" dirty="0" smtClean="0">
                <a:solidFill>
                  <a:srgbClr val="7DA66E"/>
                </a:solidFill>
                <a:cs typeface="+mn-cs"/>
                <a:sym typeface="Wingdings"/>
              </a:rPr>
              <a:t>Would be a technology demonstrator for FCC-</a:t>
            </a:r>
            <a:r>
              <a:rPr lang="en-US" sz="2600" dirty="0" err="1" smtClean="0">
                <a:solidFill>
                  <a:srgbClr val="7DA66E"/>
                </a:solidFill>
                <a:cs typeface="+mn-cs"/>
                <a:sym typeface="Wingdings"/>
              </a:rPr>
              <a:t>hh</a:t>
            </a:r>
            <a:endParaRPr lang="en-US" sz="2600" dirty="0" smtClean="0">
              <a:solidFill>
                <a:srgbClr val="7DA66E"/>
              </a:solidFill>
              <a:cs typeface="+mn-cs"/>
              <a:sym typeface="Wingdings"/>
            </a:endParaRPr>
          </a:p>
          <a:p>
            <a:pPr lvl="1" algn="l" eaLnBrk="1" hangingPunct="1">
              <a:spcAft>
                <a:spcPts val="600"/>
              </a:spcAft>
              <a:defRPr/>
            </a:pPr>
            <a:r>
              <a:rPr lang="en-US" sz="2600" dirty="0" smtClean="0">
                <a:solidFill>
                  <a:srgbClr val="7DA66E"/>
                </a:solidFill>
                <a:sym typeface="Wingdings"/>
              </a:rPr>
              <a:t>New regime for proton beam dynamics! (SR and damping)</a:t>
            </a:r>
            <a:endParaRPr lang="en-US" sz="2600" dirty="0" smtClean="0">
              <a:solidFill>
                <a:srgbClr val="7DA66E"/>
              </a:solidFill>
              <a:cs typeface="+mn-cs"/>
              <a:sym typeface="Wingding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91368" y="3048000"/>
            <a:ext cx="1066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2000" dirty="0">
                <a:solidFill>
                  <a:srgbClr val="FF0000"/>
                </a:solidFill>
                <a:sym typeface="Wingdings"/>
              </a:rPr>
              <a:t>(x 3-4</a:t>
            </a:r>
            <a:r>
              <a:rPr lang="en-US" sz="2000" dirty="0" smtClean="0">
                <a:solidFill>
                  <a:srgbClr val="FF0000"/>
                </a:solidFill>
                <a:sym typeface="Wingdings"/>
              </a:rPr>
              <a:t>?)</a:t>
            </a:r>
            <a:endParaRPr lang="en-US" sz="2000" dirty="0">
              <a:solidFill>
                <a:srgbClr val="FF0000"/>
              </a:solidFill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17295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207" y="755240"/>
            <a:ext cx="7766611" cy="5824959"/>
          </a:xfrm>
          <a:prstGeom prst="rect">
            <a:avLst/>
          </a:prstGeom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493443" y="133812"/>
            <a:ext cx="8966200" cy="720725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st="63500" dir="2700000" algn="tl" rotWithShape="0">
                    <a:schemeClr val="bg1">
                      <a:lumMod val="75000"/>
                      <a:alpha val="5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u="sng" dirty="0" smtClean="0">
                <a:solidFill>
                  <a:srgbClr val="FF0000"/>
                </a:solidFill>
                <a:effectLst>
                  <a:outerShdw blurRad="63500" dist="63500" dir="2700000" algn="tl" rotWithShape="0">
                    <a:prstClr val="white">
                      <a:lumMod val="75000"/>
                      <a:alpha val="50000"/>
                    </a:prstClr>
                  </a:outerShdw>
                </a:effectLst>
                <a:latin typeface="Garamond"/>
                <a:cs typeface="Garamond"/>
              </a:rPr>
              <a:t>LHC Performance up to </a:t>
            </a:r>
            <a:r>
              <a:rPr lang="en-US" sz="3600" b="1" u="sng" dirty="0" err="1" smtClean="0">
                <a:solidFill>
                  <a:srgbClr val="FF0000"/>
                </a:solidFill>
                <a:effectLst>
                  <a:outerShdw blurRad="63500" dist="63500" dir="2700000" algn="tl" rotWithShape="0">
                    <a:prstClr val="white">
                      <a:lumMod val="75000"/>
                      <a:alpha val="50000"/>
                    </a:prstClr>
                  </a:outerShdw>
                </a:effectLst>
                <a:latin typeface="Garamond"/>
                <a:cs typeface="Garamond"/>
              </a:rPr>
              <a:t>RunII</a:t>
            </a:r>
            <a:r>
              <a:rPr lang="en-US" sz="3600" b="1" u="sng" dirty="0" smtClean="0">
                <a:solidFill>
                  <a:srgbClr val="FF0000"/>
                </a:solidFill>
                <a:effectLst>
                  <a:outerShdw blurRad="63500" dist="63500" dir="2700000" algn="tl" rotWithShape="0">
                    <a:prstClr val="white">
                      <a:lumMod val="75000"/>
                      <a:alpha val="50000"/>
                    </a:prstClr>
                  </a:outerShdw>
                </a:effectLst>
                <a:latin typeface="Garamond"/>
                <a:cs typeface="Garamond"/>
              </a:rPr>
              <a:t>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84400" y="3617178"/>
            <a:ext cx="5436411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000" b="1" dirty="0" smtClean="0">
                <a:solidFill>
                  <a:srgbClr val="FFFFFF"/>
                </a:solidFill>
                <a:latin typeface="Arial"/>
              </a:rPr>
              <a:t>On track for &gt; 40fb</a:t>
            </a:r>
            <a:r>
              <a:rPr lang="en-GB" sz="2000" b="1" baseline="30000" dirty="0" smtClean="0">
                <a:solidFill>
                  <a:srgbClr val="FFFFFF"/>
                </a:solidFill>
                <a:latin typeface="Arial"/>
              </a:rPr>
              <a:t>-1</a:t>
            </a:r>
            <a:r>
              <a:rPr lang="en-GB" sz="2000" b="1" dirty="0" smtClean="0">
                <a:solidFill>
                  <a:srgbClr val="FFFFFF"/>
                </a:solidFill>
                <a:latin typeface="Arial"/>
              </a:rPr>
              <a:t> in 2017</a:t>
            </a:r>
            <a:endParaRPr lang="en-GB" sz="2000" b="1" dirty="0" smtClean="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78499" y="2543194"/>
            <a:ext cx="20874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7030A0"/>
                </a:solidFill>
                <a:sym typeface="Wingdings"/>
              </a:rPr>
              <a:t> </a:t>
            </a:r>
            <a:r>
              <a:rPr lang="en-US" sz="1400" b="1" dirty="0" smtClean="0">
                <a:solidFill>
                  <a:srgbClr val="7030A0"/>
                </a:solidFill>
              </a:rPr>
              <a:t>Exploring the limits</a:t>
            </a:r>
            <a:endParaRPr lang="en-US" sz="1400" b="1" dirty="0">
              <a:solidFill>
                <a:srgbClr val="7030A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78499" y="1636414"/>
            <a:ext cx="17700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  <a:sym typeface="Wingdings"/>
              </a:rPr>
              <a:t> </a:t>
            </a:r>
            <a:r>
              <a:rPr lang="en-US" sz="1400" b="1" dirty="0" smtClean="0">
                <a:solidFill>
                  <a:srgbClr val="00B050"/>
                </a:solidFill>
              </a:rPr>
              <a:t>Commissioning</a:t>
            </a:r>
            <a:endParaRPr lang="en-US" sz="1400" b="1" dirty="0">
              <a:solidFill>
                <a:srgbClr val="00B05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78499" y="1938674"/>
            <a:ext cx="20874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sym typeface="Wingdings"/>
              </a:rPr>
              <a:t> </a:t>
            </a:r>
            <a:r>
              <a:rPr lang="en-US" sz="1400" b="1" dirty="0" smtClean="0">
                <a:solidFill>
                  <a:srgbClr val="FF0000"/>
                </a:solidFill>
              </a:rPr>
              <a:t>Exploring the limits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78499" y="2240934"/>
            <a:ext cx="1515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3861AA"/>
                </a:solidFill>
                <a:sym typeface="Wingdings"/>
              </a:rPr>
              <a:t> </a:t>
            </a:r>
            <a:r>
              <a:rPr lang="en-US" sz="1400" b="1" dirty="0" smtClean="0">
                <a:solidFill>
                  <a:srgbClr val="3861AA"/>
                </a:solidFill>
              </a:rPr>
              <a:t>L production</a:t>
            </a:r>
            <a:endParaRPr lang="en-US" sz="1400" b="1" dirty="0">
              <a:solidFill>
                <a:srgbClr val="3861AA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78499" y="2845454"/>
            <a:ext cx="1515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C000"/>
                </a:solidFill>
                <a:sym typeface="Wingdings"/>
              </a:rPr>
              <a:t> </a:t>
            </a:r>
            <a:r>
              <a:rPr lang="en-US" sz="1400" b="1" dirty="0" smtClean="0">
                <a:solidFill>
                  <a:srgbClr val="FFC000"/>
                </a:solidFill>
              </a:rPr>
              <a:t>L production</a:t>
            </a:r>
            <a:endParaRPr lang="en-US" sz="1400" b="1" dirty="0">
              <a:solidFill>
                <a:srgbClr val="FFC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78499" y="3147714"/>
            <a:ext cx="1515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B0F0"/>
                </a:solidFill>
                <a:sym typeface="Wingdings"/>
              </a:rPr>
              <a:t> </a:t>
            </a:r>
            <a:r>
              <a:rPr lang="en-US" sz="1400" b="1" dirty="0" smtClean="0">
                <a:solidFill>
                  <a:srgbClr val="00B0F0"/>
                </a:solidFill>
              </a:rPr>
              <a:t>L production</a:t>
            </a:r>
            <a:endParaRPr lang="en-US" sz="14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76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/>
          <p:cNvSpPr txBox="1">
            <a:spLocks/>
          </p:cNvSpPr>
          <p:nvPr/>
        </p:nvSpPr>
        <p:spPr>
          <a:xfrm>
            <a:off x="464566" y="116632"/>
            <a:ext cx="8643938" cy="741676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5pPr>
            <a:lvl6pPr marL="457059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118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18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239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defTabSz="914400"/>
            <a:r>
              <a:rPr lang="en-GB" u="sng" kern="0" dirty="0" smtClean="0">
                <a:solidFill>
                  <a:srgbClr val="FF0000"/>
                </a:solidFill>
              </a:rPr>
              <a:t>pp colliders: Future Project Options</a:t>
            </a:r>
            <a:endParaRPr lang="en-GB" u="sng" kern="0" dirty="0">
              <a:solidFill>
                <a:srgbClr val="FF0000"/>
              </a:solidFill>
            </a:endParaRP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179512" y="1107392"/>
            <a:ext cx="8196759" cy="492372"/>
            <a:chOff x="457200" y="1143000"/>
            <a:chExt cx="8196759" cy="492372"/>
          </a:xfrm>
        </p:grpSpPr>
        <p:sp>
          <p:nvSpPr>
            <p:cNvPr id="10" name="Rectangle 3"/>
            <p:cNvSpPr>
              <a:spLocks noChangeArrowheads="1"/>
            </p:cNvSpPr>
            <p:nvPr/>
          </p:nvSpPr>
          <p:spPr bwMode="auto">
            <a:xfrm>
              <a:off x="457200" y="1295400"/>
              <a:ext cx="534988" cy="227012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1069975" y="1143000"/>
              <a:ext cx="7583984" cy="492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ts val="600"/>
                </a:spcAft>
                <a:defRPr/>
              </a:pPr>
              <a:r>
                <a:rPr lang="en-US" sz="2600" dirty="0" smtClean="0">
                  <a:solidFill>
                    <a:srgbClr val="000000"/>
                  </a:solidFill>
                  <a:latin typeface="Times New Roman" charset="0"/>
                </a:rPr>
                <a:t>FCC-</a:t>
              </a:r>
              <a:r>
                <a:rPr lang="en-US" sz="2600" dirty="0" err="1" smtClean="0">
                  <a:solidFill>
                    <a:srgbClr val="000000"/>
                  </a:solidFill>
                  <a:latin typeface="Times New Roman" charset="0"/>
                </a:rPr>
                <a:t>hh</a:t>
              </a:r>
              <a:r>
                <a:rPr lang="en-US" sz="2600" dirty="0" smtClean="0">
                  <a:solidFill>
                    <a:srgbClr val="000000"/>
                  </a:solidFill>
                  <a:latin typeface="Times New Roman" charset="0"/>
                </a:rPr>
                <a:t>: International Study under CERN coordination</a:t>
              </a:r>
            </a:p>
          </p:txBody>
        </p:sp>
      </p:grp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35496" y="1700808"/>
            <a:ext cx="8476857" cy="1923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600" dirty="0" smtClean="0">
                <a:solidFill>
                  <a:srgbClr val="CC9900"/>
                </a:solidFill>
                <a:latin typeface="Times New Roman" charset="0"/>
                <a:sym typeface="Wingdings"/>
              </a:rPr>
              <a:t> Requires magnet technology with &gt; 16T peak field: </a:t>
            </a:r>
          </a:p>
          <a:p>
            <a:pPr marL="457059" lvl="1" defTabSz="914400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600" dirty="0" smtClean="0">
                <a:solidFill>
                  <a:srgbClr val="3333CC"/>
                </a:solidFill>
                <a:latin typeface="Times New Roman" charset="0"/>
                <a:sym typeface="Wingdings"/>
              </a:rPr>
              <a:t>CDR planned for 2018 in time for next European Strategy </a:t>
            </a:r>
          </a:p>
          <a:p>
            <a:pPr marL="457059" lvl="1" defTabSz="914400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600" dirty="0" smtClean="0">
                <a:solidFill>
                  <a:srgbClr val="C00000"/>
                </a:solidFill>
                <a:latin typeface="Times New Roman" charset="0"/>
                <a:sym typeface="Wingdings"/>
              </a:rPr>
              <a:t>Based on 100km long tunnel in Geneva area (4 x LHC)</a:t>
            </a:r>
          </a:p>
          <a:p>
            <a:pPr marL="457059" lvl="1" defTabSz="914400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600" dirty="0" smtClean="0">
                <a:solidFill>
                  <a:srgbClr val="3B812F"/>
                </a:solidFill>
                <a:latin typeface="Times New Roman" charset="0"/>
                <a:sym typeface="Wingdings"/>
              </a:rPr>
              <a:t>		 almost 10 fold increase in CME </a:t>
            </a:r>
            <a:r>
              <a:rPr lang="en-US" sz="2600" dirty="0" err="1" smtClean="0">
                <a:solidFill>
                  <a:srgbClr val="3B812F"/>
                </a:solidFill>
                <a:latin typeface="Times New Roman" charset="0"/>
                <a:sym typeface="Wingdings"/>
              </a:rPr>
              <a:t>wrt</a:t>
            </a:r>
            <a:r>
              <a:rPr lang="en-US" sz="2600" dirty="0" smtClean="0">
                <a:solidFill>
                  <a:srgbClr val="3B812F"/>
                </a:solidFill>
                <a:latin typeface="Times New Roman" charset="0"/>
                <a:sym typeface="Wingdings"/>
              </a:rPr>
              <a:t> LHC</a:t>
            </a: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179512" y="3864379"/>
            <a:ext cx="3652246" cy="492372"/>
            <a:chOff x="457200" y="1143000"/>
            <a:chExt cx="3652246" cy="492372"/>
          </a:xfrm>
        </p:grpSpPr>
        <p:sp>
          <p:nvSpPr>
            <p:cNvPr id="14" name="Rectangle 3"/>
            <p:cNvSpPr>
              <a:spLocks noChangeArrowheads="1"/>
            </p:cNvSpPr>
            <p:nvPr/>
          </p:nvSpPr>
          <p:spPr bwMode="auto">
            <a:xfrm>
              <a:off x="457200" y="1295400"/>
              <a:ext cx="534988" cy="227012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1069975" y="1143000"/>
              <a:ext cx="3039471" cy="492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ts val="600"/>
                </a:spcAft>
                <a:defRPr/>
              </a:pPr>
              <a:r>
                <a:rPr lang="en-US" sz="2600" dirty="0" err="1" smtClean="0">
                  <a:solidFill>
                    <a:srgbClr val="000000"/>
                  </a:solidFill>
                  <a:latin typeface="Times New Roman" charset="0"/>
                </a:rPr>
                <a:t>SppC</a:t>
              </a:r>
              <a:r>
                <a:rPr lang="en-US" sz="2600" dirty="0" smtClean="0">
                  <a:solidFill>
                    <a:srgbClr val="000000"/>
                  </a:solidFill>
                  <a:latin typeface="Times New Roman" charset="0"/>
                </a:rPr>
                <a:t>: Chinese Study</a:t>
              </a:r>
            </a:p>
          </p:txBody>
        </p:sp>
      </p:grp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35496" y="4457795"/>
            <a:ext cx="7801992" cy="1923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600" dirty="0" smtClean="0">
                <a:solidFill>
                  <a:srgbClr val="E2CAAA">
                    <a:lumMod val="75000"/>
                  </a:srgbClr>
                </a:solidFill>
                <a:latin typeface="Times New Roman" charset="0"/>
                <a:sym typeface="Wingdings"/>
              </a:rPr>
              <a:t> Similar design as FCC-</a:t>
            </a:r>
            <a:r>
              <a:rPr lang="en-US" sz="2600" dirty="0" err="1" smtClean="0">
                <a:solidFill>
                  <a:srgbClr val="E2CAAA">
                    <a:lumMod val="75000"/>
                  </a:srgbClr>
                </a:solidFill>
                <a:latin typeface="Times New Roman" charset="0"/>
                <a:sym typeface="Wingdings"/>
              </a:rPr>
              <a:t>hh</a:t>
            </a:r>
            <a:r>
              <a:rPr lang="en-US" sz="2600" dirty="0" smtClean="0">
                <a:solidFill>
                  <a:srgbClr val="E2CAAA">
                    <a:lumMod val="75000"/>
                  </a:srgbClr>
                </a:solidFill>
                <a:latin typeface="Times New Roman" charset="0"/>
                <a:sym typeface="Wingdings"/>
              </a:rPr>
              <a:t>:</a:t>
            </a:r>
          </a:p>
          <a:p>
            <a:pPr defTabSz="914400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600" dirty="0">
                <a:solidFill>
                  <a:srgbClr val="E2CAAA">
                    <a:lumMod val="75000"/>
                  </a:srgbClr>
                </a:solidFill>
                <a:latin typeface="Times New Roman" charset="0"/>
                <a:sym typeface="Wingdings"/>
              </a:rPr>
              <a:t> </a:t>
            </a:r>
            <a:r>
              <a:rPr lang="en-US" sz="2600" dirty="0" smtClean="0">
                <a:solidFill>
                  <a:srgbClr val="E2CAAA">
                    <a:lumMod val="75000"/>
                  </a:srgbClr>
                </a:solidFill>
                <a:latin typeface="Times New Roman" charset="0"/>
                <a:sym typeface="Wingdings"/>
              </a:rPr>
              <a:t>    </a:t>
            </a:r>
            <a:r>
              <a:rPr lang="en-US" sz="2600" dirty="0" smtClean="0">
                <a:solidFill>
                  <a:srgbClr val="2F4BC0"/>
                </a:solidFill>
                <a:latin typeface="Times New Roman" charset="0"/>
                <a:sym typeface="Wingdings"/>
              </a:rPr>
              <a:t>PCDR published in 2015</a:t>
            </a:r>
          </a:p>
          <a:p>
            <a:pPr defTabSz="914400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600" dirty="0">
                <a:solidFill>
                  <a:srgbClr val="E2CAAA">
                    <a:lumMod val="75000"/>
                  </a:srgbClr>
                </a:solidFill>
                <a:latin typeface="Times New Roman" charset="0"/>
                <a:sym typeface="Wingdings"/>
              </a:rPr>
              <a:t> </a:t>
            </a:r>
            <a:r>
              <a:rPr lang="en-US" sz="2600" dirty="0" smtClean="0">
                <a:solidFill>
                  <a:srgbClr val="E2CAAA">
                    <a:lumMod val="75000"/>
                  </a:srgbClr>
                </a:solidFill>
                <a:latin typeface="Times New Roman" charset="0"/>
                <a:sym typeface="Wingdings"/>
              </a:rPr>
              <a:t>  </a:t>
            </a:r>
            <a:r>
              <a:rPr lang="en-US" sz="2600" dirty="0" smtClean="0">
                <a:solidFill>
                  <a:srgbClr val="C00000"/>
                </a:solidFill>
                <a:latin typeface="Times New Roman" charset="0"/>
                <a:sym typeface="Wingdings"/>
              </a:rPr>
              <a:t>  Based on 54km (PCDR) circumference &amp; options for </a:t>
            </a:r>
          </a:p>
          <a:p>
            <a:pPr defTabSz="914400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600" dirty="0">
                <a:solidFill>
                  <a:srgbClr val="C00000"/>
                </a:solidFill>
                <a:latin typeface="Times New Roman" charset="0"/>
                <a:sym typeface="Wingdings"/>
              </a:rPr>
              <a:t>	</a:t>
            </a:r>
            <a:r>
              <a:rPr lang="en-US" sz="2600" dirty="0" smtClean="0">
                <a:solidFill>
                  <a:srgbClr val="C00000"/>
                </a:solidFill>
                <a:latin typeface="Times New Roman" charset="0"/>
                <a:sym typeface="Wingdings"/>
              </a:rPr>
              <a:t>78 and 100km considered in 2016</a:t>
            </a: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2123728" y="2584084"/>
            <a:ext cx="4464496" cy="1938992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2060"/>
                </a:solidFill>
                <a:latin typeface="Times New Roman" charset="0"/>
                <a:cs typeface="ＭＳ Ｐゴシック" charset="0"/>
              </a:rPr>
              <a:t>Main challenges will be: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2060"/>
                </a:solidFill>
                <a:latin typeface="Times New Roman" charset="0"/>
                <a:cs typeface="ＭＳ Ｐゴシック" charset="0"/>
              </a:rPr>
              <a:t>-Magnet technology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2060"/>
                </a:solidFill>
                <a:latin typeface="Times New Roman" charset="0"/>
                <a:cs typeface="ＭＳ Ｐゴシック" charset="0"/>
              </a:rPr>
              <a:t>-</a:t>
            </a:r>
            <a:r>
              <a:rPr lang="en-US" sz="2400" dirty="0" smtClean="0">
                <a:solidFill>
                  <a:srgbClr val="002060"/>
                </a:solidFill>
                <a:latin typeface="Times New Roman" charset="0"/>
                <a:cs typeface="ＭＳ Ｐゴシック" charset="0"/>
              </a:rPr>
              <a:t>Cost (installation and operation)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2060"/>
                </a:solidFill>
                <a:latin typeface="Times New Roman" charset="0"/>
                <a:cs typeface="ＭＳ Ｐゴシック" charset="0"/>
              </a:rPr>
              <a:t>-Power consumption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2060"/>
                </a:solidFill>
                <a:latin typeface="Times New Roman" charset="0"/>
                <a:cs typeface="ＭＳ Ｐゴシック" charset="0"/>
              </a:rPr>
              <a:t>-Operational efficiency</a:t>
            </a:r>
          </a:p>
        </p:txBody>
      </p:sp>
    </p:spTree>
    <p:extLst>
      <p:ext uri="{BB962C8B-B14F-4D97-AF65-F5344CB8AC3E}">
        <p14:creationId xmlns:p14="http://schemas.microsoft.com/office/powerpoint/2010/main" val="41472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8" r="-173"/>
          <a:stretch/>
        </p:blipFill>
        <p:spPr>
          <a:xfrm>
            <a:off x="3779912" y="966072"/>
            <a:ext cx="5364088" cy="56807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-32257"/>
            <a:ext cx="9143999" cy="923330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algn="ctr" defTabSz="914400">
              <a:defRPr/>
            </a:pPr>
            <a:r>
              <a:rPr lang="en-GB" sz="3200" b="1" kern="0" dirty="0" smtClean="0">
                <a:solidFill>
                  <a:srgbClr val="FFFF00"/>
                </a:solidFill>
                <a:latin typeface="Calibri"/>
                <a:cs typeface="Calibri" pitchFamily="34" charset="0"/>
              </a:rPr>
              <a:t>Future </a:t>
            </a:r>
            <a:r>
              <a:rPr lang="en-GB" sz="3200" b="1" kern="0" dirty="0">
                <a:solidFill>
                  <a:srgbClr val="FFFF00"/>
                </a:solidFill>
                <a:latin typeface="Calibri"/>
                <a:cs typeface="Calibri" pitchFamily="34" charset="0"/>
              </a:rPr>
              <a:t>Circular Collider </a:t>
            </a:r>
            <a:r>
              <a:rPr lang="en-GB" sz="3200" b="1" kern="0" dirty="0" smtClean="0">
                <a:solidFill>
                  <a:srgbClr val="FFFF00"/>
                </a:solidFill>
                <a:latin typeface="Calibri"/>
                <a:cs typeface="Calibri" pitchFamily="34" charset="0"/>
              </a:rPr>
              <a:t>(FCC) study</a:t>
            </a:r>
            <a:r>
              <a:rPr lang="en-GB" sz="2400" b="1" kern="0" dirty="0" smtClean="0">
                <a:solidFill>
                  <a:srgbClr val="FFFF00"/>
                </a:solidFill>
                <a:latin typeface="Calibri"/>
                <a:cs typeface="Calibri" pitchFamily="34" charset="0"/>
              </a:rPr>
              <a:t> </a:t>
            </a:r>
            <a:r>
              <a:rPr lang="en-GB" sz="2800" b="1" kern="0" dirty="0" smtClean="0">
                <a:solidFill>
                  <a:srgbClr val="FFFF00"/>
                </a:solidFill>
                <a:latin typeface="Calibri"/>
                <a:cs typeface="Calibri" pitchFamily="34" charset="0"/>
              </a:rPr>
              <a:t>; goals: CDR </a:t>
            </a:r>
            <a:r>
              <a:rPr lang="en-GB" sz="2800" b="1" kern="0" dirty="0">
                <a:solidFill>
                  <a:srgbClr val="FFFF00"/>
                </a:solidFill>
                <a:latin typeface="Calibri"/>
                <a:cs typeface="Calibri" pitchFamily="34" charset="0"/>
              </a:rPr>
              <a:t>and cost review for </a:t>
            </a:r>
            <a:r>
              <a:rPr lang="en-GB" sz="2800" b="1" kern="0" dirty="0" smtClean="0">
                <a:solidFill>
                  <a:srgbClr val="FFFF00"/>
                </a:solidFill>
                <a:latin typeface="Calibri"/>
                <a:cs typeface="Calibri" pitchFamily="34" charset="0"/>
              </a:rPr>
              <a:t>the next European Strategy Update </a:t>
            </a:r>
            <a:r>
              <a:rPr lang="en-GB" sz="2800" b="1" kern="0" dirty="0">
                <a:solidFill>
                  <a:srgbClr val="FFFF00"/>
                </a:solidFill>
                <a:latin typeface="Calibri"/>
                <a:cs typeface="Calibri" pitchFamily="34" charset="0"/>
              </a:rPr>
              <a:t>(2018)</a:t>
            </a:r>
          </a:p>
        </p:txBody>
      </p:sp>
      <p:sp>
        <p:nvSpPr>
          <p:cNvPr id="8" name="Rectangle 7"/>
          <p:cNvSpPr/>
          <p:nvPr/>
        </p:nvSpPr>
        <p:spPr>
          <a:xfrm>
            <a:off x="26135" y="966072"/>
            <a:ext cx="3779912" cy="59246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914400">
              <a:spcBef>
                <a:spcPts val="1200"/>
              </a:spcBef>
              <a:defRPr/>
            </a:pPr>
            <a:r>
              <a:rPr lang="en-US" sz="2400" b="1" kern="0" dirty="0">
                <a:solidFill>
                  <a:srgbClr val="0C377B"/>
                </a:solidFill>
                <a:latin typeface="Calibri"/>
                <a:cs typeface="Calibri" pitchFamily="34" charset="0"/>
              </a:rPr>
              <a:t>International collaboration </a:t>
            </a:r>
            <a:r>
              <a:rPr lang="en-US" sz="2400" b="1" kern="0" dirty="0" smtClean="0">
                <a:solidFill>
                  <a:srgbClr val="0C377B"/>
                </a:solidFill>
                <a:latin typeface="Calibri"/>
                <a:cs typeface="Calibri" pitchFamily="34" charset="0"/>
              </a:rPr>
              <a:t>: </a:t>
            </a:r>
            <a:endParaRPr lang="en-US" sz="2400" b="1" kern="0" dirty="0">
              <a:solidFill>
                <a:srgbClr val="0C377B"/>
              </a:solidFill>
              <a:latin typeface="Calibri"/>
              <a:cs typeface="Calibri" pitchFamily="34" charset="0"/>
            </a:endParaRPr>
          </a:p>
          <a:p>
            <a:pPr marL="342900" indent="-342900" defTabSz="9144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 i="1" kern="0" dirty="0">
                <a:solidFill>
                  <a:srgbClr val="0C377B"/>
                </a:solidFill>
                <a:latin typeface="Calibri"/>
                <a:cs typeface="Calibri" pitchFamily="34" charset="0"/>
              </a:rPr>
              <a:t>pp</a:t>
            </a:r>
            <a:r>
              <a:rPr lang="en-US" sz="2400" b="1" kern="0" dirty="0">
                <a:solidFill>
                  <a:srgbClr val="0C377B"/>
                </a:solidFill>
                <a:latin typeface="Calibri"/>
                <a:cs typeface="Calibri" pitchFamily="34" charset="0"/>
              </a:rPr>
              <a:t>-collider (</a:t>
            </a:r>
            <a:r>
              <a:rPr lang="en-US" sz="2400" b="1" i="1" kern="0" dirty="0">
                <a:solidFill>
                  <a:srgbClr val="0C377B"/>
                </a:solidFill>
                <a:latin typeface="Calibri"/>
                <a:cs typeface="Calibri" pitchFamily="34" charset="0"/>
              </a:rPr>
              <a:t>FCC-</a:t>
            </a:r>
            <a:r>
              <a:rPr lang="en-US" sz="2400" b="1" i="1" kern="0" dirty="0" err="1">
                <a:solidFill>
                  <a:srgbClr val="0C377B"/>
                </a:solidFill>
                <a:latin typeface="Calibri"/>
                <a:cs typeface="Calibri" pitchFamily="34" charset="0"/>
              </a:rPr>
              <a:t>hh</a:t>
            </a:r>
            <a:r>
              <a:rPr lang="en-US" sz="2400" b="1" kern="0" dirty="0">
                <a:solidFill>
                  <a:srgbClr val="0C377B"/>
                </a:solidFill>
                <a:latin typeface="Calibri"/>
                <a:cs typeface="Calibri" pitchFamily="34" charset="0"/>
              </a:rPr>
              <a:t>)       </a:t>
            </a:r>
            <a:r>
              <a:rPr lang="en-US" sz="2400" kern="0" dirty="0">
                <a:solidFill>
                  <a:srgbClr val="0C377B"/>
                </a:solidFill>
                <a:latin typeface="Calibri"/>
                <a:cs typeface="Calibri" pitchFamily="34" charset="0"/>
                <a:sym typeface="Wingdings" panose="05000000000000000000" pitchFamily="2" charset="2"/>
              </a:rPr>
              <a:t> </a:t>
            </a:r>
            <a:r>
              <a:rPr lang="en-US" sz="2400" kern="0" dirty="0">
                <a:solidFill>
                  <a:srgbClr val="0C377B"/>
                </a:solidFill>
                <a:latin typeface="Calibri"/>
                <a:cs typeface="Calibri" pitchFamily="34" charset="0"/>
              </a:rPr>
              <a:t>defining infrastructure requirements </a:t>
            </a:r>
          </a:p>
          <a:p>
            <a:pPr marL="342900" indent="-342900" defTabSz="9144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endParaRPr lang="en-US" sz="2000" b="1" i="1" kern="0" dirty="0">
              <a:solidFill>
                <a:srgbClr val="0C377B"/>
              </a:solidFill>
              <a:latin typeface="Calibri"/>
              <a:cs typeface="Calibri" pitchFamily="34" charset="0"/>
            </a:endParaRPr>
          </a:p>
          <a:p>
            <a:pPr marL="342900" indent="-342900" defTabSz="9144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endParaRPr lang="en-US" sz="100" b="1" i="1" kern="0" dirty="0">
              <a:solidFill>
                <a:srgbClr val="0C377B"/>
              </a:solidFill>
              <a:latin typeface="Calibri"/>
              <a:cs typeface="Calibri" pitchFamily="34" charset="0"/>
            </a:endParaRPr>
          </a:p>
          <a:p>
            <a:pPr marL="342900" indent="-342900" defTabSz="9144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kern="0" dirty="0" smtClean="0">
                <a:solidFill>
                  <a:srgbClr val="0C377B"/>
                </a:solidFill>
                <a:latin typeface="Calibri"/>
                <a:cs typeface="Calibri" pitchFamily="34" charset="0"/>
              </a:rPr>
              <a:t>including </a:t>
            </a:r>
            <a:r>
              <a:rPr lang="en-US" sz="2400" b="1" i="1" kern="0" dirty="0" smtClean="0">
                <a:solidFill>
                  <a:srgbClr val="0C377B"/>
                </a:solidFill>
                <a:latin typeface="Calibri"/>
                <a:cs typeface="Calibri" pitchFamily="34" charset="0"/>
              </a:rPr>
              <a:t>HE-LHC </a:t>
            </a:r>
            <a:r>
              <a:rPr lang="en-US" sz="2400" kern="0" dirty="0" smtClean="0">
                <a:solidFill>
                  <a:srgbClr val="0C377B"/>
                </a:solidFill>
                <a:latin typeface="Calibri"/>
                <a:cs typeface="Calibri" pitchFamily="34" charset="0"/>
              </a:rPr>
              <a:t>option: 16-20 T in LHC tunnel</a:t>
            </a:r>
          </a:p>
          <a:p>
            <a:pPr marL="342900" indent="-342900" defTabSz="9144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 i="1" kern="0" dirty="0" err="1" smtClean="0">
                <a:solidFill>
                  <a:srgbClr val="0C377B"/>
                </a:solidFill>
                <a:latin typeface="Calibri"/>
                <a:cs typeface="Calibri" pitchFamily="34" charset="0"/>
              </a:rPr>
              <a:t>e</a:t>
            </a:r>
            <a:r>
              <a:rPr lang="en-US" sz="2400" b="1" kern="0" baseline="30000" dirty="0" err="1" smtClean="0">
                <a:solidFill>
                  <a:srgbClr val="0C377B"/>
                </a:solidFill>
                <a:latin typeface="Calibri"/>
                <a:cs typeface="Calibri" pitchFamily="34" charset="0"/>
              </a:rPr>
              <a:t>+</a:t>
            </a:r>
            <a:r>
              <a:rPr lang="en-US" sz="2400" b="1" i="1" kern="0" dirty="0" err="1" smtClean="0">
                <a:solidFill>
                  <a:srgbClr val="0C377B"/>
                </a:solidFill>
                <a:latin typeface="Calibri"/>
                <a:cs typeface="Calibri" pitchFamily="34" charset="0"/>
              </a:rPr>
              <a:t>e</a:t>
            </a:r>
            <a:r>
              <a:rPr lang="en-US" sz="2400" b="1" kern="0" baseline="30000" dirty="0" smtClean="0">
                <a:solidFill>
                  <a:srgbClr val="0C377B"/>
                </a:solidFill>
                <a:latin typeface="Calibri"/>
                <a:cs typeface="Calibri" pitchFamily="34" charset="0"/>
              </a:rPr>
              <a:t>-</a:t>
            </a:r>
            <a:r>
              <a:rPr lang="en-US" sz="2400" b="1" kern="0" dirty="0" smtClean="0">
                <a:solidFill>
                  <a:srgbClr val="0C377B"/>
                </a:solidFill>
                <a:latin typeface="Calibri"/>
                <a:cs typeface="Calibri" pitchFamily="34" charset="0"/>
              </a:rPr>
              <a:t> </a:t>
            </a:r>
            <a:r>
              <a:rPr lang="en-US" sz="2400" b="1" kern="0" dirty="0">
                <a:solidFill>
                  <a:srgbClr val="0C377B"/>
                </a:solidFill>
                <a:latin typeface="Calibri"/>
                <a:cs typeface="Calibri" pitchFamily="34" charset="0"/>
              </a:rPr>
              <a:t>collider (</a:t>
            </a:r>
            <a:r>
              <a:rPr lang="en-US" sz="2400" b="1" i="1" kern="0" dirty="0" smtClean="0">
                <a:solidFill>
                  <a:srgbClr val="0C377B"/>
                </a:solidFill>
                <a:latin typeface="Calibri"/>
                <a:cs typeface="Calibri" pitchFamily="34" charset="0"/>
              </a:rPr>
              <a:t>FCC-</a:t>
            </a:r>
            <a:r>
              <a:rPr lang="en-US" sz="2400" b="1" i="1" kern="0" dirty="0" err="1" smtClean="0">
                <a:solidFill>
                  <a:srgbClr val="0C377B"/>
                </a:solidFill>
                <a:latin typeface="Calibri"/>
                <a:cs typeface="Calibri" pitchFamily="34" charset="0"/>
              </a:rPr>
              <a:t>ee</a:t>
            </a:r>
            <a:r>
              <a:rPr lang="en-US" sz="2400" b="1" kern="0" dirty="0" smtClean="0">
                <a:solidFill>
                  <a:srgbClr val="0C377B"/>
                </a:solidFill>
                <a:latin typeface="Calibri"/>
                <a:cs typeface="Calibri" pitchFamily="34" charset="0"/>
              </a:rPr>
              <a:t>) </a:t>
            </a:r>
            <a:r>
              <a:rPr lang="en-US" sz="2400" kern="0" dirty="0">
                <a:solidFill>
                  <a:srgbClr val="0C377B"/>
                </a:solidFill>
                <a:latin typeface="Calibri"/>
                <a:cs typeface="Calibri" pitchFamily="34" charset="0"/>
              </a:rPr>
              <a:t>as potential intermediate step</a:t>
            </a:r>
          </a:p>
          <a:p>
            <a:pPr marL="342900" indent="-342900" defTabSz="9144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 i="1" kern="0" dirty="0">
                <a:solidFill>
                  <a:srgbClr val="0C377B"/>
                </a:solidFill>
                <a:latin typeface="Calibri"/>
                <a:cs typeface="Calibri" pitchFamily="34" charset="0"/>
              </a:rPr>
              <a:t>p-e</a:t>
            </a:r>
            <a:r>
              <a:rPr lang="en-US" sz="2400" b="1" kern="0" dirty="0">
                <a:solidFill>
                  <a:srgbClr val="0C377B"/>
                </a:solidFill>
                <a:latin typeface="Calibri"/>
                <a:cs typeface="Calibri" pitchFamily="34" charset="0"/>
              </a:rPr>
              <a:t> (</a:t>
            </a:r>
            <a:r>
              <a:rPr lang="en-US" sz="2400" b="1" i="1" kern="0" dirty="0">
                <a:solidFill>
                  <a:srgbClr val="0C377B"/>
                </a:solidFill>
                <a:latin typeface="Calibri"/>
                <a:cs typeface="Calibri" pitchFamily="34" charset="0"/>
              </a:rPr>
              <a:t>FCC-he</a:t>
            </a:r>
            <a:r>
              <a:rPr lang="en-US" sz="2400" b="1" kern="0" dirty="0">
                <a:solidFill>
                  <a:srgbClr val="0C377B"/>
                </a:solidFill>
                <a:latin typeface="Calibri"/>
                <a:cs typeface="Calibri" pitchFamily="34" charset="0"/>
              </a:rPr>
              <a:t>) option</a:t>
            </a:r>
          </a:p>
          <a:p>
            <a:pPr marL="285750" indent="-285750" defTabSz="9144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 kern="0" dirty="0">
                <a:solidFill>
                  <a:srgbClr val="0C377B"/>
                </a:solidFill>
                <a:latin typeface="Calibri"/>
                <a:cs typeface="Calibri" pitchFamily="34" charset="0"/>
              </a:rPr>
              <a:t>100 km infrastructure </a:t>
            </a:r>
            <a:r>
              <a:rPr lang="en-US" sz="2400" kern="0" dirty="0">
                <a:solidFill>
                  <a:srgbClr val="0C377B"/>
                </a:solidFill>
                <a:latin typeface="Calibri"/>
                <a:cs typeface="Calibri" pitchFamily="34" charset="0"/>
              </a:rPr>
              <a:t>in Geneva area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2564904"/>
            <a:ext cx="3779911" cy="830997"/>
          </a:xfrm>
          <a:prstGeom prst="rect">
            <a:avLst/>
          </a:prstGeom>
          <a:solidFill>
            <a:srgbClr val="FFFFFF"/>
          </a:solidFill>
          <a:ln w="19050" cap="flat" cmpd="sng" algn="ctr">
            <a:solidFill>
              <a:srgbClr val="B2B2B2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fr-CH" sz="2400" b="1" kern="0" dirty="0">
                <a:solidFill>
                  <a:srgbClr val="FF0000"/>
                </a:solidFill>
                <a:latin typeface="Calibri"/>
              </a:rPr>
              <a:t>~16 T </a:t>
            </a:r>
            <a:r>
              <a:rPr lang="fr-CH" sz="2400" b="1" kern="0" dirty="0">
                <a:solidFill>
                  <a:srgbClr val="FF0000"/>
                </a:solidFill>
                <a:latin typeface="Calibri"/>
                <a:sym typeface="Symbol"/>
              </a:rPr>
              <a:t> 100 </a:t>
            </a:r>
            <a:r>
              <a:rPr lang="fr-CH" sz="2400" b="1" kern="0" dirty="0" err="1">
                <a:solidFill>
                  <a:srgbClr val="FF0000"/>
                </a:solidFill>
                <a:latin typeface="Calibri"/>
                <a:sym typeface="Symbol"/>
              </a:rPr>
              <a:t>TeV</a:t>
            </a:r>
            <a:r>
              <a:rPr lang="fr-CH" sz="2400" b="1" kern="0" dirty="0">
                <a:solidFill>
                  <a:srgbClr val="FF0000"/>
                </a:solidFill>
                <a:latin typeface="Calibri"/>
                <a:sym typeface="Symbol"/>
              </a:rPr>
              <a:t> </a:t>
            </a:r>
            <a:r>
              <a:rPr lang="fr-CH" sz="2400" b="1" kern="0" dirty="0" smtClean="0">
                <a:solidFill>
                  <a:srgbClr val="FF0000"/>
                </a:solidFill>
                <a:latin typeface="Calibri"/>
                <a:sym typeface="Symbol"/>
              </a:rPr>
              <a:t>in </a:t>
            </a:r>
            <a:r>
              <a:rPr lang="fr-CH" sz="2400" b="1" kern="0" dirty="0">
                <a:solidFill>
                  <a:srgbClr val="FF0000"/>
                </a:solidFill>
                <a:latin typeface="Calibri"/>
                <a:sym typeface="Symbol"/>
              </a:rPr>
              <a:t>100 km</a:t>
            </a:r>
          </a:p>
          <a:p>
            <a:pPr defTabSz="914400">
              <a:defRPr/>
            </a:pPr>
            <a:r>
              <a:rPr lang="fr-CH" sz="2400" kern="0" dirty="0">
                <a:solidFill>
                  <a:srgbClr val="FF0000"/>
                </a:solidFill>
                <a:latin typeface="Calibri"/>
                <a:sym typeface="Symbol"/>
              </a:rPr>
              <a:t>~20 T  100 </a:t>
            </a:r>
            <a:r>
              <a:rPr lang="fr-CH" sz="2400" kern="0" dirty="0" err="1" smtClean="0">
                <a:solidFill>
                  <a:srgbClr val="FF0000"/>
                </a:solidFill>
                <a:latin typeface="Calibri"/>
                <a:sym typeface="Symbol"/>
              </a:rPr>
              <a:t>TeV</a:t>
            </a:r>
            <a:r>
              <a:rPr lang="fr-CH" sz="2400" kern="0" dirty="0">
                <a:solidFill>
                  <a:srgbClr val="FF0000"/>
                </a:solidFill>
                <a:latin typeface="Calibri"/>
                <a:sym typeface="Symbol"/>
              </a:rPr>
              <a:t> </a:t>
            </a:r>
            <a:r>
              <a:rPr lang="fr-CH" sz="2400" kern="0" dirty="0" smtClean="0">
                <a:solidFill>
                  <a:srgbClr val="FF0000"/>
                </a:solidFill>
                <a:latin typeface="Calibri"/>
                <a:sym typeface="Symbol"/>
              </a:rPr>
              <a:t>in </a:t>
            </a:r>
            <a:r>
              <a:rPr lang="fr-CH" sz="2400" kern="0" dirty="0">
                <a:solidFill>
                  <a:srgbClr val="FF0000"/>
                </a:solidFill>
                <a:latin typeface="Calibri"/>
                <a:sym typeface="Symbol"/>
              </a:rPr>
              <a:t>80 km</a:t>
            </a:r>
          </a:p>
        </p:txBody>
      </p:sp>
      <p:sp>
        <p:nvSpPr>
          <p:cNvPr id="2" name="Oval 1"/>
          <p:cNvSpPr/>
          <p:nvPr/>
        </p:nvSpPr>
        <p:spPr>
          <a:xfrm>
            <a:off x="5252815" y="1340768"/>
            <a:ext cx="1034765" cy="1080120"/>
          </a:xfrm>
          <a:prstGeom prst="ellipse">
            <a:avLst/>
          </a:prstGeom>
          <a:noFill/>
          <a:ln w="508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19646" y="6462116"/>
            <a:ext cx="1324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dirty="0" smtClean="0">
                <a:solidFill>
                  <a:prstClr val="black"/>
                </a:solidFill>
                <a:latin typeface="Calibri"/>
              </a:rPr>
              <a:t>M. Benedikt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17" y="1320511"/>
            <a:ext cx="9252520" cy="470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38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52" y="857822"/>
            <a:ext cx="8091780" cy="566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31032" y="116632"/>
            <a:ext cx="86774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GB" sz="4800" u="sng" dirty="0" smtClean="0">
                <a:solidFill>
                  <a:srgbClr val="FF0000"/>
                </a:solidFill>
                <a:latin typeface="Times New Roman" charset="0"/>
                <a:cs typeface="ＭＳ Ｐゴシック" charset="0"/>
              </a:rPr>
              <a:t>Chinese Circular</a:t>
            </a:r>
            <a:r>
              <a:rPr lang="en-GB" sz="4800" u="sng" baseline="30000" dirty="0" smtClean="0">
                <a:solidFill>
                  <a:srgbClr val="FF0000"/>
                </a:solidFill>
                <a:latin typeface="Times New Roman" charset="0"/>
                <a:cs typeface="ＭＳ Ｐゴシック" charset="0"/>
              </a:rPr>
              <a:t> </a:t>
            </a:r>
            <a:r>
              <a:rPr lang="en-GB" sz="4800" u="sng" dirty="0" smtClean="0">
                <a:solidFill>
                  <a:srgbClr val="FF0000"/>
                </a:solidFill>
                <a:latin typeface="Times New Roman" charset="0"/>
                <a:cs typeface="ＭＳ Ｐゴシック" charset="0"/>
              </a:rPr>
              <a:t>Collider Study</a:t>
            </a:r>
          </a:p>
        </p:txBody>
      </p:sp>
      <p:sp>
        <p:nvSpPr>
          <p:cNvPr id="11" name="椭圆 5"/>
          <p:cNvSpPr/>
          <p:nvPr/>
        </p:nvSpPr>
        <p:spPr>
          <a:xfrm>
            <a:off x="760560" y="2966018"/>
            <a:ext cx="2896636" cy="3106151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400" kern="0" smtClean="0">
              <a:solidFill>
                <a:prstClr val="white"/>
              </a:solidFill>
              <a:cs typeface="ＭＳ Ｐゴシック" charset="0"/>
            </a:endParaRPr>
          </a:p>
        </p:txBody>
      </p:sp>
      <p:sp>
        <p:nvSpPr>
          <p:cNvPr id="12" name="椭圆 6"/>
          <p:cNvSpPr/>
          <p:nvPr/>
        </p:nvSpPr>
        <p:spPr>
          <a:xfrm>
            <a:off x="3060950" y="2487554"/>
            <a:ext cx="1803136" cy="1883926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400" kern="0" smtClean="0">
              <a:solidFill>
                <a:prstClr val="white"/>
              </a:solidFill>
              <a:cs typeface="ＭＳ Ｐゴシック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14542" y="857822"/>
            <a:ext cx="40030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kern="0" dirty="0" smtClean="0">
                <a:solidFill>
                  <a:prstClr val="white"/>
                </a:solidFill>
                <a:ea typeface="黑体" pitchFamily="2" charset="-122"/>
                <a:cs typeface="ＭＳ Ｐゴシック" charset="0"/>
              </a:rPr>
              <a:t>Qinhuangdao (</a:t>
            </a:r>
            <a:r>
              <a:rPr lang="zh-CN" altLang="en-US" sz="2800" kern="0" dirty="0" smtClean="0">
                <a:solidFill>
                  <a:prstClr val="white"/>
                </a:solidFill>
                <a:ea typeface="黑体" pitchFamily="2" charset="-122"/>
                <a:cs typeface="ＭＳ Ｐゴシック" charset="0"/>
              </a:rPr>
              <a:t>秦皇岛）</a:t>
            </a:r>
            <a:endParaRPr lang="en-GB" sz="2400" kern="0" dirty="0" smtClean="0">
              <a:solidFill>
                <a:prstClr val="white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86121" y="3244851"/>
            <a:ext cx="1178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FF0000"/>
                </a:solidFill>
                <a:latin typeface="Times New Roman" charset="0"/>
                <a:cs typeface="ＭＳ Ｐゴシック" charset="0"/>
              </a:rPr>
              <a:t>50 km </a:t>
            </a:r>
            <a:endParaRPr lang="en-GB" sz="2800" b="1" dirty="0">
              <a:solidFill>
                <a:srgbClr val="FF0000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31759" y="5069325"/>
            <a:ext cx="1178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>
                <a:solidFill>
                  <a:srgbClr val="FF0000"/>
                </a:solidFill>
                <a:latin typeface="Times New Roman" charset="0"/>
                <a:cs typeface="ＭＳ Ｐゴシック" charset="0"/>
              </a:rPr>
              <a:t>7</a:t>
            </a:r>
            <a:r>
              <a:rPr lang="en-GB" sz="2800" b="1" dirty="0" smtClean="0">
                <a:solidFill>
                  <a:srgbClr val="FF0000"/>
                </a:solidFill>
                <a:latin typeface="Times New Roman" charset="0"/>
                <a:cs typeface="ＭＳ Ｐゴシック" charset="0"/>
              </a:rPr>
              <a:t>0 km </a:t>
            </a:r>
            <a:endParaRPr lang="en-GB" sz="2800" b="1" dirty="0">
              <a:solidFill>
                <a:srgbClr val="FF0000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580112" y="4437112"/>
            <a:ext cx="280831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zh-CN" sz="2000" kern="0" dirty="0" smtClean="0">
                <a:solidFill>
                  <a:prstClr val="white"/>
                </a:solidFill>
                <a:ea typeface="黑体" pitchFamily="2" charset="-122"/>
                <a:cs typeface="ＭＳ Ｐゴシック" charset="0"/>
              </a:rPr>
              <a:t>easy access</a:t>
            </a:r>
          </a:p>
          <a:p>
            <a:pPr algn="ctr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zh-CN" sz="2000" kern="0" dirty="0" smtClean="0">
                <a:solidFill>
                  <a:prstClr val="white"/>
                </a:solidFill>
                <a:ea typeface="黑体" pitchFamily="2" charset="-122"/>
                <a:cs typeface="ＭＳ Ｐゴシック" charset="0"/>
              </a:rPr>
              <a:t>300 </a:t>
            </a:r>
            <a:r>
              <a:rPr lang="en-US" altLang="zh-CN" sz="2000" kern="0" dirty="0">
                <a:solidFill>
                  <a:prstClr val="white"/>
                </a:solidFill>
                <a:ea typeface="黑体" pitchFamily="2" charset="-122"/>
                <a:cs typeface="ＭＳ Ｐゴシック" charset="0"/>
              </a:rPr>
              <a:t>km from Beijing</a:t>
            </a:r>
          </a:p>
          <a:p>
            <a:pPr algn="ctr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zh-CN" sz="2000" kern="0" dirty="0">
                <a:solidFill>
                  <a:prstClr val="white"/>
                </a:solidFill>
                <a:ea typeface="黑体" pitchFamily="2" charset="-122"/>
                <a:cs typeface="ＭＳ Ｐゴシック" charset="0"/>
              </a:rPr>
              <a:t>3 h by car</a:t>
            </a:r>
          </a:p>
          <a:p>
            <a:pPr algn="ctr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zh-CN" sz="2000" kern="0" dirty="0">
                <a:solidFill>
                  <a:prstClr val="white"/>
                </a:solidFill>
                <a:ea typeface="黑体" pitchFamily="2" charset="-122"/>
                <a:cs typeface="ＭＳ Ｐゴシック" charset="0"/>
              </a:rPr>
              <a:t>1 h by train </a:t>
            </a:r>
            <a:endParaRPr lang="zh-CN" altLang="en-US" sz="2000" kern="0" dirty="0">
              <a:solidFill>
                <a:prstClr val="white"/>
              </a:solidFill>
              <a:ea typeface="黑体" pitchFamily="2" charset="-122"/>
              <a:cs typeface="ＭＳ Ｐゴシック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52120" y="6021288"/>
            <a:ext cx="1345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 smtClean="0">
                <a:solidFill>
                  <a:prstClr val="white"/>
                </a:solidFill>
                <a:latin typeface="Times New Roman" charset="0"/>
                <a:cs typeface="ＭＳ Ｐゴシック" charset="0"/>
              </a:rPr>
              <a:t>Yifang Wang</a:t>
            </a:r>
            <a:endParaRPr lang="en-GB" sz="2400" dirty="0">
              <a:solidFill>
                <a:prstClr val="white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36612" y="2195166"/>
            <a:ext cx="22541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GB" sz="2800" b="1" dirty="0" err="1" smtClean="0">
                <a:solidFill>
                  <a:srgbClr val="FF0000"/>
                </a:solidFill>
                <a:latin typeface="Times New Roman" charset="0"/>
                <a:cs typeface="ＭＳ Ｐゴシック" charset="0"/>
              </a:rPr>
              <a:t>SppC</a:t>
            </a:r>
            <a:r>
              <a:rPr lang="en-GB" sz="2800" b="1" dirty="0" smtClean="0">
                <a:solidFill>
                  <a:srgbClr val="FF0000"/>
                </a:solidFill>
                <a:latin typeface="Times New Roman" charset="0"/>
                <a:cs typeface="ＭＳ Ｐゴシック" charset="0"/>
              </a:rPr>
              <a:t> (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charset="0"/>
                <a:cs typeface="ＭＳ Ｐゴシック" charset="0"/>
              </a:rPr>
              <a:t>CepC</a:t>
            </a:r>
            <a:r>
              <a:rPr lang="en-GB" sz="2800" b="1" dirty="0" smtClean="0">
                <a:solidFill>
                  <a:srgbClr val="FF0000"/>
                </a:solidFill>
                <a:latin typeface="Times New Roman" charset="0"/>
                <a:cs typeface="ＭＳ Ｐゴシック" charset="0"/>
              </a:rPr>
              <a:t>)</a:t>
            </a:r>
            <a:endParaRPr lang="en-GB" sz="2800" b="1" dirty="0">
              <a:solidFill>
                <a:srgbClr val="FF0000"/>
              </a:solidFill>
              <a:latin typeface="Times New Roman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5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31032" y="116632"/>
            <a:ext cx="86774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GB" sz="4800" u="sng" dirty="0" smtClean="0">
                <a:solidFill>
                  <a:srgbClr val="FF0000"/>
                </a:solidFill>
                <a:latin typeface="Times New Roman" charset="0"/>
                <a:cs typeface="ＭＳ Ｐゴシック" charset="0"/>
              </a:rPr>
              <a:t>Lepton</a:t>
            </a:r>
            <a:r>
              <a:rPr lang="en-GB" sz="4800" u="sng" baseline="30000" dirty="0" smtClean="0">
                <a:solidFill>
                  <a:srgbClr val="FF0000"/>
                </a:solidFill>
                <a:latin typeface="Times New Roman" charset="0"/>
                <a:cs typeface="ＭＳ Ｐゴシック" charset="0"/>
              </a:rPr>
              <a:t> </a:t>
            </a:r>
            <a:r>
              <a:rPr lang="en-GB" sz="4800" u="sng" dirty="0" smtClean="0">
                <a:solidFill>
                  <a:srgbClr val="FF0000"/>
                </a:solidFill>
                <a:latin typeface="Times New Roman" charset="0"/>
                <a:cs typeface="ＭＳ Ｐゴシック" charset="0"/>
              </a:rPr>
              <a:t>Collider Options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4414542" y="857822"/>
            <a:ext cx="40030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kern="0" dirty="0" smtClean="0">
                <a:solidFill>
                  <a:prstClr val="white"/>
                </a:solidFill>
                <a:ea typeface="黑体" pitchFamily="2" charset="-122"/>
                <a:cs typeface="ＭＳ Ｐゴシック" charset="0"/>
              </a:rPr>
              <a:t>Qinhuangdao (</a:t>
            </a:r>
            <a:r>
              <a:rPr lang="zh-CN" altLang="en-US" sz="2800" kern="0" dirty="0" smtClean="0">
                <a:solidFill>
                  <a:prstClr val="white"/>
                </a:solidFill>
                <a:ea typeface="黑体" pitchFamily="2" charset="-122"/>
                <a:cs typeface="ＭＳ Ｐゴシック" charset="0"/>
              </a:rPr>
              <a:t>秦皇岛）</a:t>
            </a:r>
            <a:endParaRPr lang="en-GB" sz="2400" kern="0" dirty="0" smtClean="0">
              <a:solidFill>
                <a:prstClr val="white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580112" y="4437112"/>
            <a:ext cx="280831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zh-CN" sz="2000" kern="0" dirty="0" smtClean="0">
                <a:solidFill>
                  <a:prstClr val="white"/>
                </a:solidFill>
                <a:ea typeface="黑体" pitchFamily="2" charset="-122"/>
                <a:cs typeface="ＭＳ Ｐゴシック" charset="0"/>
              </a:rPr>
              <a:t>easy access</a:t>
            </a:r>
          </a:p>
          <a:p>
            <a:pPr algn="ctr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zh-CN" sz="2000" kern="0" dirty="0" smtClean="0">
                <a:solidFill>
                  <a:prstClr val="white"/>
                </a:solidFill>
                <a:ea typeface="黑体" pitchFamily="2" charset="-122"/>
                <a:cs typeface="ＭＳ Ｐゴシック" charset="0"/>
              </a:rPr>
              <a:t>300 </a:t>
            </a:r>
            <a:r>
              <a:rPr lang="en-US" altLang="zh-CN" sz="2000" kern="0" dirty="0">
                <a:solidFill>
                  <a:prstClr val="white"/>
                </a:solidFill>
                <a:ea typeface="黑体" pitchFamily="2" charset="-122"/>
                <a:cs typeface="ＭＳ Ｐゴシック" charset="0"/>
              </a:rPr>
              <a:t>km from Beijing</a:t>
            </a:r>
          </a:p>
          <a:p>
            <a:pPr algn="ctr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zh-CN" sz="2000" kern="0" dirty="0">
                <a:solidFill>
                  <a:prstClr val="white"/>
                </a:solidFill>
                <a:ea typeface="黑体" pitchFamily="2" charset="-122"/>
                <a:cs typeface="ＭＳ Ｐゴシック" charset="0"/>
              </a:rPr>
              <a:t>3 h by car</a:t>
            </a:r>
          </a:p>
          <a:p>
            <a:pPr algn="ctr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zh-CN" sz="2000" kern="0" dirty="0">
                <a:solidFill>
                  <a:prstClr val="white"/>
                </a:solidFill>
                <a:ea typeface="黑体" pitchFamily="2" charset="-122"/>
                <a:cs typeface="ＭＳ Ｐゴシック" charset="0"/>
              </a:rPr>
              <a:t>1 h by train </a:t>
            </a:r>
            <a:endParaRPr lang="zh-CN" altLang="en-US" sz="2000" kern="0" dirty="0">
              <a:solidFill>
                <a:prstClr val="white"/>
              </a:solidFill>
              <a:ea typeface="黑体" pitchFamily="2" charset="-122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61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2048" y="116632"/>
            <a:ext cx="8711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u="sng" dirty="0" smtClean="0">
                <a:solidFill>
                  <a:srgbClr val="FF0000"/>
                </a:solidFill>
                <a:latin typeface="Times New Roman" charset="0"/>
                <a:cs typeface="ＭＳ Ｐゴシック" charset="0"/>
              </a:rPr>
              <a:t>Linear Collider Technological Challenges</a:t>
            </a:r>
            <a:endParaRPr lang="en-GB" sz="4000" u="sng" dirty="0">
              <a:solidFill>
                <a:srgbClr val="FF0000"/>
              </a:solidFill>
              <a:latin typeface="Times New Roman" charset="0"/>
              <a:cs typeface="ＭＳ Ｐゴシック" charset="0"/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07504" y="692696"/>
            <a:ext cx="8440608" cy="5909239"/>
            <a:chOff x="457200" y="1143000"/>
            <a:chExt cx="8440608" cy="5909239"/>
          </a:xfrm>
        </p:grpSpPr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457200" y="1295400"/>
              <a:ext cx="534988" cy="227012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5" name="Text Box 7"/>
            <p:cNvSpPr txBox="1">
              <a:spLocks noChangeArrowheads="1"/>
            </p:cNvSpPr>
            <p:nvPr/>
          </p:nvSpPr>
          <p:spPr bwMode="auto">
            <a:xfrm>
              <a:off x="1069975" y="1143000"/>
              <a:ext cx="7827833" cy="5909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ts val="600"/>
                </a:spcAft>
                <a:defRPr/>
              </a:pPr>
              <a:r>
                <a:rPr lang="en-US" sz="2400" dirty="0" smtClean="0">
                  <a:solidFill>
                    <a:srgbClr val="3333CC"/>
                  </a:solidFill>
                  <a:latin typeface="Times New Roman" charset="0"/>
                </a:rPr>
                <a:t>Linear Lepton Collider Challenges: </a:t>
              </a:r>
            </a:p>
            <a:p>
              <a:pPr marL="342900" indent="-342900" defTabSz="914400" fontAlgn="base">
                <a:spcBef>
                  <a:spcPct val="0"/>
                </a:spcBef>
                <a:spcAft>
                  <a:spcPts val="600"/>
                </a:spcAft>
                <a:buFont typeface="Arial" charset="0"/>
                <a:buChar char="•"/>
                <a:defRPr/>
              </a:pPr>
              <a:r>
                <a:rPr lang="en-US" sz="2000" dirty="0" smtClean="0">
                  <a:solidFill>
                    <a:srgbClr val="0066FF"/>
                  </a:solidFill>
                  <a:latin typeface="Times New Roman" charset="0"/>
                  <a:sym typeface="Wingdings"/>
                </a:rPr>
                <a:t>Superconducting RF:</a:t>
              </a:r>
              <a:r>
                <a:rPr lang="en-US" sz="2000" dirty="0" smtClean="0">
                  <a:solidFill>
                    <a:srgbClr val="000000"/>
                  </a:solidFill>
                  <a:latin typeface="Times New Roman" charset="0"/>
                  <a:sym typeface="Wingdings"/>
                </a:rPr>
                <a:t> </a:t>
              </a:r>
            </a:p>
            <a:p>
              <a:pPr defTabSz="914400" fontAlgn="base">
                <a:spcBef>
                  <a:spcPct val="0"/>
                </a:spcBef>
                <a:spcAft>
                  <a:spcPts val="600"/>
                </a:spcAft>
                <a:defRPr/>
              </a:pPr>
              <a:r>
                <a:rPr lang="en-US" sz="2000" dirty="0">
                  <a:solidFill>
                    <a:srgbClr val="000000"/>
                  </a:solidFill>
                  <a:latin typeface="Times New Roman" charset="0"/>
                  <a:sym typeface="Wingdings"/>
                </a:rPr>
                <a:t>	</a:t>
              </a:r>
              <a:r>
                <a:rPr lang="en-US" sz="2000" dirty="0" smtClean="0">
                  <a:solidFill>
                    <a:srgbClr val="000000"/>
                  </a:solidFill>
                  <a:latin typeface="Times New Roman" charset="0"/>
                  <a:sym typeface="Wingdings"/>
                </a:rPr>
                <a:t>1.3 GHz with high Q</a:t>
              </a:r>
              <a:r>
                <a:rPr lang="en-US" sz="2000" baseline="-25000" dirty="0" smtClean="0">
                  <a:solidFill>
                    <a:srgbClr val="000000"/>
                  </a:solidFill>
                  <a:latin typeface="Times New Roman" charset="0"/>
                  <a:sym typeface="Wingdings"/>
                </a:rPr>
                <a:t>0</a:t>
              </a:r>
              <a:r>
                <a:rPr lang="en-US" sz="2000" dirty="0" smtClean="0">
                  <a:solidFill>
                    <a:srgbClr val="000000"/>
                  </a:solidFill>
                  <a:latin typeface="Times New Roman" charset="0"/>
                  <a:sym typeface="Wingdings"/>
                </a:rPr>
                <a:t> &amp; reasonable aperture </a:t>
              </a:r>
            </a:p>
            <a:p>
              <a:pPr defTabSz="914400" fontAlgn="base">
                <a:spcBef>
                  <a:spcPct val="0"/>
                </a:spcBef>
                <a:spcAft>
                  <a:spcPts val="600"/>
                </a:spcAft>
                <a:defRPr/>
              </a:pPr>
              <a:r>
                <a:rPr lang="en-US" sz="2000" dirty="0">
                  <a:solidFill>
                    <a:srgbClr val="000000"/>
                  </a:solidFill>
                  <a:latin typeface="Times New Roman" charset="0"/>
                  <a:sym typeface="Wingdings"/>
                </a:rPr>
                <a:t>	</a:t>
              </a:r>
              <a:r>
                <a:rPr lang="en-US" sz="2000" dirty="0" smtClean="0">
                  <a:solidFill>
                    <a:srgbClr val="000000"/>
                  </a:solidFill>
                  <a:latin typeface="Times New Roman" charset="0"/>
                  <a:sym typeface="Wingdings"/>
                </a:rPr>
                <a:t>		</a:t>
              </a:r>
              <a:r>
                <a:rPr lang="en-US" sz="2000" dirty="0">
                  <a:solidFill>
                    <a:srgbClr val="000000"/>
                  </a:solidFill>
                  <a:latin typeface="Times New Roman" charset="0"/>
                  <a:sym typeface="Wingdings"/>
                </a:rPr>
                <a:t>	</a:t>
              </a:r>
              <a:r>
                <a:rPr lang="en-US" sz="2000" dirty="0" smtClean="0">
                  <a:solidFill>
                    <a:srgbClr val="3B812F"/>
                  </a:solidFill>
                  <a:latin typeface="Times New Roman" charset="0"/>
                  <a:sym typeface="Wingdings"/>
                </a:rPr>
                <a:t> efficient operation </a:t>
              </a:r>
            </a:p>
            <a:p>
              <a:pPr defTabSz="914400" fontAlgn="base">
                <a:spcBef>
                  <a:spcPct val="0"/>
                </a:spcBef>
                <a:spcAft>
                  <a:spcPts val="600"/>
                </a:spcAft>
                <a:defRPr/>
              </a:pPr>
              <a:r>
                <a:rPr lang="en-US" sz="2000" dirty="0">
                  <a:solidFill>
                    <a:srgbClr val="FF0000"/>
                  </a:solidFill>
                  <a:latin typeface="Times New Roman" charset="0"/>
                  <a:sym typeface="Wingdings"/>
                </a:rPr>
                <a:t>	</a:t>
              </a:r>
              <a:r>
                <a:rPr lang="en-US" sz="2000" dirty="0" err="1" smtClean="0">
                  <a:solidFill>
                    <a:srgbClr val="000000"/>
                  </a:solidFill>
                  <a:latin typeface="Times New Roman" charset="0"/>
                  <a:sym typeface="Wingdings"/>
                </a:rPr>
                <a:t>Niob</a:t>
              </a:r>
              <a:r>
                <a:rPr lang="en-US" sz="2000" dirty="0" smtClean="0">
                  <a:solidFill>
                    <a:srgbClr val="000000"/>
                  </a:solidFill>
                  <a:latin typeface="Times New Roman" charset="0"/>
                  <a:sym typeface="Wingdings"/>
                </a:rPr>
                <a:t>, 35MV/m @ 1.8K </a:t>
              </a:r>
              <a:r>
                <a:rPr lang="en-US" sz="2000" dirty="0">
                  <a:solidFill>
                    <a:srgbClr val="000000"/>
                  </a:solidFill>
                  <a:latin typeface="Times New Roman" charset="0"/>
                  <a:sym typeface="Wingdings"/>
                </a:rPr>
                <a:t> </a:t>
              </a:r>
              <a:r>
                <a:rPr lang="en-US" sz="2000" dirty="0" smtClean="0">
                  <a:solidFill>
                    <a:srgbClr val="000000"/>
                  </a:solidFill>
                  <a:latin typeface="Times New Roman" charset="0"/>
                  <a:sym typeface="Wingdings"/>
                </a:rPr>
                <a:t>  </a:t>
              </a:r>
              <a:r>
                <a:rPr lang="en-US" sz="2000" dirty="0" smtClean="0">
                  <a:solidFill>
                    <a:srgbClr val="FF0000"/>
                  </a:solidFill>
                  <a:latin typeface="Times New Roman" charset="0"/>
                  <a:sym typeface="Wingdings"/>
                </a:rPr>
                <a:t> limited energy reach!</a:t>
              </a:r>
            </a:p>
            <a:p>
              <a:pPr marL="342900" indent="-342900" defTabSz="914400" fontAlgn="base">
                <a:spcBef>
                  <a:spcPct val="0"/>
                </a:spcBef>
                <a:spcAft>
                  <a:spcPts val="600"/>
                </a:spcAft>
                <a:buFont typeface="Arial" charset="0"/>
                <a:buChar char="•"/>
                <a:defRPr/>
              </a:pPr>
              <a:r>
                <a:rPr lang="en-US" sz="2000" dirty="0" smtClean="0">
                  <a:solidFill>
                    <a:srgbClr val="0066FF"/>
                  </a:solidFill>
                  <a:latin typeface="Times New Roman" charset="0"/>
                  <a:sym typeface="Wingdings"/>
                </a:rPr>
                <a:t>Normal conducting RF: </a:t>
              </a:r>
            </a:p>
            <a:p>
              <a:pPr defTabSz="914400" fontAlgn="base">
                <a:spcBef>
                  <a:spcPct val="0"/>
                </a:spcBef>
                <a:spcAft>
                  <a:spcPts val="600"/>
                </a:spcAft>
                <a:defRPr/>
              </a:pPr>
              <a:r>
                <a:rPr lang="en-US" sz="2000" dirty="0">
                  <a:solidFill>
                    <a:srgbClr val="000000"/>
                  </a:solidFill>
                  <a:latin typeface="Times New Roman" charset="0"/>
                  <a:sym typeface="Wingdings"/>
                </a:rPr>
                <a:t>	</a:t>
              </a:r>
              <a:r>
                <a:rPr lang="en-US" sz="2000" dirty="0" smtClean="0">
                  <a:solidFill>
                    <a:srgbClr val="000000"/>
                  </a:solidFill>
                  <a:latin typeface="Times New Roman" charset="0"/>
                  <a:sym typeface="Wingdings"/>
                </a:rPr>
                <a:t>12 GHz  high gradients (100MV/m) &amp; novel power sources</a:t>
              </a:r>
            </a:p>
            <a:p>
              <a:pPr defTabSz="914400" fontAlgn="base">
                <a:spcBef>
                  <a:spcPct val="0"/>
                </a:spcBef>
                <a:spcAft>
                  <a:spcPts val="600"/>
                </a:spcAft>
                <a:defRPr/>
              </a:pPr>
              <a:r>
                <a:rPr lang="en-US" sz="2000" dirty="0">
                  <a:solidFill>
                    <a:srgbClr val="000000"/>
                  </a:solidFill>
                  <a:latin typeface="Times New Roman" charset="0"/>
                  <a:sym typeface="Wingdings"/>
                </a:rPr>
                <a:t>	</a:t>
              </a:r>
              <a:r>
                <a:rPr lang="en-US" sz="2000" dirty="0" smtClean="0">
                  <a:solidFill>
                    <a:srgbClr val="000000"/>
                  </a:solidFill>
                  <a:latin typeface="Times New Roman" charset="0"/>
                  <a:sym typeface="Wingdings"/>
                </a:rPr>
                <a:t>			</a:t>
              </a:r>
              <a:r>
                <a:rPr lang="en-US" sz="2000" dirty="0" smtClean="0">
                  <a:solidFill>
                    <a:srgbClr val="3B812F"/>
                  </a:solidFill>
                  <a:latin typeface="Times New Roman" charset="0"/>
                  <a:sym typeface="Wingdings"/>
                </a:rPr>
                <a:t> energy reach for given length </a:t>
              </a:r>
            </a:p>
            <a:p>
              <a:pPr defTabSz="914400" fontAlgn="base">
                <a:spcBef>
                  <a:spcPct val="0"/>
                </a:spcBef>
                <a:spcAft>
                  <a:spcPts val="600"/>
                </a:spcAft>
                <a:defRPr/>
              </a:pPr>
              <a:r>
                <a:rPr lang="en-US" sz="2000" dirty="0">
                  <a:solidFill>
                    <a:srgbClr val="3B812F"/>
                  </a:solidFill>
                  <a:latin typeface="Times New Roman" charset="0"/>
                  <a:sym typeface="Wingdings"/>
                </a:rPr>
                <a:t>	</a:t>
              </a:r>
              <a:r>
                <a:rPr lang="en-US" sz="2000" dirty="0" smtClean="0">
                  <a:solidFill>
                    <a:srgbClr val="000000"/>
                  </a:solidFill>
                  <a:latin typeface="Times New Roman" charset="0"/>
                  <a:sym typeface="Wingdings"/>
                </a:rPr>
                <a:t>small apertures and low Q</a:t>
              </a:r>
              <a:r>
                <a:rPr lang="en-US" sz="2000" baseline="-25000" dirty="0" smtClean="0">
                  <a:solidFill>
                    <a:srgbClr val="000000"/>
                  </a:solidFill>
                  <a:latin typeface="Times New Roman" charset="0"/>
                  <a:sym typeface="Wingdings"/>
                </a:rPr>
                <a:t>0</a:t>
              </a:r>
              <a:r>
                <a:rPr lang="en-US" sz="2000" dirty="0" smtClean="0">
                  <a:solidFill>
                    <a:srgbClr val="000000"/>
                  </a:solidFill>
                  <a:latin typeface="Times New Roman" charset="0"/>
                  <a:sym typeface="Wingdings"/>
                </a:rPr>
                <a:t> </a:t>
              </a:r>
              <a:r>
                <a:rPr lang="en-US" sz="2000" dirty="0" smtClean="0">
                  <a:solidFill>
                    <a:srgbClr val="FF0000"/>
                  </a:solidFill>
                  <a:latin typeface="Times New Roman" charset="0"/>
                  <a:sym typeface="Wingdings"/>
                </a:rPr>
                <a:t> efficiency and power consumption</a:t>
              </a:r>
              <a:endParaRPr lang="en-US" sz="2000" dirty="0">
                <a:solidFill>
                  <a:srgbClr val="FF0000"/>
                </a:solidFill>
                <a:latin typeface="Times New Roman" charset="0"/>
                <a:sym typeface="Wingdings"/>
              </a:endParaRPr>
            </a:p>
            <a:p>
              <a:pPr defTabSz="914400" fontAlgn="base">
                <a:spcBef>
                  <a:spcPct val="0"/>
                </a:spcBef>
                <a:spcAft>
                  <a:spcPts val="600"/>
                </a:spcAft>
                <a:defRPr/>
              </a:pPr>
              <a:r>
                <a:rPr lang="en-US" sz="2400" dirty="0" smtClean="0">
                  <a:solidFill>
                    <a:srgbClr val="2F4BC0"/>
                  </a:solidFill>
                  <a:latin typeface="Times New Roman" charset="0"/>
                  <a:sym typeface="Wingdings"/>
                </a:rPr>
                <a:t>Common goals and key aspects</a:t>
              </a:r>
              <a:r>
                <a:rPr lang="en-US" sz="2400" dirty="0" smtClean="0">
                  <a:solidFill>
                    <a:srgbClr val="2F4BC0"/>
                  </a:solidFill>
                  <a:latin typeface="Times New Roman" charset="0"/>
                  <a:cs typeface="ＭＳ Ｐゴシック" charset="0"/>
                </a:rPr>
                <a:t>:</a:t>
              </a:r>
              <a:endParaRPr lang="en-US" sz="2400" dirty="0" smtClean="0">
                <a:solidFill>
                  <a:srgbClr val="2F4BC0"/>
                </a:solidFill>
                <a:latin typeface="Times New Roman" charset="0"/>
                <a:sym typeface="Wingdings"/>
              </a:endParaRPr>
            </a:p>
            <a:p>
              <a:pPr marL="1371177" lvl="2" indent="-457059" defTabSz="914400" fontAlgn="base">
                <a:spcBef>
                  <a:spcPct val="0"/>
                </a:spcBef>
                <a:spcAft>
                  <a:spcPts val="600"/>
                </a:spcAft>
                <a:buFont typeface="Courier New" charset="0"/>
                <a:buChar char="o"/>
                <a:defRPr/>
              </a:pPr>
              <a:r>
                <a:rPr lang="en-US" sz="2000" dirty="0">
                  <a:solidFill>
                    <a:srgbClr val="000000"/>
                  </a:solidFill>
                  <a:latin typeface="Times New Roman" charset="0"/>
                  <a:cs typeface="ＭＳ Ｐゴシック" charset="0"/>
                </a:rPr>
                <a:t>Site size: between 30km and </a:t>
              </a:r>
              <a:r>
                <a:rPr lang="en-US" sz="2000" dirty="0" smtClean="0">
                  <a:solidFill>
                    <a:srgbClr val="000000"/>
                  </a:solidFill>
                  <a:latin typeface="Times New Roman" charset="0"/>
                  <a:cs typeface="ＭＳ Ｐゴシック" charset="0"/>
                </a:rPr>
                <a:t>50km</a:t>
              </a:r>
              <a:endParaRPr lang="en-US" sz="2000" dirty="0" smtClean="0">
                <a:solidFill>
                  <a:srgbClr val="FF0000"/>
                </a:solidFill>
                <a:latin typeface="Times New Roman" charset="0"/>
                <a:sym typeface="Wingdings"/>
              </a:endParaRPr>
            </a:p>
            <a:p>
              <a:pPr marL="1371177" lvl="2" indent="-457059" defTabSz="914400" fontAlgn="base">
                <a:spcBef>
                  <a:spcPct val="0"/>
                </a:spcBef>
                <a:spcAft>
                  <a:spcPts val="600"/>
                </a:spcAft>
                <a:buFont typeface="Courier New" charset="0"/>
                <a:buChar char="o"/>
                <a:defRPr/>
              </a:pPr>
              <a:r>
                <a:rPr lang="en-US" sz="2000" dirty="0" smtClean="0">
                  <a:solidFill>
                    <a:srgbClr val="FF0000"/>
                  </a:solidFill>
                  <a:latin typeface="Times New Roman" charset="0"/>
                  <a:sym typeface="Wingdings"/>
                </a:rPr>
                <a:t>Peak luminosity: &gt; 10</a:t>
              </a:r>
              <a:r>
                <a:rPr lang="en-US" sz="2000" baseline="30000" dirty="0" smtClean="0">
                  <a:solidFill>
                    <a:srgbClr val="FF0000"/>
                  </a:solidFill>
                  <a:latin typeface="Times New Roman" charset="0"/>
                  <a:sym typeface="Wingdings"/>
                </a:rPr>
                <a:t>34</a:t>
              </a:r>
              <a:r>
                <a:rPr lang="en-US" sz="2000" dirty="0" smtClean="0">
                  <a:solidFill>
                    <a:srgbClr val="FF0000"/>
                  </a:solidFill>
                  <a:latin typeface="Times New Roman" charset="0"/>
                  <a:sym typeface="Wingdings"/>
                </a:rPr>
                <a:t> cm</a:t>
              </a:r>
              <a:r>
                <a:rPr lang="en-US" sz="2000" baseline="30000" dirty="0" smtClean="0">
                  <a:solidFill>
                    <a:srgbClr val="FF0000"/>
                  </a:solidFill>
                  <a:latin typeface="Times New Roman" charset="0"/>
                  <a:sym typeface="Wingdings"/>
                </a:rPr>
                <a:t>-2</a:t>
              </a:r>
              <a:r>
                <a:rPr lang="en-US" sz="2000" dirty="0" smtClean="0">
                  <a:solidFill>
                    <a:srgbClr val="FF0000"/>
                  </a:solidFill>
                  <a:latin typeface="Times New Roman" charset="0"/>
                  <a:sym typeface="Wingdings"/>
                </a:rPr>
                <a:t>s</a:t>
              </a:r>
              <a:r>
                <a:rPr lang="en-US" sz="2000" baseline="30000" dirty="0" smtClean="0">
                  <a:solidFill>
                    <a:srgbClr val="FF0000"/>
                  </a:solidFill>
                  <a:latin typeface="Times New Roman" charset="0"/>
                  <a:sym typeface="Wingdings"/>
                </a:rPr>
                <a:t>-1</a:t>
              </a:r>
            </a:p>
            <a:p>
              <a:pPr marL="1371177" lvl="2" indent="-457059" defTabSz="914400" fontAlgn="base">
                <a:spcBef>
                  <a:spcPct val="0"/>
                </a:spcBef>
                <a:spcAft>
                  <a:spcPts val="600"/>
                </a:spcAft>
                <a:buFont typeface="Courier New" charset="0"/>
                <a:buChar char="o"/>
                <a:defRPr/>
              </a:pPr>
              <a:r>
                <a:rPr lang="en-US" sz="2000" dirty="0" smtClean="0">
                  <a:solidFill>
                    <a:srgbClr val="C00000"/>
                  </a:solidFill>
                  <a:latin typeface="Times New Roman" charset="0"/>
                  <a:sym typeface="Wingdings"/>
                </a:rPr>
                <a:t>Beam power (&gt; </a:t>
              </a:r>
              <a:r>
                <a:rPr lang="en-US" sz="2000" dirty="0">
                  <a:solidFill>
                    <a:srgbClr val="C00000"/>
                  </a:solidFill>
                  <a:latin typeface="Times New Roman" charset="0"/>
                  <a:sym typeface="Wingdings"/>
                </a:rPr>
                <a:t>1</a:t>
              </a:r>
              <a:r>
                <a:rPr lang="en-US" sz="2000" dirty="0" smtClean="0">
                  <a:solidFill>
                    <a:srgbClr val="C00000"/>
                  </a:solidFill>
                  <a:latin typeface="Times New Roman" charset="0"/>
                  <a:sym typeface="Wingdings"/>
                </a:rPr>
                <a:t>MJ)  machine protection</a:t>
              </a:r>
            </a:p>
            <a:p>
              <a:pPr marL="1371177" lvl="2" indent="-457059" defTabSz="914400" fontAlgn="base">
                <a:spcBef>
                  <a:spcPct val="0"/>
                </a:spcBef>
                <a:spcAft>
                  <a:spcPts val="600"/>
                </a:spcAft>
                <a:buFont typeface="Courier New" charset="0"/>
                <a:buChar char="o"/>
                <a:defRPr/>
              </a:pPr>
              <a:r>
                <a:rPr lang="en-US" sz="2000" dirty="0" smtClean="0">
                  <a:solidFill>
                    <a:srgbClr val="C00000"/>
                  </a:solidFill>
                  <a:latin typeface="Times New Roman" charset="0"/>
                  <a:sym typeface="Wingdings"/>
                </a:rPr>
                <a:t>Site power consumption: &gt; 300MW  600MW</a:t>
              </a:r>
            </a:p>
            <a:p>
              <a:pPr marL="1371177" lvl="2" indent="-457059" defTabSz="914400" fontAlgn="base">
                <a:spcBef>
                  <a:spcPct val="0"/>
                </a:spcBef>
                <a:spcAft>
                  <a:spcPts val="600"/>
                </a:spcAft>
                <a:buFont typeface="Courier New" charset="0"/>
                <a:buChar char="o"/>
                <a:defRPr/>
              </a:pPr>
              <a:r>
                <a:rPr lang="en-US" sz="2000" dirty="0" smtClean="0">
                  <a:solidFill>
                    <a:srgbClr val="C00000"/>
                  </a:solidFill>
                  <a:latin typeface="Times New Roman" charset="0"/>
                  <a:sym typeface="Wingdings"/>
                </a:rPr>
                <a:t>Price: &gt; 4 x LHC cost</a:t>
              </a:r>
              <a:endParaRPr lang="en-US" sz="2000" dirty="0">
                <a:solidFill>
                  <a:srgbClr val="C00000"/>
                </a:solidFill>
                <a:latin typeface="Times New Roman" charset="0"/>
              </a:endParaRPr>
            </a:p>
          </p:txBody>
        </p:sp>
      </p:grp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07504" y="4293096"/>
            <a:ext cx="534988" cy="227012"/>
          </a:xfrm>
          <a:prstGeom prst="rect">
            <a:avLst/>
          </a:prstGeom>
          <a:solidFill>
            <a:srgbClr val="00CC00"/>
          </a:solidFill>
          <a:ln w="25400">
            <a:solidFill>
              <a:srgbClr val="33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13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2048" y="270967"/>
            <a:ext cx="8711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u="sng" dirty="0" smtClean="0">
                <a:solidFill>
                  <a:srgbClr val="FF0000"/>
                </a:solidFill>
                <a:latin typeface="Times New Roman" charset="0"/>
                <a:cs typeface="ＭＳ Ｐゴシック" charset="0"/>
              </a:rPr>
              <a:t>International Linear Collider</a:t>
            </a:r>
            <a:endParaRPr lang="en-GB" sz="4000" u="sng" dirty="0">
              <a:solidFill>
                <a:srgbClr val="FF0000"/>
              </a:solidFill>
              <a:latin typeface="Times New Roman" charset="0"/>
              <a:cs typeface="ＭＳ Ｐゴシック" charset="0"/>
            </a:endParaRPr>
          </a:p>
        </p:txBody>
      </p:sp>
      <p:pic>
        <p:nvPicPr>
          <p:cNvPr id="6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2198" y="925200"/>
            <a:ext cx="4156481" cy="2107394"/>
          </a:xfrm>
          <a:prstGeom prst="rect">
            <a:avLst/>
          </a:prstGeom>
          <a:ln w="25400">
            <a:miter lim="400000"/>
          </a:ln>
          <a:effectLst/>
        </p:spPr>
      </p:pic>
      <p:sp>
        <p:nvSpPr>
          <p:cNvPr id="7" name="Shape 119"/>
          <p:cNvSpPr txBox="1">
            <a:spLocks/>
          </p:cNvSpPr>
          <p:nvPr/>
        </p:nvSpPr>
        <p:spPr>
          <a:xfrm>
            <a:off x="4418221" y="968148"/>
            <a:ext cx="4725779" cy="5253144"/>
          </a:xfrm>
          <a:prstGeom prst="rect">
            <a:avLst/>
          </a:prstGeom>
        </p:spPr>
        <p:txBody>
          <a:bodyPr anchor="t">
            <a:noAutofit/>
          </a:bodyPr>
          <a:lstStyle>
            <a:lvl1pPr marL="342796" indent="-342796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0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669719" indent="-325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charset="0"/>
              <a:buChar char="q"/>
              <a:defRPr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1022037" indent="-35073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0"/>
              <a:buChar char="n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339439" indent="-315817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q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679059" indent="-33803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136120" indent="-33803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593178" indent="-33803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050239" indent="-33803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507296" indent="-33803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25433" indent="-325433" defTabSz="365114">
              <a:spcBef>
                <a:spcPts val="492"/>
              </a:spcBef>
              <a:buClr>
                <a:srgbClr val="CC9900"/>
              </a:buClr>
              <a:defRPr sz="1800">
                <a:solidFill>
                  <a:srgbClr val="000000"/>
                </a:solidFill>
              </a:defRPr>
            </a:pPr>
            <a:r>
              <a:rPr lang="en-US" sz="1800" b="1" kern="0" dirty="0" smtClean="0">
                <a:solidFill>
                  <a:srgbClr val="740D01"/>
                </a:solidFill>
              </a:rPr>
              <a:t>200-500 GeV cm (extendable to 1 </a:t>
            </a:r>
            <a:r>
              <a:rPr lang="en-US" sz="1800" b="1" kern="0" dirty="0" err="1" smtClean="0">
                <a:solidFill>
                  <a:srgbClr val="740D01"/>
                </a:solidFill>
              </a:rPr>
              <a:t>TeV</a:t>
            </a:r>
            <a:r>
              <a:rPr lang="en-US" sz="1800" b="1" kern="0" dirty="0" smtClean="0">
                <a:solidFill>
                  <a:srgbClr val="740D01"/>
                </a:solidFill>
              </a:rPr>
              <a:t>)</a:t>
            </a:r>
          </a:p>
          <a:p>
            <a:pPr marL="650870" lvl="1" indent="-325433" defTabSz="365114">
              <a:spcBef>
                <a:spcPts val="492"/>
              </a:spcBef>
              <a:buClr>
                <a:srgbClr val="3B812F"/>
              </a:buClr>
              <a:defRPr sz="1800">
                <a:solidFill>
                  <a:srgbClr val="000000"/>
                </a:solidFill>
              </a:defRPr>
            </a:pPr>
            <a:r>
              <a:rPr lang="en-US" sz="1800" kern="0" dirty="0" smtClean="0">
                <a:solidFill>
                  <a:srgbClr val="740D01"/>
                </a:solidFill>
                <a:cs typeface="ＭＳ Ｐゴシック" charset="0"/>
              </a:rPr>
              <a:t>L ~ 1.8×10</a:t>
            </a:r>
            <a:r>
              <a:rPr lang="en-US" sz="1800" kern="0" baseline="31999" dirty="0" smtClean="0">
                <a:solidFill>
                  <a:srgbClr val="740D01"/>
                </a:solidFill>
                <a:cs typeface="ＭＳ Ｐゴシック" charset="0"/>
              </a:rPr>
              <a:t>34</a:t>
            </a:r>
            <a:r>
              <a:rPr lang="en-US" sz="1800" kern="0" dirty="0" smtClean="0">
                <a:solidFill>
                  <a:srgbClr val="740D01"/>
                </a:solidFill>
                <a:cs typeface="ＭＳ Ｐゴシック" charset="0"/>
              </a:rPr>
              <a:t> cm</a:t>
            </a:r>
            <a:r>
              <a:rPr lang="en-US" sz="1800" kern="0" baseline="31999" dirty="0" smtClean="0">
                <a:solidFill>
                  <a:srgbClr val="740D01"/>
                </a:solidFill>
                <a:cs typeface="ＭＳ Ｐゴシック" charset="0"/>
              </a:rPr>
              <a:t>-2</a:t>
            </a:r>
            <a:r>
              <a:rPr lang="en-US" sz="1800" kern="0" dirty="0" smtClean="0">
                <a:solidFill>
                  <a:srgbClr val="740D01"/>
                </a:solidFill>
                <a:cs typeface="ＭＳ Ｐゴシック" charset="0"/>
              </a:rPr>
              <a:t>s</a:t>
            </a:r>
            <a:r>
              <a:rPr lang="en-US" sz="1800" kern="0" baseline="31999" dirty="0" smtClean="0">
                <a:solidFill>
                  <a:srgbClr val="740D01"/>
                </a:solidFill>
                <a:cs typeface="ＭＳ Ｐゴシック" charset="0"/>
              </a:rPr>
              <a:t>-1</a:t>
            </a:r>
            <a:r>
              <a:rPr lang="en-US" sz="1800" kern="0" dirty="0" smtClean="0">
                <a:solidFill>
                  <a:srgbClr val="740D01"/>
                </a:solidFill>
                <a:cs typeface="ＭＳ Ｐゴシック" charset="0"/>
              </a:rPr>
              <a:t> (@ 500GeV)</a:t>
            </a:r>
          </a:p>
          <a:p>
            <a:pPr marL="650870" lvl="1" indent="-325433" defTabSz="365114">
              <a:spcBef>
                <a:spcPts val="492"/>
              </a:spcBef>
              <a:buClr>
                <a:srgbClr val="3B812F"/>
              </a:buClr>
              <a:defRPr sz="1800">
                <a:solidFill>
                  <a:srgbClr val="000000"/>
                </a:solidFill>
              </a:defRPr>
            </a:pPr>
            <a:r>
              <a:rPr lang="en-US" sz="1800" kern="0" dirty="0" smtClean="0">
                <a:solidFill>
                  <a:srgbClr val="740D01"/>
                </a:solidFill>
                <a:cs typeface="ＭＳ Ｐゴシック" charset="0"/>
              </a:rPr>
              <a:t>31km site length</a:t>
            </a:r>
          </a:p>
          <a:p>
            <a:pPr marL="650870" lvl="1" indent="-325433" defTabSz="365114">
              <a:spcBef>
                <a:spcPts val="492"/>
              </a:spcBef>
              <a:buClr>
                <a:srgbClr val="3B812F"/>
              </a:buClr>
              <a:defRPr sz="1800">
                <a:solidFill>
                  <a:srgbClr val="000000"/>
                </a:solidFill>
              </a:defRPr>
            </a:pPr>
            <a:r>
              <a:rPr lang="en-US" sz="1800" kern="0" dirty="0" smtClean="0">
                <a:solidFill>
                  <a:srgbClr val="740D01"/>
                </a:solidFill>
                <a:cs typeface="ＭＳ Ｐゴシック" charset="0"/>
              </a:rPr>
              <a:t>7.8 Billion ILCU + 23 Million p-</a:t>
            </a:r>
            <a:r>
              <a:rPr lang="en-US" sz="1800" kern="0" dirty="0" err="1" smtClean="0">
                <a:solidFill>
                  <a:srgbClr val="740D01"/>
                </a:solidFill>
                <a:cs typeface="ＭＳ Ｐゴシック" charset="0"/>
              </a:rPr>
              <a:t>hrs</a:t>
            </a:r>
            <a:endParaRPr lang="en-US" sz="1800" kern="0" dirty="0" smtClean="0">
              <a:solidFill>
                <a:srgbClr val="740D01"/>
              </a:solidFill>
              <a:cs typeface="ＭＳ Ｐゴシック" charset="0"/>
            </a:endParaRPr>
          </a:p>
          <a:p>
            <a:pPr marL="650870" lvl="1" indent="-325433" defTabSz="365114">
              <a:spcBef>
                <a:spcPts val="492"/>
              </a:spcBef>
              <a:buClr>
                <a:srgbClr val="3B812F"/>
              </a:buClr>
              <a:defRPr sz="1800">
                <a:solidFill>
                  <a:srgbClr val="000000"/>
                </a:solidFill>
              </a:defRPr>
            </a:pPr>
            <a:endParaRPr lang="en-US" sz="1800" kern="0" dirty="0" smtClean="0">
              <a:solidFill>
                <a:srgbClr val="740D01"/>
              </a:solidFill>
              <a:cs typeface="ＭＳ Ｐゴシック" charset="0"/>
            </a:endParaRPr>
          </a:p>
          <a:p>
            <a:pPr marL="325433" indent="-325433" defTabSz="365114">
              <a:spcBef>
                <a:spcPts val="492"/>
              </a:spcBef>
              <a:buClr>
                <a:srgbClr val="CC9900"/>
              </a:buClr>
              <a:defRPr sz="1800">
                <a:solidFill>
                  <a:srgbClr val="000000"/>
                </a:solidFill>
              </a:defRPr>
            </a:pPr>
            <a:r>
              <a:rPr lang="en-US" sz="1800" b="1" kern="0" dirty="0" smtClean="0">
                <a:solidFill>
                  <a:srgbClr val="740D01"/>
                </a:solidFill>
              </a:rPr>
              <a:t>&gt;20 years R&amp;D worldwide</a:t>
            </a:r>
          </a:p>
          <a:p>
            <a:pPr marL="650870" lvl="1" indent="-325433" defTabSz="365114">
              <a:spcBef>
                <a:spcPts val="492"/>
              </a:spcBef>
              <a:buClr>
                <a:srgbClr val="3B812F"/>
              </a:buClr>
              <a:defRPr sz="1800">
                <a:solidFill>
                  <a:srgbClr val="000000"/>
                </a:solidFill>
              </a:defRPr>
            </a:pPr>
            <a:r>
              <a:rPr lang="en-US" sz="1800" kern="0" dirty="0" smtClean="0">
                <a:solidFill>
                  <a:srgbClr val="740D01"/>
                </a:solidFill>
                <a:cs typeface="ＭＳ Ｐゴシック" charset="0"/>
              </a:rPr>
              <a:t>A truly global effort</a:t>
            </a:r>
          </a:p>
          <a:p>
            <a:pPr marL="650870" lvl="1" indent="-325433" defTabSz="365114">
              <a:spcBef>
                <a:spcPts val="492"/>
              </a:spcBef>
              <a:buClr>
                <a:srgbClr val="3B812F"/>
              </a:buClr>
              <a:defRPr sz="1800">
                <a:solidFill>
                  <a:srgbClr val="000000"/>
                </a:solidFill>
              </a:defRPr>
            </a:pPr>
            <a:r>
              <a:rPr lang="en-US" sz="1800" kern="0" dirty="0" smtClean="0">
                <a:solidFill>
                  <a:srgbClr val="740D01"/>
                </a:solidFill>
                <a:cs typeface="ＭＳ Ｐゴシック" charset="0"/>
              </a:rPr>
              <a:t>Over 2,000 man years</a:t>
            </a:r>
          </a:p>
          <a:p>
            <a:pPr marL="650870" lvl="1" indent="-325433" defTabSz="365114">
              <a:spcBef>
                <a:spcPts val="492"/>
              </a:spcBef>
              <a:buClr>
                <a:srgbClr val="3B812F"/>
              </a:buClr>
              <a:defRPr sz="1800">
                <a:solidFill>
                  <a:srgbClr val="000000"/>
                </a:solidFill>
              </a:defRPr>
            </a:pPr>
            <a:r>
              <a:rPr lang="en-US" sz="1800" kern="0" dirty="0" smtClean="0">
                <a:solidFill>
                  <a:srgbClr val="740D01"/>
                </a:solidFill>
                <a:cs typeface="ＭＳ Ｐゴシック" charset="0"/>
              </a:rPr>
              <a:t>&gt;300 M$ globally</a:t>
            </a:r>
          </a:p>
          <a:p>
            <a:pPr marL="325433" indent="-325433" defTabSz="365114">
              <a:spcBef>
                <a:spcPts val="492"/>
              </a:spcBef>
              <a:buClr>
                <a:srgbClr val="CC9900"/>
              </a:buClr>
              <a:defRPr sz="1800">
                <a:solidFill>
                  <a:srgbClr val="000000"/>
                </a:solidFill>
              </a:defRPr>
            </a:pPr>
            <a:endParaRPr lang="en-US" sz="1800" kern="0" dirty="0" smtClean="0">
              <a:solidFill>
                <a:srgbClr val="740D01"/>
              </a:solidFill>
            </a:endParaRPr>
          </a:p>
          <a:p>
            <a:pPr marL="205167" indent="-205167" defTabSz="365114">
              <a:spcBef>
                <a:spcPts val="492"/>
              </a:spcBef>
              <a:buClr>
                <a:srgbClr val="CC9900"/>
              </a:buClr>
              <a:defRPr sz="1800">
                <a:solidFill>
                  <a:srgbClr val="000000"/>
                </a:solidFill>
              </a:defRPr>
            </a:pPr>
            <a:r>
              <a:rPr lang="en-US" sz="1800" b="1" kern="0" dirty="0" smtClean="0">
                <a:solidFill>
                  <a:srgbClr val="740D01"/>
                </a:solidFill>
              </a:rPr>
              <a:t>Cost driver: SRF technology</a:t>
            </a:r>
          </a:p>
          <a:p>
            <a:pPr marL="530600" lvl="1" indent="-205167" defTabSz="365114">
              <a:spcBef>
                <a:spcPts val="492"/>
              </a:spcBef>
              <a:buClr>
                <a:srgbClr val="3B812F"/>
              </a:buClr>
              <a:defRPr sz="1800">
                <a:solidFill>
                  <a:srgbClr val="000000"/>
                </a:solidFill>
              </a:defRPr>
            </a:pPr>
            <a:r>
              <a:rPr lang="en-US" sz="1800" kern="0" dirty="0" smtClean="0">
                <a:solidFill>
                  <a:srgbClr val="740D01"/>
                </a:solidFill>
                <a:cs typeface="ＭＳ Ｐゴシック" charset="0"/>
              </a:rPr>
              <a:t>17,000 1.3 GHz </a:t>
            </a:r>
            <a:r>
              <a:rPr lang="en-US" sz="1800" kern="0" dirty="0" err="1" smtClean="0">
                <a:solidFill>
                  <a:srgbClr val="740D01"/>
                </a:solidFill>
                <a:cs typeface="ＭＳ Ｐゴシック" charset="0"/>
              </a:rPr>
              <a:t>Nb</a:t>
            </a:r>
            <a:r>
              <a:rPr lang="en-US" sz="1800" kern="0" dirty="0" smtClean="0">
                <a:solidFill>
                  <a:srgbClr val="740D01"/>
                </a:solidFill>
                <a:cs typeface="ＭＳ Ｐゴシック" charset="0"/>
              </a:rPr>
              <a:t> cavities</a:t>
            </a:r>
          </a:p>
          <a:p>
            <a:pPr marL="530600" lvl="1" indent="-205167" defTabSz="365114">
              <a:spcBef>
                <a:spcPts val="492"/>
              </a:spcBef>
              <a:buClr>
                <a:srgbClr val="3B812F"/>
              </a:buClr>
              <a:defRPr sz="1800">
                <a:solidFill>
                  <a:srgbClr val="000000"/>
                </a:solidFill>
              </a:defRPr>
            </a:pPr>
            <a:r>
              <a:rPr lang="en-US" sz="1800" kern="0" dirty="0" smtClean="0">
                <a:solidFill>
                  <a:srgbClr val="740D01"/>
                </a:solidFill>
                <a:cs typeface="ＭＳ Ｐゴシック" charset="0"/>
              </a:rPr>
              <a:t>1,800 </a:t>
            </a:r>
            <a:r>
              <a:rPr lang="en-US" sz="1800" kern="0" dirty="0" err="1" smtClean="0">
                <a:solidFill>
                  <a:srgbClr val="740D01"/>
                </a:solidFill>
                <a:cs typeface="ＭＳ Ｐゴシック" charset="0"/>
              </a:rPr>
              <a:t>cryomodules</a:t>
            </a:r>
            <a:endParaRPr lang="en-US" sz="1800" kern="0" dirty="0" smtClean="0">
              <a:solidFill>
                <a:srgbClr val="740D01"/>
              </a:solidFill>
              <a:cs typeface="ＭＳ Ｐゴシック" charset="0"/>
            </a:endParaRPr>
          </a:p>
          <a:p>
            <a:pPr marL="530600" lvl="1" indent="-205167" defTabSz="365114">
              <a:spcBef>
                <a:spcPts val="492"/>
              </a:spcBef>
              <a:buClr>
                <a:srgbClr val="3B812F"/>
              </a:buClr>
              <a:defRPr sz="1800">
                <a:solidFill>
                  <a:srgbClr val="000000"/>
                </a:solidFill>
              </a:defRPr>
            </a:pPr>
            <a:endParaRPr lang="en-US" sz="1800" kern="0" dirty="0" smtClean="0">
              <a:solidFill>
                <a:srgbClr val="740D01"/>
              </a:solidFill>
              <a:cs typeface="ＭＳ Ｐゴシック" charset="0"/>
            </a:endParaRPr>
          </a:p>
          <a:p>
            <a:pPr marL="205167" indent="-205167" defTabSz="365114">
              <a:spcBef>
                <a:spcPts val="492"/>
              </a:spcBef>
              <a:buClr>
                <a:srgbClr val="CC9900"/>
              </a:buClr>
              <a:defRPr sz="1800">
                <a:solidFill>
                  <a:srgbClr val="000000"/>
                </a:solidFill>
              </a:defRPr>
            </a:pPr>
            <a:r>
              <a:rPr lang="en-US" sz="1800" b="1" kern="0" dirty="0" smtClean="0">
                <a:solidFill>
                  <a:srgbClr val="740D01"/>
                </a:solidFill>
              </a:rPr>
              <a:t>Mature SRF technology</a:t>
            </a:r>
            <a:endParaRPr lang="en-US" sz="1800" b="1" kern="0" dirty="0">
              <a:solidFill>
                <a:srgbClr val="740D01"/>
              </a:solidFill>
            </a:endParaRPr>
          </a:p>
        </p:txBody>
      </p:sp>
      <p:pic>
        <p:nvPicPr>
          <p:cNvPr id="8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571" y="3005709"/>
            <a:ext cx="4455915" cy="2760301"/>
          </a:xfrm>
          <a:prstGeom prst="rect">
            <a:avLst/>
          </a:prstGeom>
          <a:ln w="12700">
            <a:miter lim="400000"/>
          </a:ln>
          <a:effectLst/>
        </p:spPr>
      </p:pic>
      <p:pic>
        <p:nvPicPr>
          <p:cNvPr id="9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32097" y="2746785"/>
            <a:ext cx="1411911" cy="18583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 rot="16200000">
            <a:off x="1865297" y="3898349"/>
            <a:ext cx="708142" cy="4156481"/>
          </a:xfrm>
          <a:prstGeom prst="rect">
            <a:avLst/>
          </a:prstGeom>
          <a:ln w="25400">
            <a:miter lim="400000"/>
          </a:ln>
          <a:effectLst/>
        </p:spPr>
      </p:pic>
      <p:graphicFrame>
        <p:nvGraphicFramePr>
          <p:cNvPr id="12" name="コンテンツ プレースホルダ 9"/>
          <p:cNvGraphicFramePr>
            <a:graphicFrameLocks/>
          </p:cNvGraphicFramePr>
          <p:nvPr>
            <p:extLst/>
          </p:nvPr>
        </p:nvGraphicFramePr>
        <p:xfrm>
          <a:off x="5673204" y="3140968"/>
          <a:ext cx="3435300" cy="3653125"/>
        </p:xfrm>
        <a:graphic>
          <a:graphicData uri="http://schemas.openxmlformats.org/drawingml/2006/table">
            <a:tbl>
              <a:tblPr firstRow="1">
                <a:tableStyleId>{93296810-A885-4BE3-A3E7-6D5BEEA58F35}</a:tableStyleId>
              </a:tblPr>
              <a:tblGrid>
                <a:gridCol w="16379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73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236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Parameters</a:t>
                      </a:r>
                      <a:endParaRPr kumimoji="1" lang="ja-JP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Value</a:t>
                      </a:r>
                      <a:endParaRPr kumimoji="1" lang="ja-JP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36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C.M.  Energy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500 </a:t>
                      </a:r>
                      <a:r>
                        <a:rPr kumimoji="1" lang="en-US" altLang="ja-JP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GeV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36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Peak luminosity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1.8 x10</a:t>
                      </a:r>
                      <a:r>
                        <a:rPr kumimoji="1" lang="en-US" altLang="ja-JP" sz="1400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34</a:t>
                      </a:r>
                      <a:r>
                        <a:rPr kumimoji="1" lang="en-US" altLang="ja-JP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cm</a:t>
                      </a:r>
                      <a:r>
                        <a:rPr kumimoji="1" lang="en-US" altLang="ja-JP" sz="14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-2</a:t>
                      </a: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</a:t>
                      </a:r>
                      <a:r>
                        <a:rPr kumimoji="1" lang="en-US" altLang="ja-JP" sz="14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-1</a:t>
                      </a:r>
                      <a:endParaRPr kumimoji="1" lang="ja-JP" altLang="en-US" sz="1400" b="0" i="0" u="none" strike="noStrike" cap="none" normalizeH="0" baseline="3000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36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Beam Rep. rate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 Hz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8979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Pulse </a:t>
                      </a:r>
                      <a:r>
                        <a:rPr kumimoji="1" lang="en-US" altLang="ja-JP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duration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0.73 </a:t>
                      </a:r>
                      <a:r>
                        <a:rPr kumimoji="1" lang="en-US" altLang="ja-JP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ms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19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Average </a:t>
                      </a:r>
                      <a:r>
                        <a:rPr kumimoji="1" lang="en-US" altLang="ja-JP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current 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5.8 mA (</a:t>
                      </a: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in pulse)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 gradient in SCRF acc. cavity</a:t>
                      </a:r>
                      <a:endParaRPr kumimoji="1" lang="ja-JP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31.5 MV/</a:t>
                      </a:r>
                      <a:r>
                        <a:rPr kumimoji="1" lang="en-US" altLang="ja-JP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 +/-20%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Q</a:t>
                      </a:r>
                      <a:r>
                        <a:rPr kumimoji="1" lang="en-US" altLang="ja-JP" sz="1400" u="none" strike="noStrike" cap="none" normalizeH="0" baseline="-25000" dirty="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r>
                        <a:rPr kumimoji="1" lang="en-US" altLang="ja-JP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= 1E10</a:t>
                      </a:r>
                      <a:endParaRPr kumimoji="1" lang="ja-JP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Osaka" pitchFamily="-108" charset="-128"/>
                          <a:cs typeface="Osaka" pitchFamily="-108" charset="-128"/>
                        </a:rPr>
                        <a:t>Stored beam energy</a:t>
                      </a:r>
                      <a:endParaRPr kumimoji="1" lang="ja-JP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Osaka" pitchFamily="-108" charset="-128"/>
                          <a:cs typeface="Osaka" pitchFamily="-108" charset="-128"/>
                        </a:rPr>
                        <a:t>ca. 1 MJ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Osaka" pitchFamily="-108" charset="-128"/>
                          <a:cs typeface="Osaka" pitchFamily="-108" charset="-128"/>
                        </a:rPr>
                        <a:t>Site power consumption</a:t>
                      </a:r>
                      <a:endParaRPr kumimoji="1" lang="ja-JP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Osaka" pitchFamily="-108" charset="-128"/>
                          <a:cs typeface="Osaka" pitchFamily="-108" charset="-128"/>
                        </a:rPr>
                        <a:t>300MW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781110" y="462432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5F5F5F"/>
                </a:solidFill>
                <a:latin typeface="Times New Roman" charset="0"/>
                <a:cs typeface="ＭＳ Ｐゴシック" charset="0"/>
              </a:rPr>
              <a:t>Steinar </a:t>
            </a:r>
            <a:r>
              <a:rPr lang="en-US" smtClean="0">
                <a:solidFill>
                  <a:srgbClr val="5F5F5F"/>
                </a:solidFill>
                <a:latin typeface="Times New Roman" charset="0"/>
                <a:cs typeface="ＭＳ Ｐゴシック" charset="0"/>
              </a:rPr>
              <a:t>Stapnes</a:t>
            </a:r>
            <a:r>
              <a:rPr lang="en-US" dirty="0" smtClean="0">
                <a:solidFill>
                  <a:srgbClr val="5F5F5F"/>
                </a:solidFill>
                <a:latin typeface="Times New Roman" charset="0"/>
                <a:cs typeface="ＭＳ Ｐゴシック" charset="0"/>
              </a:rPr>
              <a:t>; 2016</a:t>
            </a:r>
            <a:endParaRPr lang="en-US" dirty="0">
              <a:solidFill>
                <a:srgbClr val="5F5F5F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924148" y="3284984"/>
            <a:ext cx="3935884" cy="156966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2060"/>
                </a:solidFill>
                <a:latin typeface="Times New Roman" charset="0"/>
                <a:cs typeface="ＭＳ Ｐゴシック" charset="0"/>
              </a:rPr>
              <a:t>Technical validity / maturity and industrial scalability demonstrated with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2060"/>
                </a:solidFill>
                <a:latin typeface="Times New Roman" charset="0"/>
                <a:cs typeface="ＭＳ Ｐゴシック" charset="0"/>
              </a:rPr>
              <a:t>European XFL at DESY!</a:t>
            </a:r>
          </a:p>
        </p:txBody>
      </p:sp>
    </p:spTree>
    <p:extLst>
      <p:ext uri="{BB962C8B-B14F-4D97-AF65-F5344CB8AC3E}">
        <p14:creationId xmlns:p14="http://schemas.microsoft.com/office/powerpoint/2010/main" val="160127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8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rcRect t="32570" b="32570"/>
          <a:stretch>
            <a:fillRect/>
          </a:stretch>
        </p:blipFill>
        <p:spPr>
          <a:xfrm>
            <a:off x="161925" y="4343400"/>
            <a:ext cx="4105275" cy="2085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4400"/>
            <a:ext cx="9144000" cy="5922800"/>
          </a:xfrm>
          <a:prstGeom prst="rect">
            <a:avLst/>
          </a:prstGeom>
        </p:spPr>
      </p:pic>
      <p:pic>
        <p:nvPicPr>
          <p:cNvPr id="18" name="Picture 17" descr="Rey_Hori_Kamabok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0" y="914400"/>
            <a:ext cx="2034283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7461" y="4268468"/>
            <a:ext cx="1776539" cy="25895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72200" y="5988"/>
            <a:ext cx="2971800" cy="92333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3B812F"/>
                </a:solidFill>
                <a:latin typeface="Times New Roman" charset="0"/>
                <a:cs typeface="ＭＳ Ｐゴシック" charset="0"/>
              </a:rPr>
              <a:t>On-going evaluation in Japan concerning hosting the ILC </a:t>
            </a:r>
            <a:endParaRPr lang="en-US" sz="2400" dirty="0">
              <a:solidFill>
                <a:srgbClr val="3B812F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5932488" y="6605588"/>
            <a:ext cx="3224212" cy="252412"/>
          </a:xfrm>
          <a:prstGeom prst="rect">
            <a:avLst/>
          </a:prstGeom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smtClean="0">
                <a:solidFill>
                  <a:srgbClr val="FFFFFF"/>
                </a:solidFill>
                <a:latin typeface="Times New Roman" charset="0"/>
                <a:cs typeface="ＭＳ Ｐゴシック" charset="0"/>
              </a:rPr>
              <a:t>						  </a:t>
            </a:r>
            <a:fld id="{6F7828C5-567B-E94D-A5A5-C877F05D9924}" type="slidenum">
              <a:rPr lang="en-US" sz="1400" smtClean="0">
                <a:solidFill>
                  <a:srgbClr val="FFFFFF"/>
                </a:solidFill>
                <a:latin typeface="Times New Roman" charset="0"/>
                <a:cs typeface="ＭＳ Ｐゴシック" charset="0"/>
              </a:rPr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 sz="1400" dirty="0">
              <a:solidFill>
                <a:srgbClr val="FFFFFF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2048" y="270967"/>
            <a:ext cx="8711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u="sng" dirty="0" smtClean="0">
                <a:solidFill>
                  <a:srgbClr val="FF0000"/>
                </a:solidFill>
                <a:latin typeface="Times New Roman" charset="0"/>
                <a:cs typeface="ＭＳ Ｐゴシック" charset="0"/>
              </a:rPr>
              <a:t>ILC Site </a:t>
            </a:r>
            <a:r>
              <a:rPr lang="en-US" sz="4000" u="sng" dirty="0" err="1" smtClean="0">
                <a:solidFill>
                  <a:srgbClr val="FF0000"/>
                </a:solidFill>
                <a:latin typeface="Times New Roman" charset="0"/>
                <a:cs typeface="ＭＳ Ｐゴシック" charset="0"/>
              </a:rPr>
              <a:t>slelection</a:t>
            </a:r>
            <a:r>
              <a:rPr lang="en-US" sz="4000" u="sng" dirty="0" smtClean="0">
                <a:solidFill>
                  <a:srgbClr val="FF0000"/>
                </a:solidFill>
                <a:latin typeface="Times New Roman" charset="0"/>
                <a:cs typeface="ＭＳ Ｐゴシック" charset="0"/>
              </a:rPr>
              <a:t>:</a:t>
            </a:r>
            <a:endParaRPr lang="en-GB" sz="4000" u="sng" dirty="0">
              <a:solidFill>
                <a:srgbClr val="FF0000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67944" y="179610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5F5F5F"/>
                </a:solidFill>
                <a:latin typeface="Times New Roman" charset="0"/>
                <a:cs typeface="ＭＳ Ｐゴシック" charset="0"/>
              </a:rPr>
              <a:t>Steinar </a:t>
            </a:r>
            <a:r>
              <a:rPr lang="en-US" smtClean="0">
                <a:solidFill>
                  <a:srgbClr val="5F5F5F"/>
                </a:solidFill>
                <a:latin typeface="Times New Roman" charset="0"/>
                <a:cs typeface="ＭＳ Ｐゴシック" charset="0"/>
              </a:rPr>
              <a:t>Stapnes</a:t>
            </a:r>
            <a:r>
              <a:rPr lang="en-US" dirty="0" smtClean="0">
                <a:solidFill>
                  <a:srgbClr val="5F5F5F"/>
                </a:solidFill>
                <a:latin typeface="Times New Roman" charset="0"/>
                <a:cs typeface="ＭＳ Ｐゴシック" charset="0"/>
              </a:rPr>
              <a:t>; 2016</a:t>
            </a:r>
            <a:endParaRPr lang="en-US" dirty="0">
              <a:solidFill>
                <a:srgbClr val="5F5F5F"/>
              </a:solidFill>
              <a:latin typeface="Times New Roman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8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39825"/>
          </a:xfrm>
        </p:spPr>
        <p:txBody>
          <a:bodyPr>
            <a:normAutofit/>
          </a:bodyPr>
          <a:lstStyle/>
          <a:p>
            <a:r>
              <a:rPr lang="en-GB" u="sng" dirty="0" smtClean="0">
                <a:solidFill>
                  <a:srgbClr val="FF0000"/>
                </a:solidFill>
              </a:rPr>
              <a:t>Compact </a:t>
            </a:r>
            <a:r>
              <a:rPr lang="en-GB" u="sng" dirty="0" err="1" smtClean="0">
                <a:solidFill>
                  <a:srgbClr val="FF0000"/>
                </a:solidFill>
              </a:rPr>
              <a:t>LInear</a:t>
            </a:r>
            <a:r>
              <a:rPr lang="en-GB" u="sng" dirty="0" smtClean="0">
                <a:solidFill>
                  <a:srgbClr val="FF0000"/>
                </a:solidFill>
              </a:rPr>
              <a:t> Collider (CLIC)</a:t>
            </a:r>
            <a:endParaRPr lang="en-GB" u="sng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2090" b="1"/>
          <a:stretch/>
        </p:blipFill>
        <p:spPr>
          <a:xfrm>
            <a:off x="151420" y="919545"/>
            <a:ext cx="6626154" cy="35700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1294" y="3122999"/>
            <a:ext cx="1752079" cy="3799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683" tIns="35683" rIns="35683" bIns="35683" numCol="1" spcCol="26764" rtlCol="0" anchor="ctr">
            <a:spAutoFit/>
          </a:bodyPr>
          <a:lstStyle/>
          <a:p>
            <a:pPr algn="ctr" defTabSz="410394" latinLnBrk="1" hangingPunct="0"/>
            <a:r>
              <a:rPr lang="en-GB" sz="2000" kern="0" dirty="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3 TeV cm layout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976024" y="919545"/>
            <a:ext cx="2167976" cy="1091261"/>
          </a:xfrm>
          <a:prstGeom prst="roundRect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653" y="4770939"/>
            <a:ext cx="3361774" cy="1577033"/>
          </a:xfrm>
          <a:prstGeom prst="rect">
            <a:avLst/>
          </a:prstGeom>
        </p:spPr>
      </p:pic>
      <p:pic>
        <p:nvPicPr>
          <p:cNvPr id="14" name="Picture 13" descr="CLIC_twobeam-nocaption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1283" y="2585830"/>
            <a:ext cx="2337495" cy="1026927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t="2428" r="10170" b="6666"/>
          <a:stretch/>
        </p:blipFill>
        <p:spPr>
          <a:xfrm>
            <a:off x="5573092" y="3665856"/>
            <a:ext cx="3570908" cy="256609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222972" y="2026881"/>
            <a:ext cx="1719801" cy="3799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683" tIns="35683" rIns="35683" bIns="35683" numCol="1" spcCol="26764" rtlCol="0" anchor="ctr">
            <a:spAutoFit/>
          </a:bodyPr>
          <a:lstStyle/>
          <a:p>
            <a:pPr algn="ctr" defTabSz="410394" latinLnBrk="1" hangingPunct="0"/>
            <a:r>
              <a:rPr lang="en-GB" sz="2000" kern="0" dirty="0" err="1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G</a:t>
            </a:r>
            <a:r>
              <a:rPr lang="en-GB" sz="2000" kern="0" baseline="-25000" dirty="0" err="1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a</a:t>
            </a:r>
            <a:r>
              <a:rPr lang="en-GB" sz="2000" kern="0" dirty="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 ~ 100 MV/m </a:t>
            </a:r>
          </a:p>
        </p:txBody>
      </p:sp>
      <p:sp>
        <p:nvSpPr>
          <p:cNvPr id="18" name="Shape 123"/>
          <p:cNvSpPr/>
          <p:nvPr/>
        </p:nvSpPr>
        <p:spPr>
          <a:xfrm rot="20113828">
            <a:off x="-83152" y="4601582"/>
            <a:ext cx="2057684" cy="4721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81" tIns="35681" rIns="35681" bIns="35681" anchor="ctr">
            <a:spAutoFit/>
          </a:bodyPr>
          <a:lstStyle>
            <a:lvl1pPr>
              <a:defRPr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 algn="ctr" defTabSz="410373">
              <a:defRPr sz="1800">
                <a:solidFill>
                  <a:srgbClr val="000000"/>
                </a:solidFill>
              </a:defRPr>
            </a:pPr>
            <a:r>
              <a:rPr sz="1300" kern="0" dirty="0">
                <a:solidFill>
                  <a:srgbClr val="000000"/>
                </a:solidFill>
                <a:latin typeface="Arial"/>
                <a:cs typeface="Arial"/>
              </a:rPr>
              <a:t>LC represents a PARADIGM shift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373145" y="1194730"/>
            <a:ext cx="1197582" cy="44145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3" tIns="35713" rIns="35713" bIns="35713" numCol="1" spcCol="26785" rtlCol="0" anchor="ctr">
            <a:spAutoFit/>
          </a:bodyPr>
          <a:lstStyle/>
          <a:p>
            <a:pPr algn="ctr" defTabSz="410709" latinLnBrk="1" hangingPunct="0"/>
            <a:r>
              <a:rPr lang="en-GB" sz="2400" kern="0" dirty="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4.2-100A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" t="4787" r="2698" b="5009"/>
          <a:stretch/>
        </p:blipFill>
        <p:spPr bwMode="auto">
          <a:xfrm>
            <a:off x="3958159" y="1159649"/>
            <a:ext cx="5041140" cy="3611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7564388" y="450151"/>
            <a:ext cx="1439425" cy="37983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683" tIns="35683" rIns="35683" bIns="35683" numCol="1" spcCol="26764" rtlCol="0" anchor="ctr">
            <a:spAutoFit/>
          </a:bodyPr>
          <a:lstStyle/>
          <a:p>
            <a:pPr algn="ctr" defTabSz="410394" latinLnBrk="1" hangingPunct="0"/>
            <a:r>
              <a:rPr lang="en-GB" sz="2000" kern="0" dirty="0" smtClean="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RF ~ 12 GHz</a:t>
            </a:r>
            <a:endParaRPr lang="en-GB" sz="2000" kern="0" dirty="0">
              <a:solidFill>
                <a:srgbClr val="535353"/>
              </a:solidFill>
              <a:latin typeface="Gill Sans Light"/>
              <a:ea typeface="Gill Sans Light"/>
              <a:cs typeface="Gill Sans Light"/>
              <a:sym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04105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3B812F"/>
              </a:solidFill>
              <a:latin typeface="Times New Roman" charset="0"/>
              <a:cs typeface="ＭＳ Ｐゴシック" charset="0"/>
            </a:endParaRPr>
          </a:p>
        </p:txBody>
      </p:sp>
      <p:pic>
        <p:nvPicPr>
          <p:cNvPr id="5" name="Picture 4" descr="0807031_01-A4-at-144-dpi.jpg"/>
          <p:cNvPicPr>
            <a:picLocks noChangeAspect="1"/>
          </p:cNvPicPr>
          <p:nvPr/>
        </p:nvPicPr>
        <p:blipFill>
          <a:blip r:embed="rId3">
            <a:lum bright="-2000" contrast="2000"/>
          </a:blip>
          <a:stretch>
            <a:fillRect/>
          </a:stretch>
        </p:blipFill>
        <p:spPr>
          <a:xfrm>
            <a:off x="-76200" y="-76200"/>
            <a:ext cx="9347200" cy="7010400"/>
          </a:xfrm>
          <a:prstGeom prst="rect">
            <a:avLst/>
          </a:prstGeom>
        </p:spPr>
      </p:pic>
      <p:pic>
        <p:nvPicPr>
          <p:cNvPr id="4" name="Picture 3" descr="cern_logo_1.png"/>
          <p:cNvPicPr>
            <a:picLocks noChangeAspect="1"/>
          </p:cNvPicPr>
          <p:nvPr/>
        </p:nvPicPr>
        <p:blipFill>
          <a:blip r:embed="rId4">
            <a:lum bright="100000" contrast="-100000"/>
          </a:blip>
          <a:stretch>
            <a:fillRect/>
          </a:stretch>
        </p:blipFill>
        <p:spPr>
          <a:xfrm>
            <a:off x="971600" y="5640705"/>
            <a:ext cx="1019176" cy="1002190"/>
          </a:xfrm>
          <a:prstGeom prst="rect">
            <a:avLst/>
          </a:prstGeom>
          <a:effectLst>
            <a:outerShdw blurRad="38100" dist="38100" dir="2700000" algn="tl" rotWithShape="0">
              <a:prstClr val="black"/>
            </a:outerShdw>
          </a:effec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587758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pitchFamily="-111" charset="-128"/>
              </a:rPr>
              <a:t>  </a:t>
            </a:r>
            <a:r>
              <a:rPr lang="en-GB" sz="2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pitchFamily="-111" charset="-128"/>
              </a:rPr>
              <a:t> </a:t>
            </a:r>
            <a:r>
              <a:rPr lang="en-GB" sz="28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pitchFamily="-111" charset="-128"/>
              </a:rPr>
              <a:t>                  Accelerating Science and Innovation</a:t>
            </a:r>
            <a:endParaRPr lang="en-GB" sz="2800" b="1" i="1" dirty="0">
              <a:solidFill>
                <a:srgbClr val="CC99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ＭＳ Ｐゴシック" pitchFamily="-111" charset="-128"/>
            </a:endParaRPr>
          </a:p>
        </p:txBody>
      </p:sp>
      <p:pic>
        <p:nvPicPr>
          <p:cNvPr id="7" name="Picture 6" descr="fundacion-BBVA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8988" y="0"/>
            <a:ext cx="2019020" cy="539124"/>
          </a:xfrm>
          <a:prstGeom prst="rect">
            <a:avLst/>
          </a:prstGeom>
        </p:spPr>
      </p:pic>
      <p:pic>
        <p:nvPicPr>
          <p:cNvPr id="8" name="Picture 7" descr="Screen Shot 2015-09-03 at 23.44.07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200" y="-76200"/>
            <a:ext cx="5406571" cy="3645055"/>
          </a:xfrm>
          <a:prstGeom prst="rect">
            <a:avLst/>
          </a:prstGeom>
          <a:solidFill>
            <a:schemeClr val="tx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125" name="Text Box 18"/>
          <p:cNvSpPr txBox="1">
            <a:spLocks noChangeArrowheads="1"/>
          </p:cNvSpPr>
          <p:nvPr/>
        </p:nvSpPr>
        <p:spPr bwMode="auto">
          <a:xfrm>
            <a:off x="5339442" y="-76200"/>
            <a:ext cx="3940629" cy="490903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55A0"/>
                </a:solidFill>
                <a:latin typeface="Calibri"/>
                <a:cs typeface="Calibri"/>
              </a:rPr>
              <a:t>The CLIC electron-positron </a:t>
            </a:r>
            <a:r>
              <a:rPr lang="en-US" sz="2800" b="1" dirty="0" smtClean="0">
                <a:solidFill>
                  <a:srgbClr val="0055A0"/>
                </a:solidFill>
                <a:latin typeface="Calibri"/>
                <a:cs typeface="Calibri"/>
              </a:rPr>
              <a:t>collider</a:t>
            </a:r>
            <a:r>
              <a:rPr lang="en-US" sz="2800" b="1" dirty="0">
                <a:solidFill>
                  <a:srgbClr val="0055A0"/>
                </a:solidFill>
                <a:latin typeface="Calibri"/>
                <a:cs typeface="Calibri"/>
              </a:rPr>
              <a:t> </a:t>
            </a:r>
            <a:r>
              <a:rPr lang="en-US" sz="2800" b="1" dirty="0" smtClean="0">
                <a:solidFill>
                  <a:srgbClr val="0055A0"/>
                </a:solidFill>
                <a:latin typeface="Calibri"/>
                <a:cs typeface="Calibri"/>
              </a:rPr>
              <a:t>at CERN, layout with collision point in the </a:t>
            </a:r>
            <a:r>
              <a:rPr lang="en-US" sz="2800" b="1" dirty="0" err="1" smtClean="0">
                <a:solidFill>
                  <a:srgbClr val="0055A0"/>
                </a:solidFill>
                <a:latin typeface="Calibri"/>
                <a:cs typeface="Calibri"/>
              </a:rPr>
              <a:t>Prevessin</a:t>
            </a:r>
            <a:r>
              <a:rPr lang="en-US" sz="2800" b="1" dirty="0" smtClean="0">
                <a:solidFill>
                  <a:srgbClr val="0055A0"/>
                </a:solidFill>
                <a:latin typeface="Calibri"/>
                <a:cs typeface="Calibri"/>
              </a:rPr>
              <a:t> area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3B812F"/>
                </a:solidFill>
                <a:latin typeface="Calibri"/>
                <a:cs typeface="Calibri"/>
                <a:sym typeface="Wingdings"/>
              </a:rPr>
              <a:t> Option for multi </a:t>
            </a:r>
            <a:r>
              <a:rPr lang="en-US" sz="2800" b="1" dirty="0" err="1" smtClean="0">
                <a:solidFill>
                  <a:srgbClr val="3B812F"/>
                </a:solidFill>
                <a:latin typeface="Calibri"/>
                <a:cs typeface="Calibri"/>
                <a:sym typeface="Wingdings"/>
              </a:rPr>
              <a:t>TeV</a:t>
            </a:r>
            <a:r>
              <a:rPr lang="en-US" sz="2800" b="1" dirty="0" smtClean="0">
                <a:solidFill>
                  <a:srgbClr val="3B812F"/>
                </a:solidFill>
                <a:latin typeface="Calibri"/>
                <a:cs typeface="Calibri"/>
                <a:sym typeface="Wingdings"/>
              </a:rPr>
              <a:t> e</a:t>
            </a:r>
            <a:r>
              <a:rPr lang="en-US" sz="2800" b="1" baseline="30000" dirty="0" smtClean="0">
                <a:solidFill>
                  <a:srgbClr val="3B812F"/>
                </a:solidFill>
                <a:latin typeface="Calibri"/>
                <a:cs typeface="Calibri"/>
                <a:sym typeface="Wingdings"/>
              </a:rPr>
              <a:t>+</a:t>
            </a:r>
            <a:r>
              <a:rPr lang="en-US" sz="2800" b="1" dirty="0" smtClean="0">
                <a:solidFill>
                  <a:srgbClr val="3B812F"/>
                </a:solidFill>
                <a:latin typeface="Calibri"/>
                <a:cs typeface="Calibri"/>
                <a:sym typeface="Wingdings"/>
              </a:rPr>
              <a:t>/e</a:t>
            </a:r>
            <a:r>
              <a:rPr lang="en-US" sz="2800" b="1" baseline="30000" dirty="0" smtClean="0">
                <a:solidFill>
                  <a:srgbClr val="3B812F"/>
                </a:solidFill>
                <a:latin typeface="Calibri"/>
                <a:cs typeface="Calibri"/>
                <a:sym typeface="Wingdings"/>
              </a:rPr>
              <a:t>-</a:t>
            </a:r>
            <a:r>
              <a:rPr lang="en-US" sz="2800" b="1" dirty="0" smtClean="0">
                <a:solidFill>
                  <a:srgbClr val="3B812F"/>
                </a:solidFill>
                <a:latin typeface="Calibri"/>
                <a:cs typeface="Calibri"/>
                <a:sym typeface="Wingdings"/>
              </a:rPr>
              <a:t> collider</a:t>
            </a:r>
            <a:r>
              <a:rPr lang="en-US" sz="2800" b="1" dirty="0" smtClean="0">
                <a:solidFill>
                  <a:srgbClr val="3B812F"/>
                </a:solidFill>
                <a:latin typeface="Calibri"/>
                <a:cs typeface="Calibri"/>
              </a:rPr>
              <a:t>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srgbClr val="0055A0"/>
              </a:solidFill>
              <a:latin typeface="Calibri"/>
              <a:cs typeface="Calibri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dirty="0" smtClean="0">
              <a:solidFill>
                <a:srgbClr val="0055A0"/>
              </a:solidFill>
              <a:latin typeface="Calibri"/>
              <a:cs typeface="Calibri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dirty="0" smtClean="0">
              <a:solidFill>
                <a:srgbClr val="0055A0"/>
              </a:solidFill>
              <a:latin typeface="Calibri"/>
              <a:cs typeface="Calibri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0055A0"/>
              </a:solidFill>
              <a:latin typeface="Calibri"/>
              <a:cs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6200" y="3568855"/>
            <a:ext cx="9347200" cy="19678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311705" y="3131676"/>
            <a:ext cx="2364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5F5F5F"/>
                </a:solidFill>
                <a:latin typeface="Times New Roman" charset="0"/>
                <a:cs typeface="ＭＳ Ｐゴシック" charset="0"/>
              </a:rPr>
              <a:t>Steinar </a:t>
            </a:r>
            <a:r>
              <a:rPr lang="en-US" dirty="0" err="1" smtClean="0">
                <a:solidFill>
                  <a:srgbClr val="5F5F5F"/>
                </a:solidFill>
                <a:latin typeface="Times New Roman" charset="0"/>
                <a:cs typeface="ＭＳ Ｐゴシック" charset="0"/>
              </a:rPr>
              <a:t>Stapnes</a:t>
            </a:r>
            <a:r>
              <a:rPr lang="en-US" dirty="0">
                <a:solidFill>
                  <a:srgbClr val="5F5F5F"/>
                </a:solidFill>
                <a:latin typeface="Times New Roman" charset="0"/>
                <a:cs typeface="ＭＳ Ｐゴシック" charset="0"/>
              </a:rPr>
              <a:t>; 2016ei</a:t>
            </a:r>
          </a:p>
        </p:txBody>
      </p:sp>
    </p:spTree>
    <p:extLst>
      <p:ext uri="{BB962C8B-B14F-4D97-AF65-F5344CB8AC3E}">
        <p14:creationId xmlns:p14="http://schemas.microsoft.com/office/powerpoint/2010/main" val="104364071"/>
      </p:ext>
    </p:extLst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2"/>
          <p:cNvSpPr>
            <a:spLocks noGrp="1"/>
          </p:cNvSpPr>
          <p:nvPr>
            <p:ph type="title"/>
          </p:nvPr>
        </p:nvSpPr>
        <p:spPr>
          <a:xfrm>
            <a:off x="395536" y="178594"/>
            <a:ext cx="7869364" cy="741676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37463">
              <a:defRPr sz="6624"/>
            </a:lvl1pPr>
          </a:lstStyle>
          <a:p>
            <a:pPr lvl="0" algn="l">
              <a:defRPr sz="1800" cap="none">
                <a:solidFill>
                  <a:srgbClr val="000000"/>
                </a:solidFill>
              </a:defRPr>
            </a:pPr>
            <a:r>
              <a:rPr lang="en-US" sz="4700" u="sng" dirty="0" smtClean="0">
                <a:solidFill>
                  <a:srgbClr val="FF0000"/>
                </a:solidFill>
              </a:rPr>
              <a:t>FCC-</a:t>
            </a:r>
            <a:r>
              <a:rPr lang="en-US" sz="4700" u="sng" dirty="0" err="1" smtClean="0">
                <a:solidFill>
                  <a:srgbClr val="FF0000"/>
                </a:solidFill>
              </a:rPr>
              <a:t>ee</a:t>
            </a:r>
            <a:r>
              <a:rPr lang="en-US" sz="4700" u="sng" dirty="0" smtClean="0">
                <a:solidFill>
                  <a:srgbClr val="FF0000"/>
                </a:solidFill>
              </a:rPr>
              <a:t>: Circular e</a:t>
            </a:r>
            <a:r>
              <a:rPr lang="en-US" sz="4700" u="sng" baseline="30000" dirty="0" smtClean="0">
                <a:solidFill>
                  <a:srgbClr val="FF0000"/>
                </a:solidFill>
              </a:rPr>
              <a:t>+</a:t>
            </a:r>
            <a:r>
              <a:rPr lang="en-US" sz="4700" u="sng" dirty="0" smtClean="0">
                <a:solidFill>
                  <a:srgbClr val="FF0000"/>
                </a:solidFill>
              </a:rPr>
              <a:t>/e</a:t>
            </a:r>
            <a:r>
              <a:rPr lang="en-US" sz="4700" u="sng" baseline="30000" dirty="0" smtClean="0">
                <a:solidFill>
                  <a:srgbClr val="FF0000"/>
                </a:solidFill>
              </a:rPr>
              <a:t>-</a:t>
            </a:r>
            <a:r>
              <a:rPr lang="en-US" sz="4700" u="sng" dirty="0" smtClean="0">
                <a:solidFill>
                  <a:srgbClr val="FF0000"/>
                </a:solidFill>
              </a:rPr>
              <a:t> Option</a:t>
            </a:r>
            <a:endParaRPr lang="en-US" sz="4700" u="sng" dirty="0">
              <a:solidFill>
                <a:srgbClr val="FF0000"/>
              </a:solidFill>
            </a:endParaRPr>
          </a:p>
        </p:txBody>
      </p:sp>
      <p:grpSp>
        <p:nvGrpSpPr>
          <p:cNvPr id="7" name="Group 1"/>
          <p:cNvGrpSpPr>
            <a:grpSpLocks/>
          </p:cNvGrpSpPr>
          <p:nvPr/>
        </p:nvGrpSpPr>
        <p:grpSpPr bwMode="auto">
          <a:xfrm>
            <a:off x="179512" y="1052736"/>
            <a:ext cx="8557435" cy="2985362"/>
            <a:chOff x="457200" y="1143000"/>
            <a:chExt cx="8557435" cy="2985362"/>
          </a:xfrm>
        </p:grpSpPr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457200" y="1295400"/>
              <a:ext cx="534988" cy="227012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>
                <a:solidFill>
                  <a:srgbClr val="000000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1069975" y="1143000"/>
              <a:ext cx="7944660" cy="29853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ts val="600"/>
                </a:spcAft>
                <a:defRPr/>
              </a:pP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cs typeface="ＭＳ Ｐゴシック" charset="0"/>
                </a:rPr>
                <a:t>Main Challenges</a:t>
              </a:r>
              <a:endParaRPr lang="en-US" sz="2600" dirty="0">
                <a:solidFill>
                  <a:srgbClr val="3333CC"/>
                </a:solidFill>
                <a:latin typeface="Times New Roman" charset="0"/>
                <a:cs typeface="ＭＳ Ｐゴシック" charset="0"/>
              </a:endParaRPr>
            </a:p>
            <a:p>
              <a:pPr marL="457059" indent="-457059" defTabSz="914400" fontAlgn="base">
                <a:spcBef>
                  <a:spcPct val="0"/>
                </a:spcBef>
                <a:spcAft>
                  <a:spcPts val="600"/>
                </a:spcAft>
                <a:buFont typeface="Arial"/>
                <a:buChar char="•"/>
                <a:defRPr/>
              </a:pPr>
              <a:r>
                <a:rPr lang="en-US" sz="2200" dirty="0" smtClean="0">
                  <a:solidFill>
                    <a:srgbClr val="FF0000"/>
                  </a:solidFill>
                  <a:latin typeface="Times New Roman" charset="0"/>
                  <a:cs typeface="ＭＳ Ｐゴシック" charset="0"/>
                </a:rPr>
                <a:t>Synchrotron Radiation power loss!! </a:t>
              </a:r>
            </a:p>
            <a:p>
              <a:pPr defTabSz="914400" fontAlgn="base">
                <a:spcBef>
                  <a:spcPct val="0"/>
                </a:spcBef>
                <a:spcAft>
                  <a:spcPts val="600"/>
                </a:spcAft>
                <a:defRPr/>
              </a:pPr>
              <a:r>
                <a:rPr lang="en-US" sz="2200" dirty="0">
                  <a:solidFill>
                    <a:srgbClr val="000000"/>
                  </a:solidFill>
                  <a:latin typeface="Times New Roman" charset="0"/>
                  <a:cs typeface="ＭＳ Ｐゴシック" charset="0"/>
                  <a:sym typeface="Wingdings"/>
                </a:rPr>
                <a:t>	</a:t>
              </a:r>
              <a:r>
                <a:rPr lang="en-US" sz="2200" dirty="0" smtClean="0">
                  <a:solidFill>
                    <a:srgbClr val="000000"/>
                  </a:solidFill>
                  <a:latin typeface="Times New Roman" charset="0"/>
                  <a:cs typeface="ＭＳ Ｐゴシック" charset="0"/>
                  <a:sym typeface="Wingdings"/>
                </a:rPr>
                <a:t>		 need for large tunnel</a:t>
              </a:r>
            </a:p>
            <a:p>
              <a:pPr defTabSz="914400" fontAlgn="base">
                <a:spcBef>
                  <a:spcPct val="0"/>
                </a:spcBef>
                <a:spcAft>
                  <a:spcPts val="600"/>
                </a:spcAft>
                <a:defRPr/>
              </a:pPr>
              <a:r>
                <a:rPr lang="en-US" sz="2200" dirty="0">
                  <a:solidFill>
                    <a:srgbClr val="000000"/>
                  </a:solidFill>
                  <a:latin typeface="Times New Roman" charset="0"/>
                  <a:cs typeface="ＭＳ Ｐゴシック" charset="0"/>
                  <a:sym typeface="Wingdings"/>
                </a:rPr>
                <a:t>	</a:t>
              </a:r>
              <a:r>
                <a:rPr lang="en-US" sz="2200" dirty="0" smtClean="0">
                  <a:solidFill>
                    <a:srgbClr val="000000"/>
                  </a:solidFill>
                  <a:latin typeface="Times New Roman" charset="0"/>
                  <a:cs typeface="ＭＳ Ｐゴシック" charset="0"/>
                  <a:sym typeface="Wingdings"/>
                </a:rPr>
                <a:t>		 limit for maximum energy reach</a:t>
              </a:r>
              <a:endParaRPr lang="en-US" sz="2200" dirty="0" smtClean="0">
                <a:solidFill>
                  <a:srgbClr val="000000"/>
                </a:solidFill>
                <a:latin typeface="Times New Roman" charset="0"/>
                <a:cs typeface="ＭＳ Ｐゴシック" charset="0"/>
              </a:endParaRPr>
            </a:p>
            <a:p>
              <a:pPr marL="457059" indent="-457059" defTabSz="914400" fontAlgn="base">
                <a:spcBef>
                  <a:spcPct val="0"/>
                </a:spcBef>
                <a:spcAft>
                  <a:spcPts val="600"/>
                </a:spcAft>
                <a:buFont typeface="Arial"/>
                <a:buChar char="•"/>
                <a:defRPr/>
              </a:pPr>
              <a:r>
                <a:rPr lang="en-US" sz="2200" dirty="0" smtClean="0">
                  <a:solidFill>
                    <a:srgbClr val="000000"/>
                  </a:solidFill>
                  <a:latin typeface="Times New Roman" charset="0"/>
                  <a:cs typeface="ＭＳ Ｐゴシック" charset="0"/>
                </a:rPr>
                <a:t>Tunnel </a:t>
              </a:r>
              <a:r>
                <a:rPr lang="en-US" sz="2200" dirty="0" smtClean="0">
                  <a:solidFill>
                    <a:srgbClr val="3B812F"/>
                  </a:solidFill>
                  <a:latin typeface="Times New Roman" charset="0"/>
                  <a:cs typeface="ＭＳ Ｐゴシック" charset="0"/>
                  <a:sym typeface="Wingdings"/>
                </a:rPr>
                <a:t> ‘synergy’ with FCC-</a:t>
              </a:r>
              <a:r>
                <a:rPr lang="en-US" sz="2200" dirty="0" err="1" smtClean="0">
                  <a:solidFill>
                    <a:srgbClr val="3B812F"/>
                  </a:solidFill>
                  <a:latin typeface="Times New Roman" charset="0"/>
                  <a:cs typeface="ＭＳ Ｐゴシック" charset="0"/>
                  <a:sym typeface="Wingdings"/>
                </a:rPr>
                <a:t>hh</a:t>
              </a:r>
              <a:r>
                <a:rPr lang="en-US" sz="2200" dirty="0" smtClean="0">
                  <a:solidFill>
                    <a:srgbClr val="3B812F"/>
                  </a:solidFill>
                  <a:latin typeface="Times New Roman" charset="0"/>
                  <a:cs typeface="ＭＳ Ｐゴシック" charset="0"/>
                  <a:sym typeface="Wingdings"/>
                </a:rPr>
                <a:t> </a:t>
              </a:r>
            </a:p>
            <a:p>
              <a:pPr marL="457059" indent="-457059" defTabSz="914400" fontAlgn="base">
                <a:spcBef>
                  <a:spcPct val="0"/>
                </a:spcBef>
                <a:spcAft>
                  <a:spcPts val="600"/>
                </a:spcAft>
                <a:buFont typeface="Arial"/>
                <a:buChar char="•"/>
                <a:defRPr/>
              </a:pPr>
              <a:r>
                <a:rPr lang="en-US" sz="2200" dirty="0" smtClean="0">
                  <a:solidFill>
                    <a:srgbClr val="000000"/>
                  </a:solidFill>
                  <a:latin typeface="Times New Roman" charset="0"/>
                  <a:cs typeface="ＭＳ Ｐゴシック" charset="0"/>
                </a:rPr>
                <a:t>SC RF </a:t>
              </a:r>
              <a:r>
                <a:rPr lang="en-US" sz="2200" dirty="0" smtClean="0">
                  <a:solidFill>
                    <a:srgbClr val="3B812F"/>
                  </a:solidFill>
                  <a:latin typeface="Times New Roman" charset="0"/>
                  <a:cs typeface="ＭＳ Ｐゴシック" charset="0"/>
                  <a:sym typeface="Wingdings"/>
                </a:rPr>
                <a:t> within reach with existing SCR technology (800mHz)</a:t>
              </a:r>
              <a:endParaRPr lang="en-US" sz="2200" dirty="0" smtClean="0">
                <a:solidFill>
                  <a:srgbClr val="3B812F"/>
                </a:solidFill>
                <a:latin typeface="Times New Roman" charset="0"/>
                <a:cs typeface="ＭＳ Ｐゴシック" charset="0"/>
              </a:endParaRPr>
            </a:p>
            <a:p>
              <a:pPr marL="457059" indent="-457059" defTabSz="914400" fontAlgn="base">
                <a:spcBef>
                  <a:spcPct val="0"/>
                </a:spcBef>
                <a:spcAft>
                  <a:spcPts val="600"/>
                </a:spcAft>
                <a:buFont typeface="Arial"/>
                <a:buChar char="•"/>
                <a:defRPr/>
              </a:pPr>
              <a:r>
                <a:rPr lang="en-US" sz="2200" dirty="0" smtClean="0">
                  <a:solidFill>
                    <a:srgbClr val="000000"/>
                  </a:solidFill>
                  <a:latin typeface="Times New Roman" charset="0"/>
                  <a:cs typeface="ＭＳ Ｐゴシック" charset="0"/>
                </a:rPr>
                <a:t>Short beam lifetime &amp; top-up operation </a:t>
              </a:r>
              <a:r>
                <a:rPr lang="en-US" sz="2200" dirty="0" smtClean="0">
                  <a:solidFill>
                    <a:srgbClr val="008000"/>
                  </a:solidFill>
                  <a:latin typeface="Times New Roman" charset="0"/>
                  <a:cs typeface="ＭＳ Ｐゴシック" charset="0"/>
                  <a:sym typeface="Wingdings"/>
                </a:rPr>
                <a:t> Super KEKB</a:t>
              </a:r>
              <a:endParaRPr lang="en-US" sz="2200" dirty="0">
                <a:solidFill>
                  <a:srgbClr val="008000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6" name="Group 1"/>
          <p:cNvGrpSpPr>
            <a:grpSpLocks/>
          </p:cNvGrpSpPr>
          <p:nvPr/>
        </p:nvGrpSpPr>
        <p:grpSpPr bwMode="auto">
          <a:xfrm>
            <a:off x="179512" y="4221088"/>
            <a:ext cx="8693690" cy="2154365"/>
            <a:chOff x="457200" y="1143000"/>
            <a:chExt cx="8693690" cy="2154365"/>
          </a:xfrm>
        </p:grpSpPr>
        <p:sp>
          <p:nvSpPr>
            <p:cNvPr id="10" name="Rectangle 3"/>
            <p:cNvSpPr>
              <a:spLocks noChangeArrowheads="1"/>
            </p:cNvSpPr>
            <p:nvPr/>
          </p:nvSpPr>
          <p:spPr bwMode="auto">
            <a:xfrm>
              <a:off x="457200" y="1295400"/>
              <a:ext cx="534988" cy="227012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>
                <a:solidFill>
                  <a:srgbClr val="000000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1069975" y="1143000"/>
              <a:ext cx="8080915" cy="2154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ts val="600"/>
                </a:spcAft>
                <a:defRPr/>
              </a:pP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cs typeface="ＭＳ Ｐゴシック" charset="0"/>
                </a:rPr>
                <a:t>Main strong points</a:t>
              </a:r>
              <a:endParaRPr lang="en-US" sz="2600" dirty="0">
                <a:solidFill>
                  <a:srgbClr val="3333CC"/>
                </a:solidFill>
                <a:latin typeface="Times New Roman" charset="0"/>
                <a:cs typeface="ＭＳ Ｐゴシック" charset="0"/>
              </a:endParaRPr>
            </a:p>
            <a:p>
              <a:pPr marL="457059" indent="-457059" defTabSz="914400" fontAlgn="base">
                <a:spcBef>
                  <a:spcPct val="0"/>
                </a:spcBef>
                <a:spcAft>
                  <a:spcPts val="600"/>
                </a:spcAft>
                <a:buFont typeface="Arial"/>
                <a:buChar char="•"/>
                <a:defRPr/>
              </a:pPr>
              <a:r>
                <a:rPr lang="en-US" sz="2200" dirty="0" smtClean="0">
                  <a:solidFill>
                    <a:srgbClr val="3B812F"/>
                  </a:solidFill>
                  <a:latin typeface="Times New Roman" charset="0"/>
                  <a:cs typeface="ＭＳ Ｐゴシック" charset="0"/>
                </a:rPr>
                <a:t>Impressive performance track record for circular colliders</a:t>
              </a:r>
            </a:p>
            <a:p>
              <a:pPr marL="457059" indent="-457059" defTabSz="914400" fontAlgn="base">
                <a:spcBef>
                  <a:spcPct val="0"/>
                </a:spcBef>
                <a:spcAft>
                  <a:spcPts val="600"/>
                </a:spcAft>
                <a:buFont typeface="Arial"/>
                <a:buChar char="•"/>
                <a:defRPr/>
              </a:pPr>
              <a:r>
                <a:rPr lang="en-US" sz="2200" dirty="0" smtClean="0">
                  <a:solidFill>
                    <a:srgbClr val="3B812F"/>
                  </a:solidFill>
                  <a:latin typeface="Times New Roman" charset="0"/>
                  <a:cs typeface="ＭＳ Ｐゴシック" charset="0"/>
                </a:rPr>
                <a:t>Potential synergy (tunnel) with FCC</a:t>
              </a:r>
              <a:r>
                <a:rPr lang="en-US" sz="2200" dirty="0">
                  <a:solidFill>
                    <a:srgbClr val="3B812F"/>
                  </a:solidFill>
                  <a:latin typeface="Times New Roman" charset="0"/>
                  <a:cs typeface="ＭＳ Ｐゴシック" charset="0"/>
                </a:rPr>
                <a:t>-</a:t>
              </a:r>
              <a:r>
                <a:rPr lang="en-US" sz="2200" dirty="0" err="1" smtClean="0">
                  <a:solidFill>
                    <a:srgbClr val="3B812F"/>
                  </a:solidFill>
                  <a:latin typeface="Times New Roman" charset="0"/>
                  <a:cs typeface="ＭＳ Ｐゴシック" charset="0"/>
                </a:rPr>
                <a:t>hh</a:t>
              </a:r>
              <a:r>
                <a:rPr lang="en-US" sz="2200" dirty="0" smtClean="0">
                  <a:solidFill>
                    <a:srgbClr val="3B812F"/>
                  </a:solidFill>
                  <a:latin typeface="Times New Roman" charset="0"/>
                  <a:cs typeface="ＭＳ Ｐゴシック" charset="0"/>
                </a:rPr>
                <a:t> Collider project</a:t>
              </a:r>
            </a:p>
            <a:p>
              <a:pPr marL="457059" indent="-457059" defTabSz="914400" fontAlgn="base">
                <a:spcBef>
                  <a:spcPct val="0"/>
                </a:spcBef>
                <a:spcAft>
                  <a:spcPts val="600"/>
                </a:spcAft>
                <a:buFont typeface="Arial"/>
                <a:buChar char="•"/>
                <a:defRPr/>
              </a:pPr>
              <a:r>
                <a:rPr lang="en-US" sz="2200" dirty="0" smtClean="0">
                  <a:solidFill>
                    <a:srgbClr val="000000"/>
                  </a:solidFill>
                  <a:latin typeface="Times New Roman" charset="0"/>
                  <a:cs typeface="ＭＳ Ｐゴシック" charset="0"/>
                </a:rPr>
                <a:t>Energy reach compatible with Higgs and top physics </a:t>
              </a:r>
            </a:p>
            <a:p>
              <a:pPr marL="457059" indent="-457059" defTabSz="914400" fontAlgn="base">
                <a:spcBef>
                  <a:spcPct val="0"/>
                </a:spcBef>
                <a:spcAft>
                  <a:spcPts val="600"/>
                </a:spcAft>
                <a:buFont typeface="Arial"/>
                <a:buChar char="•"/>
                <a:defRPr/>
              </a:pPr>
              <a:r>
                <a:rPr lang="en-US" sz="2200" dirty="0" smtClean="0">
                  <a:solidFill>
                    <a:srgbClr val="000000"/>
                  </a:solidFill>
                  <a:latin typeface="Times New Roman" charset="0"/>
                  <a:cs typeface="ＭＳ Ｐゴシック" charset="0"/>
                </a:rPr>
                <a:t>Positron source requirements are much easier as compared to ILC</a:t>
              </a:r>
              <a:endParaRPr lang="en-US" sz="2200" dirty="0">
                <a:solidFill>
                  <a:srgbClr val="000000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278056" y="2766349"/>
            <a:ext cx="38170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Times New Roman" charset="0"/>
                <a:cs typeface="ＭＳ Ｐゴシック" charset="0"/>
                <a:sym typeface="Wingdings"/>
              </a:rPr>
              <a:t> can you wait </a:t>
            </a:r>
            <a:r>
              <a:rPr lang="en-US" sz="2200" dirty="0" smtClean="0">
                <a:solidFill>
                  <a:srgbClr val="FF0000"/>
                </a:solidFill>
                <a:latin typeface="Times New Roman" charset="0"/>
                <a:cs typeface="ＭＳ Ｐゴシック" charset="0"/>
                <a:sym typeface="Wingdings"/>
              </a:rPr>
              <a:t>10y for HE pp?</a:t>
            </a:r>
            <a:endParaRPr lang="en-US" sz="2200" dirty="0">
              <a:solidFill>
                <a:srgbClr val="FF0000"/>
              </a:solidFill>
              <a:latin typeface="Times New Roman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472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"/>
          <p:cNvSpPr txBox="1">
            <a:spLocks/>
          </p:cNvSpPr>
          <p:nvPr/>
        </p:nvSpPr>
        <p:spPr>
          <a:xfrm>
            <a:off x="290284" y="969923"/>
            <a:ext cx="8393770" cy="111287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spcBef>
                <a:spcPts val="600"/>
              </a:spcBef>
              <a:buFont typeface="Arial"/>
              <a:buNone/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The LHC performance fully relies on the </a:t>
            </a:r>
            <a:r>
              <a:rPr lang="en-US" sz="1800" b="1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performance of its injector complex</a:t>
            </a:r>
          </a:p>
          <a:p>
            <a:pPr marL="587375" indent="-230188">
              <a:spcBef>
                <a:spcPts val="600"/>
              </a:spcBef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By itself </a:t>
            </a:r>
            <a:r>
              <a:rPr lang="en-US" sz="1800" b="1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one of the largest accelerator facility in the world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with its own diverse and, for many aspects, unique physics program</a:t>
            </a:r>
          </a:p>
        </p:txBody>
      </p:sp>
      <p:pic>
        <p:nvPicPr>
          <p:cNvPr id="11" name="Picture 10"/>
          <p:cNvPicPr preferRelativeResize="0"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00" y="2049725"/>
            <a:ext cx="6020296" cy="39350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404" y="131697"/>
            <a:ext cx="7150100" cy="717438"/>
          </a:xfrm>
        </p:spPr>
        <p:txBody>
          <a:bodyPr>
            <a:normAutofit/>
          </a:bodyPr>
          <a:lstStyle/>
          <a:p>
            <a:pPr algn="l"/>
            <a:r>
              <a:rPr lang="en-US" sz="3600" u="sng" dirty="0" smtClean="0">
                <a:solidFill>
                  <a:srgbClr val="FF0000"/>
                </a:solidFill>
                <a:latin typeface="Garamond" charset="0"/>
                <a:ea typeface="Garamond" charset="0"/>
                <a:cs typeface="Garamond" charset="0"/>
              </a:rPr>
              <a:t>An extra boost from the injectors</a:t>
            </a:r>
            <a:endParaRPr lang="en-US" sz="3600" u="sng" dirty="0">
              <a:solidFill>
                <a:srgbClr val="FF0000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222057" y="4994990"/>
            <a:ext cx="1399577" cy="405486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3921846" y="673101"/>
            <a:ext cx="5132324" cy="5956299"/>
            <a:chOff x="3921846" y="673101"/>
            <a:chExt cx="5132324" cy="5956299"/>
          </a:xfrm>
        </p:grpSpPr>
        <p:sp>
          <p:nvSpPr>
            <p:cNvPr id="5" name="Rectangle 4"/>
            <p:cNvSpPr/>
            <p:nvPr/>
          </p:nvSpPr>
          <p:spPr>
            <a:xfrm>
              <a:off x="4690369" y="701481"/>
              <a:ext cx="4363801" cy="592486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5034520" y="2914252"/>
              <a:ext cx="3672408" cy="3534693"/>
              <a:chOff x="611560" y="1734666"/>
              <a:chExt cx="3672408" cy="3534693"/>
            </a:xfrm>
          </p:grpSpPr>
          <p:pic>
            <p:nvPicPr>
              <p:cNvPr id="7" name="Picture 6" descr="C:\Heiko\Presentations\2013-10_InjectorChainExoticOptionsRLIUP\TomoscopeImages\PS\inj2allb.png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1560" y="1734666"/>
                <a:ext cx="3672408" cy="35346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Text Box 9"/>
              <p:cNvSpPr txBox="1">
                <a:spLocks noChangeArrowheads="1"/>
              </p:cNvSpPr>
              <p:nvPr/>
            </p:nvSpPr>
            <p:spPr bwMode="auto">
              <a:xfrm rot="16200000">
                <a:off x="3169894" y="2414526"/>
                <a:ext cx="1585462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1600" b="1" i="1" dirty="0" err="1" smtClean="0">
                    <a:solidFill>
                      <a:prstClr val="black"/>
                    </a:solidFill>
                    <a:latin typeface="Constantia" pitchFamily="18" charset="0"/>
                  </a:rPr>
                  <a:t>E</a:t>
                </a:r>
                <a:r>
                  <a:rPr lang="en-US" sz="1600" b="1" baseline="-25000" dirty="0" err="1" smtClean="0">
                    <a:solidFill>
                      <a:prstClr val="black"/>
                    </a:solidFill>
                    <a:latin typeface="Constantia" pitchFamily="18" charset="0"/>
                  </a:rPr>
                  <a:t>kin</a:t>
                </a:r>
                <a:r>
                  <a:rPr lang="en-US" sz="1600" b="1" dirty="0" smtClean="0">
                    <a:solidFill>
                      <a:prstClr val="black"/>
                    </a:solidFill>
                    <a:latin typeface="Constantia" pitchFamily="18" charset="0"/>
                  </a:rPr>
                  <a:t> = 2.5 </a:t>
                </a:r>
                <a:r>
                  <a:rPr lang="en-US" sz="1600" b="1" dirty="0" err="1">
                    <a:solidFill>
                      <a:prstClr val="black"/>
                    </a:solidFill>
                    <a:latin typeface="Constantia" pitchFamily="18" charset="0"/>
                  </a:rPr>
                  <a:t>GeV</a:t>
                </a:r>
                <a:endParaRPr lang="en-US" sz="1600" b="1" dirty="0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9" name="Rectangle 2"/>
              <p:cNvSpPr>
                <a:spLocks noChangeArrowheads="1"/>
              </p:cNvSpPr>
              <p:nvPr/>
            </p:nvSpPr>
            <p:spPr bwMode="auto">
              <a:xfrm rot="16200000">
                <a:off x="-225154" y="3078214"/>
                <a:ext cx="2952328" cy="3600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marL="355600" lvl="1" indent="-355600" algn="r">
                  <a:spcBef>
                    <a:spcPct val="20000"/>
                  </a:spcBef>
                </a:pPr>
                <a:endParaRPr lang="en-GB" sz="1600" dirty="0" smtClean="0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4773826" y="807600"/>
              <a:ext cx="4280344" cy="19697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1113">
                <a:spcBef>
                  <a:spcPts val="600"/>
                </a:spcBef>
              </a:pPr>
              <a:r>
                <a:rPr lang="en-US" sz="1600" dirty="0" smtClean="0">
                  <a:latin typeface="Arial" charset="0"/>
                  <a:ea typeface="Arial" charset="0"/>
                  <a:cs typeface="Arial" charset="0"/>
                </a:rPr>
                <a:t>A </a:t>
              </a:r>
              <a:r>
                <a:rPr lang="en-US" sz="1600" b="1" dirty="0" smtClean="0">
                  <a:solidFill>
                    <a:srgbClr val="C00000"/>
                  </a:solidFill>
                  <a:latin typeface="Arial" charset="0"/>
                  <a:ea typeface="Arial" charset="0"/>
                  <a:cs typeface="Arial" charset="0"/>
                </a:rPr>
                <a:t>new production scheme </a:t>
              </a:r>
              <a:r>
                <a:rPr lang="mr-IN" sz="1600" dirty="0" smtClean="0">
                  <a:latin typeface="Arial" charset="0"/>
                  <a:ea typeface="Arial" charset="0"/>
                  <a:cs typeface="Arial" charset="0"/>
                </a:rPr>
                <a:t>–</a:t>
              </a:r>
              <a:r>
                <a:rPr lang="en-US" sz="1600" dirty="0" smtClean="0">
                  <a:latin typeface="Arial" charset="0"/>
                  <a:ea typeface="Arial" charset="0"/>
                  <a:cs typeface="Arial" charset="0"/>
                </a:rPr>
                <a:t> the </a:t>
              </a:r>
              <a:r>
                <a:rPr lang="en-US" sz="1600" b="1" dirty="0" smtClean="0">
                  <a:solidFill>
                    <a:srgbClr val="C00000"/>
                  </a:solidFill>
                  <a:latin typeface="Arial" charset="0"/>
                  <a:ea typeface="Arial" charset="0"/>
                  <a:cs typeface="Arial" charset="0"/>
                </a:rPr>
                <a:t>“BCMS” </a:t>
              </a:r>
              <a:r>
                <a:rPr lang="en-US" sz="1600" dirty="0" smtClean="0">
                  <a:latin typeface="Arial" charset="0"/>
                  <a:ea typeface="Arial" charset="0"/>
                  <a:cs typeface="Arial" charset="0"/>
                </a:rPr>
                <a:t>-  was put in place in the PS </a:t>
              </a:r>
            </a:p>
            <a:p>
              <a:pPr marL="296863" indent="-285750">
                <a:spcBef>
                  <a:spcPts val="600"/>
                </a:spcBef>
                <a:buFont typeface="Arial" charset="0"/>
                <a:buChar char="•"/>
              </a:pPr>
              <a:r>
                <a:rPr lang="en-US" sz="1600" dirty="0" smtClean="0">
                  <a:latin typeface="Arial" charset="0"/>
                  <a:ea typeface="Arial" charset="0"/>
                  <a:cs typeface="Arial" charset="0"/>
                </a:rPr>
                <a:t>RF cavities tuned at different frequencies play together to </a:t>
              </a:r>
              <a:r>
                <a:rPr lang="en-US" sz="1600" b="1" dirty="0" smtClean="0">
                  <a:solidFill>
                    <a:srgbClr val="C00000"/>
                  </a:solidFill>
                  <a:latin typeface="Arial" charset="0"/>
                  <a:ea typeface="Arial" charset="0"/>
                  <a:cs typeface="Arial" charset="0"/>
                </a:rPr>
                <a:t>compress merge and split bunches</a:t>
              </a:r>
            </a:p>
            <a:p>
              <a:pPr marL="296863" indent="-285750">
                <a:spcBef>
                  <a:spcPts val="600"/>
                </a:spcBef>
                <a:buFont typeface="Arial" charset="0"/>
                <a:buChar char="•"/>
              </a:pPr>
              <a:r>
                <a:rPr lang="en-US" sz="1600" dirty="0" smtClean="0">
                  <a:latin typeface="Arial" charset="0"/>
                  <a:ea typeface="Arial" charset="0"/>
                  <a:cs typeface="Arial" charset="0"/>
                </a:rPr>
                <a:t>Beams </a:t>
              </a:r>
              <a:r>
                <a:rPr lang="en-US" sz="1600" b="1" dirty="0" smtClean="0">
                  <a:solidFill>
                    <a:srgbClr val="C00000"/>
                  </a:solidFill>
                  <a:latin typeface="Arial" charset="0"/>
                  <a:ea typeface="Arial" charset="0"/>
                  <a:cs typeface="Arial" charset="0"/>
                </a:rPr>
                <a:t>~30% brighter </a:t>
              </a:r>
              <a:r>
                <a:rPr lang="en-US" sz="1600" dirty="0" smtClean="0">
                  <a:latin typeface="Arial" charset="0"/>
                  <a:ea typeface="Arial" charset="0"/>
                  <a:cs typeface="Arial" charset="0"/>
                </a:rPr>
                <a:t>than standard scheme</a:t>
              </a:r>
              <a:endParaRPr lang="en-US" sz="1600" dirty="0"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4" name="Straight Connector 3"/>
            <p:cNvCxnSpPr>
              <a:stCxn id="13" idx="0"/>
            </p:cNvCxnSpPr>
            <p:nvPr/>
          </p:nvCxnSpPr>
          <p:spPr>
            <a:xfrm flipV="1">
              <a:off x="3921846" y="673101"/>
              <a:ext cx="764454" cy="4321889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13" idx="4"/>
            </p:cNvCxnSpPr>
            <p:nvPr/>
          </p:nvCxnSpPr>
          <p:spPr>
            <a:xfrm>
              <a:off x="3921846" y="5400476"/>
              <a:ext cx="739054" cy="1228924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4" name="Freeform 13"/>
          <p:cNvSpPr/>
          <p:nvPr/>
        </p:nvSpPr>
        <p:spPr>
          <a:xfrm>
            <a:off x="2776654" y="4906537"/>
            <a:ext cx="524107" cy="423746"/>
          </a:xfrm>
          <a:custGeom>
            <a:avLst/>
            <a:gdLst>
              <a:gd name="connsiteX0" fmla="*/ 0 w 524107"/>
              <a:gd name="connsiteY0" fmla="*/ 423746 h 423746"/>
              <a:gd name="connsiteX1" fmla="*/ 256478 w 524107"/>
              <a:gd name="connsiteY1" fmla="*/ 133814 h 423746"/>
              <a:gd name="connsiteX2" fmla="*/ 524107 w 524107"/>
              <a:gd name="connsiteY2" fmla="*/ 0 h 423746"/>
              <a:gd name="connsiteX3" fmla="*/ 524107 w 524107"/>
              <a:gd name="connsiteY3" fmla="*/ 0 h 423746"/>
              <a:gd name="connsiteX4" fmla="*/ 512956 w 524107"/>
              <a:gd name="connsiteY4" fmla="*/ 0 h 423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4107" h="423746">
                <a:moveTo>
                  <a:pt x="0" y="423746"/>
                </a:moveTo>
                <a:cubicBezTo>
                  <a:pt x="84563" y="314092"/>
                  <a:pt x="169127" y="204438"/>
                  <a:pt x="256478" y="133814"/>
                </a:cubicBezTo>
                <a:cubicBezTo>
                  <a:pt x="343829" y="63190"/>
                  <a:pt x="524107" y="0"/>
                  <a:pt x="524107" y="0"/>
                </a:cubicBezTo>
                <a:lnTo>
                  <a:pt x="524107" y="0"/>
                </a:lnTo>
                <a:lnTo>
                  <a:pt x="512956" y="0"/>
                </a:lnTo>
              </a:path>
            </a:pathLst>
          </a:custGeom>
          <a:noFill/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046677" y="4736427"/>
            <a:ext cx="527928" cy="170110"/>
          </a:xfrm>
          <a:prstGeom prst="ellipse">
            <a:avLst/>
          </a:prstGeom>
          <a:noFill/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3199076" y="5054345"/>
            <a:ext cx="1422557" cy="372843"/>
          </a:xfrm>
          <a:prstGeom prst="ellipse">
            <a:avLst/>
          </a:prstGeom>
          <a:noFill/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1738707" y="3713356"/>
            <a:ext cx="1461693" cy="1538868"/>
          </a:xfrm>
          <a:custGeom>
            <a:avLst/>
            <a:gdLst>
              <a:gd name="connsiteX0" fmla="*/ 1461693 w 1461693"/>
              <a:gd name="connsiteY0" fmla="*/ 1538868 h 1538868"/>
              <a:gd name="connsiteX1" fmla="*/ 1283273 w 1461693"/>
              <a:gd name="connsiteY1" fmla="*/ 1427356 h 1538868"/>
              <a:gd name="connsiteX2" fmla="*/ 926434 w 1461693"/>
              <a:gd name="connsiteY2" fmla="*/ 1371600 h 1538868"/>
              <a:gd name="connsiteX3" fmla="*/ 513839 w 1461693"/>
              <a:gd name="connsiteY3" fmla="*/ 1315844 h 1538868"/>
              <a:gd name="connsiteX4" fmla="*/ 179303 w 1461693"/>
              <a:gd name="connsiteY4" fmla="*/ 1193181 h 1538868"/>
              <a:gd name="connsiteX5" fmla="*/ 34337 w 1461693"/>
              <a:gd name="connsiteY5" fmla="*/ 903249 h 1538868"/>
              <a:gd name="connsiteX6" fmla="*/ 883 w 1461693"/>
              <a:gd name="connsiteY6" fmla="*/ 512956 h 1538868"/>
              <a:gd name="connsiteX7" fmla="*/ 56639 w 1461693"/>
              <a:gd name="connsiteY7" fmla="*/ 156117 h 1538868"/>
              <a:gd name="connsiteX8" fmla="*/ 90093 w 1461693"/>
              <a:gd name="connsiteY8" fmla="*/ 0 h 1538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1693" h="1538868">
                <a:moveTo>
                  <a:pt x="1461693" y="1538868"/>
                </a:moveTo>
                <a:cubicBezTo>
                  <a:pt x="1417088" y="1497051"/>
                  <a:pt x="1372483" y="1455234"/>
                  <a:pt x="1283273" y="1427356"/>
                </a:cubicBezTo>
                <a:cubicBezTo>
                  <a:pt x="1194063" y="1399478"/>
                  <a:pt x="926434" y="1371600"/>
                  <a:pt x="926434" y="1371600"/>
                </a:cubicBezTo>
                <a:cubicBezTo>
                  <a:pt x="798195" y="1353015"/>
                  <a:pt x="638361" y="1345580"/>
                  <a:pt x="513839" y="1315844"/>
                </a:cubicBezTo>
                <a:cubicBezTo>
                  <a:pt x="389317" y="1286107"/>
                  <a:pt x="259220" y="1261947"/>
                  <a:pt x="179303" y="1193181"/>
                </a:cubicBezTo>
                <a:cubicBezTo>
                  <a:pt x="99386" y="1124415"/>
                  <a:pt x="64074" y="1016620"/>
                  <a:pt x="34337" y="903249"/>
                </a:cubicBezTo>
                <a:cubicBezTo>
                  <a:pt x="4600" y="789878"/>
                  <a:pt x="-2834" y="637478"/>
                  <a:pt x="883" y="512956"/>
                </a:cubicBezTo>
                <a:cubicBezTo>
                  <a:pt x="4600" y="388434"/>
                  <a:pt x="41771" y="241610"/>
                  <a:pt x="56639" y="156117"/>
                </a:cubicBezTo>
                <a:cubicBezTo>
                  <a:pt x="71507" y="70624"/>
                  <a:pt x="80800" y="35312"/>
                  <a:pt x="90093" y="0"/>
                </a:cubicBezTo>
              </a:path>
            </a:pathLst>
          </a:custGeom>
          <a:noFill/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1825159" y="3324346"/>
            <a:ext cx="2785323" cy="827828"/>
          </a:xfrm>
          <a:prstGeom prst="ellipse">
            <a:avLst/>
          </a:prstGeom>
          <a:noFill/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379141" y="3267307"/>
            <a:ext cx="2520176" cy="1037793"/>
          </a:xfrm>
          <a:custGeom>
            <a:avLst/>
            <a:gdLst>
              <a:gd name="connsiteX0" fmla="*/ 2520176 w 2520176"/>
              <a:gd name="connsiteY0" fmla="*/ 880947 h 1037793"/>
              <a:gd name="connsiteX1" fmla="*/ 1594625 w 2520176"/>
              <a:gd name="connsiteY1" fmla="*/ 892098 h 1037793"/>
              <a:gd name="connsiteX2" fmla="*/ 1427357 w 2520176"/>
              <a:gd name="connsiteY2" fmla="*/ 959005 h 1037793"/>
              <a:gd name="connsiteX3" fmla="*/ 1103971 w 2520176"/>
              <a:gd name="connsiteY3" fmla="*/ 1037064 h 1037793"/>
              <a:gd name="connsiteX4" fmla="*/ 669074 w 2520176"/>
              <a:gd name="connsiteY4" fmla="*/ 981308 h 1037793"/>
              <a:gd name="connsiteX5" fmla="*/ 323386 w 2520176"/>
              <a:gd name="connsiteY5" fmla="*/ 735981 h 1037793"/>
              <a:gd name="connsiteX6" fmla="*/ 78059 w 2520176"/>
              <a:gd name="connsiteY6" fmla="*/ 379142 h 1037793"/>
              <a:gd name="connsiteX7" fmla="*/ 0 w 2520176"/>
              <a:gd name="connsiteY7" fmla="*/ 0 h 1037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20176" h="1037793">
                <a:moveTo>
                  <a:pt x="2520176" y="880947"/>
                </a:moveTo>
                <a:lnTo>
                  <a:pt x="1594625" y="892098"/>
                </a:lnTo>
                <a:cubicBezTo>
                  <a:pt x="1412489" y="905108"/>
                  <a:pt x="1509133" y="934844"/>
                  <a:pt x="1427357" y="959005"/>
                </a:cubicBezTo>
                <a:cubicBezTo>
                  <a:pt x="1345581" y="983166"/>
                  <a:pt x="1230351" y="1033347"/>
                  <a:pt x="1103971" y="1037064"/>
                </a:cubicBezTo>
                <a:cubicBezTo>
                  <a:pt x="977591" y="1040781"/>
                  <a:pt x="799172" y="1031489"/>
                  <a:pt x="669074" y="981308"/>
                </a:cubicBezTo>
                <a:cubicBezTo>
                  <a:pt x="538976" y="931127"/>
                  <a:pt x="421888" y="836342"/>
                  <a:pt x="323386" y="735981"/>
                </a:cubicBezTo>
                <a:cubicBezTo>
                  <a:pt x="224884" y="635620"/>
                  <a:pt x="131957" y="501805"/>
                  <a:pt x="78059" y="379142"/>
                </a:cubicBezTo>
                <a:cubicBezTo>
                  <a:pt x="24161" y="256479"/>
                  <a:pt x="12080" y="128239"/>
                  <a:pt x="0" y="0"/>
                </a:cubicBezTo>
              </a:path>
            </a:pathLst>
          </a:custGeom>
          <a:noFill/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3423424" y="4906537"/>
            <a:ext cx="635620" cy="122663"/>
          </a:xfrm>
          <a:custGeom>
            <a:avLst/>
            <a:gdLst>
              <a:gd name="connsiteX0" fmla="*/ 0 w 635620"/>
              <a:gd name="connsiteY0" fmla="*/ 0 h 122663"/>
              <a:gd name="connsiteX1" fmla="*/ 245327 w 635620"/>
              <a:gd name="connsiteY1" fmla="*/ 66907 h 122663"/>
              <a:gd name="connsiteX2" fmla="*/ 635620 w 635620"/>
              <a:gd name="connsiteY2" fmla="*/ 122663 h 122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5620" h="122663">
                <a:moveTo>
                  <a:pt x="0" y="0"/>
                </a:moveTo>
                <a:cubicBezTo>
                  <a:pt x="69695" y="23231"/>
                  <a:pt x="139390" y="46463"/>
                  <a:pt x="245327" y="66907"/>
                </a:cubicBezTo>
                <a:cubicBezTo>
                  <a:pt x="351264" y="87351"/>
                  <a:pt x="635620" y="122663"/>
                  <a:pt x="635620" y="122663"/>
                </a:cubicBezTo>
              </a:path>
            </a:pathLst>
          </a:custGeom>
          <a:noFill/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840064" y="6081249"/>
            <a:ext cx="3452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  <a:sym typeface="Wingdings"/>
              </a:rPr>
              <a:t> L </a:t>
            </a:r>
            <a:r>
              <a:rPr lang="en-US" sz="2400" b="1" smtClean="0">
                <a:solidFill>
                  <a:srgbClr val="00B050"/>
                </a:solidFill>
                <a:sym typeface="Wingdings"/>
              </a:rPr>
              <a:t>&gt; 1.75 </a:t>
            </a:r>
            <a:r>
              <a:rPr lang="en-US" sz="2400" b="1" dirty="0" smtClean="0">
                <a:solidFill>
                  <a:srgbClr val="00B050"/>
                </a:solidFill>
                <a:sym typeface="Wingdings"/>
              </a:rPr>
              <a:t>10</a:t>
            </a:r>
            <a:r>
              <a:rPr lang="en-US" sz="2400" b="1" baseline="30000" dirty="0" smtClean="0">
                <a:solidFill>
                  <a:srgbClr val="00B050"/>
                </a:solidFill>
                <a:sym typeface="Wingdings"/>
              </a:rPr>
              <a:t>34</a:t>
            </a:r>
            <a:r>
              <a:rPr lang="en-US" sz="2400" b="1" dirty="0" smtClean="0">
                <a:solidFill>
                  <a:srgbClr val="00B050"/>
                </a:solidFill>
                <a:sym typeface="Wingdings"/>
              </a:rPr>
              <a:t> cm</a:t>
            </a:r>
            <a:r>
              <a:rPr lang="en-US" sz="2400" b="1" baseline="30000" dirty="0" smtClean="0">
                <a:solidFill>
                  <a:srgbClr val="00B050"/>
                </a:solidFill>
                <a:sym typeface="Wingdings"/>
              </a:rPr>
              <a:t>-2</a:t>
            </a:r>
            <a:r>
              <a:rPr lang="en-US" sz="2400" b="1" dirty="0" smtClean="0">
                <a:solidFill>
                  <a:srgbClr val="00B050"/>
                </a:solidFill>
                <a:sym typeface="Wingdings"/>
              </a:rPr>
              <a:t>s</a:t>
            </a:r>
            <a:r>
              <a:rPr lang="en-US" sz="2400" b="1" baseline="30000" dirty="0" smtClean="0">
                <a:solidFill>
                  <a:srgbClr val="00B050"/>
                </a:solidFill>
                <a:sym typeface="Wingdings"/>
              </a:rPr>
              <a:t>-1</a:t>
            </a:r>
            <a:endParaRPr lang="en-US" sz="2400" b="1" baseline="30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6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22" grpId="0" animBg="1"/>
      <p:bldP spid="17" grpId="0" animBg="1"/>
      <p:bldP spid="23" grpId="0" animBg="1"/>
      <p:bldP spid="18" grpId="0" animBg="1"/>
      <p:bldP spid="24" grpId="0" animBg="1"/>
      <p:bldP spid="2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5590572" y="1739368"/>
            <a:ext cx="2789499" cy="2031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40" tIns="45671" rIns="91340" bIns="45671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dirty="0" smtClean="0">
                <a:solidFill>
                  <a:srgbClr val="3333CC"/>
                </a:solidFill>
                <a:ea typeface="ＭＳ Ｐゴシック" charset="-128"/>
                <a:cs typeface="ＭＳ Ｐゴシック" charset="-128"/>
                <a:sym typeface="Wingdings" charset="2"/>
              </a:rPr>
              <a:t>Two 1 km long SC</a:t>
            </a:r>
          </a:p>
          <a:p>
            <a:pPr algn="l" eaLnBrk="1" hangingPunct="1"/>
            <a:r>
              <a:rPr lang="en-US" dirty="0" err="1" smtClean="0">
                <a:solidFill>
                  <a:srgbClr val="3333CC"/>
                </a:solidFill>
                <a:ea typeface="ＭＳ Ｐゴシック" charset="-128"/>
                <a:cs typeface="ＭＳ Ｐゴシック" charset="-128"/>
                <a:sym typeface="Wingdings" charset="2"/>
              </a:rPr>
              <a:t>linacs</a:t>
            </a:r>
            <a:r>
              <a:rPr lang="en-US" dirty="0" smtClean="0">
                <a:solidFill>
                  <a:srgbClr val="3333CC"/>
                </a:solidFill>
                <a:ea typeface="ＭＳ Ｐゴシック" charset="-128"/>
                <a:cs typeface="ＭＳ Ｐゴシック" charset="-128"/>
                <a:sym typeface="Wingdings" charset="2"/>
              </a:rPr>
              <a:t> in CW operation </a:t>
            </a:r>
          </a:p>
          <a:p>
            <a:pPr algn="l" eaLnBrk="1" hangingPunct="1"/>
            <a:r>
              <a:rPr lang="en-US" dirty="0" smtClean="0">
                <a:solidFill>
                  <a:srgbClr val="3333CC"/>
                </a:solidFill>
                <a:ea typeface="ＭＳ Ｐゴシック" charset="-128"/>
                <a:cs typeface="ＭＳ Ｐゴシック" charset="-128"/>
                <a:sym typeface="Wingdings" charset="2"/>
              </a:rPr>
              <a:t>(Q &gt; 10</a:t>
            </a:r>
            <a:r>
              <a:rPr lang="en-US" baseline="30000" dirty="0" smtClean="0">
                <a:solidFill>
                  <a:srgbClr val="3333CC"/>
                </a:solidFill>
                <a:ea typeface="ＭＳ Ｐゴシック" charset="-128"/>
                <a:cs typeface="ＭＳ Ｐゴシック" charset="-128"/>
                <a:sym typeface="Wingdings" charset="2"/>
              </a:rPr>
              <a:t>10</a:t>
            </a:r>
            <a:r>
              <a:rPr lang="en-US" dirty="0" smtClean="0">
                <a:solidFill>
                  <a:srgbClr val="3333CC"/>
                </a:solidFill>
                <a:ea typeface="ＭＳ Ｐゴシック" charset="-128"/>
                <a:cs typeface="ＭＳ Ｐゴシック" charset="-128"/>
                <a:sym typeface="Wingdings" charset="2"/>
              </a:rPr>
              <a:t>)</a:t>
            </a:r>
          </a:p>
          <a:p>
            <a:pPr algn="l" eaLnBrk="1" hangingPunct="1"/>
            <a:endParaRPr lang="en-US" dirty="0" smtClean="0">
              <a:solidFill>
                <a:srgbClr val="3333CC"/>
              </a:solidFill>
              <a:ea typeface="ＭＳ Ｐゴシック" charset="-128"/>
              <a:cs typeface="ＭＳ Ｐゴシック" charset="-128"/>
              <a:sym typeface="Wingdings" charset="2"/>
            </a:endParaRPr>
          </a:p>
          <a:p>
            <a:pPr>
              <a:buFont typeface="Wingdings" charset="2"/>
              <a:buChar char="è"/>
            </a:pPr>
            <a:r>
              <a:rPr lang="en-US" dirty="0" smtClean="0">
                <a:solidFill>
                  <a:srgbClr val="3333CC"/>
                </a:solidFill>
                <a:ea typeface="ＭＳ Ｐゴシック" charset="-128"/>
                <a:cs typeface="ＭＳ Ｐゴシック" charset="-128"/>
                <a:sym typeface="Wingdings"/>
              </a:rPr>
              <a:t> </a:t>
            </a:r>
            <a:r>
              <a:rPr lang="en-US" dirty="0">
                <a:solidFill>
                  <a:srgbClr val="3333CC"/>
                </a:solidFill>
                <a:ea typeface="ＭＳ Ｐゴシック" charset="-128"/>
                <a:cs typeface="ＭＳ Ｐゴシック" charset="-128"/>
                <a:sym typeface="Wingdings" charset="2"/>
              </a:rPr>
              <a:t>Q &gt; 10</a:t>
            </a:r>
            <a:r>
              <a:rPr lang="en-US" baseline="30000" dirty="0">
                <a:solidFill>
                  <a:srgbClr val="3333CC"/>
                </a:solidFill>
                <a:ea typeface="ＭＳ Ｐゴシック" charset="-128"/>
                <a:cs typeface="ＭＳ Ｐゴシック" charset="-128"/>
                <a:sym typeface="Wingdings" charset="2"/>
              </a:rPr>
              <a:t>10 </a:t>
            </a:r>
            <a:r>
              <a:rPr lang="en-US" baseline="30000" dirty="0" smtClean="0">
                <a:solidFill>
                  <a:srgbClr val="3333CC"/>
                </a:solidFill>
                <a:ea typeface="ＭＳ Ｐゴシック" charset="-128"/>
                <a:cs typeface="ＭＳ Ｐゴシック" charset="-128"/>
                <a:sym typeface="Wingdings" charset="2"/>
              </a:rPr>
              <a:t> </a:t>
            </a:r>
            <a:r>
              <a:rPr lang="en-US" dirty="0" smtClean="0">
                <a:solidFill>
                  <a:srgbClr val="3333CC"/>
                </a:solidFill>
                <a:ea typeface="ＭＳ Ｐゴシック" charset="-128"/>
                <a:cs typeface="ＭＳ Ｐゴシック" charset="-128"/>
                <a:sym typeface="Wingdings"/>
              </a:rPr>
              <a:t>requires  </a:t>
            </a:r>
          </a:p>
          <a:p>
            <a:r>
              <a:rPr lang="en-US" dirty="0">
                <a:solidFill>
                  <a:srgbClr val="3333CC"/>
                </a:solidFill>
                <a:ea typeface="ＭＳ Ｐゴシック" charset="-128"/>
                <a:cs typeface="ＭＳ Ｐゴシック" charset="-128"/>
                <a:sym typeface="Wingdings"/>
              </a:rPr>
              <a:t> </a:t>
            </a:r>
            <a:r>
              <a:rPr lang="en-US" dirty="0" smtClean="0">
                <a:solidFill>
                  <a:srgbClr val="3333CC"/>
                </a:solidFill>
                <a:ea typeface="ＭＳ Ｐゴシック" charset="-128"/>
                <a:cs typeface="ＭＳ Ｐゴシック" charset="-128"/>
                <a:sym typeface="Wingdings"/>
              </a:rPr>
              <a:t>    Cryogenic system</a:t>
            </a:r>
          </a:p>
          <a:p>
            <a:pPr algn="l" eaLnBrk="1" hangingPunct="1"/>
            <a:r>
              <a:rPr lang="en-US" dirty="0" smtClean="0">
                <a:solidFill>
                  <a:srgbClr val="3333CC"/>
                </a:solidFill>
                <a:ea typeface="ＭＳ Ｐゴシック" charset="-128"/>
                <a:cs typeface="ＭＳ Ｐゴシック" charset="-128"/>
                <a:sym typeface="Wingdings"/>
              </a:rPr>
              <a:t>     comparable to LHC! </a:t>
            </a:r>
            <a:endParaRPr lang="en-US" dirty="0" smtClean="0">
              <a:solidFill>
                <a:srgbClr val="800000"/>
              </a:solidFill>
              <a:ea typeface="ＭＳ Ｐゴシック" charset="-128"/>
              <a:cs typeface="ＭＳ Ｐゴシック" charset="-128"/>
              <a:sym typeface="Wingdings" charset="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717" y="1596824"/>
            <a:ext cx="4401697" cy="274049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09575" y="180981"/>
            <a:ext cx="8229600" cy="720725"/>
          </a:xfrm>
        </p:spPr>
        <p:txBody>
          <a:bodyPr/>
          <a:lstStyle/>
          <a:p>
            <a:pPr eaLnBrk="1" hangingPunct="1"/>
            <a:r>
              <a:rPr lang="en-US" sz="3600" u="sng" dirty="0" err="1">
                <a:solidFill>
                  <a:srgbClr val="FF0000"/>
                </a:solidFill>
              </a:rPr>
              <a:t>LHeC</a:t>
            </a:r>
            <a:r>
              <a:rPr lang="en-US" sz="3600" u="sng" dirty="0">
                <a:solidFill>
                  <a:srgbClr val="FF0000"/>
                </a:solidFill>
              </a:rPr>
              <a:t>: Baseline </a:t>
            </a:r>
            <a:r>
              <a:rPr lang="en-US" sz="3600" u="sng" dirty="0" err="1">
                <a:solidFill>
                  <a:srgbClr val="FF0000"/>
                </a:solidFill>
              </a:rPr>
              <a:t>Linac</a:t>
            </a:r>
            <a:r>
              <a:rPr lang="en-US" sz="3600" u="sng" dirty="0">
                <a:solidFill>
                  <a:srgbClr val="FF0000"/>
                </a:solidFill>
              </a:rPr>
              <a:t>-Ring Option</a:t>
            </a: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84144" y="873133"/>
            <a:ext cx="9096389" cy="892175"/>
            <a:chOff x="288" y="720"/>
            <a:chExt cx="5730" cy="562"/>
          </a:xfrm>
        </p:grpSpPr>
        <p:sp>
          <p:nvSpPr>
            <p:cNvPr id="53262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algn="l" eaLnBrk="1" hangingPunct="1"/>
              <a:endParaRPr lang="en-GB">
                <a:solidFill>
                  <a:srgbClr val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3263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5344" cy="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69" tIns="45685" rIns="91369" bIns="45685">
              <a:prstTxWarp prst="textNoShape">
                <a:avLst/>
              </a:prstTxWarp>
              <a:spAutoFit/>
            </a:bodyPr>
            <a:lstStyle/>
            <a:p>
              <a:pPr algn="l" eaLnBrk="1" hangingPunct="1"/>
              <a:r>
                <a:rPr lang="en-US" sz="2600" dirty="0">
                  <a:solidFill>
                    <a:srgbClr val="800000"/>
                  </a:solidFill>
                  <a:ea typeface="ＭＳ Ｐゴシック" charset="-128"/>
                  <a:cs typeface="ＭＳ Ｐゴシック" charset="-128"/>
                  <a:sym typeface="Wingdings" charset="2"/>
                </a:rPr>
                <a:t>Super Conducting </a:t>
              </a:r>
              <a:r>
                <a:rPr lang="en-US" sz="2600" dirty="0" err="1">
                  <a:solidFill>
                    <a:srgbClr val="800000"/>
                  </a:solidFill>
                  <a:ea typeface="ＭＳ Ｐゴシック" charset="-128"/>
                  <a:cs typeface="ＭＳ Ｐゴシック" charset="-128"/>
                  <a:sym typeface="Wingdings" charset="2"/>
                </a:rPr>
                <a:t>Linac</a:t>
              </a:r>
              <a:r>
                <a:rPr lang="en-US" sz="2600" dirty="0">
                  <a:solidFill>
                    <a:srgbClr val="800000"/>
                  </a:solidFill>
                  <a:ea typeface="ＭＳ Ｐゴシック" charset="-128"/>
                  <a:cs typeface="ＭＳ Ｐゴシック" charset="-128"/>
                  <a:sym typeface="Wingdings" charset="2"/>
                </a:rPr>
                <a:t> with Energy Recovery </a:t>
              </a:r>
            </a:p>
            <a:p>
              <a:pPr algn="l" eaLnBrk="1" hangingPunct="1"/>
              <a:r>
                <a:rPr lang="en-US" sz="2600" dirty="0">
                  <a:solidFill>
                    <a:srgbClr val="800000"/>
                  </a:solidFill>
                  <a:ea typeface="ＭＳ Ｐゴシック" charset="-128"/>
                  <a:cs typeface="ＭＳ Ｐゴシック" charset="-128"/>
                  <a:sym typeface="Wingdings" charset="2"/>
                </a:rPr>
                <a:t>					    </a:t>
              </a:r>
              <a:r>
                <a:rPr lang="en-US" sz="2600" dirty="0" smtClean="0">
                  <a:solidFill>
                    <a:srgbClr val="800000"/>
                  </a:solidFill>
                  <a:ea typeface="ＭＳ Ｐゴシック" charset="-128"/>
                  <a:cs typeface="ＭＳ Ｐゴシック" charset="-128"/>
                  <a:sym typeface="Wingdings" charset="2"/>
                </a:rPr>
                <a:t>&amp; </a:t>
              </a:r>
              <a:r>
                <a:rPr lang="en-US" sz="2600" dirty="0">
                  <a:solidFill>
                    <a:srgbClr val="800000"/>
                  </a:solidFill>
                  <a:ea typeface="ＭＳ Ｐゴシック" charset="-128"/>
                  <a:cs typeface="ＭＳ Ｐゴシック" charset="-128"/>
                  <a:sym typeface="Wingdings" charset="2"/>
                </a:rPr>
                <a:t>high current (&gt; 2</a:t>
              </a:r>
              <a:r>
                <a:rPr lang="en-US" sz="2600" dirty="0" smtClean="0">
                  <a:solidFill>
                    <a:srgbClr val="800000"/>
                  </a:solidFill>
                  <a:ea typeface="ＭＳ Ｐゴシック" charset="-128"/>
                  <a:cs typeface="ＭＳ Ｐゴシック" charset="-128"/>
                  <a:sym typeface="Wingdings" charset="2"/>
                </a:rPr>
                <a:t>0mA</a:t>
              </a:r>
              <a:r>
                <a:rPr lang="en-US" sz="2600" dirty="0">
                  <a:solidFill>
                    <a:srgbClr val="800000"/>
                  </a:solidFill>
                  <a:ea typeface="ＭＳ Ｐゴシック" charset="-128"/>
                  <a:cs typeface="ＭＳ Ｐゴシック" charset="-128"/>
                  <a:sym typeface="Wingdings" charset="2"/>
                </a:rPr>
                <a:t>)</a:t>
              </a:r>
              <a:endParaRPr lang="en-US" sz="2000" dirty="0">
                <a:solidFill>
                  <a:srgbClr val="800000"/>
                </a:solidFill>
                <a:ea typeface="ＭＳ Ｐゴシック" charset="-128"/>
                <a:cs typeface="ＭＳ Ｐゴシック" charset="-128"/>
                <a:sym typeface="Wingdings" charset="2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8937" y="82095"/>
            <a:ext cx="803274" cy="495390"/>
          </a:xfrm>
          <a:prstGeom prst="rect">
            <a:avLst/>
          </a:prstGeom>
        </p:spPr>
      </p:pic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93995" y="4550103"/>
            <a:ext cx="9096389" cy="1600200"/>
            <a:chOff x="288" y="720"/>
            <a:chExt cx="5730" cy="1008"/>
          </a:xfrm>
        </p:grpSpPr>
        <p:sp>
          <p:nvSpPr>
            <p:cNvPr id="14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algn="l" eaLnBrk="1" hangingPunct="1"/>
              <a:endParaRPr lang="en-GB">
                <a:solidFill>
                  <a:srgbClr val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5344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69" tIns="45685" rIns="91369" bIns="45685">
              <a:prstTxWarp prst="textNoShape">
                <a:avLst/>
              </a:prstTxWarp>
              <a:spAutoFit/>
            </a:bodyPr>
            <a:lstStyle/>
            <a:p>
              <a:pPr algn="l" eaLnBrk="1" hangingPunct="1"/>
              <a:r>
                <a:rPr lang="en-US" sz="2600" dirty="0">
                  <a:solidFill>
                    <a:srgbClr val="800000"/>
                  </a:solidFill>
                  <a:ea typeface="ＭＳ Ｐゴシック" charset="-128"/>
                  <a:cs typeface="ＭＳ Ｐゴシック" charset="-128"/>
                  <a:sym typeface="Wingdings" charset="2"/>
                </a:rPr>
                <a:t>Relatively large return arcs</a:t>
              </a:r>
            </a:p>
            <a:p>
              <a:pPr algn="l" eaLnBrk="1" hangingPunct="1">
                <a:buFont typeface="Wingdings" charset="2"/>
                <a:buChar char="è"/>
              </a:pPr>
              <a:r>
                <a:rPr lang="en-US" dirty="0" smtClean="0">
                  <a:solidFill>
                    <a:srgbClr val="0000FF"/>
                  </a:solidFill>
                  <a:ea typeface="ＭＳ Ｐゴシック" charset="-128"/>
                  <a:cs typeface="ＭＳ Ｐゴシック" charset="-128"/>
                  <a:sym typeface="Wingdings"/>
                </a:rPr>
                <a:t> ca. 9 km underground tunnel installation</a:t>
              </a:r>
            </a:p>
            <a:p>
              <a:pPr algn="l" eaLnBrk="1" hangingPunct="1">
                <a:buFont typeface="Wingdings" charset="2"/>
                <a:buChar char="è"/>
              </a:pPr>
              <a:r>
                <a:rPr lang="en-US" dirty="0" smtClean="0">
                  <a:solidFill>
                    <a:srgbClr val="0000FF"/>
                  </a:solidFill>
                  <a:ea typeface="ＭＳ Ｐゴシック" charset="-128"/>
                  <a:cs typeface="ＭＳ Ｐゴシック" charset="-128"/>
                  <a:sym typeface="Wingdings"/>
                </a:rPr>
                <a:t> total of 19 km bending arcs </a:t>
              </a:r>
            </a:p>
            <a:p>
              <a:pPr algn="l" eaLnBrk="1" hangingPunct="1">
                <a:buFont typeface="Wingdings" charset="2"/>
                <a:buChar char="è"/>
              </a:pPr>
              <a:r>
                <a:rPr lang="en-US" dirty="0" smtClean="0">
                  <a:solidFill>
                    <a:srgbClr val="0000FF"/>
                  </a:solidFill>
                  <a:ea typeface="ＭＳ Ｐゴシック" charset="-128"/>
                  <a:cs typeface="ＭＳ Ｐゴシック" charset="-128"/>
                  <a:sym typeface="Wingdings"/>
                </a:rPr>
                <a:t> same magnet design as for RR option: &gt; 4500 magnets</a:t>
              </a:r>
              <a:endParaRPr lang="en-US" dirty="0" smtClean="0">
                <a:solidFill>
                  <a:srgbClr val="0000FF"/>
                </a:solidFill>
                <a:ea typeface="ＭＳ Ｐゴシック" charset="-128"/>
                <a:cs typeface="ＭＳ Ｐゴシック" charset="-128"/>
                <a:sym typeface="Wingdings" charset="2"/>
              </a:endParaRPr>
            </a:p>
          </p:txBody>
        </p:sp>
      </p:grp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1978056"/>
              </p:ext>
            </p:extLst>
          </p:nvPr>
        </p:nvGraphicFramePr>
        <p:xfrm>
          <a:off x="1753533" y="2348880"/>
          <a:ext cx="6110286" cy="3716889"/>
        </p:xfrm>
        <a:graphic>
          <a:graphicData uri="http://schemas.openxmlformats.org/drawingml/2006/table">
            <a:tbl>
              <a:tblPr firstRow="1" bandRow="1"/>
              <a:tblGrid>
                <a:gridCol w="32779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08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1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789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>
                          <a:solidFill>
                            <a:srgbClr val="008000"/>
                          </a:solidFill>
                        </a:rPr>
                        <a:t>10</a:t>
                      </a:r>
                      <a:r>
                        <a:rPr lang="en-US" sz="1600" baseline="30000" dirty="0" smtClean="0">
                          <a:solidFill>
                            <a:srgbClr val="008000"/>
                          </a:solidFill>
                        </a:rPr>
                        <a:t>34</a:t>
                      </a:r>
                      <a:r>
                        <a:rPr lang="en-US" sz="1600" dirty="0" smtClean="0">
                          <a:solidFill>
                            <a:srgbClr val="008000"/>
                          </a:solidFill>
                        </a:rPr>
                        <a:t> cm</a:t>
                      </a:r>
                      <a:r>
                        <a:rPr lang="en-US" sz="1600" baseline="30000" dirty="0" smtClean="0">
                          <a:solidFill>
                            <a:srgbClr val="008000"/>
                          </a:solidFill>
                        </a:rPr>
                        <a:t>-2 </a:t>
                      </a:r>
                      <a:r>
                        <a:rPr lang="en-US" sz="1600" dirty="0" smtClean="0">
                          <a:solidFill>
                            <a:srgbClr val="008000"/>
                          </a:solidFill>
                        </a:rPr>
                        <a:t>s</a:t>
                      </a:r>
                      <a:r>
                        <a:rPr lang="en-US" sz="1600" baseline="30000" dirty="0" smtClean="0">
                          <a:solidFill>
                            <a:srgbClr val="008000"/>
                          </a:solidFill>
                        </a:rPr>
                        <a:t>-1 </a:t>
                      </a:r>
                      <a:r>
                        <a:rPr lang="en-US" sz="1600" dirty="0" smtClean="0">
                          <a:solidFill>
                            <a:srgbClr val="008000"/>
                          </a:solidFill>
                        </a:rPr>
                        <a:t>Luminosity reach</a:t>
                      </a:r>
                      <a:endParaRPr lang="en-US" sz="1600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PROTONS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ELECTRONS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89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Beam Energy [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</a:rPr>
                        <a:t>GeV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]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/>
                        <a:t>7000</a:t>
                      </a:r>
                      <a:endParaRPr lang="en-US" sz="16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/>
                        <a:t>60</a:t>
                      </a:r>
                      <a:endParaRPr lang="en-US" sz="16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789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Luminosity [10</a:t>
                      </a:r>
                      <a:r>
                        <a:rPr lang="en-US" sz="1600" baseline="30000" dirty="0" smtClean="0">
                          <a:solidFill>
                            <a:schemeClr val="bg1"/>
                          </a:solidFill>
                        </a:rPr>
                        <a:t>33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cm</a:t>
                      </a:r>
                      <a:r>
                        <a:rPr lang="en-US" sz="1600" baseline="30000" dirty="0" smtClean="0">
                          <a:solidFill>
                            <a:schemeClr val="bg1"/>
                          </a:solidFill>
                        </a:rPr>
                        <a:t>-2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s</a:t>
                      </a:r>
                      <a:r>
                        <a:rPr lang="en-US" sz="1600" baseline="30000" dirty="0" smtClean="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]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/>
                        <a:t>16</a:t>
                      </a:r>
                      <a:endParaRPr lang="en-US" sz="16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/>
                        <a:t>16</a:t>
                      </a:r>
                      <a:endParaRPr lang="en-US" sz="16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789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Normalized 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</a:rPr>
                        <a:t>emittance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ge</a:t>
                      </a:r>
                      <a:r>
                        <a:rPr lang="en-US" sz="1600" baseline="-25000" dirty="0" err="1" smtClean="0">
                          <a:solidFill>
                            <a:schemeClr val="bg1"/>
                          </a:solidFill>
                        </a:rPr>
                        <a:t>x,y</a:t>
                      </a:r>
                      <a:r>
                        <a:rPr lang="en-US" sz="1600" baseline="-250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[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m]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2.5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/>
                        <a:t>20</a:t>
                      </a:r>
                      <a:endParaRPr lang="en-US" sz="16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789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Beta 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</a:rPr>
                        <a:t>Funtion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b</a:t>
                      </a:r>
                      <a:r>
                        <a:rPr lang="en-US" sz="1600" baseline="30000" dirty="0" smtClean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*</a:t>
                      </a:r>
                      <a:r>
                        <a:rPr lang="en-US" sz="1600" baseline="-25000" dirty="0" err="1" smtClean="0">
                          <a:solidFill>
                            <a:schemeClr val="bg1"/>
                          </a:solidFill>
                        </a:rPr>
                        <a:t>x,y</a:t>
                      </a:r>
                      <a:r>
                        <a:rPr lang="en-US" sz="1600" baseline="-250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[m]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0.05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0.10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789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err="1" smtClean="0">
                          <a:solidFill>
                            <a:schemeClr val="bg1"/>
                          </a:solidFill>
                        </a:rPr>
                        <a:t>rms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 Beam size 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600" baseline="30000" dirty="0" smtClean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*</a:t>
                      </a:r>
                      <a:r>
                        <a:rPr lang="en-US" sz="1600" baseline="-25000" dirty="0" err="1" smtClean="0">
                          <a:solidFill>
                            <a:schemeClr val="bg1"/>
                          </a:solidFill>
                        </a:rPr>
                        <a:t>x,y</a:t>
                      </a:r>
                      <a:r>
                        <a:rPr lang="en-US" sz="1600" baseline="-250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[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m] 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/>
                        <a:t>4</a:t>
                      </a:r>
                      <a:endParaRPr lang="en-US" sz="16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/>
                        <a:t>4</a:t>
                      </a:r>
                      <a:endParaRPr lang="en-US" sz="16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789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457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>
                          <a:solidFill>
                            <a:schemeClr val="bg1"/>
                          </a:solidFill>
                        </a:rPr>
                        <a:t>rms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 Beam divergence 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s’</a:t>
                      </a:r>
                      <a:r>
                        <a:rPr lang="en-US" sz="1600" baseline="30000" dirty="0" smtClean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*</a:t>
                      </a:r>
                      <a:r>
                        <a:rPr lang="en-US" sz="1600" baseline="-25000" dirty="0" err="1" smtClean="0">
                          <a:solidFill>
                            <a:schemeClr val="bg1"/>
                          </a:solidFill>
                        </a:rPr>
                        <a:t>x,y</a:t>
                      </a:r>
                      <a:r>
                        <a:rPr lang="en-US" sz="1600" baseline="-250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[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  <a:latin typeface="+mn-lt"/>
                          <a:cs typeface="+mn-cs"/>
                        </a:rPr>
                        <a:t>rad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] 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/>
                        <a:t>80</a:t>
                      </a:r>
                      <a:endParaRPr lang="en-US" sz="16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/>
                        <a:t>40</a:t>
                      </a:r>
                      <a:endParaRPr lang="en-US" sz="16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789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Beam Current [mA]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1112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25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789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Bunch Spacing [ns]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/>
                        <a:t>25</a:t>
                      </a:r>
                      <a:endParaRPr lang="en-US" sz="16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25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789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Bunch Population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2.2*10</a:t>
                      </a:r>
                      <a:r>
                        <a:rPr lang="en-US" sz="1600" b="1" baseline="30000" dirty="0" smtClean="0">
                          <a:solidFill>
                            <a:srgbClr val="FF0000"/>
                          </a:solidFill>
                        </a:rPr>
                        <a:t>11</a:t>
                      </a:r>
                      <a:endParaRPr lang="en-US" sz="1600" b="1" baseline="30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4*10</a:t>
                      </a:r>
                      <a:r>
                        <a:rPr lang="en-US" sz="1600" b="1" baseline="30000" dirty="0" smtClean="0">
                          <a:solidFill>
                            <a:srgbClr val="FF0000"/>
                          </a:solidFill>
                        </a:rPr>
                        <a:t>9</a:t>
                      </a:r>
                      <a:endParaRPr lang="en-US" sz="1600" b="1" baseline="30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789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Bunch charge [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</a:rPr>
                        <a:t>nC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]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/>
                        <a:t>35</a:t>
                      </a:r>
                      <a:endParaRPr lang="en-US" sz="16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/>
                        <a:t>0.64</a:t>
                      </a:r>
                      <a:endParaRPr lang="en-US" sz="16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053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2"/>
          <p:cNvSpPr>
            <a:spLocks noGrp="1"/>
          </p:cNvSpPr>
          <p:nvPr>
            <p:ph type="title"/>
          </p:nvPr>
        </p:nvSpPr>
        <p:spPr>
          <a:xfrm>
            <a:off x="395536" y="116632"/>
            <a:ext cx="7869364" cy="741676"/>
          </a:xfrm>
          <a:prstGeom prst="rect">
            <a:avLst/>
          </a:prstGeom>
        </p:spPr>
        <p:txBody>
          <a:bodyPr/>
          <a:lstStyle>
            <a:lvl1pPr defTabSz="537463">
              <a:defRPr sz="6624"/>
            </a:lvl1pPr>
          </a:lstStyle>
          <a:p>
            <a:pPr lvl="0" algn="l">
              <a:defRPr sz="1800" cap="none">
                <a:solidFill>
                  <a:srgbClr val="000000"/>
                </a:solidFill>
              </a:defRPr>
            </a:pPr>
            <a:r>
              <a:rPr lang="en-US" sz="4700" u="sng" dirty="0" smtClean="0">
                <a:solidFill>
                  <a:srgbClr val="FF0000"/>
                </a:solidFill>
              </a:rPr>
              <a:t>FCC-eh</a:t>
            </a:r>
            <a:endParaRPr lang="en-US" sz="4700" u="sng" dirty="0">
              <a:solidFill>
                <a:srgbClr val="FF0000"/>
              </a:solidFill>
            </a:endParaRPr>
          </a:p>
        </p:txBody>
      </p:sp>
      <p:grpSp>
        <p:nvGrpSpPr>
          <p:cNvPr id="7" name="Group 1"/>
          <p:cNvGrpSpPr>
            <a:grpSpLocks/>
          </p:cNvGrpSpPr>
          <p:nvPr/>
        </p:nvGrpSpPr>
        <p:grpSpPr bwMode="auto">
          <a:xfrm>
            <a:off x="179513" y="908720"/>
            <a:ext cx="9317387" cy="2031255"/>
            <a:chOff x="457200" y="1143000"/>
            <a:chExt cx="9317387" cy="2031255"/>
          </a:xfrm>
        </p:grpSpPr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457200" y="1295400"/>
              <a:ext cx="534988" cy="227012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 anchor="ctr"/>
            <a:lstStyle/>
            <a:p>
              <a:pPr algn="l" eaLnBrk="1" hangingPunct="1">
                <a:defRPr/>
              </a:pPr>
              <a:endParaRPr lang="en-GB">
                <a:solidFill>
                  <a:schemeClr val="tx1"/>
                </a:solidFill>
                <a:cs typeface="+mn-cs"/>
              </a:endParaRPr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1069975" y="1143000"/>
              <a:ext cx="8704612" cy="20312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>
              <a:spAutoFit/>
            </a:bodyPr>
            <a:lstStyle/>
            <a:p>
              <a:pPr algn="l" eaLnBrk="1" hangingPunct="1">
                <a:spcAft>
                  <a:spcPts val="600"/>
                </a:spcAft>
                <a:defRPr/>
              </a:pPr>
              <a:r>
                <a:rPr lang="en-US" sz="2600" dirty="0" smtClean="0">
                  <a:solidFill>
                    <a:srgbClr val="3333CC"/>
                  </a:solidFill>
                  <a:cs typeface="+mn-cs"/>
                </a:rPr>
                <a:t>Complementary to FCC study:</a:t>
              </a:r>
              <a:endParaRPr lang="en-US" sz="2200" dirty="0">
                <a:solidFill>
                  <a:srgbClr val="FF0000"/>
                </a:solidFill>
                <a:cs typeface="+mn-cs"/>
              </a:endParaRPr>
            </a:p>
            <a:p>
              <a:pPr marL="457059" indent="-457059" algn="l" eaLnBrk="1" hangingPunct="1">
                <a:spcAft>
                  <a:spcPts val="600"/>
                </a:spcAft>
                <a:buFont typeface="Arial"/>
                <a:buChar char="•"/>
                <a:defRPr/>
              </a:pPr>
              <a:r>
                <a:rPr lang="en-US" sz="2000" dirty="0">
                  <a:solidFill>
                    <a:schemeClr val="tx1"/>
                  </a:solidFill>
                  <a:cs typeface="+mn-cs"/>
                </a:rPr>
                <a:t>p-p collider “FCC-</a:t>
              </a:r>
              <a:r>
                <a:rPr lang="en-US" sz="2000" dirty="0" err="1">
                  <a:solidFill>
                    <a:schemeClr val="tx1"/>
                  </a:solidFill>
                  <a:cs typeface="+mn-cs"/>
                </a:rPr>
                <a:t>hh</a:t>
              </a:r>
              <a:r>
                <a:rPr lang="en-US" sz="2000" dirty="0">
                  <a:solidFill>
                    <a:schemeClr val="tx1"/>
                  </a:solidFill>
                  <a:cs typeface="+mn-cs"/>
                </a:rPr>
                <a:t>” √𝑠=100 </a:t>
              </a:r>
              <a:r>
                <a:rPr lang="en-US" sz="2000" dirty="0" err="1">
                  <a:solidFill>
                    <a:schemeClr val="tx1"/>
                  </a:solidFill>
                  <a:cs typeface="+mn-cs"/>
                </a:rPr>
                <a:t>TeV</a:t>
              </a:r>
              <a:r>
                <a:rPr lang="en-US" sz="2000" dirty="0">
                  <a:solidFill>
                    <a:schemeClr val="tx1"/>
                  </a:solidFill>
                  <a:cs typeface="+mn-cs"/>
                </a:rPr>
                <a:t>. </a:t>
              </a:r>
              <a:r>
                <a:rPr lang="en-US" sz="2000" dirty="0" smtClean="0">
                  <a:solidFill>
                    <a:schemeClr val="tx1"/>
                  </a:solidFill>
                  <a:cs typeface="+mn-cs"/>
                </a:rPr>
                <a:t>(Nb</a:t>
              </a:r>
              <a:r>
                <a:rPr lang="en-US" sz="2000" baseline="-25000" dirty="0" smtClean="0">
                  <a:solidFill>
                    <a:schemeClr val="tx1"/>
                  </a:solidFill>
                  <a:cs typeface="+mn-cs"/>
                </a:rPr>
                <a:t>3</a:t>
              </a:r>
              <a:r>
                <a:rPr lang="en-US" sz="2000" dirty="0" smtClean="0">
                  <a:solidFill>
                    <a:schemeClr val="tx1"/>
                  </a:solidFill>
                  <a:cs typeface="+mn-cs"/>
                </a:rPr>
                <a:t>Sn 16T magnets)</a:t>
              </a:r>
              <a:endParaRPr lang="en-US" sz="2000" dirty="0">
                <a:solidFill>
                  <a:schemeClr val="tx1"/>
                </a:solidFill>
                <a:cs typeface="+mn-cs"/>
              </a:endParaRPr>
            </a:p>
            <a:p>
              <a:pPr marL="457059" indent="-457059" algn="l" eaLnBrk="1" hangingPunct="1">
                <a:spcAft>
                  <a:spcPts val="600"/>
                </a:spcAft>
                <a:buFont typeface="Arial"/>
                <a:buChar char="•"/>
                <a:defRPr/>
              </a:pPr>
              <a:r>
                <a:rPr lang="en-US" sz="2000" dirty="0">
                  <a:solidFill>
                    <a:schemeClr val="tx1"/>
                  </a:solidFill>
                  <a:cs typeface="+mn-cs"/>
                </a:rPr>
                <a:t>(80…100) km circumference tunnel infrastructure, e.g. in CERN area</a:t>
              </a:r>
            </a:p>
            <a:p>
              <a:pPr marL="457059" indent="-457059" algn="l" eaLnBrk="1" hangingPunct="1">
                <a:spcAft>
                  <a:spcPts val="600"/>
                </a:spcAft>
                <a:buFont typeface="Arial"/>
                <a:buChar char="•"/>
                <a:defRPr/>
              </a:pPr>
              <a:r>
                <a:rPr lang="en-US" sz="2000" dirty="0">
                  <a:solidFill>
                    <a:schemeClr val="tx1"/>
                  </a:solidFill>
                  <a:cs typeface="+mn-cs"/>
                </a:rPr>
                <a:t>The </a:t>
              </a:r>
              <a:r>
                <a:rPr lang="en-US" sz="2000" dirty="0" smtClean="0">
                  <a:solidFill>
                    <a:schemeClr val="tx1"/>
                  </a:solidFill>
                  <a:cs typeface="+mn-cs"/>
                </a:rPr>
                <a:t>ERL </a:t>
              </a:r>
              <a:r>
                <a:rPr lang="en-US" sz="2000" dirty="0">
                  <a:solidFill>
                    <a:schemeClr val="tx1"/>
                  </a:solidFill>
                  <a:cs typeface="+mn-cs"/>
                </a:rPr>
                <a:t>could also be combined </a:t>
              </a:r>
              <a:r>
                <a:rPr lang="en-US" sz="2000" dirty="0" smtClean="0">
                  <a:solidFill>
                    <a:schemeClr val="tx1"/>
                  </a:solidFill>
                  <a:cs typeface="+mn-cs"/>
                </a:rPr>
                <a:t>with the HL-LHC and HE-LHC</a:t>
              </a:r>
              <a:endParaRPr lang="en-US" sz="2000" dirty="0">
                <a:solidFill>
                  <a:schemeClr val="tx1"/>
                </a:solidFill>
                <a:cs typeface="+mn-cs"/>
              </a:endParaRPr>
            </a:p>
            <a:p>
              <a:pPr marL="457059" indent="-457059" algn="l" eaLnBrk="1" hangingPunct="1">
                <a:spcAft>
                  <a:spcPts val="600"/>
                </a:spcAft>
                <a:buFont typeface="Arial"/>
                <a:buChar char="•"/>
                <a:defRPr/>
              </a:pPr>
              <a:r>
                <a:rPr lang="en-US" sz="2000" dirty="0">
                  <a:solidFill>
                    <a:schemeClr val="tx1"/>
                  </a:solidFill>
                  <a:cs typeface="+mn-cs"/>
                </a:rPr>
                <a:t>Complementary “FCC-</a:t>
              </a:r>
              <a:r>
                <a:rPr lang="en-US" sz="2000" dirty="0" err="1">
                  <a:solidFill>
                    <a:schemeClr val="tx1"/>
                  </a:solidFill>
                  <a:cs typeface="+mn-cs"/>
                </a:rPr>
                <a:t>hh</a:t>
              </a:r>
              <a:r>
                <a:rPr lang="en-US" sz="2000" dirty="0" smtClean="0">
                  <a:solidFill>
                    <a:schemeClr val="tx1"/>
                  </a:solidFill>
                  <a:cs typeface="+mn-cs"/>
                </a:rPr>
                <a:t>”, HL-LHC and HE-LHC physics program</a:t>
              </a:r>
              <a:endParaRPr lang="en-US" sz="2000" dirty="0">
                <a:solidFill>
                  <a:schemeClr val="tx1"/>
                </a:solidFill>
                <a:cs typeface="+mn-cs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181" y="3113497"/>
            <a:ext cx="4594168" cy="333983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 bwMode="auto">
          <a:xfrm>
            <a:off x="2267744" y="6165304"/>
            <a:ext cx="360040" cy="144016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27551F"/>
              </a:solidFill>
              <a:effectLst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0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681" y="107098"/>
            <a:ext cx="6703391" cy="579479"/>
          </a:xfrm>
        </p:spPr>
        <p:txBody>
          <a:bodyPr/>
          <a:lstStyle/>
          <a:p>
            <a:r>
              <a:rPr lang="en-US" u="sng" dirty="0" smtClean="0">
                <a:solidFill>
                  <a:srgbClr val="FF0000"/>
                </a:solidFill>
              </a:rPr>
              <a:t>AWAKE</a:t>
            </a:r>
            <a:endParaRPr lang="en-US" u="sng" dirty="0">
              <a:solidFill>
                <a:srgbClr val="FF0000"/>
              </a:solidFill>
            </a:endParaRPr>
          </a:p>
        </p:txBody>
      </p:sp>
      <p:grpSp>
        <p:nvGrpSpPr>
          <p:cNvPr id="107" name="Group 106"/>
          <p:cNvGrpSpPr/>
          <p:nvPr/>
        </p:nvGrpSpPr>
        <p:grpSpPr>
          <a:xfrm>
            <a:off x="2774911" y="2003888"/>
            <a:ext cx="6167261" cy="1501130"/>
            <a:chOff x="420499" y="724508"/>
            <a:chExt cx="8298264" cy="1621062"/>
          </a:xfrm>
        </p:grpSpPr>
        <p:grpSp>
          <p:nvGrpSpPr>
            <p:cNvPr id="52" name="Group 51"/>
            <p:cNvGrpSpPr/>
            <p:nvPr/>
          </p:nvGrpSpPr>
          <p:grpSpPr>
            <a:xfrm>
              <a:off x="420499" y="724508"/>
              <a:ext cx="8298264" cy="1621062"/>
              <a:chOff x="1208274" y="724508"/>
              <a:chExt cx="6293303" cy="1248557"/>
            </a:xfrm>
          </p:grpSpPr>
          <p:grpSp>
            <p:nvGrpSpPr>
              <p:cNvPr id="53" name="Group 52"/>
              <p:cNvGrpSpPr/>
              <p:nvPr/>
            </p:nvGrpSpPr>
            <p:grpSpPr>
              <a:xfrm>
                <a:off x="1208274" y="724508"/>
                <a:ext cx="6293303" cy="1248557"/>
                <a:chOff x="171784" y="1836539"/>
                <a:chExt cx="8379852" cy="1975003"/>
              </a:xfrm>
            </p:grpSpPr>
            <p:grpSp>
              <p:nvGrpSpPr>
                <p:cNvPr id="56" name="Group 55"/>
                <p:cNvGrpSpPr/>
                <p:nvPr/>
              </p:nvGrpSpPr>
              <p:grpSpPr>
                <a:xfrm>
                  <a:off x="171784" y="1836539"/>
                  <a:ext cx="8379852" cy="1975003"/>
                  <a:chOff x="171784" y="1836539"/>
                  <a:chExt cx="8379852" cy="1975003"/>
                </a:xfrm>
              </p:grpSpPr>
              <p:grpSp>
                <p:nvGrpSpPr>
                  <p:cNvPr id="58" name="Group 57"/>
                  <p:cNvGrpSpPr/>
                  <p:nvPr/>
                </p:nvGrpSpPr>
                <p:grpSpPr>
                  <a:xfrm>
                    <a:off x="171784" y="1836539"/>
                    <a:ext cx="8379852" cy="1975003"/>
                    <a:chOff x="165582" y="2078848"/>
                    <a:chExt cx="8379852" cy="1975003"/>
                  </a:xfrm>
                </p:grpSpPr>
                <p:cxnSp>
                  <p:nvCxnSpPr>
                    <p:cNvPr id="60" name="Straight Arrow Connector 59"/>
                    <p:cNvCxnSpPr/>
                    <p:nvPr/>
                  </p:nvCxnSpPr>
                  <p:spPr>
                    <a:xfrm flipV="1">
                      <a:off x="236560" y="3155795"/>
                      <a:ext cx="1204907" cy="465506"/>
                    </a:xfrm>
                    <a:prstGeom prst="straightConnector1">
                      <a:avLst/>
                    </a:prstGeom>
                    <a:ln w="25400">
                      <a:solidFill>
                        <a:srgbClr val="FF0000"/>
                      </a:solidFill>
                      <a:headEnd type="none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1" name="Rectangle 60"/>
                    <p:cNvSpPr/>
                    <p:nvPr/>
                  </p:nvSpPr>
                  <p:spPr>
                    <a:xfrm>
                      <a:off x="2929575" y="3002915"/>
                      <a:ext cx="2117827" cy="339672"/>
                    </a:xfrm>
                    <a:prstGeom prst="rect">
                      <a:avLst/>
                    </a:prstGeom>
                    <a:solidFill>
                      <a:srgbClr val="FF6600"/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 dirty="0"/>
                    </a:p>
                  </p:txBody>
                </p:sp>
                <p:cxnSp>
                  <p:nvCxnSpPr>
                    <p:cNvPr id="62" name="Straight Arrow Connector 61"/>
                    <p:cNvCxnSpPr/>
                    <p:nvPr/>
                  </p:nvCxnSpPr>
                  <p:spPr>
                    <a:xfrm>
                      <a:off x="1408584" y="3171671"/>
                      <a:ext cx="1520991" cy="0"/>
                    </a:xfrm>
                    <a:prstGeom prst="straightConnector1">
                      <a:avLst/>
                    </a:prstGeom>
                    <a:ln w="25400">
                      <a:solidFill>
                        <a:srgbClr val="FF0000"/>
                      </a:solidFill>
                      <a:headEnd type="none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3" name="Straight Arrow Connector 62"/>
                    <p:cNvCxnSpPr>
                      <a:stCxn id="61" idx="1"/>
                    </p:cNvCxnSpPr>
                    <p:nvPr/>
                  </p:nvCxnSpPr>
                  <p:spPr>
                    <a:xfrm flipV="1">
                      <a:off x="2929575" y="3157950"/>
                      <a:ext cx="4846806" cy="14801"/>
                    </a:xfrm>
                    <a:prstGeom prst="straightConnector1">
                      <a:avLst/>
                    </a:prstGeom>
                    <a:ln w="25400">
                      <a:solidFill>
                        <a:srgbClr val="FF0000"/>
                      </a:solidFill>
                      <a:headEnd type="none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4" name="Straight Arrow Connector 63"/>
                    <p:cNvCxnSpPr/>
                    <p:nvPr/>
                  </p:nvCxnSpPr>
                  <p:spPr>
                    <a:xfrm>
                      <a:off x="850662" y="2628900"/>
                      <a:ext cx="0" cy="563936"/>
                    </a:xfrm>
                    <a:prstGeom prst="straightConnector1">
                      <a:avLst/>
                    </a:prstGeom>
                    <a:ln w="25400">
                      <a:solidFill>
                        <a:srgbClr val="0000FF"/>
                      </a:solidFill>
                      <a:headEnd type="none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5" name="Straight Arrow Connector 64"/>
                    <p:cNvCxnSpPr/>
                    <p:nvPr/>
                  </p:nvCxnSpPr>
                  <p:spPr>
                    <a:xfrm>
                      <a:off x="2272448" y="2534949"/>
                      <a:ext cx="393832" cy="608579"/>
                    </a:xfrm>
                    <a:prstGeom prst="straightConnector1">
                      <a:avLst/>
                    </a:prstGeom>
                    <a:ln w="25400">
                      <a:solidFill>
                        <a:srgbClr val="008000"/>
                      </a:solidFill>
                      <a:headEnd type="none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6" name="Straight Arrow Connector 65"/>
                    <p:cNvCxnSpPr/>
                    <p:nvPr/>
                  </p:nvCxnSpPr>
                  <p:spPr>
                    <a:xfrm>
                      <a:off x="1886373" y="2539633"/>
                      <a:ext cx="395817" cy="0"/>
                    </a:xfrm>
                    <a:prstGeom prst="straightConnector1">
                      <a:avLst/>
                    </a:prstGeom>
                    <a:ln w="25400">
                      <a:solidFill>
                        <a:srgbClr val="008000"/>
                      </a:solidFill>
                      <a:headEnd type="none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7" name="Straight Arrow Connector 66"/>
                    <p:cNvCxnSpPr/>
                    <p:nvPr/>
                  </p:nvCxnSpPr>
                  <p:spPr>
                    <a:xfrm flipV="1">
                      <a:off x="3593737" y="3143528"/>
                      <a:ext cx="2441705" cy="2"/>
                    </a:xfrm>
                    <a:prstGeom prst="straightConnector1">
                      <a:avLst/>
                    </a:prstGeom>
                    <a:ln w="25400">
                      <a:solidFill>
                        <a:srgbClr val="008000"/>
                      </a:solidFill>
                      <a:headEnd type="none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8" name="Straight Arrow Connector 67"/>
                    <p:cNvCxnSpPr/>
                    <p:nvPr/>
                  </p:nvCxnSpPr>
                  <p:spPr>
                    <a:xfrm flipV="1">
                      <a:off x="5037427" y="3192836"/>
                      <a:ext cx="1565681" cy="3294"/>
                    </a:xfrm>
                    <a:prstGeom prst="straightConnector1">
                      <a:avLst/>
                    </a:prstGeom>
                    <a:ln w="25400">
                      <a:solidFill>
                        <a:srgbClr val="0000FF"/>
                      </a:solidFill>
                      <a:headEnd type="none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9" name="Straight Arrow Connector 68"/>
                    <p:cNvCxnSpPr/>
                    <p:nvPr/>
                  </p:nvCxnSpPr>
                  <p:spPr>
                    <a:xfrm flipV="1">
                      <a:off x="5970879" y="2579103"/>
                      <a:ext cx="529166" cy="578847"/>
                    </a:xfrm>
                    <a:prstGeom prst="straightConnector1">
                      <a:avLst/>
                    </a:prstGeom>
                    <a:ln w="25400">
                      <a:solidFill>
                        <a:srgbClr val="008000"/>
                      </a:solidFill>
                      <a:headEnd type="none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0" name="Straight Arrow Connector 69"/>
                    <p:cNvCxnSpPr/>
                    <p:nvPr/>
                  </p:nvCxnSpPr>
                  <p:spPr>
                    <a:xfrm>
                      <a:off x="759644" y="3120418"/>
                      <a:ext cx="165100" cy="157753"/>
                    </a:xfrm>
                    <a:prstGeom prst="straightConnector1">
                      <a:avLst/>
                    </a:prstGeom>
                    <a:ln w="25400">
                      <a:solidFill>
                        <a:srgbClr val="0000C3"/>
                      </a:solidFill>
                      <a:headEnd type="none"/>
                      <a:tailEnd type="non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1" name="Straight Arrow Connector 70"/>
                    <p:cNvCxnSpPr/>
                    <p:nvPr/>
                  </p:nvCxnSpPr>
                  <p:spPr>
                    <a:xfrm>
                      <a:off x="6500045" y="3079073"/>
                      <a:ext cx="165100" cy="157753"/>
                    </a:xfrm>
                    <a:prstGeom prst="straightConnector1">
                      <a:avLst/>
                    </a:prstGeom>
                    <a:ln w="25400">
                      <a:solidFill>
                        <a:srgbClr val="0000C3"/>
                      </a:solidFill>
                      <a:headEnd type="none"/>
                      <a:tailEnd type="non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2" name="Straight Arrow Connector 71"/>
                    <p:cNvCxnSpPr/>
                    <p:nvPr/>
                  </p:nvCxnSpPr>
                  <p:spPr>
                    <a:xfrm>
                      <a:off x="912044" y="3272818"/>
                      <a:ext cx="165100" cy="157753"/>
                    </a:xfrm>
                    <a:prstGeom prst="straightConnector1">
                      <a:avLst/>
                    </a:prstGeom>
                    <a:ln w="25400">
                      <a:solidFill>
                        <a:srgbClr val="0000C3"/>
                      </a:solidFill>
                      <a:headEnd type="none"/>
                      <a:tailEnd type="non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3" name="Straight Arrow Connector 72"/>
                    <p:cNvCxnSpPr/>
                    <p:nvPr/>
                  </p:nvCxnSpPr>
                  <p:spPr>
                    <a:xfrm>
                      <a:off x="6599814" y="3178009"/>
                      <a:ext cx="0" cy="312793"/>
                    </a:xfrm>
                    <a:prstGeom prst="straightConnector1">
                      <a:avLst/>
                    </a:prstGeom>
                    <a:ln w="25400">
                      <a:solidFill>
                        <a:srgbClr val="0000FF"/>
                      </a:solidFill>
                      <a:headEnd type="none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4" name="Rectangle 73"/>
                    <p:cNvSpPr/>
                    <p:nvPr/>
                  </p:nvSpPr>
                  <p:spPr>
                    <a:xfrm>
                      <a:off x="7790620" y="2750951"/>
                      <a:ext cx="698500" cy="809688"/>
                    </a:xfrm>
                    <a:prstGeom prst="rect">
                      <a:avLst/>
                    </a:prstGeom>
                    <a:solidFill>
                      <a:schemeClr val="accent6">
                        <a:lumMod val="50000"/>
                      </a:schemeClr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 dirty="0"/>
                    </a:p>
                  </p:txBody>
                </p:sp>
                <p:sp>
                  <p:nvSpPr>
                    <p:cNvPr id="75" name="Rectangle 74"/>
                    <p:cNvSpPr/>
                    <p:nvPr/>
                  </p:nvSpPr>
                  <p:spPr>
                    <a:xfrm>
                      <a:off x="1433297" y="2422281"/>
                      <a:ext cx="630238" cy="296406"/>
                    </a:xfrm>
                    <a:prstGeom prst="rect">
                      <a:avLst/>
                    </a:prstGeom>
                    <a:solidFill>
                      <a:srgbClr val="008000"/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 dirty="0"/>
                    </a:p>
                  </p:txBody>
                </p:sp>
                <p:sp>
                  <p:nvSpPr>
                    <p:cNvPr id="76" name="Isosceles Triangle 75"/>
                    <p:cNvSpPr/>
                    <p:nvPr/>
                  </p:nvSpPr>
                  <p:spPr>
                    <a:xfrm>
                      <a:off x="1274779" y="2837713"/>
                      <a:ext cx="219679" cy="667916"/>
                    </a:xfrm>
                    <a:prstGeom prst="triangle">
                      <a:avLst/>
                    </a:prstGeom>
                    <a:solidFill>
                      <a:schemeClr val="accent1">
                        <a:tint val="100000"/>
                        <a:shade val="100000"/>
                        <a:satMod val="130000"/>
                        <a:alpha val="49000"/>
                      </a:schemeClr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600"/>
                    </a:p>
                  </p:txBody>
                </p:sp>
                <p:sp>
                  <p:nvSpPr>
                    <p:cNvPr id="77" name="Isosceles Triangle 76"/>
                    <p:cNvSpPr/>
                    <p:nvPr/>
                  </p:nvSpPr>
                  <p:spPr>
                    <a:xfrm rot="8280435">
                      <a:off x="5915395" y="2924647"/>
                      <a:ext cx="196140" cy="445738"/>
                    </a:xfrm>
                    <a:prstGeom prst="triangle">
                      <a:avLst/>
                    </a:prstGeom>
                    <a:solidFill>
                      <a:schemeClr val="accent1">
                        <a:tint val="100000"/>
                        <a:shade val="100000"/>
                        <a:satMod val="130000"/>
                        <a:alpha val="49000"/>
                      </a:schemeClr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600"/>
                    </a:p>
                  </p:txBody>
                </p:sp>
                <p:sp>
                  <p:nvSpPr>
                    <p:cNvPr id="78" name="Isosceles Triangle 77"/>
                    <p:cNvSpPr/>
                    <p:nvPr/>
                  </p:nvSpPr>
                  <p:spPr>
                    <a:xfrm rot="2282123">
                      <a:off x="2242501" y="2420160"/>
                      <a:ext cx="145710" cy="283769"/>
                    </a:xfrm>
                    <a:prstGeom prst="triangle">
                      <a:avLst/>
                    </a:prstGeom>
                    <a:solidFill>
                      <a:schemeClr val="accent1">
                        <a:tint val="100000"/>
                        <a:shade val="100000"/>
                        <a:satMod val="130000"/>
                        <a:alpha val="49000"/>
                      </a:schemeClr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600"/>
                    </a:p>
                  </p:txBody>
                </p:sp>
                <p:sp>
                  <p:nvSpPr>
                    <p:cNvPr id="79" name="Rectangle 78"/>
                    <p:cNvSpPr/>
                    <p:nvPr/>
                  </p:nvSpPr>
                  <p:spPr>
                    <a:xfrm>
                      <a:off x="535543" y="2232737"/>
                      <a:ext cx="630238" cy="404810"/>
                    </a:xfrm>
                    <a:prstGeom prst="rect">
                      <a:avLst/>
                    </a:prstGeom>
                    <a:solidFill>
                      <a:srgbClr val="0000FF"/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 dirty="0"/>
                    </a:p>
                  </p:txBody>
                </p:sp>
                <p:sp>
                  <p:nvSpPr>
                    <p:cNvPr id="80" name="Rectangle 79"/>
                    <p:cNvSpPr/>
                    <p:nvPr/>
                  </p:nvSpPr>
                  <p:spPr>
                    <a:xfrm rot="2520350">
                      <a:off x="6444169" y="2433701"/>
                      <a:ext cx="202546" cy="169934"/>
                    </a:xfrm>
                    <a:prstGeom prst="rect">
                      <a:avLst/>
                    </a:prstGeom>
                    <a:solidFill>
                      <a:srgbClr val="66FF66"/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 dirty="0"/>
                    </a:p>
                  </p:txBody>
                </p:sp>
                <p:sp>
                  <p:nvSpPr>
                    <p:cNvPr id="81" name="TextBox 80"/>
                    <p:cNvSpPr txBox="1"/>
                    <p:nvPr/>
                  </p:nvSpPr>
                  <p:spPr>
                    <a:xfrm>
                      <a:off x="6297573" y="3409882"/>
                      <a:ext cx="721388" cy="56690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100" b="1" dirty="0" smtClean="0">
                          <a:solidFill>
                            <a:srgbClr val="0000FF"/>
                          </a:solidFill>
                        </a:rPr>
                        <a:t>Laser </a:t>
                      </a:r>
                    </a:p>
                    <a:p>
                      <a:r>
                        <a:rPr lang="en-US" sz="1100" b="1" dirty="0" smtClean="0">
                          <a:solidFill>
                            <a:srgbClr val="0000FF"/>
                          </a:solidFill>
                        </a:rPr>
                        <a:t>dump</a:t>
                      </a:r>
                      <a:endParaRPr lang="en-US" sz="1100" b="1" dirty="0">
                        <a:solidFill>
                          <a:srgbClr val="0000FF"/>
                        </a:solidFill>
                      </a:endParaRPr>
                    </a:p>
                  </p:txBody>
                </p:sp>
                <p:sp>
                  <p:nvSpPr>
                    <p:cNvPr id="82" name="TextBox 81"/>
                    <p:cNvSpPr txBox="1"/>
                    <p:nvPr/>
                  </p:nvSpPr>
                  <p:spPr>
                    <a:xfrm>
                      <a:off x="5828428" y="2078848"/>
                      <a:ext cx="1621182" cy="36444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200" b="1" dirty="0">
                          <a:solidFill>
                            <a:srgbClr val="008000"/>
                          </a:solidFill>
                        </a:rPr>
                        <a:t>e</a:t>
                      </a:r>
                      <a:r>
                        <a:rPr lang="en-US" sz="1200" b="1" baseline="30000" dirty="0" smtClean="0">
                          <a:solidFill>
                            <a:srgbClr val="008000"/>
                          </a:solidFill>
                        </a:rPr>
                        <a:t>-</a:t>
                      </a:r>
                      <a:r>
                        <a:rPr lang="en-US" sz="1200" b="1" dirty="0" smtClean="0">
                          <a:solidFill>
                            <a:srgbClr val="008000"/>
                          </a:solidFill>
                        </a:rPr>
                        <a:t> spectrometer</a:t>
                      </a:r>
                      <a:endParaRPr lang="en-US" sz="1200" b="1" dirty="0">
                        <a:solidFill>
                          <a:srgbClr val="008000"/>
                        </a:solidFill>
                      </a:endParaRPr>
                    </a:p>
                  </p:txBody>
                </p:sp>
                <p:sp>
                  <p:nvSpPr>
                    <p:cNvPr id="83" name="Rectangle 82"/>
                    <p:cNvSpPr/>
                    <p:nvPr/>
                  </p:nvSpPr>
                  <p:spPr>
                    <a:xfrm flipH="1">
                      <a:off x="2474591" y="2534949"/>
                      <a:ext cx="357188" cy="769377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US" sz="1600" dirty="0">
                          <a:solidFill>
                            <a:srgbClr val="008000"/>
                          </a:solidFill>
                        </a:rPr>
                        <a:t>e</a:t>
                      </a:r>
                      <a:r>
                        <a:rPr lang="en-US" sz="1600" baseline="30000" dirty="0">
                          <a:solidFill>
                            <a:srgbClr val="008000"/>
                          </a:solidFill>
                        </a:rPr>
                        <a:t>-</a:t>
                      </a:r>
                      <a:r>
                        <a:rPr lang="en-US" sz="1600" dirty="0">
                          <a:solidFill>
                            <a:srgbClr val="008000"/>
                          </a:solidFill>
                        </a:rPr>
                        <a:t> </a:t>
                      </a:r>
                      <a:endParaRPr lang="en-US" sz="1600" dirty="0"/>
                    </a:p>
                  </p:txBody>
                </p:sp>
                <p:sp>
                  <p:nvSpPr>
                    <p:cNvPr id="84" name="TextBox 83"/>
                    <p:cNvSpPr txBox="1"/>
                    <p:nvPr/>
                  </p:nvSpPr>
                  <p:spPr>
                    <a:xfrm>
                      <a:off x="165582" y="3446449"/>
                      <a:ext cx="930384" cy="60740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SPS</a:t>
                      </a: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protons</a:t>
                      </a:r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85" name="TextBox 84"/>
                    <p:cNvSpPr txBox="1"/>
                    <p:nvPr/>
                  </p:nvSpPr>
                  <p:spPr>
                    <a:xfrm>
                      <a:off x="3565154" y="2528247"/>
                      <a:ext cx="629907" cy="36444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10m</a:t>
                      </a:r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p:txBody>
                </p:sp>
                <p:cxnSp>
                  <p:nvCxnSpPr>
                    <p:cNvPr id="86" name="Straight Arrow Connector 85"/>
                    <p:cNvCxnSpPr/>
                    <p:nvPr/>
                  </p:nvCxnSpPr>
                  <p:spPr>
                    <a:xfrm flipV="1">
                      <a:off x="2915699" y="2897007"/>
                      <a:ext cx="2183213" cy="7274"/>
                    </a:xfrm>
                    <a:prstGeom prst="straightConnector1">
                      <a:avLst/>
                    </a:prstGeom>
                    <a:ln w="254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headEnd type="triangle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" name="Straight Arrow Connector 86"/>
                    <p:cNvCxnSpPr/>
                    <p:nvPr/>
                  </p:nvCxnSpPr>
                  <p:spPr>
                    <a:xfrm>
                      <a:off x="2666280" y="3147516"/>
                      <a:ext cx="1020423" cy="4319"/>
                    </a:xfrm>
                    <a:prstGeom prst="straightConnector1">
                      <a:avLst/>
                    </a:prstGeom>
                    <a:ln w="25400">
                      <a:solidFill>
                        <a:srgbClr val="008000"/>
                      </a:solidFill>
                      <a:headEnd type="none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8" name="Straight Arrow Connector 87"/>
                    <p:cNvCxnSpPr>
                      <a:endCxn id="75" idx="1"/>
                    </p:cNvCxnSpPr>
                    <p:nvPr/>
                  </p:nvCxnSpPr>
                  <p:spPr>
                    <a:xfrm>
                      <a:off x="1168190" y="2554270"/>
                      <a:ext cx="265107" cy="16214"/>
                    </a:xfrm>
                    <a:prstGeom prst="straightConnector1">
                      <a:avLst/>
                    </a:prstGeom>
                    <a:ln w="25400">
                      <a:solidFill>
                        <a:srgbClr val="0000FF"/>
                      </a:solidFill>
                      <a:headEnd type="none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" name="Straight Arrow Connector 88"/>
                    <p:cNvCxnSpPr/>
                    <p:nvPr/>
                  </p:nvCxnSpPr>
                  <p:spPr>
                    <a:xfrm>
                      <a:off x="2919827" y="3460398"/>
                      <a:ext cx="757128" cy="0"/>
                    </a:xfrm>
                    <a:prstGeom prst="straightConnector1">
                      <a:avLst/>
                    </a:prstGeom>
                    <a:ln w="25400">
                      <a:solidFill>
                        <a:schemeClr val="tx1"/>
                      </a:solidFill>
                      <a:prstDash val="dash"/>
                      <a:headEnd type="triangle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0" name="TextBox 89"/>
                    <p:cNvSpPr txBox="1"/>
                    <p:nvPr/>
                  </p:nvSpPr>
                  <p:spPr>
                    <a:xfrm>
                      <a:off x="3050827" y="3406057"/>
                      <a:ext cx="560140" cy="34419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100" b="1" dirty="0" smtClean="0"/>
                        <a:t>SMI</a:t>
                      </a:r>
                      <a:endParaRPr lang="en-US" sz="1100" b="1" dirty="0"/>
                    </a:p>
                  </p:txBody>
                </p:sp>
                <p:cxnSp>
                  <p:nvCxnSpPr>
                    <p:cNvPr id="91" name="Straight Arrow Connector 90"/>
                    <p:cNvCxnSpPr/>
                    <p:nvPr/>
                  </p:nvCxnSpPr>
                  <p:spPr>
                    <a:xfrm flipV="1">
                      <a:off x="3728883" y="3441447"/>
                      <a:ext cx="1308544" cy="9999"/>
                    </a:xfrm>
                    <a:prstGeom prst="straightConnector1">
                      <a:avLst/>
                    </a:prstGeom>
                    <a:ln w="25400">
                      <a:solidFill>
                        <a:srgbClr val="000000"/>
                      </a:solidFill>
                      <a:prstDash val="dash"/>
                      <a:headEnd type="triangle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2" name="TextBox 91"/>
                    <p:cNvSpPr txBox="1"/>
                    <p:nvPr/>
                  </p:nvSpPr>
                  <p:spPr>
                    <a:xfrm>
                      <a:off x="3904887" y="3406057"/>
                      <a:ext cx="1248404" cy="34419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100" b="1" dirty="0" smtClean="0">
                          <a:solidFill>
                            <a:srgbClr val="000000"/>
                          </a:solidFill>
                        </a:rPr>
                        <a:t>Acceleration</a:t>
                      </a:r>
                      <a:endParaRPr lang="en-US" sz="1100" b="1" dirty="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93" name="TextBox 92"/>
                    <p:cNvSpPr txBox="1"/>
                    <p:nvPr/>
                  </p:nvSpPr>
                  <p:spPr>
                    <a:xfrm>
                      <a:off x="7748978" y="2778185"/>
                      <a:ext cx="796456" cy="78962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Proton </a:t>
                      </a:r>
                    </a:p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beam </a:t>
                      </a:r>
                    </a:p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dump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94" name="TextBox 93"/>
                    <p:cNvSpPr txBox="1"/>
                    <p:nvPr/>
                  </p:nvSpPr>
                  <p:spPr>
                    <a:xfrm>
                      <a:off x="1398132" y="2405135"/>
                      <a:ext cx="791087" cy="34419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100" b="1" dirty="0" smtClean="0">
                          <a:solidFill>
                            <a:srgbClr val="FFFFFF"/>
                          </a:solidFill>
                        </a:rPr>
                        <a:t>RF gun</a:t>
                      </a:r>
                      <a:endParaRPr lang="en-US" sz="1100" b="1" dirty="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95" name="TextBox 94"/>
                    <p:cNvSpPr txBox="1"/>
                    <p:nvPr/>
                  </p:nvSpPr>
                  <p:spPr>
                    <a:xfrm>
                      <a:off x="570511" y="2271326"/>
                      <a:ext cx="669114" cy="34419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100" b="1" dirty="0" smtClean="0">
                          <a:solidFill>
                            <a:srgbClr val="FFFFFF"/>
                          </a:solidFill>
                        </a:rPr>
                        <a:t>Laser</a:t>
                      </a:r>
                      <a:endParaRPr lang="en-US" sz="1100" b="1" dirty="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96" name="Isosceles Triangle 95"/>
                    <p:cNvSpPr/>
                    <p:nvPr/>
                  </p:nvSpPr>
                  <p:spPr>
                    <a:xfrm rot="10800000">
                      <a:off x="2569438" y="2869325"/>
                      <a:ext cx="219679" cy="667916"/>
                    </a:xfrm>
                    <a:prstGeom prst="triangle">
                      <a:avLst/>
                    </a:prstGeom>
                    <a:solidFill>
                      <a:schemeClr val="accent1">
                        <a:tint val="100000"/>
                        <a:shade val="100000"/>
                        <a:satMod val="130000"/>
                        <a:alpha val="49000"/>
                      </a:schemeClr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600"/>
                    </a:p>
                  </p:txBody>
                </p:sp>
                <p:sp>
                  <p:nvSpPr>
                    <p:cNvPr id="97" name="TextBox 96"/>
                    <p:cNvSpPr txBox="1"/>
                    <p:nvPr/>
                  </p:nvSpPr>
                  <p:spPr>
                    <a:xfrm>
                      <a:off x="5104958" y="3342587"/>
                      <a:ext cx="1137593" cy="56690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rgbClr val="FF00FF"/>
                          </a:solidFill>
                        </a:rPr>
                        <a:t>Proton </a:t>
                      </a:r>
                    </a:p>
                    <a:p>
                      <a:pPr algn="ctr"/>
                      <a:r>
                        <a:rPr lang="en-US" sz="1100" b="1" dirty="0" smtClean="0">
                          <a:solidFill>
                            <a:srgbClr val="FF00FF"/>
                          </a:solidFill>
                        </a:rPr>
                        <a:t>diagnostics</a:t>
                      </a:r>
                    </a:p>
                  </p:txBody>
                </p:sp>
                <p:cxnSp>
                  <p:nvCxnSpPr>
                    <p:cNvPr id="98" name="Straight Arrow Connector 97"/>
                    <p:cNvCxnSpPr/>
                    <p:nvPr/>
                  </p:nvCxnSpPr>
                  <p:spPr>
                    <a:xfrm>
                      <a:off x="5497282" y="3092554"/>
                      <a:ext cx="0" cy="162514"/>
                    </a:xfrm>
                    <a:prstGeom prst="straightConnector1">
                      <a:avLst/>
                    </a:prstGeom>
                    <a:ln w="76200" cmpd="sng">
                      <a:solidFill>
                        <a:srgbClr val="FF00FF"/>
                      </a:solidFill>
                      <a:headEnd type="none"/>
                      <a:tailEnd type="non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9" name="Straight Arrow Connector 98"/>
                    <p:cNvCxnSpPr/>
                    <p:nvPr/>
                  </p:nvCxnSpPr>
                  <p:spPr>
                    <a:xfrm>
                      <a:off x="5608788" y="3095143"/>
                      <a:ext cx="0" cy="159925"/>
                    </a:xfrm>
                    <a:prstGeom prst="straightConnector1">
                      <a:avLst/>
                    </a:prstGeom>
                    <a:ln w="25400">
                      <a:solidFill>
                        <a:srgbClr val="FF00FF"/>
                      </a:solidFill>
                      <a:headEnd type="none"/>
                      <a:tailEnd type="non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00" name="Rectangle 99"/>
                    <p:cNvSpPr/>
                    <p:nvPr/>
                  </p:nvSpPr>
                  <p:spPr>
                    <a:xfrm>
                      <a:off x="5276878" y="3043968"/>
                      <a:ext cx="396875" cy="281188"/>
                    </a:xfrm>
                    <a:prstGeom prst="rect">
                      <a:avLst/>
                    </a:prstGeom>
                    <a:solidFill>
                      <a:srgbClr val="FF66FF">
                        <a:alpha val="16000"/>
                      </a:srgbClr>
                    </a:solidFill>
                    <a:ln>
                      <a:solidFill>
                        <a:srgbClr val="FF00FF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600"/>
                    </a:p>
                  </p:txBody>
                </p:sp>
                <p:cxnSp>
                  <p:nvCxnSpPr>
                    <p:cNvPr id="101" name="Straight Arrow Connector 100"/>
                    <p:cNvCxnSpPr/>
                    <p:nvPr/>
                  </p:nvCxnSpPr>
                  <p:spPr>
                    <a:xfrm>
                      <a:off x="5354407" y="3092554"/>
                      <a:ext cx="0" cy="162514"/>
                    </a:xfrm>
                    <a:prstGeom prst="straightConnector1">
                      <a:avLst/>
                    </a:prstGeom>
                    <a:ln w="76200" cmpd="sng">
                      <a:solidFill>
                        <a:srgbClr val="FF00FF"/>
                      </a:solidFill>
                      <a:headEnd type="none"/>
                      <a:tailEnd type="non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59" name="Straight Arrow Connector 58"/>
                  <p:cNvCxnSpPr/>
                  <p:nvPr/>
                </p:nvCxnSpPr>
                <p:spPr>
                  <a:xfrm>
                    <a:off x="865176" y="2950527"/>
                    <a:ext cx="4196740" cy="0"/>
                  </a:xfrm>
                  <a:prstGeom prst="straightConnector1">
                    <a:avLst/>
                  </a:prstGeom>
                  <a:ln w="25400">
                    <a:solidFill>
                      <a:srgbClr val="0000FF"/>
                    </a:solidFill>
                    <a:headEnd type="non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7" name="Rectangle 56"/>
                <p:cNvSpPr/>
                <p:nvPr/>
              </p:nvSpPr>
              <p:spPr>
                <a:xfrm flipH="1">
                  <a:off x="1599395" y="2511724"/>
                  <a:ext cx="357188" cy="36444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1200" b="1" dirty="0">
                      <a:solidFill>
                        <a:srgbClr val="FF0000"/>
                      </a:solidFill>
                    </a:rPr>
                    <a:t>p</a:t>
                  </a:r>
                  <a:r>
                    <a:rPr lang="en-US" sz="1200" b="1" dirty="0" smtClean="0">
                      <a:solidFill>
                        <a:srgbClr val="FF0000"/>
                      </a:solidFill>
                    </a:rPr>
                    <a:t> </a:t>
                  </a:r>
                  <a:endParaRPr lang="en-US" sz="1200" b="1" dirty="0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54" name="Rectangle 53"/>
              <p:cNvSpPr/>
              <p:nvPr/>
            </p:nvSpPr>
            <p:spPr>
              <a:xfrm flipH="1">
                <a:off x="6505274" y="1233564"/>
                <a:ext cx="45719" cy="328025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D4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55" name="Rectangle 54"/>
              <p:cNvSpPr/>
              <p:nvPr/>
            </p:nvSpPr>
            <p:spPr>
              <a:xfrm flipH="1">
                <a:off x="4936155" y="1246107"/>
                <a:ext cx="45719" cy="328025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D4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sp>
          <p:nvSpPr>
            <p:cNvPr id="105" name="TextBox 104"/>
            <p:cNvSpPr txBox="1"/>
            <p:nvPr/>
          </p:nvSpPr>
          <p:spPr>
            <a:xfrm>
              <a:off x="3511747" y="904668"/>
              <a:ext cx="1335432" cy="3323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Plasma cell</a:t>
              </a:r>
              <a:endParaRPr lang="en-US" sz="1400" dirty="0"/>
            </a:p>
          </p:txBody>
        </p:sp>
      </p:grpSp>
      <p:pic>
        <p:nvPicPr>
          <p:cNvPr id="110" name="Picture 109" descr="FRIOA06f4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644" b="41995"/>
          <a:stretch/>
        </p:blipFill>
        <p:spPr>
          <a:xfrm>
            <a:off x="328036" y="1759275"/>
            <a:ext cx="2603653" cy="189392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799" y="706015"/>
            <a:ext cx="8747009" cy="12737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dirty="0" smtClean="0"/>
              <a:t>AWAKE: Advanced Proton Driven Plasma Wakefield Acceleration Experiment: Proof-of-Concept acceleration experiment to demonstrate a novel acceleration technique: Use SPS protons to generate powerful wakefields in a 10m plasma cell. </a:t>
            </a:r>
            <a:r>
              <a:rPr lang="en-US" sz="1400" dirty="0" smtClean="0">
                <a:sym typeface="Wingdings"/>
              </a:rPr>
              <a:t>Wakefields accelerate externally injected electron beam.</a:t>
            </a:r>
          </a:p>
          <a:p>
            <a:pPr>
              <a:buFont typeface="Wingdings" charset="0"/>
              <a:buChar char="à"/>
            </a:pPr>
            <a:r>
              <a:rPr lang="en-US" sz="1400" dirty="0" smtClean="0">
                <a:sym typeface="Wingdings"/>
              </a:rPr>
              <a:t>Aim at electron acceleration of several GeV/m</a:t>
            </a:r>
          </a:p>
          <a:p>
            <a:pPr>
              <a:buFont typeface="Wingdings" charset="0"/>
              <a:buChar char="à"/>
            </a:pPr>
            <a:r>
              <a:rPr lang="en-US" sz="1400" dirty="0" smtClean="0">
                <a:sym typeface="Wingdings"/>
              </a:rPr>
              <a:t>Experiments  has started end 2016  first observation of strong plasma wakes generated by proton beam</a:t>
            </a:r>
            <a:endParaRPr lang="en-US" sz="1400" dirty="0"/>
          </a:p>
        </p:txBody>
      </p:sp>
      <p:pic>
        <p:nvPicPr>
          <p:cNvPr id="111" name="Picture 110" descr="AWAKE-proton-beam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4" t="15128" r="26599" b="7969"/>
          <a:stretch/>
        </p:blipFill>
        <p:spPr>
          <a:xfrm>
            <a:off x="6536636" y="3519391"/>
            <a:ext cx="2160265" cy="2566546"/>
          </a:xfrm>
          <a:prstGeom prst="rect">
            <a:avLst/>
          </a:prstGeom>
        </p:spPr>
      </p:pic>
      <p:sp>
        <p:nvSpPr>
          <p:cNvPr id="112" name="TextBox 111"/>
          <p:cNvSpPr txBox="1"/>
          <p:nvPr/>
        </p:nvSpPr>
        <p:spPr>
          <a:xfrm>
            <a:off x="5740459" y="6108704"/>
            <a:ext cx="331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First proton beam sent to AWAKE for proton beam line tests (16 June 2016)</a:t>
            </a:r>
          </a:p>
        </p:txBody>
      </p:sp>
      <p:sp>
        <p:nvSpPr>
          <p:cNvPr id="113" name="Oval 112"/>
          <p:cNvSpPr/>
          <p:nvPr/>
        </p:nvSpPr>
        <p:spPr>
          <a:xfrm>
            <a:off x="7787257" y="2432531"/>
            <a:ext cx="447852" cy="795767"/>
          </a:xfrm>
          <a:prstGeom prst="ellipse">
            <a:avLst/>
          </a:prstGeom>
          <a:noFill/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5" name="Straight Arrow Connector 114"/>
          <p:cNvCxnSpPr>
            <a:stCxn id="113" idx="4"/>
          </p:cNvCxnSpPr>
          <p:nvPr/>
        </p:nvCxnSpPr>
        <p:spPr>
          <a:xfrm flipH="1">
            <a:off x="7965823" y="3228298"/>
            <a:ext cx="45360" cy="1341812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" name="Picture 1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654" y="3838195"/>
            <a:ext cx="4323665" cy="2884695"/>
          </a:xfrm>
          <a:prstGeom prst="rect">
            <a:avLst/>
          </a:prstGeom>
        </p:spPr>
      </p:pic>
      <p:sp>
        <p:nvSpPr>
          <p:cNvPr id="124" name="TextBox 123"/>
          <p:cNvSpPr txBox="1"/>
          <p:nvPr/>
        </p:nvSpPr>
        <p:spPr>
          <a:xfrm>
            <a:off x="1754914" y="6138114"/>
            <a:ext cx="306061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AWAKE experiment and plasma cell looking upstream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6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66681" y="107098"/>
            <a:ext cx="6703391" cy="579479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5pPr>
            <a:lvl6pPr marL="457059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118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18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239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defTabSz="914400"/>
            <a:r>
              <a:rPr lang="en-US" u="sng" kern="0" dirty="0" smtClean="0">
                <a:solidFill>
                  <a:srgbClr val="FF0000"/>
                </a:solidFill>
              </a:rPr>
              <a:t>Options for Collaborations</a:t>
            </a:r>
            <a:endParaRPr lang="en-US" u="sng" kern="0" dirty="0">
              <a:solidFill>
                <a:srgbClr val="FF0000"/>
              </a:solidFill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79513" y="908720"/>
            <a:ext cx="8797217" cy="4832021"/>
            <a:chOff x="457200" y="1143000"/>
            <a:chExt cx="10299897" cy="4832021"/>
          </a:xfrm>
        </p:grpSpPr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457200" y="1295400"/>
              <a:ext cx="534988" cy="227012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 anchor="ctr"/>
            <a:lstStyle/>
            <a:p>
              <a:pPr algn="l" eaLnBrk="1" hangingPunct="1">
                <a:defRPr/>
              </a:pPr>
              <a:endParaRPr lang="en-GB">
                <a:solidFill>
                  <a:schemeClr val="tx1"/>
                </a:solidFill>
                <a:cs typeface="+mn-cs"/>
              </a:endParaRPr>
            </a:p>
          </p:txBody>
        </p:sp>
        <p:sp>
          <p:nvSpPr>
            <p:cNvPr id="5" name="Text Box 7"/>
            <p:cNvSpPr txBox="1">
              <a:spLocks noChangeArrowheads="1"/>
            </p:cNvSpPr>
            <p:nvPr/>
          </p:nvSpPr>
          <p:spPr bwMode="auto">
            <a:xfrm>
              <a:off x="1069975" y="1143000"/>
              <a:ext cx="9687122" cy="48320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91369" tIns="45685" rIns="91369" bIns="45685">
              <a:spAutoFit/>
            </a:bodyPr>
            <a:lstStyle/>
            <a:p>
              <a:pPr algn="l" eaLnBrk="1" hangingPunct="1">
                <a:spcAft>
                  <a:spcPts val="600"/>
                </a:spcAft>
                <a:defRPr/>
              </a:pPr>
              <a:r>
                <a:rPr lang="en-US" sz="2600" dirty="0" smtClean="0">
                  <a:solidFill>
                    <a:srgbClr val="3333CC"/>
                  </a:solidFill>
                  <a:cs typeface="+mn-cs"/>
                </a:rPr>
                <a:t>Hadron Collider:</a:t>
              </a:r>
              <a:endParaRPr lang="en-US" sz="2200" dirty="0">
                <a:solidFill>
                  <a:srgbClr val="FF0000"/>
                </a:solidFill>
                <a:cs typeface="+mn-cs"/>
              </a:endParaRPr>
            </a:p>
            <a:p>
              <a:pPr marL="457059" indent="-457059" algn="l" eaLnBrk="1" hangingPunct="1">
                <a:spcAft>
                  <a:spcPts val="600"/>
                </a:spcAft>
                <a:buFont typeface="Arial"/>
                <a:buChar char="•"/>
                <a:defRPr/>
              </a:pPr>
              <a:r>
                <a:rPr lang="en-US" sz="2200" dirty="0"/>
                <a:t>S</a:t>
              </a:r>
              <a:r>
                <a:rPr lang="en-US" sz="2200" dirty="0" smtClean="0"/>
                <a:t>imulation tools in the context of Synchrotron Radiation and electron cloud</a:t>
              </a:r>
            </a:p>
            <a:p>
              <a:pPr marL="457059" indent="-457059" algn="l" eaLnBrk="1" hangingPunct="1">
                <a:spcAft>
                  <a:spcPts val="600"/>
                </a:spcAft>
                <a:buFont typeface="Arial"/>
                <a:buChar char="•"/>
                <a:defRPr/>
              </a:pPr>
              <a:r>
                <a:rPr lang="en-US" sz="2200" dirty="0" smtClean="0"/>
                <a:t>Beam stability simulations in the presence of e-cloud, rest-gas and beam-beam</a:t>
              </a:r>
            </a:p>
            <a:p>
              <a:pPr marL="457059" indent="-457059" algn="l" eaLnBrk="1" hangingPunct="1">
                <a:spcAft>
                  <a:spcPts val="600"/>
                </a:spcAft>
                <a:buFont typeface="Arial"/>
                <a:buChar char="•"/>
                <a:defRPr/>
              </a:pPr>
              <a:r>
                <a:rPr lang="en-US" sz="2200" dirty="0" smtClean="0"/>
                <a:t>Impedance models and calculation tools</a:t>
              </a:r>
            </a:p>
            <a:p>
              <a:pPr marL="457059" indent="-457059" algn="l" eaLnBrk="1" hangingPunct="1">
                <a:spcAft>
                  <a:spcPts val="600"/>
                </a:spcAft>
                <a:buFont typeface="Arial"/>
                <a:buChar char="•"/>
                <a:defRPr/>
              </a:pPr>
              <a:r>
                <a:rPr lang="en-US" sz="2200" dirty="0" smtClean="0"/>
                <a:t>Simulation of loss maps</a:t>
              </a:r>
            </a:p>
            <a:p>
              <a:pPr marL="457059" indent="-457059" algn="l" eaLnBrk="1" hangingPunct="1">
                <a:spcAft>
                  <a:spcPts val="600"/>
                </a:spcAft>
                <a:buFont typeface="Arial"/>
                <a:buChar char="•"/>
                <a:defRPr/>
              </a:pPr>
              <a:r>
                <a:rPr lang="en-US" sz="2200" dirty="0" smtClean="0"/>
                <a:t>High field magnet development (field quality and quench margins)</a:t>
              </a:r>
            </a:p>
            <a:p>
              <a:pPr marL="457059" indent="-457059" algn="l" eaLnBrk="1" hangingPunct="1">
                <a:spcAft>
                  <a:spcPts val="600"/>
                </a:spcAft>
                <a:buFont typeface="Arial"/>
                <a:buChar char="•"/>
                <a:defRPr/>
              </a:pPr>
              <a:r>
                <a:rPr lang="en-US" sz="2200" dirty="0" smtClean="0"/>
                <a:t>SRF controls and feedback (e.g. bunch length control)</a:t>
              </a:r>
            </a:p>
            <a:p>
              <a:pPr marL="457059" indent="-457059" algn="l" eaLnBrk="1" hangingPunct="1">
                <a:spcAft>
                  <a:spcPts val="600"/>
                </a:spcAft>
                <a:buFont typeface="Arial"/>
                <a:buChar char="•"/>
                <a:defRPr/>
              </a:pPr>
              <a:r>
                <a:rPr lang="en-US" sz="2200" dirty="0" smtClean="0"/>
                <a:t>Optics and lattice design</a:t>
              </a:r>
            </a:p>
            <a:p>
              <a:pPr marL="457059" indent="-457059" algn="l" eaLnBrk="1" hangingPunct="1">
                <a:spcAft>
                  <a:spcPts val="600"/>
                </a:spcAft>
                <a:buFont typeface="Arial"/>
                <a:buChar char="•"/>
                <a:defRPr/>
              </a:pPr>
              <a:r>
                <a:rPr lang="en-US" sz="2200" dirty="0" smtClean="0"/>
                <a:t>Impedance calculations and optimization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89946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66681" y="107098"/>
            <a:ext cx="6703391" cy="579479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5pPr>
            <a:lvl6pPr marL="457059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118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18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239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defTabSz="914400"/>
            <a:r>
              <a:rPr lang="en-US" u="sng" kern="0" dirty="0" smtClean="0">
                <a:solidFill>
                  <a:srgbClr val="FF0000"/>
                </a:solidFill>
              </a:rPr>
              <a:t>Options for Collaborations</a:t>
            </a:r>
            <a:endParaRPr lang="en-US" u="sng" kern="0" dirty="0">
              <a:solidFill>
                <a:srgbClr val="FF0000"/>
              </a:solidFill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79513" y="908720"/>
            <a:ext cx="8797217" cy="2462142"/>
            <a:chOff x="457200" y="1143000"/>
            <a:chExt cx="10299897" cy="2462142"/>
          </a:xfrm>
        </p:grpSpPr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457200" y="1295400"/>
              <a:ext cx="534988" cy="227012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 anchor="ctr"/>
            <a:lstStyle/>
            <a:p>
              <a:pPr algn="l" eaLnBrk="1" hangingPunct="1">
                <a:defRPr/>
              </a:pPr>
              <a:endParaRPr lang="en-GB">
                <a:solidFill>
                  <a:schemeClr val="tx1"/>
                </a:solidFill>
                <a:cs typeface="+mn-cs"/>
              </a:endParaRPr>
            </a:p>
          </p:txBody>
        </p:sp>
        <p:sp>
          <p:nvSpPr>
            <p:cNvPr id="5" name="Text Box 7"/>
            <p:cNvSpPr txBox="1">
              <a:spLocks noChangeArrowheads="1"/>
            </p:cNvSpPr>
            <p:nvPr/>
          </p:nvSpPr>
          <p:spPr bwMode="auto">
            <a:xfrm>
              <a:off x="1069975" y="1143000"/>
              <a:ext cx="9687122" cy="2462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91369" tIns="45685" rIns="91369" bIns="45685">
              <a:spAutoFit/>
            </a:bodyPr>
            <a:lstStyle/>
            <a:p>
              <a:pPr algn="l" eaLnBrk="1" hangingPunct="1">
                <a:spcAft>
                  <a:spcPts val="600"/>
                </a:spcAft>
                <a:defRPr/>
              </a:pPr>
              <a:r>
                <a:rPr lang="en-US" sz="2600" dirty="0" smtClean="0">
                  <a:solidFill>
                    <a:srgbClr val="3333CC"/>
                  </a:solidFill>
                </a:rPr>
                <a:t>Lepton</a:t>
              </a:r>
              <a:r>
                <a:rPr lang="en-US" sz="2600" dirty="0" smtClean="0">
                  <a:solidFill>
                    <a:srgbClr val="3333CC"/>
                  </a:solidFill>
                  <a:cs typeface="+mn-cs"/>
                </a:rPr>
                <a:t> Collider:</a:t>
              </a:r>
              <a:endParaRPr lang="en-US" sz="2200" dirty="0">
                <a:solidFill>
                  <a:srgbClr val="FF0000"/>
                </a:solidFill>
                <a:cs typeface="+mn-cs"/>
              </a:endParaRPr>
            </a:p>
            <a:p>
              <a:pPr marL="457059" indent="-457059" algn="l" eaLnBrk="1" hangingPunct="1">
                <a:spcAft>
                  <a:spcPts val="600"/>
                </a:spcAft>
                <a:buFont typeface="Arial"/>
                <a:buChar char="•"/>
                <a:defRPr/>
              </a:pPr>
              <a:r>
                <a:rPr lang="en-US" sz="2200" dirty="0" smtClean="0"/>
                <a:t>Circular: Optics and lattice design</a:t>
              </a:r>
            </a:p>
            <a:p>
              <a:pPr marL="457059" indent="-457059" algn="l" eaLnBrk="1" hangingPunct="1">
                <a:spcAft>
                  <a:spcPts val="600"/>
                </a:spcAft>
                <a:buFont typeface="Arial"/>
                <a:buChar char="•"/>
                <a:defRPr/>
              </a:pPr>
              <a:r>
                <a:rPr lang="en-US" sz="2200" dirty="0" smtClean="0"/>
                <a:t>Linear: performance optimization for different configurations</a:t>
              </a:r>
            </a:p>
            <a:p>
              <a:pPr marL="457059" indent="-457059" algn="l" eaLnBrk="1" hangingPunct="1">
                <a:spcAft>
                  <a:spcPts val="600"/>
                </a:spcAft>
                <a:buFont typeface="Arial"/>
                <a:buChar char="•"/>
                <a:defRPr/>
              </a:pPr>
              <a:r>
                <a:rPr lang="en-US" sz="2200" dirty="0" smtClean="0"/>
                <a:t>Plasma acceleration (AWAKE): simulation tools and diagnostics</a:t>
              </a:r>
            </a:p>
            <a:p>
              <a:pPr marL="457059" indent="-457059" algn="l" eaLnBrk="1" hangingPunct="1">
                <a:spcAft>
                  <a:spcPts val="600"/>
                </a:spcAft>
                <a:buFont typeface="Arial"/>
                <a:buChar char="•"/>
                <a:defRPr/>
              </a:pPr>
              <a:endParaRPr lang="en-US" sz="2000" dirty="0"/>
            </a:p>
          </p:txBody>
        </p:sp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75799" y="3046036"/>
            <a:ext cx="8797217" cy="3554749"/>
            <a:chOff x="457200" y="1143000"/>
            <a:chExt cx="10299897" cy="3554749"/>
          </a:xfrm>
        </p:grpSpPr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457200" y="1295400"/>
              <a:ext cx="534988" cy="227012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 anchor="ctr"/>
            <a:lstStyle/>
            <a:p>
              <a:pPr algn="l" eaLnBrk="1" hangingPunct="1">
                <a:defRPr/>
              </a:pPr>
              <a:endParaRPr lang="en-GB">
                <a:solidFill>
                  <a:schemeClr val="tx1"/>
                </a:solidFill>
                <a:cs typeface="+mn-cs"/>
              </a:endParaRPr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1069975" y="1143000"/>
              <a:ext cx="9687122" cy="35547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91369" tIns="45685" rIns="91369" bIns="45685">
              <a:spAutoFit/>
            </a:bodyPr>
            <a:lstStyle/>
            <a:p>
              <a:pPr algn="l" eaLnBrk="1" hangingPunct="1">
                <a:spcAft>
                  <a:spcPts val="600"/>
                </a:spcAft>
                <a:defRPr/>
              </a:pPr>
              <a:r>
                <a:rPr lang="en-US" sz="2600" dirty="0">
                  <a:solidFill>
                    <a:srgbClr val="3333CC"/>
                  </a:solidFill>
                </a:rPr>
                <a:t>e</a:t>
              </a:r>
              <a:r>
                <a:rPr lang="en-US" sz="2600" dirty="0" smtClean="0">
                  <a:solidFill>
                    <a:srgbClr val="3333CC"/>
                  </a:solidFill>
                </a:rPr>
                <a:t>-p</a:t>
              </a:r>
              <a:r>
                <a:rPr lang="en-US" sz="2600" dirty="0" smtClean="0">
                  <a:solidFill>
                    <a:srgbClr val="3333CC"/>
                  </a:solidFill>
                  <a:cs typeface="+mn-cs"/>
                </a:rPr>
                <a:t> Collider:</a:t>
              </a:r>
              <a:endParaRPr lang="en-US" sz="2200" dirty="0">
                <a:solidFill>
                  <a:srgbClr val="FF0000"/>
                </a:solidFill>
                <a:cs typeface="+mn-cs"/>
              </a:endParaRPr>
            </a:p>
            <a:p>
              <a:pPr marL="457059" indent="-457059" algn="l" eaLnBrk="1" hangingPunct="1">
                <a:spcAft>
                  <a:spcPts val="600"/>
                </a:spcAft>
                <a:buFont typeface="Arial"/>
                <a:buChar char="•"/>
                <a:defRPr/>
              </a:pPr>
              <a:r>
                <a:rPr lang="en-US" sz="2200" dirty="0" smtClean="0"/>
                <a:t>Interaction region design and optics</a:t>
              </a:r>
            </a:p>
            <a:p>
              <a:pPr marL="457059" indent="-457059" algn="l" eaLnBrk="1" hangingPunct="1">
                <a:spcAft>
                  <a:spcPts val="600"/>
                </a:spcAft>
                <a:buFont typeface="Arial"/>
                <a:buChar char="•"/>
                <a:defRPr/>
              </a:pPr>
              <a:r>
                <a:rPr lang="en-US" sz="2200" dirty="0" smtClean="0"/>
                <a:t>ERL beam dynamics and beam stability: front-end simulations &amp; HOM couplers</a:t>
              </a:r>
            </a:p>
            <a:p>
              <a:pPr marL="457059" indent="-457059" algn="l" eaLnBrk="1" hangingPunct="1">
                <a:spcAft>
                  <a:spcPts val="600"/>
                </a:spcAft>
                <a:buFont typeface="Arial"/>
                <a:buChar char="•"/>
                <a:defRPr/>
              </a:pPr>
              <a:r>
                <a:rPr lang="en-US" sz="2200" dirty="0" smtClean="0"/>
                <a:t>Test facilities: simulation tools for boot-strapping and commissioning</a:t>
              </a:r>
            </a:p>
            <a:p>
              <a:pPr marL="457059" indent="-457059" algn="l" eaLnBrk="1" hangingPunct="1">
                <a:spcAft>
                  <a:spcPts val="600"/>
                </a:spcAft>
                <a:buFont typeface="Arial"/>
                <a:buChar char="•"/>
                <a:defRPr/>
              </a:pPr>
              <a:r>
                <a:rPr lang="en-US" sz="2200" dirty="0" smtClean="0"/>
                <a:t>Virtual high beam power operation: failure modes and machine protection </a:t>
              </a:r>
            </a:p>
            <a:p>
              <a:pPr marL="457059" indent="-457059" algn="l" eaLnBrk="1" hangingPunct="1">
                <a:spcAft>
                  <a:spcPts val="600"/>
                </a:spcAft>
                <a:buFont typeface="Arial"/>
                <a:buChar char="•"/>
                <a:defRPr/>
              </a:pP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4155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2048" y="148388"/>
            <a:ext cx="87119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u="sng" dirty="0" smtClean="0">
                <a:solidFill>
                  <a:srgbClr val="FF0000"/>
                </a:solidFill>
                <a:latin typeface="Times New Roman" charset="0"/>
                <a:cs typeface="ＭＳ Ｐゴシック" charset="0"/>
              </a:rPr>
              <a:t>Possible Subjects for Collaborations: beam impedance</a:t>
            </a:r>
            <a:endParaRPr lang="en-GB" sz="4000" u="sng" dirty="0">
              <a:solidFill>
                <a:srgbClr val="FF0000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46464" y="1443929"/>
            <a:ext cx="4984044" cy="4832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369" tIns="45685" rIns="91369" bIns="45685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b="1" dirty="0" smtClean="0">
                <a:solidFill>
                  <a:srgbClr val="35742A"/>
                </a:solidFill>
                <a:latin typeface="Times New Roman" charset="0"/>
              </a:rPr>
              <a:t>Impedance calculations: </a:t>
            </a:r>
            <a:endParaRPr lang="en-US" b="1" dirty="0" smtClean="0">
              <a:solidFill>
                <a:srgbClr val="000000"/>
              </a:solidFill>
              <a:latin typeface="Times New Roman" charset="0"/>
              <a:sym typeface="Wingdings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Times New Roman" charset="0"/>
                <a:sym typeface="Wingdings"/>
              </a:rPr>
              <a:t>accurate impedance models of 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  <a:sym typeface="Wingdings"/>
              </a:rPr>
              <a:t>cavity         strings </a:t>
            </a:r>
            <a:r>
              <a:rPr lang="en-US" dirty="0">
                <a:solidFill>
                  <a:srgbClr val="000000"/>
                </a:solidFill>
                <a:latin typeface="Times New Roman" charset="0"/>
                <a:sym typeface="Wingdings"/>
              </a:rPr>
              <a:t>and of partial or full lattice 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  <a:sym typeface="Wingdings"/>
              </a:rPr>
              <a:t>periods needed. 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Times New Roman" charset="0"/>
                <a:sym typeface="Wingdings"/>
              </a:rPr>
              <a:t>HL-LHC/LIU: reduction of the HOM impedances the SPS travelling wave cavities, and of the overall impedances of full lattice periods.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Times New Roman" charset="0"/>
                <a:sym typeface="Wingdings"/>
              </a:rPr>
              <a:t>University of Rostock has developed the State-Space Concatenation method (SSC) to simplify and to speed up such calculations. 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Times New Roman" charset="0"/>
                <a:sym typeface="Wingdings"/>
              </a:rPr>
              <a:t>Request to BEMB in preparation:        Adaptation and application of SSC to     calculate long coupled impedance         structures of CERN machine (e.g. SPS half periods)</a:t>
            </a:r>
            <a:endParaRPr lang="en-US" dirty="0">
              <a:solidFill>
                <a:srgbClr val="35742A"/>
              </a:solidFill>
              <a:latin typeface="Times New Roman" charset="0"/>
              <a:sym typeface="Wingdings"/>
            </a:endParaRPr>
          </a:p>
        </p:txBody>
      </p:sp>
      <p:pic>
        <p:nvPicPr>
          <p:cNvPr id="10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50803" y="1279801"/>
            <a:ext cx="4393197" cy="21171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asted-image.png" descr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V="1">
            <a:off x="4750803" y="4679839"/>
            <a:ext cx="4140844" cy="993478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xtBox 12"/>
          <p:cNvSpPr txBox="1"/>
          <p:nvPr/>
        </p:nvSpPr>
        <p:spPr>
          <a:xfrm>
            <a:off x="5660021" y="4392567"/>
            <a:ext cx="33700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 smtClean="0"/>
              <a:t>concatenation of multi-cell cavities:</a:t>
            </a:r>
            <a:endParaRPr lang="en-GB" sz="1600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7345068" y="925858"/>
            <a:ext cx="15158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 smtClean="0"/>
              <a:t>SSC workflow:</a:t>
            </a:r>
            <a:endParaRPr lang="en-GB" sz="1600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5695474" y="5972694"/>
            <a:ext cx="33700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see Johann Heller’s talk</a:t>
            </a:r>
            <a:endParaRPr lang="en-GB" sz="1600" b="1" dirty="0"/>
          </a:p>
        </p:txBody>
      </p:sp>
    </p:spTree>
    <p:extLst>
      <p:ext uri="{BB962C8B-B14F-4D97-AF65-F5344CB8AC3E}">
        <p14:creationId xmlns:p14="http://schemas.microsoft.com/office/powerpoint/2010/main" val="23466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2048" y="120492"/>
            <a:ext cx="8711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u="sng" dirty="0" smtClean="0">
                <a:solidFill>
                  <a:srgbClr val="FF0000"/>
                </a:solidFill>
                <a:latin typeface="Times New Roman" charset="0"/>
                <a:cs typeface="ＭＳ Ｐゴシック" charset="0"/>
              </a:rPr>
              <a:t>Accelerator Beam Physics:</a:t>
            </a:r>
            <a:endParaRPr lang="en-GB" sz="4000" u="sng" dirty="0">
              <a:solidFill>
                <a:srgbClr val="FF0000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" y="795749"/>
            <a:ext cx="9144000" cy="6078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369" tIns="45685" rIns="91369" bIns="45685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b="1" dirty="0">
                <a:solidFill>
                  <a:srgbClr val="35742A"/>
                </a:solidFill>
                <a:latin typeface="Times New Roman" charset="0"/>
              </a:rPr>
              <a:t>Electron-cloud build-up and effects: </a:t>
            </a:r>
            <a:endParaRPr lang="en-US" dirty="0">
              <a:solidFill>
                <a:srgbClr val="000000"/>
              </a:solidFill>
              <a:latin typeface="Times New Roman" charset="0"/>
              <a:sym typeface="Wingdings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dirty="0">
                <a:latin typeface="Times New Roman" charset="0"/>
                <a:sym typeface="Wingdings"/>
              </a:rPr>
              <a:t>Extension of simulation tools (</a:t>
            </a:r>
            <a:r>
              <a:rPr lang="en-US" dirty="0" err="1">
                <a:latin typeface="Times New Roman" charset="0"/>
                <a:sym typeface="Wingdings"/>
              </a:rPr>
              <a:t>PyEcloud</a:t>
            </a:r>
            <a:r>
              <a:rPr lang="en-US" dirty="0">
                <a:latin typeface="Times New Roman" charset="0"/>
                <a:sym typeface="Wingdings"/>
              </a:rPr>
              <a:t>) to include 3D effects as in RF cavities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dirty="0">
                <a:latin typeface="Times New Roman" charset="0"/>
                <a:sym typeface="Wingdings"/>
              </a:rPr>
              <a:t>Interplay between ions and electron clouds and possible enhancement of the effects in the presence of anomalous gas sources (see recent experience with 16L2)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dirty="0">
                <a:latin typeface="Times New Roman" charset="0"/>
                <a:sym typeface="Wingdings"/>
              </a:rPr>
              <a:t>Optimization of algorithms to further profit of multi-core infrastructure and GPUs for:</a:t>
            </a:r>
          </a:p>
          <a:p>
            <a:pPr marL="800100" lvl="1" indent="-342900" defTabSz="91440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dirty="0">
                <a:latin typeface="Times New Roman" charset="0"/>
                <a:sym typeface="Wingdings"/>
              </a:rPr>
              <a:t>beam stability studies</a:t>
            </a:r>
          </a:p>
          <a:p>
            <a:pPr marL="800100" lvl="1" indent="-342900" defTabSz="91440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dirty="0">
                <a:latin typeface="Times New Roman" charset="0"/>
                <a:sym typeface="Wingdings"/>
              </a:rPr>
              <a:t>incoherent emittance growth &amp; interplay with non-</a:t>
            </a:r>
            <a:r>
              <a:rPr lang="en-US" dirty="0" err="1">
                <a:latin typeface="Times New Roman" charset="0"/>
                <a:sym typeface="Wingdings"/>
              </a:rPr>
              <a:t>linearities</a:t>
            </a:r>
            <a:r>
              <a:rPr lang="en-US" dirty="0">
                <a:latin typeface="Times New Roman" charset="0"/>
                <a:sym typeface="Wingdings"/>
              </a:rPr>
              <a:t> with semi-frozen models</a:t>
            </a:r>
          </a:p>
          <a:p>
            <a:pPr defTabSz="914400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b="1" dirty="0" smtClean="0">
                <a:solidFill>
                  <a:srgbClr val="35742A"/>
                </a:solidFill>
                <a:latin typeface="Times New Roman" charset="0"/>
              </a:rPr>
              <a:t>Optics and Single Particle Dynamics: </a:t>
            </a:r>
            <a:endParaRPr lang="en-US" b="1" dirty="0" smtClean="0">
              <a:solidFill>
                <a:srgbClr val="000000"/>
              </a:solidFill>
              <a:latin typeface="Times New Roman" charset="0"/>
              <a:sym typeface="Wingdings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Times New Roman" charset="0"/>
                <a:sym typeface="Wingdings"/>
              </a:rPr>
              <a:t>Extension of simulation tools (MAD-X) to include realistic field maps and fringe fields and more complex magnetic devices (wigglers, elements for electron lenses and coolers, etc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  <a:sym typeface="Wingdings"/>
              </a:rPr>
              <a:t>.)</a:t>
            </a:r>
          </a:p>
          <a:p>
            <a:pPr marL="0" lvl="1" defTabSz="914400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b="1" dirty="0" smtClean="0">
                <a:solidFill>
                  <a:schemeClr val="accent2"/>
                </a:solidFill>
                <a:latin typeface="Times New Roman" charset="0"/>
                <a:sym typeface="Wingdings"/>
              </a:rPr>
              <a:t>Impedances </a:t>
            </a:r>
            <a:r>
              <a:rPr lang="en-US" b="1" dirty="0">
                <a:solidFill>
                  <a:schemeClr val="accent2"/>
                </a:solidFill>
                <a:latin typeface="Times New Roman" charset="0"/>
                <a:sym typeface="Wingdings"/>
              </a:rPr>
              <a:t>and their </a:t>
            </a:r>
            <a:r>
              <a:rPr lang="en-US" b="1" dirty="0" smtClean="0">
                <a:solidFill>
                  <a:schemeClr val="accent2"/>
                </a:solidFill>
                <a:latin typeface="Times New Roman" charset="0"/>
                <a:sym typeface="Wingdings"/>
              </a:rPr>
              <a:t>effects: </a:t>
            </a:r>
          </a:p>
          <a:p>
            <a:pPr marL="285750" lvl="1" indent="-285750" defTabSz="91440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dirty="0">
                <a:latin typeface="Times New Roman" charset="0"/>
                <a:sym typeface="Wingdings"/>
              </a:rPr>
              <a:t>Characterization of the electromagnetic properties up to high frequencies of new materials and structures for accelerator components (coatings, </a:t>
            </a:r>
            <a:r>
              <a:rPr lang="en-US" dirty="0" smtClean="0">
                <a:latin typeface="Times New Roman" charset="0"/>
                <a:sym typeface="Wingdings"/>
              </a:rPr>
              <a:t>surface </a:t>
            </a:r>
            <a:r>
              <a:rPr lang="en-US" dirty="0">
                <a:latin typeface="Times New Roman" charset="0"/>
                <a:sym typeface="Wingdings"/>
              </a:rPr>
              <a:t>geometries like </a:t>
            </a:r>
            <a:r>
              <a:rPr lang="en-US" dirty="0" smtClean="0">
                <a:latin typeface="Times New Roman" charset="0"/>
                <a:sym typeface="Wingdings"/>
              </a:rPr>
              <a:t>LESS </a:t>
            </a:r>
            <a:r>
              <a:rPr lang="en-US" dirty="0">
                <a:latin typeface="Times New Roman" charset="0"/>
                <a:sym typeface="Wingdings"/>
              </a:rPr>
              <a:t>surfaces, etc.)</a:t>
            </a:r>
          </a:p>
          <a:p>
            <a:pPr marL="285750" lvl="1" indent="-285750" defTabSz="91440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dirty="0">
                <a:latin typeface="Times New Roman" charset="0"/>
                <a:sym typeface="Wingdings"/>
              </a:rPr>
              <a:t>multi-bunch </a:t>
            </a:r>
            <a:r>
              <a:rPr lang="en-US" dirty="0" err="1">
                <a:latin typeface="Times New Roman" charset="0"/>
                <a:sym typeface="Wingdings"/>
              </a:rPr>
              <a:t>macroparticle</a:t>
            </a:r>
            <a:r>
              <a:rPr lang="en-US" dirty="0">
                <a:latin typeface="Times New Roman" charset="0"/>
                <a:sym typeface="Wingdings"/>
              </a:rPr>
              <a:t> simulations of beams under the effect of impedances coupling several </a:t>
            </a:r>
            <a:r>
              <a:rPr lang="en-US" dirty="0" smtClean="0">
                <a:latin typeface="Times New Roman" charset="0"/>
                <a:sym typeface="Wingdings"/>
              </a:rPr>
              <a:t>bunches</a:t>
            </a:r>
            <a:endParaRPr lang="en-US" dirty="0">
              <a:latin typeface="Times New Roman" charset="0"/>
              <a:sym typeface="Wingdings"/>
            </a:endParaRPr>
          </a:p>
          <a:p>
            <a:pPr marL="0" lvl="1" defTabSz="914400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b="1" dirty="0">
                <a:solidFill>
                  <a:schemeClr val="accent2"/>
                </a:solidFill>
                <a:latin typeface="Times New Roman" charset="0"/>
                <a:sym typeface="Wingdings"/>
              </a:rPr>
              <a:t>Electron lenses as a possible tool for Landau </a:t>
            </a:r>
            <a:r>
              <a:rPr lang="en-US" b="1" dirty="0" smtClean="0">
                <a:solidFill>
                  <a:schemeClr val="accent2"/>
                </a:solidFill>
                <a:latin typeface="Times New Roman" charset="0"/>
                <a:sym typeface="Wingdings"/>
              </a:rPr>
              <a:t>damping</a:t>
            </a:r>
          </a:p>
          <a:p>
            <a:pPr marL="0" lvl="1" defTabSz="914400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b="1" dirty="0">
                <a:solidFill>
                  <a:srgbClr val="35742A"/>
                </a:solidFill>
                <a:latin typeface="Times New Roman" charset="0"/>
              </a:rPr>
              <a:t>Space Charge: </a:t>
            </a:r>
            <a:r>
              <a:rPr lang="en-US" dirty="0">
                <a:latin typeface="Times New Roman" charset="0"/>
              </a:rPr>
              <a:t>Further development of the space charge implementation in MAD-X</a:t>
            </a:r>
          </a:p>
          <a:p>
            <a:pPr marL="0" lvl="1" defTabSz="914400" fontAlgn="base">
              <a:spcBef>
                <a:spcPct val="0"/>
              </a:spcBef>
              <a:spcAft>
                <a:spcPts val="600"/>
              </a:spcAft>
              <a:defRPr/>
            </a:pPr>
            <a:endParaRPr lang="en-US" b="1" dirty="0">
              <a:solidFill>
                <a:schemeClr val="accent2"/>
              </a:solidFill>
              <a:latin typeface="Times New Roman" charset="0"/>
              <a:sym typeface="Wingding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80669" y="691574"/>
            <a:ext cx="33700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see Alexander </a:t>
            </a:r>
            <a:r>
              <a:rPr lang="en-GB" sz="1600" b="1" dirty="0" err="1" smtClean="0"/>
              <a:t>Huschauer</a:t>
            </a:r>
            <a:endParaRPr lang="en-GB" sz="1600" b="1" dirty="0"/>
          </a:p>
        </p:txBody>
      </p:sp>
    </p:spTree>
    <p:extLst>
      <p:ext uri="{BB962C8B-B14F-4D97-AF65-F5344CB8AC3E}">
        <p14:creationId xmlns:p14="http://schemas.microsoft.com/office/powerpoint/2010/main" val="33970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656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6" name="Text Box 14"/>
          <p:cNvSpPr txBox="1">
            <a:spLocks noChangeArrowheads="1"/>
          </p:cNvSpPr>
          <p:nvPr/>
        </p:nvSpPr>
        <p:spPr bwMode="auto">
          <a:xfrm>
            <a:off x="598488" y="952500"/>
            <a:ext cx="6352878" cy="4985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9" tIns="45685" rIns="91369" bIns="45685">
            <a:spAutoFit/>
          </a:bodyPr>
          <a:lstStyle>
            <a:lvl1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600" dirty="0">
                <a:solidFill>
                  <a:srgbClr val="3333CC"/>
                </a:solidFill>
              </a:rPr>
              <a:t>Luminosity </a:t>
            </a:r>
            <a:r>
              <a:rPr lang="en-US" sz="2600" dirty="0" smtClean="0">
                <a:solidFill>
                  <a:srgbClr val="3333CC"/>
                </a:solidFill>
              </a:rPr>
              <a:t>recipe (</a:t>
            </a:r>
            <a:r>
              <a:rPr lang="en-US" sz="2600" dirty="0">
                <a:solidFill>
                  <a:srgbClr val="3333CC"/>
                </a:solidFill>
              </a:rPr>
              <a:t>round beams): </a:t>
            </a:r>
          </a:p>
          <a:p>
            <a:pPr algn="l" eaLnBrk="1" hangingPunct="1"/>
            <a:endParaRPr lang="en-US" sz="2600" dirty="0">
              <a:solidFill>
                <a:srgbClr val="3333CC"/>
              </a:solidFill>
            </a:endParaRPr>
          </a:p>
          <a:p>
            <a:pPr algn="l" eaLnBrk="1" hangingPunct="1"/>
            <a:endParaRPr lang="en-US" dirty="0">
              <a:solidFill>
                <a:srgbClr val="800000"/>
              </a:solidFill>
              <a:sym typeface="Wingdings" charset="0"/>
            </a:endParaRPr>
          </a:p>
          <a:p>
            <a:pPr algn="l" eaLnBrk="1" hangingPunct="1"/>
            <a:endParaRPr lang="en-US" dirty="0">
              <a:solidFill>
                <a:srgbClr val="800000"/>
              </a:solidFill>
              <a:sym typeface="Wingdings" charset="0"/>
            </a:endParaRPr>
          </a:p>
          <a:p>
            <a:pPr algn="l" eaLnBrk="1" hangingPunct="1"/>
            <a:endParaRPr lang="en-US" dirty="0">
              <a:solidFill>
                <a:srgbClr val="800000"/>
              </a:solidFill>
              <a:sym typeface="Wingdings" charset="0"/>
            </a:endParaRPr>
          </a:p>
          <a:p>
            <a:pPr marL="0" lvl="1" indent="0">
              <a:spcAft>
                <a:spcPts val="1200"/>
              </a:spcAft>
              <a:buFont typeface="Wingdings" charset="0"/>
              <a:buChar char="è"/>
            </a:pPr>
            <a:r>
              <a:rPr lang="en-US" dirty="0">
                <a:solidFill>
                  <a:srgbClr val="800000"/>
                </a:solidFill>
                <a:sym typeface="Wingdings" charset="0"/>
              </a:rPr>
              <a:t>1) maximize bunch </a:t>
            </a:r>
            <a:r>
              <a:rPr lang="en-US" dirty="0" smtClean="0">
                <a:solidFill>
                  <a:srgbClr val="800000"/>
                </a:solidFill>
                <a:sym typeface="Wingdings" charset="0"/>
              </a:rPr>
              <a:t>intensities</a:t>
            </a:r>
          </a:p>
          <a:p>
            <a:pPr marL="0" lvl="1" indent="0">
              <a:spcAft>
                <a:spcPts val="1200"/>
              </a:spcAft>
              <a:buFont typeface="Wingdings" charset="0"/>
              <a:buChar char="è"/>
            </a:pPr>
            <a:r>
              <a:rPr lang="en-US" dirty="0" smtClean="0">
                <a:solidFill>
                  <a:srgbClr val="800000"/>
                </a:solidFill>
                <a:sym typeface="Wingdings" charset="0"/>
              </a:rPr>
              <a:t>2) minimize the beam </a:t>
            </a:r>
            <a:r>
              <a:rPr lang="en-US" dirty="0" err="1" smtClean="0">
                <a:solidFill>
                  <a:srgbClr val="800000"/>
                </a:solidFill>
                <a:sym typeface="Wingdings" charset="0"/>
              </a:rPr>
              <a:t>emittance</a:t>
            </a:r>
            <a:endParaRPr lang="en-US" dirty="0">
              <a:solidFill>
                <a:srgbClr val="800000"/>
              </a:solidFill>
              <a:sym typeface="Wingdings" charset="0"/>
            </a:endParaRPr>
          </a:p>
          <a:p>
            <a:pPr algn="l" eaLnBrk="1" hangingPunct="1">
              <a:spcAft>
                <a:spcPts val="1200"/>
              </a:spcAft>
              <a:buFont typeface="Wingdings" charset="0"/>
              <a:buChar char="è"/>
            </a:pPr>
            <a:r>
              <a:rPr lang="en-US" dirty="0">
                <a:solidFill>
                  <a:srgbClr val="800000"/>
                </a:solidFill>
                <a:sym typeface="Wingdings" charset="0"/>
              </a:rPr>
              <a:t>3</a:t>
            </a:r>
            <a:r>
              <a:rPr lang="en-US" dirty="0" smtClean="0">
                <a:solidFill>
                  <a:srgbClr val="800000"/>
                </a:solidFill>
                <a:sym typeface="Wingdings" charset="0"/>
              </a:rPr>
              <a:t>) </a:t>
            </a:r>
            <a:r>
              <a:rPr lang="en-US" dirty="0">
                <a:solidFill>
                  <a:srgbClr val="800000"/>
                </a:solidFill>
                <a:sym typeface="Wingdings" charset="0"/>
              </a:rPr>
              <a:t>minimize beam size (constant beam </a:t>
            </a:r>
            <a:r>
              <a:rPr lang="en-US" dirty="0" smtClean="0">
                <a:solidFill>
                  <a:srgbClr val="800000"/>
                </a:solidFill>
                <a:sym typeface="Wingdings" charset="0"/>
              </a:rPr>
              <a:t>power); </a:t>
            </a:r>
          </a:p>
          <a:p>
            <a:pPr algn="l" eaLnBrk="1" hangingPunct="1">
              <a:spcAft>
                <a:spcPts val="1200"/>
              </a:spcAft>
              <a:buFont typeface="Wingdings" charset="0"/>
              <a:buChar char="è"/>
            </a:pPr>
            <a:r>
              <a:rPr lang="en-US" dirty="0">
                <a:solidFill>
                  <a:srgbClr val="800000"/>
                </a:solidFill>
                <a:sym typeface="Wingdings" charset="0"/>
              </a:rPr>
              <a:t>4</a:t>
            </a:r>
            <a:r>
              <a:rPr lang="en-US" dirty="0" smtClean="0">
                <a:solidFill>
                  <a:srgbClr val="800000"/>
                </a:solidFill>
                <a:sym typeface="Wingdings" charset="0"/>
              </a:rPr>
              <a:t>) </a:t>
            </a:r>
            <a:r>
              <a:rPr lang="en-US" dirty="0">
                <a:solidFill>
                  <a:srgbClr val="800000"/>
                </a:solidFill>
                <a:sym typeface="Wingdings" charset="0"/>
              </a:rPr>
              <a:t>maximize number of bunches (beam </a:t>
            </a:r>
            <a:r>
              <a:rPr lang="en-US" dirty="0" smtClean="0">
                <a:solidFill>
                  <a:srgbClr val="800000"/>
                </a:solidFill>
                <a:sym typeface="Wingdings" charset="0"/>
              </a:rPr>
              <a:t>power); </a:t>
            </a:r>
          </a:p>
          <a:p>
            <a:pPr algn="l" eaLnBrk="1" hangingPunct="1">
              <a:spcAft>
                <a:spcPts val="1200"/>
              </a:spcAft>
              <a:buFont typeface="Wingdings" charset="0"/>
              <a:buChar char="è"/>
            </a:pPr>
            <a:r>
              <a:rPr lang="en-US" dirty="0">
                <a:solidFill>
                  <a:srgbClr val="800000"/>
                </a:solidFill>
                <a:sym typeface="Wingdings" charset="0"/>
              </a:rPr>
              <a:t>5</a:t>
            </a:r>
            <a:r>
              <a:rPr lang="en-US" dirty="0" smtClean="0">
                <a:solidFill>
                  <a:srgbClr val="800000"/>
                </a:solidFill>
                <a:sym typeface="Wingdings" charset="0"/>
              </a:rPr>
              <a:t>) </a:t>
            </a:r>
            <a:r>
              <a:rPr lang="en-US" dirty="0">
                <a:solidFill>
                  <a:srgbClr val="800000"/>
                </a:solidFill>
                <a:sym typeface="Wingdings" charset="0"/>
              </a:rPr>
              <a:t>compensate for </a:t>
            </a:r>
            <a:r>
              <a:rPr lang="ja-JP" altLang="en-US" dirty="0" smtClean="0">
                <a:solidFill>
                  <a:srgbClr val="800000"/>
                </a:solidFill>
                <a:sym typeface="Wingdings" charset="0"/>
              </a:rPr>
              <a:t>‘</a:t>
            </a:r>
            <a:r>
              <a:rPr lang="en-US" altLang="ja-JP" dirty="0">
                <a:solidFill>
                  <a:srgbClr val="800000"/>
                </a:solidFill>
                <a:sym typeface="Wingdings" charset="0"/>
              </a:rPr>
              <a:t>F</a:t>
            </a:r>
            <a:r>
              <a:rPr lang="en-US" altLang="ja-JP" dirty="0" smtClean="0">
                <a:solidFill>
                  <a:srgbClr val="800000"/>
                </a:solidFill>
                <a:sym typeface="Wingdings" charset="0"/>
              </a:rPr>
              <a:t>’; </a:t>
            </a:r>
          </a:p>
          <a:p>
            <a:pPr algn="l" eaLnBrk="1" hangingPunct="1">
              <a:spcAft>
                <a:spcPts val="1200"/>
              </a:spcAft>
              <a:buFont typeface="Wingdings" charset="0"/>
              <a:buChar char="è"/>
            </a:pPr>
            <a:r>
              <a:rPr lang="en-US" dirty="0" smtClean="0">
                <a:solidFill>
                  <a:srgbClr val="800000"/>
                </a:solidFill>
                <a:sym typeface="Wingdings" charset="0"/>
              </a:rPr>
              <a:t>6) Improve machine ‘Efficiency’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65547" name="Rectangle 13"/>
          <p:cNvSpPr>
            <a:spLocks noChangeArrowheads="1"/>
          </p:cNvSpPr>
          <p:nvPr/>
        </p:nvSpPr>
        <p:spPr bwMode="auto">
          <a:xfrm>
            <a:off x="88900" y="1117600"/>
            <a:ext cx="534988" cy="227013"/>
          </a:xfrm>
          <a:prstGeom prst="rect">
            <a:avLst/>
          </a:prstGeom>
          <a:solidFill>
            <a:srgbClr val="00CC00"/>
          </a:solidFill>
          <a:ln w="25400">
            <a:solidFill>
              <a:srgbClr val="3366FF"/>
            </a:solidFill>
            <a:miter lim="800000"/>
            <a:headEnd/>
            <a:tailEnd/>
          </a:ln>
        </p:spPr>
        <p:txBody>
          <a:bodyPr wrap="none" lIns="91369" tIns="45685" rIns="91369" bIns="45685" anchor="ctr"/>
          <a:lstStyle/>
          <a:p>
            <a:pPr algn="l" eaLnBrk="1" hangingPunct="1"/>
            <a:endParaRPr lang="en-GB">
              <a:solidFill>
                <a:schemeClr val="tx1"/>
              </a:solidFill>
            </a:endParaRPr>
          </a:p>
        </p:txBody>
      </p:sp>
      <p:sp>
        <p:nvSpPr>
          <p:cNvPr id="4403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7475"/>
            <a:ext cx="9144000" cy="720725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3600" u="sng" dirty="0" smtClean="0">
                <a:solidFill>
                  <a:srgbClr val="FF0000"/>
                </a:solidFill>
                <a:latin typeface="Garamond" charset="0"/>
                <a:ea typeface="ＭＳ Ｐゴシック" charset="0"/>
              </a:rPr>
              <a:t>LHC Upgrade Goals: Performance optimization</a:t>
            </a:r>
            <a:endParaRPr lang="en-US" sz="3600" u="sng" dirty="0">
              <a:solidFill>
                <a:srgbClr val="FF0000"/>
              </a:solidFill>
              <a:latin typeface="Garamond" charset="0"/>
              <a:ea typeface="ＭＳ Ｐゴシック" charset="0"/>
            </a:endParaRP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88400" y="6550025"/>
            <a:ext cx="355600" cy="3206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78A2D03-466B-4AD7-AC70-B2955EB43184}" type="slidenum">
              <a:rPr lang="en-US" sz="1200" smtClean="0"/>
              <a:pPr>
                <a:defRPr/>
              </a:pPr>
              <a:t>38</a:t>
            </a:fld>
            <a:endParaRPr lang="en-US" sz="1200" dirty="0" smtClean="0"/>
          </a:p>
        </p:txBody>
      </p:sp>
      <p:graphicFrame>
        <p:nvGraphicFramePr>
          <p:cNvPr id="65541" name="Object 2"/>
          <p:cNvGraphicFramePr>
            <a:graphicFrameLocks noChangeAspect="1"/>
          </p:cNvGraphicFramePr>
          <p:nvPr>
            <p:extLst/>
          </p:nvPr>
        </p:nvGraphicFramePr>
        <p:xfrm>
          <a:off x="2403475" y="1671638"/>
          <a:ext cx="4754563" cy="98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316" name="Equation" r:id="rId4" imgW="2235200" imgH="431800" progId="Equation.3">
                  <p:embed/>
                </p:oleObj>
              </mc:Choice>
              <mc:Fallback>
                <p:oleObj name="Equation" r:id="rId4" imgW="22352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3475" y="1671638"/>
                        <a:ext cx="4754563" cy="981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5969000" y="965200"/>
            <a:ext cx="3213100" cy="5724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9" tIns="45685" rIns="91369" bIns="45685">
            <a:spAutoFit/>
          </a:bodyPr>
          <a:lstStyle>
            <a:lvl1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endParaRPr lang="en-US" sz="2600" dirty="0" smtClean="0">
              <a:solidFill>
                <a:srgbClr val="3333CC"/>
              </a:solidFill>
            </a:endParaRPr>
          </a:p>
          <a:p>
            <a:pPr algn="l" eaLnBrk="1" hangingPunct="1"/>
            <a:endParaRPr lang="en-US" sz="2600" dirty="0">
              <a:solidFill>
                <a:srgbClr val="3333CC"/>
              </a:solidFill>
            </a:endParaRPr>
          </a:p>
          <a:p>
            <a:pPr algn="l" eaLnBrk="1" hangingPunct="1"/>
            <a:endParaRPr lang="en-US" dirty="0">
              <a:solidFill>
                <a:srgbClr val="800000"/>
              </a:solidFill>
              <a:sym typeface="Wingdings" charset="0"/>
            </a:endParaRPr>
          </a:p>
          <a:p>
            <a:pPr algn="l" eaLnBrk="1" hangingPunct="1"/>
            <a:endParaRPr lang="en-US" dirty="0">
              <a:solidFill>
                <a:srgbClr val="800000"/>
              </a:solidFill>
              <a:sym typeface="Wingdings" charset="0"/>
            </a:endParaRPr>
          </a:p>
          <a:p>
            <a:pPr algn="l" eaLnBrk="1" hangingPunct="1"/>
            <a:endParaRPr lang="en-US" dirty="0">
              <a:solidFill>
                <a:srgbClr val="800000"/>
              </a:solidFill>
              <a:sym typeface="Wingdings" charset="0"/>
            </a:endParaRPr>
          </a:p>
          <a:p>
            <a:pPr marL="342900" indent="-342900">
              <a:spcAft>
                <a:spcPts val="1200"/>
              </a:spcAft>
              <a:buFont typeface="Wingdings" charset="0"/>
              <a:buChar char="è"/>
            </a:pPr>
            <a:r>
              <a:rPr lang="en-US" dirty="0" smtClean="0">
                <a:solidFill>
                  <a:srgbClr val="800000"/>
                </a:solidFill>
                <a:sym typeface="Wingdings" charset="0"/>
              </a:rPr>
              <a:t>Injector complex 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800000"/>
                </a:solidFill>
                <a:sym typeface="Wingdings" charset="0"/>
              </a:rPr>
              <a:t> </a:t>
            </a:r>
            <a:r>
              <a:rPr lang="en-US" dirty="0" smtClean="0">
                <a:solidFill>
                  <a:srgbClr val="800000"/>
                </a:solidFill>
                <a:sym typeface="Wingdings" charset="0"/>
              </a:rPr>
              <a:t>    Upgrade LIU</a:t>
            </a:r>
          </a:p>
          <a:p>
            <a:pPr marL="1085850" lvl="1" indent="-342900">
              <a:spcAft>
                <a:spcPts val="1200"/>
              </a:spcAft>
              <a:buFont typeface="Wingdings" charset="0"/>
              <a:buChar char="è"/>
            </a:pPr>
            <a:r>
              <a:rPr lang="en-US" dirty="0" smtClean="0">
                <a:solidFill>
                  <a:srgbClr val="008000"/>
                </a:solidFill>
                <a:sym typeface="Wingdings" charset="0"/>
              </a:rPr>
              <a:t>triplet aperture</a:t>
            </a:r>
            <a:endParaRPr lang="en-US" dirty="0">
              <a:solidFill>
                <a:srgbClr val="008000"/>
              </a:solidFill>
              <a:sym typeface="Wingdings" charset="0"/>
            </a:endParaRPr>
          </a:p>
          <a:p>
            <a:pPr marL="1485900" lvl="2" indent="-342900">
              <a:spcAft>
                <a:spcPts val="1200"/>
              </a:spcAft>
              <a:buFont typeface="Wingdings" charset="0"/>
              <a:buChar char="è"/>
            </a:pPr>
            <a:r>
              <a:rPr lang="en-US" dirty="0" smtClean="0">
                <a:solidFill>
                  <a:srgbClr val="800000"/>
                </a:solidFill>
                <a:sym typeface="Wingdings" charset="0"/>
              </a:rPr>
              <a:t>25ns</a:t>
            </a:r>
            <a:endParaRPr lang="en-US" dirty="0">
              <a:solidFill>
                <a:srgbClr val="800000"/>
              </a:solidFill>
              <a:sym typeface="Wingdings" charset="0"/>
            </a:endParaRPr>
          </a:p>
          <a:p>
            <a:pPr marL="342900" indent="-342900" algn="l" eaLnBrk="1" hangingPunct="1">
              <a:spcAft>
                <a:spcPts val="1200"/>
              </a:spcAft>
              <a:buFont typeface="Wingdings" charset="0"/>
              <a:buChar char="è"/>
            </a:pPr>
            <a:r>
              <a:rPr lang="en-US" altLang="ja-JP" dirty="0" smtClean="0">
                <a:solidFill>
                  <a:srgbClr val="008000"/>
                </a:solidFill>
                <a:sym typeface="Wingdings" charset="0"/>
              </a:rPr>
              <a:t>Crab Cavities</a:t>
            </a:r>
          </a:p>
          <a:p>
            <a:pPr marL="342900" indent="-342900" algn="l" eaLnBrk="1" hangingPunct="1">
              <a:buFont typeface="Wingdings" charset="0"/>
              <a:buChar char="è"/>
            </a:pPr>
            <a:r>
              <a:rPr lang="en-US" dirty="0" smtClean="0">
                <a:solidFill>
                  <a:srgbClr val="008000"/>
                </a:solidFill>
                <a:sym typeface="Wingdings"/>
              </a:rPr>
              <a:t>minimize number of unscheduled beam aborts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418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55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655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655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1000"/>
                                        <p:tgtEl>
                                          <p:spTgt spid="655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1000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655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1000"/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6554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1000"/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/>
          <a:srcRect l="14171" t="14287" r="10940" b="7142"/>
          <a:stretch/>
        </p:blipFill>
        <p:spPr>
          <a:xfrm>
            <a:off x="6086922" y="808880"/>
            <a:ext cx="3007866" cy="2270644"/>
          </a:xfrm>
          <a:prstGeom prst="rect">
            <a:avLst/>
          </a:prstGeom>
        </p:spPr>
      </p:pic>
      <p:pic>
        <p:nvPicPr>
          <p:cNvPr id="138245" name="Picture 6" descr="Screen shot 2010-12-12 at 11.57.44 A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3938588"/>
            <a:ext cx="9144001" cy="291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3" name="Title 1"/>
          <p:cNvSpPr>
            <a:spLocks noGrp="1"/>
          </p:cNvSpPr>
          <p:nvPr>
            <p:ph type="title"/>
          </p:nvPr>
        </p:nvSpPr>
        <p:spPr>
          <a:xfrm>
            <a:off x="439545" y="175203"/>
            <a:ext cx="8674100" cy="914400"/>
          </a:xfrm>
        </p:spPr>
        <p:txBody>
          <a:bodyPr/>
          <a:lstStyle/>
          <a:p>
            <a:pPr algn="l"/>
            <a:r>
              <a:rPr lang="en-US" sz="3600" u="sng" dirty="0">
                <a:solidFill>
                  <a:srgbClr val="FF0000"/>
                </a:solidFill>
                <a:latin typeface="Garamond"/>
                <a:ea typeface="ＭＳ Ｐゴシック" charset="0"/>
                <a:cs typeface="Garamond"/>
              </a:rPr>
              <a:t>UFOs – </a:t>
            </a:r>
            <a:r>
              <a:rPr lang="en-US" sz="3600" u="sng" dirty="0" smtClean="0">
                <a:solidFill>
                  <a:srgbClr val="FF0000"/>
                </a:solidFill>
                <a:latin typeface="Garamond"/>
                <a:ea typeface="ＭＳ Ｐゴシック" charset="0"/>
                <a:cs typeface="Garamond"/>
              </a:rPr>
              <a:t>Unidentified Falling </a:t>
            </a:r>
            <a:r>
              <a:rPr lang="en-US" sz="3600" u="sng" dirty="0">
                <a:solidFill>
                  <a:srgbClr val="FF0000"/>
                </a:solidFill>
                <a:latin typeface="Garamond"/>
                <a:ea typeface="ＭＳ Ｐゴシック" charset="0"/>
                <a:cs typeface="Garamond"/>
              </a:rPr>
              <a:t>O</a:t>
            </a:r>
            <a:r>
              <a:rPr lang="en-US" sz="3600" u="sng" dirty="0" smtClean="0">
                <a:solidFill>
                  <a:srgbClr val="FF0000"/>
                </a:solidFill>
                <a:latin typeface="Garamond"/>
                <a:ea typeface="ＭＳ Ｐゴシック" charset="0"/>
                <a:cs typeface="Garamond"/>
              </a:rPr>
              <a:t>bjects:</a:t>
            </a:r>
            <a:endParaRPr lang="en-US" sz="3600" u="sng" dirty="0">
              <a:solidFill>
                <a:srgbClr val="FF0000"/>
              </a:solidFill>
              <a:latin typeface="Garamond"/>
              <a:ea typeface="ＭＳ Ｐゴシック" charset="0"/>
              <a:cs typeface="Garamond"/>
            </a:endParaRPr>
          </a:p>
        </p:txBody>
      </p:sp>
      <p:sp>
        <p:nvSpPr>
          <p:cNvPr id="138242" name="Content Placeholder 4"/>
          <p:cNvSpPr>
            <a:spLocks noGrp="1"/>
          </p:cNvSpPr>
          <p:nvPr>
            <p:ph idx="1"/>
          </p:nvPr>
        </p:nvSpPr>
        <p:spPr>
          <a:xfrm>
            <a:off x="365125" y="1103313"/>
            <a:ext cx="8642350" cy="2924175"/>
          </a:xfrm>
        </p:spPr>
        <p:txBody>
          <a:bodyPr>
            <a:normAutofit/>
          </a:bodyPr>
          <a:lstStyle/>
          <a:p>
            <a:r>
              <a:rPr lang="en-US" sz="2200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Sudden local losses</a:t>
            </a:r>
            <a:endParaRPr lang="en-US" sz="2200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200" dirty="0" smtClean="0">
                <a:latin typeface="Arial" charset="0"/>
                <a:ea typeface="ＭＳ Ｐゴシック" charset="0"/>
                <a:cs typeface="ＭＳ Ｐゴシック" charset="0"/>
              </a:rPr>
              <a:t>Rise </a:t>
            </a: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time </a:t>
            </a:r>
            <a:r>
              <a:rPr lang="en-US" sz="2200" dirty="0" smtClean="0">
                <a:latin typeface="Arial" charset="0"/>
                <a:ea typeface="ＭＳ Ｐゴシック" charset="0"/>
                <a:cs typeface="ＭＳ Ｐゴシック" charset="0"/>
              </a:rPr>
              <a:t>of the </a:t>
            </a: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order </a:t>
            </a:r>
            <a:r>
              <a:rPr lang="en-US" sz="2200" dirty="0" smtClean="0">
                <a:latin typeface="Arial" charset="0"/>
                <a:ea typeface="ＭＳ Ｐゴシック" charset="0"/>
                <a:cs typeface="ＭＳ Ｐゴシック" charset="0"/>
              </a:rPr>
              <a:t>of 1 </a:t>
            </a:r>
            <a:r>
              <a:rPr lang="en-US" sz="2200" dirty="0" err="1">
                <a:latin typeface="Arial" charset="0"/>
                <a:ea typeface="ＭＳ Ｐゴシック" charset="0"/>
                <a:cs typeface="ＭＳ Ｐゴシック" charset="0"/>
              </a:rPr>
              <a:t>ms.</a:t>
            </a:r>
            <a:endParaRPr lang="en-US" sz="22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Potential explanation: dust particles </a:t>
            </a:r>
            <a:endParaRPr lang="en-US" sz="2200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200" dirty="0" smtClean="0">
                <a:latin typeface="Arial" charset="0"/>
                <a:ea typeface="ＭＳ Ｐゴシック" charset="0"/>
                <a:cs typeface="ＭＳ Ｐゴシック" charset="0"/>
              </a:rPr>
              <a:t>  falling </a:t>
            </a: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into beam creating scatter losses </a:t>
            </a:r>
            <a:r>
              <a:rPr lang="en-US" sz="2200" dirty="0" smtClean="0">
                <a:latin typeface="Arial" charset="0"/>
                <a:ea typeface="ＭＳ Ｐゴシック" charset="0"/>
                <a:cs typeface="ＭＳ Ｐゴシック" charset="0"/>
              </a:rPr>
              <a:t>and</a:t>
            </a:r>
          </a:p>
          <a:p>
            <a:pPr marL="0" indent="0">
              <a:buNone/>
            </a:pP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200" dirty="0" smtClean="0">
                <a:latin typeface="Arial" charset="0"/>
                <a:ea typeface="ＭＳ Ｐゴシック" charset="0"/>
                <a:cs typeface="ＭＳ Ｐゴシック" charset="0"/>
              </a:rPr>
              <a:t>  showers propagating </a:t>
            </a: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downstream</a:t>
            </a:r>
          </a:p>
          <a:p>
            <a:r>
              <a:rPr lang="en-US" sz="2200" dirty="0" smtClean="0">
                <a:latin typeface="Arial" charset="0"/>
                <a:ea typeface="ＭＳ Ｐゴシック" charset="0"/>
                <a:cs typeface="ＭＳ Ｐゴシック" charset="0"/>
              </a:rPr>
              <a:t>Distributed </a:t>
            </a: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around the ring – arcs, inner triplets, </a:t>
            </a:r>
            <a:r>
              <a:rPr lang="en-US" sz="2200" dirty="0" smtClean="0">
                <a:latin typeface="Arial" charset="0"/>
                <a:ea typeface="ＭＳ Ｐゴシック" charset="0"/>
                <a:cs typeface="ＭＳ Ｐゴシック" charset="0"/>
              </a:rPr>
              <a:t>IRs</a:t>
            </a:r>
          </a:p>
          <a:p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Even without quench, preventive dumps by </a:t>
            </a:r>
            <a:r>
              <a:rPr lang="en-US" sz="2200" dirty="0" smtClean="0">
                <a:latin typeface="Arial" charset="0"/>
                <a:ea typeface="ＭＳ Ｐゴシック" charset="0"/>
                <a:cs typeface="ＭＳ Ｐゴシック" charset="0"/>
              </a:rPr>
              <a:t>QPS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Abgerundetes Rechteck 27"/>
          <p:cNvSpPr/>
          <p:nvPr/>
        </p:nvSpPr>
        <p:spPr bwMode="auto">
          <a:xfrm>
            <a:off x="5802864" y="877403"/>
            <a:ext cx="1360570" cy="306467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dirty="0" smtClean="0"/>
              <a:t>R~10 </a:t>
            </a:r>
            <a:r>
              <a:rPr lang="en-US" b="1" dirty="0">
                <a:ea typeface="ＭＳ Ｐゴシック" pitchFamily="-112" charset="-128"/>
                <a:cs typeface="ＭＳ Ｐゴシック" pitchFamily="-112" charset="-128"/>
              </a:rPr>
              <a:t>µ</a:t>
            </a:r>
            <a:r>
              <a:rPr lang="en-GB" b="1" dirty="0" smtClean="0"/>
              <a:t>m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32241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41"/>
            <a:ext cx="9144000" cy="661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48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48289" y="173654"/>
            <a:ext cx="8633079" cy="719197"/>
          </a:xfrm>
        </p:spPr>
        <p:txBody>
          <a:bodyPr/>
          <a:lstStyle/>
          <a:p>
            <a:pPr algn="l"/>
            <a:r>
              <a:rPr lang="en-US" sz="3600" u="sng" dirty="0" err="1" smtClean="0">
                <a:solidFill>
                  <a:srgbClr val="FF0000"/>
                </a:solidFill>
                <a:latin typeface="Garamond"/>
                <a:cs typeface="Garamond"/>
              </a:rPr>
              <a:t>RunII</a:t>
            </a:r>
            <a:r>
              <a:rPr lang="en-US" sz="3600" u="sng" dirty="0" smtClean="0">
                <a:solidFill>
                  <a:srgbClr val="FF0000"/>
                </a:solidFill>
                <a:latin typeface="Garamond"/>
                <a:cs typeface="Garamond"/>
              </a:rPr>
              <a:t> Startup: UFO rates (September 2015)</a:t>
            </a:r>
            <a:endParaRPr lang="en-US" sz="3600" u="sng" dirty="0">
              <a:solidFill>
                <a:srgbClr val="FF0000"/>
              </a:solidFill>
              <a:latin typeface="Garamond"/>
              <a:cs typeface="Garamond"/>
            </a:endParaRPr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788400" y="6550660"/>
            <a:ext cx="355600" cy="32004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78A2D03-466B-4AD7-AC70-B2955EB43184}" type="slidenum">
              <a:rPr lang="en-US" sz="1200" smtClean="0"/>
              <a:pPr>
                <a:defRPr/>
              </a:pPr>
              <a:t>40</a:t>
            </a:fld>
            <a:endParaRPr lang="en-US" sz="1200" dirty="0" smtClean="0"/>
          </a:p>
        </p:txBody>
      </p:sp>
      <p:pic>
        <p:nvPicPr>
          <p:cNvPr id="15" name="Picture 14" descr="fig_rate_sb_sofar_nor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137" y="1405106"/>
            <a:ext cx="7424928" cy="559612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166779" y="2542745"/>
            <a:ext cx="811441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000" kern="0" dirty="0" smtClean="0">
                <a:latin typeface="+mn-lt"/>
              </a:rPr>
              <a:t>25 ns</a:t>
            </a:r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5461000" y="3041650"/>
            <a:ext cx="363152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5588000" y="2290806"/>
            <a:ext cx="1210588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i="1" kern="0" dirty="0" smtClean="0">
                <a:latin typeface="+mn-lt"/>
              </a:rPr>
              <a:t>G. </a:t>
            </a:r>
            <a:r>
              <a:rPr lang="en-GB" i="1" kern="0" dirty="0" err="1" smtClean="0">
                <a:latin typeface="+mn-lt"/>
              </a:rPr>
              <a:t>Papotti</a:t>
            </a:r>
            <a:endParaRPr lang="en-GB" i="1" kern="0" dirty="0" smtClean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3326" y="749437"/>
            <a:ext cx="8326638" cy="11367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27013" indent="-227013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GB" kern="0" dirty="0" smtClean="0"/>
              <a:t>There are many UFOs, a significant number &gt; 1% of threshold</a:t>
            </a:r>
          </a:p>
          <a:p>
            <a:pPr marL="227013" indent="-227013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GB" kern="0" dirty="0" smtClean="0"/>
              <a:t>0.07% of all UFOs actually dump the beam</a:t>
            </a:r>
          </a:p>
          <a:p>
            <a:pPr marL="227013" indent="-227013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GB" kern="0" dirty="0" smtClean="0"/>
              <a:t>Signs </a:t>
            </a:r>
            <a:r>
              <a:rPr lang="en-GB" kern="0" dirty="0"/>
              <a:t>of conditioning when normalizing </a:t>
            </a:r>
            <a:r>
              <a:rPr lang="en-GB" kern="0" dirty="0" smtClean="0"/>
              <a:t>rate </a:t>
            </a:r>
            <a:r>
              <a:rPr lang="en-GB" kern="0" dirty="0"/>
              <a:t>by the total number of bunches</a:t>
            </a:r>
          </a:p>
        </p:txBody>
      </p:sp>
    </p:spTree>
    <p:extLst>
      <p:ext uri="{BB962C8B-B14F-4D97-AF65-F5344CB8AC3E}">
        <p14:creationId xmlns:p14="http://schemas.microsoft.com/office/powerpoint/2010/main" val="154827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0"/>
            <a:ext cx="9144000" cy="661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9751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3"/>
          <p:cNvGrpSpPr>
            <a:grpSpLocks/>
          </p:cNvGrpSpPr>
          <p:nvPr/>
        </p:nvGrpSpPr>
        <p:grpSpPr bwMode="auto">
          <a:xfrm>
            <a:off x="88900" y="775050"/>
            <a:ext cx="9055120" cy="2278068"/>
            <a:chOff x="288" y="720"/>
            <a:chExt cx="5704" cy="1435"/>
          </a:xfrm>
        </p:grpSpPr>
        <p:sp>
          <p:nvSpPr>
            <p:cNvPr id="24" name="Rectangle 3"/>
            <p:cNvSpPr>
              <a:spLocks noChangeArrowheads="1"/>
            </p:cNvSpPr>
            <p:nvPr/>
          </p:nvSpPr>
          <p:spPr bwMode="auto">
            <a:xfrm>
              <a:off x="288" y="808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/>
            <a:lstStyle/>
            <a:p>
              <a:pPr algn="l" eaLnBrk="1" hangingPunct="1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5318" cy="1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369" tIns="45685" rIns="91369" bIns="45685">
              <a:spAutoFit/>
            </a:bodyPr>
            <a:lstStyle>
              <a:lvl1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2600" dirty="0" smtClean="0">
                  <a:solidFill>
                    <a:srgbClr val="3333CC"/>
                  </a:solidFill>
                  <a:sym typeface="Wingdings" charset="0"/>
                </a:rPr>
                <a:t>Observations from the training campaign: </a:t>
              </a:r>
            </a:p>
            <a:p>
              <a:pPr algn="l" eaLnBrk="1" hangingPunct="1"/>
              <a:r>
                <a:rPr lang="en-US" dirty="0" smtClean="0">
                  <a:solidFill>
                    <a:srgbClr val="000000"/>
                  </a:solidFill>
                  <a:sym typeface="Wingdings" charset="0"/>
                </a:rPr>
                <a:t>Multiple magnet quenches during a given training quench event: </a:t>
              </a:r>
            </a:p>
            <a:p>
              <a:r>
                <a:rPr lang="en-US" dirty="0" smtClean="0">
                  <a:solidFill>
                    <a:srgbClr val="C00000"/>
                  </a:solidFill>
                  <a:sym typeface="Wingdings" charset="0"/>
                </a:rPr>
                <a:t>	</a:t>
              </a:r>
              <a:r>
                <a:rPr lang="en-US" sz="2200" dirty="0" smtClean="0">
                  <a:solidFill>
                    <a:srgbClr val="FF0000"/>
                  </a:solidFill>
                  <a:sym typeface="Wingdings"/>
                </a:rPr>
                <a:t> Multiple training quenches and / or EM coupling (timescale </a:t>
              </a:r>
              <a:r>
                <a:rPr lang="en-US" sz="2200" dirty="0">
                  <a:solidFill>
                    <a:srgbClr val="FF0000"/>
                  </a:solidFill>
                  <a:sym typeface="Wingdings"/>
                </a:rPr>
                <a:t>&lt; </a:t>
              </a:r>
              <a:r>
                <a:rPr lang="en-US" sz="2200" dirty="0" smtClean="0">
                  <a:solidFill>
                    <a:srgbClr val="FF0000"/>
                  </a:solidFill>
                  <a:sym typeface="Wingdings"/>
                </a:rPr>
                <a:t>1s)</a:t>
              </a:r>
            </a:p>
            <a:p>
              <a:r>
                <a:rPr lang="en-US" sz="2200" dirty="0">
                  <a:solidFill>
                    <a:srgbClr val="FF0000"/>
                  </a:solidFill>
                  <a:sym typeface="Wingdings"/>
                </a:rPr>
                <a:t> </a:t>
              </a:r>
              <a:r>
                <a:rPr lang="en-US" sz="2200" dirty="0" smtClean="0">
                  <a:solidFill>
                    <a:srgbClr val="FF0000"/>
                  </a:solidFill>
                  <a:sym typeface="Wingdings"/>
                </a:rPr>
                <a:t>           + heat propagation at lower current </a:t>
              </a:r>
              <a:r>
                <a:rPr lang="en-US" sz="2200" dirty="0" smtClean="0">
                  <a:solidFill>
                    <a:srgbClr val="7DA66E"/>
                  </a:solidFill>
                  <a:sym typeface="Wingdings"/>
                </a:rPr>
                <a:t> multiple quenches!!</a:t>
              </a:r>
            </a:p>
            <a:p>
              <a:r>
                <a:rPr lang="en-US" sz="2200" dirty="0">
                  <a:solidFill>
                    <a:srgbClr val="FF0000"/>
                  </a:solidFill>
                  <a:sym typeface="Wingdings"/>
                </a:rPr>
                <a:t>	</a:t>
              </a:r>
              <a:r>
                <a:rPr lang="en-US" sz="2200" dirty="0" smtClean="0">
                  <a:solidFill>
                    <a:srgbClr val="FF0000"/>
                  </a:solidFill>
                  <a:sym typeface="Wingdings"/>
                </a:rPr>
                <a:t> Possible cascade effect for quenches at higher magnet current!!!</a:t>
              </a:r>
            </a:p>
            <a:p>
              <a:r>
                <a:rPr lang="en-US" dirty="0" smtClean="0">
                  <a:solidFill>
                    <a:srgbClr val="00B050"/>
                  </a:solidFill>
                  <a:sym typeface="Wingdings"/>
                </a:rPr>
                <a:t>Example</a:t>
              </a:r>
              <a:r>
                <a:rPr lang="en-US" dirty="0">
                  <a:solidFill>
                    <a:srgbClr val="00B050"/>
                  </a:solidFill>
                  <a:sym typeface="Wingdings"/>
                </a:rPr>
                <a:t>: </a:t>
              </a:r>
              <a:r>
                <a:rPr lang="en-US" dirty="0" smtClean="0">
                  <a:solidFill>
                    <a:srgbClr val="00B050"/>
                  </a:solidFill>
                  <a:sym typeface="Wingdings"/>
                </a:rPr>
                <a:t>I=11521 A with 6 quenches triggered by </a:t>
              </a:r>
              <a:r>
                <a:rPr lang="en-US" dirty="0" err="1" smtClean="0">
                  <a:solidFill>
                    <a:srgbClr val="00B050"/>
                  </a:solidFill>
                  <a:sym typeface="Wingdings"/>
                </a:rPr>
                <a:t>nQPS</a:t>
              </a:r>
              <a:r>
                <a:rPr lang="en-US" dirty="0" smtClean="0">
                  <a:solidFill>
                    <a:srgbClr val="00B050"/>
                  </a:solidFill>
                  <a:sym typeface="Wingdings"/>
                </a:rPr>
                <a:t> and </a:t>
              </a:r>
              <a:r>
                <a:rPr lang="en-US" dirty="0" err="1" smtClean="0">
                  <a:solidFill>
                    <a:srgbClr val="00B050"/>
                  </a:solidFill>
                  <a:sym typeface="Wingdings"/>
                </a:rPr>
                <a:t>iQPS</a:t>
              </a:r>
              <a:endParaRPr lang="en-US" dirty="0" smtClean="0">
                <a:solidFill>
                  <a:srgbClr val="00B050"/>
                </a:solidFill>
                <a:sym typeface="Wingdings" charset="0"/>
              </a:endParaRPr>
            </a:p>
          </p:txBody>
        </p:sp>
      </p:grpSp>
      <p:sp>
        <p:nvSpPr>
          <p:cNvPr id="41" name="Rectangle 2"/>
          <p:cNvSpPr>
            <a:spLocks noGrp="1" noChangeArrowheads="1"/>
          </p:cNvSpPr>
          <p:nvPr>
            <p:ph type="title"/>
          </p:nvPr>
        </p:nvSpPr>
        <p:spPr>
          <a:xfrm>
            <a:off x="367983" y="114685"/>
            <a:ext cx="8240751" cy="720725"/>
          </a:xfrm>
        </p:spPr>
        <p:txBody>
          <a:bodyPr/>
          <a:lstStyle/>
          <a:p>
            <a:pPr eaLnBrk="1" hangingPunct="1"/>
            <a:r>
              <a:rPr lang="en-US" sz="3600" u="sng" dirty="0" smtClean="0">
                <a:solidFill>
                  <a:srgbClr val="FF0000"/>
                </a:solidFill>
                <a:latin typeface="Garamond" charset="0"/>
                <a:ea typeface="ＭＳ Ｐゴシック" charset="0"/>
                <a:cs typeface="ＭＳ Ｐゴシック" charset="0"/>
              </a:rPr>
              <a:t>LHC Energy Exploitation Study: Phase1</a:t>
            </a:r>
            <a:endParaRPr lang="en-US" sz="3600" u="sng" dirty="0">
              <a:solidFill>
                <a:srgbClr val="FF0000"/>
              </a:solidFill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67543" y="3029570"/>
            <a:ext cx="8208913" cy="3528392"/>
            <a:chOff x="395535" y="2636913"/>
            <a:chExt cx="8208913" cy="3528392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/>
            <a:srcRect l="1277" t="28945" r="2925" b="5003"/>
            <a:stretch/>
          </p:blipFill>
          <p:spPr>
            <a:xfrm>
              <a:off x="395535" y="2636913"/>
              <a:ext cx="8208913" cy="3528392"/>
            </a:xfrm>
            <a:prstGeom prst="rect">
              <a:avLst/>
            </a:prstGeom>
          </p:spPr>
        </p:pic>
        <p:grpSp>
          <p:nvGrpSpPr>
            <p:cNvPr id="20" name="Group 19"/>
            <p:cNvGrpSpPr/>
            <p:nvPr/>
          </p:nvGrpSpPr>
          <p:grpSpPr>
            <a:xfrm>
              <a:off x="611560" y="2807288"/>
              <a:ext cx="7455539" cy="3069984"/>
              <a:chOff x="611560" y="2807288"/>
              <a:chExt cx="7455539" cy="3069984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611560" y="2807288"/>
                <a:ext cx="9028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b="1" dirty="0" smtClean="0">
                    <a:solidFill>
                      <a:srgbClr val="6EA683"/>
                    </a:solidFill>
                  </a:rPr>
                  <a:t>A16R4</a:t>
                </a:r>
                <a:endParaRPr lang="en-GB" b="1" dirty="0">
                  <a:solidFill>
                    <a:srgbClr val="6EA683"/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1611158" y="2807288"/>
                <a:ext cx="9028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b="1" dirty="0" smtClean="0">
                    <a:solidFill>
                      <a:srgbClr val="0070C0"/>
                    </a:solidFill>
                  </a:rPr>
                  <a:t>C16R4</a:t>
                </a:r>
                <a:endParaRPr lang="en-GB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2544802" y="2807288"/>
                <a:ext cx="9028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b="1" dirty="0" smtClean="0">
                    <a:solidFill>
                      <a:srgbClr val="FF0000"/>
                    </a:solidFill>
                  </a:rPr>
                  <a:t>B16R4</a:t>
                </a:r>
                <a:endParaRPr lang="en-GB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4139952" y="2807288"/>
                <a:ext cx="9028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b="1" dirty="0" smtClean="0">
                    <a:solidFill>
                      <a:schemeClr val="accent3"/>
                    </a:solidFill>
                  </a:rPr>
                  <a:t>B17R4</a:t>
                </a:r>
                <a:endParaRPr lang="en-GB" b="1" dirty="0">
                  <a:solidFill>
                    <a:schemeClr val="accent3"/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5148064" y="2807288"/>
                <a:ext cx="9028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b="1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C17R4</a:t>
                </a:r>
                <a:endParaRPr lang="en-GB" b="1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7164288" y="2807288"/>
                <a:ext cx="9028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b="1" dirty="0" smtClean="0">
                    <a:solidFill>
                      <a:schemeClr val="accent4"/>
                    </a:solidFill>
                  </a:rPr>
                  <a:t>A17R4</a:t>
                </a:r>
                <a:endParaRPr lang="en-GB" b="1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0" name="Left-Right Arrow 29"/>
              <p:cNvSpPr/>
              <p:nvPr/>
            </p:nvSpPr>
            <p:spPr>
              <a:xfrm>
                <a:off x="1514370" y="5714480"/>
                <a:ext cx="3201645" cy="162792"/>
              </a:xfrm>
              <a:prstGeom prst="left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1624661" y="5417155"/>
                <a:ext cx="18229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dirty="0" smtClean="0">
                    <a:solidFill>
                      <a:schemeClr val="tx2"/>
                    </a:solidFill>
                  </a:rPr>
                  <a:t>Time </a:t>
                </a:r>
                <a:r>
                  <a:rPr lang="en-GB" dirty="0" smtClean="0">
                    <a:solidFill>
                      <a:schemeClr val="tx2"/>
                    </a:solidFill>
                  </a:rPr>
                  <a:t>scale</a:t>
                </a:r>
                <a:r>
                  <a:rPr lang="fr-CH" dirty="0" smtClean="0">
                    <a:solidFill>
                      <a:schemeClr val="tx2"/>
                    </a:solidFill>
                  </a:rPr>
                  <a:t> 0.5s</a:t>
                </a:r>
                <a:endParaRPr lang="en-GB" dirty="0">
                  <a:solidFill>
                    <a:schemeClr val="tx2"/>
                  </a:solidFill>
                </a:endParaRP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6756400" y="686150"/>
            <a:ext cx="2121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Chamonix 2017</a:t>
            </a:r>
          </a:p>
          <a:p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Sandrine Le </a:t>
            </a:r>
            <a:r>
              <a:rPr lang="en-US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Naour</a:t>
            </a:r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85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3"/>
          <p:cNvGrpSpPr>
            <a:grpSpLocks/>
          </p:cNvGrpSpPr>
          <p:nvPr/>
        </p:nvGrpSpPr>
        <p:grpSpPr bwMode="auto">
          <a:xfrm>
            <a:off x="114300" y="733810"/>
            <a:ext cx="9240860" cy="5755712"/>
            <a:chOff x="288" y="720"/>
            <a:chExt cx="5821" cy="3278"/>
          </a:xfrm>
        </p:grpSpPr>
        <p:sp>
          <p:nvSpPr>
            <p:cNvPr id="24" name="Rectangle 3"/>
            <p:cNvSpPr>
              <a:spLocks noChangeArrowheads="1"/>
            </p:cNvSpPr>
            <p:nvPr/>
          </p:nvSpPr>
          <p:spPr bwMode="auto">
            <a:xfrm>
              <a:off x="288" y="808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/>
            <a:lstStyle/>
            <a:p>
              <a:pPr algn="l" eaLnBrk="1" hangingPunct="1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5435" cy="3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69" tIns="45685" rIns="91369" bIns="45685">
              <a:spAutoFit/>
            </a:bodyPr>
            <a:lstStyle>
              <a:lvl1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dirty="0" smtClean="0">
                  <a:solidFill>
                    <a:srgbClr val="3333CC"/>
                  </a:solidFill>
                  <a:sym typeface="Wingdings" charset="0"/>
                </a:rPr>
                <a:t>All magnets re-tested in SM18 did not show intrinsic limitations to</a:t>
              </a:r>
            </a:p>
            <a:p>
              <a:pPr algn="l" eaLnBrk="1" hangingPunct="1">
                <a:spcAft>
                  <a:spcPts val="1200"/>
                </a:spcAft>
              </a:pPr>
              <a:r>
                <a:rPr lang="en-US" dirty="0" smtClean="0">
                  <a:solidFill>
                    <a:srgbClr val="3333CC"/>
                  </a:solidFill>
                  <a:sym typeface="Wingdings" charset="0"/>
                </a:rPr>
                <a:t>reach ‘ultimate’ field (including 26MBs from tunnel)</a:t>
              </a:r>
            </a:p>
            <a:p>
              <a:r>
                <a:rPr lang="en-US" dirty="0" smtClean="0">
                  <a:solidFill>
                    <a:srgbClr val="3333CC"/>
                  </a:solidFill>
                  <a:sym typeface="Wingdings" charset="0"/>
                </a:rPr>
                <a:t>Statistical </a:t>
              </a:r>
              <a:r>
                <a:rPr lang="en-US" dirty="0">
                  <a:solidFill>
                    <a:srgbClr val="3333CC"/>
                  </a:solidFill>
                  <a:sym typeface="Wingdings" charset="0"/>
                </a:rPr>
                <a:t>analysis of all training quenches</a:t>
              </a:r>
              <a:r>
                <a:rPr lang="en-US" dirty="0" smtClean="0">
                  <a:solidFill>
                    <a:srgbClr val="3333CC"/>
                  </a:solidFill>
                  <a:sym typeface="Wingdings" charset="0"/>
                </a:rPr>
                <a:t>:</a:t>
              </a:r>
            </a:p>
            <a:p>
              <a:pPr marL="342900" indent="-342900" algn="l" eaLnBrk="1" hangingPunct="1">
                <a:buFont typeface="Arial" charset="0"/>
                <a:buChar char="•"/>
              </a:pPr>
              <a:r>
                <a:rPr lang="en-US" dirty="0" smtClean="0">
                  <a:solidFill>
                    <a:srgbClr val="00B050"/>
                  </a:solidFill>
                  <a:sym typeface="Wingdings" charset="0"/>
                </a:rPr>
                <a:t>95% of all quenches are 1</a:t>
              </a:r>
              <a:r>
                <a:rPr lang="en-US" baseline="30000" dirty="0" smtClean="0">
                  <a:solidFill>
                    <a:srgbClr val="00B050"/>
                  </a:solidFill>
                  <a:sym typeface="Wingdings" charset="0"/>
                </a:rPr>
                <a:t>st</a:t>
              </a:r>
              <a:r>
                <a:rPr lang="en-US" dirty="0" smtClean="0">
                  <a:solidFill>
                    <a:srgbClr val="00B050"/>
                  </a:solidFill>
                  <a:sym typeface="Wingdings" charset="0"/>
                </a:rPr>
                <a:t> quenches (magnets quench only once)</a:t>
              </a:r>
            </a:p>
            <a:p>
              <a:pPr marL="342900" indent="-342900" algn="l" eaLnBrk="1" hangingPunct="1">
                <a:buFont typeface="Arial" charset="0"/>
                <a:buChar char="•"/>
              </a:pPr>
              <a:r>
                <a:rPr lang="en-US" dirty="0" smtClean="0">
                  <a:solidFill>
                    <a:srgbClr val="000000"/>
                  </a:solidFill>
                  <a:sym typeface="Wingdings" charset="0"/>
                </a:rPr>
                <a:t>Most training quenches in 3000 series</a:t>
              </a:r>
            </a:p>
            <a:p>
              <a:pPr marL="342900" indent="-342900" algn="l" eaLnBrk="1" hangingPunct="1">
                <a:buFont typeface="Arial" charset="0"/>
                <a:buChar char="•"/>
              </a:pPr>
              <a:r>
                <a:rPr lang="en-US" dirty="0" smtClean="0">
                  <a:solidFill>
                    <a:srgbClr val="FF0000"/>
                  </a:solidFill>
                  <a:sym typeface="Wingdings" charset="0"/>
                </a:rPr>
                <a:t>No correlation in the training before and after thermal cycle!</a:t>
              </a:r>
            </a:p>
            <a:p>
              <a:pPr lvl="1">
                <a:spcAft>
                  <a:spcPts val="1200"/>
                </a:spcAft>
              </a:pPr>
              <a:r>
                <a:rPr lang="en-US" dirty="0" smtClean="0">
                  <a:solidFill>
                    <a:schemeClr val="tx1"/>
                  </a:solidFill>
                  <a:sym typeface="Wingdings"/>
                </a:rPr>
                <a:t>Statistical process with Gaussian tails</a:t>
              </a:r>
              <a:endParaRPr lang="en-US" dirty="0">
                <a:solidFill>
                  <a:schemeClr val="tx1"/>
                </a:solidFill>
                <a:sym typeface="Wingdings"/>
              </a:endParaRPr>
            </a:p>
            <a:p>
              <a:r>
                <a:rPr lang="fr-CH" sz="2000" dirty="0" smtClean="0">
                  <a:solidFill>
                    <a:schemeClr val="tx1"/>
                  </a:solidFill>
                  <a:sym typeface="Symbol" pitchFamily="18" charset="2"/>
                </a:rPr>
                <a:t>Expectation for 7TeV:</a:t>
              </a:r>
            </a:p>
            <a:p>
              <a:r>
                <a:rPr lang="fr-CH" sz="2000" dirty="0" smtClean="0">
                  <a:solidFill>
                    <a:schemeClr val="tx1"/>
                  </a:solidFill>
                  <a:sym typeface="Symbol" pitchFamily="18" charset="2"/>
                </a:rPr>
                <a:t>33</a:t>
              </a:r>
              <a:r>
                <a:rPr lang="fr-CH" sz="2000" dirty="0">
                  <a:solidFill>
                    <a:schemeClr val="tx1"/>
                  </a:solidFill>
                  <a:sym typeface="Symbol" pitchFamily="18" charset="2"/>
                </a:rPr>
                <a:t>% of 2000 </a:t>
              </a:r>
              <a:r>
                <a:rPr lang="fr-CH" sz="2000" dirty="0" err="1">
                  <a:solidFill>
                    <a:schemeClr val="tx1"/>
                  </a:solidFill>
                  <a:sym typeface="Symbol" pitchFamily="18" charset="2"/>
                </a:rPr>
                <a:t>series</a:t>
              </a:r>
              <a:r>
                <a:rPr lang="fr-CH" sz="2000" dirty="0">
                  <a:solidFill>
                    <a:schemeClr val="tx1"/>
                  </a:solidFill>
                  <a:sym typeface="Symbol" pitchFamily="18" charset="2"/>
                </a:rPr>
                <a:t> </a:t>
              </a:r>
              <a:endParaRPr lang="fr-CH" sz="2000" dirty="0" smtClean="0">
                <a:solidFill>
                  <a:schemeClr val="tx1"/>
                </a:solidFill>
                <a:sym typeface="Symbol" pitchFamily="18" charset="2"/>
              </a:endParaRPr>
            </a:p>
            <a:p>
              <a:r>
                <a:rPr lang="fr-CH" sz="2000" dirty="0">
                  <a:solidFill>
                    <a:schemeClr val="tx1"/>
                  </a:solidFill>
                  <a:sym typeface="Symbol" pitchFamily="18" charset="2"/>
                </a:rPr>
                <a:t>	</a:t>
              </a:r>
              <a:r>
                <a:rPr lang="fr-CH" sz="2000" dirty="0" smtClean="0">
                  <a:solidFill>
                    <a:schemeClr val="tx1"/>
                  </a:solidFill>
                  <a:sym typeface="Symbol" pitchFamily="18" charset="2"/>
                </a:rPr>
                <a:t>	~</a:t>
              </a:r>
              <a:r>
                <a:rPr lang="fr-CH" sz="2000" dirty="0">
                  <a:solidFill>
                    <a:schemeClr val="tx1"/>
                  </a:solidFill>
                  <a:sym typeface="Symbol" pitchFamily="18" charset="2"/>
                </a:rPr>
                <a:t>140 </a:t>
              </a:r>
              <a:r>
                <a:rPr lang="fr-CH" sz="2000" dirty="0" err="1">
                  <a:solidFill>
                    <a:schemeClr val="tx1"/>
                  </a:solidFill>
                  <a:sym typeface="Symbol" pitchFamily="18" charset="2"/>
                </a:rPr>
                <a:t>quenches</a:t>
              </a:r>
              <a:endParaRPr lang="fr-CH" sz="2000" dirty="0">
                <a:solidFill>
                  <a:schemeClr val="tx1"/>
                </a:solidFill>
                <a:sym typeface="Symbol" pitchFamily="18" charset="2"/>
              </a:endParaRPr>
            </a:p>
            <a:p>
              <a:r>
                <a:rPr lang="fr-CH" sz="2000" dirty="0">
                  <a:solidFill>
                    <a:schemeClr val="tx1"/>
                  </a:solidFill>
                  <a:sym typeface="Symbol" pitchFamily="18" charset="2"/>
                </a:rPr>
                <a:t>90% of 3000 </a:t>
              </a:r>
              <a:r>
                <a:rPr lang="fr-CH" sz="2000" dirty="0" err="1">
                  <a:solidFill>
                    <a:schemeClr val="tx1"/>
                  </a:solidFill>
                  <a:sym typeface="Symbol" pitchFamily="18" charset="2"/>
                </a:rPr>
                <a:t>series</a:t>
              </a:r>
              <a:r>
                <a:rPr lang="fr-CH" sz="2000" dirty="0">
                  <a:solidFill>
                    <a:schemeClr val="tx1"/>
                  </a:solidFill>
                  <a:sym typeface="Symbol" pitchFamily="18" charset="2"/>
                </a:rPr>
                <a:t> </a:t>
              </a:r>
              <a:endParaRPr lang="fr-CH" sz="2000" dirty="0" smtClean="0">
                <a:solidFill>
                  <a:schemeClr val="tx1"/>
                </a:solidFill>
                <a:sym typeface="Symbol" pitchFamily="18" charset="2"/>
              </a:endParaRPr>
            </a:p>
            <a:p>
              <a:r>
                <a:rPr lang="fr-CH" sz="2000" dirty="0">
                  <a:solidFill>
                    <a:schemeClr val="tx1"/>
                  </a:solidFill>
                  <a:sym typeface="Symbol" pitchFamily="18" charset="2"/>
                </a:rPr>
                <a:t>	</a:t>
              </a:r>
              <a:r>
                <a:rPr lang="fr-CH" sz="2000" dirty="0" smtClean="0">
                  <a:solidFill>
                    <a:schemeClr val="tx1"/>
                  </a:solidFill>
                  <a:sym typeface="Symbol" pitchFamily="18" charset="2"/>
                </a:rPr>
                <a:t>	~</a:t>
              </a:r>
              <a:r>
                <a:rPr lang="fr-CH" sz="2000" dirty="0">
                  <a:solidFill>
                    <a:schemeClr val="tx1"/>
                  </a:solidFill>
                  <a:sym typeface="Symbol" pitchFamily="18" charset="2"/>
                </a:rPr>
                <a:t>370 </a:t>
              </a:r>
              <a:r>
                <a:rPr lang="fr-CH" sz="2000" dirty="0" err="1" smtClean="0">
                  <a:solidFill>
                    <a:schemeClr val="tx1"/>
                  </a:solidFill>
                  <a:sym typeface="Symbol" pitchFamily="18" charset="2"/>
                </a:rPr>
                <a:t>quenches</a:t>
              </a:r>
              <a:endParaRPr lang="fr-CH" sz="2000" dirty="0">
                <a:solidFill>
                  <a:schemeClr val="tx1"/>
                </a:solidFill>
                <a:sym typeface="Symbol" pitchFamily="18" charset="2"/>
              </a:endParaRPr>
            </a:p>
            <a:p>
              <a:pPr marL="342900" indent="-342900">
                <a:buFont typeface="Wingdings" charset="2"/>
                <a:buChar char="è"/>
              </a:pPr>
              <a:r>
                <a:rPr lang="en-US" sz="2000" dirty="0" smtClean="0">
                  <a:solidFill>
                    <a:srgbClr val="0070C0"/>
                  </a:solidFill>
                  <a:sym typeface="Wingdings" charset="0"/>
                </a:rPr>
                <a:t>ca. 500 to 600 quenches</a:t>
              </a:r>
            </a:p>
            <a:p>
              <a:r>
                <a:rPr lang="en-US" sz="2000" dirty="0" smtClean="0">
                  <a:solidFill>
                    <a:srgbClr val="0070C0"/>
                  </a:solidFill>
                  <a:sym typeface="Wingdings" charset="0"/>
                </a:rPr>
                <a:t>      to reach 7 </a:t>
              </a:r>
              <a:r>
                <a:rPr lang="en-US" sz="2000" dirty="0" err="1" smtClean="0">
                  <a:solidFill>
                    <a:srgbClr val="0070C0"/>
                  </a:solidFill>
                  <a:sym typeface="Wingdings" charset="0"/>
                </a:rPr>
                <a:t>TeV</a:t>
              </a:r>
              <a:endParaRPr lang="en-US" sz="2000" dirty="0">
                <a:solidFill>
                  <a:srgbClr val="0070C0"/>
                </a:solidFill>
                <a:sym typeface="Wingdings" charset="0"/>
              </a:endParaRPr>
            </a:p>
            <a:p>
              <a:r>
                <a:rPr lang="en-US" sz="2000" dirty="0" smtClean="0">
                  <a:solidFill>
                    <a:schemeClr val="tx1"/>
                  </a:solidFill>
                  <a:sym typeface="Wingdings" charset="0"/>
                </a:rPr>
                <a:t>      </a:t>
              </a:r>
              <a:r>
                <a:rPr lang="en-US" sz="2000" dirty="0" smtClean="0">
                  <a:solidFill>
                    <a:srgbClr val="7DA66E"/>
                  </a:solidFill>
                  <a:sym typeface="Wingdings" charset="0"/>
                </a:rPr>
                <a:t>ca. 2 quenches / day</a:t>
              </a:r>
              <a:endParaRPr lang="en-US" sz="2000" dirty="0">
                <a:solidFill>
                  <a:srgbClr val="7DA66E"/>
                </a:solidFill>
                <a:sym typeface="Wingdings" charset="0"/>
              </a:endParaRPr>
            </a:p>
            <a:p>
              <a:pPr marL="342900" indent="-342900">
                <a:buFont typeface="Wingdings" charset="2"/>
                <a:buChar char="è"/>
              </a:pPr>
              <a:r>
                <a:rPr lang="en-US" sz="2000" dirty="0" smtClean="0">
                  <a:solidFill>
                    <a:srgbClr val="FF0000"/>
                  </a:solidFill>
                  <a:sym typeface="Wingdings" charset="0"/>
                </a:rPr>
                <a:t>Total of 1 month / sector</a:t>
              </a:r>
            </a:p>
          </p:txBody>
        </p:sp>
      </p:grpSp>
      <p:sp>
        <p:nvSpPr>
          <p:cNvPr id="41" name="Rectangle 2"/>
          <p:cNvSpPr>
            <a:spLocks noGrp="1" noChangeArrowheads="1"/>
          </p:cNvSpPr>
          <p:nvPr>
            <p:ph type="title"/>
          </p:nvPr>
        </p:nvSpPr>
        <p:spPr>
          <a:xfrm>
            <a:off x="412595" y="159289"/>
            <a:ext cx="7961971" cy="720725"/>
          </a:xfrm>
        </p:spPr>
        <p:txBody>
          <a:bodyPr/>
          <a:lstStyle/>
          <a:p>
            <a:pPr eaLnBrk="1" hangingPunct="1"/>
            <a:r>
              <a:rPr lang="en-US" sz="3600" u="sng" dirty="0" smtClean="0">
                <a:solidFill>
                  <a:srgbClr val="FF0000"/>
                </a:solidFill>
                <a:latin typeface="Garamond" charset="0"/>
                <a:ea typeface="ＭＳ Ｐゴシック" charset="0"/>
                <a:cs typeface="ＭＳ Ｐゴシック" charset="0"/>
              </a:rPr>
              <a:t>LHC Energy Exploitation Study: Phase1</a:t>
            </a:r>
            <a:endParaRPr lang="en-US" sz="3600" u="sng" dirty="0">
              <a:solidFill>
                <a:srgbClr val="FF0000"/>
              </a:solidFill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6123" y="3542668"/>
            <a:ext cx="5431003" cy="331452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173737" y="3059036"/>
            <a:ext cx="1552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Ezio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Todesco</a:t>
            </a:r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127000" y="1726526"/>
            <a:ext cx="534989" cy="251088"/>
          </a:xfrm>
          <a:prstGeom prst="rect">
            <a:avLst/>
          </a:prstGeom>
          <a:solidFill>
            <a:srgbClr val="00CC00"/>
          </a:solidFill>
          <a:ln w="25400">
            <a:solidFill>
              <a:srgbClr val="3366FF"/>
            </a:solidFill>
            <a:miter lim="800000"/>
            <a:headEnd/>
            <a:tailEnd/>
          </a:ln>
        </p:spPr>
        <p:txBody>
          <a:bodyPr wrap="none" lIns="91369" tIns="45685" rIns="91369" bIns="45685" anchor="ctr"/>
          <a:lstStyle/>
          <a:p>
            <a:pPr algn="l" eaLnBrk="1" hangingPunct="1"/>
            <a:endParaRPr lang="en-GB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61037" y="1357236"/>
            <a:ext cx="1851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Chamonix 2017</a:t>
            </a:r>
          </a:p>
          <a:p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Gerard </a:t>
            </a:r>
            <a:r>
              <a:rPr lang="en-US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Willering</a:t>
            </a:r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94077" y="2504329"/>
            <a:ext cx="9016043" cy="2400587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9" tIns="45685" rIns="91369" bIns="45685">
            <a:spAutoFit/>
          </a:bodyPr>
          <a:lstStyle>
            <a:lvl1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Aft>
                <a:spcPts val="600"/>
              </a:spcAft>
            </a:pPr>
            <a:r>
              <a:rPr lang="en-US" sz="2600" dirty="0" smtClean="0">
                <a:solidFill>
                  <a:srgbClr val="3333CC"/>
                </a:solidFill>
                <a:sym typeface="Wingdings" charset="0"/>
              </a:rPr>
              <a:t>Beam Energy for </a:t>
            </a:r>
            <a:r>
              <a:rPr lang="en-US" sz="2600" dirty="0" err="1" smtClean="0">
                <a:solidFill>
                  <a:srgbClr val="3333CC"/>
                </a:solidFill>
                <a:sym typeface="Wingdings" charset="0"/>
              </a:rPr>
              <a:t>RunIII</a:t>
            </a:r>
            <a:r>
              <a:rPr lang="en-US" sz="2600" dirty="0" smtClean="0">
                <a:solidFill>
                  <a:srgbClr val="3333CC"/>
                </a:solidFill>
                <a:sym typeface="Wingdings" charset="0"/>
              </a:rPr>
              <a:t>: </a:t>
            </a:r>
          </a:p>
          <a:p>
            <a:pPr>
              <a:spcAft>
                <a:spcPts val="600"/>
              </a:spcAft>
            </a:pPr>
            <a:r>
              <a:rPr lang="en-US" sz="2600" dirty="0" smtClean="0">
                <a:solidFill>
                  <a:srgbClr val="000000"/>
                </a:solidFill>
                <a:sym typeface="Wingdings" charset="0"/>
              </a:rPr>
              <a:t>Probable to push beam energy towards 7 </a:t>
            </a:r>
            <a:r>
              <a:rPr lang="en-US" sz="2600" dirty="0" err="1" smtClean="0">
                <a:solidFill>
                  <a:srgbClr val="000000"/>
                </a:solidFill>
                <a:sym typeface="Wingdings" charset="0"/>
              </a:rPr>
              <a:t>TeV</a:t>
            </a:r>
            <a:r>
              <a:rPr lang="en-US" sz="2600" dirty="0" smtClean="0">
                <a:solidFill>
                  <a:srgbClr val="000000"/>
                </a:solidFill>
                <a:sym typeface="Wingdings" charset="0"/>
              </a:rPr>
              <a:t> after LS2 for </a:t>
            </a:r>
            <a:r>
              <a:rPr lang="en-US" sz="2600" dirty="0" err="1" smtClean="0">
                <a:solidFill>
                  <a:srgbClr val="000000"/>
                </a:solidFill>
                <a:sym typeface="Wingdings" charset="0"/>
              </a:rPr>
              <a:t>RunIII</a:t>
            </a:r>
            <a:endParaRPr lang="en-US" sz="2600" dirty="0" smtClean="0">
              <a:solidFill>
                <a:srgbClr val="000000"/>
              </a:solidFill>
              <a:sym typeface="Wingdings" charset="0"/>
            </a:endParaRPr>
          </a:p>
          <a:p>
            <a:pPr>
              <a:spcAft>
                <a:spcPts val="600"/>
              </a:spcAft>
            </a:pPr>
            <a:r>
              <a:rPr lang="en-US" sz="2600" dirty="0" smtClean="0">
                <a:solidFill>
                  <a:srgbClr val="000000"/>
                </a:solidFill>
                <a:sym typeface="Wingdings" charset="0"/>
              </a:rPr>
              <a:t>However, several equipment components might reach their </a:t>
            </a:r>
            <a:endParaRPr lang="en-US" dirty="0">
              <a:solidFill>
                <a:schemeClr val="tx1"/>
              </a:solidFill>
              <a:sym typeface="Wingdings" charset="0"/>
            </a:endParaRPr>
          </a:p>
          <a:p>
            <a:pPr>
              <a:spcAft>
                <a:spcPts val="600"/>
              </a:spcAft>
            </a:pPr>
            <a:r>
              <a:rPr lang="en-US" sz="2600" dirty="0">
                <a:solidFill>
                  <a:schemeClr val="tx1"/>
                </a:solidFill>
                <a:sym typeface="Wingdings" charset="0"/>
              </a:rPr>
              <a:t>p</a:t>
            </a:r>
            <a:r>
              <a:rPr lang="en-US" sz="2600" dirty="0" smtClean="0">
                <a:solidFill>
                  <a:schemeClr val="tx1"/>
                </a:solidFill>
                <a:sym typeface="Wingdings" charset="0"/>
              </a:rPr>
              <a:t>erformance limits @ 7TeV </a:t>
            </a:r>
          </a:p>
          <a:p>
            <a:pPr>
              <a:spcAft>
                <a:spcPts val="600"/>
              </a:spcAft>
            </a:pPr>
            <a:r>
              <a:rPr lang="en-US" sz="2600" dirty="0" smtClean="0">
                <a:solidFill>
                  <a:schemeClr val="tx1"/>
                </a:solidFill>
                <a:sym typeface="Wingdings"/>
              </a:rPr>
              <a:t> needs validation during training campaign after LS2</a:t>
            </a:r>
            <a:endParaRPr lang="en-US" sz="2600" dirty="0" smtClean="0">
              <a:solidFill>
                <a:srgbClr val="000000"/>
              </a:solidFill>
              <a:sym typeface="Wingdings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49019" y="5019216"/>
            <a:ext cx="3198154" cy="1523222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28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8-01 at 4.45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87400"/>
            <a:ext cx="9144000" cy="5106390"/>
          </a:xfrm>
          <a:prstGeom prst="rect">
            <a:avLst/>
          </a:prstGeom>
          <a:effectLst/>
        </p:spPr>
      </p:pic>
      <p:sp>
        <p:nvSpPr>
          <p:cNvPr id="5" name="TextBox 4"/>
          <p:cNvSpPr txBox="1"/>
          <p:nvPr/>
        </p:nvSpPr>
        <p:spPr>
          <a:xfrm>
            <a:off x="1981200" y="1930400"/>
            <a:ext cx="8382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Splices fixed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58446" y="1930400"/>
            <a:ext cx="9906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Injectors</a:t>
            </a:r>
            <a:br>
              <a:rPr lang="en-US" dirty="0" smtClean="0">
                <a:solidFill>
                  <a:prstClr val="black"/>
                </a:solidFill>
                <a:latin typeface="Calibri"/>
              </a:rPr>
            </a:br>
            <a:r>
              <a:rPr lang="en-US" dirty="0" smtClean="0">
                <a:solidFill>
                  <a:prstClr val="black"/>
                </a:solidFill>
                <a:latin typeface="Calibri"/>
              </a:rPr>
              <a:t>upgrade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885504" y="1169366"/>
            <a:ext cx="1143000" cy="381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Calibri"/>
              </a:rPr>
              <a:t>25 fb</a:t>
            </a:r>
            <a:r>
              <a:rPr lang="en-US" b="1" baseline="30000" dirty="0" smtClean="0">
                <a:solidFill>
                  <a:srgbClr val="0000FF"/>
                </a:solidFill>
                <a:latin typeface="Calibri"/>
              </a:rPr>
              <a:t>-1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696200" y="1130300"/>
            <a:ext cx="1143000" cy="381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Calibri"/>
              </a:rPr>
              <a:t>3000 fb</a:t>
            </a:r>
            <a:r>
              <a:rPr lang="en-US" b="1" baseline="30000" dirty="0" smtClean="0">
                <a:solidFill>
                  <a:srgbClr val="0000FF"/>
                </a:solidFill>
                <a:latin typeface="Calibri"/>
              </a:rPr>
              <a:t>-1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572000" y="3708400"/>
            <a:ext cx="990600" cy="381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Calibri"/>
              </a:rPr>
              <a:t>300 fb</a:t>
            </a:r>
            <a:r>
              <a:rPr lang="en-US" b="1" baseline="30000" dirty="0" smtClean="0">
                <a:solidFill>
                  <a:srgbClr val="0000FF"/>
                </a:solidFill>
                <a:latin typeface="Calibri"/>
              </a:rPr>
              <a:t>-1</a:t>
            </a:r>
          </a:p>
        </p:txBody>
      </p:sp>
      <p:sp>
        <p:nvSpPr>
          <p:cNvPr id="16" name="Up Arrow Callout 15"/>
          <p:cNvSpPr/>
          <p:nvPr/>
        </p:nvSpPr>
        <p:spPr>
          <a:xfrm>
            <a:off x="818704" y="4711700"/>
            <a:ext cx="1543496" cy="1752600"/>
          </a:xfrm>
          <a:prstGeom prst="upArrowCallout">
            <a:avLst>
              <a:gd name="adj1" fmla="val 14586"/>
              <a:gd name="adj2" fmla="val 14586"/>
              <a:gd name="adj3" fmla="val 18751"/>
              <a:gd name="adj4" fmla="val 73988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b="1" dirty="0" smtClean="0">
                <a:solidFill>
                  <a:prstClr val="white"/>
                </a:solidFill>
                <a:latin typeface="Calibri"/>
              </a:rPr>
              <a:t>0.75 10</a:t>
            </a:r>
            <a:r>
              <a:rPr lang="fr-CH" sz="1600" b="1" baseline="30000" dirty="0" smtClean="0">
                <a:solidFill>
                  <a:prstClr val="white"/>
                </a:solidFill>
                <a:latin typeface="Calibri"/>
              </a:rPr>
              <a:t>34</a:t>
            </a:r>
            <a:r>
              <a:rPr lang="fr-CH" sz="1600" b="1" dirty="0" smtClean="0">
                <a:solidFill>
                  <a:prstClr val="white"/>
                </a:solidFill>
                <a:latin typeface="Calibri"/>
              </a:rPr>
              <a:t> cm</a:t>
            </a:r>
            <a:r>
              <a:rPr lang="fr-CH" sz="1600" b="1" baseline="30000" dirty="0" smtClean="0">
                <a:solidFill>
                  <a:prstClr val="white"/>
                </a:solidFill>
                <a:latin typeface="Calibri"/>
              </a:rPr>
              <a:t>-2</a:t>
            </a:r>
            <a:r>
              <a:rPr lang="fr-CH" sz="1600" b="1" dirty="0" smtClean="0">
                <a:solidFill>
                  <a:prstClr val="white"/>
                </a:solidFill>
                <a:latin typeface="Calibri"/>
              </a:rPr>
              <a:t>s</a:t>
            </a:r>
            <a:r>
              <a:rPr lang="fr-CH" sz="1600" b="1" baseline="30000" dirty="0" smtClean="0">
                <a:solidFill>
                  <a:prstClr val="white"/>
                </a:solidFill>
                <a:latin typeface="Calibri"/>
              </a:rPr>
              <a:t>-1</a:t>
            </a:r>
          </a:p>
          <a:p>
            <a:pPr algn="ctr"/>
            <a:r>
              <a:rPr lang="fr-CH" sz="1600" b="1" dirty="0" smtClean="0">
                <a:solidFill>
                  <a:prstClr val="white"/>
                </a:solidFill>
                <a:latin typeface="Calibri"/>
              </a:rPr>
              <a:t>50 ns </a:t>
            </a:r>
            <a:r>
              <a:rPr lang="fr-CH" sz="1600" b="1" dirty="0" err="1" smtClean="0">
                <a:solidFill>
                  <a:prstClr val="white"/>
                </a:solidFill>
                <a:latin typeface="Calibri"/>
              </a:rPr>
              <a:t>bunch</a:t>
            </a:r>
            <a:r>
              <a:rPr lang="fr-CH" sz="1600" b="1" dirty="0" smtClean="0">
                <a:solidFill>
                  <a:prstClr val="white"/>
                </a:solidFill>
                <a:latin typeface="Calibri"/>
              </a:rPr>
              <a:t> </a:t>
            </a:r>
            <a:br>
              <a:rPr lang="fr-CH" sz="1600" b="1" dirty="0" smtClean="0">
                <a:solidFill>
                  <a:prstClr val="white"/>
                </a:solidFill>
                <a:latin typeface="Calibri"/>
              </a:rPr>
            </a:br>
            <a:r>
              <a:rPr lang="fr-CH" sz="1600" b="1" dirty="0" smtClean="0">
                <a:solidFill>
                  <a:prstClr val="white"/>
                </a:solidFill>
                <a:latin typeface="Calibri"/>
              </a:rPr>
              <a:t>high pile up </a:t>
            </a:r>
            <a:r>
              <a:rPr lang="fr-CH" sz="1600" b="1" dirty="0" smtClean="0">
                <a:solidFill>
                  <a:prstClr val="white"/>
                </a:solidFill>
                <a:latin typeface="Calibri"/>
                <a:sym typeface="Symbol"/>
              </a:rPr>
              <a:t>40</a:t>
            </a:r>
            <a:r>
              <a:rPr lang="fr-CH" sz="1600" b="1" dirty="0" smtClean="0">
                <a:solidFill>
                  <a:prstClr val="white"/>
                </a:solidFill>
                <a:latin typeface="Calibri"/>
              </a:rPr>
              <a:t> </a:t>
            </a:r>
            <a:endParaRPr lang="en-GB" sz="16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Up Arrow Callout 16"/>
          <p:cNvSpPr/>
          <p:nvPr/>
        </p:nvSpPr>
        <p:spPr>
          <a:xfrm>
            <a:off x="2457004" y="4711700"/>
            <a:ext cx="1468520" cy="1752600"/>
          </a:xfrm>
          <a:prstGeom prst="upArrowCallout">
            <a:avLst>
              <a:gd name="adj1" fmla="val 14586"/>
              <a:gd name="adj2" fmla="val 14586"/>
              <a:gd name="adj3" fmla="val 18751"/>
              <a:gd name="adj4" fmla="val 73988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b="1" dirty="0" smtClean="0">
                <a:solidFill>
                  <a:prstClr val="white"/>
                </a:solidFill>
                <a:latin typeface="Calibri"/>
              </a:rPr>
              <a:t>1.5 10</a:t>
            </a:r>
            <a:r>
              <a:rPr lang="fr-CH" sz="1600" b="1" baseline="30000" dirty="0" smtClean="0">
                <a:solidFill>
                  <a:prstClr val="white"/>
                </a:solidFill>
                <a:latin typeface="Calibri"/>
              </a:rPr>
              <a:t>34</a:t>
            </a:r>
            <a:r>
              <a:rPr lang="fr-CH" sz="1600" b="1" dirty="0" smtClean="0">
                <a:solidFill>
                  <a:prstClr val="white"/>
                </a:solidFill>
                <a:latin typeface="Calibri"/>
              </a:rPr>
              <a:t> cm</a:t>
            </a:r>
            <a:r>
              <a:rPr lang="fr-CH" sz="1600" b="1" baseline="30000" dirty="0" smtClean="0">
                <a:solidFill>
                  <a:prstClr val="white"/>
                </a:solidFill>
                <a:latin typeface="Calibri"/>
              </a:rPr>
              <a:t>-2</a:t>
            </a:r>
            <a:r>
              <a:rPr lang="fr-CH" sz="1600" b="1" dirty="0" smtClean="0">
                <a:solidFill>
                  <a:prstClr val="white"/>
                </a:solidFill>
                <a:latin typeface="Calibri"/>
              </a:rPr>
              <a:t>s</a:t>
            </a:r>
            <a:r>
              <a:rPr lang="fr-CH" sz="1600" b="1" baseline="30000" dirty="0" smtClean="0">
                <a:solidFill>
                  <a:prstClr val="white"/>
                </a:solidFill>
                <a:latin typeface="Calibri"/>
              </a:rPr>
              <a:t>-1</a:t>
            </a:r>
          </a:p>
          <a:p>
            <a:pPr algn="ctr"/>
            <a:r>
              <a:rPr lang="fr-CH" sz="1600" b="1" dirty="0" smtClean="0">
                <a:solidFill>
                  <a:prstClr val="white"/>
                </a:solidFill>
                <a:latin typeface="Calibri"/>
              </a:rPr>
              <a:t>25 ns bunch </a:t>
            </a:r>
            <a:br>
              <a:rPr lang="fr-CH" sz="1600" b="1" dirty="0" smtClean="0">
                <a:solidFill>
                  <a:prstClr val="white"/>
                </a:solidFill>
                <a:latin typeface="Calibri"/>
              </a:rPr>
            </a:br>
            <a:r>
              <a:rPr lang="fr-CH" sz="1600" b="1" dirty="0" smtClean="0">
                <a:solidFill>
                  <a:prstClr val="white"/>
                </a:solidFill>
                <a:latin typeface="Calibri"/>
              </a:rPr>
              <a:t>high pile up </a:t>
            </a:r>
            <a:r>
              <a:rPr lang="fr-CH" sz="1600" b="1" dirty="0" smtClean="0">
                <a:solidFill>
                  <a:prstClr val="white"/>
                </a:solidFill>
                <a:latin typeface="Calibri"/>
                <a:sym typeface="Symbol"/>
              </a:rPr>
              <a:t>40</a:t>
            </a:r>
            <a:r>
              <a:rPr lang="fr-CH" sz="1600" b="1" dirty="0" smtClean="0">
                <a:solidFill>
                  <a:prstClr val="white"/>
                </a:solidFill>
                <a:latin typeface="Calibri"/>
              </a:rPr>
              <a:t> </a:t>
            </a:r>
            <a:endParaRPr lang="en-GB" sz="16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723704" y="2745815"/>
            <a:ext cx="819596" cy="914400"/>
          </a:xfrm>
          <a:prstGeom prst="roundRect">
            <a:avLst/>
          </a:prstGeom>
          <a:solidFill>
            <a:srgbClr val="0089B5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b="1" dirty="0">
                <a:solidFill>
                  <a:prstClr val="white"/>
                </a:solidFill>
                <a:latin typeface="Calibri"/>
              </a:rPr>
              <a:t>e</a:t>
            </a:r>
            <a:r>
              <a:rPr lang="fr-CH" sz="1400" b="1" dirty="0" smtClean="0">
                <a:solidFill>
                  <a:prstClr val="white"/>
                </a:solidFill>
                <a:latin typeface="Calibri"/>
              </a:rPr>
              <a:t>-cloud UFOs!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15605" y="1550366"/>
            <a:ext cx="622286" cy="338554"/>
          </a:xfrm>
          <a:prstGeom prst="rect">
            <a:avLst/>
          </a:prstGeom>
          <a:solidFill>
            <a:srgbClr val="3861AA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CH" sz="1600" b="1" dirty="0" err="1" smtClean="0">
                <a:solidFill>
                  <a:prstClr val="white"/>
                </a:solidFill>
                <a:latin typeface="Calibri"/>
              </a:rPr>
              <a:t>Run</a:t>
            </a:r>
            <a:r>
              <a:rPr lang="fr-CH" sz="1600" b="1" dirty="0" smtClean="0">
                <a:solidFill>
                  <a:prstClr val="white"/>
                </a:solidFill>
                <a:latin typeface="Calibri"/>
              </a:rPr>
              <a:t> I</a:t>
            </a:r>
            <a:endParaRPr lang="en-GB" sz="16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81959" y="1546189"/>
            <a:ext cx="861341" cy="338554"/>
          </a:xfrm>
          <a:prstGeom prst="rect">
            <a:avLst/>
          </a:prstGeom>
          <a:solidFill>
            <a:srgbClr val="3861AA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sz="1600" b="1" dirty="0" err="1" smtClean="0">
                <a:solidFill>
                  <a:prstClr val="white"/>
                </a:solidFill>
                <a:latin typeface="Calibri"/>
              </a:rPr>
              <a:t>Run</a:t>
            </a:r>
            <a:r>
              <a:rPr lang="fr-CH" sz="1600" b="1" dirty="0" smtClean="0">
                <a:solidFill>
                  <a:prstClr val="white"/>
                </a:solidFill>
                <a:latin typeface="Calibri"/>
              </a:rPr>
              <a:t> II</a:t>
            </a:r>
            <a:endParaRPr lang="en-GB" sz="16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65224" y="1545223"/>
            <a:ext cx="786176" cy="338554"/>
          </a:xfrm>
          <a:prstGeom prst="rect">
            <a:avLst/>
          </a:prstGeom>
          <a:solidFill>
            <a:srgbClr val="3861AA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sz="1600" b="1" dirty="0" err="1" smtClean="0">
                <a:solidFill>
                  <a:prstClr val="white"/>
                </a:solidFill>
                <a:latin typeface="Calibri"/>
              </a:rPr>
              <a:t>Run</a:t>
            </a:r>
            <a:r>
              <a:rPr lang="fr-CH" sz="1600" b="1" dirty="0" smtClean="0">
                <a:solidFill>
                  <a:prstClr val="white"/>
                </a:solidFill>
                <a:latin typeface="Calibri"/>
              </a:rPr>
              <a:t> III</a:t>
            </a:r>
            <a:endParaRPr lang="en-GB" sz="16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0" y="1701800"/>
            <a:ext cx="9906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New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Low-β*</a:t>
            </a:r>
            <a:br>
              <a:rPr lang="en-US" dirty="0" smtClean="0">
                <a:solidFill>
                  <a:prstClr val="black"/>
                </a:solidFill>
                <a:latin typeface="Calibri"/>
              </a:rPr>
            </a:br>
            <a:r>
              <a:rPr lang="en-US" dirty="0" smtClean="0">
                <a:solidFill>
                  <a:prstClr val="black"/>
                </a:solidFill>
                <a:latin typeface="Calibri"/>
              </a:rPr>
              <a:t>quads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3505558" y="3725662"/>
            <a:ext cx="59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white">
                    <a:lumMod val="50000"/>
                  </a:prstClr>
                </a:solidFill>
                <a:latin typeface="Calibri"/>
              </a:rPr>
              <a:t>LIU </a:t>
            </a:r>
            <a:endParaRPr lang="en-US" sz="2400" b="1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  <p:sp>
        <p:nvSpPr>
          <p:cNvPr id="23" name="Up Arrow Callout 22"/>
          <p:cNvSpPr/>
          <p:nvPr/>
        </p:nvSpPr>
        <p:spPr>
          <a:xfrm>
            <a:off x="4003452" y="4762872"/>
            <a:ext cx="1279748" cy="1701428"/>
          </a:xfrm>
          <a:prstGeom prst="upArrowCallout">
            <a:avLst>
              <a:gd name="adj1" fmla="val 14586"/>
              <a:gd name="adj2" fmla="val 14586"/>
              <a:gd name="adj3" fmla="val 18751"/>
              <a:gd name="adj4" fmla="val 73988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b="1" dirty="0" smtClean="0">
                <a:solidFill>
                  <a:prstClr val="white"/>
                </a:solidFill>
                <a:latin typeface="Calibri"/>
              </a:rPr>
              <a:t>1.5 -2.2  10</a:t>
            </a:r>
            <a:r>
              <a:rPr lang="fr-CH" sz="1600" b="1" baseline="30000" dirty="0" smtClean="0">
                <a:solidFill>
                  <a:prstClr val="white"/>
                </a:solidFill>
                <a:latin typeface="Calibri"/>
              </a:rPr>
              <a:t>34</a:t>
            </a:r>
            <a:r>
              <a:rPr lang="fr-CH" sz="1600" b="1" dirty="0" smtClean="0">
                <a:solidFill>
                  <a:prstClr val="white"/>
                </a:solidFill>
                <a:latin typeface="Calibri"/>
              </a:rPr>
              <a:t> cm</a:t>
            </a:r>
            <a:r>
              <a:rPr lang="fr-CH" sz="1600" b="1" baseline="30000" dirty="0" smtClean="0">
                <a:solidFill>
                  <a:prstClr val="white"/>
                </a:solidFill>
                <a:latin typeface="Calibri"/>
              </a:rPr>
              <a:t>-2</a:t>
            </a:r>
            <a:r>
              <a:rPr lang="fr-CH" sz="1600" b="1" dirty="0" smtClean="0">
                <a:solidFill>
                  <a:prstClr val="white"/>
                </a:solidFill>
                <a:latin typeface="Calibri"/>
              </a:rPr>
              <a:t>s</a:t>
            </a:r>
            <a:r>
              <a:rPr lang="fr-CH" sz="1600" b="1" baseline="30000" dirty="0" smtClean="0">
                <a:solidFill>
                  <a:prstClr val="white"/>
                </a:solidFill>
                <a:latin typeface="Calibri"/>
              </a:rPr>
              <a:t>-1</a:t>
            </a:r>
          </a:p>
          <a:p>
            <a:pPr algn="ctr"/>
            <a:r>
              <a:rPr lang="fr-CH" sz="1600" b="1" dirty="0" smtClean="0">
                <a:solidFill>
                  <a:prstClr val="white"/>
                </a:solidFill>
                <a:latin typeface="Calibri"/>
              </a:rPr>
              <a:t>25 ns bunch </a:t>
            </a:r>
            <a:br>
              <a:rPr lang="fr-CH" sz="1600" b="1" dirty="0" smtClean="0">
                <a:solidFill>
                  <a:prstClr val="white"/>
                </a:solidFill>
                <a:latin typeface="Calibri"/>
              </a:rPr>
            </a:br>
            <a:r>
              <a:rPr lang="fr-CH" sz="1600" b="1" dirty="0" smtClean="0">
                <a:solidFill>
                  <a:srgbClr val="FF0000"/>
                </a:solidFill>
                <a:latin typeface="Calibri"/>
              </a:rPr>
              <a:t>very high pile up </a:t>
            </a:r>
            <a:r>
              <a:rPr lang="fr-CH" sz="1600" b="1" dirty="0" smtClean="0">
                <a:solidFill>
                  <a:srgbClr val="FF0000"/>
                </a:solidFill>
                <a:latin typeface="Calibri"/>
                <a:sym typeface="Symbol"/>
              </a:rPr>
              <a:t>&gt; 60</a:t>
            </a:r>
            <a:r>
              <a:rPr lang="fr-CH" sz="1600" b="1" dirty="0" smtClean="0">
                <a:solidFill>
                  <a:srgbClr val="FF0000"/>
                </a:solidFill>
                <a:latin typeface="Calibri"/>
              </a:rPr>
              <a:t> </a:t>
            </a:r>
            <a:endParaRPr lang="en-GB" sz="16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4" name="Horizontal Scroll 23"/>
          <p:cNvSpPr/>
          <p:nvPr/>
        </p:nvSpPr>
        <p:spPr>
          <a:xfrm>
            <a:off x="5692983" y="3429000"/>
            <a:ext cx="2155617" cy="1368152"/>
          </a:xfrm>
          <a:prstGeom prst="horizontalScroll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b="1" dirty="0" smtClean="0">
                <a:solidFill>
                  <a:prstClr val="white"/>
                </a:solidFill>
                <a:latin typeface="Calibri"/>
              </a:rPr>
              <a:t>Technical limits (in experiments, too) like :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5385330" y="2697630"/>
            <a:ext cx="1244070" cy="96258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5382884" y="3657599"/>
            <a:ext cx="1246516" cy="15092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743783" y="5140025"/>
            <a:ext cx="29176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Cryogenic limit, Radiation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&amp; 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Damage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of triplet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magnets</a:t>
            </a:r>
            <a:endParaRPr lang="en-US" dirty="0">
              <a:solidFill>
                <a:prstClr val="black"/>
              </a:solidFill>
              <a:latin typeface="Calibri"/>
            </a:endParaRPr>
          </a:p>
          <a:p>
            <a:endParaRPr lang="en-US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Up Arrow Callout 29"/>
          <p:cNvSpPr/>
          <p:nvPr/>
        </p:nvSpPr>
        <p:spPr>
          <a:xfrm>
            <a:off x="5385330" y="4712072"/>
            <a:ext cx="1468520" cy="1752600"/>
          </a:xfrm>
          <a:prstGeom prst="upArrowCallout">
            <a:avLst>
              <a:gd name="adj1" fmla="val 14586"/>
              <a:gd name="adj2" fmla="val 14586"/>
              <a:gd name="adj3" fmla="val 18751"/>
              <a:gd name="adj4" fmla="val 73988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b="1" dirty="0" smtClean="0">
                <a:solidFill>
                  <a:prstClr val="white"/>
                </a:solidFill>
                <a:latin typeface="Calibri"/>
              </a:rPr>
              <a:t>5 10</a:t>
            </a:r>
            <a:r>
              <a:rPr lang="fr-CH" sz="1600" b="1" baseline="30000" dirty="0" smtClean="0">
                <a:solidFill>
                  <a:prstClr val="white"/>
                </a:solidFill>
                <a:latin typeface="Calibri"/>
              </a:rPr>
              <a:t>34</a:t>
            </a:r>
            <a:r>
              <a:rPr lang="fr-CH" sz="1600" b="1" dirty="0" smtClean="0">
                <a:solidFill>
                  <a:prstClr val="white"/>
                </a:solidFill>
                <a:latin typeface="Calibri"/>
              </a:rPr>
              <a:t> cm</a:t>
            </a:r>
            <a:r>
              <a:rPr lang="fr-CH" sz="1600" b="1" baseline="30000" dirty="0" smtClean="0">
                <a:solidFill>
                  <a:prstClr val="white"/>
                </a:solidFill>
                <a:latin typeface="Calibri"/>
              </a:rPr>
              <a:t>-2</a:t>
            </a:r>
            <a:r>
              <a:rPr lang="fr-CH" sz="1600" b="1" dirty="0" smtClean="0">
                <a:solidFill>
                  <a:prstClr val="white"/>
                </a:solidFill>
                <a:latin typeface="Calibri"/>
              </a:rPr>
              <a:t>s</a:t>
            </a:r>
            <a:r>
              <a:rPr lang="fr-CH" sz="1600" b="1" baseline="30000" dirty="0" smtClean="0">
                <a:solidFill>
                  <a:prstClr val="white"/>
                </a:solidFill>
                <a:latin typeface="Calibri"/>
              </a:rPr>
              <a:t>-1</a:t>
            </a:r>
          </a:p>
          <a:p>
            <a:pPr algn="ctr"/>
            <a:r>
              <a:rPr lang="fr-CH" sz="1600" b="1" dirty="0" smtClean="0">
                <a:solidFill>
                  <a:prstClr val="white"/>
                </a:solidFill>
                <a:latin typeface="Calibri"/>
              </a:rPr>
              <a:t>levelled</a:t>
            </a:r>
          </a:p>
          <a:p>
            <a:pPr algn="ctr"/>
            <a:r>
              <a:rPr lang="fr-CH" sz="1600" b="1" dirty="0" smtClean="0">
                <a:solidFill>
                  <a:prstClr val="white"/>
                </a:solidFill>
                <a:latin typeface="Calibri"/>
              </a:rPr>
              <a:t>25 ns bunch </a:t>
            </a:r>
            <a:br>
              <a:rPr lang="fr-CH" sz="1600" b="1" dirty="0" smtClean="0">
                <a:solidFill>
                  <a:prstClr val="white"/>
                </a:solidFill>
                <a:latin typeface="Calibri"/>
              </a:rPr>
            </a:br>
            <a:r>
              <a:rPr lang="fr-CH" sz="1600" b="1" dirty="0" smtClean="0">
                <a:solidFill>
                  <a:prstClr val="white"/>
                </a:solidFill>
                <a:latin typeface="Calibri"/>
              </a:rPr>
              <a:t>very high pile up </a:t>
            </a:r>
            <a:r>
              <a:rPr lang="fr-CH" sz="1600" b="1" dirty="0" smtClean="0">
                <a:solidFill>
                  <a:prstClr val="white"/>
                </a:solidFill>
                <a:latin typeface="Calibri"/>
                <a:sym typeface="Symbol"/>
              </a:rPr>
              <a:t>140</a:t>
            </a:r>
            <a:r>
              <a:rPr lang="fr-CH" sz="1600" b="1" dirty="0" smtClean="0">
                <a:solidFill>
                  <a:prstClr val="white"/>
                </a:solidFill>
                <a:latin typeface="Calibri"/>
              </a:rPr>
              <a:t> </a:t>
            </a:r>
            <a:endParaRPr lang="en-GB" sz="16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ectangle 2"/>
          <p:cNvSpPr txBox="1">
            <a:spLocks noChangeArrowheads="1"/>
          </p:cNvSpPr>
          <p:nvPr/>
        </p:nvSpPr>
        <p:spPr>
          <a:xfrm>
            <a:off x="571500" y="0"/>
            <a:ext cx="8394700" cy="720725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st="63500" dir="2700000" algn="tl" rotWithShape="0">
                    <a:schemeClr val="bg1">
                      <a:lumMod val="75000"/>
                      <a:alpha val="5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u="sng" dirty="0" smtClean="0">
                <a:solidFill>
                  <a:srgbClr val="FF0000"/>
                </a:solidFill>
                <a:effectLst>
                  <a:outerShdw blurRad="63500" dist="63500" dir="2700000" algn="tl" rotWithShape="0">
                    <a:prstClr val="white">
                      <a:lumMod val="75000"/>
                      <a:alpha val="50000"/>
                    </a:prstClr>
                  </a:outerShdw>
                </a:effectLst>
                <a:latin typeface="Calibri"/>
              </a:rPr>
              <a:t>Performance Projections up to HL-LHC: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5816600" y="1207466"/>
            <a:ext cx="1092200" cy="381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Calibri"/>
              </a:rPr>
              <a:t>1000 fb</a:t>
            </a:r>
            <a:r>
              <a:rPr lang="en-US" b="1" baseline="30000" dirty="0" smtClean="0">
                <a:solidFill>
                  <a:srgbClr val="0000FF"/>
                </a:solidFill>
                <a:latin typeface="Calibri"/>
              </a:rPr>
              <a:t>-1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981200" y="3808526"/>
            <a:ext cx="8382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Energy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6.5TeV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358446" y="3808526"/>
            <a:ext cx="9906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Intensity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Upgrade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433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7" grpId="0" animBg="1"/>
      <p:bldP spid="18" grpId="0" animBg="1"/>
      <p:bldP spid="7" grpId="0" animBg="1"/>
      <p:bldP spid="22" grpId="0"/>
      <p:bldP spid="23" grpId="0" animBg="1"/>
      <p:bldP spid="24" grpId="0" animBg="1"/>
      <p:bldP spid="27" grpId="0"/>
      <p:bldP spid="30" grpId="0" animBg="1"/>
      <p:bldP spid="33" grpId="0" animBg="1"/>
      <p:bldP spid="35" grpId="0" animBg="1"/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0"/>
            <a:ext cx="909204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18775" y="5776335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After Beam Screen flushing</a:t>
            </a:r>
            <a:endParaRPr lang="en-US" dirty="0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94077" y="2504329"/>
            <a:ext cx="8641966" cy="3831748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9" tIns="45685" rIns="91369" bIns="45685">
            <a:spAutoFit/>
          </a:bodyPr>
          <a:lstStyle>
            <a:lvl1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Aft>
                <a:spcPts val="600"/>
              </a:spcAft>
            </a:pPr>
            <a:r>
              <a:rPr lang="en-US" sz="2600" dirty="0" smtClean="0">
                <a:solidFill>
                  <a:srgbClr val="3333CC"/>
                </a:solidFill>
                <a:sym typeface="Wingdings" charset="0"/>
              </a:rPr>
              <a:t>Nitrogen Leak in the LHC Beam Dump: </a:t>
            </a:r>
          </a:p>
          <a:p>
            <a:pPr>
              <a:spcAft>
                <a:spcPts val="600"/>
              </a:spcAft>
            </a:pPr>
            <a:r>
              <a:rPr lang="en-US" sz="2600" dirty="0" smtClean="0">
                <a:solidFill>
                  <a:srgbClr val="000000"/>
                </a:solidFill>
                <a:sym typeface="Wingdings" charset="0"/>
              </a:rPr>
              <a:t>The losses in 16L2 and the related fast beam instability led to</a:t>
            </a:r>
          </a:p>
          <a:p>
            <a:pPr>
              <a:spcAft>
                <a:spcPts val="600"/>
              </a:spcAft>
            </a:pPr>
            <a:r>
              <a:rPr lang="en-US" sz="2600" dirty="0" smtClean="0">
                <a:solidFill>
                  <a:srgbClr val="000000"/>
                </a:solidFill>
                <a:sym typeface="Wingdings" charset="0"/>
              </a:rPr>
              <a:t>frequent beam aborts after the BS flushing</a:t>
            </a:r>
            <a:endParaRPr lang="en-US" sz="2600" dirty="0" smtClean="0">
              <a:solidFill>
                <a:schemeClr val="tx1"/>
              </a:solidFill>
              <a:sym typeface="Wingdings" charset="0"/>
            </a:endParaRPr>
          </a:p>
          <a:p>
            <a:pPr marL="457200" indent="-457200">
              <a:spcAft>
                <a:spcPts val="600"/>
              </a:spcAft>
              <a:buFont typeface="Wingdings" charset="2"/>
              <a:buChar char="è"/>
            </a:pPr>
            <a:r>
              <a:rPr lang="en-US" sz="2600" dirty="0" smtClean="0">
                <a:solidFill>
                  <a:schemeClr val="tx1"/>
                </a:solidFill>
                <a:sym typeface="Wingdings"/>
              </a:rPr>
              <a:t>Increased strain on the LHC beam dump</a:t>
            </a:r>
          </a:p>
          <a:p>
            <a:pPr marL="457200" indent="-457200">
              <a:spcAft>
                <a:spcPts val="600"/>
              </a:spcAft>
              <a:buFont typeface="Wingdings" charset="2"/>
              <a:buChar char="è"/>
            </a:pPr>
            <a:r>
              <a:rPr lang="en-US" sz="2600" dirty="0" smtClean="0">
                <a:solidFill>
                  <a:schemeClr val="tx1"/>
                </a:solidFill>
                <a:sym typeface="Wingdings"/>
              </a:rPr>
              <a:t>Bellows move by a couple of millimeters at each dump</a:t>
            </a:r>
          </a:p>
          <a:p>
            <a:pPr marL="457200" indent="-457200">
              <a:spcAft>
                <a:spcPts val="600"/>
              </a:spcAft>
              <a:buFont typeface="Wingdings" charset="2"/>
              <a:buChar char="è"/>
            </a:pPr>
            <a:r>
              <a:rPr lang="en-US" sz="2600" dirty="0" smtClean="0">
                <a:solidFill>
                  <a:srgbClr val="FF0000"/>
                </a:solidFill>
                <a:sym typeface="Wingdings"/>
              </a:rPr>
              <a:t>Fatigue and leak in the vacuum container of the beam dump</a:t>
            </a:r>
          </a:p>
          <a:p>
            <a:pPr marL="457200" indent="-457200">
              <a:spcAft>
                <a:spcPts val="600"/>
              </a:spcAft>
              <a:buFont typeface="Wingdings" charset="2"/>
              <a:buChar char="è"/>
            </a:pPr>
            <a:r>
              <a:rPr lang="en-US" sz="2600" dirty="0" smtClean="0">
                <a:solidFill>
                  <a:srgbClr val="FF0000"/>
                </a:solidFill>
                <a:sym typeface="Wingdings"/>
              </a:rPr>
              <a:t>Nitrogen leak</a:t>
            </a:r>
            <a:r>
              <a:rPr lang="en-US" sz="2600" dirty="0">
                <a:solidFill>
                  <a:srgbClr val="FF0000"/>
                </a:solidFill>
                <a:sym typeface="Wingdings" charset="0"/>
              </a:rPr>
              <a:t> </a:t>
            </a:r>
            <a:endParaRPr lang="en-US" sz="2600" dirty="0" smtClean="0">
              <a:solidFill>
                <a:srgbClr val="FF0000"/>
              </a:solidFill>
              <a:sym typeface="Wingdings" charset="0"/>
            </a:endParaRPr>
          </a:p>
          <a:p>
            <a:pPr marL="457200" indent="-457200">
              <a:spcAft>
                <a:spcPts val="600"/>
              </a:spcAft>
              <a:buFont typeface="Wingdings" charset="2"/>
              <a:buChar char="è"/>
            </a:pPr>
            <a:r>
              <a:rPr lang="en-US" sz="2600" dirty="0" smtClean="0">
                <a:solidFill>
                  <a:srgbClr val="FF0000"/>
                </a:solidFill>
                <a:sym typeface="Wingdings"/>
              </a:rPr>
              <a:t>impact on machine performance</a:t>
            </a:r>
          </a:p>
        </p:txBody>
      </p:sp>
    </p:spTree>
    <p:extLst>
      <p:ext uri="{BB962C8B-B14F-4D97-AF65-F5344CB8AC3E}">
        <p14:creationId xmlns:p14="http://schemas.microsoft.com/office/powerpoint/2010/main" val="76336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976" name="Text Box 8"/>
          <p:cNvSpPr txBox="1">
            <a:spLocks noChangeArrowheads="1"/>
          </p:cNvSpPr>
          <p:nvPr/>
        </p:nvSpPr>
        <p:spPr bwMode="auto">
          <a:xfrm>
            <a:off x="417474" y="1292175"/>
            <a:ext cx="8637627" cy="5262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369" tIns="45685" rIns="91369" bIns="45685">
            <a:spAutoFit/>
          </a:bodyPr>
          <a:lstStyle/>
          <a:p>
            <a:pPr marL="457200" indent="-457200" algn="l" eaLnBrk="1" hangingPunct="1">
              <a:buAutoNum type="arabicParenR"/>
            </a:pPr>
            <a:r>
              <a:rPr lang="en-US" sz="2400" dirty="0" smtClean="0">
                <a:solidFill>
                  <a:schemeClr val="accent2"/>
                </a:solidFill>
              </a:rPr>
              <a:t>Operation at nominal energy of 7TeV (8.3T)</a:t>
            </a:r>
          </a:p>
          <a:p>
            <a:pPr algn="l" eaLnBrk="1" hangingPunct="1"/>
            <a:r>
              <a:rPr lang="en-US" sz="2400" dirty="0" smtClean="0">
                <a:solidFill>
                  <a:schemeClr val="accent2"/>
                </a:solidFill>
              </a:rPr>
              <a:t>     -powering tests in S34 and S45 before EYETS 16/17</a:t>
            </a:r>
          </a:p>
          <a:p>
            <a:pPr algn="l" eaLnBrk="1" hangingPunct="1"/>
            <a:r>
              <a:rPr lang="en-US" sz="2400" dirty="0">
                <a:solidFill>
                  <a:srgbClr val="C00000"/>
                </a:solidFill>
              </a:rPr>
              <a:t>	</a:t>
            </a:r>
            <a:r>
              <a:rPr lang="en-US" sz="2400" dirty="0" smtClean="0">
                <a:solidFill>
                  <a:srgbClr val="C00000"/>
                </a:solidFill>
                <a:sym typeface="Wingdings"/>
              </a:rPr>
              <a:t> </a:t>
            </a:r>
            <a:r>
              <a:rPr lang="en-US" sz="2400" dirty="0" smtClean="0">
                <a:solidFill>
                  <a:srgbClr val="C00000"/>
                </a:solidFill>
              </a:rPr>
              <a:t>observation of multiple quenches at high fields</a:t>
            </a:r>
          </a:p>
          <a:p>
            <a:pPr algn="l" eaLnBrk="1" hangingPunct="1"/>
            <a:r>
              <a:rPr lang="en-US" sz="2400" dirty="0">
                <a:solidFill>
                  <a:srgbClr val="C00000"/>
                </a:solidFill>
              </a:rPr>
              <a:t>	</a:t>
            </a:r>
            <a:r>
              <a:rPr lang="en-US" sz="2400" dirty="0" smtClean="0">
                <a:solidFill>
                  <a:srgbClr val="C00000"/>
                </a:solidFill>
                <a:sym typeface="Wingdings"/>
              </a:rPr>
              <a:t> </a:t>
            </a:r>
            <a:r>
              <a:rPr lang="en-US" sz="2400" dirty="0" smtClean="0">
                <a:solidFill>
                  <a:srgbClr val="C00000"/>
                </a:solidFill>
              </a:rPr>
              <a:t>observation of a second short to ground after quench</a:t>
            </a:r>
          </a:p>
          <a:p>
            <a:pPr algn="l" eaLnBrk="1" hangingPunct="1"/>
            <a:endParaRPr lang="en-US" sz="2400" dirty="0" smtClean="0">
              <a:solidFill>
                <a:schemeClr val="tx2"/>
              </a:solidFill>
            </a:endParaRPr>
          </a:p>
          <a:p>
            <a:pPr algn="l" eaLnBrk="1" hangingPunct="1"/>
            <a:r>
              <a:rPr lang="en-US" sz="2400" dirty="0" smtClean="0">
                <a:solidFill>
                  <a:schemeClr val="tx2"/>
                </a:solidFill>
                <a:sym typeface="Wingdings"/>
              </a:rPr>
              <a:t> Decision to consolidate the LHC diode boxes in LS2 </a:t>
            </a:r>
          </a:p>
          <a:p>
            <a:pPr algn="l" eaLnBrk="1" hangingPunct="1"/>
            <a:r>
              <a:rPr lang="en-US" sz="2400" dirty="0">
                <a:solidFill>
                  <a:schemeClr val="tx2"/>
                </a:solidFill>
                <a:sym typeface="Wingdings"/>
              </a:rPr>
              <a:t> </a:t>
            </a:r>
            <a:r>
              <a:rPr lang="en-US" sz="2400" dirty="0" smtClean="0">
                <a:solidFill>
                  <a:schemeClr val="tx2"/>
                </a:solidFill>
                <a:sym typeface="Wingdings"/>
              </a:rPr>
              <a:t>    and to plan for 7TeV operation only after LS2</a:t>
            </a:r>
          </a:p>
          <a:p>
            <a:pPr algn="l" eaLnBrk="1" hangingPunct="1"/>
            <a:endParaRPr lang="en-US" sz="2400" dirty="0">
              <a:solidFill>
                <a:schemeClr val="tx2"/>
              </a:solidFill>
            </a:endParaRPr>
          </a:p>
          <a:p>
            <a:pPr marL="457200" indent="-457200" algn="l" eaLnBrk="1" hangingPunct="1">
              <a:buAutoNum type="arabicParenR" startAt="2"/>
            </a:pPr>
            <a:r>
              <a:rPr lang="en-US" sz="2400" dirty="0" smtClean="0">
                <a:solidFill>
                  <a:schemeClr val="tx2"/>
                </a:solidFill>
              </a:rPr>
              <a:t>Operation at ultimate beam energy of 7.56TeV (9T)</a:t>
            </a:r>
          </a:p>
          <a:p>
            <a:pPr algn="l" eaLnBrk="1" hangingPunct="1"/>
            <a:r>
              <a:rPr lang="en-US" sz="2400" dirty="0" smtClean="0">
                <a:solidFill>
                  <a:schemeClr val="tx2"/>
                </a:solidFill>
              </a:rPr>
              <a:t>	Ongoing and preparing for discussion at Chamonix 2018</a:t>
            </a:r>
          </a:p>
          <a:p>
            <a:pPr algn="l" eaLnBrk="1" hangingPunct="1"/>
            <a:r>
              <a:rPr lang="en-US" sz="2400" dirty="0">
                <a:solidFill>
                  <a:schemeClr val="tx2"/>
                </a:solidFill>
              </a:rPr>
              <a:t>	</a:t>
            </a:r>
            <a:r>
              <a:rPr lang="en-US" sz="2400" dirty="0" smtClean="0">
                <a:solidFill>
                  <a:schemeClr val="tx2"/>
                </a:solidFill>
                <a:sym typeface="Wingdings"/>
              </a:rPr>
              <a:t> assuming all of Run3 stays at nominal and HL-LHC</a:t>
            </a:r>
          </a:p>
          <a:p>
            <a:pPr algn="l" eaLnBrk="1" hangingPunct="1"/>
            <a:r>
              <a:rPr lang="en-US" sz="2400" dirty="0">
                <a:solidFill>
                  <a:schemeClr val="tx2"/>
                </a:solidFill>
                <a:sym typeface="Wingdings"/>
              </a:rPr>
              <a:t> </a:t>
            </a:r>
            <a:r>
              <a:rPr lang="en-US" sz="2400" dirty="0" smtClean="0">
                <a:solidFill>
                  <a:schemeClr val="tx2"/>
                </a:solidFill>
                <a:sym typeface="Wingdings"/>
              </a:rPr>
              <a:t>         commissioning will start at nominal </a:t>
            </a:r>
            <a:r>
              <a:rPr lang="en-US" sz="2400" dirty="0" smtClean="0">
                <a:solidFill>
                  <a:srgbClr val="FF0000"/>
                </a:solidFill>
                <a:sym typeface="Wingdings"/>
              </a:rPr>
              <a:t> not before Run4</a:t>
            </a:r>
            <a:endParaRPr lang="en-US" sz="2400" dirty="0" smtClean="0">
              <a:solidFill>
                <a:srgbClr val="FF0000"/>
              </a:solidFill>
            </a:endParaRPr>
          </a:p>
          <a:p>
            <a:pPr algn="l" eaLnBrk="1" hangingPunct="1"/>
            <a:endParaRPr lang="en-US" sz="2400" dirty="0">
              <a:solidFill>
                <a:schemeClr val="tx2"/>
              </a:solidFill>
            </a:endParaRPr>
          </a:p>
          <a:p>
            <a:pPr algn="l" eaLnBrk="1" hangingPunct="1"/>
            <a:r>
              <a:rPr lang="en-US" sz="2400" dirty="0" smtClean="0">
                <a:solidFill>
                  <a:srgbClr val="C00000"/>
                </a:solidFill>
              </a:rPr>
              <a:t>3)  Operation with beam energies beyond ‘ultimate’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235970" name="Rectangle 2"/>
          <p:cNvSpPr>
            <a:spLocks noGrp="1" noChangeArrowheads="1"/>
          </p:cNvSpPr>
          <p:nvPr>
            <p:ph type="title"/>
          </p:nvPr>
        </p:nvSpPr>
        <p:spPr>
          <a:xfrm>
            <a:off x="417474" y="200372"/>
            <a:ext cx="7879034" cy="720725"/>
          </a:xfrm>
        </p:spPr>
        <p:txBody>
          <a:bodyPr/>
          <a:lstStyle/>
          <a:p>
            <a:r>
              <a:rPr lang="en-US" sz="3600" u="sng" dirty="0" smtClean="0">
                <a:solidFill>
                  <a:srgbClr val="FF0000"/>
                </a:solidFill>
                <a:latin typeface="Garamond" charset="0"/>
                <a:ea typeface="Garamond" charset="0"/>
                <a:cs typeface="Garamond" charset="0"/>
              </a:rPr>
              <a:t>LHC Full </a:t>
            </a:r>
            <a:r>
              <a:rPr lang="en-US" sz="3600" u="sng" smtClean="0">
                <a:solidFill>
                  <a:srgbClr val="FF0000"/>
                </a:solidFill>
                <a:latin typeface="Garamond" charset="0"/>
                <a:ea typeface="Garamond" charset="0"/>
                <a:cs typeface="Garamond" charset="0"/>
              </a:rPr>
              <a:t>Energy Exploitation Study:</a:t>
            </a:r>
            <a:endParaRPr lang="en-US" sz="3600" u="sng" dirty="0">
              <a:solidFill>
                <a:srgbClr val="FF0000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5100" y="784175"/>
            <a:ext cx="3929565" cy="461594"/>
            <a:chOff x="165100" y="1143000"/>
            <a:chExt cx="3929565" cy="461594"/>
          </a:xfrm>
        </p:grpSpPr>
        <p:sp>
          <p:nvSpPr>
            <p:cNvPr id="1235971" name="Rectangle 3"/>
            <p:cNvSpPr>
              <a:spLocks noChangeArrowheads="1"/>
            </p:cNvSpPr>
            <p:nvPr/>
          </p:nvSpPr>
          <p:spPr bwMode="auto">
            <a:xfrm>
              <a:off x="165100" y="1270000"/>
              <a:ext cx="534988" cy="22701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 anchor="ctr"/>
            <a:lstStyle/>
            <a:p>
              <a:pPr algn="l" eaLnBrk="1" hangingPunct="1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235974" name="Text Box 6"/>
            <p:cNvSpPr txBox="1">
              <a:spLocks noChangeArrowheads="1"/>
            </p:cNvSpPr>
            <p:nvPr/>
          </p:nvSpPr>
          <p:spPr bwMode="auto">
            <a:xfrm>
              <a:off x="777875" y="1143000"/>
              <a:ext cx="3316790" cy="4615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>
              <a:spAutoFit/>
            </a:bodyPr>
            <a:lstStyle/>
            <a:p>
              <a:pPr algn="l" eaLnBrk="1" hangingPunct="1"/>
              <a:r>
                <a:rPr lang="en-US" sz="2400" dirty="0" smtClean="0">
                  <a:solidFill>
                    <a:schemeClr val="tx1"/>
                  </a:solidFill>
                </a:rPr>
                <a:t>Organized in 3 Stages:</a:t>
              </a:r>
              <a:endParaRPr lang="en-US" sz="2400" dirty="0">
                <a:solidFill>
                  <a:srgbClr val="3333CC"/>
                </a:solidFill>
              </a:endParaRPr>
            </a:p>
          </p:txBody>
        </p:sp>
      </p:grp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940591" y="3554297"/>
            <a:ext cx="8056634" cy="492372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9" tIns="45685" rIns="91369" bIns="45685">
            <a:spAutoFit/>
          </a:bodyPr>
          <a:lstStyle>
            <a:lvl1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Aft>
                <a:spcPts val="600"/>
              </a:spcAft>
            </a:pPr>
            <a:r>
              <a:rPr lang="en-US" sz="2600" dirty="0" smtClean="0">
                <a:solidFill>
                  <a:srgbClr val="3333CC"/>
                </a:solidFill>
                <a:sym typeface="Wingdings"/>
              </a:rPr>
              <a:t> </a:t>
            </a:r>
            <a:r>
              <a:rPr lang="en-US" sz="2600" dirty="0" smtClean="0">
                <a:solidFill>
                  <a:srgbClr val="3333CC"/>
                </a:solidFill>
                <a:sym typeface="Wingdings" charset="0"/>
              </a:rPr>
              <a:t>Operation @ nominal Beam Energy during LHC Run3</a:t>
            </a:r>
          </a:p>
        </p:txBody>
      </p:sp>
    </p:spTree>
    <p:extLst>
      <p:ext uri="{BB962C8B-B14F-4D97-AF65-F5344CB8AC3E}">
        <p14:creationId xmlns:p14="http://schemas.microsoft.com/office/powerpoint/2010/main" val="50581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9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359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9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359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9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359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9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359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9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2359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97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23597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97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23597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97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23597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97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23597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97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23597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3"/>
          <p:cNvGrpSpPr>
            <a:grpSpLocks/>
          </p:cNvGrpSpPr>
          <p:nvPr/>
        </p:nvGrpSpPr>
        <p:grpSpPr bwMode="auto">
          <a:xfrm>
            <a:off x="88900" y="738191"/>
            <a:ext cx="9055120" cy="2616205"/>
            <a:chOff x="288" y="720"/>
            <a:chExt cx="5704" cy="1648"/>
          </a:xfrm>
        </p:grpSpPr>
        <p:sp>
          <p:nvSpPr>
            <p:cNvPr id="24" name="Rectangle 3"/>
            <p:cNvSpPr>
              <a:spLocks noChangeArrowheads="1"/>
            </p:cNvSpPr>
            <p:nvPr/>
          </p:nvSpPr>
          <p:spPr bwMode="auto">
            <a:xfrm>
              <a:off x="288" y="808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/>
            <a:lstStyle/>
            <a:p>
              <a:pPr algn="l" eaLnBrk="1" hangingPunct="1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5318" cy="1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369" tIns="45685" rIns="91369" bIns="45685">
              <a:spAutoFit/>
            </a:bodyPr>
            <a:lstStyle>
              <a:lvl1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2600" dirty="0" smtClean="0">
                  <a:solidFill>
                    <a:srgbClr val="3333CC"/>
                  </a:solidFill>
                  <a:sym typeface="Wingdings" charset="0"/>
                </a:rPr>
                <a:t>Unforeseen Obstacles: </a:t>
              </a:r>
            </a:p>
            <a:p>
              <a:pPr algn="l" eaLnBrk="1" hangingPunct="1"/>
              <a:r>
                <a:rPr lang="en-US" sz="2600" dirty="0" smtClean="0">
                  <a:solidFill>
                    <a:srgbClr val="000000"/>
                  </a:solidFill>
                  <a:sym typeface="Wingdings" charset="0"/>
                </a:rPr>
                <a:t>Short in the diode box following a training quench: </a:t>
              </a:r>
            </a:p>
            <a:p>
              <a:pPr algn="l" eaLnBrk="1" hangingPunct="1"/>
              <a:r>
                <a:rPr lang="en-US" dirty="0" smtClean="0">
                  <a:solidFill>
                    <a:schemeClr val="tx1"/>
                  </a:solidFill>
                  <a:sym typeface="Wingdings" charset="0"/>
                </a:rPr>
                <a:t>	</a:t>
              </a:r>
              <a:r>
                <a:rPr lang="en-US" dirty="0" smtClean="0">
                  <a:solidFill>
                    <a:schemeClr val="tx1"/>
                  </a:solidFill>
                  <a:sym typeface="Wingdings"/>
                </a:rPr>
                <a:t> </a:t>
              </a:r>
              <a:r>
                <a:rPr lang="en-US" dirty="0" smtClean="0">
                  <a:solidFill>
                    <a:schemeClr val="tx1"/>
                  </a:solidFill>
                  <a:sym typeface="Wingdings" charset="0"/>
                </a:rPr>
                <a:t>released energy during quench at high </a:t>
              </a:r>
            </a:p>
            <a:p>
              <a:pPr algn="l" eaLnBrk="1" hangingPunct="1"/>
              <a:r>
                <a:rPr lang="en-US" dirty="0">
                  <a:solidFill>
                    <a:schemeClr val="tx1"/>
                  </a:solidFill>
                  <a:sym typeface="Wingdings" charset="0"/>
                </a:rPr>
                <a:t>	 </a:t>
              </a:r>
              <a:r>
                <a:rPr lang="en-US" dirty="0" smtClean="0">
                  <a:solidFill>
                    <a:schemeClr val="tx1"/>
                  </a:solidFill>
                  <a:sym typeface="Wingdings" charset="0"/>
                </a:rPr>
                <a:t>    energy is capable of displacing debris that</a:t>
              </a:r>
            </a:p>
            <a:p>
              <a:pPr algn="l" eaLnBrk="1" hangingPunct="1"/>
              <a:r>
                <a:rPr lang="en-US" dirty="0">
                  <a:solidFill>
                    <a:schemeClr val="tx1"/>
                  </a:solidFill>
                  <a:sym typeface="Wingdings" charset="0"/>
                </a:rPr>
                <a:t>	</a:t>
              </a:r>
              <a:r>
                <a:rPr lang="en-US" dirty="0" smtClean="0">
                  <a:solidFill>
                    <a:schemeClr val="tx1"/>
                  </a:solidFill>
                  <a:sym typeface="Wingdings" charset="0"/>
                </a:rPr>
                <a:t>     has collected in the diode box</a:t>
              </a:r>
            </a:p>
            <a:p>
              <a:pPr marL="342900" indent="-342900" algn="l" eaLnBrk="1" hangingPunct="1">
                <a:buFont typeface="Wingdings" charset="2"/>
                <a:buChar char="è"/>
              </a:pPr>
              <a:r>
                <a:rPr lang="en-US" sz="2000" dirty="0" smtClean="0">
                  <a:solidFill>
                    <a:srgbClr val="FF0000"/>
                  </a:solidFill>
                  <a:sym typeface="Wingdings"/>
                </a:rPr>
                <a:t>Second incident during training in ca. 252 quenches</a:t>
              </a:r>
            </a:p>
            <a:p>
              <a:pPr algn="l" eaLnBrk="1" hangingPunct="1"/>
              <a:r>
                <a:rPr lang="en-US" sz="2000" dirty="0">
                  <a:solidFill>
                    <a:srgbClr val="FF0000"/>
                  </a:solidFill>
                  <a:sym typeface="Wingdings"/>
                </a:rPr>
                <a:t> </a:t>
              </a:r>
              <a:r>
                <a:rPr lang="en-US" sz="2000" dirty="0" smtClean="0">
                  <a:solidFill>
                    <a:srgbClr val="FF0000"/>
                  </a:solidFill>
                  <a:sym typeface="Wingdings"/>
                </a:rPr>
                <a:t>     (but also had 5-6 shorts before LS1)</a:t>
              </a:r>
              <a:endParaRPr lang="en-US" sz="2000" dirty="0" smtClean="0">
                <a:solidFill>
                  <a:srgbClr val="FF0000"/>
                </a:solidFill>
                <a:sym typeface="Wingdings" charset="0"/>
              </a:endParaRPr>
            </a:p>
          </p:txBody>
        </p:sp>
      </p:grpSp>
      <p:sp>
        <p:nvSpPr>
          <p:cNvPr id="41" name="Rectangle 2"/>
          <p:cNvSpPr>
            <a:spLocks noGrp="1" noChangeArrowheads="1"/>
          </p:cNvSpPr>
          <p:nvPr>
            <p:ph type="title"/>
          </p:nvPr>
        </p:nvSpPr>
        <p:spPr>
          <a:xfrm>
            <a:off x="401443" y="159289"/>
            <a:ext cx="8118088" cy="720725"/>
          </a:xfrm>
        </p:spPr>
        <p:txBody>
          <a:bodyPr/>
          <a:lstStyle/>
          <a:p>
            <a:pPr eaLnBrk="1" hangingPunct="1"/>
            <a:r>
              <a:rPr lang="en-US" sz="3600" u="sng" dirty="0" smtClean="0">
                <a:solidFill>
                  <a:srgbClr val="FF0000"/>
                </a:solidFill>
                <a:latin typeface="Garamond" charset="0"/>
                <a:ea typeface="ＭＳ Ｐゴシック" charset="0"/>
                <a:cs typeface="ＭＳ Ｐゴシック" charset="0"/>
              </a:rPr>
              <a:t>LHC Energy Exploitation Study: Phase1</a:t>
            </a:r>
            <a:endParaRPr lang="en-US" sz="3600" u="sng" dirty="0">
              <a:solidFill>
                <a:srgbClr val="FF0000"/>
              </a:solidFill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" name="Picture 2" descr="C:\Mateusz Bednarek files\Files_30\30L5_diode_box\IMG_086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18" t="10790" r="4851"/>
          <a:stretch/>
        </p:blipFill>
        <p:spPr bwMode="auto">
          <a:xfrm>
            <a:off x="328493" y="3332863"/>
            <a:ext cx="4417081" cy="346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Mateusz Bednarek files\Files_30\30L5_diode_box\IMG_088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406" t="12614" r="20227" b="13554"/>
          <a:stretch/>
        </p:blipFill>
        <p:spPr bwMode="auto">
          <a:xfrm>
            <a:off x="6859240" y="1577660"/>
            <a:ext cx="2088232" cy="166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784" r="4322" b="2672"/>
          <a:stretch/>
        </p:blipFill>
        <p:spPr>
          <a:xfrm>
            <a:off x="4890415" y="3332863"/>
            <a:ext cx="3937650" cy="346748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205746" y="5954972"/>
            <a:ext cx="1038662" cy="7152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3491372" y="5640802"/>
            <a:ext cx="3714374" cy="50761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930900" y="773501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Mateusz </a:t>
            </a:r>
            <a:r>
              <a:rPr lang="en-US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Bednarek</a:t>
            </a:r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681088" y="3415563"/>
            <a:ext cx="7853289" cy="209281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9" tIns="45685" rIns="91369" bIns="45685">
            <a:spAutoFit/>
          </a:bodyPr>
          <a:lstStyle>
            <a:lvl1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600" dirty="0" smtClean="0">
                <a:solidFill>
                  <a:srgbClr val="3333CC"/>
                </a:solidFill>
                <a:sym typeface="Wingdings" charset="0"/>
              </a:rPr>
              <a:t>Risk Assessment: </a:t>
            </a:r>
          </a:p>
          <a:p>
            <a:pPr algn="l" eaLnBrk="1" hangingPunct="1"/>
            <a:r>
              <a:rPr lang="en-US" sz="2600" dirty="0" smtClean="0">
                <a:solidFill>
                  <a:srgbClr val="000000"/>
                </a:solidFill>
                <a:sym typeface="Wingdings" charset="0"/>
              </a:rPr>
              <a:t>Decision to cure this problem at the root cause!!!</a:t>
            </a:r>
          </a:p>
          <a:p>
            <a:pPr algn="l" eaLnBrk="1" hangingPunct="1"/>
            <a:r>
              <a:rPr lang="en-US" sz="2600" dirty="0" smtClean="0">
                <a:solidFill>
                  <a:srgbClr val="000000"/>
                </a:solidFill>
                <a:sym typeface="Wingdings"/>
              </a:rPr>
              <a:t> Systematic cleaning and insulation of the diode box!!!</a:t>
            </a:r>
          </a:p>
          <a:p>
            <a:pPr marL="457200" indent="-457200" algn="l" eaLnBrk="1" hangingPunct="1">
              <a:buFont typeface="Wingdings" charset="2"/>
              <a:buChar char="è"/>
            </a:pPr>
            <a:r>
              <a:rPr lang="en-US" sz="2600" dirty="0" smtClean="0">
                <a:solidFill>
                  <a:srgbClr val="000000"/>
                </a:solidFill>
                <a:sym typeface="Wingdings"/>
              </a:rPr>
              <a:t>Decision for Intervention during LS2 and </a:t>
            </a:r>
          </a:p>
          <a:p>
            <a:pPr marL="457200" indent="-457200" algn="l" eaLnBrk="1" hangingPunct="1">
              <a:buFont typeface="Wingdings" charset="2"/>
              <a:buChar char="è"/>
            </a:pPr>
            <a:r>
              <a:rPr lang="en-US" sz="2600" dirty="0" smtClean="0">
                <a:solidFill>
                  <a:srgbClr val="000000"/>
                </a:solidFill>
                <a:sym typeface="Wingdings"/>
              </a:rPr>
              <a:t>to stay at 6.5TeV for </a:t>
            </a:r>
            <a:r>
              <a:rPr lang="en-US" sz="2600" dirty="0" err="1" smtClean="0">
                <a:solidFill>
                  <a:srgbClr val="000000"/>
                </a:solidFill>
                <a:sym typeface="Wingdings"/>
              </a:rPr>
              <a:t>RunII</a:t>
            </a:r>
            <a:r>
              <a:rPr lang="en-US" sz="2600" dirty="0" smtClean="0">
                <a:solidFill>
                  <a:srgbClr val="000000"/>
                </a:solidFill>
                <a:sym typeface="Wingdings"/>
              </a:rPr>
              <a:t>!!!</a:t>
            </a:r>
            <a:endParaRPr lang="en-US" dirty="0" smtClean="0">
              <a:solidFill>
                <a:schemeClr val="tx1"/>
              </a:solidFill>
              <a:sym typeface="Wingdings" charset="0"/>
            </a:endParaRP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693719" y="1520011"/>
            <a:ext cx="7818023" cy="1631145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9" tIns="45685" rIns="91369" bIns="45685">
            <a:spAutoFit/>
          </a:bodyPr>
          <a:lstStyle>
            <a:lvl1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600" dirty="0" smtClean="0">
                <a:solidFill>
                  <a:srgbClr val="3333CC"/>
                </a:solidFill>
                <a:sym typeface="Wingdings" charset="0"/>
              </a:rPr>
              <a:t>Earth Fault Burner: </a:t>
            </a:r>
          </a:p>
          <a:p>
            <a:r>
              <a:rPr lang="en-US" sz="2600" dirty="0" smtClean="0">
                <a:solidFill>
                  <a:srgbClr val="000000"/>
                </a:solidFill>
                <a:sym typeface="Wingdings" charset="0"/>
              </a:rPr>
              <a:t>Solution exists and could by now remove a short </a:t>
            </a:r>
            <a:r>
              <a:rPr lang="en-US" dirty="0">
                <a:solidFill>
                  <a:srgbClr val="000000"/>
                </a:solidFill>
                <a:sym typeface="Wingdings" charset="0"/>
              </a:rPr>
              <a:t>twice </a:t>
            </a:r>
            <a:endParaRPr lang="en-US" dirty="0" smtClean="0">
              <a:solidFill>
                <a:srgbClr val="000000"/>
              </a:solidFill>
              <a:sym typeface="Wingdings" charset="0"/>
            </a:endParaRPr>
          </a:p>
          <a:p>
            <a:r>
              <a:rPr lang="en-US" dirty="0" smtClean="0">
                <a:solidFill>
                  <a:srgbClr val="000000"/>
                </a:solidFill>
                <a:sym typeface="Wingdings" charset="0"/>
              </a:rPr>
              <a:t>But there is no guarantee that this method will always work!!!</a:t>
            </a:r>
          </a:p>
          <a:p>
            <a:r>
              <a:rPr lang="en-US" dirty="0" smtClean="0">
                <a:solidFill>
                  <a:srgbClr val="000000"/>
                </a:solidFill>
                <a:sym typeface="Wingdings" charset="0"/>
              </a:rPr>
              <a:t>Possibility of a double short on a given magnet!!!!</a:t>
            </a:r>
            <a:endParaRPr lang="en-US" dirty="0" smtClean="0">
              <a:solidFill>
                <a:schemeClr val="tx1"/>
              </a:solidFill>
              <a:sym typeface="Wingding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00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Screen Shot 2015-08-20 at 15.21.40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469" y="1194766"/>
            <a:ext cx="931894" cy="4558334"/>
          </a:xfrm>
          <a:prstGeom prst="rect">
            <a:avLst/>
          </a:prstGeom>
        </p:spPr>
      </p:pic>
      <p:pic>
        <p:nvPicPr>
          <p:cNvPr id="29" name="Picture 28" descr="Screen Shot 2015-08-20 at 15.07.00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547" y="6019800"/>
            <a:ext cx="733357" cy="374650"/>
          </a:xfrm>
          <a:prstGeom prst="rect">
            <a:avLst/>
          </a:prstGeom>
        </p:spPr>
      </p:pic>
      <p:pic>
        <p:nvPicPr>
          <p:cNvPr id="7" name="Picture 6" descr="Screen Shot 2015-08-20 at 15.06.23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6" y="965200"/>
            <a:ext cx="6894062" cy="5118100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10428" y="122661"/>
            <a:ext cx="8229600" cy="720725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st="63500" dir="2700000" algn="tl" rotWithShape="0">
                    <a:schemeClr val="bg1">
                      <a:lumMod val="75000"/>
                      <a:alpha val="5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u="sng" dirty="0" smtClean="0">
                <a:solidFill>
                  <a:srgbClr val="FF0000"/>
                </a:solidFill>
                <a:effectLst>
                  <a:outerShdw blurRad="63500" dist="63500" dir="2700000" algn="tl" rotWithShape="0">
                    <a:prstClr val="white">
                      <a:lumMod val="75000"/>
                      <a:alpha val="50000"/>
                    </a:prstClr>
                  </a:outerShdw>
                </a:effectLst>
                <a:latin typeface="Garamond"/>
                <a:cs typeface="Garamond"/>
              </a:rPr>
              <a:t>Performance Projections up to HL-LHC: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82305" y="1105866"/>
            <a:ext cx="1075196" cy="338554"/>
          </a:xfrm>
          <a:prstGeom prst="rect">
            <a:avLst/>
          </a:prstGeom>
          <a:solidFill>
            <a:srgbClr val="3861AA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sz="1600" b="1" dirty="0" err="1" smtClean="0">
                <a:solidFill>
                  <a:prstClr val="white"/>
                </a:solidFill>
              </a:rPr>
              <a:t>Run</a:t>
            </a:r>
            <a:r>
              <a:rPr lang="fr-CH" sz="1600" b="1" dirty="0" smtClean="0">
                <a:solidFill>
                  <a:prstClr val="white"/>
                </a:solidFill>
              </a:rPr>
              <a:t> I</a:t>
            </a:r>
            <a:endParaRPr lang="en-GB" sz="1600" b="1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97959" y="1114389"/>
            <a:ext cx="1343941" cy="338554"/>
          </a:xfrm>
          <a:prstGeom prst="rect">
            <a:avLst/>
          </a:prstGeom>
          <a:solidFill>
            <a:srgbClr val="3861AA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sz="1600" b="1" dirty="0" err="1" smtClean="0">
                <a:solidFill>
                  <a:prstClr val="white"/>
                </a:solidFill>
              </a:rPr>
              <a:t>Run</a:t>
            </a:r>
            <a:r>
              <a:rPr lang="fr-CH" sz="1600" b="1" dirty="0" smtClean="0">
                <a:solidFill>
                  <a:prstClr val="white"/>
                </a:solidFill>
              </a:rPr>
              <a:t> II</a:t>
            </a:r>
            <a:endParaRPr lang="en-GB" sz="1600" b="1" dirty="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22504" y="1106035"/>
            <a:ext cx="1109249" cy="338554"/>
          </a:xfrm>
          <a:prstGeom prst="rect">
            <a:avLst/>
          </a:prstGeom>
          <a:solidFill>
            <a:srgbClr val="3861AA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sz="1600" b="1" dirty="0" err="1" smtClean="0">
                <a:solidFill>
                  <a:prstClr val="white"/>
                </a:solidFill>
              </a:rPr>
              <a:t>Run</a:t>
            </a:r>
            <a:r>
              <a:rPr lang="fr-CH" sz="1600" b="1" dirty="0" smtClean="0">
                <a:solidFill>
                  <a:prstClr val="white"/>
                </a:solidFill>
              </a:rPr>
              <a:t> III</a:t>
            </a:r>
            <a:endParaRPr lang="en-GB" sz="1600" b="1" dirty="0">
              <a:solidFill>
                <a:prstClr val="white"/>
              </a:solidFill>
            </a:endParaRPr>
          </a:p>
        </p:txBody>
      </p:sp>
      <p:sp>
        <p:nvSpPr>
          <p:cNvPr id="12" name="Horizontal Scroll 11"/>
          <p:cNvSpPr/>
          <p:nvPr/>
        </p:nvSpPr>
        <p:spPr>
          <a:xfrm>
            <a:off x="6943427" y="3470920"/>
            <a:ext cx="2155617" cy="1368152"/>
          </a:xfrm>
          <a:prstGeom prst="horizontalScroll">
            <a:avLst/>
          </a:prstGeom>
          <a:solidFill>
            <a:srgbClr val="5BC1E6"/>
          </a:solidFill>
          <a:ln>
            <a:solidFill>
              <a:srgbClr val="5BC1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b="1" dirty="0" smtClean="0">
                <a:solidFill>
                  <a:prstClr val="white"/>
                </a:solidFill>
              </a:rPr>
              <a:t>Technical limits (in experiments, too) like 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48500" y="4839072"/>
            <a:ext cx="2050544" cy="83099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Cryogenic limit &amp;</a:t>
            </a:r>
          </a:p>
          <a:p>
            <a:r>
              <a:rPr lang="en-US" sz="1600" dirty="0" smtClean="0">
                <a:solidFill>
                  <a:prstClr val="black"/>
                </a:solidFill>
              </a:rPr>
              <a:t>Radiation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smtClean="0">
                <a:solidFill>
                  <a:prstClr val="black"/>
                </a:solidFill>
              </a:rPr>
              <a:t>Damage</a:t>
            </a:r>
          </a:p>
          <a:p>
            <a:r>
              <a:rPr lang="en-US" sz="1600" dirty="0" smtClean="0">
                <a:solidFill>
                  <a:prstClr val="black"/>
                </a:solidFill>
              </a:rPr>
              <a:t>of triplet magnets</a:t>
            </a:r>
            <a:endParaRPr lang="en-US" sz="1600" dirty="0">
              <a:solidFill>
                <a:prstClr val="black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7137930" y="2015920"/>
            <a:ext cx="1244070" cy="159088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3821578" y="2609850"/>
            <a:ext cx="1016000" cy="914400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b="1" dirty="0">
                <a:solidFill>
                  <a:prstClr val="white"/>
                </a:solidFill>
              </a:rPr>
              <a:t>e</a:t>
            </a:r>
            <a:r>
              <a:rPr lang="fr-CH" sz="1600" b="1" dirty="0" smtClean="0">
                <a:solidFill>
                  <a:prstClr val="white"/>
                </a:solidFill>
              </a:rPr>
              <a:t>-cloud UFOs!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13400" y="4356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16200000">
            <a:off x="5139392" y="4398834"/>
            <a:ext cx="59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white">
                    <a:lumMod val="50000"/>
                  </a:prstClr>
                </a:solidFill>
              </a:rPr>
              <a:t>LIU </a:t>
            </a:r>
            <a:endParaRPr lang="en-US" sz="2400" b="1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Up Arrow Callout 19"/>
          <p:cNvSpPr/>
          <p:nvPr/>
        </p:nvSpPr>
        <p:spPr>
          <a:xfrm>
            <a:off x="1402904" y="5651872"/>
            <a:ext cx="1695896" cy="1218828"/>
          </a:xfrm>
          <a:prstGeom prst="upArrowCallout">
            <a:avLst>
              <a:gd name="adj1" fmla="val 14586"/>
              <a:gd name="adj2" fmla="val 14586"/>
              <a:gd name="adj3" fmla="val 18751"/>
              <a:gd name="adj4" fmla="val 73988"/>
            </a:avLst>
          </a:prstGeom>
          <a:solidFill>
            <a:srgbClr val="5BC1E6"/>
          </a:solidFill>
          <a:ln>
            <a:solidFill>
              <a:srgbClr val="5BC1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b="1" dirty="0" smtClean="0">
                <a:solidFill>
                  <a:prstClr val="white"/>
                </a:solidFill>
                <a:latin typeface="Calibri"/>
              </a:rPr>
              <a:t>0.75 10</a:t>
            </a:r>
            <a:r>
              <a:rPr lang="fr-CH" sz="1600" b="1" baseline="30000" dirty="0" smtClean="0">
                <a:solidFill>
                  <a:prstClr val="white"/>
                </a:solidFill>
                <a:latin typeface="Calibri"/>
              </a:rPr>
              <a:t>34</a:t>
            </a:r>
            <a:r>
              <a:rPr lang="fr-CH" sz="1600" b="1" dirty="0" smtClean="0">
                <a:solidFill>
                  <a:prstClr val="white"/>
                </a:solidFill>
                <a:latin typeface="Calibri"/>
              </a:rPr>
              <a:t> cm</a:t>
            </a:r>
            <a:r>
              <a:rPr lang="fr-CH" sz="1600" b="1" baseline="30000" dirty="0" smtClean="0">
                <a:solidFill>
                  <a:prstClr val="white"/>
                </a:solidFill>
                <a:latin typeface="Calibri"/>
              </a:rPr>
              <a:t>-2</a:t>
            </a:r>
            <a:r>
              <a:rPr lang="fr-CH" sz="1600" b="1" dirty="0" smtClean="0">
                <a:solidFill>
                  <a:prstClr val="white"/>
                </a:solidFill>
                <a:latin typeface="Calibri"/>
              </a:rPr>
              <a:t>s</a:t>
            </a:r>
            <a:r>
              <a:rPr lang="fr-CH" sz="1600" b="1" baseline="30000" dirty="0" smtClean="0">
                <a:solidFill>
                  <a:prstClr val="white"/>
                </a:solidFill>
                <a:latin typeface="Calibri"/>
              </a:rPr>
              <a:t>-1</a:t>
            </a:r>
          </a:p>
          <a:p>
            <a:pPr algn="ctr"/>
            <a:r>
              <a:rPr lang="fr-CH" sz="1600" b="1" dirty="0" smtClean="0">
                <a:solidFill>
                  <a:prstClr val="white"/>
                </a:solidFill>
                <a:latin typeface="Calibri"/>
              </a:rPr>
              <a:t>50 ns </a:t>
            </a:r>
            <a:r>
              <a:rPr lang="fr-CH" sz="1600" b="1" dirty="0" err="1" smtClean="0">
                <a:solidFill>
                  <a:prstClr val="white"/>
                </a:solidFill>
                <a:latin typeface="Calibri"/>
              </a:rPr>
              <a:t>bunch</a:t>
            </a:r>
            <a:r>
              <a:rPr lang="fr-CH" sz="1600" b="1" dirty="0" smtClean="0">
                <a:solidFill>
                  <a:prstClr val="white"/>
                </a:solidFill>
                <a:latin typeface="Calibri"/>
              </a:rPr>
              <a:t> </a:t>
            </a:r>
            <a:br>
              <a:rPr lang="fr-CH" sz="1600" b="1" dirty="0" smtClean="0">
                <a:solidFill>
                  <a:prstClr val="white"/>
                </a:solidFill>
                <a:latin typeface="Calibri"/>
              </a:rPr>
            </a:br>
            <a:r>
              <a:rPr lang="fr-CH" sz="1600" b="1" dirty="0" smtClean="0">
                <a:solidFill>
                  <a:prstClr val="white"/>
                </a:solidFill>
                <a:latin typeface="Calibri"/>
              </a:rPr>
              <a:t>high pile up </a:t>
            </a:r>
            <a:r>
              <a:rPr lang="fr-CH" sz="1600" b="1" dirty="0" smtClean="0">
                <a:solidFill>
                  <a:prstClr val="white"/>
                </a:solidFill>
                <a:latin typeface="Calibri"/>
                <a:sym typeface="Symbol"/>
              </a:rPr>
              <a:t>40</a:t>
            </a:r>
            <a:r>
              <a:rPr lang="fr-CH" sz="1600" b="1" dirty="0" smtClean="0">
                <a:solidFill>
                  <a:prstClr val="white"/>
                </a:solidFill>
                <a:latin typeface="Calibri"/>
              </a:rPr>
              <a:t> </a:t>
            </a:r>
            <a:endParaRPr lang="en-GB" sz="16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349500" y="5191089"/>
            <a:ext cx="1485900" cy="381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6 + 23 fb</a:t>
            </a:r>
            <a:r>
              <a:rPr lang="en-US" b="1" baseline="30000" dirty="0" smtClean="0">
                <a:solidFill>
                  <a:srgbClr val="0000FF"/>
                </a:solidFill>
              </a:rPr>
              <a:t>-1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286501" y="1609689"/>
            <a:ext cx="1226868" cy="381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r>
              <a:rPr lang="en-US" sz="1600" b="1" dirty="0" smtClean="0">
                <a:solidFill>
                  <a:srgbClr val="0000FF"/>
                </a:solidFill>
              </a:rPr>
              <a:t>≈  300 fb</a:t>
            </a:r>
            <a:r>
              <a:rPr lang="en-US" sz="1600" b="1" baseline="30000" dirty="0" smtClean="0">
                <a:solidFill>
                  <a:srgbClr val="0000FF"/>
                </a:solidFill>
              </a:rPr>
              <a:t>-1</a:t>
            </a:r>
          </a:p>
        </p:txBody>
      </p:sp>
      <p:sp>
        <p:nvSpPr>
          <p:cNvPr id="23" name="Up Arrow Callout 22"/>
          <p:cNvSpPr/>
          <p:nvPr/>
        </p:nvSpPr>
        <p:spPr>
          <a:xfrm>
            <a:off x="3447604" y="5677272"/>
            <a:ext cx="1800200" cy="1193428"/>
          </a:xfrm>
          <a:prstGeom prst="upArrowCallout">
            <a:avLst>
              <a:gd name="adj1" fmla="val 14586"/>
              <a:gd name="adj2" fmla="val 14586"/>
              <a:gd name="adj3" fmla="val 18751"/>
              <a:gd name="adj4" fmla="val 73988"/>
            </a:avLst>
          </a:prstGeom>
          <a:solidFill>
            <a:srgbClr val="5BC1E6"/>
          </a:solidFill>
          <a:ln>
            <a:solidFill>
              <a:srgbClr val="5BC1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b="1" dirty="0" smtClean="0">
                <a:solidFill>
                  <a:prstClr val="white"/>
                </a:solidFill>
                <a:latin typeface="Calibri"/>
              </a:rPr>
              <a:t>&gt; 1.5 10</a:t>
            </a:r>
            <a:r>
              <a:rPr lang="fr-CH" sz="1600" b="1" baseline="30000" dirty="0" smtClean="0">
                <a:solidFill>
                  <a:prstClr val="white"/>
                </a:solidFill>
                <a:latin typeface="Calibri"/>
              </a:rPr>
              <a:t>34</a:t>
            </a:r>
            <a:r>
              <a:rPr lang="fr-CH" sz="1600" b="1" dirty="0" smtClean="0">
                <a:solidFill>
                  <a:prstClr val="white"/>
                </a:solidFill>
                <a:latin typeface="Calibri"/>
              </a:rPr>
              <a:t> cm</a:t>
            </a:r>
            <a:r>
              <a:rPr lang="fr-CH" sz="1600" b="1" baseline="30000" dirty="0" smtClean="0">
                <a:solidFill>
                  <a:prstClr val="white"/>
                </a:solidFill>
                <a:latin typeface="Calibri"/>
              </a:rPr>
              <a:t>-2</a:t>
            </a:r>
            <a:r>
              <a:rPr lang="fr-CH" sz="1600" b="1" dirty="0" smtClean="0">
                <a:solidFill>
                  <a:prstClr val="white"/>
                </a:solidFill>
                <a:latin typeface="Calibri"/>
              </a:rPr>
              <a:t>s</a:t>
            </a:r>
            <a:r>
              <a:rPr lang="fr-CH" sz="1600" b="1" baseline="30000" dirty="0" smtClean="0">
                <a:solidFill>
                  <a:prstClr val="white"/>
                </a:solidFill>
                <a:latin typeface="Calibri"/>
              </a:rPr>
              <a:t>-1</a:t>
            </a:r>
          </a:p>
          <a:p>
            <a:pPr algn="ctr"/>
            <a:r>
              <a:rPr lang="fr-CH" sz="1600" b="1" dirty="0" smtClean="0">
                <a:solidFill>
                  <a:prstClr val="white"/>
                </a:solidFill>
                <a:latin typeface="Calibri"/>
              </a:rPr>
              <a:t>25 ns bunch </a:t>
            </a:r>
            <a:br>
              <a:rPr lang="fr-CH" sz="1600" b="1" dirty="0" smtClean="0">
                <a:solidFill>
                  <a:prstClr val="white"/>
                </a:solidFill>
                <a:latin typeface="Calibri"/>
              </a:rPr>
            </a:br>
            <a:r>
              <a:rPr lang="fr-CH" sz="1600" b="1" dirty="0" smtClean="0">
                <a:solidFill>
                  <a:prstClr val="white"/>
                </a:solidFill>
                <a:latin typeface="Calibri"/>
              </a:rPr>
              <a:t>high pile up </a:t>
            </a:r>
            <a:r>
              <a:rPr lang="fr-CH" sz="1600" b="1" dirty="0" smtClean="0">
                <a:solidFill>
                  <a:prstClr val="white"/>
                </a:solidFill>
                <a:latin typeface="Calibri"/>
                <a:sym typeface="Symbol"/>
              </a:rPr>
              <a:t>40</a:t>
            </a:r>
            <a:r>
              <a:rPr lang="fr-CH" sz="1600" b="1" dirty="0" smtClean="0">
                <a:solidFill>
                  <a:prstClr val="white"/>
                </a:solidFill>
                <a:latin typeface="Calibri"/>
              </a:rPr>
              <a:t> </a:t>
            </a:r>
            <a:endParaRPr lang="en-GB" sz="16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Up Arrow Callout 23"/>
          <p:cNvSpPr/>
          <p:nvPr/>
        </p:nvSpPr>
        <p:spPr>
          <a:xfrm>
            <a:off x="5454204" y="5664572"/>
            <a:ext cx="2254696" cy="1193428"/>
          </a:xfrm>
          <a:prstGeom prst="upArrowCallout">
            <a:avLst>
              <a:gd name="adj1" fmla="val 14586"/>
              <a:gd name="adj2" fmla="val 14586"/>
              <a:gd name="adj3" fmla="val 18751"/>
              <a:gd name="adj4" fmla="val 73988"/>
            </a:avLst>
          </a:prstGeom>
          <a:solidFill>
            <a:srgbClr val="5BC1E6"/>
          </a:solidFill>
          <a:ln>
            <a:solidFill>
              <a:srgbClr val="5BC1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b="1" dirty="0" smtClean="0">
                <a:solidFill>
                  <a:prstClr val="white"/>
                </a:solidFill>
                <a:latin typeface="Calibri"/>
              </a:rPr>
              <a:t>1.5 -2.2  10</a:t>
            </a:r>
            <a:r>
              <a:rPr lang="fr-CH" sz="1600" b="1" baseline="30000" dirty="0" smtClean="0">
                <a:solidFill>
                  <a:prstClr val="white"/>
                </a:solidFill>
                <a:latin typeface="Calibri"/>
              </a:rPr>
              <a:t>34</a:t>
            </a:r>
            <a:r>
              <a:rPr lang="fr-CH" sz="1600" b="1" dirty="0" smtClean="0">
                <a:solidFill>
                  <a:prstClr val="white"/>
                </a:solidFill>
                <a:latin typeface="Calibri"/>
              </a:rPr>
              <a:t> cm</a:t>
            </a:r>
            <a:r>
              <a:rPr lang="fr-CH" sz="1600" b="1" baseline="30000" dirty="0" smtClean="0">
                <a:solidFill>
                  <a:prstClr val="white"/>
                </a:solidFill>
                <a:latin typeface="Calibri"/>
              </a:rPr>
              <a:t>-2</a:t>
            </a:r>
            <a:r>
              <a:rPr lang="fr-CH" sz="1600" b="1" dirty="0" smtClean="0">
                <a:solidFill>
                  <a:prstClr val="white"/>
                </a:solidFill>
                <a:latin typeface="Calibri"/>
              </a:rPr>
              <a:t>s</a:t>
            </a:r>
            <a:r>
              <a:rPr lang="fr-CH" sz="1600" b="1" baseline="30000" dirty="0" smtClean="0">
                <a:solidFill>
                  <a:prstClr val="white"/>
                </a:solidFill>
                <a:latin typeface="Calibri"/>
              </a:rPr>
              <a:t>-1</a:t>
            </a:r>
          </a:p>
          <a:p>
            <a:pPr algn="ctr"/>
            <a:r>
              <a:rPr lang="fr-CH" sz="1600" b="1" dirty="0" smtClean="0">
                <a:solidFill>
                  <a:prstClr val="white"/>
                </a:solidFill>
                <a:latin typeface="Calibri"/>
              </a:rPr>
              <a:t>25 ns bunch </a:t>
            </a:r>
            <a:br>
              <a:rPr lang="fr-CH" sz="1600" b="1" dirty="0" smtClean="0">
                <a:solidFill>
                  <a:prstClr val="white"/>
                </a:solidFill>
                <a:latin typeface="Calibri"/>
              </a:rPr>
            </a:br>
            <a:r>
              <a:rPr lang="fr-CH" sz="1600" b="1" dirty="0" smtClean="0">
                <a:solidFill>
                  <a:srgbClr val="FF0000"/>
                </a:solidFill>
                <a:latin typeface="Calibri"/>
              </a:rPr>
              <a:t>very high pile up </a:t>
            </a:r>
            <a:r>
              <a:rPr lang="fr-CH" sz="1600" b="1" dirty="0" smtClean="0">
                <a:solidFill>
                  <a:srgbClr val="FF0000"/>
                </a:solidFill>
                <a:latin typeface="Calibri"/>
                <a:sym typeface="Symbol"/>
              </a:rPr>
              <a:t>&gt; 60</a:t>
            </a:r>
            <a:r>
              <a:rPr lang="fr-CH" sz="1600" b="1" dirty="0" smtClean="0">
                <a:solidFill>
                  <a:srgbClr val="FF0000"/>
                </a:solidFill>
                <a:latin typeface="Calibri"/>
              </a:rPr>
              <a:t> </a:t>
            </a:r>
            <a:endParaRPr lang="en-GB" sz="16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857500" y="1587500"/>
            <a:ext cx="838200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Splices fixed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  <a:sym typeface="Wingdings"/>
              </a:rPr>
              <a:t></a:t>
            </a:r>
            <a:endParaRPr lang="en-US" sz="1600" dirty="0">
              <a:solidFill>
                <a:prstClr val="black"/>
              </a:solidFill>
            </a:endParaRP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Energy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837578" y="1609689"/>
            <a:ext cx="1173956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Injectors</a:t>
            </a:r>
            <a:br>
              <a:rPr lang="en-US" sz="1600" dirty="0" smtClean="0">
                <a:solidFill>
                  <a:prstClr val="black"/>
                </a:solidFill>
              </a:rPr>
            </a:br>
            <a:r>
              <a:rPr lang="en-US" sz="1600" dirty="0" smtClean="0">
                <a:solidFill>
                  <a:prstClr val="black"/>
                </a:solidFill>
              </a:rPr>
              <a:t>upgrade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Diode Box</a:t>
            </a:r>
            <a:endParaRPr lang="en-US" sz="1600" dirty="0">
              <a:solidFill>
                <a:prstClr val="black"/>
              </a:solidFill>
            </a:endParaRPr>
          </a:p>
        </p:txBody>
      </p:sp>
      <p:pic>
        <p:nvPicPr>
          <p:cNvPr id="28" name="Picture 27" descr="Screen Shot 2015-08-20 at 15.07.06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970" y="750760"/>
            <a:ext cx="3898900" cy="327280"/>
          </a:xfrm>
          <a:prstGeom prst="rect">
            <a:avLst/>
          </a:prstGeom>
        </p:spPr>
      </p:pic>
      <p:sp>
        <p:nvSpPr>
          <p:cNvPr id="32" name="Rounded Rectangle 31"/>
          <p:cNvSpPr/>
          <p:nvPr/>
        </p:nvSpPr>
        <p:spPr>
          <a:xfrm>
            <a:off x="4958903" y="2556272"/>
            <a:ext cx="1192093" cy="381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r>
              <a:rPr lang="en-US" sz="1600" b="1" dirty="0" smtClean="0">
                <a:solidFill>
                  <a:srgbClr val="0000FF"/>
                </a:solidFill>
              </a:rPr>
              <a:t>≈ 150 fb</a:t>
            </a:r>
            <a:r>
              <a:rPr lang="en-US" sz="1600" b="1" baseline="30000" dirty="0" smtClean="0">
                <a:solidFill>
                  <a:srgbClr val="0000FF"/>
                </a:solidFill>
              </a:rPr>
              <a:t>-1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908799" y="609130"/>
            <a:ext cx="2223311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000" b="1" dirty="0" smtClean="0">
                <a:solidFill>
                  <a:srgbClr val="FFFFFF"/>
                </a:solidFill>
                <a:latin typeface="Arial"/>
              </a:rPr>
              <a:t>14</a:t>
            </a:r>
            <a:r>
              <a:rPr lang="en-GB" sz="2000" b="1" dirty="0" smtClean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 </a:t>
            </a:r>
            <a:r>
              <a:rPr lang="en-GB" sz="2000" b="1" dirty="0" err="1" smtClean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TeV</a:t>
            </a:r>
            <a:r>
              <a:rPr lang="en-GB" sz="2000" b="1" dirty="0" smtClean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 after LS2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695700" y="3682165"/>
            <a:ext cx="1346200" cy="484632"/>
            <a:chOff x="2794000" y="3886200"/>
            <a:chExt cx="978408" cy="484632"/>
          </a:xfrm>
        </p:grpSpPr>
        <p:sp>
          <p:nvSpPr>
            <p:cNvPr id="2" name="Striped Right Arrow 1"/>
            <p:cNvSpPr/>
            <p:nvPr/>
          </p:nvSpPr>
          <p:spPr>
            <a:xfrm>
              <a:off x="2794000" y="3886200"/>
              <a:ext cx="978408" cy="484632"/>
            </a:xfrm>
            <a:prstGeom prst="striped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996888" y="3959239"/>
              <a:ext cx="4411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 charset="0"/>
                  <a:ea typeface="Times New Roman" charset="0"/>
                  <a:cs typeface="Times New Roman" charset="0"/>
                </a:rPr>
                <a:t>x</a:t>
              </a:r>
              <a:r>
                <a:rPr lang="en-US" sz="1600" dirty="0" smtClean="0">
                  <a:latin typeface="Times New Roman" charset="0"/>
                  <a:ea typeface="Times New Roman" charset="0"/>
                  <a:cs typeface="Times New Roman" charset="0"/>
                </a:rPr>
                <a:t> 3</a:t>
              </a:r>
              <a:endParaRPr lang="en-US" sz="16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857324" y="3003882"/>
            <a:ext cx="1059144" cy="484632"/>
            <a:chOff x="2794000" y="3886200"/>
            <a:chExt cx="978408" cy="484632"/>
          </a:xfrm>
        </p:grpSpPr>
        <p:sp>
          <p:nvSpPr>
            <p:cNvPr id="36" name="Striped Right Arrow 35"/>
            <p:cNvSpPr/>
            <p:nvPr/>
          </p:nvSpPr>
          <p:spPr>
            <a:xfrm>
              <a:off x="2794000" y="3886200"/>
              <a:ext cx="978408" cy="484632"/>
            </a:xfrm>
            <a:prstGeom prst="striped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996888" y="3959239"/>
              <a:ext cx="5659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 charset="0"/>
                  <a:ea typeface="Times New Roman" charset="0"/>
                  <a:cs typeface="Times New Roman" charset="0"/>
                </a:rPr>
                <a:t>x</a:t>
              </a:r>
              <a:r>
                <a:rPr lang="en-US" sz="1600" dirty="0" smtClean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sz="1600" dirty="0" smtClean="0">
                  <a:latin typeface="Times New Roman" charset="0"/>
                  <a:ea typeface="Times New Roman" charset="0"/>
                  <a:cs typeface="Times New Roman" charset="0"/>
                </a:rPr>
                <a:t>2-3</a:t>
              </a:r>
              <a:endParaRPr lang="en-US" sz="16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2894552" y="612981"/>
            <a:ext cx="2223311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000" b="1" dirty="0" smtClean="0">
                <a:solidFill>
                  <a:srgbClr val="FFFFFF"/>
                </a:solidFill>
                <a:latin typeface="Arial"/>
              </a:rPr>
              <a:t>13</a:t>
            </a:r>
            <a:r>
              <a:rPr lang="en-GB" sz="2000" b="1" dirty="0" smtClean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 </a:t>
            </a:r>
            <a:r>
              <a:rPr lang="en-GB" sz="2000" b="1" dirty="0" err="1" smtClean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TeV</a:t>
            </a:r>
            <a:r>
              <a:rPr lang="en-GB" sz="2000" b="1" dirty="0" smtClean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 after LS1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31624" y="612981"/>
            <a:ext cx="2249439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000" b="1" dirty="0" smtClean="0">
                <a:solidFill>
                  <a:srgbClr val="FFFFFF"/>
                </a:solidFill>
                <a:latin typeface="Arial"/>
              </a:rPr>
              <a:t>7 &amp; 8 </a:t>
            </a:r>
            <a:r>
              <a:rPr lang="en-GB" sz="2000" b="1" dirty="0" err="1" smtClean="0">
                <a:solidFill>
                  <a:srgbClr val="FFFFFF"/>
                </a:solidFill>
                <a:latin typeface="Arial"/>
              </a:rPr>
              <a:t>TeV</a:t>
            </a:r>
            <a:r>
              <a:rPr lang="en-GB" sz="2000" b="1" dirty="0" smtClean="0">
                <a:solidFill>
                  <a:srgbClr val="FFFFFF"/>
                </a:solidFill>
                <a:latin typeface="Arial"/>
              </a:rPr>
              <a:t> in</a:t>
            </a:r>
            <a:r>
              <a:rPr lang="en-GB" sz="2000" b="1" dirty="0" smtClean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 </a:t>
            </a:r>
            <a:r>
              <a:rPr lang="en-GB" sz="2000" b="1" dirty="0" err="1" smtClean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RunI</a:t>
            </a:r>
            <a:endParaRPr lang="en-GB" sz="2000" b="1" dirty="0" smtClean="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45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7" grpId="0" animBg="1"/>
      <p:bldP spid="19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32" grpId="0" animBg="1"/>
      <p:bldP spid="34" grpId="0" animBg="1"/>
      <p:bldP spid="38" grpId="0" animBg="1"/>
      <p:bldP spid="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838" y="146397"/>
            <a:ext cx="9143999" cy="914400"/>
          </a:xfrm>
        </p:spPr>
        <p:txBody>
          <a:bodyPr>
            <a:noAutofit/>
          </a:bodyPr>
          <a:lstStyle/>
          <a:p>
            <a:pPr algn="l"/>
            <a:r>
              <a:rPr lang="en-US" sz="3600" u="sng" dirty="0" smtClean="0">
                <a:solidFill>
                  <a:srgbClr val="FF0000"/>
                </a:solidFill>
                <a:latin typeface="Garamond"/>
                <a:cs typeface="Garamond"/>
              </a:rPr>
              <a:t>HL-LHC technical bottleneck:</a:t>
            </a:r>
            <a:br>
              <a:rPr lang="en-US" sz="3600" u="sng" dirty="0" smtClean="0">
                <a:solidFill>
                  <a:srgbClr val="FF0000"/>
                </a:solidFill>
                <a:latin typeface="Garamond"/>
                <a:cs typeface="Garamond"/>
              </a:rPr>
            </a:br>
            <a:r>
              <a:rPr lang="en-US" sz="3600" u="sng" dirty="0" smtClean="0">
                <a:solidFill>
                  <a:srgbClr val="FF0000"/>
                </a:solidFill>
                <a:latin typeface="Garamond"/>
                <a:cs typeface="Garamond"/>
              </a:rPr>
              <a:t>Radiation damage to triplet magnets at 300 fb</a:t>
            </a:r>
            <a:r>
              <a:rPr lang="en-US" sz="3600" u="sng" baseline="30000" dirty="0" smtClean="0">
                <a:solidFill>
                  <a:srgbClr val="FF0000"/>
                </a:solidFill>
                <a:latin typeface="Garamond"/>
                <a:cs typeface="Garamond"/>
              </a:rPr>
              <a:t>-1</a:t>
            </a:r>
            <a:endParaRPr lang="en-US" sz="3600" u="sng" baseline="30000" dirty="0">
              <a:solidFill>
                <a:srgbClr val="FF0000"/>
              </a:solidFill>
              <a:latin typeface="Garamond"/>
              <a:cs typeface="Garamond"/>
            </a:endParaRPr>
          </a:p>
        </p:txBody>
      </p:sp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14133"/>
            <a:ext cx="7344816" cy="514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Callout 6"/>
          <p:cNvSpPr/>
          <p:nvPr/>
        </p:nvSpPr>
        <p:spPr>
          <a:xfrm>
            <a:off x="2195736" y="1620416"/>
            <a:ext cx="1211600" cy="914400"/>
          </a:xfrm>
          <a:prstGeom prst="rightArrowCallout">
            <a:avLst>
              <a:gd name="adj1" fmla="val 25000"/>
              <a:gd name="adj2" fmla="val 30000"/>
              <a:gd name="adj3" fmla="val 25000"/>
              <a:gd name="adj4" fmla="val 64977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b="1" dirty="0" smtClean="0">
                <a:solidFill>
                  <a:prstClr val="white"/>
                </a:solidFill>
              </a:rPr>
              <a:t>Q2</a:t>
            </a:r>
          </a:p>
          <a:p>
            <a:pPr algn="ctr"/>
            <a:r>
              <a:rPr lang="fr-CH" b="1" dirty="0" smtClean="0">
                <a:solidFill>
                  <a:prstClr val="white"/>
                </a:solidFill>
              </a:rPr>
              <a:t>27 </a:t>
            </a:r>
            <a:r>
              <a:rPr lang="fr-CH" b="1" dirty="0" err="1" smtClean="0">
                <a:solidFill>
                  <a:prstClr val="white"/>
                </a:solidFill>
              </a:rPr>
              <a:t>MGy</a:t>
            </a:r>
            <a:endParaRPr lang="en-GB" b="1" dirty="0">
              <a:solidFill>
                <a:prstClr val="white"/>
              </a:solidFill>
            </a:endParaRPr>
          </a:p>
        </p:txBody>
      </p:sp>
      <p:sp>
        <p:nvSpPr>
          <p:cNvPr id="8" name="Left Arrow Callout 7"/>
          <p:cNvSpPr/>
          <p:nvPr/>
        </p:nvSpPr>
        <p:spPr>
          <a:xfrm>
            <a:off x="7067126" y="2852936"/>
            <a:ext cx="1537322" cy="914400"/>
          </a:xfrm>
          <a:prstGeom prst="leftArrowCallou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b="1" dirty="0" smtClean="0">
                <a:solidFill>
                  <a:prstClr val="white"/>
                </a:solidFill>
              </a:rPr>
              <a:t>MCBX3 20 </a:t>
            </a:r>
            <a:r>
              <a:rPr lang="fr-CH" b="1" dirty="0" err="1" smtClean="0">
                <a:solidFill>
                  <a:prstClr val="white"/>
                </a:solidFill>
              </a:rPr>
              <a:t>MGy</a:t>
            </a:r>
            <a:endParaRPr lang="en-GB" b="1" dirty="0">
              <a:solidFill>
                <a:prstClr val="white"/>
              </a:solidFill>
            </a:endParaRPr>
          </a:p>
        </p:txBody>
      </p:sp>
      <p:sp>
        <p:nvSpPr>
          <p:cNvPr id="9" name="Round Diagonal Corner Rectangle 8"/>
          <p:cNvSpPr/>
          <p:nvPr/>
        </p:nvSpPr>
        <p:spPr>
          <a:xfrm>
            <a:off x="7211140" y="1314133"/>
            <a:ext cx="1609332" cy="914400"/>
          </a:xfrm>
          <a:prstGeom prst="round2Diag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prstClr val="white"/>
                </a:solidFill>
              </a:rPr>
              <a:t>Cold bore insulation</a:t>
            </a:r>
          </a:p>
          <a:p>
            <a:pPr algn="ctr"/>
            <a:r>
              <a:rPr lang="en-GB" b="1" dirty="0">
                <a:solidFill>
                  <a:prstClr val="white"/>
                </a:solidFill>
              </a:rPr>
              <a:t>≈ 35 </a:t>
            </a:r>
            <a:r>
              <a:rPr lang="en-GB" b="1" dirty="0" err="1">
                <a:solidFill>
                  <a:prstClr val="white"/>
                </a:solidFill>
              </a:rPr>
              <a:t>MGy</a:t>
            </a:r>
            <a:endParaRPr lang="en-GB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658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2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rot="10800000" vert="eaVert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27551F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rot="10800000" vert="eaVert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27551F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65F00B9AFF9D4DB8D423D62D364FE5" ma:contentTypeVersion="0" ma:contentTypeDescription="Create a new document." ma:contentTypeScope="" ma:versionID="1f5c5222447e6795847028ce554a3f6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A7ED259-6AEE-4E24-A95A-9729541A612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D553D58-F42B-43B9-BDA1-90638D0CBA0D}">
  <ds:schemaRefs>
    <ds:schemaRef ds:uri="http://purl.org/dc/elements/1.1/"/>
    <ds:schemaRef ds:uri="http://purl.org/dc/dcmitype/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C82125E1-CCB4-4909-BE88-A72A822A6F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175507</TotalTime>
  <Words>2715</Words>
  <Application>Microsoft Office PowerPoint</Application>
  <PresentationFormat>On-screen Show (4:3)</PresentationFormat>
  <Paragraphs>633</Paragraphs>
  <Slides>44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60" baseType="lpstr">
      <vt:lpstr>ＭＳ Ｐゴシック</vt:lpstr>
      <vt:lpstr>Arial</vt:lpstr>
      <vt:lpstr>Bradley Hand ITC TT-Bold</vt:lpstr>
      <vt:lpstr>Calibri</vt:lpstr>
      <vt:lpstr>Comic Sans MS</vt:lpstr>
      <vt:lpstr>Constantia</vt:lpstr>
      <vt:lpstr>Courier New</vt:lpstr>
      <vt:lpstr>Garamond</vt:lpstr>
      <vt:lpstr>Gill Sans Light</vt:lpstr>
      <vt:lpstr>Osaka</vt:lpstr>
      <vt:lpstr>黑体</vt:lpstr>
      <vt:lpstr>Symbol</vt:lpstr>
      <vt:lpstr>Times New Roman</vt:lpstr>
      <vt:lpstr>Wingdings</vt:lpstr>
      <vt:lpstr>2_Edge</vt:lpstr>
      <vt:lpstr>Equation</vt:lpstr>
      <vt:lpstr>LHC Status and Energy prospects and HL-LHC Upgrade</vt:lpstr>
      <vt:lpstr>PowerPoint Presentation</vt:lpstr>
      <vt:lpstr>An extra boost from the injectors</vt:lpstr>
      <vt:lpstr>PowerPoint Presentation</vt:lpstr>
      <vt:lpstr>PowerPoint Presentation</vt:lpstr>
      <vt:lpstr>LHC Full Energy Exploitation Study:</vt:lpstr>
      <vt:lpstr>LHC Energy Exploitation Study: Phase1</vt:lpstr>
      <vt:lpstr>PowerPoint Presentation</vt:lpstr>
      <vt:lpstr>HL-LHC technical bottleneck: Radiation damage to triplet magnets at 300 fb-1</vt:lpstr>
      <vt:lpstr>Goal of High Luminosity LHC (HL-LHC):</vt:lpstr>
      <vt:lpstr>HL-LHC technical bottleneck: Radiation damage to triplet magnets</vt:lpstr>
      <vt:lpstr>The critical zones around IP1 and IP5</vt:lpstr>
      <vt:lpstr>PowerPoint Presentation</vt:lpstr>
      <vt:lpstr>PowerPoint Presentation</vt:lpstr>
      <vt:lpstr>PowerPoint Presentation</vt:lpstr>
      <vt:lpstr>PowerPoint Presentation</vt:lpstr>
      <vt:lpstr>SC Magnet Technology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Compact LInear Collider (CLIC)</vt:lpstr>
      <vt:lpstr>PowerPoint Presentation</vt:lpstr>
      <vt:lpstr>FCC-ee: Circular e+/e- Option</vt:lpstr>
      <vt:lpstr>LHeC: Baseline Linac-Ring Option</vt:lpstr>
      <vt:lpstr>FCC-eh</vt:lpstr>
      <vt:lpstr>AWAKE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LHC Upgrade Goals: Performance optimization</vt:lpstr>
      <vt:lpstr>UFOs – Unidentified Falling Objects:</vt:lpstr>
      <vt:lpstr>RunII Startup: UFO rates (September 2015)</vt:lpstr>
      <vt:lpstr>PowerPoint Presentation</vt:lpstr>
      <vt:lpstr>LHC Energy Exploitation Study: Phase1</vt:lpstr>
      <vt:lpstr>LHC Energy Exploitation Study: Phase1</vt:lpstr>
      <vt:lpstr>PowerPoint Presentation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 for HiLumi collaborators</dc:title>
  <dc:creator>Cecile Noels</dc:creator>
  <cp:lastModifiedBy>Prof. Dr.-Ing. Herbert De Gersem</cp:lastModifiedBy>
  <cp:revision>524</cp:revision>
  <cp:lastPrinted>2014-08-11T04:18:18Z</cp:lastPrinted>
  <dcterms:created xsi:type="dcterms:W3CDTF">2011-12-13T14:40:13Z</dcterms:created>
  <dcterms:modified xsi:type="dcterms:W3CDTF">2017-08-31T10:32:49Z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0x0101003D65F00B9AFF9D4DB8D423D62D364FE5</vt:lpwstr>
  </property>
</Properties>
</file>