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9" r:id="rId1"/>
  </p:sldMasterIdLst>
  <p:notesMasterIdLst>
    <p:notesMasterId r:id="rId28"/>
  </p:notesMasterIdLst>
  <p:handoutMasterIdLst>
    <p:handoutMasterId r:id="rId29"/>
  </p:handoutMasterIdLst>
  <p:sldIdLst>
    <p:sldId id="256" r:id="rId2"/>
    <p:sldId id="583" r:id="rId3"/>
    <p:sldId id="582" r:id="rId4"/>
    <p:sldId id="584" r:id="rId5"/>
    <p:sldId id="630" r:id="rId6"/>
    <p:sldId id="587" r:id="rId7"/>
    <p:sldId id="588" r:id="rId8"/>
    <p:sldId id="591" r:id="rId9"/>
    <p:sldId id="592" r:id="rId10"/>
    <p:sldId id="593" r:id="rId11"/>
    <p:sldId id="594" r:id="rId12"/>
    <p:sldId id="595" r:id="rId13"/>
    <p:sldId id="596" r:id="rId14"/>
    <p:sldId id="597" r:id="rId15"/>
    <p:sldId id="599" r:id="rId16"/>
    <p:sldId id="601" r:id="rId17"/>
    <p:sldId id="603" r:id="rId18"/>
    <p:sldId id="607" r:id="rId19"/>
    <p:sldId id="631" r:id="rId20"/>
    <p:sldId id="609" r:id="rId21"/>
    <p:sldId id="612" r:id="rId22"/>
    <p:sldId id="613" r:id="rId23"/>
    <p:sldId id="628" r:id="rId24"/>
    <p:sldId id="632" r:id="rId25"/>
    <p:sldId id="625" r:id="rId26"/>
    <p:sldId id="633" r:id="rId27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99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mmer, Michael" initials="M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9D"/>
    <a:srgbClr val="2352BB"/>
    <a:srgbClr val="0033CC"/>
    <a:srgbClr val="FF9F9F"/>
    <a:srgbClr val="FF9933"/>
    <a:srgbClr val="F3B6B3"/>
    <a:srgbClr val="FF00FF"/>
    <a:srgbClr val="CC0000"/>
    <a:srgbClr val="88B3F8"/>
    <a:srgbClr val="8EA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2" autoAdjust="0"/>
    <p:restoredTop sz="96457" autoAdjust="0"/>
  </p:normalViewPr>
  <p:slideViewPr>
    <p:cSldViewPr snapToObjects="1">
      <p:cViewPr>
        <p:scale>
          <a:sx n="120" d="100"/>
          <a:sy n="120" d="100"/>
        </p:scale>
        <p:origin x="-1908" y="186"/>
      </p:cViewPr>
      <p:guideLst>
        <p:guide orient="horz" pos="799"/>
        <p:guide pos="340"/>
      </p:guideLst>
    </p:cSldViewPr>
  </p:slideViewPr>
  <p:outlineViewPr>
    <p:cViewPr>
      <p:scale>
        <a:sx n="33" d="100"/>
        <a:sy n="33" d="100"/>
      </p:scale>
      <p:origin x="0" y="9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"/>
            <a:ext cx="2946666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26" y="6"/>
            <a:ext cx="2946666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329"/>
            <a:ext cx="2946666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26" y="9428329"/>
            <a:ext cx="2946666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EF7E7F-48D8-4C89-8CED-1492A6348DF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609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"/>
            <a:ext cx="2946666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26" y="6"/>
            <a:ext cx="2946666" cy="49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5" y="4714961"/>
            <a:ext cx="5437186" cy="44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329"/>
            <a:ext cx="2946666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26" y="9428329"/>
            <a:ext cx="2946666" cy="49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D29E01-E7D8-4472-AC38-C56E84AF605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67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522FC9-2169-4885-90CE-BB0B690858BD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596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63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432C-058A-4D9F-AB5F-607534BDFFE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7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50180" name="Foliennummernplatzhalter 3"/>
          <p:cNvSpPr txBox="1">
            <a:spLocks noGrp="1"/>
          </p:cNvSpPr>
          <p:nvPr/>
        </p:nvSpPr>
        <p:spPr bwMode="auto">
          <a:xfrm>
            <a:off x="3849903" y="9428719"/>
            <a:ext cx="294618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34" tIns="45768" rIns="91534" bIns="45768" anchor="b"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EE493C-6336-4EC0-A08B-DC4E2AA20E92}" type="slidenum">
              <a:rPr lang="de-DE" altLang="de-DE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de-DE" altLang="de-DE" sz="1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8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833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42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26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E67DB-3F5A-400D-8115-4A6680BE68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536F-118C-48DF-B346-38E5E90C7A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8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3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fld id="{D1837C9B-6D25-44C5-9880-48640EF0EB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037" name="Picture 13" descr="FAIR_Logo_rgb_fre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0988" y="38100"/>
            <a:ext cx="9921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813" r:id="rId2"/>
    <p:sldLayoutId id="2147483929" r:id="rId3"/>
    <p:sldLayoutId id="2147483930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8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742" y="3789040"/>
            <a:ext cx="8316912" cy="223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>
                <a:latin typeface="Calibri" panose="020F0502020204030204" pitchFamily="34" charset="0"/>
              </a:rPr>
              <a:t>Jürgen Henschel	</a:t>
            </a:r>
            <a:r>
              <a:rPr lang="de-DE" i="1" dirty="0">
                <a:latin typeface="Calibri" panose="020F0502020204030204" pitchFamily="34" charset="0"/>
              </a:rPr>
              <a:t>	 		</a:t>
            </a:r>
          </a:p>
          <a:p>
            <a:pPr eaLnBrk="1" hangingPunct="1">
              <a:lnSpc>
                <a:spcPct val="90000"/>
              </a:lnSpc>
            </a:pPr>
            <a:r>
              <a:rPr lang="de-DE" i="1" dirty="0">
                <a:latin typeface="Calibri" panose="020F0502020204030204" pitchFamily="34" charset="0"/>
              </a:rPr>
              <a:t>FAIR Project Leader / Technical </a:t>
            </a:r>
            <a:r>
              <a:rPr lang="de-DE" i="1" dirty="0" err="1">
                <a:latin typeface="Calibri" panose="020F0502020204030204" pitchFamily="34" charset="0"/>
              </a:rPr>
              <a:t>Director</a:t>
            </a:r>
            <a:r>
              <a:rPr lang="de-DE" i="1" dirty="0">
                <a:latin typeface="Calibri" panose="020F0502020204030204" pitchFamily="34" charset="0"/>
              </a:rPr>
              <a:t> GSI &amp; FAIR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sz="1800" dirty="0">
                <a:latin typeface="Calibri" panose="020F0502020204030204" pitchFamily="34" charset="0"/>
              </a:rPr>
              <a:t>                          </a:t>
            </a:r>
            <a:endParaRPr lang="en-GB" sz="1800" i="1" dirty="0">
              <a:latin typeface="Calibri" panose="020F0502020204030204" pitchFamily="34" charset="0"/>
            </a:endParaRPr>
          </a:p>
        </p:txBody>
      </p:sp>
      <p:sp>
        <p:nvSpPr>
          <p:cNvPr id="151555" name="Text Box 47"/>
          <p:cNvSpPr txBox="1">
            <a:spLocks noChangeAspect="1" noChangeArrowheads="1"/>
          </p:cNvSpPr>
          <p:nvPr/>
        </p:nvSpPr>
        <p:spPr bwMode="auto">
          <a:xfrm>
            <a:off x="4413250" y="6575425"/>
            <a:ext cx="5969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Sweden</a:t>
            </a:r>
          </a:p>
        </p:txBody>
      </p:sp>
      <p:sp>
        <p:nvSpPr>
          <p:cNvPr id="151556" name="Text Box 20"/>
          <p:cNvSpPr txBox="1">
            <a:spLocks noChangeAspect="1" noChangeArrowheads="1"/>
          </p:cNvSpPr>
          <p:nvPr/>
        </p:nvSpPr>
        <p:spPr bwMode="auto">
          <a:xfrm>
            <a:off x="887413" y="6583363"/>
            <a:ext cx="539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France</a:t>
            </a:r>
          </a:p>
        </p:txBody>
      </p:sp>
      <p:pic>
        <p:nvPicPr>
          <p:cNvPr id="151557" name="Picture 1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3588" y="6340475"/>
            <a:ext cx="358775" cy="242888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51558" name="Text Box 11"/>
          <p:cNvSpPr txBox="1">
            <a:spLocks noChangeAspect="1" noChangeArrowheads="1"/>
          </p:cNvSpPr>
          <p:nvPr/>
        </p:nvSpPr>
        <p:spPr bwMode="auto">
          <a:xfrm>
            <a:off x="1997075" y="6583363"/>
            <a:ext cx="4318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India</a:t>
            </a:r>
          </a:p>
        </p:txBody>
      </p:sp>
      <p:pic>
        <p:nvPicPr>
          <p:cNvPr id="151559" name="Picture 1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413" y="6340475"/>
            <a:ext cx="330200" cy="242888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51560" name="Text Box 17"/>
          <p:cNvSpPr txBox="1">
            <a:spLocks noChangeAspect="1" noChangeArrowheads="1"/>
          </p:cNvSpPr>
          <p:nvPr/>
        </p:nvSpPr>
        <p:spPr bwMode="auto">
          <a:xfrm>
            <a:off x="371475" y="6581775"/>
            <a:ext cx="55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Finland</a:t>
            </a:r>
          </a:p>
        </p:txBody>
      </p:sp>
      <p:pic>
        <p:nvPicPr>
          <p:cNvPr id="151561" name="Picture 1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9488" y="6340475"/>
            <a:ext cx="358775" cy="242888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pic>
        <p:nvPicPr>
          <p:cNvPr id="151562" name="Picture 22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2725" y="6340475"/>
            <a:ext cx="400050" cy="242888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51563" name="Text Box 23"/>
          <p:cNvSpPr txBox="1">
            <a:spLocks noChangeAspect="1" noChangeArrowheads="1"/>
          </p:cNvSpPr>
          <p:nvPr/>
        </p:nvSpPr>
        <p:spPr bwMode="auto">
          <a:xfrm>
            <a:off x="1354138" y="6583363"/>
            <a:ext cx="6540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Germany</a:t>
            </a:r>
          </a:p>
        </p:txBody>
      </p:sp>
      <p:pic>
        <p:nvPicPr>
          <p:cNvPr id="151564" name="Picture 34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2063" y="6340475"/>
            <a:ext cx="384175" cy="242888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51565" name="Text Box 35"/>
          <p:cNvSpPr txBox="1">
            <a:spLocks noChangeAspect="1" noChangeArrowheads="1"/>
          </p:cNvSpPr>
          <p:nvPr/>
        </p:nvSpPr>
        <p:spPr bwMode="auto">
          <a:xfrm>
            <a:off x="2438400" y="6583363"/>
            <a:ext cx="5397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Poland</a:t>
            </a:r>
          </a:p>
        </p:txBody>
      </p:sp>
      <p:sp>
        <p:nvSpPr>
          <p:cNvPr id="151566" name="Text Box 44"/>
          <p:cNvSpPr txBox="1">
            <a:spLocks noChangeAspect="1" noChangeArrowheads="1"/>
          </p:cNvSpPr>
          <p:nvPr/>
        </p:nvSpPr>
        <p:spPr bwMode="auto">
          <a:xfrm>
            <a:off x="5019675" y="6572250"/>
            <a:ext cx="3778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UK </a:t>
            </a:r>
          </a:p>
        </p:txBody>
      </p:sp>
      <p:pic>
        <p:nvPicPr>
          <p:cNvPr id="151567" name="Picture 46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19613" y="6340475"/>
            <a:ext cx="384175" cy="242888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51568" name="Text Box 50"/>
          <p:cNvSpPr txBox="1">
            <a:spLocks noChangeAspect="1" noChangeArrowheads="1"/>
          </p:cNvSpPr>
          <p:nvPr/>
        </p:nvSpPr>
        <p:spPr bwMode="auto">
          <a:xfrm>
            <a:off x="2925763" y="6583363"/>
            <a:ext cx="64135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Romania</a:t>
            </a:r>
          </a:p>
        </p:txBody>
      </p:sp>
      <p:pic>
        <p:nvPicPr>
          <p:cNvPr id="151569" name="Picture 52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62350" y="6338888"/>
            <a:ext cx="358775" cy="24288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151570" name="Text Box 53"/>
          <p:cNvSpPr txBox="1">
            <a:spLocks noChangeAspect="1" noChangeArrowheads="1"/>
          </p:cNvSpPr>
          <p:nvPr/>
        </p:nvSpPr>
        <p:spPr bwMode="auto">
          <a:xfrm>
            <a:off x="3470275" y="6581775"/>
            <a:ext cx="5334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Russia</a:t>
            </a:r>
          </a:p>
        </p:txBody>
      </p:sp>
      <p:sp>
        <p:nvSpPr>
          <p:cNvPr id="151571" name="Text Box 41"/>
          <p:cNvSpPr txBox="1">
            <a:spLocks noChangeAspect="1" noChangeArrowheads="1"/>
          </p:cNvSpPr>
          <p:nvPr/>
        </p:nvSpPr>
        <p:spPr bwMode="auto">
          <a:xfrm>
            <a:off x="3932238" y="6578600"/>
            <a:ext cx="6223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2750">
              <a:spcBef>
                <a:spcPct val="50000"/>
              </a:spcBef>
            </a:pPr>
            <a:r>
              <a:rPr lang="en-US" sz="900"/>
              <a:t>Slovenia</a:t>
            </a:r>
          </a:p>
        </p:txBody>
      </p:sp>
      <p:pic>
        <p:nvPicPr>
          <p:cNvPr id="151572" name="Picture 62" descr="slowenien-fahne-slowenia-flagge_0_g_60px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62413" y="6340475"/>
            <a:ext cx="363537" cy="2413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151573" name="Picture 94" descr="romani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55938" y="6338888"/>
            <a:ext cx="363537" cy="242887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151574" name="Picture 28"/>
          <p:cNvPicPr preferRelativeResize="0"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19675" y="6321425"/>
            <a:ext cx="388938" cy="26035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742" y="2348880"/>
            <a:ext cx="8640762" cy="144145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800" b="1" dirty="0">
                <a:latin typeface="Calibri" panose="020F0502020204030204" pitchFamily="34" charset="0"/>
              </a:rPr>
              <a:t>Status of the FAIR Project</a:t>
            </a:r>
            <a:endParaRPr lang="en-GB" sz="2800" b="1" i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5944614" y="4221088"/>
            <a:ext cx="2659834" cy="2232248"/>
            <a:chOff x="144008" y="2852936"/>
            <a:chExt cx="4500000" cy="371877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4" r="16891"/>
            <a:stretch/>
          </p:blipFill>
          <p:spPr>
            <a:xfrm>
              <a:off x="144008" y="2852936"/>
              <a:ext cx="4500000" cy="3718770"/>
            </a:xfrm>
            <a:prstGeom prst="rect">
              <a:avLst/>
            </a:prstGeom>
          </p:spPr>
        </p:pic>
        <p:cxnSp>
          <p:nvCxnSpPr>
            <p:cNvPr id="10" name="Gerade Verbindung mit Pfeil 9"/>
            <p:cNvCxnSpPr/>
            <p:nvPr/>
          </p:nvCxnSpPr>
          <p:spPr>
            <a:xfrm flipV="1">
              <a:off x="755576" y="3993316"/>
              <a:ext cx="3672408" cy="1091868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8"/>
            <p:cNvSpPr txBox="1"/>
            <p:nvPr/>
          </p:nvSpPr>
          <p:spPr>
            <a:xfrm rot="20669873">
              <a:off x="2007442" y="4461230"/>
              <a:ext cx="1677192" cy="51273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400" dirty="0"/>
                <a:t>6950 mm</a:t>
              </a:r>
            </a:p>
          </p:txBody>
        </p:sp>
        <p:sp>
          <p:nvSpPr>
            <p:cNvPr id="12" name="Textfeld 9"/>
            <p:cNvSpPr txBox="1"/>
            <p:nvPr/>
          </p:nvSpPr>
          <p:spPr>
            <a:xfrm>
              <a:off x="446165" y="3423775"/>
              <a:ext cx="1481305" cy="564007"/>
            </a:xfrm>
            <a:prstGeom prst="rect">
              <a:avLst/>
            </a:prstGeom>
            <a:solidFill>
              <a:srgbClr val="CCFFFF"/>
            </a:solidFill>
          </p:spPr>
          <p:txBody>
            <a:bodyPr vert="horz"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600" dirty="0">
                  <a:latin typeface="Arial"/>
                  <a:cs typeface="Arial"/>
                </a:rPr>
                <a:t>&lt;70 ton</a:t>
              </a:r>
              <a:endParaRPr lang="de-DE" sz="1600" dirty="0"/>
            </a:p>
          </p:txBody>
        </p:sp>
      </p:grp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Project Progress - ACC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40000" y="1198800"/>
            <a:ext cx="8100000" cy="5040000"/>
          </a:xfrm>
        </p:spPr>
        <p:txBody>
          <a:bodyPr/>
          <a:lstStyle/>
          <a:p>
            <a:pPr marL="0" indent="0"/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Super FRS:</a:t>
            </a:r>
          </a:p>
          <a:p>
            <a:pPr marL="676275" lvl="1" indent="-342900">
              <a:buSzPct val="100000"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Design of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Pre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series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SC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Multiplets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completed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PRR 2017</a:t>
            </a:r>
          </a:p>
          <a:p>
            <a:pPr marL="676275" lvl="1" indent="-342900">
              <a:buSzPct val="100000"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SC Dipol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tender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finalized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and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published</a:t>
            </a:r>
            <a:endParaRPr lang="de-DE" sz="24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676275" lvl="1" indent="-342900">
              <a:buSzPct val="100000"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CERN Magnet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testing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facility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in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finalization</a:t>
            </a:r>
            <a:endParaRPr lang="de-DE" sz="24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676275" lvl="1" indent="-342900">
              <a:buSzPct val="100000"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FAT x-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slit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system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successful</a:t>
            </a:r>
            <a:endParaRPr lang="de-DE" sz="24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676275" lvl="1" indent="-342900">
              <a:buSzPct val="100000"/>
              <a:buFont typeface="Symbol" panose="05050102010706020507" pitchFamily="18" charset="2"/>
              <a:buChar char="-"/>
            </a:pP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Detectors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(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ToF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, MUSIC)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are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in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contract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negotiations</a:t>
            </a:r>
            <a:endParaRPr lang="de-DE" sz="24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676275" lvl="1" indent="-342900">
              <a:buSzPct val="100000"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SC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Vacuum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chambers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spec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finalized</a:t>
            </a:r>
            <a:endParaRPr lang="de-DE" sz="24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676275" lvl="1" indent="-342900">
              <a:buSzPct val="100000"/>
              <a:buFont typeface="Symbol" panose="05050102010706020507" pitchFamily="18" charset="2"/>
              <a:buChar char="-"/>
            </a:pP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CR for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shielding</a:t>
            </a:r>
            <a:r>
              <a:rPr lang="de-DE" sz="24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rgbClr val="00599D"/>
                </a:solidFill>
                <a:latin typeface="Calibri" panose="020F0502020204030204" pitchFamily="34" charset="0"/>
              </a:rPr>
              <a:t>flask</a:t>
            </a:r>
            <a:endParaRPr lang="de-DE" sz="240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3" y="4618111"/>
            <a:ext cx="3569549" cy="1835225"/>
          </a:xfrm>
          <a:prstGeom prst="rect">
            <a:avLst/>
          </a:prstGeom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1988840"/>
            <a:ext cx="1493621" cy="1493621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90800" y="548680"/>
            <a:ext cx="82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Highlights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1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97152"/>
            <a:ext cx="2808312" cy="1579676"/>
          </a:xfrm>
          <a:prstGeom prst="rect">
            <a:avLst/>
          </a:prstGeom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Project Progress - ACC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999" y="1052736"/>
            <a:ext cx="8100000" cy="5040000"/>
          </a:xfrm>
        </p:spPr>
        <p:txBody>
          <a:bodyPr/>
          <a:lstStyle/>
          <a:p>
            <a:pPr marL="0" lvl="0" indent="0">
              <a:lnSpc>
                <a:spcPct val="150000"/>
              </a:lnSpc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p-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Linac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/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Pbar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Target: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Accelerate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building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successfully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underway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(-24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month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)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GAF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solution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more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cost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effective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than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planned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(~2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mio.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€)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Proton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source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(CEA) in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commissioning</a:t>
            </a:r>
            <a:endParaRPr lang="de-DE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Klystron FAT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successful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(CNRS)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RFQ (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Ladder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) design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close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to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completion</a:t>
            </a:r>
            <a:endParaRPr lang="de-DE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8" name="Picture 2" descr="D:\Scientific report\2015\Photo LEBT plas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95" y="3347042"/>
            <a:ext cx="2663280" cy="2019857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91232" y="548680"/>
            <a:ext cx="82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Highlights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50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Project Progress - ACC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052736"/>
            <a:ext cx="8100000" cy="5040000"/>
          </a:xfrm>
        </p:spPr>
        <p:txBody>
          <a:bodyPr/>
          <a:lstStyle/>
          <a:p>
            <a:pPr marL="0" lvl="0" indent="0">
              <a:lnSpc>
                <a:spcPct val="150000"/>
              </a:lnSpc>
            </a:pPr>
            <a:r>
              <a:rPr lang="de-DE" dirty="0">
                <a:latin typeface="Calibri" panose="020F0502020204030204" pitchFamily="34" charset="0"/>
              </a:rPr>
              <a:t>CR</a:t>
            </a:r>
            <a:r>
              <a:rPr lang="de-DE" sz="2400" dirty="0">
                <a:latin typeface="Calibri" panose="020F0502020204030204" pitchFamily="34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</a:rPr>
              <a:t>CR TDR </a:t>
            </a:r>
            <a:r>
              <a:rPr lang="de-DE" dirty="0" err="1">
                <a:latin typeface="Calibri" panose="020F0502020204030204" pitchFamily="34" charset="0"/>
              </a:rPr>
              <a:t>released</a:t>
            </a:r>
            <a:endParaRPr lang="de-DE" dirty="0">
              <a:latin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 err="1">
                <a:latin typeface="Calibri" panose="020F0502020204030204" pitchFamily="34" charset="0"/>
              </a:rPr>
              <a:t>Component</a:t>
            </a:r>
            <a:r>
              <a:rPr lang="de-DE" sz="2400" dirty="0">
                <a:latin typeface="Calibri" panose="020F0502020204030204" pitchFamily="34" charset="0"/>
              </a:rPr>
              <a:t> design </a:t>
            </a:r>
            <a:r>
              <a:rPr lang="de-DE" sz="2400" dirty="0" err="1">
                <a:latin typeface="Calibri" panose="020F0502020204030204" pitchFamily="34" charset="0"/>
              </a:rPr>
              <a:t>ramp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</a:rPr>
              <a:t>up</a:t>
            </a:r>
            <a:endParaRPr lang="de-DE" dirty="0">
              <a:latin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latin typeface="Calibri" panose="020F0502020204030204" pitchFamily="34" charset="0"/>
              </a:rPr>
              <a:t>all </a:t>
            </a:r>
            <a:r>
              <a:rPr lang="de-DE" sz="2400" dirty="0" err="1">
                <a:latin typeface="Calibri" panose="020F0502020204030204" pitchFamily="34" charset="0"/>
              </a:rPr>
              <a:t>needed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</a:rPr>
              <a:t>contracts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</a:rPr>
              <a:t>signed</a:t>
            </a:r>
            <a:r>
              <a:rPr lang="de-DE" sz="2400" dirty="0">
                <a:latin typeface="Calibri" panose="020F0502020204030204" pitchFamily="34" charset="0"/>
              </a:rPr>
              <a:t> for </a:t>
            </a:r>
            <a:r>
              <a:rPr lang="de-DE" sz="2400" dirty="0" err="1">
                <a:latin typeface="Calibri" panose="020F0502020204030204" pitchFamily="34" charset="0"/>
              </a:rPr>
              <a:t>now</a:t>
            </a:r>
            <a:endParaRPr lang="de-DE" dirty="0">
              <a:latin typeface="Calibri" panose="020F0502020204030204" pitchFamily="34" charset="0"/>
            </a:endParaRPr>
          </a:p>
          <a:p>
            <a:pPr marL="0" lvl="0" indent="0">
              <a:lnSpc>
                <a:spcPct val="150000"/>
              </a:lnSpc>
              <a:buClr>
                <a:srgbClr val="FF9933"/>
              </a:buClr>
            </a:pPr>
            <a:r>
              <a:rPr lang="de-DE" sz="2400" dirty="0">
                <a:latin typeface="Calibri" panose="020F0502020204030204" pitchFamily="34" charset="0"/>
              </a:rPr>
              <a:t>HESR:	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</a:rPr>
              <a:t>All </a:t>
            </a:r>
            <a:r>
              <a:rPr lang="de-DE" dirty="0" err="1">
                <a:latin typeface="Calibri" panose="020F0502020204030204" pitchFamily="34" charset="0"/>
              </a:rPr>
              <a:t>Dipoles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are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produced</a:t>
            </a:r>
            <a:r>
              <a:rPr lang="de-DE" dirty="0">
                <a:latin typeface="Calibri" panose="020F0502020204030204" pitchFamily="34" charset="0"/>
              </a:rPr>
              <a:t> and in </a:t>
            </a:r>
            <a:r>
              <a:rPr lang="de-DE" dirty="0" err="1">
                <a:latin typeface="Calibri" panose="020F0502020204030204" pitchFamily="34" charset="0"/>
              </a:rPr>
              <a:t>delivery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storage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area</a:t>
            </a:r>
            <a:endParaRPr lang="de-DE" dirty="0">
              <a:latin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</a:rPr>
              <a:t>QP &amp; </a:t>
            </a:r>
            <a:r>
              <a:rPr lang="de-DE" dirty="0" err="1">
                <a:latin typeface="Calibri" panose="020F0502020204030204" pitchFamily="34" charset="0"/>
              </a:rPr>
              <a:t>Sextupoles</a:t>
            </a:r>
            <a:r>
              <a:rPr lang="de-DE" dirty="0">
                <a:latin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</a:rPr>
              <a:t>production</a:t>
            </a:r>
            <a:endParaRPr lang="de-DE" dirty="0">
              <a:latin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latin typeface="Calibri" panose="020F0502020204030204" pitchFamily="34" charset="0"/>
              </a:rPr>
              <a:t>RF </a:t>
            </a:r>
            <a:r>
              <a:rPr lang="de-DE" sz="2400" dirty="0" err="1">
                <a:latin typeface="Calibri" panose="020F0502020204030204" pitchFamily="34" charset="0"/>
              </a:rPr>
              <a:t>equipment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</a:rPr>
              <a:t>pending</a:t>
            </a:r>
            <a:endParaRPr lang="de-DE" sz="2400" dirty="0">
              <a:latin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97152"/>
            <a:ext cx="2546858" cy="1635081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91232" y="548680"/>
            <a:ext cx="82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Highlights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3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Project Progress - ACC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40000" y="1198800"/>
            <a:ext cx="8100000" cy="5040000"/>
          </a:xfrm>
        </p:spPr>
        <p:txBody>
          <a:bodyPr/>
          <a:lstStyle/>
          <a:p>
            <a:pPr marL="0" lvl="0" indent="0">
              <a:lnSpc>
                <a:spcPct val="150000"/>
              </a:lnSpc>
            </a:pPr>
            <a:r>
              <a:rPr lang="de-DE" dirty="0" err="1">
                <a:latin typeface="Calibri" panose="020F0502020204030204" pitchFamily="34" charset="0"/>
              </a:rPr>
              <a:t>Commons</a:t>
            </a:r>
            <a:r>
              <a:rPr lang="de-DE" dirty="0">
                <a:latin typeface="Calibri" panose="020F0502020204030204" pitchFamily="34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latin typeface="Calibri" panose="020F0502020204030204" pitchFamily="34" charset="0"/>
              </a:rPr>
              <a:t>HEBT </a:t>
            </a:r>
            <a:r>
              <a:rPr lang="de-DE" sz="2400" dirty="0" err="1">
                <a:latin typeface="Calibri" panose="020F0502020204030204" pitchFamily="34" charset="0"/>
              </a:rPr>
              <a:t>Dipoles</a:t>
            </a:r>
            <a:r>
              <a:rPr lang="de-DE" sz="2400" dirty="0">
                <a:latin typeface="Calibri" panose="020F0502020204030204" pitchFamily="34" charset="0"/>
              </a:rPr>
              <a:t> (2) </a:t>
            </a:r>
            <a:r>
              <a:rPr lang="de-DE" sz="2400" dirty="0" err="1">
                <a:latin typeface="Calibri" panose="020F0502020204030204" pitchFamily="34" charset="0"/>
              </a:rPr>
              <a:t>passed</a:t>
            </a:r>
            <a:r>
              <a:rPr lang="de-DE" sz="2400" dirty="0">
                <a:latin typeface="Calibri" panose="020F0502020204030204" pitchFamily="34" charset="0"/>
              </a:rPr>
              <a:t> </a:t>
            </a:r>
            <a:r>
              <a:rPr lang="de-DE" sz="2400" dirty="0" err="1">
                <a:latin typeface="Calibri" panose="020F0502020204030204" pitchFamily="34" charset="0"/>
              </a:rPr>
              <a:t>successfully</a:t>
            </a:r>
            <a:r>
              <a:rPr lang="de-DE" sz="2400" dirty="0">
                <a:latin typeface="Calibri" panose="020F0502020204030204" pitchFamily="34" charset="0"/>
              </a:rPr>
              <a:t> SAT (</a:t>
            </a:r>
            <a:r>
              <a:rPr lang="de-DE" sz="2400" dirty="0" err="1">
                <a:latin typeface="Calibri" panose="020F0502020204030204" pitchFamily="34" charset="0"/>
              </a:rPr>
              <a:t>Efremov</a:t>
            </a:r>
            <a:r>
              <a:rPr lang="de-DE" sz="2400" dirty="0">
                <a:latin typeface="Calibri" panose="020F0502020204030204" pitchFamily="34" charset="0"/>
              </a:rPr>
              <a:t>)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</a:rPr>
              <a:t>Serial </a:t>
            </a:r>
            <a:r>
              <a:rPr lang="de-DE" dirty="0" err="1">
                <a:latin typeface="Calibri" panose="020F0502020204030204" pitchFamily="34" charset="0"/>
              </a:rPr>
              <a:t>Production</a:t>
            </a:r>
            <a:r>
              <a:rPr lang="de-DE" dirty="0">
                <a:latin typeface="Calibri" panose="020F0502020204030204" pitchFamily="34" charset="0"/>
              </a:rPr>
              <a:t> (52) </a:t>
            </a:r>
            <a:r>
              <a:rPr lang="de-DE" dirty="0" err="1">
                <a:latin typeface="Calibri" panose="020F0502020204030204" pitchFamily="34" charset="0"/>
              </a:rPr>
              <a:t>released</a:t>
            </a:r>
            <a:r>
              <a:rPr lang="de-DE" dirty="0">
                <a:latin typeface="Calibri" panose="020F0502020204030204" pitchFamily="34" charset="0"/>
              </a:rPr>
              <a:t>, FAT </a:t>
            </a:r>
            <a:r>
              <a:rPr lang="de-DE" dirty="0" err="1">
                <a:latin typeface="Calibri" panose="020F0502020204030204" pitchFamily="34" charset="0"/>
              </a:rPr>
              <a:t>successfully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passed</a:t>
            </a:r>
            <a:endParaRPr lang="de-DE" dirty="0">
              <a:latin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 err="1">
                <a:latin typeface="Calibri" panose="020F0502020204030204" pitchFamily="34" charset="0"/>
              </a:rPr>
              <a:t>first</a:t>
            </a:r>
            <a:r>
              <a:rPr lang="de-DE" sz="2400" dirty="0">
                <a:latin typeface="Calibri" panose="020F0502020204030204" pitchFamily="34" charset="0"/>
              </a:rPr>
              <a:t> 2 power </a:t>
            </a:r>
            <a:r>
              <a:rPr lang="de-DE" sz="2400" dirty="0" err="1">
                <a:latin typeface="Calibri" panose="020F0502020204030204" pitchFamily="34" charset="0"/>
              </a:rPr>
              <a:t>converters</a:t>
            </a:r>
            <a:r>
              <a:rPr lang="de-DE" sz="2400" dirty="0">
                <a:latin typeface="Calibri" panose="020F0502020204030204" pitchFamily="34" charset="0"/>
              </a:rPr>
              <a:t> (of 196) </a:t>
            </a:r>
            <a:r>
              <a:rPr lang="de-DE" sz="2400" dirty="0" err="1">
                <a:latin typeface="Calibri" panose="020F0502020204030204" pitchFamily="34" charset="0"/>
              </a:rPr>
              <a:t>delivered</a:t>
            </a:r>
            <a:r>
              <a:rPr lang="de-DE" sz="2400" dirty="0">
                <a:latin typeface="Calibri" panose="020F0502020204030204" pitchFamily="34" charset="0"/>
              </a:rPr>
              <a:t> (ECIL, </a:t>
            </a:r>
            <a:r>
              <a:rPr lang="de-DE" sz="2400" dirty="0" err="1">
                <a:latin typeface="Calibri" panose="020F0502020204030204" pitchFamily="34" charset="0"/>
              </a:rPr>
              <a:t>India</a:t>
            </a:r>
            <a:r>
              <a:rPr lang="de-DE" sz="2400" dirty="0">
                <a:latin typeface="Calibri" panose="020F0502020204030204" pitchFamily="34" charset="0"/>
              </a:rPr>
              <a:t>)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 err="1">
                <a:latin typeface="Calibri" panose="020F0502020204030204" pitchFamily="34" charset="0"/>
              </a:rPr>
              <a:t>Cryo</a:t>
            </a:r>
            <a:r>
              <a:rPr lang="de-DE" dirty="0">
                <a:latin typeface="Calibri" panose="020F0502020204030204" pitchFamily="34" charset="0"/>
              </a:rPr>
              <a:t> 2 </a:t>
            </a:r>
            <a:r>
              <a:rPr lang="de-DE" dirty="0" err="1">
                <a:latin typeface="Calibri" panose="020F0502020204030204" pitchFamily="34" charset="0"/>
              </a:rPr>
              <a:t>tender</a:t>
            </a:r>
            <a:r>
              <a:rPr lang="de-DE" dirty="0">
                <a:latin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</a:rPr>
              <a:t>finalization</a:t>
            </a:r>
            <a:r>
              <a:rPr lang="de-DE" dirty="0">
                <a:latin typeface="Calibri" panose="020F0502020204030204" pitchFamily="34" charset="0"/>
              </a:rPr>
              <a:t> (~ 30 </a:t>
            </a:r>
            <a:r>
              <a:rPr lang="de-DE" dirty="0" err="1">
                <a:latin typeface="Calibri" panose="020F0502020204030204" pitchFamily="34" charset="0"/>
              </a:rPr>
              <a:t>mio.</a:t>
            </a:r>
            <a:r>
              <a:rPr lang="de-DE" dirty="0">
                <a:latin typeface="Calibri" panose="020F0502020204030204" pitchFamily="34" charset="0"/>
              </a:rPr>
              <a:t>€)</a:t>
            </a: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latin typeface="Calibri" panose="020F0502020204030204" pitchFamily="34" charset="0"/>
              </a:rPr>
              <a:t>STF </a:t>
            </a:r>
            <a:r>
              <a:rPr lang="de-DE" sz="2400" dirty="0" err="1">
                <a:latin typeface="Calibri" panose="020F0502020204030204" pitchFamily="34" charset="0"/>
              </a:rPr>
              <a:t>ready</a:t>
            </a:r>
            <a:r>
              <a:rPr lang="de-DE" sz="2400" dirty="0">
                <a:latin typeface="Calibri" panose="020F0502020204030204" pitchFamily="34" charset="0"/>
              </a:rPr>
              <a:t> for </a:t>
            </a:r>
            <a:r>
              <a:rPr lang="de-DE" sz="2400" dirty="0" err="1">
                <a:latin typeface="Calibri" panose="020F0502020204030204" pitchFamily="34" charset="0"/>
              </a:rPr>
              <a:t>use</a:t>
            </a:r>
            <a:endParaRPr lang="de-DE" sz="2400" dirty="0">
              <a:latin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</a:rPr>
              <a:t>New </a:t>
            </a:r>
            <a:r>
              <a:rPr lang="de-DE" dirty="0" err="1">
                <a:latin typeface="Calibri" panose="020F0502020204030204" pitchFamily="34" charset="0"/>
              </a:rPr>
              <a:t>control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system</a:t>
            </a:r>
            <a:r>
              <a:rPr lang="de-DE" dirty="0">
                <a:latin typeface="Calibri" panose="020F0502020204030204" pitchFamily="34" charset="0"/>
              </a:rPr>
              <a:t> in </a:t>
            </a:r>
            <a:r>
              <a:rPr lang="de-DE" dirty="0" err="1">
                <a:latin typeface="Calibri" panose="020F0502020204030204" pitchFamily="34" charset="0"/>
              </a:rPr>
              <a:t>rollout</a:t>
            </a:r>
            <a:endParaRPr lang="de-DE" sz="2400" dirty="0">
              <a:latin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915" y="1198800"/>
            <a:ext cx="1607260" cy="1204942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20" y="4391678"/>
            <a:ext cx="2216303" cy="1535717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899" y="2898362"/>
            <a:ext cx="1411424" cy="1134985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07628"/>
            <a:ext cx="2088232" cy="1134934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91232" y="548680"/>
            <a:ext cx="82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Highlights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40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1411200"/>
            <a:ext cx="8605837" cy="490538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FAIR Project Progress – Civil Construction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1423" r="14045" b="1787"/>
          <a:stretch/>
        </p:blipFill>
        <p:spPr bwMode="auto">
          <a:xfrm>
            <a:off x="794695" y="980728"/>
            <a:ext cx="7415575" cy="5544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Project Progress – Civil Construction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6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Objekt 6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11621" cy="111621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endParaRPr lang="de-DE" sz="1000" b="1" dirty="0">
              <a:solidFill>
                <a:srgbClr val="000000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7" name="Titel 1"/>
          <p:cNvSpPr txBox="1">
            <a:spLocks/>
          </p:cNvSpPr>
          <p:nvPr/>
        </p:nvSpPr>
        <p:spPr>
          <a:xfrm>
            <a:off x="288000" y="22680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</a:rPr>
              <a:t>FAIR Project Progress – Civil Construction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108" name="Grafik 107"/>
          <p:cNvPicPr/>
          <p:nvPr/>
        </p:nvPicPr>
        <p:blipFill>
          <a:blip r:embed="rId7"/>
          <a:stretch>
            <a:fillRect/>
          </a:stretch>
        </p:blipFill>
        <p:spPr>
          <a:xfrm>
            <a:off x="179511" y="1124745"/>
            <a:ext cx="886606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Inhaltsplatzhalter 2"/>
          <p:cNvSpPr>
            <a:spLocks/>
          </p:cNvSpPr>
          <p:nvPr/>
        </p:nvSpPr>
        <p:spPr bwMode="auto">
          <a:xfrm>
            <a:off x="322585" y="1296417"/>
            <a:ext cx="8451949" cy="50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8" tIns="32128" rIns="64258" bIns="32128"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647700" indent="-1920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295400" indent="-3810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955800" indent="-5857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603500" indent="-7747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30607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35179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9751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44323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>
              <a:spcBef>
                <a:spcPts val="642"/>
              </a:spcBef>
            </a:pPr>
            <a:endParaRPr lang="de-DE" altLang="de-DE" sz="1500" b="1" dirty="0">
              <a:solidFill>
                <a:srgbClr val="00599D"/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88000" y="226800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</a:rPr>
              <a:t>FAIR Project Progress – Civil Construction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267744" y="3356992"/>
            <a:ext cx="2321148" cy="27699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de-DE" kern="0" dirty="0"/>
              <a:t>Hier aktuelles Bild Bau</a:t>
            </a:r>
          </a:p>
        </p:txBody>
      </p:sp>
      <p:pic>
        <p:nvPicPr>
          <p:cNvPr id="14338" name="Picture 2" descr="C:\Users\decaluwe\AppData\Local\Microsoft\Windows\Temporary Internet Files\Content.Outlook\FKJEGBWY\IMG_5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5324"/>
            <a:ext cx="9144000" cy="200735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405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88000" y="225425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</a:rPr>
              <a:t>FAIR Project Progress – next steps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323529" y="1196752"/>
            <a:ext cx="8569646" cy="4752528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rgbClr val="FF9933"/>
              </a:buClr>
              <a:buAutoNum type="arabicParenR"/>
            </a:pP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S</a:t>
            </a:r>
            <a:r>
              <a:rPr lang="de-DE" kern="0" dirty="0" smtClean="0">
                <a:latin typeface="Calibri" panose="020F0502020204030204" pitchFamily="34" charset="0"/>
                <a:ea typeface="+mj-ea"/>
                <a:cs typeface="+mj-cs"/>
              </a:rPr>
              <a:t>tart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civil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works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construction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area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North in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summer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2017</a:t>
            </a:r>
          </a:p>
          <a:p>
            <a:pPr marL="457200" indent="-457200">
              <a:lnSpc>
                <a:spcPct val="150000"/>
              </a:lnSpc>
              <a:buClr>
                <a:srgbClr val="FF9933"/>
              </a:buClr>
              <a:buAutoNum type="arabicParenR"/>
            </a:pP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Award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of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building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shell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construction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area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North in Q4 2017</a:t>
            </a:r>
          </a:p>
          <a:p>
            <a:pPr marL="457200" indent="-457200">
              <a:lnSpc>
                <a:spcPct val="150000"/>
              </a:lnSpc>
              <a:buClr>
                <a:srgbClr val="FF9933"/>
              </a:buClr>
              <a:buAutoNum type="arabicParenR"/>
            </a:pP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Award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of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SFRS </a:t>
            </a:r>
            <a:r>
              <a:rPr lang="de-DE" kern="0" dirty="0" err="1" smtClean="0">
                <a:latin typeface="Calibri" panose="020F0502020204030204" pitchFamily="34" charset="0"/>
                <a:ea typeface="+mj-ea"/>
                <a:cs typeface="+mj-cs"/>
              </a:rPr>
              <a:t>Dipoles</a:t>
            </a:r>
            <a:endParaRPr lang="de-DE" kern="0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457200" indent="-457200">
              <a:lnSpc>
                <a:spcPct val="150000"/>
              </a:lnSpc>
              <a:buClr>
                <a:srgbClr val="FF9933"/>
              </a:buClr>
              <a:buAutoNum type="arabicParenR"/>
            </a:pP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Tender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of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Cryo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2</a:t>
            </a:r>
          </a:p>
          <a:p>
            <a:pPr marL="457200" indent="-457200">
              <a:lnSpc>
                <a:spcPct val="150000"/>
              </a:lnSpc>
              <a:buClr>
                <a:srgbClr val="FF9933"/>
              </a:buClr>
              <a:buAutoNum type="arabicParenR"/>
            </a:pP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Finalization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of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Experiment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strategy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for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kern="0" dirty="0" err="1">
                <a:latin typeface="Calibri" panose="020F0502020204030204" pitchFamily="34" charset="0"/>
                <a:ea typeface="+mj-ea"/>
                <a:cs typeface="+mj-cs"/>
              </a:rPr>
              <a:t>day</a:t>
            </a:r>
            <a:r>
              <a:rPr lang="de-DE" kern="0" dirty="0">
                <a:latin typeface="Calibri" panose="020F0502020204030204" pitchFamily="34" charset="0"/>
                <a:ea typeface="+mj-ea"/>
                <a:cs typeface="+mj-cs"/>
              </a:rPr>
              <a:t> 1</a:t>
            </a:r>
          </a:p>
          <a:p>
            <a:pPr marL="0" indent="0">
              <a:lnSpc>
                <a:spcPct val="150000"/>
              </a:lnSpc>
              <a:buClr>
                <a:srgbClr val="FF9933"/>
              </a:buClr>
            </a:pPr>
            <a:endParaRPr lang="de-DE" kern="0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457200" indent="-457200">
              <a:buAutoNum type="arabicParenR"/>
            </a:pPr>
            <a:endParaRPr lang="de-DE" kern="0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0" indent="0"/>
            <a:endParaRPr lang="de-DE" kern="0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342900" indent="-342900">
              <a:buFontTx/>
              <a:buChar char="-"/>
            </a:pPr>
            <a:endParaRPr lang="de-DE" kern="0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333375" lvl="1" indent="0">
              <a:buFont typeface="Wingdings" pitchFamily="2" charset="2"/>
              <a:buNone/>
            </a:pPr>
            <a:endParaRPr lang="de-DE" sz="2400" kern="0" dirty="0">
              <a:latin typeface="Calibri" panose="020F0502020204030204" pitchFamily="34" charset="0"/>
            </a:endParaRPr>
          </a:p>
          <a:p>
            <a:pPr marL="333375" lvl="1" indent="0">
              <a:buFont typeface="Wingdings" pitchFamily="2" charset="2"/>
              <a:buNone/>
            </a:pPr>
            <a:r>
              <a:rPr lang="de-DE" sz="2400" kern="0" dirty="0">
                <a:latin typeface="Calibri" panose="020F0502020204030204" pitchFamily="34" charset="0"/>
              </a:rPr>
              <a:t>	</a:t>
            </a:r>
          </a:p>
          <a:p>
            <a:pPr marL="0" indent="0">
              <a:lnSpc>
                <a:spcPct val="150000"/>
              </a:lnSpc>
            </a:pPr>
            <a:endParaRPr lang="de-DE" kern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5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9366232-33C5-443F-89A0-1B71717784CF}"/>
              </a:ext>
            </a:extLst>
          </p:cNvPr>
          <p:cNvSpPr txBox="1"/>
          <p:nvPr/>
        </p:nvSpPr>
        <p:spPr>
          <a:xfrm>
            <a:off x="288000" y="226799"/>
            <a:ext cx="8607600" cy="489600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de-DE" sz="2800" kern="0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FAIR</a:t>
            </a:r>
            <a:r>
              <a:rPr lang="de-DE" sz="2800" b="1" kern="0" dirty="0">
                <a:latin typeface="Calibri" panose="020F0502020204030204" pitchFamily="34" charset="0"/>
              </a:rPr>
              <a:t> </a:t>
            </a:r>
            <a:r>
              <a:rPr lang="de-DE" sz="2800" kern="0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R&amp;D </a:t>
            </a:r>
            <a:r>
              <a:rPr lang="de-DE" sz="2800" kern="0" dirty="0" err="1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needs</a:t>
            </a:r>
            <a:endParaRPr lang="de-DE" sz="2800" kern="0" dirty="0">
              <a:solidFill>
                <a:srgbClr val="00599D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24E240C9-CDDA-4345-86E9-7A8DC7219980}"/>
              </a:ext>
            </a:extLst>
          </p:cNvPr>
          <p:cNvSpPr/>
          <p:nvPr/>
        </p:nvSpPr>
        <p:spPr>
          <a:xfrm>
            <a:off x="379388" y="1043843"/>
            <a:ext cx="9089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The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construction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of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FAIR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facility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and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procurement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of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components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is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progressing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well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. Support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from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university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groups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will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be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especially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needed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: </a:t>
            </a:r>
          </a:p>
        </p:txBody>
      </p:sp>
      <p:sp>
        <p:nvSpPr>
          <p:cNvPr id="8" name="Alternativer Prozess 61">
            <a:extLst>
              <a:ext uri="{FF2B5EF4-FFF2-40B4-BE49-F238E27FC236}">
                <a16:creationId xmlns="" xmlns:a16="http://schemas.microsoft.com/office/drawing/2014/main" id="{70F31467-7FEF-409A-AD05-54013F9DB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916832"/>
            <a:ext cx="8088312" cy="1052513"/>
          </a:xfrm>
          <a:prstGeom prst="flowChartAlternateProcess">
            <a:avLst/>
          </a:prstGeom>
          <a:ln>
            <a:solidFill>
              <a:srgbClr val="00599D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de-DE" sz="3000" b="1" dirty="0">
                <a:solidFill>
                  <a:srgbClr val="00599D"/>
                </a:solidFill>
                <a:latin typeface="Calibri" pitchFamily="34" charset="0"/>
              </a:rPr>
              <a:t>Developments towards highest beam intensities and brightness in the FAIR accelerators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de-DE" sz="3000" b="1" dirty="0">
              <a:solidFill>
                <a:srgbClr val="00599D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8C04D6A3-AB6E-4229-8483-E7AED76AF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89" y="3271470"/>
            <a:ext cx="9099550" cy="290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344613" indent="-13446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1339850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Injectors: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  Transport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of intense ion beams, brightness optimization, </a:t>
            </a:r>
            <a:r>
              <a:rPr lang="en-US" sz="2200" dirty="0" err="1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rf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cavity developments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and tests,….</a:t>
            </a: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Synchrotrons: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Beam dynamics, vacuum, diagnostics, </a:t>
            </a:r>
            <a:r>
              <a:rPr lang="en-US" sz="2200" dirty="0" err="1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rf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-control, ..</a:t>
            </a: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Storage rings: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Internal targets, beam cooling, …..                 </a:t>
            </a: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Super-FRS: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      Beam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optical model and optimizations,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controls….</a:t>
            </a:r>
            <a:r>
              <a:rPr lang="en-US" sz="2200" b="1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 </a:t>
            </a:r>
            <a:endParaRPr lang="en-US" sz="2200" dirty="0">
              <a:solidFill>
                <a:srgbClr val="00599D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Components: </a:t>
            </a:r>
            <a:r>
              <a:rPr lang="en-US" sz="2200" b="1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SC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magnet developments for fast ramping,….</a:t>
            </a:r>
          </a:p>
        </p:txBody>
      </p:sp>
    </p:spTree>
    <p:extLst>
      <p:ext uri="{BB962C8B-B14F-4D97-AF65-F5344CB8AC3E}">
        <p14:creationId xmlns:p14="http://schemas.microsoft.com/office/powerpoint/2010/main" val="37646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Strategic objectives</a:t>
            </a:r>
          </a:p>
        </p:txBody>
      </p:sp>
      <p:pic>
        <p:nvPicPr>
          <p:cNvPr id="9" name="Bild 2" descr="puzzle_quer_transpa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90" y="2960786"/>
            <a:ext cx="4572001" cy="3276526"/>
          </a:xfrm>
          <a:prstGeom prst="rect">
            <a:avLst/>
          </a:prstGeom>
        </p:spPr>
      </p:pic>
      <p:sp>
        <p:nvSpPr>
          <p:cNvPr id="10" name="Gleichschenkliges Dreieck 9"/>
          <p:cNvSpPr/>
          <p:nvPr/>
        </p:nvSpPr>
        <p:spPr>
          <a:xfrm>
            <a:off x="1259632" y="1093006"/>
            <a:ext cx="6552000" cy="1893024"/>
          </a:xfrm>
          <a:prstGeom prst="triangl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2365763" y="3003004"/>
            <a:ext cx="1999093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FAIR phase 0</a:t>
            </a:r>
            <a:br>
              <a:rPr lang="en-US" sz="2000" dirty="0"/>
            </a:br>
            <a:r>
              <a:rPr lang="en-US" sz="2000" dirty="0"/>
              <a:t>research</a:t>
            </a:r>
            <a:br>
              <a:rPr lang="en-US" sz="2000" dirty="0"/>
            </a:br>
            <a:r>
              <a:rPr lang="en-US" sz="2000" dirty="0"/>
              <a:t>program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825867" y="3003004"/>
            <a:ext cx="1999093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2000" dirty="0"/>
              <a:t>Construction</a:t>
            </a:r>
          </a:p>
          <a:p>
            <a:pPr algn="r"/>
            <a:r>
              <a:rPr lang="en-US" sz="2000" dirty="0"/>
              <a:t>of FAIR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2365763" y="5166627"/>
            <a:ext cx="1999093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Upgrade </a:t>
            </a:r>
          </a:p>
          <a:p>
            <a:r>
              <a:rPr lang="en-US" sz="2000" dirty="0"/>
              <a:t>of existing</a:t>
            </a:r>
          </a:p>
          <a:p>
            <a:r>
              <a:rPr lang="en-US" sz="2000" dirty="0"/>
              <a:t>accelerators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825867" y="5412848"/>
            <a:ext cx="1999093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2000" dirty="0"/>
              <a:t>Campus</a:t>
            </a:r>
          </a:p>
          <a:p>
            <a:pPr algn="r"/>
            <a:r>
              <a:rPr lang="en-US" sz="2000" dirty="0"/>
              <a:t>development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10393" r="19725" b="1"/>
          <a:stretch/>
        </p:blipFill>
        <p:spPr bwMode="auto">
          <a:xfrm>
            <a:off x="3987798" y="1424013"/>
            <a:ext cx="1100667" cy="89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ild 6" descr="GSI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31" y="2395060"/>
            <a:ext cx="1100667" cy="366889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97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226800"/>
            <a:ext cx="8607600" cy="489600"/>
          </a:xfrm>
        </p:spPr>
        <p:txBody>
          <a:bodyPr lIns="0" tIns="0" rIns="0" bIns="0">
            <a:no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Accelerator Challenges of GSI/FAIR</a:t>
            </a:r>
          </a:p>
        </p:txBody>
      </p:sp>
      <p:pic>
        <p:nvPicPr>
          <p:cNvPr id="4" name="Bild 10" descr="FAIR-MSV_72dp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0" y="1188764"/>
            <a:ext cx="6378885" cy="5238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6807" y="1661272"/>
            <a:ext cx="752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599D"/>
                </a:solidFill>
              </a:rPr>
              <a:t>SIS100</a:t>
            </a:r>
          </a:p>
        </p:txBody>
      </p:sp>
      <p:sp>
        <p:nvSpPr>
          <p:cNvPr id="7" name="TextBox 6"/>
          <p:cNvSpPr txBox="1"/>
          <p:nvPr/>
        </p:nvSpPr>
        <p:spPr>
          <a:xfrm rot="17962636">
            <a:off x="3617094" y="4503251"/>
            <a:ext cx="6655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599D"/>
                </a:solidFill>
              </a:rPr>
              <a:t>HESR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2313" y="2319072"/>
            <a:ext cx="716348" cy="30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599D"/>
                </a:solidFill>
              </a:rPr>
              <a:t>SIS18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3316" y="5576101"/>
            <a:ext cx="434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599D"/>
                </a:solidFill>
              </a:rPr>
              <a:t>CR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748" y="903000"/>
            <a:ext cx="911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u="sng" dirty="0">
                <a:solidFill>
                  <a:srgbClr val="C00000"/>
                </a:solidFill>
              </a:rPr>
              <a:t>intensity frontier </a:t>
            </a:r>
            <a:r>
              <a:rPr lang="en-US" dirty="0">
                <a:solidFill>
                  <a:srgbClr val="C00000"/>
                </a:solidFill>
              </a:rPr>
              <a:t>accelerator user facility for its four scientific pillars and beyond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2411" y="3971131"/>
            <a:ext cx="2670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Challenging beam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Bunch compression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Slow extraction with smooth spill structure</a:t>
            </a:r>
          </a:p>
          <a:p>
            <a:pPr marL="176212" lvl="1"/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0560" y="1148741"/>
            <a:ext cx="2877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Fast ramping super-</a:t>
            </a:r>
          </a:p>
          <a:p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conducting synchrotron: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Fast ramping magnet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Low beam loss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XHV Vacuum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Machine protection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Operation reliability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0832" y="2615455"/>
            <a:ext cx="8637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599D"/>
                </a:solidFill>
              </a:rPr>
              <a:t>UNILAC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46234" y="1927127"/>
            <a:ext cx="14132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599D"/>
                </a:solidFill>
              </a:rPr>
              <a:t>Proton LINAC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194957" y="2480901"/>
            <a:ext cx="5443" cy="284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497334" y="2816994"/>
            <a:ext cx="343675" cy="341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9113" y="5517232"/>
            <a:ext cx="317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Antiproton/heavy ion accelerator chain: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Efficient beam transportation/capture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High energy antiproton beam cooling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748" y="4190718"/>
            <a:ext cx="264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Novel beam technique for </a:t>
            </a:r>
            <a:r>
              <a:rPr lang="en-US" sz="1200" dirty="0" err="1">
                <a:solidFill>
                  <a:srgbClr val="00599D"/>
                </a:solidFill>
                <a:latin typeface="Calibri" panose="020F0502020204030204" pitchFamily="34" charset="0"/>
              </a:rPr>
              <a:t>CRYring</a:t>
            </a: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/ESR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Beam cooling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deceleration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389909" y="3990802"/>
            <a:ext cx="932506" cy="39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4514" y="1272332"/>
            <a:ext cx="3010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Upgrade the heavy ion LINAC for high intensity operation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Beam intensity and brightness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reliability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57021" y="1315023"/>
            <a:ext cx="214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Fast ramping injector: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latin typeface="Calibri" panose="020F0502020204030204" pitchFamily="34" charset="0"/>
              </a:rPr>
              <a:t>Highest intensities for Protons- Uranium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755" y="4733420"/>
            <a:ext cx="3018401" cy="1764000"/>
          </a:xfrm>
          <a:prstGeom prst="rect">
            <a:avLst/>
          </a:prstGeom>
        </p:spPr>
      </p:pic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24" name="Foliennummernplatzhalt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31" name="Picture 4" descr="Ohne Titel.jpg">
            <a:extLst>
              <a:ext uri="{FF2B5EF4-FFF2-40B4-BE49-F238E27FC236}">
                <a16:creationId xmlns="" xmlns:a16="http://schemas.microsoft.com/office/drawing/2014/main" id="{D191775F-1ACB-4EC2-8B2E-C39BAAB86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7" y="2498122"/>
            <a:ext cx="159543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22">
            <a:extLst>
              <a:ext uri="{FF2B5EF4-FFF2-40B4-BE49-F238E27FC236}">
                <a16:creationId xmlns="" xmlns:a16="http://schemas.microsoft.com/office/drawing/2014/main" id="{D1F8A32B-7D4E-495B-B006-6DF914BED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262" y="2471135"/>
            <a:ext cx="1277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 err="1">
                <a:solidFill>
                  <a:schemeClr val="bg1"/>
                </a:solidFill>
              </a:rPr>
              <a:t>rotated</a:t>
            </a:r>
            <a:r>
              <a:rPr lang="de-DE" altLang="de-DE" sz="1400" dirty="0">
                <a:solidFill>
                  <a:schemeClr val="bg1"/>
                </a:solidFill>
              </a:rPr>
              <a:t> </a:t>
            </a:r>
            <a:r>
              <a:rPr lang="de-DE" altLang="de-DE" sz="1400" dirty="0" err="1">
                <a:solidFill>
                  <a:schemeClr val="bg1"/>
                </a:solidFill>
              </a:rPr>
              <a:t>bunch</a:t>
            </a:r>
            <a:endParaRPr lang="en-US" altLang="de-DE" sz="1400" dirty="0">
              <a:solidFill>
                <a:schemeClr val="bg1"/>
              </a:solidFill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="" xmlns:a16="http://schemas.microsoft.com/office/drawing/2014/main" id="{398220DE-9A62-44A4-BF14-0771F9C0F110}"/>
              </a:ext>
            </a:extLst>
          </p:cNvPr>
          <p:cNvCxnSpPr/>
          <p:nvPr/>
        </p:nvCxnSpPr>
        <p:spPr bwMode="auto">
          <a:xfrm>
            <a:off x="7901183" y="3861048"/>
            <a:ext cx="665162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D60308DE-2B97-4ECA-AC74-CD296587C122}"/>
              </a:ext>
            </a:extLst>
          </p:cNvPr>
          <p:cNvSpPr txBox="1"/>
          <p:nvPr/>
        </p:nvSpPr>
        <p:spPr>
          <a:xfrm>
            <a:off x="7450137" y="3632111"/>
            <a:ext cx="535403" cy="215444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de-DE" sz="1400" kern="0" dirty="0">
                <a:solidFill>
                  <a:schemeClr val="bg1"/>
                </a:solidFill>
              </a:rPr>
              <a:t>±25 ns</a:t>
            </a:r>
          </a:p>
        </p:txBody>
      </p:sp>
    </p:spTree>
    <p:extLst>
      <p:ext uri="{BB962C8B-B14F-4D97-AF65-F5344CB8AC3E}">
        <p14:creationId xmlns:p14="http://schemas.microsoft.com/office/powerpoint/2010/main" val="105664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000" y="226800"/>
            <a:ext cx="8607600" cy="489600"/>
          </a:xfrm>
        </p:spPr>
        <p:txBody>
          <a:bodyPr lIns="0" tIns="0" rIns="0" bIns="0"/>
          <a:lstStyle/>
          <a:p>
            <a:r>
              <a:rPr lang="de-DE" dirty="0" smtClean="0">
                <a:latin typeface="Calibri" panose="020F0502020204030204" pitchFamily="34" charset="0"/>
              </a:rPr>
              <a:t>F&amp;E </a:t>
            </a:r>
            <a:r>
              <a:rPr lang="de-DE" dirty="0" err="1" smtClean="0">
                <a:latin typeface="Calibri" panose="020F0502020204030204" pitchFamily="34" charset="0"/>
              </a:rPr>
              <a:t>Examples</a:t>
            </a:r>
            <a:r>
              <a:rPr lang="de-DE" dirty="0" smtClean="0">
                <a:latin typeface="Calibri" panose="020F0502020204030204" pitchFamily="34" charset="0"/>
              </a:rPr>
              <a:t>: Injektors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909" y="1172300"/>
            <a:ext cx="3519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Compact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superconducting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RF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Structures</a:t>
            </a:r>
            <a:endParaRPr lang="de-DE" sz="16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GSI 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(i.e. </a:t>
            </a:r>
            <a:r>
              <a:rPr lang="de-DE" sz="1600" dirty="0" err="1">
                <a:solidFill>
                  <a:srgbClr val="00599D"/>
                </a:solidFill>
                <a:latin typeface="Calibri" panose="020F0502020204030204" pitchFamily="34" charset="0"/>
              </a:rPr>
              <a:t>cw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599D"/>
                </a:solidFill>
                <a:latin typeface="Calibri" panose="020F0502020204030204" pitchFamily="34" charset="0"/>
              </a:rPr>
              <a:t>Linac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8011" y="1929338"/>
            <a:ext cx="4354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Stripper:</a:t>
            </a:r>
            <a:endParaRPr lang="de-DE" sz="16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Plasma Windows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high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pressure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applications</a:t>
            </a:r>
            <a:endParaRPr lang="de-DE" sz="160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Plasmastripper</a:t>
            </a:r>
            <a:endParaRPr lang="de-DE" sz="160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68021" y="980728"/>
            <a:ext cx="2636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00599D"/>
                </a:solidFill>
                <a:latin typeface="Calibri" panose="020F0502020204030204" pitchFamily="34" charset="0"/>
              </a:rPr>
              <a:t>cw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599D"/>
                </a:solidFill>
                <a:latin typeface="Calibri" panose="020F0502020204030204" pitchFamily="34" charset="0"/>
              </a:rPr>
              <a:t>Linac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rgbClr val="00599D"/>
                </a:solidFill>
                <a:latin typeface="Calibri" panose="020F0502020204030204" pitchFamily="34" charset="0"/>
              </a:rPr>
              <a:t>demonstrator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 @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GSI</a:t>
            </a:r>
          </a:p>
        </p:txBody>
      </p:sp>
      <p:pic>
        <p:nvPicPr>
          <p:cNvPr id="1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20" y="3861048"/>
            <a:ext cx="3307424" cy="186042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344338" y="3450486"/>
            <a:ext cx="362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Tests &amp;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CH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Structures</a:t>
            </a:r>
            <a:endParaRPr lang="de-DE" sz="160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98" y="1350060"/>
            <a:ext cx="1376964" cy="1961775"/>
          </a:xfrm>
          <a:prstGeom prst="rect">
            <a:avLst/>
          </a:prstGeom>
        </p:spPr>
      </p:pic>
      <p:grpSp>
        <p:nvGrpSpPr>
          <p:cNvPr id="20" name="Gruppieren 9"/>
          <p:cNvGrpSpPr/>
          <p:nvPr/>
        </p:nvGrpSpPr>
        <p:grpSpPr>
          <a:xfrm>
            <a:off x="529969" y="2917653"/>
            <a:ext cx="4309515" cy="2722494"/>
            <a:chOff x="4699165" y="3615261"/>
            <a:chExt cx="4309515" cy="2722494"/>
          </a:xfrm>
        </p:grpSpPr>
        <p:sp>
          <p:nvSpPr>
            <p:cNvPr id="21" name="Textfeld 20"/>
            <p:cNvSpPr txBox="1"/>
            <p:nvPr/>
          </p:nvSpPr>
          <p:spPr>
            <a:xfrm>
              <a:off x="4699165" y="3615261"/>
              <a:ext cx="29038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599D"/>
                  </a:solidFill>
                  <a:latin typeface="Calibri" panose="020F0502020204030204" pitchFamily="34" charset="0"/>
                </a:rPr>
                <a:t>Gasstripper </a:t>
              </a:r>
              <a:r>
                <a:rPr lang="de-DE" sz="1600" dirty="0" err="1" smtClean="0">
                  <a:solidFill>
                    <a:srgbClr val="00599D"/>
                  </a:solidFill>
                  <a:latin typeface="Calibri" panose="020F0502020204030204" pitchFamily="34" charset="0"/>
                </a:rPr>
                <a:t>with</a:t>
              </a:r>
              <a:r>
                <a:rPr lang="de-DE" sz="1600" dirty="0" smtClean="0">
                  <a:solidFill>
                    <a:srgbClr val="00599D"/>
                  </a:solidFill>
                  <a:latin typeface="Calibri" panose="020F0502020204030204" pitchFamily="34" charset="0"/>
                </a:rPr>
                <a:t> </a:t>
              </a:r>
              <a:r>
                <a:rPr lang="de-DE" sz="1600" b="1" dirty="0" err="1" smtClean="0">
                  <a:solidFill>
                    <a:srgbClr val="00599D"/>
                  </a:solidFill>
                  <a:latin typeface="Calibri" panose="020F0502020204030204" pitchFamily="34" charset="0"/>
                </a:rPr>
                <a:t>Plasmawindow</a:t>
              </a:r>
              <a:endParaRPr lang="de-DE" sz="1600" b="1" dirty="0">
                <a:solidFill>
                  <a:srgbClr val="00599D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2" name="Grafi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1179" y="3874775"/>
              <a:ext cx="4279348" cy="1548000"/>
            </a:xfrm>
            <a:prstGeom prst="rect">
              <a:avLst/>
            </a:prstGeom>
          </p:spPr>
        </p:pic>
        <p:pic>
          <p:nvPicPr>
            <p:cNvPr id="23" name="Grafi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6590" y="5293755"/>
              <a:ext cx="1382090" cy="1044000"/>
            </a:xfrm>
            <a:prstGeom prst="rect">
              <a:avLst/>
            </a:prstGeom>
          </p:spPr>
        </p:pic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7" y="4862523"/>
            <a:ext cx="2659362" cy="1512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0932" y="4580758"/>
            <a:ext cx="1748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Stripperfoils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@ 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GSI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38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000" y="116632"/>
            <a:ext cx="8607600" cy="792088"/>
          </a:xfrm>
        </p:spPr>
        <p:txBody>
          <a:bodyPr lIns="0" tIns="0" rIns="0" bIns="0"/>
          <a:lstStyle/>
          <a:p>
            <a:r>
              <a:rPr lang="de-DE" sz="2600" dirty="0">
                <a:latin typeface="Calibri" panose="020F0502020204030204" pitchFamily="34" charset="0"/>
              </a:rPr>
              <a:t>F&amp;E </a:t>
            </a:r>
            <a:r>
              <a:rPr lang="de-DE" sz="2600" dirty="0" err="1" smtClean="0">
                <a:latin typeface="Calibri" panose="020F0502020204030204" pitchFamily="34" charset="0"/>
              </a:rPr>
              <a:t>Example</a:t>
            </a:r>
            <a:r>
              <a:rPr lang="de-DE" sz="2600" dirty="0" smtClean="0">
                <a:latin typeface="Calibri" panose="020F0502020204030204" pitchFamily="34" charset="0"/>
              </a:rPr>
              <a:t>: </a:t>
            </a:r>
            <a:r>
              <a:rPr lang="de-DE" sz="2600" dirty="0">
                <a:latin typeface="Calibri" panose="020F0502020204030204" pitchFamily="34" charset="0"/>
              </a:rPr>
              <a:t/>
            </a:r>
            <a:br>
              <a:rPr lang="de-DE" sz="2600" dirty="0">
                <a:latin typeface="Calibri" panose="020F0502020204030204" pitchFamily="34" charset="0"/>
              </a:rPr>
            </a:br>
            <a:r>
              <a:rPr lang="de-DE" sz="2600" dirty="0" err="1" smtClean="0">
                <a:latin typeface="Calibri" panose="020F0502020204030204" pitchFamily="34" charset="0"/>
              </a:rPr>
              <a:t>Optimization</a:t>
            </a:r>
            <a:r>
              <a:rPr lang="de-DE" sz="2600" dirty="0" smtClean="0">
                <a:latin typeface="Calibri" panose="020F0502020204030204" pitchFamily="34" charset="0"/>
              </a:rPr>
              <a:t> </a:t>
            </a:r>
            <a:r>
              <a:rPr lang="de-DE" sz="2600" dirty="0">
                <a:latin typeface="Calibri" panose="020F0502020204030204" pitchFamily="34" charset="0"/>
              </a:rPr>
              <a:t>(„</a:t>
            </a:r>
            <a:r>
              <a:rPr lang="de-DE" sz="2600" dirty="0" err="1" smtClean="0">
                <a:latin typeface="Calibri" panose="020F0502020204030204" pitchFamily="34" charset="0"/>
              </a:rPr>
              <a:t>Autonomous</a:t>
            </a:r>
            <a:r>
              <a:rPr lang="de-DE" sz="2600" dirty="0" smtClean="0">
                <a:latin typeface="Calibri" panose="020F0502020204030204" pitchFamily="34" charset="0"/>
              </a:rPr>
              <a:t> </a:t>
            </a:r>
            <a:r>
              <a:rPr lang="de-DE" sz="2600" dirty="0" err="1" smtClean="0">
                <a:latin typeface="Calibri" panose="020F0502020204030204" pitchFamily="34" charset="0"/>
              </a:rPr>
              <a:t>Accelerator</a:t>
            </a:r>
            <a:r>
              <a:rPr lang="de-DE" sz="2600" dirty="0" smtClean="0">
                <a:latin typeface="Calibri" panose="020F0502020204030204" pitchFamily="34" charset="0"/>
              </a:rPr>
              <a:t>“) </a:t>
            </a:r>
            <a:endParaRPr lang="de-DE" sz="2600" dirty="0">
              <a:latin typeface="Calibri" panose="020F0502020204030204" pitchFamily="34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" t="28679" r="18769" b="1428"/>
          <a:stretch/>
        </p:blipFill>
        <p:spPr>
          <a:xfrm>
            <a:off x="762580" y="1315229"/>
            <a:ext cx="3100493" cy="1764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328644"/>
            <a:ext cx="3233150" cy="2196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773" y="1810974"/>
            <a:ext cx="2592192" cy="18000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24030" y="4000996"/>
            <a:ext cx="8983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Development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evolutionary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Algorithms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Methods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autonomous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machine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learning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,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with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aim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to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optimize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Accelerator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control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through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numerical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Simulation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Models </a:t>
            </a:r>
          </a:p>
          <a:p>
            <a:endParaRPr lang="de-DE" sz="1600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faster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and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autonomous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Adjustment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of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System Beam /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Accelerator</a:t>
            </a:r>
            <a:endParaRPr lang="de-DE" sz="1600" b="1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Failure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&amp;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Machine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protection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at high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Intensity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beam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modes</a:t>
            </a:r>
            <a:endParaRPr lang="de-DE" sz="1600" b="1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Real time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feedback</a:t>
            </a:r>
            <a:r>
              <a:rPr lang="de-DE" sz="1600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systems</a:t>
            </a:r>
            <a:endParaRPr lang="de-DE" sz="1600" b="1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endParaRPr lang="de-DE" sz="1600" b="1" dirty="0" smtClean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The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development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of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this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systems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just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started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. </a:t>
            </a:r>
            <a:r>
              <a:rPr lang="de-DE" sz="1600" dirty="0">
                <a:solidFill>
                  <a:srgbClr val="00599D"/>
                </a:solidFill>
                <a:latin typeface="Calibri" panose="020F0502020204030204" pitchFamily="34" charset="0"/>
              </a:rPr>
              <a:t>T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he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colaboration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with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Universities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will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lead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to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improved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results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in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quality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and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timing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The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results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can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be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tested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immediately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on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existing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machines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 (i.e. </a:t>
            </a:r>
            <a:r>
              <a:rPr lang="de-DE" sz="16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Cryring</a:t>
            </a:r>
            <a:r>
              <a:rPr lang="de-DE" sz="1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@ FAIR)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92080" y="972833"/>
            <a:ext cx="323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599D"/>
                </a:solidFill>
                <a:latin typeface="Calibri" panose="020F0502020204030204" pitchFamily="34" charset="0"/>
              </a:rPr>
              <a:t>Beispiel: CRYRING@GSI Injektor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27584" y="3042957"/>
            <a:ext cx="299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599D"/>
                </a:solidFill>
                <a:latin typeface="Calibri" panose="020F0502020204030204" pitchFamily="34" charset="0"/>
              </a:rPr>
              <a:t>CERN/LHC </a:t>
            </a:r>
            <a:r>
              <a:rPr lang="de-DE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main</a:t>
            </a:r>
            <a:r>
              <a:rPr lang="de-DE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control</a:t>
            </a:r>
            <a:r>
              <a:rPr lang="de-DE" b="1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599D"/>
                </a:solidFill>
                <a:latin typeface="Calibri" panose="020F0502020204030204" pitchFamily="34" charset="0"/>
              </a:rPr>
              <a:t>r</a:t>
            </a:r>
            <a:r>
              <a:rPr lang="de-DE" b="1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oom</a:t>
            </a:r>
            <a:endParaRPr lang="de-DE" b="1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Dr. Jürgen Henschel- KFB Workshop- 31.08.2017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0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feld 2"/>
          <p:cNvSpPr txBox="1">
            <a:spLocks noChangeArrowheads="1"/>
          </p:cNvSpPr>
          <p:nvPr/>
        </p:nvSpPr>
        <p:spPr bwMode="auto">
          <a:xfrm>
            <a:off x="1131888" y="0"/>
            <a:ext cx="6611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sz="2800" dirty="0">
                <a:solidFill>
                  <a:schemeClr val="bg1"/>
                </a:solidFill>
                <a:latin typeface="Calibri" panose="020F0502020204030204" pitchFamily="34" charset="0"/>
              </a:rPr>
              <a:t>Heavy Ion Laser Cooling Pilot Facility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88000" y="226799"/>
            <a:ext cx="8607600" cy="4896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sz="28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R&amp;D </a:t>
            </a:r>
            <a:r>
              <a:rPr lang="de-DE" sz="28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Example</a:t>
            </a:r>
            <a:r>
              <a:rPr lang="de-DE" sz="28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: Laser </a:t>
            </a:r>
            <a:r>
              <a:rPr lang="de-DE" sz="280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cooling</a:t>
            </a:r>
            <a:r>
              <a:rPr lang="de-DE" sz="28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in SIS100</a:t>
            </a:r>
            <a:endParaRPr lang="de-DE" sz="2800" b="1" dirty="0">
              <a:solidFill>
                <a:srgbClr val="00599D"/>
              </a:solidFill>
              <a:latin typeface="Calibri" panose="020F0502020204030204" pitchFamily="34" charset="0"/>
              <a:ea typeface="+mj-ea"/>
              <a:cs typeface="Arial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65AB57FC-A623-4CF2-BC54-0241E9E5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85" y="2298838"/>
            <a:ext cx="5410200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>
            <a:extLst>
              <a:ext uri="{FF2B5EF4-FFF2-40B4-BE49-F238E27FC236}">
                <a16:creationId xmlns="" xmlns:a16="http://schemas.microsoft.com/office/drawing/2014/main" id="{A64C9544-1ED7-44F4-94C0-82EF3C58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6" y="2753788"/>
            <a:ext cx="362267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8C0CDFC9-1FEF-43EE-895B-E42A27E8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53" y="1201213"/>
            <a:ext cx="2447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dirty="0">
                <a:latin typeface="Calibri" panose="020F0502020204030204" pitchFamily="34" charset="0"/>
              </a:rPr>
              <a:t>Laser-</a:t>
            </a:r>
            <a:r>
              <a:rPr lang="de-DE" altLang="de-DE" dirty="0" err="1">
                <a:latin typeface="Calibri" panose="020F0502020204030204" pitchFamily="34" charset="0"/>
              </a:rPr>
              <a:t>cooled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relativistic</a:t>
            </a:r>
            <a:endParaRPr lang="de-DE" altLang="de-DE" dirty="0">
              <a:latin typeface="Calibri" panose="020F0502020204030204" pitchFamily="34" charset="0"/>
            </a:endParaRPr>
          </a:p>
          <a:p>
            <a:pPr eaLnBrk="1" hangingPunct="1"/>
            <a:r>
              <a:rPr lang="de-DE" altLang="de-DE" dirty="0">
                <a:latin typeface="Calibri" panose="020F0502020204030204" pitchFamily="34" charset="0"/>
              </a:rPr>
              <a:t>heavy </a:t>
            </a:r>
            <a:r>
              <a:rPr lang="de-DE" altLang="de-DE" dirty="0" err="1">
                <a:latin typeface="Calibri" panose="020F0502020204030204" pitchFamily="34" charset="0"/>
              </a:rPr>
              <a:t>ion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beams</a:t>
            </a:r>
            <a:endParaRPr lang="de-DE" altLang="de-DE" dirty="0">
              <a:latin typeface="Calibri" panose="020F0502020204030204" pitchFamily="34" charset="0"/>
            </a:endParaRPr>
          </a:p>
          <a:p>
            <a:pPr eaLnBrk="1" hangingPunct="1"/>
            <a:endParaRPr lang="de-DE" altLang="de-DE" dirty="0">
              <a:latin typeface="Calibri" panose="020F0502020204030204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</a:rPr>
              <a:t>Z</a:t>
            </a:r>
            <a:r>
              <a:rPr lang="de-DE" altLang="de-DE" baseline="-25000" dirty="0">
                <a:latin typeface="Calibri" panose="020F0502020204030204" pitchFamily="34" charset="0"/>
              </a:rPr>
              <a:t>ion</a:t>
            </a:r>
            <a:r>
              <a:rPr lang="de-DE" altLang="de-DE" dirty="0">
                <a:latin typeface="Calibri" panose="020F0502020204030204" pitchFamily="34" charset="0"/>
              </a:rPr>
              <a:t>= 10 – 60 </a:t>
            </a:r>
            <a:r>
              <a:rPr lang="de-DE" altLang="de-DE" sz="1200" dirty="0">
                <a:latin typeface="Calibri" panose="020F0502020204030204" pitchFamily="34" charset="0"/>
              </a:rPr>
              <a:t>(3 – 19 </a:t>
            </a:r>
            <a:r>
              <a:rPr lang="de-DE" altLang="de-DE" sz="1200" dirty="0" err="1">
                <a:latin typeface="Calibri" panose="020F0502020204030204" pitchFamily="34" charset="0"/>
              </a:rPr>
              <a:t>electrons</a:t>
            </a:r>
            <a:r>
              <a:rPr lang="de-DE" altLang="de-DE" sz="1200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</a:rPr>
              <a:t>g </a:t>
            </a:r>
            <a:r>
              <a:rPr lang="de-DE" altLang="de-DE" dirty="0" err="1">
                <a:latin typeface="Calibri" panose="020F0502020204030204" pitchFamily="34" charset="0"/>
              </a:rPr>
              <a:t>up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to</a:t>
            </a:r>
            <a:r>
              <a:rPr lang="de-DE" altLang="de-DE" dirty="0">
                <a:latin typeface="Calibri" panose="020F0502020204030204" pitchFamily="34" charset="0"/>
              </a:rPr>
              <a:t> 13 </a:t>
            </a:r>
            <a:r>
              <a:rPr lang="de-DE" altLang="de-DE" sz="1200" dirty="0">
                <a:latin typeface="Calibri" panose="020F0502020204030204" pitchFamily="34" charset="0"/>
              </a:rPr>
              <a:t>(</a:t>
            </a:r>
            <a:r>
              <a:rPr lang="de-DE" altLang="de-DE" sz="1200" dirty="0" err="1">
                <a:latin typeface="Calibri" panose="020F0502020204030204" pitchFamily="34" charset="0"/>
              </a:rPr>
              <a:t>huge</a:t>
            </a:r>
            <a:r>
              <a:rPr lang="de-DE" altLang="de-DE" sz="1200" dirty="0">
                <a:latin typeface="Calibri" panose="020F0502020204030204" pitchFamily="34" charset="0"/>
              </a:rPr>
              <a:t> Doppler-</a:t>
            </a:r>
            <a:r>
              <a:rPr lang="de-DE" altLang="de-DE" sz="1200" dirty="0" err="1">
                <a:latin typeface="Calibri" panose="020F0502020204030204" pitchFamily="34" charset="0"/>
              </a:rPr>
              <a:t>shift</a:t>
            </a:r>
            <a:r>
              <a:rPr lang="de-DE" altLang="de-DE" sz="12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66D71A48-1923-42C4-978C-6523F116B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1145720"/>
            <a:ext cx="52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dirty="0">
                <a:latin typeface="Calibri" panose="020F0502020204030204" pitchFamily="34" charset="0"/>
              </a:rPr>
              <a:t>Goal: Cooling </a:t>
            </a:r>
            <a:r>
              <a:rPr lang="de-DE" altLang="de-DE" dirty="0" err="1">
                <a:latin typeface="Calibri" panose="020F0502020204030204" pitchFamily="34" charset="0"/>
              </a:rPr>
              <a:t>of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relativistiv</a:t>
            </a:r>
            <a:r>
              <a:rPr lang="de-DE" altLang="de-DE" dirty="0">
                <a:latin typeface="Calibri" panose="020F0502020204030204" pitchFamily="34" charset="0"/>
              </a:rPr>
              <a:t> heavy </a:t>
            </a:r>
            <a:r>
              <a:rPr lang="de-DE" altLang="de-DE" dirty="0" err="1">
                <a:latin typeface="Calibri" panose="020F0502020204030204" pitchFamily="34" charset="0"/>
              </a:rPr>
              <a:t>ion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beams</a:t>
            </a:r>
            <a:r>
              <a:rPr lang="de-DE" altLang="de-DE" dirty="0">
                <a:latin typeface="Calibri" panose="020F0502020204030204" pitchFamily="34" charset="0"/>
              </a:rPr>
              <a:t> at final </a:t>
            </a:r>
            <a:r>
              <a:rPr lang="de-DE" altLang="de-DE" dirty="0" err="1">
                <a:latin typeface="Calibri" panose="020F0502020204030204" pitchFamily="34" charset="0"/>
              </a:rPr>
              <a:t>energy</a:t>
            </a:r>
            <a:endParaRPr lang="de-DE" altLang="de-DE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dirty="0" err="1">
                <a:latin typeface="Calibri" panose="020F0502020204030204" pitchFamily="34" charset="0"/>
              </a:rPr>
              <a:t>Extraction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of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en-US" altLang="de-DE" dirty="0">
                <a:latin typeface="Calibri" panose="020F0502020204030204" pitchFamily="34" charset="0"/>
              </a:rPr>
              <a:t>very cold and very short</a:t>
            </a:r>
            <a:r>
              <a:rPr lang="de-DE" altLang="de-DE" dirty="0">
                <a:latin typeface="Calibri" panose="020F0502020204030204" pitchFamily="34" charset="0"/>
              </a:rPr>
              <a:t> heavy </a:t>
            </a:r>
            <a:r>
              <a:rPr lang="de-DE" altLang="de-DE" dirty="0" err="1">
                <a:latin typeface="Calibri" panose="020F0502020204030204" pitchFamily="34" charset="0"/>
              </a:rPr>
              <a:t>ion</a:t>
            </a:r>
            <a:r>
              <a:rPr lang="de-DE" altLang="de-DE" dirty="0">
                <a:latin typeface="Calibri" panose="020F0502020204030204" pitchFamily="34" charset="0"/>
              </a:rPr>
              <a:t> </a:t>
            </a:r>
            <a:r>
              <a:rPr lang="de-DE" altLang="de-DE" dirty="0" err="1">
                <a:latin typeface="Calibri" panose="020F0502020204030204" pitchFamily="34" charset="0"/>
              </a:rPr>
              <a:t>bunches</a:t>
            </a:r>
            <a:endParaRPr lang="en-US" altLang="de-DE" dirty="0">
              <a:latin typeface="Calibri" panose="020F0502020204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="" xmlns:a16="http://schemas.microsoft.com/office/drawing/2014/main" id="{940BCA72-DF05-47E2-8309-E2629C629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556" y="2002526"/>
            <a:ext cx="3614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just" eaLnBrk="1" hangingPunct="1"/>
            <a:r>
              <a:rPr lang="de-DE" altLang="de-DE" b="0" dirty="0" err="1">
                <a:latin typeface="Calibri" panose="020F0502020204030204" pitchFamily="34" charset="0"/>
              </a:rPr>
              <a:t>only</a:t>
            </a:r>
            <a:r>
              <a:rPr lang="de-DE" altLang="de-DE" b="0" dirty="0">
                <a:latin typeface="Calibri" panose="020F0502020204030204" pitchFamily="34" charset="0"/>
              </a:rPr>
              <a:t> </a:t>
            </a:r>
            <a:r>
              <a:rPr lang="de-DE" altLang="de-DE" b="0" dirty="0" err="1">
                <a:latin typeface="Calibri" panose="020F0502020204030204" pitchFamily="34" charset="0"/>
              </a:rPr>
              <a:t>cooling</a:t>
            </a:r>
            <a:r>
              <a:rPr lang="de-DE" altLang="de-DE" b="0" dirty="0">
                <a:latin typeface="Calibri" panose="020F0502020204030204" pitchFamily="34" charset="0"/>
              </a:rPr>
              <a:t> </a:t>
            </a:r>
            <a:r>
              <a:rPr lang="de-DE" altLang="de-DE" b="0" dirty="0" err="1">
                <a:latin typeface="Calibri" panose="020F0502020204030204" pitchFamily="34" charset="0"/>
              </a:rPr>
              <a:t>method</a:t>
            </a:r>
            <a:r>
              <a:rPr lang="de-DE" altLang="de-DE" b="0" dirty="0">
                <a:latin typeface="Calibri" panose="020F0502020204030204" pitchFamily="34" charset="0"/>
              </a:rPr>
              <a:t> in SIS100</a:t>
            </a:r>
          </a:p>
        </p:txBody>
      </p:sp>
      <p:cxnSp>
        <p:nvCxnSpPr>
          <p:cNvPr id="27" name="Gerade Verbindung mit Pfeil 18">
            <a:extLst>
              <a:ext uri="{FF2B5EF4-FFF2-40B4-BE49-F238E27FC236}">
                <a16:creationId xmlns="" xmlns:a16="http://schemas.microsoft.com/office/drawing/2014/main" id="{AEB9AC41-B914-45F8-ABAB-9FE26890BF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128659" y="4789478"/>
            <a:ext cx="1404696" cy="79164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Gerade Verbindung mit Pfeil 2">
            <a:extLst>
              <a:ext uri="{FF2B5EF4-FFF2-40B4-BE49-F238E27FC236}">
                <a16:creationId xmlns="" xmlns:a16="http://schemas.microsoft.com/office/drawing/2014/main" id="{4B0DB7B1-D664-48A8-B450-3CA9762C4F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01537" y="4590160"/>
            <a:ext cx="503963" cy="14393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feld 13">
            <a:extLst>
              <a:ext uri="{FF2B5EF4-FFF2-40B4-BE49-F238E27FC236}">
                <a16:creationId xmlns="" xmlns:a16="http://schemas.microsoft.com/office/drawing/2014/main" id="{6C29B0D3-9712-4967-B1D6-5E6D4A420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5289" y="4139240"/>
            <a:ext cx="665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dirty="0" err="1">
                <a:solidFill>
                  <a:srgbClr val="FF0000"/>
                </a:solidFill>
                <a:latin typeface="Calibri" panose="020F0502020204030204" pitchFamily="34" charset="0"/>
              </a:rPr>
              <a:t>laser</a:t>
            </a:r>
            <a:endParaRPr lang="de-DE" altLang="de-DE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dirty="0">
                <a:solidFill>
                  <a:srgbClr val="FF0000"/>
                </a:solidFill>
                <a:latin typeface="Calibri" panose="020F0502020204030204" pitchFamily="34" charset="0"/>
              </a:rPr>
              <a:t>beam</a:t>
            </a:r>
          </a:p>
        </p:txBody>
      </p:sp>
      <p:sp>
        <p:nvSpPr>
          <p:cNvPr id="30" name="Textfeld 31">
            <a:extLst>
              <a:ext uri="{FF2B5EF4-FFF2-40B4-BE49-F238E27FC236}">
                <a16:creationId xmlns="" xmlns:a16="http://schemas.microsoft.com/office/drawing/2014/main" id="{63B94907-0A31-46E6-BC10-966F8D314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32" y="5245001"/>
            <a:ext cx="665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dirty="0" err="1">
                <a:solidFill>
                  <a:srgbClr val="0070C0"/>
                </a:solidFill>
                <a:latin typeface="Calibri" panose="020F0502020204030204" pitchFamily="34" charset="0"/>
              </a:rPr>
              <a:t>ion</a:t>
            </a:r>
            <a:endParaRPr lang="de-DE" altLang="de-DE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de-DE" altLang="de-DE" dirty="0">
                <a:solidFill>
                  <a:srgbClr val="0070C0"/>
                </a:solidFill>
                <a:latin typeface="Calibri" panose="020F0502020204030204" pitchFamily="34" charset="0"/>
              </a:rPr>
              <a:t>beam</a:t>
            </a:r>
          </a:p>
        </p:txBody>
      </p:sp>
      <p:sp>
        <p:nvSpPr>
          <p:cNvPr id="31" name="Textfeld 1">
            <a:extLst>
              <a:ext uri="{FF2B5EF4-FFF2-40B4-BE49-F238E27FC236}">
                <a16:creationId xmlns="" xmlns:a16="http://schemas.microsoft.com/office/drawing/2014/main" id="{04334D5B-DF6D-432D-BCE1-1BED79929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28" y="5581125"/>
            <a:ext cx="2508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1400" b="0" dirty="0">
                <a:latin typeface="Calibri" panose="020F0502020204030204" pitchFamily="34" charset="0"/>
              </a:rPr>
              <a:t>Components </a:t>
            </a:r>
            <a:r>
              <a:rPr lang="de-DE" altLang="de-DE" sz="1400" b="0" dirty="0" err="1">
                <a:latin typeface="Calibri" panose="020F0502020204030204" pitchFamily="34" charset="0"/>
              </a:rPr>
              <a:t>used</a:t>
            </a:r>
            <a:r>
              <a:rPr lang="de-DE" altLang="de-DE" sz="1400" b="0" dirty="0">
                <a:latin typeface="Calibri" panose="020F0502020204030204" pitchFamily="34" charset="0"/>
              </a:rPr>
              <a:t> for </a:t>
            </a:r>
            <a:r>
              <a:rPr lang="de-DE" altLang="de-DE" sz="1400" b="0" dirty="0" err="1">
                <a:latin typeface="Calibri" panose="020F0502020204030204" pitchFamily="34" charset="0"/>
              </a:rPr>
              <a:t>laser</a:t>
            </a:r>
            <a:r>
              <a:rPr lang="de-DE" altLang="de-DE" sz="1400" b="0" dirty="0">
                <a:latin typeface="Calibri" panose="020F0502020204030204" pitchFamily="34" charset="0"/>
              </a:rPr>
              <a:t> </a:t>
            </a:r>
            <a:r>
              <a:rPr lang="de-DE" altLang="de-DE" sz="1400" b="0" dirty="0" err="1">
                <a:latin typeface="Calibri" panose="020F0502020204030204" pitchFamily="34" charset="0"/>
              </a:rPr>
              <a:t>cooling</a:t>
            </a:r>
            <a:r>
              <a:rPr lang="de-DE" altLang="de-DE" sz="1400" b="0" dirty="0">
                <a:latin typeface="Calibri" panose="020F0502020204030204" pitchFamily="34" charset="0"/>
              </a:rPr>
              <a:t> </a:t>
            </a:r>
            <a:r>
              <a:rPr lang="de-DE" altLang="de-DE" sz="1400" b="0" dirty="0" err="1">
                <a:latin typeface="Calibri" panose="020F0502020204030204" pitchFamily="34" charset="0"/>
              </a:rPr>
              <a:t>experiments</a:t>
            </a:r>
            <a:r>
              <a:rPr lang="de-DE" altLang="de-DE" sz="1400" b="0" dirty="0">
                <a:latin typeface="Calibri" panose="020F0502020204030204" pitchFamily="34" charset="0"/>
              </a:rPr>
              <a:t> in ESR</a:t>
            </a:r>
          </a:p>
        </p:txBody>
      </p:sp>
      <p:sp>
        <p:nvSpPr>
          <p:cNvPr id="32" name="Textfeld 3">
            <a:extLst>
              <a:ext uri="{FF2B5EF4-FFF2-40B4-BE49-F238E27FC236}">
                <a16:creationId xmlns="" xmlns:a16="http://schemas.microsoft.com/office/drawing/2014/main" id="{E9CADF6A-C3FF-4F55-B618-C26D83028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431" y="1762651"/>
            <a:ext cx="5557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b="0" dirty="0">
                <a:latin typeface="Calibri" panose="020F0502020204030204" pitchFamily="34" charset="0"/>
              </a:rPr>
              <a:t>Laser Cooling Facility </a:t>
            </a:r>
            <a:r>
              <a:rPr lang="de-DE" altLang="de-DE" b="0" dirty="0" err="1">
                <a:latin typeface="Calibri" panose="020F0502020204030204" pitchFamily="34" charset="0"/>
              </a:rPr>
              <a:t>included</a:t>
            </a:r>
            <a:r>
              <a:rPr lang="de-DE" altLang="de-DE" b="0" dirty="0">
                <a:latin typeface="Calibri" panose="020F0502020204030204" pitchFamily="34" charset="0"/>
              </a:rPr>
              <a:t> in SIS100 Tunnel Layout </a:t>
            </a:r>
          </a:p>
        </p:txBody>
      </p:sp>
      <p:pic>
        <p:nvPicPr>
          <p:cNvPr id="33" name="Bild 5">
            <a:extLst>
              <a:ext uri="{FF2B5EF4-FFF2-40B4-BE49-F238E27FC236}">
                <a16:creationId xmlns="" xmlns:a16="http://schemas.microsoft.com/office/drawing/2014/main" id="{7017BC52-B058-4E2A-A949-6CA377C6A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02" y="3294678"/>
            <a:ext cx="2320767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98208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="" xmlns:a16="http://schemas.microsoft.com/office/drawing/2014/main" id="{B8CF5331-487F-4083-B3F4-5BE7DE713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="" xmlns:a16="http://schemas.microsoft.com/office/drawing/2014/main" id="{E05E5E59-14D0-40FB-91E9-1EC21F69CE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4" name="Inhaltsplatzhalter 5">
            <a:extLst>
              <a:ext uri="{FF2B5EF4-FFF2-40B4-BE49-F238E27FC236}">
                <a16:creationId xmlns="" xmlns:a16="http://schemas.microsoft.com/office/drawing/2014/main" id="{36E2E03B-DFC1-47F9-BFA3-E25110205204}"/>
              </a:ext>
            </a:extLst>
          </p:cNvPr>
          <p:cNvSpPr txBox="1">
            <a:spLocks/>
          </p:cNvSpPr>
          <p:nvPr/>
        </p:nvSpPr>
        <p:spPr>
          <a:xfrm>
            <a:off x="149785" y="1324048"/>
            <a:ext cx="42164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Motivation</a:t>
            </a:r>
          </a:p>
          <a:p>
            <a:pPr lvl="1"/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Increased space charge limit</a:t>
            </a:r>
          </a:p>
          <a:p>
            <a:pPr lvl="1"/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(Landau) Damping of coherent transverse bunch oscillations</a:t>
            </a:r>
          </a:p>
          <a:p>
            <a:pPr lvl="1"/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…..</a:t>
            </a:r>
          </a:p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Pulsed electron lens</a:t>
            </a:r>
          </a:p>
          <a:p>
            <a:pPr lvl="1"/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Current modulation to match ion bunch current profile</a:t>
            </a:r>
          </a:p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Research topics</a:t>
            </a:r>
          </a:p>
          <a:p>
            <a:pPr lvl="1"/>
            <a:r>
              <a:rPr lang="en-US" i="1" dirty="0">
                <a:solidFill>
                  <a:srgbClr val="00599D"/>
                </a:solidFill>
                <a:latin typeface="Calibri" panose="020F0502020204030204" pitchFamily="34" charset="0"/>
              </a:rPr>
              <a:t>Beam dynamics:</a:t>
            </a:r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 Space charge dominated ion and electron beams in external fields</a:t>
            </a:r>
          </a:p>
          <a:p>
            <a:pPr lvl="1"/>
            <a:r>
              <a:rPr lang="en-US" i="1" dirty="0">
                <a:solidFill>
                  <a:srgbClr val="00599D"/>
                </a:solidFill>
                <a:latin typeface="Calibri" panose="020F0502020204030204" pitchFamily="34" charset="0"/>
              </a:rPr>
              <a:t>Magnet design:</a:t>
            </a:r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 Compact high quality magnets providing the longitudinal fields</a:t>
            </a:r>
          </a:p>
        </p:txBody>
      </p:sp>
      <p:graphicFrame>
        <p:nvGraphicFramePr>
          <p:cNvPr id="5" name="Inhaltsplatzhalter 3">
            <a:extLst>
              <a:ext uri="{FF2B5EF4-FFF2-40B4-BE49-F238E27FC236}">
                <a16:creationId xmlns="" xmlns:a16="http://schemas.microsoft.com/office/drawing/2014/main" id="{B1D2D2FC-AD5C-40F6-BD85-3BD2F3E40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4996697"/>
              </p:ext>
            </p:extLst>
          </p:nvPr>
        </p:nvGraphicFramePr>
        <p:xfrm>
          <a:off x="4670865" y="2669335"/>
          <a:ext cx="2073376" cy="1647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240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93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b="0" dirty="0" err="1"/>
                        <a:t>Electron</a:t>
                      </a:r>
                      <a:r>
                        <a:rPr lang="de-DE" sz="1200" b="0" dirty="0"/>
                        <a:t> Lens Parameters</a:t>
                      </a:r>
                      <a:endParaRPr lang="en-GB" sz="1200" b="0" dirty="0"/>
                    </a:p>
                  </a:txBody>
                  <a:tcPr marL="54000" marR="54000" marT="36000" marB="3600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50" i="1" dirty="0" err="1"/>
                        <a:t>Current</a:t>
                      </a:r>
                      <a:endParaRPr lang="en-GB" sz="1050" i="1" dirty="0"/>
                    </a:p>
                  </a:txBody>
                  <a:tcPr marL="54000" marR="54000" marT="36000" marB="36000" anchor="ctr"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10 A</a:t>
                      </a:r>
                      <a:endParaRPr lang="en-GB" sz="1050" dirty="0"/>
                    </a:p>
                  </a:txBody>
                  <a:tcPr marL="54000" marR="54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i="1" dirty="0"/>
                        <a:t>Beam </a:t>
                      </a:r>
                      <a:r>
                        <a:rPr lang="de-DE" sz="1050" i="1" dirty="0" err="1"/>
                        <a:t>diameter</a:t>
                      </a:r>
                      <a:endParaRPr lang="de-DE" sz="1050" i="1" dirty="0"/>
                    </a:p>
                  </a:txBody>
                  <a:tcPr marL="54000" marR="54000" marT="36000" marB="36000" anchor="ctr"/>
                </a:tc>
                <a:tc>
                  <a:txBody>
                    <a:bodyPr/>
                    <a:lstStyle/>
                    <a:p>
                      <a:r>
                        <a:rPr lang="de-DE" sz="1050" baseline="0" dirty="0"/>
                        <a:t>50 mm</a:t>
                      </a:r>
                      <a:endParaRPr lang="en-GB" sz="1050" baseline="0" dirty="0"/>
                    </a:p>
                  </a:txBody>
                  <a:tcPr marL="54000" marR="54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/>
                        <a:t>Energy</a:t>
                      </a:r>
                      <a:endParaRPr lang="de-DE" sz="1050" i="1" dirty="0"/>
                    </a:p>
                  </a:txBody>
                  <a:tcPr marL="54000" marR="54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n-GB" sz="1050" baseline="0" dirty="0"/>
                        <a:t>30 </a:t>
                      </a:r>
                      <a:r>
                        <a:rPr lang="en-GB" sz="1050" baseline="0" dirty="0" err="1"/>
                        <a:t>keV</a:t>
                      </a:r>
                      <a:endParaRPr lang="en-GB" sz="1050" baseline="0" dirty="0"/>
                    </a:p>
                  </a:txBody>
                  <a:tcPr marL="54000" marR="54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50" i="1" dirty="0"/>
                        <a:t>Axial </a:t>
                      </a:r>
                      <a:r>
                        <a:rPr lang="de-DE" sz="1050" i="1" dirty="0" err="1"/>
                        <a:t>magnetic</a:t>
                      </a:r>
                      <a:r>
                        <a:rPr lang="de-DE" sz="1050" i="1" dirty="0"/>
                        <a:t> </a:t>
                      </a:r>
                      <a:r>
                        <a:rPr lang="de-DE" sz="1050" i="1" dirty="0" err="1"/>
                        <a:t>field</a:t>
                      </a:r>
                      <a:endParaRPr lang="de-DE" sz="1050" i="1" dirty="0"/>
                    </a:p>
                  </a:txBody>
                  <a:tcPr marL="54000" marR="54000" marT="36000" marB="36000" anchor="ctr"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0.7 T</a:t>
                      </a:r>
                      <a:endParaRPr lang="en-GB" sz="1050" dirty="0"/>
                    </a:p>
                  </a:txBody>
                  <a:tcPr marL="54000" marR="54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50" i="1" baseline="0" dirty="0"/>
                        <a:t>Modulation </a:t>
                      </a:r>
                      <a:r>
                        <a:rPr lang="de-DE" sz="1050" i="1" baseline="0" dirty="0" err="1"/>
                        <a:t>frequency</a:t>
                      </a:r>
                      <a:endParaRPr lang="de-DE" sz="1050" i="1" baseline="0" dirty="0"/>
                    </a:p>
                  </a:txBody>
                  <a:tcPr marL="54000" marR="54000" marT="36000" marB="36000" anchor="ctr"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2-5 MHz</a:t>
                      </a:r>
                      <a:endParaRPr lang="en-GB" sz="1050" dirty="0"/>
                    </a:p>
                  </a:txBody>
                  <a:tcPr marL="54000" marR="54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050" i="1" dirty="0"/>
                        <a:t>Peak power</a:t>
                      </a:r>
                      <a:endParaRPr lang="en-GB" sz="1050" i="1" baseline="-25000" dirty="0"/>
                    </a:p>
                  </a:txBody>
                  <a:tcPr marL="54000" marR="54000" marT="36000" marB="36000" anchor="ctr"/>
                </a:tc>
                <a:tc>
                  <a:txBody>
                    <a:bodyPr/>
                    <a:lstStyle/>
                    <a:p>
                      <a:r>
                        <a:rPr lang="de-DE" sz="1050" dirty="0"/>
                        <a:t>250 kW</a:t>
                      </a:r>
                      <a:endParaRPr lang="en-GB" sz="1050" dirty="0"/>
                    </a:p>
                  </a:txBody>
                  <a:tcPr marL="54000" marR="54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="" xmlns:a16="http://schemas.microsoft.com/office/drawing/2014/main" id="{80EAC17C-904E-4084-8C40-BDF6AA85E514}"/>
              </a:ext>
            </a:extLst>
          </p:cNvPr>
          <p:cNvGrpSpPr/>
          <p:nvPr/>
        </p:nvGrpSpPr>
        <p:grpSpPr>
          <a:xfrm>
            <a:off x="4639209" y="1093729"/>
            <a:ext cx="4261918" cy="1411339"/>
            <a:chOff x="4712748" y="4601533"/>
            <a:chExt cx="4261918" cy="1411339"/>
          </a:xfrm>
        </p:grpSpPr>
        <p:sp>
          <p:nvSpPr>
            <p:cNvPr id="7" name="Pfeil nach rechts 10">
              <a:extLst>
                <a:ext uri="{FF2B5EF4-FFF2-40B4-BE49-F238E27FC236}">
                  <a16:creationId xmlns="" xmlns:a16="http://schemas.microsoft.com/office/drawing/2014/main" id="{C274B70A-24E5-4118-8EEA-5308D09314F2}"/>
                </a:ext>
              </a:extLst>
            </p:cNvPr>
            <p:cNvSpPr/>
            <p:nvPr/>
          </p:nvSpPr>
          <p:spPr>
            <a:xfrm>
              <a:off x="8754531" y="5433251"/>
              <a:ext cx="220135" cy="259721"/>
            </a:xfrm>
            <a:prstGeom prst="rightArrow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="" xmlns:a16="http://schemas.microsoft.com/office/drawing/2014/main" id="{DA8CF46C-50A9-45F6-886D-A927785E9B32}"/>
                </a:ext>
              </a:extLst>
            </p:cNvPr>
            <p:cNvSpPr/>
            <p:nvPr/>
          </p:nvSpPr>
          <p:spPr>
            <a:xfrm>
              <a:off x="4715914" y="5098487"/>
              <a:ext cx="4258751" cy="827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="" xmlns:a16="http://schemas.microsoft.com/office/drawing/2014/main" id="{3D89DF4A-690A-4D77-919F-32F34BBCE155}"/>
                </a:ext>
              </a:extLst>
            </p:cNvPr>
            <p:cNvGrpSpPr/>
            <p:nvPr/>
          </p:nvGrpSpPr>
          <p:grpSpPr>
            <a:xfrm>
              <a:off x="4716979" y="4783666"/>
              <a:ext cx="3986744" cy="949228"/>
              <a:chOff x="5013324" y="4783666"/>
              <a:chExt cx="3986744" cy="949228"/>
            </a:xfrm>
          </p:grpSpPr>
          <p:sp>
            <p:nvSpPr>
              <p:cNvPr id="31" name="Ellipse 30">
                <a:extLst>
                  <a:ext uri="{FF2B5EF4-FFF2-40B4-BE49-F238E27FC236}">
                    <a16:creationId xmlns="" xmlns:a16="http://schemas.microsoft.com/office/drawing/2014/main" id="{04CBA74D-11EC-47CB-9F7F-C45334137F81}"/>
                  </a:ext>
                </a:extLst>
              </p:cNvPr>
              <p:cNvSpPr/>
              <p:nvPr/>
            </p:nvSpPr>
            <p:spPr>
              <a:xfrm>
                <a:off x="5013324" y="5369415"/>
                <a:ext cx="3986744" cy="360000"/>
              </a:xfrm>
              <a:prstGeom prst="ellipse">
                <a:avLst/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2" name="180-Grad-Pfeil 35">
                <a:extLst>
                  <a:ext uri="{FF2B5EF4-FFF2-40B4-BE49-F238E27FC236}">
                    <a16:creationId xmlns="" xmlns:a16="http://schemas.microsoft.com/office/drawing/2014/main" id="{8FCB479C-6161-4E6D-BF02-B0C10DE41DDE}"/>
                  </a:ext>
                </a:extLst>
              </p:cNvPr>
              <p:cNvSpPr/>
              <p:nvPr/>
            </p:nvSpPr>
            <p:spPr>
              <a:xfrm rot="10800000" flipH="1">
                <a:off x="6280754" y="4783666"/>
                <a:ext cx="1451886" cy="949228"/>
              </a:xfrm>
              <a:prstGeom prst="uturnArrow">
                <a:avLst>
                  <a:gd name="adj1" fmla="val 38871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rgbClr val="0033CC">
                  <a:alpha val="4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0" name="Rechteck 9">
              <a:extLst>
                <a:ext uri="{FF2B5EF4-FFF2-40B4-BE49-F238E27FC236}">
                  <a16:creationId xmlns="" xmlns:a16="http://schemas.microsoft.com/office/drawing/2014/main" id="{3005D978-B705-4F6E-96FA-1BB873B81AD8}"/>
                </a:ext>
              </a:extLst>
            </p:cNvPr>
            <p:cNvSpPr/>
            <p:nvPr/>
          </p:nvSpPr>
          <p:spPr>
            <a:xfrm>
              <a:off x="4712748" y="5930109"/>
              <a:ext cx="4258751" cy="827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="" xmlns:a16="http://schemas.microsoft.com/office/drawing/2014/main" id="{5C5D5457-5C9B-495E-962A-0CF191668FB7}"/>
                </a:ext>
              </a:extLst>
            </p:cNvPr>
            <p:cNvGrpSpPr/>
            <p:nvPr/>
          </p:nvGrpSpPr>
          <p:grpSpPr>
            <a:xfrm>
              <a:off x="6612441" y="5248822"/>
              <a:ext cx="110067" cy="664763"/>
              <a:chOff x="7552278" y="5223421"/>
              <a:chExt cx="110067" cy="664763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="" xmlns:a16="http://schemas.microsoft.com/office/drawing/2014/main" id="{6CAE6074-5153-4992-B26D-44C34044E8E7}"/>
                  </a:ext>
                </a:extLst>
              </p:cNvPr>
              <p:cNvGrpSpPr/>
              <p:nvPr/>
            </p:nvGrpSpPr>
            <p:grpSpPr>
              <a:xfrm>
                <a:off x="7552278" y="5223421"/>
                <a:ext cx="110067" cy="281462"/>
                <a:chOff x="7298267" y="2360138"/>
                <a:chExt cx="110067" cy="281462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="" xmlns:a16="http://schemas.microsoft.com/office/drawing/2014/main" id="{02757C59-7F6E-411F-A901-C7DDD42EE1B6}"/>
                    </a:ext>
                  </a:extLst>
                </p:cNvPr>
                <p:cNvSpPr/>
                <p:nvPr/>
              </p:nvSpPr>
              <p:spPr>
                <a:xfrm>
                  <a:off x="7298267" y="2531533"/>
                  <a:ext cx="110067" cy="11006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cxnSp>
              <p:nvCxnSpPr>
                <p:cNvPr id="30" name="Gerade Verbindung mit Pfeil 29">
                  <a:extLst>
                    <a:ext uri="{FF2B5EF4-FFF2-40B4-BE49-F238E27FC236}">
                      <a16:creationId xmlns="" xmlns:a16="http://schemas.microsoft.com/office/drawing/2014/main" id="{26BC1665-32EF-4019-B31C-A08B9B4B44BD}"/>
                    </a:ext>
                  </a:extLst>
                </p:cNvPr>
                <p:cNvCxnSpPr/>
                <p:nvPr/>
              </p:nvCxnSpPr>
              <p:spPr>
                <a:xfrm flipV="1">
                  <a:off x="7353300" y="2360138"/>
                  <a:ext cx="0" cy="18000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Gerade Verbindung mit Pfeil 27">
                <a:extLst>
                  <a:ext uri="{FF2B5EF4-FFF2-40B4-BE49-F238E27FC236}">
                    <a16:creationId xmlns="" xmlns:a16="http://schemas.microsoft.com/office/drawing/2014/main" id="{ABDB347E-8DFF-43CD-9045-0D50D6ACBBEF}"/>
                  </a:ext>
                </a:extLst>
              </p:cNvPr>
              <p:cNvCxnSpPr/>
              <p:nvPr/>
            </p:nvCxnSpPr>
            <p:spPr>
              <a:xfrm>
                <a:off x="7611552" y="5492184"/>
                <a:ext cx="0" cy="396000"/>
              </a:xfrm>
              <a:prstGeom prst="straightConnector1">
                <a:avLst/>
              </a:prstGeom>
              <a:ln>
                <a:solidFill>
                  <a:srgbClr val="0033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ieren 11">
              <a:extLst>
                <a:ext uri="{FF2B5EF4-FFF2-40B4-BE49-F238E27FC236}">
                  <a16:creationId xmlns="" xmlns:a16="http://schemas.microsoft.com/office/drawing/2014/main" id="{C65B8466-B434-46F7-9EF4-2180CBEA3C20}"/>
                </a:ext>
              </a:extLst>
            </p:cNvPr>
            <p:cNvGrpSpPr/>
            <p:nvPr/>
          </p:nvGrpSpPr>
          <p:grpSpPr>
            <a:xfrm>
              <a:off x="7830278" y="5265920"/>
              <a:ext cx="110067" cy="281462"/>
              <a:chOff x="7298267" y="2360138"/>
              <a:chExt cx="110067" cy="281462"/>
            </a:xfrm>
          </p:grpSpPr>
          <p:sp>
            <p:nvSpPr>
              <p:cNvPr id="25" name="Ellipse 24">
                <a:extLst>
                  <a:ext uri="{FF2B5EF4-FFF2-40B4-BE49-F238E27FC236}">
                    <a16:creationId xmlns="" xmlns:a16="http://schemas.microsoft.com/office/drawing/2014/main" id="{75103ADD-D18B-469A-9704-D5249DCF1670}"/>
                  </a:ext>
                </a:extLst>
              </p:cNvPr>
              <p:cNvSpPr/>
              <p:nvPr/>
            </p:nvSpPr>
            <p:spPr>
              <a:xfrm>
                <a:off x="7298267" y="2531533"/>
                <a:ext cx="110067" cy="11006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cxnSp>
            <p:nvCxnSpPr>
              <p:cNvPr id="26" name="Gerade Verbindung mit Pfeil 25">
                <a:extLst>
                  <a:ext uri="{FF2B5EF4-FFF2-40B4-BE49-F238E27FC236}">
                    <a16:creationId xmlns="" xmlns:a16="http://schemas.microsoft.com/office/drawing/2014/main" id="{EB4C2B18-1A9C-4347-851A-B7DFBEC4B0AD}"/>
                  </a:ext>
                </a:extLst>
              </p:cNvPr>
              <p:cNvCxnSpPr/>
              <p:nvPr/>
            </p:nvCxnSpPr>
            <p:spPr>
              <a:xfrm flipV="1">
                <a:off x="7353300" y="2360138"/>
                <a:ext cx="0" cy="180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12">
              <a:extLst>
                <a:ext uri="{FF2B5EF4-FFF2-40B4-BE49-F238E27FC236}">
                  <a16:creationId xmlns="" xmlns:a16="http://schemas.microsoft.com/office/drawing/2014/main" id="{3F120658-9B17-4D27-B768-D15A3222D2D2}"/>
                </a:ext>
              </a:extLst>
            </p:cNvPr>
            <p:cNvGrpSpPr/>
            <p:nvPr/>
          </p:nvGrpSpPr>
          <p:grpSpPr>
            <a:xfrm>
              <a:off x="5442678" y="5262197"/>
              <a:ext cx="110067" cy="281462"/>
              <a:chOff x="7298267" y="2360138"/>
              <a:chExt cx="110067" cy="281462"/>
            </a:xfrm>
          </p:grpSpPr>
          <p:sp>
            <p:nvSpPr>
              <p:cNvPr id="23" name="Ellipse 22">
                <a:extLst>
                  <a:ext uri="{FF2B5EF4-FFF2-40B4-BE49-F238E27FC236}">
                    <a16:creationId xmlns="" xmlns:a16="http://schemas.microsoft.com/office/drawing/2014/main" id="{23F4C0CB-2AA9-4392-B104-DD56A3BBC512}"/>
                  </a:ext>
                </a:extLst>
              </p:cNvPr>
              <p:cNvSpPr/>
              <p:nvPr/>
            </p:nvSpPr>
            <p:spPr>
              <a:xfrm>
                <a:off x="7298267" y="2531533"/>
                <a:ext cx="110067" cy="11006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cxnSp>
            <p:nvCxnSpPr>
              <p:cNvPr id="24" name="Gerade Verbindung mit Pfeil 23">
                <a:extLst>
                  <a:ext uri="{FF2B5EF4-FFF2-40B4-BE49-F238E27FC236}">
                    <a16:creationId xmlns="" xmlns:a16="http://schemas.microsoft.com/office/drawing/2014/main" id="{DB7AA1BB-AC1F-4B5D-919A-57938E38D69D}"/>
                  </a:ext>
                </a:extLst>
              </p:cNvPr>
              <p:cNvCxnSpPr/>
              <p:nvPr/>
            </p:nvCxnSpPr>
            <p:spPr>
              <a:xfrm flipV="1">
                <a:off x="7353300" y="2360138"/>
                <a:ext cx="0" cy="180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>
              <a:extLst>
                <a:ext uri="{FF2B5EF4-FFF2-40B4-BE49-F238E27FC236}">
                  <a16:creationId xmlns="" xmlns:a16="http://schemas.microsoft.com/office/drawing/2014/main" id="{94E4AFCE-BAE6-4227-8148-391F3D75A7AC}"/>
                </a:ext>
              </a:extLst>
            </p:cNvPr>
            <p:cNvSpPr txBox="1"/>
            <p:nvPr/>
          </p:nvSpPr>
          <p:spPr>
            <a:xfrm>
              <a:off x="6278769" y="4880605"/>
              <a:ext cx="802808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050" b="1" i="1" dirty="0">
                  <a:solidFill>
                    <a:srgbClr val="0000CC"/>
                  </a:solidFill>
                </a:rPr>
                <a:t>electrons</a:t>
              </a:r>
              <a:endParaRPr lang="de-DE" sz="1050" b="1" i="1" dirty="0">
                <a:solidFill>
                  <a:srgbClr val="0000CC"/>
                </a:solidFill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="" xmlns:a16="http://schemas.microsoft.com/office/drawing/2014/main" id="{779D87EA-A020-456E-B2A4-85B7CE196ADC}"/>
                </a:ext>
              </a:extLst>
            </p:cNvPr>
            <p:cNvSpPr txBox="1"/>
            <p:nvPr/>
          </p:nvSpPr>
          <p:spPr>
            <a:xfrm>
              <a:off x="8121059" y="5221357"/>
              <a:ext cx="514943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050" b="1" i="1" dirty="0">
                  <a:solidFill>
                    <a:srgbClr val="FF0000"/>
                  </a:solidFill>
                </a:rPr>
                <a:t>ions</a:t>
              </a:r>
              <a:endParaRPr lang="de-DE" sz="1050" b="1" i="1" dirty="0">
                <a:solidFill>
                  <a:srgbClr val="FF0000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="" xmlns:a16="http://schemas.microsoft.com/office/drawing/2014/main" id="{5249D2E8-D7CC-477E-80C1-1AF8AC0F9FA3}"/>
                </a:ext>
              </a:extLst>
            </p:cNvPr>
            <p:cNvGrpSpPr/>
            <p:nvPr/>
          </p:nvGrpSpPr>
          <p:grpSpPr>
            <a:xfrm>
              <a:off x="6875659" y="4682399"/>
              <a:ext cx="639869" cy="150875"/>
              <a:chOff x="5824737" y="4682399"/>
              <a:chExt cx="639869" cy="150875"/>
            </a:xfrm>
          </p:grpSpPr>
          <p:sp>
            <p:nvSpPr>
              <p:cNvPr id="21" name="L-Form 20">
                <a:extLst>
                  <a:ext uri="{FF2B5EF4-FFF2-40B4-BE49-F238E27FC236}">
                    <a16:creationId xmlns="" xmlns:a16="http://schemas.microsoft.com/office/drawing/2014/main" id="{E420D845-D590-4ECF-BA7D-55A948BA013B}"/>
                  </a:ext>
                </a:extLst>
              </p:cNvPr>
              <p:cNvSpPr/>
              <p:nvPr/>
            </p:nvSpPr>
            <p:spPr>
              <a:xfrm rot="5400000">
                <a:off x="5909736" y="4597400"/>
                <a:ext cx="150875" cy="320873"/>
              </a:xfrm>
              <a:prstGeom prst="corner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2" name="L-Form 21">
                <a:extLst>
                  <a:ext uri="{FF2B5EF4-FFF2-40B4-BE49-F238E27FC236}">
                    <a16:creationId xmlns="" xmlns:a16="http://schemas.microsoft.com/office/drawing/2014/main" id="{7B562DA4-F9D5-4195-BDFE-9CEDBC60C7AB}"/>
                  </a:ext>
                </a:extLst>
              </p:cNvPr>
              <p:cNvSpPr/>
              <p:nvPr/>
            </p:nvSpPr>
            <p:spPr>
              <a:xfrm rot="16200000" flipH="1">
                <a:off x="6228732" y="4597400"/>
                <a:ext cx="150875" cy="320873"/>
              </a:xfrm>
              <a:prstGeom prst="corner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Trapezoid 16">
              <a:extLst>
                <a:ext uri="{FF2B5EF4-FFF2-40B4-BE49-F238E27FC236}">
                  <a16:creationId xmlns="" xmlns:a16="http://schemas.microsoft.com/office/drawing/2014/main" id="{FE756239-671C-483B-B829-0D4C04E6799A}"/>
                </a:ext>
              </a:extLst>
            </p:cNvPr>
            <p:cNvSpPr/>
            <p:nvPr/>
          </p:nvSpPr>
          <p:spPr>
            <a:xfrm flipV="1">
              <a:off x="5933605" y="4682398"/>
              <a:ext cx="468000" cy="109734"/>
            </a:xfrm>
            <a:prstGeom prst="trapezoid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="" xmlns:a16="http://schemas.microsoft.com/office/drawing/2014/main" id="{68464EFA-D252-4F9B-821C-F7ABE398CF76}"/>
                </a:ext>
              </a:extLst>
            </p:cNvPr>
            <p:cNvSpPr txBox="1"/>
            <p:nvPr/>
          </p:nvSpPr>
          <p:spPr>
            <a:xfrm>
              <a:off x="5545058" y="4601533"/>
              <a:ext cx="429926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gun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="" xmlns:a16="http://schemas.microsoft.com/office/drawing/2014/main" id="{6A96F837-94C2-4C73-80E7-BD363A30EA56}"/>
                </a:ext>
              </a:extLst>
            </p:cNvPr>
            <p:cNvSpPr txBox="1"/>
            <p:nvPr/>
          </p:nvSpPr>
          <p:spPr>
            <a:xfrm>
              <a:off x="7476569" y="4601533"/>
              <a:ext cx="745717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collector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="" xmlns:a16="http://schemas.microsoft.com/office/drawing/2014/main" id="{89D604AD-987C-4671-8EB8-08C143106183}"/>
                </a:ext>
              </a:extLst>
            </p:cNvPr>
            <p:cNvSpPr txBox="1"/>
            <p:nvPr/>
          </p:nvSpPr>
          <p:spPr>
            <a:xfrm>
              <a:off x="6431175" y="4610041"/>
              <a:ext cx="372218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HV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="" xmlns:a16="http://schemas.microsoft.com/office/drawing/2014/main" id="{8334E854-6D51-45C2-9729-B0C43551F7CF}"/>
              </a:ext>
            </a:extLst>
          </p:cNvPr>
          <p:cNvGrpSpPr/>
          <p:nvPr/>
        </p:nvGrpSpPr>
        <p:grpSpPr>
          <a:xfrm>
            <a:off x="4782521" y="4442584"/>
            <a:ext cx="3894666" cy="1933017"/>
            <a:chOff x="4925257" y="4594225"/>
            <a:chExt cx="3894666" cy="1933017"/>
          </a:xfrm>
        </p:grpSpPr>
        <p:pic>
          <p:nvPicPr>
            <p:cNvPr id="34" name="Picture 3" descr="Q:\GSI\FAIR\SIS18\Zeichnungen\PERIODE 10 KUEHLER.TIF">
              <a:extLst>
                <a:ext uri="{FF2B5EF4-FFF2-40B4-BE49-F238E27FC236}">
                  <a16:creationId xmlns="" xmlns:a16="http://schemas.microsoft.com/office/drawing/2014/main" id="{7540D78B-CDBC-46C8-9D74-C0608C47F9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8301" r="12976"/>
            <a:stretch/>
          </p:blipFill>
          <p:spPr bwMode="auto">
            <a:xfrm>
              <a:off x="4972478" y="4808865"/>
              <a:ext cx="3800224" cy="171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feld 34">
              <a:extLst>
                <a:ext uri="{FF2B5EF4-FFF2-40B4-BE49-F238E27FC236}">
                  <a16:creationId xmlns="" xmlns:a16="http://schemas.microsoft.com/office/drawing/2014/main" id="{9D6A9296-0BF6-4636-92E5-84BCF089A1D6}"/>
                </a:ext>
              </a:extLst>
            </p:cNvPr>
            <p:cNvSpPr txBox="1"/>
            <p:nvPr/>
          </p:nvSpPr>
          <p:spPr>
            <a:xfrm>
              <a:off x="4925257" y="4594225"/>
              <a:ext cx="3894666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dirty="0"/>
                <a:t>How an e-Lens might look: SIS18 electron cooler</a:t>
              </a:r>
              <a:endParaRPr lang="de-DE" sz="1200" dirty="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="" xmlns:a16="http://schemas.microsoft.com/office/drawing/2014/main" id="{D2A13D15-B47D-4BF9-AEBD-4189A2341991}"/>
                </a:ext>
              </a:extLst>
            </p:cNvPr>
            <p:cNvSpPr txBox="1"/>
            <p:nvPr/>
          </p:nvSpPr>
          <p:spPr>
            <a:xfrm>
              <a:off x="5101680" y="4929753"/>
              <a:ext cx="429926" cy="2539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gun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="" xmlns:a16="http://schemas.microsoft.com/office/drawing/2014/main" id="{C4E23AB7-6C17-4EF9-AA5D-02E47250A3CC}"/>
                </a:ext>
              </a:extLst>
            </p:cNvPr>
            <p:cNvSpPr txBox="1"/>
            <p:nvPr/>
          </p:nvSpPr>
          <p:spPr>
            <a:xfrm>
              <a:off x="7995362" y="4929753"/>
              <a:ext cx="745717" cy="2539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collector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="" xmlns:a16="http://schemas.microsoft.com/office/drawing/2014/main" id="{190551CD-AE4C-47F9-9D3A-C38C6B8E1776}"/>
                </a:ext>
              </a:extLst>
            </p:cNvPr>
            <p:cNvSpPr txBox="1"/>
            <p:nvPr/>
          </p:nvSpPr>
          <p:spPr>
            <a:xfrm>
              <a:off x="6068028" y="5414137"/>
              <a:ext cx="1460657" cy="2539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interaction solenoid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="" xmlns:a16="http://schemas.microsoft.com/office/drawing/2014/main" id="{48CE1D27-5CF9-4F47-92CB-31CCEE5A80AE}"/>
                </a:ext>
              </a:extLst>
            </p:cNvPr>
            <p:cNvSpPr txBox="1"/>
            <p:nvPr/>
          </p:nvSpPr>
          <p:spPr>
            <a:xfrm>
              <a:off x="5361900" y="6126163"/>
              <a:ext cx="564578" cy="2539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toroid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="" xmlns:a16="http://schemas.microsoft.com/office/drawing/2014/main" id="{76CC7112-FCFF-4B0F-85B0-EE2DCEC5147D}"/>
                </a:ext>
              </a:extLst>
            </p:cNvPr>
            <p:cNvSpPr txBox="1"/>
            <p:nvPr/>
          </p:nvSpPr>
          <p:spPr>
            <a:xfrm>
              <a:off x="7800500" y="6125605"/>
              <a:ext cx="564578" cy="2539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US" sz="1050" b="1" i="1" dirty="0">
                  <a:solidFill>
                    <a:schemeClr val="accent6">
                      <a:lumMod val="75000"/>
                    </a:schemeClr>
                  </a:solidFill>
                </a:rPr>
                <a:t>toroid</a:t>
              </a:r>
              <a:endParaRPr lang="de-DE" sz="1050" b="1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="" xmlns:a16="http://schemas.microsoft.com/office/drawing/2014/main" id="{4A2CA19C-2706-4671-9500-FC50A4DC4902}"/>
              </a:ext>
            </a:extLst>
          </p:cNvPr>
          <p:cNvGrpSpPr/>
          <p:nvPr/>
        </p:nvGrpSpPr>
        <p:grpSpPr>
          <a:xfrm>
            <a:off x="6799709" y="2509284"/>
            <a:ext cx="2126702" cy="1844048"/>
            <a:chOff x="5546917" y="1040791"/>
            <a:chExt cx="3137671" cy="1844048"/>
          </a:xfrm>
        </p:grpSpPr>
        <p:grpSp>
          <p:nvGrpSpPr>
            <p:cNvPr id="42" name="Gruppieren 41">
              <a:extLst>
                <a:ext uri="{FF2B5EF4-FFF2-40B4-BE49-F238E27FC236}">
                  <a16:creationId xmlns="" xmlns:a16="http://schemas.microsoft.com/office/drawing/2014/main" id="{6A54278A-ED3E-4178-9517-6C8C8E44956F}"/>
                </a:ext>
              </a:extLst>
            </p:cNvPr>
            <p:cNvGrpSpPr/>
            <p:nvPr/>
          </p:nvGrpSpPr>
          <p:grpSpPr>
            <a:xfrm>
              <a:off x="7914636" y="1288848"/>
              <a:ext cx="473787" cy="1414882"/>
              <a:chOff x="4665133" y="1397006"/>
              <a:chExt cx="812805" cy="1883063"/>
            </a:xfrm>
          </p:grpSpPr>
          <p:sp>
            <p:nvSpPr>
              <p:cNvPr id="67" name="Pfeil nach unten 70">
                <a:extLst>
                  <a:ext uri="{FF2B5EF4-FFF2-40B4-BE49-F238E27FC236}">
                    <a16:creationId xmlns="" xmlns:a16="http://schemas.microsoft.com/office/drawing/2014/main" id="{3A1846BB-AA69-423D-A042-F37C114A4EAD}"/>
                  </a:ext>
                </a:extLst>
              </p:cNvPr>
              <p:cNvSpPr/>
              <p:nvPr/>
            </p:nvSpPr>
            <p:spPr>
              <a:xfrm>
                <a:off x="4665133" y="1397006"/>
                <a:ext cx="812800" cy="521125"/>
              </a:xfrm>
              <a:prstGeom prst="downArrow">
                <a:avLst>
                  <a:gd name="adj1" fmla="val 100000"/>
                  <a:gd name="adj2" fmla="val 2513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/>
                <a:r>
                  <a:rPr lang="en-US" sz="900" kern="0" dirty="0">
                    <a:solidFill>
                      <a:srgbClr val="FFFFFF"/>
                    </a:solidFill>
                    <a:latin typeface="Calibri"/>
                  </a:rPr>
                  <a:t>INJ</a:t>
                </a:r>
                <a:endParaRPr lang="de-DE" sz="900" kern="0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8" name="Pfeil nach unten 71">
                <a:extLst>
                  <a:ext uri="{FF2B5EF4-FFF2-40B4-BE49-F238E27FC236}">
                    <a16:creationId xmlns="" xmlns:a16="http://schemas.microsoft.com/office/drawing/2014/main" id="{9B750BF7-CDCB-4F9A-91A7-A5B6DB14ABCC}"/>
                  </a:ext>
                </a:extLst>
              </p:cNvPr>
              <p:cNvSpPr/>
              <p:nvPr/>
            </p:nvSpPr>
            <p:spPr>
              <a:xfrm>
                <a:off x="4665141" y="1918135"/>
                <a:ext cx="812797" cy="1361934"/>
              </a:xfrm>
              <a:prstGeom prst="downArrow">
                <a:avLst>
                  <a:gd name="adj1" fmla="val 100000"/>
                  <a:gd name="adj2" fmla="val 25132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ACC</a:t>
                </a:r>
                <a:endParaRPr kumimoji="0" 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uppieren 42">
              <a:extLst>
                <a:ext uri="{FF2B5EF4-FFF2-40B4-BE49-F238E27FC236}">
                  <a16:creationId xmlns="" xmlns:a16="http://schemas.microsoft.com/office/drawing/2014/main" id="{BA35DA5E-3869-4569-8FB2-A994BAAA1033}"/>
                </a:ext>
              </a:extLst>
            </p:cNvPr>
            <p:cNvGrpSpPr/>
            <p:nvPr/>
          </p:nvGrpSpPr>
          <p:grpSpPr>
            <a:xfrm>
              <a:off x="5546917" y="1040791"/>
              <a:ext cx="3137671" cy="1844048"/>
              <a:chOff x="5546917" y="1040791"/>
              <a:chExt cx="3137671" cy="1844048"/>
            </a:xfrm>
          </p:grpSpPr>
          <p:grpSp>
            <p:nvGrpSpPr>
              <p:cNvPr id="44" name="Gruppieren 43">
                <a:extLst>
                  <a:ext uri="{FF2B5EF4-FFF2-40B4-BE49-F238E27FC236}">
                    <a16:creationId xmlns="" xmlns:a16="http://schemas.microsoft.com/office/drawing/2014/main" id="{420722B3-2D02-4A89-8522-7BA2BAFF0DBF}"/>
                  </a:ext>
                </a:extLst>
              </p:cNvPr>
              <p:cNvGrpSpPr/>
              <p:nvPr/>
            </p:nvGrpSpPr>
            <p:grpSpPr>
              <a:xfrm>
                <a:off x="5700246" y="1167008"/>
                <a:ext cx="2942364" cy="1717831"/>
                <a:chOff x="5435612" y="1193800"/>
                <a:chExt cx="4644115" cy="2726267"/>
              </a:xfrm>
            </p:grpSpPr>
            <p:grpSp>
              <p:nvGrpSpPr>
                <p:cNvPr id="47" name="Gruppieren 46">
                  <a:extLst>
                    <a:ext uri="{FF2B5EF4-FFF2-40B4-BE49-F238E27FC236}">
                      <a16:creationId xmlns="" xmlns:a16="http://schemas.microsoft.com/office/drawing/2014/main" id="{5906B7FD-D774-434D-A5BA-279CFB4FDBC7}"/>
                    </a:ext>
                  </a:extLst>
                </p:cNvPr>
                <p:cNvGrpSpPr/>
                <p:nvPr/>
              </p:nvGrpSpPr>
              <p:grpSpPr>
                <a:xfrm>
                  <a:off x="5604952" y="1397000"/>
                  <a:ext cx="3217335" cy="2193612"/>
                  <a:chOff x="5130800" y="1397000"/>
                  <a:chExt cx="3600002" cy="2193612"/>
                </a:xfrm>
              </p:grpSpPr>
              <p:sp>
                <p:nvSpPr>
                  <p:cNvPr id="50" name="Rechteck 49">
                    <a:extLst>
                      <a:ext uri="{FF2B5EF4-FFF2-40B4-BE49-F238E27FC236}">
                        <a16:creationId xmlns="" xmlns:a16="http://schemas.microsoft.com/office/drawing/2014/main" id="{B986FB39-547C-4BC7-B167-2847313A5CD8}"/>
                      </a:ext>
                    </a:extLst>
                  </p:cNvPr>
                  <p:cNvSpPr/>
                  <p:nvPr/>
                </p:nvSpPr>
                <p:spPr>
                  <a:xfrm>
                    <a:off x="5130800" y="1397000"/>
                    <a:ext cx="3600000" cy="127000"/>
                  </a:xfrm>
                  <a:prstGeom prst="rect">
                    <a:avLst/>
                  </a:prstGeom>
                  <a:solidFill>
                    <a:srgbClr val="FF5050"/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1" name="Gruppieren 50">
                    <a:extLst>
                      <a:ext uri="{FF2B5EF4-FFF2-40B4-BE49-F238E27FC236}">
                        <a16:creationId xmlns="" xmlns:a16="http://schemas.microsoft.com/office/drawing/2014/main" id="{594EE196-D34C-4558-B507-16B490B0B701}"/>
                      </a:ext>
                    </a:extLst>
                  </p:cNvPr>
                  <p:cNvGrpSpPr/>
                  <p:nvPr/>
                </p:nvGrpSpPr>
                <p:grpSpPr>
                  <a:xfrm>
                    <a:off x="5130800" y="1672639"/>
                    <a:ext cx="3600002" cy="185737"/>
                    <a:chOff x="5161589" y="2080697"/>
                    <a:chExt cx="3600002" cy="619122"/>
                  </a:xfrm>
                </p:grpSpPr>
                <p:sp>
                  <p:nvSpPr>
                    <p:cNvPr id="64" name="Ellipse 63">
                      <a:extLst>
                        <a:ext uri="{FF2B5EF4-FFF2-40B4-BE49-F238E27FC236}">
                          <a16:creationId xmlns="" xmlns:a16="http://schemas.microsoft.com/office/drawing/2014/main" id="{D9827882-B72B-4FCB-B210-9430950E4D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1589" y="2090214"/>
                      <a:ext cx="1800001" cy="609605"/>
                    </a:xfrm>
                    <a:prstGeom prst="ellipse">
                      <a:avLst/>
                    </a:prstGeom>
                    <a:solidFill>
                      <a:srgbClr val="FF5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Rechteck 64">
                      <a:extLst>
                        <a:ext uri="{FF2B5EF4-FFF2-40B4-BE49-F238E27FC236}">
                          <a16:creationId xmlns="" xmlns:a16="http://schemas.microsoft.com/office/drawing/2014/main" id="{BC768DCD-DEE8-4980-A23C-ADFB09ED5F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61589" y="2192868"/>
                      <a:ext cx="3600000" cy="404296"/>
                    </a:xfrm>
                    <a:prstGeom prst="rect">
                      <a:avLst/>
                    </a:prstGeom>
                    <a:solidFill>
                      <a:srgbClr val="FF5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Ellipse 65">
                      <a:extLst>
                        <a:ext uri="{FF2B5EF4-FFF2-40B4-BE49-F238E27FC236}">
                          <a16:creationId xmlns="" xmlns:a16="http://schemas.microsoft.com/office/drawing/2014/main" id="{6EDB2B72-4BE5-4E37-AF83-B73926CC1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61590" y="2080697"/>
                      <a:ext cx="1800001" cy="609600"/>
                    </a:xfrm>
                    <a:prstGeom prst="ellipse">
                      <a:avLst/>
                    </a:prstGeom>
                    <a:solidFill>
                      <a:srgbClr val="FF5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2" name="Gruppieren 51">
                    <a:extLst>
                      <a:ext uri="{FF2B5EF4-FFF2-40B4-BE49-F238E27FC236}">
                        <a16:creationId xmlns="" xmlns:a16="http://schemas.microsoft.com/office/drawing/2014/main" id="{6501F378-FE8B-48A9-8036-069B8A403911}"/>
                      </a:ext>
                    </a:extLst>
                  </p:cNvPr>
                  <p:cNvGrpSpPr/>
                  <p:nvPr/>
                </p:nvGrpSpPr>
                <p:grpSpPr>
                  <a:xfrm>
                    <a:off x="5130800" y="2008587"/>
                    <a:ext cx="3286121" cy="182882"/>
                    <a:chOff x="5316557" y="3124204"/>
                    <a:chExt cx="3286121" cy="609610"/>
                  </a:xfrm>
                </p:grpSpPr>
                <p:sp>
                  <p:nvSpPr>
                    <p:cNvPr id="62" name="Ellipse 61">
                      <a:extLst>
                        <a:ext uri="{FF2B5EF4-FFF2-40B4-BE49-F238E27FC236}">
                          <a16:creationId xmlns="" xmlns:a16="http://schemas.microsoft.com/office/drawing/2014/main" id="{63A58D5A-A222-4C59-8A0A-4FBE1560BE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6557" y="3124215"/>
                      <a:ext cx="1482176" cy="609599"/>
                    </a:xfrm>
                    <a:prstGeom prst="ellipse">
                      <a:avLst/>
                    </a:prstGeom>
                    <a:solidFill>
                      <a:srgbClr val="FF5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Ellipse 62">
                      <a:extLst>
                        <a:ext uri="{FF2B5EF4-FFF2-40B4-BE49-F238E27FC236}">
                          <a16:creationId xmlns="" xmlns:a16="http://schemas.microsoft.com/office/drawing/2014/main" id="{89727292-7E22-41ED-9198-93A4125E0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0502" y="3124204"/>
                      <a:ext cx="1482176" cy="609599"/>
                    </a:xfrm>
                    <a:prstGeom prst="ellipse">
                      <a:avLst/>
                    </a:prstGeom>
                    <a:solidFill>
                      <a:srgbClr val="FF5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3" name="Gruppieren 52">
                    <a:extLst>
                      <a:ext uri="{FF2B5EF4-FFF2-40B4-BE49-F238E27FC236}">
                        <a16:creationId xmlns="" xmlns:a16="http://schemas.microsoft.com/office/drawing/2014/main" id="{CEA855D0-2E22-497E-9993-424A32295A6D}"/>
                      </a:ext>
                    </a:extLst>
                  </p:cNvPr>
                  <p:cNvGrpSpPr/>
                  <p:nvPr/>
                </p:nvGrpSpPr>
                <p:grpSpPr>
                  <a:xfrm>
                    <a:off x="5130800" y="2258821"/>
                    <a:ext cx="2545032" cy="345683"/>
                    <a:chOff x="5314585" y="2853261"/>
                    <a:chExt cx="2545032" cy="1152275"/>
                  </a:xfrm>
                </p:grpSpPr>
                <p:sp>
                  <p:nvSpPr>
                    <p:cNvPr id="60" name="Ellipse 59">
                      <a:extLst>
                        <a:ext uri="{FF2B5EF4-FFF2-40B4-BE49-F238E27FC236}">
                          <a16:creationId xmlns="" xmlns:a16="http://schemas.microsoft.com/office/drawing/2014/main" id="{701B97BB-0CEF-47D5-843B-F5EB05472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4585" y="2853536"/>
                      <a:ext cx="737999" cy="1152000"/>
                    </a:xfrm>
                    <a:prstGeom prst="ellipse">
                      <a:avLst/>
                    </a:prstGeom>
                    <a:solidFill>
                      <a:srgbClr val="FF5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Ellipse 60">
                      <a:extLst>
                        <a:ext uri="{FF2B5EF4-FFF2-40B4-BE49-F238E27FC236}">
                          <a16:creationId xmlns="" xmlns:a16="http://schemas.microsoft.com/office/drawing/2014/main" id="{11970712-C859-42D3-A07B-07130C3777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0500" y="2853261"/>
                      <a:ext cx="739117" cy="1151466"/>
                    </a:xfrm>
                    <a:prstGeom prst="ellipse">
                      <a:avLst/>
                    </a:prstGeom>
                    <a:solidFill>
                      <a:srgbClr val="FF5050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4" name="Gruppieren 53">
                    <a:extLst>
                      <a:ext uri="{FF2B5EF4-FFF2-40B4-BE49-F238E27FC236}">
                        <a16:creationId xmlns="" xmlns:a16="http://schemas.microsoft.com/office/drawing/2014/main" id="{D12BCE1B-E25D-4F76-ABF4-14AEFEA4336D}"/>
                      </a:ext>
                    </a:extLst>
                  </p:cNvPr>
                  <p:cNvGrpSpPr/>
                  <p:nvPr/>
                </p:nvGrpSpPr>
                <p:grpSpPr>
                  <a:xfrm>
                    <a:off x="5130801" y="2713086"/>
                    <a:ext cx="2290530" cy="380160"/>
                    <a:chOff x="5314585" y="2853271"/>
                    <a:chExt cx="2545033" cy="1152266"/>
                  </a:xfrm>
                </p:grpSpPr>
                <p:sp>
                  <p:nvSpPr>
                    <p:cNvPr id="58" name="Ellipse 57">
                      <a:extLst>
                        <a:ext uri="{FF2B5EF4-FFF2-40B4-BE49-F238E27FC236}">
                          <a16:creationId xmlns="" xmlns:a16="http://schemas.microsoft.com/office/drawing/2014/main" id="{3D02C32E-3988-4051-BC8B-F5BB2AD21F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4585" y="2853536"/>
                      <a:ext cx="738000" cy="1152001"/>
                    </a:xfrm>
                    <a:prstGeom prst="ellipse">
                      <a:avLst/>
                    </a:prstGeom>
                    <a:solidFill>
                      <a:srgbClr val="FF9B9B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" name="Ellipse 58">
                      <a:extLst>
                        <a:ext uri="{FF2B5EF4-FFF2-40B4-BE49-F238E27FC236}">
                          <a16:creationId xmlns="" xmlns:a16="http://schemas.microsoft.com/office/drawing/2014/main" id="{F9B527AD-D928-49F5-AD0B-E52D666448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0502" y="2853271"/>
                      <a:ext cx="739116" cy="1151467"/>
                    </a:xfrm>
                    <a:prstGeom prst="ellipse">
                      <a:avLst/>
                    </a:prstGeom>
                    <a:solidFill>
                      <a:srgbClr val="FF9B9B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5" name="Gruppieren 54">
                    <a:extLst>
                      <a:ext uri="{FF2B5EF4-FFF2-40B4-BE49-F238E27FC236}">
                        <a16:creationId xmlns="" xmlns:a16="http://schemas.microsoft.com/office/drawing/2014/main" id="{70CA09A4-D66D-443E-AD3F-2F4087195EC8}"/>
                      </a:ext>
                    </a:extLst>
                  </p:cNvPr>
                  <p:cNvGrpSpPr/>
                  <p:nvPr/>
                </p:nvGrpSpPr>
                <p:grpSpPr>
                  <a:xfrm>
                    <a:off x="5130801" y="3175795"/>
                    <a:ext cx="2061475" cy="414817"/>
                    <a:chOff x="5314585" y="2853261"/>
                    <a:chExt cx="2545030" cy="1152268"/>
                  </a:xfrm>
                </p:grpSpPr>
                <p:sp>
                  <p:nvSpPr>
                    <p:cNvPr id="56" name="Ellipse 55">
                      <a:extLst>
                        <a:ext uri="{FF2B5EF4-FFF2-40B4-BE49-F238E27FC236}">
                          <a16:creationId xmlns="" xmlns:a16="http://schemas.microsoft.com/office/drawing/2014/main" id="{FA19C6BA-2273-44B0-8C7E-97070FCF3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14585" y="2853530"/>
                      <a:ext cx="737999" cy="1151999"/>
                    </a:xfrm>
                    <a:prstGeom prst="ellipse">
                      <a:avLst/>
                    </a:prstGeom>
                    <a:solidFill>
                      <a:srgbClr val="FFD5D5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" name="Ellipse 56">
                      <a:extLst>
                        <a:ext uri="{FF2B5EF4-FFF2-40B4-BE49-F238E27FC236}">
                          <a16:creationId xmlns="" xmlns:a16="http://schemas.microsoft.com/office/drawing/2014/main" id="{BCBA478B-4454-49FB-A321-FF7F685DB0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0500" y="2853261"/>
                      <a:ext cx="739115" cy="1151470"/>
                    </a:xfrm>
                    <a:prstGeom prst="ellipse">
                      <a:avLst/>
                    </a:prstGeom>
                    <a:solidFill>
                      <a:srgbClr val="FFD5D5"/>
                    </a:solidFill>
                    <a:ln w="9525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48" name="Gerade Verbindung mit Pfeil 47">
                  <a:extLst>
                    <a:ext uri="{FF2B5EF4-FFF2-40B4-BE49-F238E27FC236}">
                      <a16:creationId xmlns="" xmlns:a16="http://schemas.microsoft.com/office/drawing/2014/main" id="{2A026229-F357-4D65-900D-A46833A02551}"/>
                    </a:ext>
                  </a:extLst>
                </p:cNvPr>
                <p:cNvCxnSpPr/>
                <p:nvPr/>
              </p:nvCxnSpPr>
              <p:spPr>
                <a:xfrm>
                  <a:off x="5435612" y="1303866"/>
                  <a:ext cx="4644115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9" name="Gerade Verbindung mit Pfeil 48">
                  <a:extLst>
                    <a:ext uri="{FF2B5EF4-FFF2-40B4-BE49-F238E27FC236}">
                      <a16:creationId xmlns="" xmlns:a16="http://schemas.microsoft.com/office/drawing/2014/main" id="{91D5517C-D9BC-47D6-8B6F-24681CB9BCBD}"/>
                    </a:ext>
                  </a:extLst>
                </p:cNvPr>
                <p:cNvCxnSpPr/>
                <p:nvPr/>
              </p:nvCxnSpPr>
              <p:spPr>
                <a:xfrm>
                  <a:off x="5571084" y="1193800"/>
                  <a:ext cx="0" cy="272626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  <a:tailEnd type="arrow"/>
                </a:ln>
                <a:effectLst/>
              </p:spPr>
            </p:cxnSp>
          </p:grpSp>
          <p:sp>
            <p:nvSpPr>
              <p:cNvPr id="45" name="Textfeld 44">
                <a:extLst>
                  <a:ext uri="{FF2B5EF4-FFF2-40B4-BE49-F238E27FC236}">
                    <a16:creationId xmlns="" xmlns:a16="http://schemas.microsoft.com/office/drawing/2014/main" id="{5A598DA3-B002-480A-92E5-03F09BF58C5E}"/>
                  </a:ext>
                </a:extLst>
              </p:cNvPr>
              <p:cNvSpPr txBox="1"/>
              <p:nvPr/>
            </p:nvSpPr>
            <p:spPr>
              <a:xfrm>
                <a:off x="7125565" y="1040791"/>
                <a:ext cx="1559023" cy="253916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bunch structure</a:t>
                </a:r>
                <a:endPara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6" name="Textfeld 45">
                <a:extLst>
                  <a:ext uri="{FF2B5EF4-FFF2-40B4-BE49-F238E27FC236}">
                    <a16:creationId xmlns="" xmlns:a16="http://schemas.microsoft.com/office/drawing/2014/main" id="{E69F52D8-C14C-44BA-9E76-B606FAD09C6C}"/>
                  </a:ext>
                </a:extLst>
              </p:cNvPr>
              <p:cNvSpPr txBox="1"/>
              <p:nvPr/>
            </p:nvSpPr>
            <p:spPr>
              <a:xfrm>
                <a:off x="5546917" y="2589859"/>
                <a:ext cx="231153" cy="261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t</a:t>
                </a:r>
                <a:endPara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69" name="Textfeld 68">
            <a:extLst>
              <a:ext uri="{FF2B5EF4-FFF2-40B4-BE49-F238E27FC236}">
                <a16:creationId xmlns="" xmlns:a16="http://schemas.microsoft.com/office/drawing/2014/main" id="{0417985C-FDE3-4384-B782-E2C3D9D8E563}"/>
              </a:ext>
            </a:extLst>
          </p:cNvPr>
          <p:cNvSpPr txBox="1"/>
          <p:nvPr/>
        </p:nvSpPr>
        <p:spPr>
          <a:xfrm>
            <a:off x="288000" y="226800"/>
            <a:ext cx="8607600" cy="4896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sz="26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R&amp;D </a:t>
            </a:r>
            <a:r>
              <a:rPr lang="de-DE" sz="2600" dirty="0" err="1">
                <a:solidFill>
                  <a:srgbClr val="00599D"/>
                </a:solidFill>
                <a:latin typeface="Calibri" panose="020F0502020204030204" pitchFamily="34" charset="0"/>
              </a:rPr>
              <a:t>Example</a:t>
            </a:r>
            <a:r>
              <a:rPr lang="de-DE" sz="2600" dirty="0">
                <a:solidFill>
                  <a:srgbClr val="00599D"/>
                </a:solidFill>
                <a:latin typeface="Calibri" panose="020F0502020204030204" pitchFamily="34" charset="0"/>
              </a:rPr>
              <a:t>: Multi-</a:t>
            </a:r>
            <a:r>
              <a:rPr lang="de-DE" sz="2600" dirty="0" err="1">
                <a:solidFill>
                  <a:srgbClr val="00599D"/>
                </a:solidFill>
                <a:latin typeface="Calibri" panose="020F0502020204030204" pitchFamily="34" charset="0"/>
              </a:rPr>
              <a:t>purpose</a:t>
            </a:r>
            <a:r>
              <a:rPr lang="de-DE" sz="26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600" dirty="0" err="1">
                <a:solidFill>
                  <a:srgbClr val="00599D"/>
                </a:solidFill>
                <a:latin typeface="Calibri" panose="020F0502020204030204" pitchFamily="34" charset="0"/>
              </a:rPr>
              <a:t>electron</a:t>
            </a:r>
            <a:r>
              <a:rPr lang="de-DE" sz="260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2600" dirty="0" err="1">
                <a:solidFill>
                  <a:srgbClr val="00599D"/>
                </a:solidFill>
                <a:latin typeface="Calibri" panose="020F0502020204030204" pitchFamily="34" charset="0"/>
              </a:rPr>
              <a:t>lenses</a:t>
            </a:r>
            <a:endParaRPr lang="de-DE" sz="2600" b="1" dirty="0">
              <a:solidFill>
                <a:srgbClr val="00599D"/>
              </a:solidFill>
              <a:latin typeface="Calibri" panose="020F050202020403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0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feld 2"/>
          <p:cNvSpPr txBox="1">
            <a:spLocks noChangeArrowheads="1"/>
          </p:cNvSpPr>
          <p:nvPr/>
        </p:nvSpPr>
        <p:spPr bwMode="auto">
          <a:xfrm>
            <a:off x="1125538" y="28575"/>
            <a:ext cx="68024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2800" dirty="0" err="1">
                <a:solidFill>
                  <a:schemeClr val="bg1"/>
                </a:solidFill>
              </a:rPr>
              <a:t>Advanced</a:t>
            </a:r>
            <a:r>
              <a:rPr lang="de-DE" altLang="de-DE" sz="2800" dirty="0">
                <a:solidFill>
                  <a:schemeClr val="bg1"/>
                </a:solidFill>
              </a:rPr>
              <a:t> </a:t>
            </a:r>
            <a:r>
              <a:rPr lang="de-DE" altLang="de-DE" sz="2800" dirty="0" err="1">
                <a:solidFill>
                  <a:schemeClr val="bg1"/>
                </a:solidFill>
              </a:rPr>
              <a:t>Superconducting</a:t>
            </a:r>
            <a:r>
              <a:rPr lang="de-DE" altLang="de-DE" sz="2800" dirty="0">
                <a:solidFill>
                  <a:schemeClr val="bg1"/>
                </a:solidFill>
              </a:rPr>
              <a:t> Magnets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4788" y="1209675"/>
            <a:ext cx="516096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Fast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ramped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superconducting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magnets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Superconducting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septa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for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 beam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extraction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Large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aperture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superconducting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  <a:cs typeface="Arial" charset="0"/>
              </a:rPr>
              <a:t>quadrupoles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546225"/>
            <a:ext cx="3379787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4425157"/>
            <a:ext cx="4629150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SIS300-Dip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16" y="2216150"/>
            <a:ext cx="3800475" cy="2498725"/>
          </a:xfrm>
          <a:prstGeom prst="rect">
            <a:avLst/>
          </a:prstGeom>
          <a:noFill/>
          <a:ln w="12700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Textfeld 6"/>
          <p:cNvSpPr txBox="1">
            <a:spLocks noChangeArrowheads="1"/>
          </p:cNvSpPr>
          <p:nvPr/>
        </p:nvSpPr>
        <p:spPr bwMode="auto">
          <a:xfrm>
            <a:off x="87313" y="4978400"/>
            <a:ext cx="39179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de-DE" altLang="de-DE" sz="1100" dirty="0">
                <a:latin typeface="Calibri" panose="020F0502020204030204" pitchFamily="34" charset="0"/>
              </a:rPr>
              <a:t>Fastest </a:t>
            </a:r>
            <a:r>
              <a:rPr lang="de-DE" altLang="de-DE" sz="1100" dirty="0" err="1">
                <a:latin typeface="Calibri" panose="020F0502020204030204" pitchFamily="34" charset="0"/>
              </a:rPr>
              <a:t>ramped</a:t>
            </a:r>
            <a:r>
              <a:rPr lang="de-DE" altLang="de-DE" sz="1100" dirty="0">
                <a:latin typeface="Calibri" panose="020F0502020204030204" pitchFamily="34" charset="0"/>
              </a:rPr>
              <a:t>, </a:t>
            </a:r>
            <a:r>
              <a:rPr lang="de-DE" altLang="de-DE" sz="1100" dirty="0" err="1">
                <a:latin typeface="Calibri" panose="020F0502020204030204" pitchFamily="34" charset="0"/>
              </a:rPr>
              <a:t>full</a:t>
            </a:r>
            <a:r>
              <a:rPr lang="de-DE" altLang="de-DE" sz="1100" dirty="0">
                <a:latin typeface="Calibri" panose="020F0502020204030204" pitchFamily="34" charset="0"/>
              </a:rPr>
              <a:t> </a:t>
            </a:r>
            <a:r>
              <a:rPr lang="de-DE" altLang="de-DE" sz="1100" dirty="0" err="1">
                <a:latin typeface="Calibri" panose="020F0502020204030204" pitchFamily="34" charset="0"/>
              </a:rPr>
              <a:t>size</a:t>
            </a:r>
            <a:r>
              <a:rPr lang="de-DE" altLang="de-DE" sz="1100" dirty="0">
                <a:latin typeface="Calibri" panose="020F0502020204030204" pitchFamily="34" charset="0"/>
              </a:rPr>
              <a:t> </a:t>
            </a:r>
            <a:r>
              <a:rPr lang="de-DE" altLang="de-DE" sz="1100" dirty="0" err="1">
                <a:latin typeface="Calibri" panose="020F0502020204030204" pitchFamily="34" charset="0"/>
              </a:rPr>
              <a:t>s.c</a:t>
            </a:r>
            <a:r>
              <a:rPr lang="de-DE" altLang="de-DE" sz="1100" dirty="0">
                <a:latin typeface="Calibri" panose="020F0502020204030204" pitchFamily="34" charset="0"/>
              </a:rPr>
              <a:t>. cos(</a:t>
            </a:r>
            <a:r>
              <a:rPr lang="de-DE" altLang="de-DE" sz="1100" dirty="0" err="1">
                <a:latin typeface="Calibri" panose="020F0502020204030204" pitchFamily="34" charset="0"/>
              </a:rPr>
              <a:t>theta</a:t>
            </a:r>
            <a:r>
              <a:rPr lang="de-DE" altLang="de-DE" sz="1100" dirty="0">
                <a:latin typeface="Calibri" panose="020F0502020204030204" pitchFamily="34" charset="0"/>
              </a:rPr>
              <a:t>)  </a:t>
            </a:r>
            <a:r>
              <a:rPr lang="de-DE" altLang="de-DE" sz="1100" dirty="0" err="1">
                <a:latin typeface="Calibri" panose="020F0502020204030204" pitchFamily="34" charset="0"/>
              </a:rPr>
              <a:t>dipole</a:t>
            </a:r>
            <a:r>
              <a:rPr lang="de-DE" altLang="de-DE" sz="1100" dirty="0">
                <a:latin typeface="Calibri" panose="020F0502020204030204" pitchFamily="34" charset="0"/>
              </a:rPr>
              <a:t> </a:t>
            </a:r>
            <a:r>
              <a:rPr lang="de-DE" altLang="de-DE" sz="1100" dirty="0" err="1">
                <a:latin typeface="Calibri" panose="020F0502020204030204" pitchFamily="34" charset="0"/>
              </a:rPr>
              <a:t>magnet</a:t>
            </a:r>
            <a:r>
              <a:rPr lang="de-DE" altLang="de-DE" sz="1100" dirty="0">
                <a:latin typeface="Calibri" panose="020F0502020204030204" pitchFamily="34" charset="0"/>
              </a:rPr>
              <a:t> </a:t>
            </a:r>
            <a:r>
              <a:rPr lang="de-DE" altLang="de-DE" sz="1100" dirty="0" err="1">
                <a:latin typeface="Calibri" panose="020F0502020204030204" pitchFamily="34" charset="0"/>
              </a:rPr>
              <a:t>world</a:t>
            </a:r>
            <a:r>
              <a:rPr lang="de-DE" altLang="de-DE" sz="1100" dirty="0">
                <a:latin typeface="Calibri" panose="020F0502020204030204" pitchFamily="34" charset="0"/>
              </a:rPr>
              <a:t> </a:t>
            </a:r>
            <a:r>
              <a:rPr lang="de-DE" altLang="de-DE" sz="1100" dirty="0" err="1">
                <a:latin typeface="Calibri" panose="020F0502020204030204" pitchFamily="34" charset="0"/>
              </a:rPr>
              <a:t>wide</a:t>
            </a:r>
            <a:r>
              <a:rPr lang="de-DE" altLang="de-DE" sz="1100" dirty="0">
                <a:latin typeface="Calibri" panose="020F0502020204030204" pitchFamily="34" charset="0"/>
              </a:rPr>
              <a:t> (SIS300 prototype)</a:t>
            </a:r>
          </a:p>
        </p:txBody>
      </p:sp>
      <p:sp>
        <p:nvSpPr>
          <p:cNvPr id="9224" name="Textfeld 1"/>
          <p:cNvSpPr txBox="1">
            <a:spLocks noChangeArrowheads="1"/>
          </p:cNvSpPr>
          <p:nvPr/>
        </p:nvSpPr>
        <p:spPr bwMode="auto">
          <a:xfrm>
            <a:off x="209294" y="5672138"/>
            <a:ext cx="3955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de-DE" sz="1800" dirty="0" err="1">
                <a:latin typeface="Calibri" panose="020F0502020204030204" pitchFamily="34" charset="0"/>
              </a:rPr>
              <a:t>Possible</a:t>
            </a:r>
            <a:r>
              <a:rPr lang="de-DE" altLang="de-DE" sz="1800" dirty="0">
                <a:latin typeface="Calibri" panose="020F0502020204030204" pitchFamily="34" charset="0"/>
              </a:rPr>
              <a:t> </a:t>
            </a:r>
            <a:r>
              <a:rPr lang="de-DE" altLang="de-DE" sz="1800" dirty="0" err="1">
                <a:latin typeface="Calibri" panose="020F0502020204030204" pitchFamily="34" charset="0"/>
              </a:rPr>
              <a:t>applications</a:t>
            </a:r>
            <a:r>
              <a:rPr lang="de-DE" altLang="de-DE" sz="1800" dirty="0">
                <a:latin typeface="Calibri" panose="020F0502020204030204" pitchFamily="34" charset="0"/>
              </a:rPr>
              <a:t>:</a:t>
            </a:r>
          </a:p>
          <a:p>
            <a:pPr eaLnBrk="1" hangingPunct="1"/>
            <a:r>
              <a:rPr lang="de-DE" altLang="de-DE" sz="1800" b="0" dirty="0">
                <a:latin typeface="Calibri" panose="020F0502020204030204" pitchFamily="34" charset="0"/>
              </a:rPr>
              <a:t>SISx00, CERN SPS2, FCC </a:t>
            </a:r>
            <a:r>
              <a:rPr lang="de-DE" altLang="de-DE" sz="1800" b="0" dirty="0" err="1">
                <a:latin typeface="Calibri" panose="020F0502020204030204" pitchFamily="34" charset="0"/>
              </a:rPr>
              <a:t>injector</a:t>
            </a:r>
            <a:r>
              <a:rPr lang="de-DE" altLang="de-DE" sz="1800" b="0" dirty="0">
                <a:latin typeface="Calibri" panose="020F0502020204030204" pitchFamily="34" charset="0"/>
              </a:rPr>
              <a:t> ring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88000" y="226800"/>
            <a:ext cx="8607600" cy="4896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de-DE" sz="2600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Arial"/>
              </a:rPr>
              <a:t>R&amp;D </a:t>
            </a:r>
            <a:r>
              <a:rPr lang="de-DE" sz="2600" dirty="0" err="1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Arial"/>
              </a:rPr>
              <a:t>Example</a:t>
            </a:r>
            <a:r>
              <a:rPr lang="de-DE" sz="2600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Arial"/>
              </a:rPr>
              <a:t>: Fast </a:t>
            </a:r>
            <a:r>
              <a:rPr lang="de-DE" sz="2600" dirty="0" err="1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Arial"/>
              </a:rPr>
              <a:t>Ramping</a:t>
            </a:r>
            <a:r>
              <a:rPr lang="de-DE" sz="2600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Arial"/>
              </a:rPr>
              <a:t> </a:t>
            </a:r>
            <a:r>
              <a:rPr lang="de-DE" sz="2600" dirty="0" err="1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Arial"/>
              </a:rPr>
              <a:t>Superconducting</a:t>
            </a:r>
            <a:r>
              <a:rPr lang="de-DE" sz="2600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Arial"/>
              </a:rPr>
              <a:t> Magnets</a:t>
            </a:r>
          </a:p>
        </p:txBody>
      </p:sp>
      <p:sp>
        <p:nvSpPr>
          <p:cNvPr id="14" name="Fußzeilenplatzhalter 1"/>
          <p:cNvSpPr txBox="1">
            <a:spLocks/>
          </p:cNvSpPr>
          <p:nvPr/>
        </p:nvSpPr>
        <p:spPr>
          <a:xfrm>
            <a:off x="-52388" y="6633374"/>
            <a:ext cx="4392613" cy="250825"/>
          </a:xfrm>
          <a:prstGeom prst="rect">
            <a:avLst/>
          </a:prstGeom>
        </p:spPr>
        <p:txBody>
          <a:bodyPr t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 dirty="0" smtClean="0">
                <a:solidFill>
                  <a:srgbClr val="0059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Jürgen Henschel- KFB Workshop- 31.08.2017</a:t>
            </a:r>
            <a:endParaRPr lang="de-DE" sz="1200" dirty="0">
              <a:solidFill>
                <a:srgbClr val="0059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liennummernplatzhalter 2"/>
          <p:cNvSpPr txBox="1">
            <a:spLocks/>
          </p:cNvSpPr>
          <p:nvPr/>
        </p:nvSpPr>
        <p:spPr>
          <a:xfrm>
            <a:off x="8316416" y="6607535"/>
            <a:ext cx="727200" cy="25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fld id="{0ECB536F-118C-48DF-B346-38E5E90C7A54}" type="slidenum">
              <a:rPr lang="de-DE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3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latin typeface="+mj-lt"/>
              </a:rPr>
              <a:t>Dr. Jürgen Henschel- KFB Workshop- 31.08.2017</a:t>
            </a:r>
            <a:endParaRPr lang="de-DE" dirty="0"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26</a:t>
            </a:fld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9366232-33C5-443F-89A0-1B71717784CF}"/>
              </a:ext>
            </a:extLst>
          </p:cNvPr>
          <p:cNvSpPr txBox="1"/>
          <p:nvPr/>
        </p:nvSpPr>
        <p:spPr>
          <a:xfrm>
            <a:off x="287999" y="226799"/>
            <a:ext cx="8607600" cy="489600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de-DE" sz="2800" kern="0" dirty="0">
                <a:solidFill>
                  <a:srgbClr val="00599D"/>
                </a:solidFill>
                <a:latin typeface="Calibri" panose="020F0502020204030204" pitchFamily="34" charset="0"/>
              </a:rPr>
              <a:t>FAIR R&amp;D </a:t>
            </a:r>
            <a:r>
              <a:rPr lang="de-DE" sz="2800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needs</a:t>
            </a:r>
            <a:r>
              <a:rPr lang="de-DE" sz="2800" kern="0" dirty="0">
                <a:solidFill>
                  <a:srgbClr val="00599D"/>
                </a:solidFill>
                <a:latin typeface="Calibri" panose="020F0502020204030204" pitchFamily="34" charset="0"/>
              </a:rPr>
              <a:t>: Summary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24E240C9-CDDA-4345-86E9-7A8DC7219980}"/>
              </a:ext>
            </a:extLst>
          </p:cNvPr>
          <p:cNvSpPr/>
          <p:nvPr/>
        </p:nvSpPr>
        <p:spPr>
          <a:xfrm>
            <a:off x="378000" y="1044000"/>
            <a:ext cx="9089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The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construction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of the FAIR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facility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and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procurement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of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components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is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progressing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well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. Support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from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university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groups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will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be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especially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needed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: </a:t>
            </a:r>
          </a:p>
        </p:txBody>
      </p:sp>
      <p:sp>
        <p:nvSpPr>
          <p:cNvPr id="8" name="Alternativer Prozess 61">
            <a:extLst>
              <a:ext uri="{FF2B5EF4-FFF2-40B4-BE49-F238E27FC236}">
                <a16:creationId xmlns="" xmlns:a16="http://schemas.microsoft.com/office/drawing/2014/main" id="{70F31467-7FEF-409A-AD05-54013F9DB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916832"/>
            <a:ext cx="8088312" cy="1052513"/>
          </a:xfrm>
          <a:prstGeom prst="flowChartAlternateProcess">
            <a:avLst/>
          </a:prstGeom>
          <a:ln>
            <a:solidFill>
              <a:srgbClr val="00599D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de-DE" sz="3000" b="1" dirty="0">
                <a:solidFill>
                  <a:srgbClr val="00599D"/>
                </a:solidFill>
                <a:latin typeface="Calibri" pitchFamily="34" charset="0"/>
              </a:rPr>
              <a:t>Developments towards highest beam intensities and brightness in the FAIR accelerators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altLang="de-DE" sz="3000" b="1" dirty="0">
              <a:solidFill>
                <a:srgbClr val="00599D"/>
              </a:solidFill>
              <a:latin typeface="Calibri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8C04D6A3-AB6E-4229-8483-E7AED76AF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0" y="3271470"/>
            <a:ext cx="9099550" cy="290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1344613" indent="-13446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1339850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Injectors: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		Transport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of intense ion beams, brightness optimization, </a:t>
            </a:r>
            <a:r>
              <a:rPr lang="en-US" sz="2200" dirty="0" err="1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rf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cavity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developments and tests,….</a:t>
            </a: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Synchrotrons: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Beam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dynamics, vacuum, diagnostics, </a:t>
            </a:r>
            <a:r>
              <a:rPr lang="en-US" sz="2200" dirty="0" err="1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rf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-control, ..</a:t>
            </a: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Storage rings</a:t>
            </a:r>
            <a:r>
              <a:rPr lang="en-US" sz="2200" b="1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: 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Internal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targets, beam cooling, …..                 </a:t>
            </a: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Super-FRS: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	   Beam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optical model and optimizations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, controls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….</a:t>
            </a: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  <a:cs typeface="Arial" charset="0"/>
              </a:rPr>
              <a:t> </a:t>
            </a:r>
            <a:endParaRPr lang="en-US" sz="2200" dirty="0">
              <a:solidFill>
                <a:srgbClr val="00599D"/>
              </a:solidFill>
              <a:latin typeface="Calibri" panose="020F0502020204030204" pitchFamily="34" charset="0"/>
              <a:ea typeface="ＭＳ Ｐゴシック" charset="0"/>
            </a:endParaRPr>
          </a:p>
          <a:p>
            <a:pPr marL="569913" indent="-569913" defTabSz="457200">
              <a:lnSpc>
                <a:spcPct val="110000"/>
              </a:lnSpc>
              <a:spcBef>
                <a:spcPts val="1300"/>
              </a:spcBef>
              <a:buClr>
                <a:srgbClr val="000000"/>
              </a:buClr>
              <a:buSzPct val="171000"/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  <a:tab pos="10858500" algn="l"/>
              </a:tabLst>
              <a:defRPr/>
            </a:pPr>
            <a:r>
              <a:rPr lang="en-US" sz="2200" b="1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Components: </a:t>
            </a:r>
            <a:r>
              <a:rPr lang="en-US" sz="2200" b="1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 </a:t>
            </a:r>
            <a:r>
              <a:rPr lang="en-US" sz="2200" dirty="0" smtClean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SC </a:t>
            </a:r>
            <a:r>
              <a:rPr lang="en-US" sz="2200" dirty="0">
                <a:solidFill>
                  <a:srgbClr val="00599D"/>
                </a:solidFill>
                <a:latin typeface="Calibri" panose="020F0502020204030204" pitchFamily="34" charset="0"/>
                <a:ea typeface="ＭＳ Ｐゴシック" charset="0"/>
              </a:rPr>
              <a:t>magnet developments for fast ramping,….</a:t>
            </a:r>
          </a:p>
        </p:txBody>
      </p:sp>
    </p:spTree>
    <p:extLst>
      <p:ext uri="{BB962C8B-B14F-4D97-AF65-F5344CB8AC3E}">
        <p14:creationId xmlns:p14="http://schemas.microsoft.com/office/powerpoint/2010/main" val="34148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</a:rPr>
              <a:t>FAIR </a:t>
            </a:r>
            <a:r>
              <a:rPr lang="mr-IN" dirty="0">
                <a:latin typeface="Calibri" panose="020F0502020204030204" pitchFamily="34" charset="0"/>
              </a:rPr>
              <a:t>–</a:t>
            </a:r>
            <a:r>
              <a:rPr lang="de-DE" dirty="0">
                <a:latin typeface="Calibri" panose="020F0502020204030204" pitchFamily="34" charset="0"/>
              </a:rPr>
              <a:t> The </a:t>
            </a:r>
            <a:r>
              <a:rPr lang="de-DE" dirty="0" err="1">
                <a:latin typeface="Calibri" panose="020F0502020204030204" pitchFamily="34" charset="0"/>
              </a:rPr>
              <a:t>Facility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35" name="Gruppierung 34"/>
          <p:cNvGrpSpPr/>
          <p:nvPr/>
        </p:nvGrpSpPr>
        <p:grpSpPr>
          <a:xfrm>
            <a:off x="683568" y="1346629"/>
            <a:ext cx="7614650" cy="5083980"/>
            <a:chOff x="825500" y="1247434"/>
            <a:chExt cx="7971034" cy="5326044"/>
          </a:xfrm>
        </p:grpSpPr>
        <p:pic>
          <p:nvPicPr>
            <p:cNvPr id="8" name="Bild 7" descr="FAIR-MSV_300dp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0" y="1247434"/>
              <a:ext cx="7493000" cy="532604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5816601" y="2146300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Ring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SIS100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135090" y="3610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new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atomic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nuclei</a:t>
              </a:r>
              <a:endParaRPr lang="de-DE" sz="12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135090" y="4245272"/>
              <a:ext cx="1498600" cy="48364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Production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of</a:t>
              </a:r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antiprotons</a:t>
              </a:r>
              <a:endParaRPr lang="de-DE" sz="1200" dirty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314700" y="5668665"/>
              <a:ext cx="1498600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 err="1">
                  <a:solidFill>
                    <a:prstClr val="black"/>
                  </a:solidFill>
                </a:rPr>
                <a:t>Collector</a:t>
              </a:r>
              <a:r>
                <a:rPr lang="de-DE" sz="1200" dirty="0">
                  <a:solidFill>
                    <a:prstClr val="black"/>
                  </a:solidFill>
                </a:rPr>
                <a:t> </a:t>
              </a:r>
              <a:br>
                <a:rPr lang="de-DE" sz="1200" dirty="0">
                  <a:solidFill>
                    <a:prstClr val="black"/>
                  </a:solidFill>
                </a:rPr>
              </a:br>
              <a:r>
                <a:rPr lang="de-DE" sz="1200" dirty="0">
                  <a:solidFill>
                    <a:prstClr val="black"/>
                  </a:solidFill>
                </a:rPr>
                <a:t>ring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165600" y="3835568"/>
              <a:ext cx="1498600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prstClr val="black"/>
                  </a:solidFill>
                </a:rPr>
                <a:t>Antiproton </a:t>
              </a:r>
              <a:br>
                <a:rPr lang="de-DE" sz="1200" dirty="0">
                  <a:solidFill>
                    <a:prstClr val="black"/>
                  </a:solidFill>
                </a:rPr>
              </a:br>
              <a:r>
                <a:rPr lang="de-DE" sz="1200" dirty="0">
                  <a:solidFill>
                    <a:prstClr val="black"/>
                  </a:solidFill>
                </a:rPr>
                <a:t>ring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90600" y="2380565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Linear </a:t>
              </a:r>
              <a:b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746500" y="2164834"/>
              <a:ext cx="1498600" cy="67710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  <a:t>Ring</a:t>
              </a:r>
              <a:br>
                <a:rPr lang="de-DE" sz="1200" dirty="0">
                  <a:solidFill>
                    <a:prstClr val="black"/>
                  </a:solidFill>
                  <a:latin typeface="Calibri"/>
                  <a:cs typeface="Calibri"/>
                </a:rPr>
              </a:br>
              <a:r>
                <a:rPr lang="de-DE" sz="1200" dirty="0" err="1">
                  <a:solidFill>
                    <a:prstClr val="black"/>
                  </a:solidFill>
                  <a:latin typeface="Calibri"/>
                  <a:cs typeface="Calibri"/>
                </a:rPr>
                <a:t>accelerator</a:t>
              </a:r>
              <a:endParaRPr lang="de-DE" sz="1200" dirty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endParaRPr lang="de-DE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16" name="Gruppierung 21"/>
            <p:cNvGrpSpPr>
              <a:grpSpLocks/>
            </p:cNvGrpSpPr>
            <p:nvPr/>
          </p:nvGrpSpPr>
          <p:grpSpPr bwMode="auto">
            <a:xfrm>
              <a:off x="1185069" y="4681537"/>
              <a:ext cx="725487" cy="542925"/>
              <a:chOff x="1229557" y="4830232"/>
              <a:chExt cx="888064" cy="553943"/>
            </a:xfrm>
          </p:grpSpPr>
          <p:sp>
            <p:nvSpPr>
              <p:cNvPr id="17" name="Textfeld 22"/>
              <p:cNvSpPr txBox="1">
                <a:spLocks noChangeArrowheads="1"/>
              </p:cNvSpPr>
              <p:nvPr/>
            </p:nvSpPr>
            <p:spPr bwMode="auto">
              <a:xfrm>
                <a:off x="1229557" y="4944975"/>
                <a:ext cx="888064" cy="43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100" u="none">
                    <a:solidFill>
                      <a:srgbClr val="000000"/>
                    </a:solidFill>
                    <a:cs typeface="Arial" charset="0"/>
                  </a:rPr>
                  <a:t>100 meters</a:t>
                </a:r>
              </a:p>
            </p:txBody>
          </p:sp>
          <p:grpSp>
            <p:nvGrpSpPr>
              <p:cNvPr id="18" name="Gruppierung 23"/>
              <p:cNvGrpSpPr>
                <a:grpSpLocks/>
              </p:cNvGrpSpPr>
              <p:nvPr/>
            </p:nvGrpSpPr>
            <p:grpSpPr bwMode="auto">
              <a:xfrm>
                <a:off x="1310629" y="4830232"/>
                <a:ext cx="732157" cy="148166"/>
                <a:chOff x="1310629" y="4830232"/>
                <a:chExt cx="732157" cy="148166"/>
              </a:xfrm>
            </p:grpSpPr>
            <p:cxnSp>
              <p:nvCxnSpPr>
                <p:cNvPr id="19" name="Gerade Verbindung 18"/>
                <p:cNvCxnSpPr/>
                <p:nvPr/>
              </p:nvCxnSpPr>
              <p:spPr>
                <a:xfrm>
                  <a:off x="1311174" y="4903119"/>
                  <a:ext cx="728717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 Verbindung 19"/>
                <p:cNvCxnSpPr/>
                <p:nvPr/>
              </p:nvCxnSpPr>
              <p:spPr>
                <a:xfrm>
                  <a:off x="1311174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20"/>
                <p:cNvCxnSpPr/>
                <p:nvPr/>
              </p:nvCxnSpPr>
              <p:spPr>
                <a:xfrm>
                  <a:off x="2041835" y="4830232"/>
                  <a:ext cx="0" cy="147394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3" name="Gerade Verbindung 22"/>
            <p:cNvCxnSpPr/>
            <p:nvPr/>
          </p:nvCxnSpPr>
          <p:spPr>
            <a:xfrm flipH="1">
              <a:off x="6350000" y="3835568"/>
              <a:ext cx="785090" cy="355433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 flipH="1">
              <a:off x="5334000" y="4495800"/>
              <a:ext cx="1801090" cy="60960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ierung 31"/>
            <p:cNvGrpSpPr/>
            <p:nvPr/>
          </p:nvGrpSpPr>
          <p:grpSpPr>
            <a:xfrm>
              <a:off x="6900064" y="5222901"/>
              <a:ext cx="1896470" cy="1257480"/>
              <a:chOff x="402230" y="5272500"/>
              <a:chExt cx="1896470" cy="1257480"/>
            </a:xfrm>
          </p:grpSpPr>
          <p:sp>
            <p:nvSpPr>
              <p:cNvPr id="27" name="Rechteck 26"/>
              <p:cNvSpPr>
                <a:spLocks/>
              </p:cNvSpPr>
              <p:nvPr/>
            </p:nvSpPr>
            <p:spPr>
              <a:xfrm>
                <a:off x="402230" y="5286865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hteck 27"/>
              <p:cNvSpPr>
                <a:spLocks/>
              </p:cNvSpPr>
              <p:nvPr/>
            </p:nvSpPr>
            <p:spPr>
              <a:xfrm>
                <a:off x="402230" y="5644697"/>
                <a:ext cx="255600" cy="255600"/>
              </a:xfrm>
              <a:prstGeom prst="rect">
                <a:avLst/>
              </a:prstGeom>
              <a:solidFill>
                <a:srgbClr val="B4372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hteck 28"/>
              <p:cNvSpPr>
                <a:spLocks/>
              </p:cNvSpPr>
              <p:nvPr/>
            </p:nvSpPr>
            <p:spPr>
              <a:xfrm>
                <a:off x="402230" y="6002530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800100" y="5272500"/>
                <a:ext cx="1498600" cy="12574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Existing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Planned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200" dirty="0" err="1">
                    <a:solidFill>
                      <a:prstClr val="black"/>
                    </a:solidFill>
                    <a:latin typeface="Calibri"/>
                    <a:cs typeface="Calibri"/>
                  </a:rPr>
                  <a:t>facility</a:t>
                </a:r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/>
                </a:r>
                <a:b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</a:br>
                <a:endParaRPr lang="de-DE" sz="12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r>
                  <a:rPr lang="de-DE" sz="1200" dirty="0">
                    <a:solidFill>
                      <a:prstClr val="black"/>
                    </a:solidFill>
                    <a:latin typeface="Calibri"/>
                    <a:cs typeface="Calibri"/>
                  </a:rPr>
                  <a:t>Experiments</a:t>
                </a:r>
              </a:p>
              <a:p>
                <a:endParaRPr lang="de-DE"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3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Status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611560" y="1412776"/>
            <a:ext cx="7920880" cy="446449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rgbClr val="FF9933"/>
              </a:buClr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New Organization FAIR &amp; GSI </a:t>
            </a:r>
          </a:p>
          <a:p>
            <a:pPr marL="342900" indent="-342900">
              <a:lnSpc>
                <a:spcPct val="150000"/>
              </a:lnSpc>
              <a:buClr>
                <a:srgbClr val="FF9933"/>
              </a:buClr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Integrated resource loaded Project Master schedule</a:t>
            </a:r>
          </a:p>
          <a:p>
            <a:pPr marL="342900" indent="-342900">
              <a:lnSpc>
                <a:spcPct val="150000"/>
              </a:lnSpc>
              <a:buClr>
                <a:srgbClr val="FF9933"/>
              </a:buClr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Project Management Process</a:t>
            </a:r>
          </a:p>
          <a:p>
            <a:pPr marL="342900" indent="-342900">
              <a:lnSpc>
                <a:spcPct val="150000"/>
              </a:lnSpc>
              <a:buClr>
                <a:srgbClr val="FF9933"/>
              </a:buClr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Reorganization FAIR Site &amp; Buildings</a:t>
            </a:r>
          </a:p>
          <a:p>
            <a:pPr marL="342900" indent="-342900">
              <a:lnSpc>
                <a:spcPct val="150000"/>
              </a:lnSpc>
              <a:buClr>
                <a:srgbClr val="FF9933"/>
              </a:buClr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Reorganization  of Planning / Tendering and Awarding for Civil Construction</a:t>
            </a:r>
          </a:p>
          <a:p>
            <a:pPr marL="342900" indent="-342900">
              <a:lnSpc>
                <a:spcPct val="150000"/>
              </a:lnSpc>
              <a:buClr>
                <a:srgbClr val="FF9933"/>
              </a:buClr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Communication strategy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615545" y="1556792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446554" y="2196155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566234" y="2800099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5430330" y="3422044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3126074" y="4615964"/>
            <a:ext cx="36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033603" y="5220703"/>
            <a:ext cx="365806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  <a:sym typeface="Wingdings"/>
              </a:rPr>
              <a:t>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1125538"/>
            <a:ext cx="8605837" cy="575270"/>
          </a:xfrm>
        </p:spPr>
        <p:txBody>
          <a:bodyPr/>
          <a:lstStyle/>
          <a:p>
            <a:r>
              <a:rPr lang="de-DE" dirty="0" err="1">
                <a:latin typeface="Calibri" panose="020F0502020204030204" pitchFamily="34" charset="0"/>
              </a:rPr>
              <a:t>Scope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</a:rPr>
              <a:t> FAIR Project – The </a:t>
            </a:r>
            <a:r>
              <a:rPr lang="de-DE" dirty="0" err="1">
                <a:latin typeface="Calibri" panose="020F0502020204030204" pitchFamily="34" charset="0"/>
              </a:rPr>
              <a:t>Modularized</a:t>
            </a:r>
            <a:r>
              <a:rPr lang="de-DE" dirty="0">
                <a:latin typeface="Calibri" panose="020F0502020204030204" pitchFamily="34" charset="0"/>
              </a:rPr>
              <a:t> Start Version (MSV)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Status</a:t>
            </a:r>
          </a:p>
        </p:txBody>
      </p:sp>
      <p:sp>
        <p:nvSpPr>
          <p:cNvPr id="12" name="Foliennummernplatzhalter 3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107503" y="1584088"/>
            <a:ext cx="5616625" cy="49412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>
                <a:latin typeface="Calibri" panose="020F0502020204030204" pitchFamily="34" charset="0"/>
              </a:rPr>
              <a:t>  APPA</a:t>
            </a:r>
          </a:p>
          <a:p>
            <a:pPr lvl="1">
              <a:spcBef>
                <a:spcPts val="300"/>
              </a:spcBef>
              <a:spcAft>
                <a:spcPts val="1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SPARC: atomic physics in strong fields</a:t>
            </a:r>
          </a:p>
          <a:p>
            <a:pPr lvl="1">
              <a:spcBef>
                <a:spcPts val="300"/>
              </a:spcBef>
              <a:spcAft>
                <a:spcPts val="100"/>
              </a:spcAft>
            </a:pPr>
            <a:r>
              <a:rPr lang="en-US" sz="1400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WDM+Hedgehob</a:t>
            </a: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: dense plasma physics</a:t>
            </a:r>
          </a:p>
          <a:p>
            <a:pPr lvl="1">
              <a:spcBef>
                <a:spcPts val="300"/>
              </a:spcBef>
              <a:spcAft>
                <a:spcPts val="1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BIOMAT: biomedical and materials research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>
                <a:latin typeface="Calibri" panose="020F0502020204030204" pitchFamily="34" charset="0"/>
              </a:rPr>
              <a:t>  CBM</a:t>
            </a:r>
          </a:p>
          <a:p>
            <a:pPr lvl="1">
              <a:spcBef>
                <a:spcPts val="300"/>
              </a:spcBef>
              <a:spcAft>
                <a:spcPts val="1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HADES : hadrons in dense nuclear matter</a:t>
            </a:r>
          </a:p>
          <a:p>
            <a:pPr lvl="1">
              <a:spcBef>
                <a:spcPts val="300"/>
              </a:spcBef>
              <a:spcAft>
                <a:spcPts val="1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CBM: compressed baryonic matter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kern="0" dirty="0">
                <a:latin typeface="Calibri" panose="020F0502020204030204" pitchFamily="34" charset="0"/>
              </a:rPr>
              <a:t>  NUSTAR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R3B: </a:t>
            </a:r>
            <a:r>
              <a:rPr lang="en-US" sz="1400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kinematically</a:t>
            </a: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 complete reaction studies</a:t>
            </a:r>
          </a:p>
          <a:p>
            <a:pPr marL="152400" lvl="1" indent="0">
              <a:spcBef>
                <a:spcPts val="300"/>
              </a:spcBef>
              <a:spcAft>
                <a:spcPts val="200"/>
              </a:spcAft>
              <a:buNone/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       with relativistic radioactive ion beams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ILIMA: In ring lifetime and mass spectroscopy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HISPEC/DESPEC: In beam and stopped beam</a:t>
            </a:r>
          </a:p>
          <a:p>
            <a:pPr marL="152400" lvl="1" indent="0">
              <a:spcBef>
                <a:spcPts val="300"/>
              </a:spcBef>
              <a:spcAft>
                <a:spcPts val="200"/>
              </a:spcAft>
              <a:buNone/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        spectroscopy of exotic nuclei 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MATS: Mass and lifetime spectroscopy in traps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LASPEC: laser spectroscopy of exotic nuclei</a:t>
            </a:r>
          </a:p>
          <a:p>
            <a:pPr marL="85725" lvl="1" indent="-85725">
              <a:spcBef>
                <a:spcPts val="600"/>
              </a:spcBef>
              <a:spcAft>
                <a:spcPts val="600"/>
              </a:spcAft>
              <a:buClr>
                <a:srgbClr val="0066CC"/>
              </a:buClr>
              <a:buFont typeface="Wingdings" pitchFamily="2" charset="2"/>
              <a:buNone/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  PANDA</a:t>
            </a:r>
          </a:p>
          <a:p>
            <a:pPr lvl="1">
              <a:spcBef>
                <a:spcPts val="300"/>
              </a:spcBef>
              <a:spcAft>
                <a:spcPts val="200"/>
              </a:spcAft>
            </a:pPr>
            <a:r>
              <a:rPr lang="en-US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Hadron physics with antiprotons</a:t>
            </a:r>
            <a:endParaRPr lang="en-US" sz="2200" kern="0" dirty="0">
              <a:solidFill>
                <a:srgbClr val="00599D"/>
              </a:solidFill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en-US" sz="2200" kern="0" dirty="0"/>
          </a:p>
          <a:p>
            <a:pPr>
              <a:spcBef>
                <a:spcPts val="1200"/>
              </a:spcBef>
            </a:pPr>
            <a:endParaRPr lang="en-US" sz="2200" kern="0" dirty="0"/>
          </a:p>
          <a:p>
            <a:endParaRPr lang="en-US" sz="2200" kern="0" dirty="0"/>
          </a:p>
          <a:p>
            <a:endParaRPr lang="en-US" sz="2200" kern="0" dirty="0"/>
          </a:p>
          <a:p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1"/>
            <a:ext cx="518457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9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000" y="1411200"/>
            <a:ext cx="7920000" cy="4464000"/>
          </a:xfrm>
        </p:spPr>
        <p:txBody>
          <a:bodyPr/>
          <a:lstStyle/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Planning scope is the MSV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The completion date is in 2025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Full integration in planning of Civil Construction, Machine &amp; Experiments is achieved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A staged approach is realized (“Along the Beamline” / North &amp; South) to speed up the start of experiments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Installation windows prior finalization of Civil construction are defined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Components (Machine &amp; Experiments) for this installation identified &amp; respective dates set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Continuous progress measurement is defined and established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en-US" sz="2200" dirty="0">
                <a:latin typeface="Calibri" panose="020F0502020204030204" pitchFamily="34" charset="0"/>
              </a:rPr>
              <a:t>Weekly, monthly and quarterly reviews are scheduled and performed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200" dirty="0">
              <a:latin typeface="Calibri" panose="020F0502020204030204" pitchFamily="34" charset="0"/>
            </a:endParaRPr>
          </a:p>
          <a:p>
            <a:pPr marL="0" indent="0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7" name="Fußzeilenplatzhalter 4"/>
          <p:cNvSpPr txBox="1">
            <a:spLocks/>
          </p:cNvSpPr>
          <p:nvPr/>
        </p:nvSpPr>
        <p:spPr bwMode="auto">
          <a:xfrm>
            <a:off x="6084168" y="6125717"/>
            <a:ext cx="288032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17th FAIR Council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Status</a:t>
            </a:r>
          </a:p>
        </p:txBody>
      </p:sp>
    </p:spTree>
    <p:extLst>
      <p:ext uri="{BB962C8B-B14F-4D97-AF65-F5344CB8AC3E}">
        <p14:creationId xmlns:p14="http://schemas.microsoft.com/office/powerpoint/2010/main" val="18871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98426" y="980729"/>
            <a:ext cx="8938071" cy="5518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7" tIns="45718" rIns="91437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>
              <a:latin typeface="Calibri" panose="020F0502020204030204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825334" y="1260869"/>
            <a:ext cx="7347066" cy="5202063"/>
            <a:chOff x="2322280" y="708659"/>
            <a:chExt cx="6990754" cy="5562601"/>
          </a:xfrm>
        </p:grpSpPr>
        <p:sp>
          <p:nvSpPr>
            <p:cNvPr id="21" name="Rechteck 20"/>
            <p:cNvSpPr/>
            <p:nvPr/>
          </p:nvSpPr>
          <p:spPr>
            <a:xfrm>
              <a:off x="2322280" y="708659"/>
              <a:ext cx="6990754" cy="5562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libri" panose="020F0502020204030204" pitchFamily="34" charset="0"/>
              </a:endParaRPr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434650" y="815974"/>
              <a:ext cx="6514278" cy="5254913"/>
              <a:chOff x="2434650" y="815974"/>
              <a:chExt cx="6514278" cy="5254913"/>
            </a:xfrm>
          </p:grpSpPr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4650" y="815974"/>
                <a:ext cx="6508182" cy="3005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0745" y="3798303"/>
                <a:ext cx="6508183" cy="227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" name="Rechteck 9"/>
          <p:cNvSpPr/>
          <p:nvPr/>
        </p:nvSpPr>
        <p:spPr>
          <a:xfrm>
            <a:off x="217766" y="926665"/>
            <a:ext cx="8268285" cy="341919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>
              <a:spcAft>
                <a:spcPts val="422"/>
              </a:spcAft>
            </a:pPr>
            <a:r>
              <a:rPr lang="de-DE" b="1" dirty="0">
                <a:solidFill>
                  <a:srgbClr val="003366"/>
                </a:solidFill>
                <a:latin typeface="Calibri" panose="020F0502020204030204" pitchFamily="34" charset="0"/>
              </a:rPr>
              <a:t>Level 1 (Baseline </a:t>
            </a:r>
            <a:r>
              <a:rPr lang="de-DE" b="1" dirty="0" err="1">
                <a:solidFill>
                  <a:srgbClr val="003366"/>
                </a:solidFill>
                <a:latin typeface="Calibri" panose="020F0502020204030204" pitchFamily="34" charset="0"/>
              </a:rPr>
              <a:t>overview</a:t>
            </a:r>
            <a:r>
              <a:rPr lang="de-DE" b="1" dirty="0">
                <a:solidFill>
                  <a:srgbClr val="003366"/>
                </a:solidFill>
                <a:latin typeface="Calibri" panose="020F0502020204030204" pitchFamily="34" charset="0"/>
              </a:rPr>
              <a:t>) – Council – 7. </a:t>
            </a:r>
            <a:r>
              <a:rPr lang="de-DE" b="1" dirty="0" err="1">
                <a:solidFill>
                  <a:srgbClr val="003366"/>
                </a:solidFill>
                <a:latin typeface="Calibri" panose="020F0502020204030204" pitchFamily="34" charset="0"/>
              </a:rPr>
              <a:t>December</a:t>
            </a:r>
            <a:r>
              <a:rPr lang="de-DE" b="1" dirty="0">
                <a:solidFill>
                  <a:srgbClr val="003366"/>
                </a:solidFill>
                <a:latin typeface="Calibri" panose="020F0502020204030204" pitchFamily="34" charset="0"/>
              </a:rPr>
              <a:t> 2016</a:t>
            </a:r>
            <a:endParaRPr lang="en-GB" b="1" dirty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88000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</a:rPr>
              <a:t>FAIR Project Master Schedule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0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80000" y="1411200"/>
            <a:ext cx="8605837" cy="490538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FAIR Project Progress - Accelerator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90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FAIR Project Progress - Accelerators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189601" y="1301033"/>
            <a:ext cx="8100000" cy="5040000"/>
          </a:xfrm>
        </p:spPr>
        <p:txBody>
          <a:bodyPr/>
          <a:lstStyle/>
          <a:p>
            <a:pPr marL="0" indent="0"/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SIS 100: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Dipoles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serial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production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released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(BNG)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First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Of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Series (FOS) Quadrupole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units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tests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Dubna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)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FOS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bunch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compression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cavity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released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Aurion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)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FOS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acceleration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cavity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released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(RI)</a:t>
            </a:r>
            <a:endParaRPr lang="de-DE" sz="2400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Injection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systems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tendered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and </a:t>
            </a:r>
            <a:r>
              <a:rPr lang="de-DE" sz="2400" dirty="0" err="1">
                <a:latin typeface="Calibri" panose="020F0502020204030204" pitchFamily="34" charset="0"/>
                <a:ea typeface="+mj-ea"/>
                <a:cs typeface="+mj-cs"/>
              </a:rPr>
              <a:t>awarded</a:t>
            </a:r>
            <a:r>
              <a:rPr lang="de-DE" sz="2400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</a:p>
          <a:p>
            <a:pPr marL="342900" indent="-342900">
              <a:buClr>
                <a:srgbClr val="FF9933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New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control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system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implementation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on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target</a:t>
            </a:r>
            <a:r>
              <a:rPr lang="de-DE" dirty="0"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+mj-ea"/>
                <a:cs typeface="+mj-cs"/>
              </a:rPr>
              <a:t>schedule</a:t>
            </a:r>
            <a:endParaRPr lang="de-DE" dirty="0">
              <a:latin typeface="Calibri" panose="020F0502020204030204" pitchFamily="34" charset="0"/>
              <a:ea typeface="+mj-ea"/>
              <a:cs typeface="+mj-cs"/>
            </a:endParaRPr>
          </a:p>
          <a:p>
            <a:pPr marL="0" indent="0">
              <a:buClr>
                <a:srgbClr val="FF9933"/>
              </a:buClr>
            </a:pPr>
            <a:endParaRPr lang="de-DE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0" indent="0">
              <a:buClr>
                <a:srgbClr val="FF9933"/>
              </a:buClr>
            </a:pPr>
            <a:endParaRPr lang="de-DE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1232" y="548680"/>
            <a:ext cx="82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Highlights</a:t>
            </a:r>
          </a:p>
          <a:p>
            <a:endParaRPr lang="de-DE" dirty="0">
              <a:latin typeface="+mj-lt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Dr. Jürgen Henschel- KFB Workshop- 31.08.2017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14338" name="Picture 2" descr="C:\Users\henschel\AppData\Local\Microsoft\Windows\Temporary Internet Files\Content.Outlook\UOS6E7BC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68" y="1124744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spiller\Pictures\GSI\babcock01_kle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09" y="4725144"/>
            <a:ext cx="2630487" cy="17573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07038"/>
            <a:ext cx="4660603" cy="177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Aj.UgDSzWCQel805qNFw"/>
</p:tagLst>
</file>

<file path=ppt/theme/theme1.xml><?xml version="1.0" encoding="utf-8"?>
<a:theme xmlns:a="http://schemas.openxmlformats.org/drawingml/2006/main" name="Template_FAIR_Power_Point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kern="0" dirty="0" smtClean="0"/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Template_FAIR_Power_Point</Template>
  <TotalTime>0</TotalTime>
  <Words>1468</Words>
  <Application>Microsoft Office PowerPoint</Application>
  <PresentationFormat>Bildschirmpräsentation (4:3)</PresentationFormat>
  <Paragraphs>340</Paragraphs>
  <Slides>26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8" baseType="lpstr">
      <vt:lpstr>Template_FAIR_Power_Point</vt:lpstr>
      <vt:lpstr>think-cell Folie</vt:lpstr>
      <vt:lpstr>Status of the FAIR Project</vt:lpstr>
      <vt:lpstr>FAIR Strategic objectives</vt:lpstr>
      <vt:lpstr>FAIR – The Facility</vt:lpstr>
      <vt:lpstr>FAIR Status</vt:lpstr>
      <vt:lpstr>FAIR Status</vt:lpstr>
      <vt:lpstr>FAIR Status</vt:lpstr>
      <vt:lpstr>PowerPoint-Präsentation</vt:lpstr>
      <vt:lpstr>FAIR Project Progress - Accelerator</vt:lpstr>
      <vt:lpstr>FAIR Project Progress - Accelerators</vt:lpstr>
      <vt:lpstr>FAIR Project Progress - ACC</vt:lpstr>
      <vt:lpstr>FAIR Project Progress - ACC</vt:lpstr>
      <vt:lpstr>FAIR Project Progress - ACC</vt:lpstr>
      <vt:lpstr>FAIR Project Progress - ACC</vt:lpstr>
      <vt:lpstr>FAIR Project Progress – Civil Construction</vt:lpstr>
      <vt:lpstr>FAIR Project Progress – Civil Construction</vt:lpstr>
      <vt:lpstr>PowerPoint-Präsentation</vt:lpstr>
      <vt:lpstr>PowerPoint-Präsentation</vt:lpstr>
      <vt:lpstr>PowerPoint-Präsentation</vt:lpstr>
      <vt:lpstr>PowerPoint-Präsentation</vt:lpstr>
      <vt:lpstr>Accelerator Challenges of GSI/FAIR</vt:lpstr>
      <vt:lpstr>F&amp;E Examples: Injektors</vt:lpstr>
      <vt:lpstr>F&amp;E Example:  Optimization („Autonomous Accelerator“) 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Herberz, Ruth</dc:creator>
  <cp:lastModifiedBy>Henschel, Juergen Dr.</cp:lastModifiedBy>
  <cp:revision>1042</cp:revision>
  <cp:lastPrinted>2016-05-09T14:39:43Z</cp:lastPrinted>
  <dcterms:created xsi:type="dcterms:W3CDTF">2012-03-26T12:03:48Z</dcterms:created>
  <dcterms:modified xsi:type="dcterms:W3CDTF">2017-08-31T10:39:50Z</dcterms:modified>
</cp:coreProperties>
</file>