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1200" r:id="rId2"/>
    <p:sldId id="1205" r:id="rId3"/>
    <p:sldId id="1206" r:id="rId4"/>
  </p:sldIdLst>
  <p:sldSz cx="9144000" cy="6858000" type="screen4x3"/>
  <p:notesSz cx="6794500" cy="9931400"/>
  <p:custDataLst>
    <p:tags r:id="rId7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1" userDrawn="1">
          <p15:clr>
            <a:srgbClr val="A4A3A4"/>
          </p15:clr>
        </p15:guide>
        <p15:guide id="4" pos="9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BDFD"/>
    <a:srgbClr val="77B7FD"/>
    <a:srgbClr val="6BB1FD"/>
    <a:srgbClr val="47CFFF"/>
    <a:srgbClr val="E6001A"/>
    <a:srgbClr val="000000"/>
    <a:srgbClr val="B5B5B5"/>
    <a:srgbClr val="006600"/>
    <a:srgbClr val="F5A300"/>
    <a:srgbClr val="E950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unkle Formatvorlage 1 - Akz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05" autoAdjust="0"/>
    <p:restoredTop sz="76460" autoAdjust="0"/>
  </p:normalViewPr>
  <p:slideViewPr>
    <p:cSldViewPr snapToObjects="1" showGuides="1">
      <p:cViewPr varScale="1">
        <p:scale>
          <a:sx n="56" d="100"/>
          <a:sy n="56" d="100"/>
        </p:scale>
        <p:origin x="1476" y="66"/>
      </p:cViewPr>
      <p:guideLst>
        <p:guide orient="horz" pos="2001"/>
        <p:guide pos="907"/>
      </p:guideLst>
    </p:cSldViewPr>
  </p:slideViewPr>
  <p:outlineViewPr>
    <p:cViewPr>
      <p:scale>
        <a:sx n="33" d="100"/>
        <a:sy n="33" d="100"/>
      </p:scale>
      <p:origin x="0" y="4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Objects="1" showGuides="1">
      <p:cViewPr varScale="1">
        <p:scale>
          <a:sx n="95" d="100"/>
          <a:sy n="95" d="100"/>
        </p:scale>
        <p:origin x="-2700" y="-90"/>
      </p:cViewPr>
      <p:guideLst>
        <p:guide orient="horz" pos="3128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88737" y="420200"/>
            <a:ext cx="5353388" cy="424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734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9"/>
              </a:lnSpc>
              <a:defRPr sz="1000" b="1">
                <a:latin typeface="Stafford" pitchFamily="2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88736" y="9305096"/>
            <a:ext cx="1317954" cy="282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Stafford" pitchFamily="2" charset="0"/>
              </a:defRPr>
            </a:lvl1pPr>
          </a:lstStyle>
          <a:p>
            <a:pPr>
              <a:defRPr/>
            </a:pPr>
            <a:fld id="{86B7A49C-8905-4907-A282-52F04DC2933C}" type="datetime4">
              <a:rPr lang="de-DE" smtClean="0"/>
              <a:pPr>
                <a:defRPr/>
              </a:pPr>
              <a:t>30. August 2017</a:t>
            </a:fld>
            <a:endParaRPr lang="de-DE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506690" y="9305096"/>
            <a:ext cx="4422503" cy="282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Stafford" pitchFamily="2" charset="0"/>
              </a:defRPr>
            </a:lvl1pPr>
          </a:lstStyle>
          <a:p>
            <a:pPr>
              <a:defRPr/>
            </a:pPr>
            <a:r>
              <a:rPr lang="de-DE" smtClean="0"/>
              <a:t>|  Fachbereich 18  |  Institut Theorie Elektromagnetischer Felder  |  PD Dr.rer.nat. Erion Gjonaj</a:t>
            </a:r>
            <a:endParaRPr lang="de-DE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943588" y="9305096"/>
            <a:ext cx="663776" cy="282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Stafford" pitchFamily="2" charset="0"/>
              </a:defRPr>
            </a:lvl1pPr>
          </a:lstStyle>
          <a:p>
            <a:pPr>
              <a:defRPr/>
            </a:pPr>
            <a:r>
              <a:rPr lang="de-DE"/>
              <a:t>|  </a:t>
            </a:r>
            <a:fld id="{5582A2EA-6A85-42AF-B82D-7CC7D052212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56326" name="Picture 6" descr="tud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7675" y="391441"/>
            <a:ext cx="919689" cy="45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88736" y="194922"/>
            <a:ext cx="6418628" cy="156576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62" tIns="46031" rIns="92062" bIns="46031" anchor="ctr"/>
          <a:lstStyle/>
          <a:p>
            <a:pPr>
              <a:defRPr/>
            </a:pPr>
            <a:endParaRPr lang="en-US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188736" y="391441"/>
            <a:ext cx="6418628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</p:spPr>
        <p:txBody>
          <a:bodyPr lIns="92062" tIns="46031" rIns="92062" bIns="46031"/>
          <a:lstStyle/>
          <a:p>
            <a:pPr>
              <a:defRPr/>
            </a:pPr>
            <a:endParaRPr lang="en-US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188736" y="9228405"/>
            <a:ext cx="641862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 lIns="92062" tIns="46031" rIns="92062" bIns="46031"/>
          <a:lstStyle/>
          <a:p>
            <a:pPr>
              <a:defRPr/>
            </a:pPr>
            <a:endParaRPr lang="en-US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187138" y="845192"/>
            <a:ext cx="6418627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 lIns="92062" tIns="46031" rIns="92062" bIns="46031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08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3" descr="tud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9678" y="391441"/>
            <a:ext cx="926086" cy="45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87137" y="9432913"/>
            <a:ext cx="1604256" cy="49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2" tIns="46031" rIns="92062" bIns="46031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9"/>
              </a:lnSpc>
              <a:defRPr sz="1000">
                <a:latin typeface="Stafford" pitchFamily="2" charset="0"/>
              </a:defRPr>
            </a:lvl1pPr>
          </a:lstStyle>
          <a:p>
            <a:pPr>
              <a:defRPr/>
            </a:pPr>
            <a:fld id="{03C9ED07-089C-4FB8-8D04-D5599CD1189A}" type="datetime4">
              <a:rPr lang="de-DE" smtClean="0"/>
              <a:pPr>
                <a:defRPr/>
              </a:pPr>
              <a:t>30. August 2017</a:t>
            </a:fld>
            <a:endParaRPr lang="de-DE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3638" y="1003300"/>
            <a:ext cx="4446587" cy="3335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88736" y="4654146"/>
            <a:ext cx="6417028" cy="46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2" tIns="46031" rIns="92062" bIns="460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791394" y="9432913"/>
            <a:ext cx="4067424" cy="49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2" tIns="46031" rIns="92062" bIns="46031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9"/>
              </a:lnSpc>
              <a:defRPr sz="1000">
                <a:latin typeface="Stafford" pitchFamily="2" charset="0"/>
              </a:defRPr>
            </a:lvl1pPr>
          </a:lstStyle>
          <a:p>
            <a:pPr>
              <a:defRPr/>
            </a:pPr>
            <a:r>
              <a:rPr lang="de-DE" smtClean="0"/>
              <a:t>|  Fachbereich 18  |  Institut Theorie Elektromagnetischer Felder  |  PD Dr.rer.nat. Erion Gjonaj</a:t>
            </a: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858817" y="9432913"/>
            <a:ext cx="934084" cy="49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2" tIns="46031" rIns="92062" bIns="46031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ts val="1309"/>
              </a:lnSpc>
              <a:defRPr sz="1000">
                <a:latin typeface="Stafford" pitchFamily="2" charset="0"/>
              </a:defRPr>
            </a:lvl1pPr>
          </a:lstStyle>
          <a:p>
            <a:pPr>
              <a:defRPr/>
            </a:pPr>
            <a:r>
              <a:rPr lang="de-DE"/>
              <a:t>|  </a:t>
            </a:r>
            <a:fld id="{F89C0847-775A-4663-8DCA-21168A9B03B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88737" y="420200"/>
            <a:ext cx="5353388" cy="42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734" tIns="0" rIns="0" bIns="0" anchor="ctr"/>
          <a:lstStyle/>
          <a:p>
            <a:pPr>
              <a:lnSpc>
                <a:spcPts val="1309"/>
              </a:lnSpc>
              <a:defRPr/>
            </a:pPr>
            <a:endParaRPr lang="de-DE" sz="1000" b="1">
              <a:latin typeface="Stafford" pitchFamily="2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88736" y="194922"/>
            <a:ext cx="6418628" cy="156576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62" tIns="46031" rIns="92062" bIns="46031" anchor="ctr"/>
          <a:lstStyle/>
          <a:p>
            <a:pPr>
              <a:defRPr/>
            </a:pPr>
            <a:endParaRPr lang="en-US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188736" y="391441"/>
            <a:ext cx="6418628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</p:spPr>
        <p:txBody>
          <a:bodyPr lIns="92062" tIns="46031" rIns="92062" bIns="46031"/>
          <a:lstStyle/>
          <a:p>
            <a:pPr>
              <a:defRPr/>
            </a:pPr>
            <a:endParaRPr lang="en-US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188736" y="848387"/>
            <a:ext cx="641862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 lIns="92062" tIns="46031" rIns="92062" bIns="46031"/>
          <a:lstStyle/>
          <a:p>
            <a:pPr>
              <a:defRPr/>
            </a:pPr>
            <a:endParaRPr lang="en-US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188736" y="9432913"/>
            <a:ext cx="641862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 lIns="92062" tIns="46031" rIns="92062" bIns="46031"/>
          <a:lstStyle/>
          <a:p>
            <a:pPr>
              <a:defRPr/>
            </a:pPr>
            <a:endParaRPr lang="en-US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187138" y="4457626"/>
            <a:ext cx="6418627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 lIns="92062" tIns="46031" rIns="92062" bIns="46031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6360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1pPr>
    <a:lvl2pPr marL="457200" algn="l" rtl="0" eaLnBrk="0" fontAlgn="base" hangingPunct="0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2pPr>
    <a:lvl3pPr marL="914400" algn="l" rtl="0" eaLnBrk="0" fontAlgn="base" hangingPunct="0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3pPr>
    <a:lvl4pPr marL="1371600" algn="l" rtl="0" eaLnBrk="0" fontAlgn="base" hangingPunct="0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4pPr>
    <a:lvl5pPr marL="1828800" algn="l" rtl="0" eaLnBrk="0" fontAlgn="base" hangingPunct="0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1684" indent="-27757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10284" indent="-22205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54399" indent="-22205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98511" indent="-22205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42625" indent="-222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86739" indent="-222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30853" indent="-222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74965" indent="-222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312"/>
              </a:lnSpc>
            </a:pPr>
            <a:fld id="{950270DD-79D7-4C45-9E73-96E71E4845A7}" type="datetime4">
              <a:rPr lang="de-DE" smtClean="0">
                <a:latin typeface="Stafford" pitchFamily="2" charset="0"/>
              </a:rPr>
              <a:pPr eaLnBrk="1" hangingPunct="1">
                <a:lnSpc>
                  <a:spcPts val="1312"/>
                </a:lnSpc>
              </a:pPr>
              <a:t>30. August 2017</a:t>
            </a:fld>
            <a:endParaRPr lang="de-DE" smtClean="0">
              <a:latin typeface="Stafford" pitchFamily="2" charset="0"/>
            </a:endParaRPr>
          </a:p>
        </p:txBody>
      </p:sp>
      <p:sp>
        <p:nvSpPr>
          <p:cNvPr id="45059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2638174" y="6494992"/>
            <a:ext cx="5990067" cy="34213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1684" indent="-27757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10284" indent="-22205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54399" indent="-22205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98511" indent="-22205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42625" indent="-222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86739" indent="-222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30853" indent="-222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74965" indent="-222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312"/>
              </a:lnSpc>
            </a:pPr>
            <a:r>
              <a:rPr lang="de-DE" smtClean="0">
                <a:latin typeface="Stafford" pitchFamily="2" charset="0"/>
              </a:rPr>
              <a:t>|  Fachbereich 18  |  Institut Theorie Elektromagnetischer Felder  |  PD Dr.rer.nat. Erion Gjonaj</a:t>
            </a:r>
          </a:p>
        </p:txBody>
      </p:sp>
      <p:sp>
        <p:nvSpPr>
          <p:cNvPr id="450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1684" indent="-27757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10284" indent="-22205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54399" indent="-22205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98511" indent="-22205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42625" indent="-222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86739" indent="-222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30853" indent="-222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74965" indent="-222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312"/>
              </a:lnSpc>
            </a:pPr>
            <a:r>
              <a:rPr lang="de-DE" smtClean="0">
                <a:latin typeface="Stafford" pitchFamily="2" charset="0"/>
              </a:rPr>
              <a:t>|  </a:t>
            </a:r>
            <a:fld id="{343D8A4E-2591-45B3-A5B4-92F306470866}" type="slidenum">
              <a:rPr lang="de-DE" smtClean="0">
                <a:latin typeface="Stafford" pitchFamily="2" charset="0"/>
              </a:rPr>
              <a:pPr eaLnBrk="1" hangingPunct="1">
                <a:lnSpc>
                  <a:spcPts val="1312"/>
                </a:lnSpc>
              </a:pPr>
              <a:t>1</a:t>
            </a:fld>
            <a:endParaRPr lang="de-DE" smtClean="0">
              <a:latin typeface="Stafford" pitchFamily="2" charset="0"/>
            </a:endParaRPr>
          </a:p>
        </p:txBody>
      </p:sp>
      <p:sp>
        <p:nvSpPr>
          <p:cNvPr id="450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6043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0825" y="368300"/>
            <a:ext cx="8642350" cy="2089150"/>
          </a:xfrm>
          <a:prstGeom prst="rect">
            <a:avLst/>
          </a:prstGeom>
          <a:solidFill>
            <a:srgbClr val="E6001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E6001A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" name="Picture 9" descr="tud_logo"/>
          <p:cNvPicPr>
            <a:picLocks noChangeAspect="1" noChangeArrowheads="1"/>
          </p:cNvPicPr>
          <p:nvPr/>
        </p:nvPicPr>
        <p:blipFill>
          <a:blip r:embed="rId2" cstate="print"/>
          <a:srcRect r="5453"/>
          <a:stretch>
            <a:fillRect/>
          </a:stretch>
        </p:blipFill>
        <p:spPr bwMode="auto">
          <a:xfrm>
            <a:off x="7172325" y="657225"/>
            <a:ext cx="18732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252413" y="6489700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>
            <a:off x="252413" y="6489700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250825" y="36036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250825" y="2457450"/>
            <a:ext cx="8640763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2" name="Picture 21" descr="TEMF-Logo06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2025" y="6510338"/>
            <a:ext cx="309563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58775" y="692150"/>
            <a:ext cx="6734175" cy="57785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8775" y="1449388"/>
            <a:ext cx="6734175" cy="944562"/>
          </a:xfrm>
        </p:spPr>
        <p:txBody>
          <a:bodyPr lIns="0" tIns="0" rIns="0" bIns="0"/>
          <a:lstStyle>
            <a:lvl1pPr marL="0" indent="0">
              <a:spcBef>
                <a:spcPct val="0"/>
              </a:spcBef>
              <a:buFont typeface="Arial" charset="0"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</a:t>
            </a:r>
          </a:p>
          <a:p>
            <a:r>
              <a:rPr lang="de-DE"/>
              <a:t>Untertitelmasters durch </a:t>
            </a:r>
          </a:p>
          <a:p>
            <a:r>
              <a:rPr lang="de-DE"/>
              <a:t>Klicken bearbeiten</a:t>
            </a:r>
          </a:p>
        </p:txBody>
      </p:sp>
      <p:sp>
        <p:nvSpPr>
          <p:cNvPr id="13" name="Rectangle 17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775" y="6510338"/>
            <a:ext cx="8532813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21. Oktober 2010  |  TU Darmstadt  |  Fachbereich 18  |  Institut Theorie Elektromagnetischer Felder  |  </a:t>
            </a:r>
            <a:r>
              <a:rPr lang="de-DE" dirty="0" smtClean="0"/>
              <a:t>PD </a:t>
            </a:r>
            <a:r>
              <a:rPr lang="de-DE" dirty="0" err="1" smtClean="0"/>
              <a:t>Dr.rer.nat</a:t>
            </a:r>
            <a:r>
              <a:rPr lang="de-DE" dirty="0" smtClean="0"/>
              <a:t>. Erion Gjonaj  </a:t>
            </a:r>
            <a:r>
              <a:rPr lang="de-DE" dirty="0"/>
              <a:t>|  ‹Nr.›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21. Oktober 2010  |  TU Darmstadt  |  Fachbereich 18  |  Institut Theorie Elektromagnetischer Felder  |  </a:t>
            </a:r>
            <a:r>
              <a:rPr lang="de-DE" dirty="0" smtClean="0"/>
              <a:t>PD </a:t>
            </a:r>
            <a:r>
              <a:rPr lang="de-DE" dirty="0" err="1" smtClean="0"/>
              <a:t>Dr.rer.nat</a:t>
            </a:r>
            <a:r>
              <a:rPr lang="de-DE" dirty="0" smtClean="0"/>
              <a:t>. Erion Gjonaj  </a:t>
            </a:r>
            <a:r>
              <a:rPr lang="de-DE" dirty="0"/>
              <a:t>|  ‹Nr.›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32588" y="488950"/>
            <a:ext cx="2159000" cy="5892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488950"/>
            <a:ext cx="6329363" cy="58928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21. Oktober 2010  |  TU Darmstadt  |  Fachbereich 18  |  Institut Theorie Elektromagnetischer Felder  |  </a:t>
            </a:r>
            <a:r>
              <a:rPr lang="de-DE" dirty="0" smtClean="0"/>
              <a:t>PD </a:t>
            </a:r>
            <a:r>
              <a:rPr lang="de-DE" dirty="0" err="1" smtClean="0"/>
              <a:t>Dr.rer.nat</a:t>
            </a:r>
            <a:r>
              <a:rPr lang="de-DE" dirty="0" smtClean="0"/>
              <a:t>. Erion Gjonaj  </a:t>
            </a:r>
            <a:r>
              <a:rPr lang="de-DE" dirty="0"/>
              <a:t>|  ‹Nr.›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488950"/>
            <a:ext cx="6877050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592263"/>
            <a:ext cx="4243388" cy="478948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6613" y="1592263"/>
            <a:ext cx="4244975" cy="231775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6613" y="4062413"/>
            <a:ext cx="4244975" cy="231933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21. Oktober 2010  |  TU Darmstadt  |  Fachbereich 18  |  Institut Theorie Elektromagnetischer Felder  |  </a:t>
            </a:r>
            <a:r>
              <a:rPr lang="de-DE" dirty="0" smtClean="0"/>
              <a:t>PD </a:t>
            </a:r>
            <a:r>
              <a:rPr lang="de-DE" dirty="0" err="1" smtClean="0"/>
              <a:t>Dr.rer.nat</a:t>
            </a:r>
            <a:r>
              <a:rPr lang="de-DE" dirty="0" smtClean="0"/>
              <a:t>. Erion Gjonaj  </a:t>
            </a:r>
            <a:r>
              <a:rPr lang="de-DE" dirty="0"/>
              <a:t>|  ‹Nr.›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21. Oktober 2010  |  TU Darmstadt  |  Fachbereich 18  |  Institut Theorie Elektromagnetischer Felder  |  </a:t>
            </a:r>
            <a:r>
              <a:rPr lang="de-DE" dirty="0" smtClean="0"/>
              <a:t>PD </a:t>
            </a:r>
            <a:r>
              <a:rPr lang="de-DE" dirty="0" err="1" smtClean="0"/>
              <a:t>Dr.rer.nat</a:t>
            </a:r>
            <a:r>
              <a:rPr lang="de-DE" dirty="0" smtClean="0"/>
              <a:t>. Erion Gjonaj  </a:t>
            </a:r>
            <a:r>
              <a:rPr lang="de-DE" dirty="0"/>
              <a:t>|  ‹Nr.›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21. Oktober 2010  |  TU Darmstadt  |  Fachbereich 18  |  Institut Theorie Elektromagnetischer Felder  |  </a:t>
            </a:r>
            <a:r>
              <a:rPr lang="de-DE" dirty="0" smtClean="0"/>
              <a:t>PD </a:t>
            </a:r>
            <a:r>
              <a:rPr lang="de-DE" dirty="0" err="1" smtClean="0"/>
              <a:t>Dr.rer.nat</a:t>
            </a:r>
            <a:r>
              <a:rPr lang="de-DE" dirty="0" smtClean="0"/>
              <a:t>. Erion Gjonaj  </a:t>
            </a:r>
            <a:r>
              <a:rPr lang="de-DE" dirty="0"/>
              <a:t>|  ‹Nr.›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592263"/>
            <a:ext cx="4243388" cy="4789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592263"/>
            <a:ext cx="4244975" cy="4789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21. Oktober 2010  |  TU Darmstadt  |  Fachbereich 18  |  Institut Theorie Elektromagnetischer Felder  |  </a:t>
            </a:r>
            <a:r>
              <a:rPr lang="de-DE" dirty="0" smtClean="0"/>
              <a:t>PD </a:t>
            </a:r>
            <a:r>
              <a:rPr lang="de-DE" dirty="0" err="1" smtClean="0"/>
              <a:t>Dr.rer.nat</a:t>
            </a:r>
            <a:r>
              <a:rPr lang="de-DE" dirty="0" smtClean="0"/>
              <a:t>. Erion Gjonaj  </a:t>
            </a:r>
            <a:r>
              <a:rPr lang="de-DE" dirty="0"/>
              <a:t>|  ‹Nr.›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21. Oktober 2010  |  TU Darmstadt  |  Fachbereich 18  |  Institut Theorie Elektromagnetischer Felder  |  </a:t>
            </a:r>
            <a:r>
              <a:rPr lang="de-DE" dirty="0" smtClean="0"/>
              <a:t>PD </a:t>
            </a:r>
            <a:r>
              <a:rPr lang="de-DE" dirty="0" err="1" smtClean="0"/>
              <a:t>Dr.rer.nat</a:t>
            </a:r>
            <a:r>
              <a:rPr lang="de-DE" dirty="0" smtClean="0"/>
              <a:t>. Erion Gjonaj  </a:t>
            </a:r>
            <a:r>
              <a:rPr lang="de-DE" dirty="0"/>
              <a:t>|  ‹Nr.›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21. Oktober 2010  |  TU Darmstadt  |  Fachbereich 18  |  Institut Theorie Elektromagnetischer Felder  |  </a:t>
            </a:r>
            <a:r>
              <a:rPr lang="de-DE" dirty="0" smtClean="0"/>
              <a:t>PD </a:t>
            </a:r>
            <a:r>
              <a:rPr lang="de-DE" dirty="0" err="1" smtClean="0"/>
              <a:t>Dr.rer.nat</a:t>
            </a:r>
            <a:r>
              <a:rPr lang="de-DE" dirty="0" smtClean="0"/>
              <a:t>. Erion Gjonaj  </a:t>
            </a:r>
            <a:r>
              <a:rPr lang="de-DE" dirty="0"/>
              <a:t>|  ‹Nr.›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21. Oktober 2010  |  TU Darmstadt  |  Fachbereich 18  |  Institut Theorie Elektromagnetischer Felder  |  </a:t>
            </a:r>
            <a:r>
              <a:rPr lang="de-DE" dirty="0" smtClean="0"/>
              <a:t>PD </a:t>
            </a:r>
            <a:r>
              <a:rPr lang="de-DE" dirty="0" err="1" smtClean="0"/>
              <a:t>Dr.rer.nat</a:t>
            </a:r>
            <a:r>
              <a:rPr lang="de-DE" dirty="0" smtClean="0"/>
              <a:t>. Erion Gjonaj  </a:t>
            </a:r>
            <a:r>
              <a:rPr lang="de-DE" dirty="0"/>
              <a:t>|  ‹Nr.›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21. Oktober 2010  |  TU Darmstadt  |  Fachbereich 18  |  Institut Theorie Elektromagnetischer Felder  |  </a:t>
            </a:r>
            <a:r>
              <a:rPr lang="de-DE" dirty="0" smtClean="0"/>
              <a:t>PD </a:t>
            </a:r>
            <a:r>
              <a:rPr lang="de-DE" dirty="0" err="1" smtClean="0"/>
              <a:t>Dr.rer.nat</a:t>
            </a:r>
            <a:r>
              <a:rPr lang="de-DE" dirty="0" smtClean="0"/>
              <a:t>. Erion Gjonaj  </a:t>
            </a:r>
            <a:r>
              <a:rPr lang="de-DE" dirty="0"/>
              <a:t>|  ‹Nr.›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21. Oktober 2010  |  TU Darmstadt  |  Fachbereich 18  |  Institut Theorie Elektromagnetischer Felder  |  </a:t>
            </a:r>
            <a:r>
              <a:rPr lang="de-DE" dirty="0" smtClean="0"/>
              <a:t>PD </a:t>
            </a:r>
            <a:r>
              <a:rPr lang="de-DE" dirty="0" err="1" smtClean="0"/>
              <a:t>Dr.rer.nat</a:t>
            </a:r>
            <a:r>
              <a:rPr lang="de-DE" dirty="0" smtClean="0"/>
              <a:t>. Erion Gjonaj  </a:t>
            </a:r>
            <a:r>
              <a:rPr lang="de-DE" dirty="0"/>
              <a:t>|  ‹Nr.›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50825" y="368300"/>
            <a:ext cx="86423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488950"/>
            <a:ext cx="68770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592263"/>
            <a:ext cx="8640763" cy="47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775" y="6510338"/>
            <a:ext cx="85344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de-DE" dirty="0"/>
              <a:t>21. Oktober 2010  |  TU Darmstadt  |  Fachbereich 18  |  Institut Theorie Elektromagnetischer Felder  |  </a:t>
            </a:r>
            <a:r>
              <a:rPr lang="de-DE" dirty="0" smtClean="0"/>
              <a:t>PD </a:t>
            </a:r>
            <a:r>
              <a:rPr lang="de-DE" dirty="0" err="1" smtClean="0"/>
              <a:t>Dr.rer.nat</a:t>
            </a:r>
            <a:r>
              <a:rPr lang="de-DE" dirty="0" smtClean="0"/>
              <a:t>. Erion Gjonaj  </a:t>
            </a:r>
            <a:r>
              <a:rPr lang="de-DE" dirty="0"/>
              <a:t>|  ‹Nr.› 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E6001A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103" name="Picture 9" descr="tud_logo"/>
          <p:cNvPicPr>
            <a:picLocks noChangeAspect="1" noChangeArrowheads="1"/>
          </p:cNvPicPr>
          <p:nvPr/>
        </p:nvPicPr>
        <p:blipFill>
          <a:blip r:embed="rId14" cstate="print"/>
          <a:srcRect r="5453"/>
          <a:stretch>
            <a:fillRect/>
          </a:stretch>
        </p:blipFill>
        <p:spPr bwMode="auto">
          <a:xfrm>
            <a:off x="7167563" y="512763"/>
            <a:ext cx="1873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250825" y="1449388"/>
            <a:ext cx="8640763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252413" y="6489700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250825" y="36671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4107" name="Picture 18" descr="TEMF-Logo06b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582025" y="6510338"/>
            <a:ext cx="309563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179388" indent="-1793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▪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349250" indent="-168275" algn="l" rtl="0" eaLnBrk="0" fontAlgn="base" hangingPunct="0"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2pPr>
      <a:lvl3pPr marL="538163" indent="-18732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717550" indent="-173038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908050" indent="-188913" algn="l" rtl="0" eaLnBrk="0" fontAlgn="base" hangingPunct="0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5pPr>
      <a:lvl6pPr marL="1365250" indent="-188913" algn="l" rtl="0" fontAlgn="base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6pPr>
      <a:lvl7pPr marL="1822450" indent="-188913" algn="l" rtl="0" fontAlgn="base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7pPr>
      <a:lvl8pPr marL="2279650" indent="-188913" algn="l" rtl="0" fontAlgn="base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8pPr>
      <a:lvl9pPr marL="2736850" indent="-188913" algn="l" rtl="0" fontAlgn="base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50000" t="52618" r="13788" b="28535"/>
          <a:stretch/>
        </p:blipFill>
        <p:spPr>
          <a:xfrm>
            <a:off x="4247964" y="2488799"/>
            <a:ext cx="4788532" cy="1444257"/>
          </a:xfrm>
          <a:prstGeom prst="rect">
            <a:avLst/>
          </a:prstGeom>
        </p:spPr>
      </p:pic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250825" y="1592263"/>
            <a:ext cx="8640763" cy="478948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de-DE" dirty="0"/>
              <a:t>SR </a:t>
            </a:r>
            <a:r>
              <a:rPr lang="en-US" altLang="de-DE" dirty="0" smtClean="0"/>
              <a:t>in FCC-</a:t>
            </a:r>
            <a:r>
              <a:rPr lang="en-US" altLang="de-DE" dirty="0" err="1" smtClean="0"/>
              <a:t>ee</a:t>
            </a:r>
            <a:r>
              <a:rPr lang="en-US" altLang="de-DE" dirty="0" smtClean="0"/>
              <a:t> / FCC-</a:t>
            </a:r>
            <a:r>
              <a:rPr lang="en-US" altLang="de-DE" dirty="0" err="1" smtClean="0"/>
              <a:t>hh</a:t>
            </a:r>
            <a:endParaRPr lang="en-US" altLang="de-DE" dirty="0"/>
          </a:p>
          <a:p>
            <a:pPr lvl="1">
              <a:spcBef>
                <a:spcPts val="600"/>
              </a:spcBef>
            </a:pPr>
            <a:r>
              <a:rPr lang="en-US" altLang="de-DE" sz="2200" dirty="0" smtClean="0"/>
              <a:t>Magnetic bends in the IR of FCC</a:t>
            </a:r>
          </a:p>
          <a:p>
            <a:pPr lvl="1">
              <a:spcBef>
                <a:spcPts val="600"/>
              </a:spcBef>
            </a:pPr>
            <a:r>
              <a:rPr lang="en-US" altLang="de-DE" sz="2200" dirty="0"/>
              <a:t>Effects on beam </a:t>
            </a:r>
            <a:r>
              <a:rPr lang="en-US" altLang="de-DE" sz="2200" dirty="0" smtClean="0"/>
              <a:t>luminosity</a:t>
            </a:r>
            <a:endParaRPr lang="en-US" altLang="de-DE" sz="2200" dirty="0" smtClean="0"/>
          </a:p>
          <a:p>
            <a:pPr lvl="1">
              <a:spcBef>
                <a:spcPts val="600"/>
              </a:spcBef>
            </a:pPr>
            <a:r>
              <a:rPr lang="en-US" altLang="de-DE" sz="2200" dirty="0" smtClean="0"/>
              <a:t>Wall </a:t>
            </a:r>
            <a:r>
              <a:rPr lang="en-US" altLang="de-DE" sz="2200" dirty="0" smtClean="0"/>
              <a:t>heating</a:t>
            </a:r>
          </a:p>
          <a:p>
            <a:pPr lvl="1">
              <a:spcBef>
                <a:spcPts val="600"/>
              </a:spcBef>
            </a:pPr>
            <a:r>
              <a:rPr lang="en-US" altLang="de-DE" sz="2200" dirty="0" smtClean="0"/>
              <a:t>High photon energy</a:t>
            </a:r>
          </a:p>
          <a:p>
            <a:pPr lvl="1">
              <a:spcBef>
                <a:spcPts val="600"/>
              </a:spcBef>
            </a:pPr>
            <a:r>
              <a:rPr lang="en-US" altLang="de-DE" sz="2200" dirty="0" smtClean="0"/>
              <a:t>Impact </a:t>
            </a:r>
            <a:r>
              <a:rPr lang="en-US" altLang="de-DE" sz="2200" dirty="0" smtClean="0"/>
              <a:t>on detector operation</a:t>
            </a:r>
          </a:p>
          <a:p>
            <a:pPr>
              <a:spcBef>
                <a:spcPts val="1800"/>
              </a:spcBef>
            </a:pPr>
            <a:r>
              <a:rPr lang="en-US" altLang="de-DE" sz="2600" dirty="0" smtClean="0"/>
              <a:t>Present estimates</a:t>
            </a:r>
          </a:p>
          <a:p>
            <a:pPr lvl="1">
              <a:spcBef>
                <a:spcPts val="600"/>
              </a:spcBef>
            </a:pPr>
            <a:r>
              <a:rPr lang="en-US" altLang="de-DE" sz="2200" dirty="0" smtClean="0"/>
              <a:t>Semi-analytical for </a:t>
            </a:r>
            <a:r>
              <a:rPr lang="en-US" altLang="de-DE" sz="2200" dirty="0" smtClean="0"/>
              <a:t>the </a:t>
            </a:r>
            <a:r>
              <a:rPr lang="en-US" altLang="de-DE" sz="2200" dirty="0" smtClean="0"/>
              <a:t>radiated</a:t>
            </a:r>
            <a:br>
              <a:rPr lang="en-US" altLang="de-DE" sz="2200" dirty="0" smtClean="0"/>
            </a:br>
            <a:r>
              <a:rPr lang="en-US" altLang="de-DE" sz="2200" dirty="0" smtClean="0"/>
              <a:t>power</a:t>
            </a:r>
            <a:endParaRPr lang="en-US" altLang="de-DE" sz="2200" dirty="0"/>
          </a:p>
          <a:p>
            <a:pPr lvl="1">
              <a:spcBef>
                <a:spcPts val="600"/>
              </a:spcBef>
            </a:pPr>
            <a:r>
              <a:rPr lang="en-US" altLang="de-DE" sz="2200" dirty="0" smtClean="0"/>
              <a:t>Optical ray approximation for</a:t>
            </a:r>
            <a:br>
              <a:rPr lang="en-US" altLang="de-DE" sz="2200" dirty="0" smtClean="0"/>
            </a:br>
            <a:r>
              <a:rPr lang="en-US" altLang="de-DE" sz="2200" dirty="0" smtClean="0"/>
              <a:t>SR-pattern in the </a:t>
            </a:r>
            <a:r>
              <a:rPr lang="en-US" altLang="de-DE" sz="2200" dirty="0" smtClean="0"/>
              <a:t>bends</a:t>
            </a:r>
          </a:p>
          <a:p>
            <a:pPr>
              <a:spcBef>
                <a:spcPts val="0"/>
              </a:spcBef>
            </a:pPr>
            <a:endParaRPr lang="en-US" altLang="de-DE" sz="3200" dirty="0"/>
          </a:p>
          <a:p>
            <a:pPr lvl="1">
              <a:spcBef>
                <a:spcPts val="600"/>
              </a:spcBef>
            </a:pPr>
            <a:endParaRPr lang="en-US" altLang="de-DE" sz="2200" dirty="0"/>
          </a:p>
          <a:p>
            <a:pPr lvl="1">
              <a:spcBef>
                <a:spcPts val="600"/>
              </a:spcBef>
            </a:pPr>
            <a:endParaRPr lang="en-US" altLang="de-DE" sz="2200" dirty="0" smtClean="0"/>
          </a:p>
          <a:p>
            <a:pPr lvl="1">
              <a:spcBef>
                <a:spcPts val="600"/>
              </a:spcBef>
            </a:pPr>
            <a:endParaRPr lang="en-US" altLang="de-DE" sz="2200" dirty="0"/>
          </a:p>
          <a:p>
            <a:pPr lvl="1">
              <a:spcBef>
                <a:spcPts val="600"/>
              </a:spcBef>
            </a:pPr>
            <a:endParaRPr lang="en-US" altLang="de-DE" sz="2200" dirty="0" smtClean="0"/>
          </a:p>
          <a:p>
            <a:pPr lvl="1">
              <a:spcBef>
                <a:spcPts val="600"/>
              </a:spcBef>
            </a:pPr>
            <a:endParaRPr lang="en-US" altLang="de-DE" sz="2200" dirty="0"/>
          </a:p>
          <a:p>
            <a:pPr lvl="1">
              <a:spcBef>
                <a:spcPts val="600"/>
              </a:spcBef>
            </a:pPr>
            <a:endParaRPr lang="en-US" altLang="de-DE" sz="2200" dirty="0"/>
          </a:p>
          <a:p>
            <a:pPr>
              <a:spcBef>
                <a:spcPts val="0"/>
              </a:spcBef>
            </a:pPr>
            <a:endParaRPr lang="en-US" altLang="de-DE" sz="3200" dirty="0" smtClean="0"/>
          </a:p>
          <a:p>
            <a:pPr>
              <a:spcBef>
                <a:spcPts val="0"/>
              </a:spcBef>
            </a:pPr>
            <a:endParaRPr lang="en-US" altLang="de-DE" sz="3200" dirty="0"/>
          </a:p>
          <a:p>
            <a:pPr lvl="1">
              <a:spcBef>
                <a:spcPts val="600"/>
              </a:spcBef>
            </a:pPr>
            <a:endParaRPr lang="en-US" altLang="de-DE" sz="2200" dirty="0"/>
          </a:p>
          <a:p>
            <a:pPr>
              <a:spcBef>
                <a:spcPts val="0"/>
              </a:spcBef>
            </a:pPr>
            <a:endParaRPr lang="en-US" altLang="de-DE" sz="3000" dirty="0"/>
          </a:p>
        </p:txBody>
      </p:sp>
      <p:sp>
        <p:nvSpPr>
          <p:cNvPr id="8201" name="Titel 4"/>
          <p:cNvSpPr>
            <a:spLocks noGrp="1"/>
          </p:cNvSpPr>
          <p:nvPr>
            <p:ph type="title"/>
          </p:nvPr>
        </p:nvSpPr>
        <p:spPr>
          <a:xfrm>
            <a:off x="287524" y="488950"/>
            <a:ext cx="6977446" cy="838200"/>
          </a:xfrm>
        </p:spPr>
        <p:txBody>
          <a:bodyPr/>
          <a:lstStyle/>
          <a:p>
            <a:r>
              <a:rPr lang="en-US" sz="2400" dirty="0"/>
              <a:t>Computation of synchrotron radiation </a:t>
            </a:r>
            <a:r>
              <a:rPr lang="en-US" sz="2400" dirty="0" smtClean="0"/>
              <a:t>for </a:t>
            </a:r>
            <a:r>
              <a:rPr lang="en-US" sz="2400" dirty="0"/>
              <a:t>FCC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b="0" dirty="0" smtClean="0"/>
              <a:t>D. Bizzozero, </a:t>
            </a:r>
            <a:r>
              <a:rPr lang="de-DE" sz="2400" b="0" u="sng" dirty="0" smtClean="0"/>
              <a:t>E. Gjonaj</a:t>
            </a:r>
            <a:r>
              <a:rPr lang="de-DE" sz="2400" b="0" dirty="0" smtClean="0"/>
              <a:t>, H. De </a:t>
            </a:r>
            <a:r>
              <a:rPr lang="de-DE" sz="2400" b="0" dirty="0" err="1" smtClean="0"/>
              <a:t>Gersem</a:t>
            </a:r>
            <a:r>
              <a:rPr lang="de-DE" sz="2400" b="0" dirty="0" smtClean="0"/>
              <a:t>. T. Weiland</a:t>
            </a:r>
            <a:endParaRPr lang="en-US" sz="2400" b="0" dirty="0" smtClean="0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775" y="6510338"/>
            <a:ext cx="8532813" cy="231775"/>
          </a:xfrm>
          <a:noFill/>
        </p:spPr>
        <p:txBody>
          <a:bodyPr/>
          <a:lstStyle/>
          <a:p>
            <a:fld id="{AB0366C9-FC1E-4463-A9B4-4092E8419235}" type="datetime4">
              <a:rPr lang="en-US" smtClean="0"/>
              <a:pPr/>
              <a:t>August 30, 2017</a:t>
            </a:fld>
            <a:r>
              <a:rPr lang="en-US" dirty="0" smtClean="0"/>
              <a:t>  |  TU Darmstadt  |  </a:t>
            </a:r>
            <a:r>
              <a:rPr lang="en-US" dirty="0" err="1" smtClean="0"/>
              <a:t>Fachbereich</a:t>
            </a:r>
            <a:r>
              <a:rPr lang="en-US" dirty="0" smtClean="0"/>
              <a:t> 18  |  </a:t>
            </a:r>
            <a:r>
              <a:rPr lang="en-US" dirty="0" err="1" smtClean="0"/>
              <a:t>Institut</a:t>
            </a:r>
            <a:r>
              <a:rPr lang="en-US" dirty="0" smtClean="0"/>
              <a:t> </a:t>
            </a:r>
            <a:r>
              <a:rPr lang="en-US" dirty="0" err="1" smtClean="0"/>
              <a:t>Theorie</a:t>
            </a:r>
            <a:r>
              <a:rPr lang="en-US" dirty="0" smtClean="0"/>
              <a:t> </a:t>
            </a:r>
            <a:r>
              <a:rPr lang="en-US" dirty="0" err="1" smtClean="0"/>
              <a:t>Elektromagnetischer</a:t>
            </a:r>
            <a:r>
              <a:rPr lang="en-US" dirty="0" smtClean="0"/>
              <a:t> Felder  |  PD </a:t>
            </a:r>
            <a:r>
              <a:rPr lang="en-US" dirty="0" err="1" smtClean="0"/>
              <a:t>Dr.rer.nat</a:t>
            </a:r>
            <a:r>
              <a:rPr lang="en-US" dirty="0" smtClean="0"/>
              <a:t>. Erion Gjonaj  |  </a:t>
            </a:r>
            <a:fld id="{68531CE7-13B3-417F-A71B-C2AFCCD0E6C9}" type="slidenum">
              <a:rPr lang="en-US"/>
              <a:pPr/>
              <a:t>1</a:t>
            </a:fld>
            <a:endParaRPr lang="en-US" dirty="0" smtClean="0"/>
          </a:p>
          <a:p>
            <a:endParaRPr lang="en-US" dirty="0" smtClean="0"/>
          </a:p>
        </p:txBody>
      </p:sp>
      <p:sp>
        <p:nvSpPr>
          <p:cNvPr id="10" name="TextBox 25">
            <a:extLst>
              <a:ext uri="{FF2B5EF4-FFF2-40B4-BE49-F238E27FC236}">
                <a16:creationId xmlns:a16="http://schemas.microsoft.com/office/drawing/2014/main" id="{69FBBC1C-4A0A-4AA3-A99F-0CEBAF6909B0}"/>
              </a:ext>
            </a:extLst>
          </p:cNvPr>
          <p:cNvSpPr txBox="1"/>
          <p:nvPr/>
        </p:nvSpPr>
        <p:spPr>
          <a:xfrm>
            <a:off x="5364980" y="2060848"/>
            <a:ext cx="3815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LHC IP5 geometry (</a:t>
            </a:r>
            <a:r>
              <a:rPr lang="en-US" dirty="0" err="1" smtClean="0"/>
              <a:t>Burkhard</a:t>
            </a:r>
            <a:r>
              <a:rPr lang="en-US" dirty="0" smtClean="0"/>
              <a:t> et al.)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/>
          <a:srcRect l="24819" t="31308" r="23435" b="15731"/>
          <a:stretch/>
        </p:blipFill>
        <p:spPr>
          <a:xfrm>
            <a:off x="4788024" y="4601055"/>
            <a:ext cx="3924436" cy="1713481"/>
          </a:xfrm>
          <a:prstGeom prst="rect">
            <a:avLst/>
          </a:prstGeom>
        </p:spPr>
      </p:pic>
      <p:sp>
        <p:nvSpPr>
          <p:cNvPr id="13" name="TextBox 25">
            <a:extLst>
              <a:ext uri="{FF2B5EF4-FFF2-40B4-BE49-F238E27FC236}">
                <a16:creationId xmlns:a16="http://schemas.microsoft.com/office/drawing/2014/main" id="{69FBBC1C-4A0A-4AA3-A99F-0CEBAF6909B0}"/>
              </a:ext>
            </a:extLst>
          </p:cNvPr>
          <p:cNvSpPr txBox="1"/>
          <p:nvPr/>
        </p:nvSpPr>
        <p:spPr>
          <a:xfrm>
            <a:off x="4806472" y="4066436"/>
            <a:ext cx="4158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Magnetic bend FCC-</a:t>
            </a:r>
            <a:r>
              <a:rPr lang="en-US" dirty="0" err="1" smtClean="0"/>
              <a:t>ee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err="1"/>
              <a:t>B</a:t>
            </a:r>
            <a:r>
              <a:rPr lang="en-US" dirty="0" err="1" smtClean="0"/>
              <a:t>oscolo</a:t>
            </a:r>
            <a:r>
              <a:rPr lang="en-US" dirty="0" smtClean="0"/>
              <a:t> </a:t>
            </a:r>
            <a:r>
              <a:rPr lang="en-US" dirty="0" smtClean="0"/>
              <a:t>et al.)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611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0F6034-B939-4982-9ECF-6DB800A4D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592263"/>
            <a:ext cx="8785671" cy="4789487"/>
          </a:xfrm>
        </p:spPr>
        <p:txBody>
          <a:bodyPr/>
          <a:lstStyle/>
          <a:p>
            <a:r>
              <a:rPr lang="en-US" dirty="0" smtClean="0"/>
              <a:t>Numerical study SR </a:t>
            </a:r>
            <a:r>
              <a:rPr lang="en-US" dirty="0" err="1" smtClean="0"/>
              <a:t>wakefields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 smtClean="0"/>
              <a:t>Direct solution of Maxwell’s equations using a high order DG-FEM method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Ultra-relativistic </a:t>
            </a:r>
            <a:r>
              <a:rPr lang="en-US" dirty="0"/>
              <a:t>bunch </a:t>
            </a:r>
            <a:r>
              <a:rPr lang="en-US" dirty="0" smtClean="0"/>
              <a:t>approximation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Transformation of geometry in </a:t>
            </a:r>
            <a:r>
              <a:rPr lang="en-US" dirty="0" err="1" smtClean="0"/>
              <a:t>Frenet-Serret</a:t>
            </a:r>
            <a:r>
              <a:rPr lang="en-US" dirty="0" smtClean="0"/>
              <a:t> coordinates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C13FD1-5176-42D8-898D-C30066DD65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8" t="18057" r="9000" b="24963"/>
          <a:stretch/>
        </p:blipFill>
        <p:spPr>
          <a:xfrm>
            <a:off x="137120" y="3913728"/>
            <a:ext cx="6871020" cy="2469098"/>
          </a:xfrm>
          <a:prstGeom prst="rect">
            <a:avLst/>
          </a:prstGeom>
        </p:spPr>
      </p:pic>
      <p:sp>
        <p:nvSpPr>
          <p:cNvPr id="7" name="TextBox 25">
            <a:extLst>
              <a:ext uri="{FF2B5EF4-FFF2-40B4-BE49-F238E27FC236}">
                <a16:creationId xmlns:a16="http://schemas.microsoft.com/office/drawing/2014/main" id="{69FBBC1C-4A0A-4AA3-A99F-0CEBAF6909B0}"/>
              </a:ext>
            </a:extLst>
          </p:cNvPr>
          <p:cNvSpPr txBox="1"/>
          <p:nvPr/>
        </p:nvSpPr>
        <p:spPr>
          <a:xfrm>
            <a:off x="7044652" y="4833156"/>
            <a:ext cx="2135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of a bunch compressor</a:t>
            </a:r>
          </a:p>
          <a:p>
            <a:r>
              <a:rPr lang="en-US" dirty="0"/>
              <a:t>f</a:t>
            </a:r>
            <a:r>
              <a:rPr lang="en-US" dirty="0" smtClean="0"/>
              <a:t>or DESY-XFEL</a:t>
            </a:r>
            <a:endParaRPr lang="en-US" dirty="0"/>
          </a:p>
        </p:txBody>
      </p:sp>
      <p:sp>
        <p:nvSpPr>
          <p:cNvPr id="8" name="Titel 4"/>
          <p:cNvSpPr>
            <a:spLocks noGrp="1"/>
          </p:cNvSpPr>
          <p:nvPr>
            <p:ph type="title"/>
          </p:nvPr>
        </p:nvSpPr>
        <p:spPr>
          <a:xfrm>
            <a:off x="287524" y="488950"/>
            <a:ext cx="6977446" cy="838200"/>
          </a:xfrm>
        </p:spPr>
        <p:txBody>
          <a:bodyPr/>
          <a:lstStyle/>
          <a:p>
            <a:r>
              <a:rPr lang="en-US" sz="2400" dirty="0"/>
              <a:t>Computation of synchrotron radiation </a:t>
            </a:r>
            <a:r>
              <a:rPr lang="en-US" sz="2400" dirty="0" smtClean="0"/>
              <a:t>for </a:t>
            </a:r>
            <a:r>
              <a:rPr lang="en-US" sz="2400" dirty="0"/>
              <a:t>FCC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b="0" dirty="0" smtClean="0"/>
              <a:t>D. Bizzozero, </a:t>
            </a:r>
            <a:r>
              <a:rPr lang="de-DE" sz="2400" b="0" u="sng" dirty="0" smtClean="0"/>
              <a:t>E. Gjonaj</a:t>
            </a:r>
            <a:r>
              <a:rPr lang="de-DE" sz="2400" b="0" dirty="0" smtClean="0"/>
              <a:t>, H. De </a:t>
            </a:r>
            <a:r>
              <a:rPr lang="de-DE" sz="2400" b="0" dirty="0" err="1" smtClean="0"/>
              <a:t>Gersem</a:t>
            </a:r>
            <a:r>
              <a:rPr lang="de-DE" sz="2400" b="0" dirty="0" smtClean="0"/>
              <a:t>. T. Weiland</a:t>
            </a:r>
            <a:endParaRPr lang="en-US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1964712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2A0F6034-B939-4982-9ECF-6DB800A4D09D}"/>
              </a:ext>
            </a:extLst>
          </p:cNvPr>
          <p:cNvSpPr txBox="1">
            <a:spLocks/>
          </p:cNvSpPr>
          <p:nvPr/>
        </p:nvSpPr>
        <p:spPr bwMode="auto">
          <a:xfrm>
            <a:off x="250825" y="1592263"/>
            <a:ext cx="8785671" cy="47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9250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400">
                <a:solidFill>
                  <a:schemeClr val="tx1"/>
                </a:solidFill>
                <a:latin typeface="+mn-lt"/>
              </a:defRPr>
            </a:lvl2pPr>
            <a:lvl3pPr marL="538163" indent="-1873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717550" indent="-173038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4pPr>
            <a:lvl5pPr marL="90805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5pPr>
            <a:lvl6pPr marL="1365250" indent="-188913" algn="l" rtl="0" fontAlgn="base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6pPr>
            <a:lvl7pPr marL="1822450" indent="-188913" algn="l" rtl="0" fontAlgn="base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7pPr>
            <a:lvl8pPr marL="2279650" indent="-188913" algn="l" rtl="0" fontAlgn="base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8pPr>
            <a:lvl9pPr marL="2736850" indent="-188913" algn="l" rtl="0" fontAlgn="base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Example calculation for a bunch compressor (DESY)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1" t="47874" r="13203" b="41088"/>
          <a:stretch/>
        </p:blipFill>
        <p:spPr>
          <a:xfrm>
            <a:off x="287524" y="4878453"/>
            <a:ext cx="8604956" cy="135886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2" t="25259" r="26580" b="30715"/>
          <a:stretch/>
        </p:blipFill>
        <p:spPr>
          <a:xfrm>
            <a:off x="5220072" y="2690472"/>
            <a:ext cx="3822192" cy="2057400"/>
          </a:xfrm>
          <a:prstGeom prst="rect">
            <a:avLst/>
          </a:prstGeom>
        </p:spPr>
      </p:pic>
      <p:cxnSp>
        <p:nvCxnSpPr>
          <p:cNvPr id="7" name="Straight Connector 6"/>
          <p:cNvCxnSpPr>
            <a:cxnSpLocks/>
          </p:cNvCxnSpPr>
          <p:nvPr/>
        </p:nvCxnSpPr>
        <p:spPr>
          <a:xfrm flipH="1">
            <a:off x="8035584" y="4703604"/>
            <a:ext cx="1006680" cy="6843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747552" y="5193359"/>
            <a:ext cx="288032" cy="19459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 flipH="1">
            <a:off x="8035584" y="4703604"/>
            <a:ext cx="216024" cy="4897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5227272" y="4703604"/>
            <a:ext cx="2538516" cy="6843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B25FD79-BC76-44EA-B48B-9A4B74AC329D}"/>
              </a:ext>
            </a:extLst>
          </p:cNvPr>
          <p:cNvCxnSpPr>
            <a:cxnSpLocks/>
          </p:cNvCxnSpPr>
          <p:nvPr/>
        </p:nvCxnSpPr>
        <p:spPr>
          <a:xfrm>
            <a:off x="7243496" y="4703604"/>
            <a:ext cx="504056" cy="4897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FBECCC70-8E9B-497C-B1B4-DFFF359310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" r="5375"/>
          <a:stretch/>
        </p:blipFill>
        <p:spPr>
          <a:xfrm>
            <a:off x="467544" y="2224514"/>
            <a:ext cx="3492388" cy="22199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659D942-DFD1-422C-8B49-E2013F51FA49}"/>
              </a:ext>
            </a:extLst>
          </p:cNvPr>
          <p:cNvSpPr txBox="1"/>
          <p:nvPr/>
        </p:nvSpPr>
        <p:spPr>
          <a:xfrm>
            <a:off x="431540" y="446437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Longitudinal </a:t>
            </a:r>
            <a:r>
              <a:rPr lang="en-US" dirty="0" smtClean="0"/>
              <a:t>SR wake </a:t>
            </a:r>
            <a:r>
              <a:rPr lang="en-US" dirty="0"/>
              <a:t>field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FBBC1C-4A0A-4AA3-A99F-0CEBAF6909B0}"/>
              </a:ext>
            </a:extLst>
          </p:cNvPr>
          <p:cNvSpPr txBox="1"/>
          <p:nvPr/>
        </p:nvSpPr>
        <p:spPr>
          <a:xfrm>
            <a:off x="5652120" y="230358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SR </a:t>
            </a:r>
            <a:r>
              <a:rPr lang="en-US" dirty="0"/>
              <a:t>field map</a:t>
            </a:r>
          </a:p>
        </p:txBody>
      </p:sp>
      <p:sp>
        <p:nvSpPr>
          <p:cNvPr id="15" name="Titel 4"/>
          <p:cNvSpPr>
            <a:spLocks noGrp="1"/>
          </p:cNvSpPr>
          <p:nvPr>
            <p:ph type="title"/>
          </p:nvPr>
        </p:nvSpPr>
        <p:spPr>
          <a:xfrm>
            <a:off x="287524" y="488950"/>
            <a:ext cx="6977446" cy="838200"/>
          </a:xfrm>
        </p:spPr>
        <p:txBody>
          <a:bodyPr/>
          <a:lstStyle/>
          <a:p>
            <a:r>
              <a:rPr lang="en-US" sz="2400" dirty="0"/>
              <a:t>Computation of synchrotron radiation </a:t>
            </a:r>
            <a:r>
              <a:rPr lang="en-US" sz="2400" dirty="0" smtClean="0"/>
              <a:t>for </a:t>
            </a:r>
            <a:r>
              <a:rPr lang="en-US" sz="2400" dirty="0"/>
              <a:t>FCC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b="0" dirty="0" smtClean="0"/>
              <a:t>D. Bizzozero, </a:t>
            </a:r>
            <a:r>
              <a:rPr lang="de-DE" sz="2400" b="0" u="sng" dirty="0" smtClean="0"/>
              <a:t>E. Gjonaj</a:t>
            </a:r>
            <a:r>
              <a:rPr lang="de-DE" sz="2400" b="0" dirty="0" smtClean="0"/>
              <a:t>, H. De </a:t>
            </a:r>
            <a:r>
              <a:rPr lang="de-DE" sz="2400" b="0" dirty="0" err="1" smtClean="0"/>
              <a:t>Gersem</a:t>
            </a:r>
            <a:r>
              <a:rPr lang="de-DE" sz="2400" b="0" dirty="0" smtClean="0"/>
              <a:t>. T. Weiland</a:t>
            </a:r>
            <a:endParaRPr lang="en-US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17754054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562"/>
  <p:tag name="DEFAULTHEIGHT" val="479"/>
</p:tagLst>
</file>

<file path=ppt/theme/theme1.xml><?xml version="1.0" encoding="utf-8"?>
<a:theme xmlns:a="http://schemas.openxmlformats.org/drawingml/2006/main" name="powerpointvorlag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E781"/>
      </a:accent1>
      <a:accent2>
        <a:srgbClr val="243572"/>
      </a:accent2>
      <a:accent3>
        <a:srgbClr val="FFFFFF"/>
      </a:accent3>
      <a:accent4>
        <a:srgbClr val="000000"/>
      </a:accent4>
      <a:accent5>
        <a:srgbClr val="FFF1C1"/>
      </a:accent5>
      <a:accent6>
        <a:srgbClr val="202F67"/>
      </a:accent6>
      <a:hlink>
        <a:srgbClr val="00715E"/>
      </a:hlink>
      <a:folHlink>
        <a:srgbClr val="E6001A"/>
      </a:folHlink>
    </a:clrScheme>
    <a:fontScheme name="powerpoint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C:\Dokumente und Einstellungen\mueller\Lokale Einstellungen\Temp\powerpointvorlage.pot</Template>
  <TotalTime>0</TotalTime>
  <Words>150</Words>
  <Application>Microsoft Office PowerPoint</Application>
  <PresentationFormat>Bildschirmpräsentation (4:3)</PresentationFormat>
  <Paragraphs>36</Paragraphs>
  <Slides>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Bitstream Charter</vt:lpstr>
      <vt:lpstr>Stafford</vt:lpstr>
      <vt:lpstr>powerpointvorlage</vt:lpstr>
      <vt:lpstr>Computation of synchrotron radiation for FCC D. Bizzozero, E. Gjonaj, H. De Gersem. T. Weiland</vt:lpstr>
      <vt:lpstr>Computation of synchrotron radiation for FCC D. Bizzozero, E. Gjonaj, H. De Gersem. T. Weiland</vt:lpstr>
      <vt:lpstr>Computation of synchrotron radiation for FCC D. Bizzozero, E. Gjonaj, H. De Gersem. T. Weiland</vt:lpstr>
    </vt:vector>
  </TitlesOfParts>
  <Company>TEMF, TU Darmstadt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Skineffekt</dc:title>
  <dc:subject>Cottbus</dc:subject>
  <dc:creator>Erion Gjonaj</dc:creator>
  <cp:lastModifiedBy>Erion Gjonaj</cp:lastModifiedBy>
  <cp:revision>4842</cp:revision>
  <cp:lastPrinted>2017-08-28T10:51:53Z</cp:lastPrinted>
  <dcterms:created xsi:type="dcterms:W3CDTF">2008-01-08T12:53:38Z</dcterms:created>
  <dcterms:modified xsi:type="dcterms:W3CDTF">2017-08-30T09:58:35Z</dcterms:modified>
</cp:coreProperties>
</file>