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200" r:id="rId2"/>
    <p:sldId id="1201" r:id="rId3"/>
    <p:sldId id="1203" r:id="rId4"/>
  </p:sldIdLst>
  <p:sldSz cx="9144000" cy="6858000" type="screen4x3"/>
  <p:notesSz cx="6794500" cy="9931400"/>
  <p:custDataLst>
    <p:tags r:id="rId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4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DFD"/>
    <a:srgbClr val="77B7FD"/>
    <a:srgbClr val="6BB1FD"/>
    <a:srgbClr val="47CFFF"/>
    <a:srgbClr val="E6001A"/>
    <a:srgbClr val="000000"/>
    <a:srgbClr val="B5B5B5"/>
    <a:srgbClr val="006600"/>
    <a:srgbClr val="F5A300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5" autoAdjust="0"/>
    <p:restoredTop sz="60219" autoAdjust="0"/>
  </p:normalViewPr>
  <p:slideViewPr>
    <p:cSldViewPr snapToObjects="1" showGuides="1">
      <p:cViewPr varScale="1">
        <p:scale>
          <a:sx n="44" d="100"/>
          <a:sy n="44" d="100"/>
        </p:scale>
        <p:origin x="1806" y="48"/>
      </p:cViewPr>
      <p:guideLst>
        <p:guide orient="horz" pos="2001"/>
        <p:guide pos="907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 showGuides="1">
      <p:cViewPr varScale="1">
        <p:scale>
          <a:sx n="95" d="100"/>
          <a:sy n="95" d="100"/>
        </p:scale>
        <p:origin x="-2700" y="-90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737" y="420200"/>
            <a:ext cx="5353388" cy="4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73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736" y="9305096"/>
            <a:ext cx="1317954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86B7A49C-8905-4907-A282-52F04DC2933C}" type="datetime4">
              <a:rPr lang="de-DE" smtClean="0"/>
              <a:pPr>
                <a:defRPr/>
              </a:pPr>
              <a:t>30. August 2017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6690" y="9305096"/>
            <a:ext cx="4422503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smtClean="0"/>
              <a:t>|  Fachbereich 18  |  Institut Theorie Elektromagnetischer Felder  |  PD Dr.rer.nat. Erion Gjonaj</a:t>
            </a: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3588" y="9305096"/>
            <a:ext cx="663776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5582A2EA-6A85-42AF-B82D-7CC7D05221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6326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75" y="391441"/>
            <a:ext cx="919689" cy="4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736" y="9228405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138" y="845192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9678" y="391441"/>
            <a:ext cx="926086" cy="4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137" y="9432913"/>
            <a:ext cx="1604256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03C9ED07-089C-4FB8-8D04-D5599CD1189A}" type="datetime4">
              <a:rPr lang="de-DE" smtClean="0"/>
              <a:pPr>
                <a:defRPr/>
              </a:pPr>
              <a:t>30. August 2017</a:t>
            </a:fld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1003300"/>
            <a:ext cx="4446587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736" y="4654146"/>
            <a:ext cx="6417028" cy="46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1394" y="9432913"/>
            <a:ext cx="406742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 smtClean="0"/>
              <a:t>|  Fachbereich 18  |  Institut Theorie Elektromagnetischer Felder  |  PD Dr.rer.nat. Erion Gjonaj</a:t>
            </a: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58817" y="9432913"/>
            <a:ext cx="93408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F89C0847-775A-4663-8DCA-21168A9B03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737" y="420200"/>
            <a:ext cx="5353388" cy="4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34" tIns="0" rIns="0" bIns="0" anchor="ctr"/>
          <a:lstStyle/>
          <a:p>
            <a:pPr>
              <a:lnSpc>
                <a:spcPts val="1309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736" y="848387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736" y="9432913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138" y="4457626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636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gi.web.cern.ch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fld id="{950270DD-79D7-4C45-9E73-96E71E4845A7}" type="datetime4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30. August 2017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638174" y="6494992"/>
            <a:ext cx="5990067" cy="342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Fachbereich 18  |  Institut Theorie Elektromagnetischer Felder  |  PD Dr.rer.nat. Erion Gjonaj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</a:t>
            </a:r>
            <a:fld id="{343D8A4E-2591-45B3-A5B4-92F306470866}" type="slidenum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1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0618">
              <a:defRPr/>
            </a:pPr>
            <a:r>
              <a:rPr lang="en-US" b="1" dirty="0">
                <a:hlinkClick r:id="rId3" tooltip="Home"/>
              </a:rPr>
              <a:t>BGI=Beam Gas Ionization monitors</a:t>
            </a:r>
            <a:endParaRPr lang="en-US" b="1" dirty="0"/>
          </a:p>
          <a:p>
            <a:pPr defTabSz="920618">
              <a:defRPr/>
            </a:pPr>
            <a:r>
              <a:rPr lang="de-DE" dirty="0"/>
              <a:t>SPS=</a:t>
            </a:r>
            <a:r>
              <a:rPr lang="en-US" b="1" dirty="0"/>
              <a:t>The Super Proton Synchrotron</a:t>
            </a:r>
          </a:p>
          <a:p>
            <a:pPr defTabSz="920618">
              <a:defRPr/>
            </a:pPr>
            <a:r>
              <a:rPr lang="de-DE" dirty="0"/>
              <a:t>FCC=</a:t>
            </a:r>
            <a:r>
              <a:rPr lang="en-US" dirty="0"/>
              <a:t>Future Circular Collider Study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04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fld id="{950270DD-79D7-4C45-9E73-96E71E4845A7}" type="datetime4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30. August 2017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638174" y="6494992"/>
            <a:ext cx="5990067" cy="342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Fachbereich 18  |  Institut Theorie Elektromagnetischer Felder  |  PD Dr.rer.nat. Erion Gjonaj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</a:t>
            </a:r>
            <a:fld id="{343D8A4E-2591-45B3-A5B4-92F306470866}" type="slidenum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2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fld id="{950270DD-79D7-4C45-9E73-96E71E4845A7}" type="datetime4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30. August 2017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2638174" y="6494992"/>
            <a:ext cx="5990067" cy="3421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Fachbereich 18  |  Institut Theorie Elektromagnetischer Felder  |  PD Dr.rer.nat. Erion Gjonaj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1684" indent="-27757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0284" indent="-2220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4399" indent="-2220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98511" indent="-2220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262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86739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30853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74965" indent="-2220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312"/>
              </a:lnSpc>
            </a:pPr>
            <a:r>
              <a:rPr lang="de-DE" smtClean="0">
                <a:latin typeface="Stafford" pitchFamily="2" charset="0"/>
              </a:rPr>
              <a:t>|  </a:t>
            </a:r>
            <a:fld id="{343D8A4E-2591-45B3-A5B4-92F306470866}" type="slidenum">
              <a:rPr lang="de-DE" smtClean="0">
                <a:latin typeface="Stafford" pitchFamily="2" charset="0"/>
              </a:rPr>
              <a:pPr eaLnBrk="1" hangingPunct="1">
                <a:lnSpc>
                  <a:spcPts val="1312"/>
                </a:lnSpc>
              </a:pPr>
              <a:t>3</a:t>
            </a:fld>
            <a:endParaRPr lang="de-DE" smtClean="0">
              <a:latin typeface="Stafford" pitchFamily="2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/>
              <a:t>CERN </a:t>
            </a:r>
            <a:r>
              <a:rPr lang="de-DE" dirty="0" err="1"/>
              <a:t>impedande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:</a:t>
            </a:r>
          </a:p>
          <a:p>
            <a:pPr marL="230154" indent="-230154">
              <a:buAutoNum type="arabicPeriod"/>
            </a:pPr>
            <a:r>
              <a:rPr lang="de-DE" dirty="0"/>
              <a:t>F. Caspers</a:t>
            </a:r>
          </a:p>
          <a:p>
            <a:pPr marL="230154" indent="-230154">
              <a:buAutoNum type="arabicPeriod"/>
            </a:pPr>
            <a:r>
              <a:rPr lang="de-DE" dirty="0"/>
              <a:t>E. </a:t>
            </a:r>
            <a:r>
              <a:rPr lang="de-DE" dirty="0" err="1"/>
              <a:t>Metral</a:t>
            </a:r>
            <a:endParaRPr lang="de-DE" dirty="0"/>
          </a:p>
          <a:p>
            <a:pPr marL="230154" indent="-230154">
              <a:buAutoNum type="arabicPeriod"/>
            </a:pPr>
            <a:r>
              <a:rPr lang="de-DE" dirty="0"/>
              <a:t>G. </a:t>
            </a:r>
            <a:r>
              <a:rPr lang="de-DE" dirty="0" err="1"/>
              <a:t>Rumolo</a:t>
            </a:r>
            <a:endParaRPr lang="de-DE" dirty="0"/>
          </a:p>
          <a:p>
            <a:pPr marL="230154" indent="-230154">
              <a:buAutoNum type="arabicPeriod"/>
            </a:pPr>
            <a:r>
              <a:rPr lang="de-DE" dirty="0"/>
              <a:t>B. </a:t>
            </a:r>
            <a:r>
              <a:rPr lang="de-DE" dirty="0" err="1"/>
              <a:t>Salvant</a:t>
            </a:r>
            <a:endParaRPr lang="de-DE" dirty="0"/>
          </a:p>
          <a:p>
            <a:pPr marL="230154" indent="-230154">
              <a:buAutoNum type="arabicPeriod"/>
            </a:pPr>
            <a:endParaRPr lang="de-DE" dirty="0"/>
          </a:p>
          <a:p>
            <a:r>
              <a:rPr lang="de-DE" dirty="0"/>
              <a:t>FCC-</a:t>
            </a:r>
            <a:r>
              <a:rPr lang="de-DE" dirty="0" err="1"/>
              <a:t>ee</a:t>
            </a:r>
            <a:r>
              <a:rPr lang="de-DE" dirty="0"/>
              <a:t>, </a:t>
            </a:r>
            <a:r>
              <a:rPr lang="de-DE" dirty="0" err="1"/>
              <a:t>Fcc-hh</a:t>
            </a:r>
            <a:endParaRPr lang="de-DE" dirty="0"/>
          </a:p>
          <a:p>
            <a:pPr marL="230154" indent="-230154">
              <a:buAutoNum type="arabicPeriod"/>
            </a:pPr>
            <a:r>
              <a:rPr lang="de-DE" dirty="0"/>
              <a:t>F. Zimmermann</a:t>
            </a:r>
          </a:p>
          <a:p>
            <a:pPr marL="230154" indent="-230154" defTabSz="920618">
              <a:buFontTx/>
              <a:buAutoNum type="arabicPeriod"/>
              <a:defRPr/>
            </a:pPr>
            <a:r>
              <a:rPr lang="de-DE" dirty="0"/>
              <a:t>D. Schulte</a:t>
            </a:r>
          </a:p>
          <a:p>
            <a:pPr marL="230154" indent="-230154">
              <a:buAutoNum type="arabicPeriod"/>
            </a:pPr>
            <a:endParaRPr lang="de-DE" dirty="0"/>
          </a:p>
          <a:p>
            <a:pPr marL="230154" indent="-230154">
              <a:buAutoNum type="arabicPeriod"/>
            </a:pPr>
            <a:endParaRPr lang="de-DE" dirty="0"/>
          </a:p>
          <a:p>
            <a:r>
              <a:rPr lang="de-DE" dirty="0" err="1"/>
              <a:t>Clic</a:t>
            </a:r>
            <a:endParaRPr lang="de-DE" dirty="0"/>
          </a:p>
          <a:p>
            <a:pPr marL="230154" indent="-230154">
              <a:buAutoNum type="arabicPeriod"/>
            </a:pPr>
            <a:r>
              <a:rPr lang="de-DE" dirty="0"/>
              <a:t>G. </a:t>
            </a:r>
            <a:r>
              <a:rPr lang="de-DE" dirty="0" err="1"/>
              <a:t>Rumolo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032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21" descr="TEMF-Logo06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692150"/>
            <a:ext cx="6734175" cy="5778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734175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Arial" charset="0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</a:t>
            </a:r>
          </a:p>
          <a:p>
            <a:r>
              <a:rPr lang="de-DE"/>
              <a:t>Untertitelmasters durch </a:t>
            </a:r>
          </a:p>
          <a:p>
            <a:r>
              <a:rPr lang="de-DE"/>
              <a:t>Klicken bearbeiten</a:t>
            </a:r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488950"/>
            <a:ext cx="2159000" cy="5892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488950"/>
            <a:ext cx="6329363" cy="5892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6613" y="1592263"/>
            <a:ext cx="4244975" cy="23177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6613" y="4062413"/>
            <a:ext cx="4244975" cy="23193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" y="6510338"/>
            <a:ext cx="853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de-DE" dirty="0"/>
              <a:t>21. Oktober 2010  |  TU Darmstadt  |  Fachbereich 18  |  Institut Theorie Elektromagnetischer Felder  |  </a:t>
            </a:r>
            <a:r>
              <a:rPr lang="de-DE" dirty="0" smtClean="0"/>
              <a:t>PD </a:t>
            </a:r>
            <a:r>
              <a:rPr lang="de-DE" dirty="0" err="1" smtClean="0"/>
              <a:t>Dr.rer.nat</a:t>
            </a:r>
            <a:r>
              <a:rPr lang="de-DE" dirty="0" smtClean="0"/>
              <a:t>. Erion Gjonaj  </a:t>
            </a:r>
            <a:r>
              <a:rPr lang="de-DE" dirty="0"/>
              <a:t>|  ‹Nr.› 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03" name="Picture 9" descr="tud_logo"/>
          <p:cNvPicPr>
            <a:picLocks noChangeAspect="1" noChangeArrowheads="1"/>
          </p:cNvPicPr>
          <p:nvPr/>
        </p:nvPicPr>
        <p:blipFill>
          <a:blip r:embed="rId1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07" name="Picture 18" descr="TEMF-Logo06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0" fontAlgn="base" hangingPunct="0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fontAlgn="base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789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de-DE" dirty="0"/>
              <a:t>W</a:t>
            </a:r>
            <a:r>
              <a:rPr lang="en-US" altLang="de-DE" dirty="0" smtClean="0"/>
              <a:t>akefield coupling impedances</a:t>
            </a:r>
            <a:endParaRPr lang="en-US" altLang="de-DE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Microwave instabilities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Transverse mode coupling instabilities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Longitudinal multi-bunch instabilities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Beam induced heating</a:t>
            </a:r>
          </a:p>
          <a:p>
            <a:pPr>
              <a:spcBef>
                <a:spcPts val="1800"/>
              </a:spcBef>
            </a:pPr>
            <a:r>
              <a:rPr lang="en-US" altLang="de-DE" sz="2600" dirty="0" smtClean="0"/>
              <a:t>Relevance for CERN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SPS injection/extraction kickers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LHC-BGI, HF-fingers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Coated vacuum components for</a:t>
            </a:r>
            <a:br>
              <a:rPr lang="en-US" altLang="de-DE" sz="2200" dirty="0" smtClean="0"/>
            </a:br>
            <a:r>
              <a:rPr lang="en-US" altLang="de-DE" sz="2200" dirty="0" smtClean="0"/>
              <a:t>the CLIC DR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Resistive wall </a:t>
            </a:r>
            <a:r>
              <a:rPr lang="en-US" altLang="de-DE" sz="2200" dirty="0"/>
              <a:t>f</a:t>
            </a:r>
            <a:r>
              <a:rPr lang="en-US" altLang="de-DE" sz="2200" dirty="0" smtClean="0"/>
              <a:t>or FCC-</a:t>
            </a:r>
            <a:r>
              <a:rPr lang="en-US" altLang="de-DE" sz="2200" dirty="0" err="1" smtClean="0"/>
              <a:t>ee</a:t>
            </a:r>
            <a:r>
              <a:rPr lang="en-US" altLang="de-DE" sz="2200" dirty="0" smtClean="0"/>
              <a:t>, FCC-</a:t>
            </a:r>
            <a:r>
              <a:rPr lang="en-US" altLang="de-DE" sz="2200" dirty="0" err="1" smtClean="0"/>
              <a:t>hh</a:t>
            </a:r>
            <a:r>
              <a:rPr lang="en-US" altLang="de-DE" sz="2200" dirty="0" smtClean="0"/>
              <a:t> …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…</a:t>
            </a:r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200" dirty="0" smtClean="0"/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000" dirty="0"/>
          </a:p>
        </p:txBody>
      </p:sp>
      <p:sp>
        <p:nvSpPr>
          <p:cNvPr id="8201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de-DE" sz="2400" dirty="0" err="1"/>
              <a:t>Wakefields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short</a:t>
            </a:r>
            <a:r>
              <a:rPr lang="de-DE" sz="2400" dirty="0"/>
              <a:t> </a:t>
            </a:r>
            <a:r>
              <a:rPr lang="de-DE" sz="2400" dirty="0" err="1"/>
              <a:t>bunches</a:t>
            </a:r>
            <a:r>
              <a:rPr lang="de-DE" sz="2400" dirty="0"/>
              <a:t> in </a:t>
            </a:r>
            <a:r>
              <a:rPr lang="de-DE" sz="2400" dirty="0" err="1" smtClean="0"/>
              <a:t>lossy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b="0" u="sng" dirty="0" smtClean="0"/>
              <a:t>E. Gjonaj</a:t>
            </a:r>
            <a:r>
              <a:rPr lang="de-DE" sz="2400" b="0" dirty="0" smtClean="0"/>
              <a:t>, H. De </a:t>
            </a:r>
            <a:r>
              <a:rPr lang="de-DE" sz="2400" b="0" dirty="0" err="1" smtClean="0"/>
              <a:t>Gersem</a:t>
            </a:r>
            <a:r>
              <a:rPr lang="de-DE" sz="2400" b="0" dirty="0" smtClean="0"/>
              <a:t>. T. Weiland</a:t>
            </a:r>
            <a:endParaRPr lang="en-US" sz="2400" b="0" dirty="0" smtClean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  <a:noFill/>
        </p:spPr>
        <p:txBody>
          <a:bodyPr/>
          <a:lstStyle/>
          <a:p>
            <a:fld id="{AB0366C9-FC1E-4463-A9B4-4092E8419235}" type="datetime4">
              <a:rPr lang="en-US" smtClean="0"/>
              <a:pPr/>
              <a:t>August 30, 2017</a:t>
            </a:fld>
            <a:r>
              <a:rPr lang="en-US" dirty="0" smtClean="0"/>
              <a:t>  |  TU Darmstadt  |  </a:t>
            </a:r>
            <a:r>
              <a:rPr lang="en-US" dirty="0" err="1" smtClean="0"/>
              <a:t>Fachbereich</a:t>
            </a:r>
            <a:r>
              <a:rPr lang="en-US" dirty="0" smtClean="0"/>
              <a:t> 18  | 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Elektromagnetischer</a:t>
            </a:r>
            <a:r>
              <a:rPr lang="en-US" dirty="0" smtClean="0"/>
              <a:t> Felder  |  PD </a:t>
            </a:r>
            <a:r>
              <a:rPr lang="en-US" dirty="0" err="1" smtClean="0"/>
              <a:t>Dr.rer.nat</a:t>
            </a:r>
            <a:r>
              <a:rPr lang="en-US" dirty="0" smtClean="0"/>
              <a:t>. Erion Gjonaj  |  </a:t>
            </a:r>
            <a:fld id="{68531CE7-13B3-417F-A71B-C2AFCCD0E6C9}" type="slidenum">
              <a:rPr lang="en-US"/>
              <a:pPr/>
              <a:t>1</a:t>
            </a:fld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47962" t="32988" r="2131" b="8679"/>
          <a:stretch/>
        </p:blipFill>
        <p:spPr>
          <a:xfrm>
            <a:off x="6444208" y="2065157"/>
            <a:ext cx="2350932" cy="183189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29435" y="1664804"/>
            <a:ext cx="209414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SPS injection kickers</a:t>
            </a:r>
            <a:endParaRPr lang="en-US" altLang="de-DE" sz="16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00092" y="4149987"/>
            <a:ext cx="125897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RF-fingers</a:t>
            </a:r>
            <a:endParaRPr lang="en-US" altLang="de-DE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4687" t="22311" r="5920" b="48680"/>
          <a:stretch/>
        </p:blipFill>
        <p:spPr>
          <a:xfrm>
            <a:off x="5508104" y="4583864"/>
            <a:ext cx="3456384" cy="18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11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893175" cy="4789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de-DE" dirty="0" smtClean="0"/>
              <a:t>Wakefield Simulations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3D-structures with complicated geometrical details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Impedance sheets: </a:t>
            </a:r>
            <a:r>
              <a:rPr lang="en-US" altLang="de-DE" sz="2200" dirty="0" err="1" smtClean="0"/>
              <a:t>lossy</a:t>
            </a:r>
            <a:r>
              <a:rPr lang="en-US" altLang="de-DE" sz="2200" dirty="0" smtClean="0"/>
              <a:t> / rough walls, coated surfaces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Dispersive and nonlinear (ferrite) materials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Open structures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Short bunches with very long </a:t>
            </a:r>
            <a:r>
              <a:rPr lang="en-US" altLang="de-DE" sz="2200" dirty="0" err="1" smtClean="0"/>
              <a:t>wakefield</a:t>
            </a:r>
            <a:r>
              <a:rPr lang="en-US" altLang="de-DE" sz="2200" dirty="0" smtClean="0"/>
              <a:t> transients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>
                <a:solidFill>
                  <a:srgbClr val="C00000"/>
                </a:solidFill>
              </a:rPr>
              <a:t>CST PS simulations may not be feasible or numerically expensive</a:t>
            </a:r>
            <a:endParaRPr lang="en-US" altLang="de-DE" sz="32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200" dirty="0" smtClean="0"/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000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  <a:noFill/>
        </p:spPr>
        <p:txBody>
          <a:bodyPr/>
          <a:lstStyle/>
          <a:p>
            <a:fld id="{AB0366C9-FC1E-4463-A9B4-4092E8419235}" type="datetime4">
              <a:rPr lang="en-US" smtClean="0"/>
              <a:pPr/>
              <a:t>August 30, 2017</a:t>
            </a:fld>
            <a:r>
              <a:rPr lang="en-US" dirty="0" smtClean="0"/>
              <a:t>  |  TU Darmstadt  |  </a:t>
            </a:r>
            <a:r>
              <a:rPr lang="en-US" dirty="0" err="1" smtClean="0"/>
              <a:t>Fachbereich</a:t>
            </a:r>
            <a:r>
              <a:rPr lang="en-US" dirty="0" smtClean="0"/>
              <a:t> 18  | 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Elektromagnetischer</a:t>
            </a:r>
            <a:r>
              <a:rPr lang="en-US" dirty="0" smtClean="0"/>
              <a:t> Felder  |  PD </a:t>
            </a:r>
            <a:r>
              <a:rPr lang="en-US" dirty="0" err="1" smtClean="0"/>
              <a:t>Dr.rer.nat</a:t>
            </a:r>
            <a:r>
              <a:rPr lang="en-US" dirty="0" smtClean="0"/>
              <a:t>. Erion Gjonaj  |  </a:t>
            </a:r>
            <a:fld id="{68531CE7-13B3-417F-A71B-C2AFCCD0E6C9}" type="slidenum">
              <a:rPr lang="en-US"/>
              <a:pPr/>
              <a:t>2</a:t>
            </a:fld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/>
          <a:srcRect l="13505" t="57065" r="10898" b="11058"/>
          <a:stretch/>
        </p:blipFill>
        <p:spPr>
          <a:xfrm>
            <a:off x="575556" y="4782711"/>
            <a:ext cx="7134056" cy="1387484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793840" y="5291061"/>
            <a:ext cx="1271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MKI-kicker</a:t>
            </a:r>
            <a:b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magnet</a:t>
            </a:r>
            <a:endParaRPr lang="en-US" altLang="de-DE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8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de-DE" sz="2400" dirty="0" err="1"/>
              <a:t>Wakefields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short</a:t>
            </a:r>
            <a:r>
              <a:rPr lang="de-DE" sz="2400" dirty="0"/>
              <a:t> </a:t>
            </a:r>
            <a:r>
              <a:rPr lang="de-DE" sz="2400" dirty="0" err="1"/>
              <a:t>bunches</a:t>
            </a:r>
            <a:r>
              <a:rPr lang="de-DE" sz="2400" dirty="0"/>
              <a:t> in </a:t>
            </a:r>
            <a:r>
              <a:rPr lang="de-DE" sz="2400" dirty="0" err="1"/>
              <a:t>lossy</a:t>
            </a:r>
            <a:r>
              <a:rPr lang="de-DE" sz="2400" dirty="0"/>
              <a:t> </a:t>
            </a:r>
            <a:r>
              <a:rPr lang="de-DE" sz="2400" dirty="0" err="1"/>
              <a:t>structures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u="sng" dirty="0"/>
              <a:t>E. Gjonaj</a:t>
            </a:r>
            <a:r>
              <a:rPr lang="de-DE" sz="2400" b="0" dirty="0"/>
              <a:t>, H. De </a:t>
            </a:r>
            <a:r>
              <a:rPr lang="de-DE" sz="2400" b="0" dirty="0" err="1"/>
              <a:t>Gersem</a:t>
            </a:r>
            <a:r>
              <a:rPr lang="de-DE" sz="2400" b="0" dirty="0"/>
              <a:t>. T. Weiland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265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7894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de-DE" dirty="0" smtClean="0"/>
              <a:t>The moving window code PBCI</a:t>
            </a:r>
            <a:endParaRPr lang="en-US" altLang="de-DE" sz="3200" dirty="0"/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Dispersion-free method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Cluster </a:t>
            </a:r>
            <a:r>
              <a:rPr lang="en-US" altLang="de-DE" sz="2200" dirty="0"/>
              <a:t>parallelization</a:t>
            </a:r>
          </a:p>
          <a:p>
            <a:pPr lvl="1">
              <a:spcBef>
                <a:spcPts val="600"/>
              </a:spcBef>
            </a:pPr>
            <a:r>
              <a:rPr lang="en-US" altLang="de-DE" sz="2200" dirty="0" smtClean="0"/>
              <a:t>General surface/thin layer models:</a:t>
            </a: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 smtClean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200" dirty="0" smtClean="0"/>
          </a:p>
          <a:p>
            <a:pPr>
              <a:spcBef>
                <a:spcPts val="0"/>
              </a:spcBef>
            </a:pPr>
            <a:endParaRPr lang="en-US" altLang="de-DE" sz="3200" dirty="0"/>
          </a:p>
          <a:p>
            <a:pPr lvl="1">
              <a:spcBef>
                <a:spcPts val="600"/>
              </a:spcBef>
            </a:pPr>
            <a:endParaRPr lang="en-US" altLang="de-DE" sz="2200" dirty="0"/>
          </a:p>
          <a:p>
            <a:pPr>
              <a:spcBef>
                <a:spcPts val="0"/>
              </a:spcBef>
            </a:pPr>
            <a:endParaRPr lang="en-US" altLang="de-DE" sz="3000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8532813" cy="231775"/>
          </a:xfrm>
          <a:noFill/>
        </p:spPr>
        <p:txBody>
          <a:bodyPr/>
          <a:lstStyle/>
          <a:p>
            <a:fld id="{AB0366C9-FC1E-4463-A9B4-4092E8419235}" type="datetime4">
              <a:rPr lang="en-US" smtClean="0"/>
              <a:pPr/>
              <a:t>August 30, 2017</a:t>
            </a:fld>
            <a:r>
              <a:rPr lang="en-US" dirty="0" smtClean="0"/>
              <a:t>  |  TU Darmstadt  |  </a:t>
            </a:r>
            <a:r>
              <a:rPr lang="en-US" dirty="0" err="1" smtClean="0"/>
              <a:t>Fachbereich</a:t>
            </a:r>
            <a:r>
              <a:rPr lang="en-US" dirty="0" smtClean="0"/>
              <a:t> 18  | 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</a:t>
            </a:r>
            <a:r>
              <a:rPr lang="en-US" dirty="0" err="1" smtClean="0"/>
              <a:t>Elektromagnetischer</a:t>
            </a:r>
            <a:r>
              <a:rPr lang="en-US" dirty="0" smtClean="0"/>
              <a:t> Felder  |  PD </a:t>
            </a:r>
            <a:r>
              <a:rPr lang="en-US" dirty="0" err="1" smtClean="0"/>
              <a:t>Dr.rer.nat</a:t>
            </a:r>
            <a:r>
              <a:rPr lang="en-US" dirty="0" smtClean="0"/>
              <a:t>. Erion Gjonaj  |  </a:t>
            </a:r>
            <a:fld id="{68531CE7-13B3-417F-A71B-C2AFCCD0E6C9}" type="slidenum">
              <a:rPr lang="en-US"/>
              <a:pPr/>
              <a:t>3</a:t>
            </a:fld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3505" t="57065" r="10898" b="11058"/>
          <a:stretch/>
        </p:blipFill>
        <p:spPr>
          <a:xfrm>
            <a:off x="575556" y="4782711"/>
            <a:ext cx="7134056" cy="1387484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1115616" y="4635781"/>
            <a:ext cx="828092" cy="1651823"/>
            <a:chOff x="2375756" y="4473116"/>
            <a:chExt cx="1116124" cy="1908634"/>
          </a:xfrm>
        </p:grpSpPr>
        <p:sp>
          <p:nvSpPr>
            <p:cNvPr id="2" name="Rechteck 1"/>
            <p:cNvSpPr/>
            <p:nvPr/>
          </p:nvSpPr>
          <p:spPr>
            <a:xfrm>
              <a:off x="2375756" y="4473116"/>
              <a:ext cx="1116124" cy="1908634"/>
            </a:xfrm>
            <a:prstGeom prst="rect">
              <a:avLst/>
            </a:prstGeom>
            <a:pattFill prst="lgGrid">
              <a:fgClr>
                <a:schemeClr val="bg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Ellipse 2"/>
            <p:cNvSpPr/>
            <p:nvPr/>
          </p:nvSpPr>
          <p:spPr>
            <a:xfrm>
              <a:off x="2663788" y="5399297"/>
              <a:ext cx="540060" cy="13096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793840" y="5291061"/>
            <a:ext cx="12718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MKI-kicker</a:t>
            </a:r>
            <a:b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US" altLang="de-DE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magnet</a:t>
            </a:r>
            <a:endParaRPr lang="en-US" altLang="de-DE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070131"/>
              </p:ext>
            </p:extLst>
          </p:nvPr>
        </p:nvGraphicFramePr>
        <p:xfrm>
          <a:off x="575556" y="3501008"/>
          <a:ext cx="33051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1866600" imgH="469800" progId="Equation.DSMT4">
                  <p:embed/>
                </p:oleObj>
              </mc:Choice>
              <mc:Fallback>
                <p:oleObj name="Equation" r:id="rId5" imgW="186660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56" y="3501008"/>
                        <a:ext cx="3305175" cy="755650"/>
                      </a:xfrm>
                      <a:prstGeom prst="rect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CST_PBCI_open_close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5405" r="6806"/>
          <a:stretch/>
        </p:blipFill>
        <p:spPr bwMode="auto">
          <a:xfrm>
            <a:off x="5148064" y="2096519"/>
            <a:ext cx="3881004" cy="25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09" y="2763972"/>
            <a:ext cx="1687236" cy="124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 4"/>
          <p:cNvSpPr>
            <a:spLocks noGrp="1"/>
          </p:cNvSpPr>
          <p:nvPr>
            <p:ph type="title"/>
          </p:nvPr>
        </p:nvSpPr>
        <p:spPr>
          <a:xfrm>
            <a:off x="287524" y="488950"/>
            <a:ext cx="6977446" cy="838200"/>
          </a:xfrm>
        </p:spPr>
        <p:txBody>
          <a:bodyPr/>
          <a:lstStyle/>
          <a:p>
            <a:r>
              <a:rPr lang="de-DE" sz="2400" dirty="0" err="1"/>
              <a:t>Wakefields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short</a:t>
            </a:r>
            <a:r>
              <a:rPr lang="de-DE" sz="2400" dirty="0"/>
              <a:t> </a:t>
            </a:r>
            <a:r>
              <a:rPr lang="de-DE" sz="2400" dirty="0" err="1"/>
              <a:t>bunches</a:t>
            </a:r>
            <a:r>
              <a:rPr lang="de-DE" sz="2400" dirty="0"/>
              <a:t> in </a:t>
            </a:r>
            <a:r>
              <a:rPr lang="de-DE" sz="2400" dirty="0" err="1"/>
              <a:t>lossy</a:t>
            </a:r>
            <a:r>
              <a:rPr lang="de-DE" sz="2400" dirty="0"/>
              <a:t> </a:t>
            </a:r>
            <a:r>
              <a:rPr lang="de-DE" sz="2400" dirty="0" err="1"/>
              <a:t>structures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u="sng" dirty="0"/>
              <a:t>E. Gjonaj</a:t>
            </a:r>
            <a:r>
              <a:rPr lang="de-DE" sz="2400" b="0" dirty="0"/>
              <a:t>, H. De </a:t>
            </a:r>
            <a:r>
              <a:rPr lang="de-DE" sz="2400" b="0" dirty="0" err="1"/>
              <a:t>Gersem</a:t>
            </a:r>
            <a:r>
              <a:rPr lang="de-DE" sz="2400" b="0" dirty="0"/>
              <a:t>. T. Weiland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5455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208 L 0.56111 -0.0020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62"/>
  <p:tag name="DEFAULTHEIGHT" val="479"/>
</p:tagLst>
</file>

<file path=ppt/theme/theme1.xml><?xml version="1.0" encoding="utf-8"?>
<a:theme xmlns:a="http://schemas.openxmlformats.org/drawingml/2006/main" name="powerpointvorlag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781"/>
      </a:accent1>
      <a:accent2>
        <a:srgbClr val="243572"/>
      </a:accent2>
      <a:accent3>
        <a:srgbClr val="FFFFFF"/>
      </a:accent3>
      <a:accent4>
        <a:srgbClr val="000000"/>
      </a:accent4>
      <a:accent5>
        <a:srgbClr val="FFF1C1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Einstellungen\mueller\Lokale Einstellungen\Temp\powerpointvorlage.pot</Template>
  <TotalTime>0</TotalTime>
  <Words>269</Words>
  <Application>Microsoft Office PowerPoint</Application>
  <PresentationFormat>Bildschirmpräsentation (4:3)</PresentationFormat>
  <Paragraphs>81</Paragraphs>
  <Slides>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Bitstream Charter</vt:lpstr>
      <vt:lpstr>DejaVu Sans</vt:lpstr>
      <vt:lpstr>Stafford</vt:lpstr>
      <vt:lpstr>powerpointvorlage</vt:lpstr>
      <vt:lpstr>MathType 6.0 Equation</vt:lpstr>
      <vt:lpstr>Wakefields of short bunches in lossy structures E. Gjonaj, H. De Gersem. T. Weiland</vt:lpstr>
      <vt:lpstr>Wakefields of short bunches in lossy structures E. Gjonaj, H. De Gersem. T. Weiland</vt:lpstr>
      <vt:lpstr>Wakefields of short bunches in lossy structures E. Gjonaj, H. De Gersem. T. Weiland</vt:lpstr>
    </vt:vector>
  </TitlesOfParts>
  <Company>TEMF, TU Darmstadt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Skineffekt</dc:title>
  <dc:subject>Cottbus</dc:subject>
  <dc:creator>Erion Gjonaj</dc:creator>
  <cp:lastModifiedBy>Erion Gjonaj</cp:lastModifiedBy>
  <cp:revision>4802</cp:revision>
  <cp:lastPrinted>2017-08-28T10:50:28Z</cp:lastPrinted>
  <dcterms:created xsi:type="dcterms:W3CDTF">2008-01-08T12:53:38Z</dcterms:created>
  <dcterms:modified xsi:type="dcterms:W3CDTF">2017-08-30T09:57:08Z</dcterms:modified>
</cp:coreProperties>
</file>