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2"/>
  </p:notesMasterIdLst>
  <p:sldIdLst>
    <p:sldId id="323" r:id="rId2"/>
    <p:sldId id="324" r:id="rId3"/>
    <p:sldId id="327" r:id="rId4"/>
    <p:sldId id="325" r:id="rId5"/>
    <p:sldId id="326" r:id="rId6"/>
    <p:sldId id="329" r:id="rId7"/>
    <p:sldId id="330" r:id="rId8"/>
    <p:sldId id="331" r:id="rId9"/>
    <p:sldId id="336" r:id="rId10"/>
    <p:sldId id="333" r:id="rId11"/>
    <p:sldId id="337" r:id="rId12"/>
    <p:sldId id="335" r:id="rId13"/>
    <p:sldId id="338" r:id="rId14"/>
    <p:sldId id="339" r:id="rId15"/>
    <p:sldId id="340" r:id="rId16"/>
    <p:sldId id="341" r:id="rId17"/>
    <p:sldId id="342" r:id="rId18"/>
    <p:sldId id="343" r:id="rId19"/>
    <p:sldId id="328" r:id="rId20"/>
    <p:sldId id="332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Arev Sans" panose="020B0603030804020204" pitchFamily="34" charset="0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  <a:srgbClr val="648FC4"/>
    <a:srgbClr val="779DCB"/>
    <a:srgbClr val="3366FF"/>
    <a:srgbClr val="008000"/>
    <a:srgbClr val="FFE07D"/>
    <a:srgbClr val="FF3B3B"/>
    <a:srgbClr val="FF99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610" autoAdjust="0"/>
  </p:normalViewPr>
  <p:slideViewPr>
    <p:cSldViewPr>
      <p:cViewPr varScale="1">
        <p:scale>
          <a:sx n="84" d="100"/>
          <a:sy n="84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266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C623E-927B-41D1-8ABB-E722085B98AA}" type="datetimeFigureOut">
              <a:rPr lang="de-DE" smtClean="0"/>
              <a:pPr/>
              <a:t>07.06.2017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C85C5-7FB0-420B-85F0-D079F8C33B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25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bgerundetes Rechteck 7"/>
          <p:cNvSpPr/>
          <p:nvPr userDrawn="1"/>
        </p:nvSpPr>
        <p:spPr>
          <a:xfrm>
            <a:off x="-108520" y="142876"/>
            <a:ext cx="9073008" cy="6429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08960"/>
            <a:ext cx="8219256" cy="490066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328592"/>
          </a:xfrm>
        </p:spPr>
        <p:txBody>
          <a:bodyPr>
            <a:normAutofit/>
          </a:bodyPr>
          <a:lstStyle>
            <a:lvl1pPr>
              <a:defRPr sz="22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2EA1A-DB2C-429E-9D81-0093CC9494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630616" cy="1470025"/>
          </a:xfrm>
        </p:spPr>
        <p:txBody>
          <a:bodyPr/>
          <a:lstStyle/>
          <a:p>
            <a:pPr algn="r"/>
            <a:r>
              <a:rPr lang="de-DE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Risk Assessment for Barrel EMC</a:t>
            </a:r>
            <a:br>
              <a:rPr lang="de-DE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de-DE" sz="4000" b="1" smtClean="0">
                <a:solidFill>
                  <a:srgbClr val="3B8ABB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</a:rPr>
              <a:t>Performance Studies</a:t>
            </a:r>
            <a:endParaRPr lang="de-DE" sz="4000" b="1">
              <a:solidFill>
                <a:srgbClr val="3B8ABB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9472" y="3429000"/>
            <a:ext cx="6400800" cy="2880320"/>
          </a:xfrm>
        </p:spPr>
        <p:txBody>
          <a:bodyPr>
            <a:noAutofit/>
          </a:bodyPr>
          <a:lstStyle/>
          <a:p>
            <a:pPr algn="l"/>
            <a:endParaRPr lang="de-DE" sz="2400" b="1" i="1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EMC Session CM 17/2</a:t>
            </a:r>
          </a:p>
          <a:p>
            <a:pPr algn="l"/>
            <a:r>
              <a:rPr lang="de-DE" sz="2400" i="1" smtClean="0">
                <a:solidFill>
                  <a:schemeClr val="bg1">
                    <a:lumMod val="50000"/>
                  </a:schemeClr>
                </a:solidFill>
              </a:rPr>
              <a:t>June 8, 2017</a:t>
            </a:r>
          </a:p>
          <a:p>
            <a:pPr algn="l"/>
            <a:r>
              <a:rPr lang="de-DE" sz="2400" smtClean="0">
                <a:solidFill>
                  <a:schemeClr val="bg2"/>
                </a:solidFill>
              </a:rPr>
              <a:t>	</a:t>
            </a:r>
            <a:br>
              <a:rPr lang="de-DE" sz="2400" smtClean="0">
                <a:solidFill>
                  <a:schemeClr val="bg2"/>
                </a:solidFill>
              </a:rPr>
            </a:br>
            <a:r>
              <a:rPr lang="de-DE" sz="2000" smtClean="0">
                <a:solidFill>
                  <a:srgbClr val="3B8ABB"/>
                </a:solidFill>
              </a:rPr>
              <a:t>K. Götzen</a:t>
            </a:r>
          </a:p>
          <a:p>
            <a:pPr algn="l"/>
            <a:r>
              <a:rPr lang="de-DE" sz="2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GSI Darmstadt</a:t>
            </a:r>
            <a:endParaRPr lang="de-DE"/>
          </a:p>
        </p:txBody>
      </p:sp>
      <p:pic>
        <p:nvPicPr>
          <p:cNvPr id="2050" name="Picture 2" descr="gsi"/>
          <p:cNvPicPr>
            <a:picLocks noChangeAspect="1" noChangeArrowheads="1"/>
          </p:cNvPicPr>
          <p:nvPr/>
        </p:nvPicPr>
        <p:blipFill>
          <a:blip r:embed="rId2" cstate="print"/>
          <a:srcRect r="41136" b="61360"/>
          <a:stretch>
            <a:fillRect/>
          </a:stretch>
        </p:blipFill>
        <p:spPr bwMode="auto">
          <a:xfrm>
            <a:off x="7417897" y="6092661"/>
            <a:ext cx="1474583" cy="517570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2267744" y="188640"/>
            <a:ext cx="6912768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-36512" y="6309320"/>
            <a:ext cx="7166756" cy="28803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9511"/>
            <a:ext cx="1825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59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𝜓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/>
                  <a:t>- Eff, BG level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PID </a:t>
            </a:r>
            <a:r>
              <a:rPr lang="de-DE" b="1" smtClean="0"/>
              <a:t>P</a:t>
            </a:r>
            <a:r>
              <a:rPr lang="de-DE" b="1" baseline="-25000" smtClean="0"/>
              <a:t>e </a:t>
            </a:r>
            <a:r>
              <a:rPr lang="de-DE" b="1" smtClean="0"/>
              <a:t>&gt; 0.5</a:t>
            </a:r>
          </a:p>
          <a:p>
            <a:pPr lvl="1"/>
            <a:r>
              <a:rPr lang="de-DE" sz="2000" smtClean="0"/>
              <a:t>Signal efficiency doesn't drop strongly</a:t>
            </a:r>
          </a:p>
          <a:p>
            <a:pPr lvl="1"/>
            <a:r>
              <a:rPr lang="de-DE" sz="2000" smtClean="0"/>
              <a:t>BG level </a:t>
            </a:r>
            <a:r>
              <a:rPr lang="el-GR" sz="2000" smtClean="0"/>
              <a:t>θ</a:t>
            </a:r>
            <a:r>
              <a:rPr lang="de-DE" sz="2000" smtClean="0"/>
              <a:t> red.: front worst, </a:t>
            </a:r>
            <a:r>
              <a:rPr lang="de-DE" sz="2000" smtClean="0">
                <a:solidFill>
                  <a:srgbClr val="FF0000"/>
                </a:solidFill>
              </a:rPr>
              <a:t>back</a:t>
            </a:r>
            <a:r>
              <a:rPr lang="de-DE" sz="2000" smtClean="0"/>
              <a:t> quite robust</a:t>
            </a:r>
          </a:p>
          <a:p>
            <a:pPr lvl="1"/>
            <a:r>
              <a:rPr lang="de-DE" sz="2000"/>
              <a:t>BG level </a:t>
            </a:r>
            <a:r>
              <a:rPr lang="el-GR" sz="2000" smtClean="0"/>
              <a:t>φ</a:t>
            </a:r>
            <a:r>
              <a:rPr lang="de-DE" sz="2000" smtClean="0"/>
              <a:t> </a:t>
            </a:r>
            <a:r>
              <a:rPr lang="de-DE" sz="2000"/>
              <a:t>red</a:t>
            </a:r>
            <a:r>
              <a:rPr lang="de-DE" sz="2000" smtClean="0"/>
              <a:t>.: </a:t>
            </a:r>
            <a:r>
              <a:rPr lang="de-DE" sz="2000" smtClean="0">
                <a:solidFill>
                  <a:srgbClr val="008000"/>
                </a:solidFill>
              </a:rPr>
              <a:t>asymmetric</a:t>
            </a:r>
            <a:r>
              <a:rPr lang="de-DE" sz="2000" smtClean="0"/>
              <a:t> better than </a:t>
            </a:r>
            <a:r>
              <a:rPr lang="de-DE" sz="2000" smtClean="0">
                <a:solidFill>
                  <a:srgbClr val="0000FF"/>
                </a:solidFill>
              </a:rPr>
              <a:t>symmetric</a:t>
            </a:r>
            <a:r>
              <a:rPr lang="de-DE" sz="2000" smtClean="0"/>
              <a:t> reduction</a:t>
            </a:r>
            <a:endParaRPr lang="de-DE" sz="2000"/>
          </a:p>
          <a:p>
            <a:pPr lvl="1"/>
            <a:endParaRPr lang="de-DE" sz="20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26" name="Picture 2" descr="D:\work\Vortraege\KP3\SoftwareMeetings\170329\fig\emc_j1_fom_pid05_chi5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69"/>
          <a:stretch/>
        </p:blipFill>
        <p:spPr bwMode="auto">
          <a:xfrm>
            <a:off x="611560" y="2483045"/>
            <a:ext cx="8208912" cy="389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𝜓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/>
                  <a:t>- Eff, BG level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PID </a:t>
            </a:r>
            <a:r>
              <a:rPr lang="de-DE" b="1" smtClean="0"/>
              <a:t>P</a:t>
            </a:r>
            <a:r>
              <a:rPr lang="de-DE" b="1" baseline="-25000" smtClean="0"/>
              <a:t>e </a:t>
            </a:r>
            <a:r>
              <a:rPr lang="de-DE" b="1" smtClean="0"/>
              <a:t>&gt; 0.8</a:t>
            </a:r>
          </a:p>
          <a:p>
            <a:pPr lvl="1"/>
            <a:r>
              <a:rPr lang="de-DE" sz="2000" smtClean="0"/>
              <a:t>Stronger efficiency decrease due to PID cut down to relat. 70%</a:t>
            </a:r>
            <a:endParaRPr lang="de-DE" sz="2000"/>
          </a:p>
          <a:p>
            <a:pPr lvl="1"/>
            <a:r>
              <a:rPr lang="de-DE" sz="2000"/>
              <a:t>BG level </a:t>
            </a:r>
            <a:r>
              <a:rPr lang="el-GR" sz="2000"/>
              <a:t>θ</a:t>
            </a:r>
            <a:r>
              <a:rPr lang="de-DE" sz="2000"/>
              <a:t> red.: front worst, </a:t>
            </a:r>
            <a:r>
              <a:rPr lang="de-DE" sz="2000">
                <a:solidFill>
                  <a:srgbClr val="FF0000"/>
                </a:solidFill>
              </a:rPr>
              <a:t>back</a:t>
            </a:r>
            <a:r>
              <a:rPr lang="de-DE" sz="2000"/>
              <a:t> quite robust</a:t>
            </a:r>
          </a:p>
          <a:p>
            <a:pPr lvl="1"/>
            <a:r>
              <a:rPr lang="de-DE" sz="2000"/>
              <a:t>BG level </a:t>
            </a:r>
            <a:r>
              <a:rPr lang="el-GR" sz="2000"/>
              <a:t>φ</a:t>
            </a:r>
            <a:r>
              <a:rPr lang="de-DE" sz="2000"/>
              <a:t> red.: </a:t>
            </a:r>
            <a:r>
              <a:rPr lang="de-DE" sz="2000">
                <a:solidFill>
                  <a:srgbClr val="008000"/>
                </a:solidFill>
              </a:rPr>
              <a:t>asymmetric</a:t>
            </a:r>
            <a:r>
              <a:rPr lang="de-DE" sz="2000"/>
              <a:t> better than </a:t>
            </a:r>
            <a:r>
              <a:rPr lang="de-DE" sz="2000">
                <a:solidFill>
                  <a:srgbClr val="0000FF"/>
                </a:solidFill>
              </a:rPr>
              <a:t>symmetric</a:t>
            </a:r>
            <a:r>
              <a:rPr lang="de-DE" sz="2000"/>
              <a:t> reduction</a:t>
            </a:r>
            <a:endParaRPr lang="en-US" sz="20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050" name="Picture 2" descr="D:\work\Vortraege\KP3\SoftwareMeetings\170329\fig\emc_j1_fom_pid08_chi5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4"/>
          <a:stretch/>
        </p:blipFill>
        <p:spPr bwMode="auto">
          <a:xfrm>
            <a:off x="611560" y="2482528"/>
            <a:ext cx="8195765" cy="38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𝜓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/>
                  <a:t>- Significance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Significance level almost constant for </a:t>
            </a:r>
            <a:r>
              <a:rPr lang="de-DE" smtClean="0">
                <a:solidFill>
                  <a:srgbClr val="FF0000"/>
                </a:solidFill>
              </a:rPr>
              <a:t>back</a:t>
            </a:r>
            <a:r>
              <a:rPr lang="de-DE" smtClean="0"/>
              <a:t> reduction</a:t>
            </a:r>
          </a:p>
          <a:p>
            <a:r>
              <a:rPr lang="de-DE" smtClean="0"/>
              <a:t>Strong drop (factor 7!) for reduction from front </a:t>
            </a:r>
            <a:endParaRPr lang="de-DE"/>
          </a:p>
          <a:p>
            <a:r>
              <a:rPr lang="de-DE" smtClean="0"/>
              <a:t>Better use </a:t>
            </a:r>
            <a:r>
              <a:rPr lang="de-DE" smtClean="0">
                <a:solidFill>
                  <a:srgbClr val="008000"/>
                </a:solidFill>
              </a:rPr>
              <a:t>asymmetric</a:t>
            </a:r>
            <a:r>
              <a:rPr lang="de-DE" smtClean="0"/>
              <a:t> than </a:t>
            </a:r>
            <a:r>
              <a:rPr lang="de-DE" smtClean="0">
                <a:solidFill>
                  <a:srgbClr val="0000FF"/>
                </a:solidFill>
              </a:rPr>
              <a:t>symmetric</a:t>
            </a:r>
            <a:r>
              <a:rPr lang="de-DE" smtClean="0"/>
              <a:t> reduction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3075" name="Picture 3" descr="D:\work\Vortraege\KP3\SoftwareMeetings\170329\fig\emc_j1_fom_pid08_chi5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6"/>
          <a:stretch/>
        </p:blipFill>
        <p:spPr bwMode="auto">
          <a:xfrm>
            <a:off x="4619512" y="2200934"/>
            <a:ext cx="4344976" cy="41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work\Vortraege\KP3\SoftwareMeetings\170329\fig\emc_j1_fom_pid05_chi5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6"/>
          <a:stretch/>
        </p:blipFill>
        <p:spPr bwMode="auto">
          <a:xfrm>
            <a:off x="251520" y="2200934"/>
            <a:ext cx="4344976" cy="41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75856" y="2420888"/>
            <a:ext cx="113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P</a:t>
            </a:r>
            <a:r>
              <a:rPr lang="de-DE" sz="2400" b="1" baseline="-25000" smtClean="0"/>
              <a:t>e</a:t>
            </a:r>
            <a:r>
              <a:rPr lang="de-DE" sz="2400" b="1" smtClean="0"/>
              <a:t> &gt; 0.5</a:t>
            </a:r>
            <a:endParaRPr lang="de-DE" sz="2400" b="1"/>
          </a:p>
        </p:txBody>
      </p:sp>
      <p:sp>
        <p:nvSpPr>
          <p:cNvPr id="13" name="Textfeld 12"/>
          <p:cNvSpPr txBox="1"/>
          <p:nvPr/>
        </p:nvSpPr>
        <p:spPr>
          <a:xfrm>
            <a:off x="7668344" y="2420888"/>
            <a:ext cx="113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P</a:t>
            </a:r>
            <a:r>
              <a:rPr lang="de-DE" sz="2400" b="1" baseline="-25000" smtClean="0"/>
              <a:t>e</a:t>
            </a:r>
            <a:r>
              <a:rPr lang="de-DE" sz="2400" b="1" smtClean="0"/>
              <a:t> &gt; 0.8</a:t>
            </a:r>
            <a:endParaRPr lang="de-DE" sz="2400" b="1"/>
          </a:p>
        </p:txBody>
      </p:sp>
    </p:spTree>
    <p:extLst>
      <p:ext uri="{BB962C8B-B14F-4D97-AF65-F5344CB8AC3E}">
        <p14:creationId xmlns:p14="http://schemas.microsoft.com/office/powerpoint/2010/main" val="28185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de-DE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363272" cy="53285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i="1" smtClean="0"/>
                  <a:t>For all 4 </a:t>
                </a:r>
                <a:r>
                  <a:rPr lang="de-DE" i="1"/>
                  <a:t>reduction scenarios</a:t>
                </a:r>
                <a:r>
                  <a:rPr lang="de-DE" i="1" smtClean="0"/>
                  <a:t>:</a:t>
                </a:r>
              </a:p>
              <a:p>
                <a:r>
                  <a:rPr lang="de-DE" smtClean="0">
                    <a:solidFill>
                      <a:srgbClr val="008000"/>
                    </a:solidFill>
                  </a:rPr>
                  <a:t>Assumptions</a:t>
                </a:r>
                <a:r>
                  <a:rPr lang="de-DE" i="1" smtClean="0">
                    <a:solidFill>
                      <a:srgbClr val="008000"/>
                    </a:solidFill>
                  </a:rPr>
                  <a:t>:</a:t>
                </a:r>
                <a:r>
                  <a:rPr lang="el-GR">
                    <a:solidFill>
                      <a:srgbClr val="008000"/>
                    </a:solidFill>
                  </a:rPr>
                  <a:t> </a:t>
                </a:r>
                <a:r>
                  <a:rPr lang="de-DE" smtClean="0">
                    <a:solidFill>
                      <a:srgbClr val="008000"/>
                    </a:solidFill>
                  </a:rPr>
                  <a:t/>
                </a:r>
                <a:br>
                  <a:rPr lang="de-DE" smtClean="0">
                    <a:solidFill>
                      <a:srgbClr val="008000"/>
                    </a:solidFill>
                  </a:rPr>
                </a:br>
                <a:r>
                  <a:rPr lang="el-GR" smtClean="0"/>
                  <a:t>σ</a:t>
                </a:r>
                <a:r>
                  <a:rPr lang="de-DE" baseline="-25000" smtClean="0"/>
                  <a:t>S </a:t>
                </a:r>
                <a:r>
                  <a:rPr lang="de-DE" smtClean="0"/>
                  <a:t>= 3 fb, </a:t>
                </a:r>
                <a:r>
                  <a:rPr lang="el-GR" smtClean="0"/>
                  <a:t>σ</a:t>
                </a:r>
                <a:r>
                  <a:rPr lang="de-DE" baseline="-25000" smtClean="0"/>
                  <a:t>B1</a:t>
                </a:r>
                <a:r>
                  <a:rPr lang="de-DE" smtClean="0"/>
                  <a:t>(</a:t>
                </a:r>
                <a:r>
                  <a:rPr lang="de-DE" smtClean="0">
                    <a:latin typeface="Arev Sans"/>
                    <a:ea typeface="Arev Sans"/>
                  </a:rPr>
                  <a:t>π</a:t>
                </a:r>
                <a:r>
                  <a:rPr lang="de-DE" baseline="30000" smtClean="0">
                    <a:latin typeface="Arev Sans"/>
                    <a:ea typeface="Arev Sans"/>
                  </a:rPr>
                  <a:t>+</a:t>
                </a:r>
                <a:r>
                  <a:rPr lang="de-DE" smtClean="0">
                    <a:latin typeface="Arev Sans"/>
                    <a:ea typeface="Arev Sans"/>
                  </a:rPr>
                  <a:t>π</a:t>
                </a:r>
                <a:r>
                  <a:rPr lang="de-DE" baseline="30000" smtClean="0">
                    <a:latin typeface="Arev Sans"/>
                    <a:ea typeface="Arev Sans"/>
                  </a:rPr>
                  <a:t>-</a:t>
                </a:r>
                <a:r>
                  <a:rPr lang="de-DE" smtClean="0">
                    <a:latin typeface="Arev Sans"/>
                    <a:ea typeface="Arev Sans"/>
                  </a:rPr>
                  <a:t>)</a:t>
                </a:r>
                <a:r>
                  <a:rPr lang="de-DE" baseline="-25000" smtClean="0">
                    <a:latin typeface="Arev Sans"/>
                    <a:ea typeface="Arev Sans"/>
                  </a:rPr>
                  <a:t> </a:t>
                </a:r>
                <a:r>
                  <a:rPr lang="de-DE"/>
                  <a:t>= 1</a:t>
                </a:r>
                <a:r>
                  <a:rPr lang="el-GR">
                    <a:ea typeface="Arev Sans"/>
                  </a:rPr>
                  <a:t>μ</a:t>
                </a:r>
                <a:r>
                  <a:rPr lang="de-DE"/>
                  <a:t>b, </a:t>
                </a:r>
                <a:r>
                  <a:rPr lang="el-GR" smtClean="0"/>
                  <a:t>σ</a:t>
                </a:r>
                <a:r>
                  <a:rPr lang="de-DE" baseline="-25000" smtClean="0"/>
                  <a:t>B2</a:t>
                </a:r>
                <a:r>
                  <a:rPr lang="de-DE" smtClean="0"/>
                  <a:t>(</a:t>
                </a:r>
                <a:r>
                  <a:rPr lang="de-DE" smtClean="0">
                    <a:latin typeface="Arev Sans"/>
                    <a:ea typeface="Arev Sans"/>
                  </a:rPr>
                  <a:t>π</a:t>
                </a:r>
                <a:r>
                  <a:rPr lang="de-DE" baseline="30000" smtClean="0">
                    <a:latin typeface="Arev Sans"/>
                    <a:ea typeface="Arev Sans"/>
                  </a:rPr>
                  <a:t>+</a:t>
                </a:r>
                <a:r>
                  <a:rPr lang="de-DE" smtClean="0">
                    <a:latin typeface="Arev Sans"/>
                    <a:ea typeface="Arev Sans"/>
                  </a:rPr>
                  <a:t>π</a:t>
                </a:r>
                <a:r>
                  <a:rPr lang="de-DE" baseline="30000" smtClean="0">
                    <a:latin typeface="Arev Sans"/>
                    <a:ea typeface="Arev Sans"/>
                  </a:rPr>
                  <a:t>-</a:t>
                </a:r>
                <a:r>
                  <a:rPr lang="de-DE" smtClean="0">
                    <a:latin typeface="Arev Sans"/>
                    <a:ea typeface="Arev Sans"/>
                  </a:rPr>
                  <a:t>π</a:t>
                </a:r>
                <a:r>
                  <a:rPr lang="de-DE" baseline="30000" smtClean="0">
                    <a:latin typeface="Arev Sans"/>
                    <a:ea typeface="Arev Sans"/>
                  </a:rPr>
                  <a:t>0</a:t>
                </a:r>
                <a:r>
                  <a:rPr lang="de-DE" smtClean="0">
                    <a:latin typeface="Arev Sans"/>
                    <a:ea typeface="Arev Sans"/>
                  </a:rPr>
                  <a:t>)</a:t>
                </a:r>
                <a:r>
                  <a:rPr lang="de-DE" baseline="-25000" smtClean="0">
                    <a:latin typeface="Arev Sans"/>
                    <a:ea typeface="Arev Sans"/>
                  </a:rPr>
                  <a:t> </a:t>
                </a:r>
                <a:r>
                  <a:rPr lang="de-DE"/>
                  <a:t>= </a:t>
                </a:r>
                <a:r>
                  <a:rPr lang="de-DE" smtClean="0"/>
                  <a:t>33</a:t>
                </a:r>
                <a:r>
                  <a:rPr lang="el-GR" smtClean="0">
                    <a:ea typeface="Arev Sans"/>
                  </a:rPr>
                  <a:t>μ</a:t>
                </a:r>
                <a:r>
                  <a:rPr lang="de-DE" smtClean="0"/>
                  <a:t>b, L</a:t>
                </a:r>
                <a:r>
                  <a:rPr lang="de-DE" baseline="-25000" smtClean="0"/>
                  <a:t>int </a:t>
                </a:r>
                <a:r>
                  <a:rPr lang="de-DE" smtClean="0"/>
                  <a:t>= 2/fb </a:t>
                </a:r>
              </a:p>
              <a:p>
                <a:endParaRPr lang="de-DE" sz="1600" i="1" smtClean="0"/>
              </a:p>
              <a:p>
                <a:r>
                  <a:rPr lang="de-DE" smtClean="0">
                    <a:solidFill>
                      <a:srgbClr val="0000FF"/>
                    </a:solidFill>
                  </a:rPr>
                  <a:t>100k signal + 10M 2</a:t>
                </a:r>
                <a:r>
                  <a:rPr lang="de-DE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π</a:t>
                </a:r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r>
                  <a:rPr lang="de-DE">
                    <a:solidFill>
                      <a:srgbClr val="0000FF"/>
                    </a:solidFill>
                  </a:rPr>
                  <a:t>+ 10M </a:t>
                </a:r>
                <a:r>
                  <a:rPr lang="de-DE" smtClean="0">
                    <a:solidFill>
                      <a:srgbClr val="0000FF"/>
                    </a:solidFill>
                  </a:rPr>
                  <a:t>3</a:t>
                </a:r>
                <a:r>
                  <a:rPr lang="de-DE" smtClean="0">
                    <a:solidFill>
                      <a:srgbClr val="0000FF"/>
                    </a:solidFill>
                    <a:latin typeface="Arev Sans"/>
                    <a:ea typeface="Arev Sans"/>
                  </a:rPr>
                  <a:t>π</a:t>
                </a:r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/>
                  <a:t>events @ 10 GeV/c for </a:t>
                </a:r>
                <a:br>
                  <a:rPr lang="de-DE" smtClean="0"/>
                </a:br>
                <a:r>
                  <a:rPr lang="de-DE" smtClean="0"/>
                  <a:t>11 reduction steps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mtClean="0"/>
                  <a:t> 10°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mtClean="0"/>
                  <a:t> 30° each)</a:t>
                </a:r>
              </a:p>
              <a:p>
                <a:endParaRPr lang="de-DE" sz="1600" smtClean="0"/>
              </a:p>
              <a:p>
                <a:r>
                  <a:rPr lang="de-DE" smtClean="0"/>
                  <a:t>Reconstruct </a:t>
                </a:r>
                <a:r>
                  <a:rPr lang="de-DE" smtClean="0">
                    <a:solidFill>
                      <a:srgbClr val="0000FF"/>
                    </a:solidFill>
                  </a:rPr>
                  <a:t>full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/>
                  <a:t>candidate with 4C fit (</a:t>
                </a:r>
                <a:r>
                  <a:rPr lang="el-GR" smtClean="0">
                    <a:latin typeface="+mn-lt"/>
                    <a:ea typeface="Arev Sans"/>
                  </a:rPr>
                  <a:t>χ</a:t>
                </a:r>
                <a:r>
                  <a:rPr lang="de-DE" baseline="30000" smtClean="0">
                    <a:latin typeface="+mn-lt"/>
                    <a:ea typeface="Arev Sans"/>
                  </a:rPr>
                  <a:t>2</a:t>
                </a:r>
                <a:r>
                  <a:rPr lang="de-DE" smtClean="0"/>
                  <a:t>&lt;100); keep best </a:t>
                </a:r>
              </a:p>
              <a:p>
                <a:r>
                  <a:rPr lang="de-DE" smtClean="0"/>
                  <a:t>Apply </a:t>
                </a:r>
                <a:r>
                  <a:rPr lang="de-DE" smtClean="0">
                    <a:solidFill>
                      <a:srgbClr val="0000FF"/>
                    </a:solidFill>
                  </a:rPr>
                  <a:t>electron PID selection </a:t>
                </a:r>
                <a:r>
                  <a:rPr lang="de-DE" smtClean="0"/>
                  <a:t>(P &gt; 0.5, P &gt; 0.8) </a:t>
                </a:r>
                <a:endParaRPr lang="de-DE"/>
              </a:p>
              <a:p>
                <a:pPr marL="57150" indent="0">
                  <a:buNone/>
                </a:pPr>
                <a:endParaRPr lang="de-DE" sz="1600" smtClean="0"/>
              </a:p>
              <a:p>
                <a:r>
                  <a:rPr lang="de-DE" smtClean="0"/>
                  <a:t>Count number of </a:t>
                </a:r>
                <a:r>
                  <a:rPr lang="de-DE" smtClean="0">
                    <a:solidFill>
                      <a:srgbClr val="0000FF"/>
                    </a:solidFill>
                  </a:rPr>
                  <a:t>fully reconstructed </a:t>
                </a:r>
                <a:r>
                  <a:rPr lang="de-DE" smtClean="0"/>
                  <a:t>events</a:t>
                </a:r>
              </a:p>
              <a:p>
                <a:endParaRPr lang="de-DE" sz="1600"/>
              </a:p>
              <a:p>
                <a:r>
                  <a:rPr lang="de-DE" smtClean="0"/>
                  <a:t>Compute </a:t>
                </a:r>
                <a:r>
                  <a:rPr lang="de-DE" smtClean="0">
                    <a:solidFill>
                      <a:srgbClr val="0000FF"/>
                    </a:solidFill>
                  </a:rPr>
                  <a:t>efficiency and BG increase </a:t>
                </a:r>
                <a:r>
                  <a:rPr lang="de-DE" smtClean="0"/>
                  <a:t>relative to full EMC </a:t>
                </a:r>
              </a:p>
              <a:p>
                <a:r>
                  <a:rPr lang="de-DE" smtClean="0"/>
                  <a:t>Compute </a:t>
                </a:r>
                <a:r>
                  <a:rPr lang="de-DE" smtClean="0">
                    <a:solidFill>
                      <a:srgbClr val="0000FF"/>
                    </a:solidFill>
                  </a:rPr>
                  <a:t>significance S/sqrt(S+B) </a:t>
                </a:r>
                <a:r>
                  <a:rPr lang="de-DE" smtClean="0"/>
                  <a:t>based on total S and B</a:t>
                </a:r>
                <a:br>
                  <a:rPr lang="de-DE" smtClean="0"/>
                </a:br>
                <a:endParaRPr lang="de-DE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363272" cy="5328592"/>
              </a:xfrm>
              <a:blipFill rotWithShape="1">
                <a:blip r:embed="rId3"/>
                <a:stretch>
                  <a:fillRect l="-875" t="-5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0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1"/>
                        </a:solidFill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/>
                  <a:t>- Eff, BG level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mtClean="0"/>
                  <a:t>PID </a:t>
                </a:r>
                <a:r>
                  <a:rPr lang="de-DE" b="1" smtClean="0"/>
                  <a:t>P</a:t>
                </a:r>
                <a:r>
                  <a:rPr lang="de-DE" b="1" baseline="-25000" smtClean="0"/>
                  <a:t>e </a:t>
                </a:r>
                <a:r>
                  <a:rPr lang="de-DE" b="1" smtClean="0"/>
                  <a:t>&gt; 0.5 </a:t>
                </a:r>
              </a:p>
              <a:p>
                <a:pPr lvl="1"/>
                <a:r>
                  <a:rPr lang="de-DE" sz="2000" smtClean="0">
                    <a:solidFill>
                      <a:srgbClr val="CC0099"/>
                    </a:solidFill>
                  </a:rPr>
                  <a:t>Similar to </a:t>
                </a:r>
                <a14:m>
                  <m:oMath xmlns:m="http://schemas.openxmlformats.org/officeDocument/2006/math">
                    <m:r>
                      <a:rPr lang="de-DE" sz="2000" i="1">
                        <a:solidFill>
                          <a:srgbClr val="CC0099"/>
                        </a:solidFill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sz="2000" i="1">
                        <a:solidFill>
                          <a:srgbClr val="CC0099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de-DE" sz="2000" i="1">
                        <a:solidFill>
                          <a:srgbClr val="CC0099"/>
                        </a:solidFill>
                        <a:latin typeface="Cambria Math"/>
                        <a:ea typeface="Cambria Math"/>
                      </a:rPr>
                      <m:t>𝜓</m:t>
                    </m:r>
                    <m:sSup>
                      <m:sSupPr>
                        <m:ctrlPr>
                          <a:rPr lang="de-DE" sz="2000" i="1">
                            <a:solidFill>
                              <a:srgbClr val="CC00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CC00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000" i="1">
                            <a:solidFill>
                              <a:srgbClr val="CC0099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2000" i="1">
                            <a:solidFill>
                              <a:srgbClr val="CC0099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2000" i="1">
                            <a:solidFill>
                              <a:srgbClr val="CC0099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2000" i="1">
                            <a:solidFill>
                              <a:srgbClr val="CC0099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z="2000" smtClean="0">
                    <a:solidFill>
                      <a:srgbClr val="CC0099"/>
                    </a:solidFill>
                  </a:rPr>
                  <a:t>: </a:t>
                </a:r>
                <a:r>
                  <a:rPr lang="de-DE" sz="2000" smtClean="0"/>
                  <a:t>Signal efficiency doesn't drop strongly</a:t>
                </a:r>
              </a:p>
              <a:p>
                <a:pPr lvl="1"/>
                <a:r>
                  <a:rPr lang="de-DE" sz="2000" smtClean="0"/>
                  <a:t>BG level </a:t>
                </a:r>
                <a:r>
                  <a:rPr lang="el-GR" sz="2000" smtClean="0"/>
                  <a:t>θ</a:t>
                </a:r>
                <a:r>
                  <a:rPr lang="de-DE" sz="2000" smtClean="0"/>
                  <a:t> red.: front reduction worst, </a:t>
                </a:r>
                <a:r>
                  <a:rPr lang="de-DE" sz="2000" smtClean="0">
                    <a:solidFill>
                      <a:srgbClr val="FF0000"/>
                    </a:solidFill>
                  </a:rPr>
                  <a:t>back</a:t>
                </a:r>
                <a:r>
                  <a:rPr lang="de-DE" sz="2000" smtClean="0"/>
                  <a:t> red. quite robust</a:t>
                </a:r>
              </a:p>
              <a:p>
                <a:pPr lvl="1"/>
                <a:r>
                  <a:rPr lang="de-DE" sz="2000"/>
                  <a:t>BG level </a:t>
                </a:r>
                <a:r>
                  <a:rPr lang="el-GR" sz="2000" smtClean="0"/>
                  <a:t>φ</a:t>
                </a:r>
                <a:r>
                  <a:rPr lang="de-DE" sz="2000" smtClean="0"/>
                  <a:t> </a:t>
                </a:r>
                <a:r>
                  <a:rPr lang="de-DE" sz="2000"/>
                  <a:t>red</a:t>
                </a:r>
                <a:r>
                  <a:rPr lang="de-DE" sz="2000" smtClean="0"/>
                  <a:t>.: </a:t>
                </a:r>
                <a:r>
                  <a:rPr lang="de-DE" sz="2000" smtClean="0">
                    <a:solidFill>
                      <a:srgbClr val="008000"/>
                    </a:solidFill>
                  </a:rPr>
                  <a:t>asymmetric</a:t>
                </a:r>
                <a:r>
                  <a:rPr lang="de-DE" sz="2000" smtClean="0"/>
                  <a:t> better than </a:t>
                </a:r>
                <a:r>
                  <a:rPr lang="de-DE" sz="2000" smtClean="0">
                    <a:solidFill>
                      <a:srgbClr val="0000FF"/>
                    </a:solidFill>
                  </a:rPr>
                  <a:t>symmetric</a:t>
                </a:r>
                <a:r>
                  <a:rPr lang="de-DE" sz="2000" smtClean="0"/>
                  <a:t> reduction</a:t>
                </a:r>
                <a:endParaRPr lang="de-DE" sz="2000"/>
              </a:p>
              <a:p>
                <a:pPr lvl="1"/>
                <a:endParaRPr lang="de-DE" sz="200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15" t="-5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4098" name="Picture 2" descr="D:\work\Vortraege\KP3\SoftwareMeetings\170329\fig\emc_ee_fom_pid05_chi10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15"/>
          <a:stretch/>
        </p:blipFill>
        <p:spPr bwMode="auto">
          <a:xfrm>
            <a:off x="611560" y="2492896"/>
            <a:ext cx="8204250" cy="38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/>
                  <a:t>- Eff, BG level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PID </a:t>
            </a:r>
            <a:r>
              <a:rPr lang="de-DE" b="1" smtClean="0"/>
              <a:t>P</a:t>
            </a:r>
            <a:r>
              <a:rPr lang="de-DE" b="1" baseline="-25000" smtClean="0"/>
              <a:t>e </a:t>
            </a:r>
            <a:r>
              <a:rPr lang="de-DE" b="1" smtClean="0"/>
              <a:t>&gt; 0.8</a:t>
            </a:r>
          </a:p>
          <a:p>
            <a:pPr lvl="1"/>
            <a:r>
              <a:rPr lang="de-DE" sz="2000" smtClean="0"/>
              <a:t>Stronger efficiency decrease due to PID cut down to relat. 40%</a:t>
            </a:r>
            <a:endParaRPr lang="de-DE" sz="2000"/>
          </a:p>
          <a:p>
            <a:pPr lvl="1"/>
            <a:r>
              <a:rPr lang="de-DE" sz="2000"/>
              <a:t>BG level </a:t>
            </a:r>
            <a:r>
              <a:rPr lang="el-GR" sz="2000"/>
              <a:t>θ</a:t>
            </a:r>
            <a:r>
              <a:rPr lang="de-DE" sz="2000"/>
              <a:t> red.: front worst, </a:t>
            </a:r>
            <a:r>
              <a:rPr lang="de-DE" sz="2000">
                <a:solidFill>
                  <a:srgbClr val="FF0000"/>
                </a:solidFill>
              </a:rPr>
              <a:t>back</a:t>
            </a:r>
            <a:r>
              <a:rPr lang="de-DE" sz="2000"/>
              <a:t> quite robust</a:t>
            </a:r>
          </a:p>
          <a:p>
            <a:pPr lvl="1"/>
            <a:r>
              <a:rPr lang="de-DE" sz="2000"/>
              <a:t>BG level </a:t>
            </a:r>
            <a:r>
              <a:rPr lang="el-GR" sz="2000"/>
              <a:t>φ</a:t>
            </a:r>
            <a:r>
              <a:rPr lang="de-DE" sz="2000"/>
              <a:t> red.: </a:t>
            </a:r>
            <a:r>
              <a:rPr lang="de-DE" sz="2000">
                <a:solidFill>
                  <a:srgbClr val="008000"/>
                </a:solidFill>
              </a:rPr>
              <a:t>asymmetric</a:t>
            </a:r>
            <a:r>
              <a:rPr lang="de-DE" sz="2000"/>
              <a:t> better than </a:t>
            </a:r>
            <a:r>
              <a:rPr lang="de-DE" sz="2000">
                <a:solidFill>
                  <a:srgbClr val="0000FF"/>
                </a:solidFill>
              </a:rPr>
              <a:t>symmetric</a:t>
            </a:r>
            <a:r>
              <a:rPr lang="de-DE" sz="2000"/>
              <a:t> reduction</a:t>
            </a:r>
            <a:endParaRPr lang="en-US" sz="20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5122" name="Picture 2" descr="D:\work\Vortraege\KP3\SoftwareMeetings\170329\fig\emc_ee_fom_pid08_chi1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42"/>
          <a:stretch/>
        </p:blipFill>
        <p:spPr bwMode="auto">
          <a:xfrm>
            <a:off x="611560" y="2492896"/>
            <a:ext cx="8188616" cy="38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2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/>
                  <a:t>- Significance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Significance level almost constant for </a:t>
            </a:r>
            <a:r>
              <a:rPr lang="de-DE" smtClean="0">
                <a:solidFill>
                  <a:srgbClr val="FF0000"/>
                </a:solidFill>
              </a:rPr>
              <a:t>back</a:t>
            </a:r>
            <a:r>
              <a:rPr lang="de-DE" smtClean="0"/>
              <a:t> reduction</a:t>
            </a:r>
          </a:p>
          <a:p>
            <a:r>
              <a:rPr lang="de-DE" smtClean="0"/>
              <a:t>Strong drop (factor 10) for reduction from front </a:t>
            </a:r>
            <a:endParaRPr lang="de-DE"/>
          </a:p>
          <a:p>
            <a:r>
              <a:rPr lang="de-DE" smtClean="0"/>
              <a:t>Better use </a:t>
            </a:r>
            <a:r>
              <a:rPr lang="de-DE" smtClean="0">
                <a:solidFill>
                  <a:srgbClr val="008000"/>
                </a:solidFill>
              </a:rPr>
              <a:t>asymmetric</a:t>
            </a:r>
            <a:r>
              <a:rPr lang="de-DE" smtClean="0"/>
              <a:t> than </a:t>
            </a:r>
            <a:r>
              <a:rPr lang="de-DE" smtClean="0">
                <a:solidFill>
                  <a:srgbClr val="0000FF"/>
                </a:solidFill>
              </a:rPr>
              <a:t>symmetric</a:t>
            </a:r>
            <a:r>
              <a:rPr lang="de-DE" smtClean="0"/>
              <a:t> reduction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6146" name="Picture 2" descr="D:\work\Vortraege\KP3\SoftwareMeetings\170329\fig\emc_ee_fom_pid05_chi10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9"/>
          <a:stretch/>
        </p:blipFill>
        <p:spPr bwMode="auto">
          <a:xfrm>
            <a:off x="237315" y="2201720"/>
            <a:ext cx="4334685" cy="41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work\Vortraege\KP3\SoftwareMeetings\170329\fig\emc_ee_fom_pid08_chi100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7"/>
          <a:stretch/>
        </p:blipFill>
        <p:spPr bwMode="auto">
          <a:xfrm>
            <a:off x="4602702" y="2201720"/>
            <a:ext cx="4345306" cy="410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275856" y="2420888"/>
            <a:ext cx="113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P</a:t>
            </a:r>
            <a:r>
              <a:rPr lang="de-DE" sz="2400" b="1" baseline="-25000" smtClean="0"/>
              <a:t>e</a:t>
            </a:r>
            <a:r>
              <a:rPr lang="de-DE" sz="2400" b="1" smtClean="0"/>
              <a:t> &gt; 0.5</a:t>
            </a:r>
            <a:endParaRPr lang="de-DE" sz="2400" b="1"/>
          </a:p>
        </p:txBody>
      </p:sp>
      <p:sp>
        <p:nvSpPr>
          <p:cNvPr id="12" name="Textfeld 11"/>
          <p:cNvSpPr txBox="1"/>
          <p:nvPr/>
        </p:nvSpPr>
        <p:spPr>
          <a:xfrm>
            <a:off x="7668344" y="2420888"/>
            <a:ext cx="113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smtClean="0"/>
              <a:t>P</a:t>
            </a:r>
            <a:r>
              <a:rPr lang="de-DE" sz="2400" b="1" baseline="-25000" smtClean="0"/>
              <a:t>e</a:t>
            </a:r>
            <a:r>
              <a:rPr lang="de-DE" sz="2400" b="1" smtClean="0"/>
              <a:t> &gt; 0.8</a:t>
            </a:r>
            <a:endParaRPr lang="de-DE" sz="2400" b="1"/>
          </a:p>
        </p:txBody>
      </p:sp>
    </p:spTree>
    <p:extLst>
      <p:ext uri="{BB962C8B-B14F-4D97-AF65-F5344CB8AC3E}">
        <p14:creationId xmlns:p14="http://schemas.microsoft.com/office/powerpoint/2010/main" val="26716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 &amp; Conclusion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Simulated (FastSim) three physics channels to investigate performance with reduced Barrel EMC</a:t>
            </a:r>
          </a:p>
          <a:p>
            <a:endParaRPr lang="de-DE"/>
          </a:p>
          <a:p>
            <a:r>
              <a:rPr lang="de-DE" smtClean="0"/>
              <a:t>4 different cases of reduction applied</a:t>
            </a:r>
          </a:p>
          <a:p>
            <a:endParaRPr lang="de-DE" smtClean="0"/>
          </a:p>
          <a:p>
            <a:r>
              <a:rPr lang="de-DE" smtClean="0"/>
              <a:t>Results:</a:t>
            </a:r>
          </a:p>
          <a:p>
            <a:pPr lvl="1"/>
            <a:r>
              <a:rPr lang="de-DE" smtClean="0"/>
              <a:t>Best case: reduce from back side (at large </a:t>
            </a:r>
            <a:r>
              <a:rPr lang="el-GR"/>
              <a:t>θ</a:t>
            </a:r>
            <a:r>
              <a:rPr lang="de-DE" smtClean="0"/>
              <a:t>) of EMC</a:t>
            </a:r>
          </a:p>
          <a:p>
            <a:pPr lvl="1"/>
            <a:endParaRPr lang="de-DE"/>
          </a:p>
          <a:p>
            <a:pPr lvl="1"/>
            <a:r>
              <a:rPr lang="de-DE" smtClean="0"/>
              <a:t>Inbetween: leave out EMC slices in </a:t>
            </a:r>
            <a:r>
              <a:rPr lang="el-GR" smtClean="0"/>
              <a:t>φ</a:t>
            </a:r>
            <a:r>
              <a:rPr lang="de-DE" smtClean="0"/>
              <a:t>, better asymmetric at one side than symmetric from both sides</a:t>
            </a:r>
            <a:endParaRPr lang="de-DE"/>
          </a:p>
          <a:p>
            <a:pPr lvl="1"/>
            <a:endParaRPr lang="de-DE" smtClean="0"/>
          </a:p>
          <a:p>
            <a:pPr lvl="1"/>
            <a:r>
              <a:rPr lang="de-DE" smtClean="0"/>
              <a:t>Worst case: reduce form front side (at low </a:t>
            </a:r>
            <a:r>
              <a:rPr lang="el-GR" smtClean="0"/>
              <a:t>θ</a:t>
            </a:r>
            <a:r>
              <a:rPr lang="de-DE" smtClean="0"/>
              <a:t>) from EMC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9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mtClean="0"/>
              <a:t>BACKUP</a:t>
            </a:r>
            <a:endParaRPr lang="de-DE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de-DE" smtClean="0">
                    <a:solidFill>
                      <a:schemeClr val="bg1"/>
                    </a:solidFill>
                  </a:rPr>
                  <a:t> - Residual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de-DE" smtClean="0">
                    <a:solidFill>
                      <a:schemeClr val="bg1"/>
                    </a:solidFill>
                  </a:rPr>
                  <a:t> from full reco cands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r="-22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328592"/>
          </a:xfrm>
        </p:spPr>
        <p:txBody>
          <a:bodyPr>
            <a:normAutofit/>
          </a:bodyPr>
          <a:lstStyle/>
          <a:p>
            <a:r>
              <a:rPr lang="de-DE" sz="2000" smtClean="0"/>
              <a:t>Photon distr. for all reduction scenarios from full reco cands</a:t>
            </a:r>
          </a:p>
          <a:p>
            <a:r>
              <a:rPr lang="de-DE" sz="2000" smtClean="0"/>
              <a:t>Colors represent different reduction steps</a:t>
            </a:r>
            <a:endParaRPr lang="de-DE" sz="20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2050" name="Picture 2" descr="D:\work\Vortraege\KP3\SoftwareMeetings\170329\fig\emc_et1_tht_bac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3" y="1556792"/>
            <a:ext cx="3066263" cy="24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ork\Vortraege\KP3\SoftwareMeetings\170329\fig\emc_et1_tht_fro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3066263" cy="24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work\Vortraege\KP3\SoftwareMeetings\170329\fig\emc_et1_phi_asym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60" y="4022645"/>
            <a:ext cx="3066263" cy="24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work\Vortraege\KP3\SoftwareMeetings\170329\fig\emc_et1_phi_sym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13" y="4022645"/>
            <a:ext cx="3066263" cy="243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/>
          <p:cNvCxnSpPr/>
          <p:nvPr/>
        </p:nvCxnSpPr>
        <p:spPr>
          <a:xfrm flipH="1">
            <a:off x="2832084" y="2054305"/>
            <a:ext cx="324036" cy="216024"/>
          </a:xfrm>
          <a:prstGeom prst="straightConnector1">
            <a:avLst/>
          </a:prstGeom>
          <a:ln w="19050">
            <a:solidFill>
              <a:srgbClr val="648FC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160419" y="1796337"/>
            <a:ext cx="617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648FC4"/>
                </a:solidFill>
              </a:rPr>
              <a:t>full</a:t>
            </a:r>
          </a:p>
          <a:p>
            <a:r>
              <a:rPr lang="de-DE" smtClean="0">
                <a:solidFill>
                  <a:srgbClr val="648FC4"/>
                </a:solidFill>
              </a:rPr>
              <a:t>EMC</a:t>
            </a:r>
            <a:endParaRPr lang="de-DE">
              <a:solidFill>
                <a:srgbClr val="648F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Risk Assessment for Barrel EMC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>
                <a:solidFill>
                  <a:srgbClr val="0000FF"/>
                </a:solidFill>
              </a:rPr>
              <a:t>Risk assessment issue: 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>
                <a:solidFill>
                  <a:srgbClr val="CC0099"/>
                </a:solidFill>
              </a:rPr>
              <a:t>Impact of incomplete EMC Barrel to physics performance?</a:t>
            </a:r>
            <a:endParaRPr lang="de-DE">
              <a:solidFill>
                <a:srgbClr val="CC0099"/>
              </a:solidFill>
            </a:endParaRPr>
          </a:p>
          <a:p>
            <a:pPr>
              <a:lnSpc>
                <a:spcPct val="150000"/>
              </a:lnSpc>
            </a:pPr>
            <a:r>
              <a:rPr lang="de-DE" smtClean="0"/>
              <a:t>4 different ways of </a:t>
            </a:r>
            <a:r>
              <a:rPr lang="de-DE"/>
              <a:t>reduction (=leaving out crystals) studied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 rot="21360000">
            <a:off x="3060639" y="2862023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21480000">
            <a:off x="3200049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326592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449441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576130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698979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 rot="120000">
            <a:off x="3825668" y="2860125"/>
            <a:ext cx="7200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 rot="240000">
            <a:off x="3954928" y="2860125"/>
            <a:ext cx="7200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 rot="240000" flipV="1">
            <a:off x="3060639" y="3584001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 rot="120000" flipV="1">
            <a:off x="3200049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 flipV="1">
            <a:off x="3326592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 flipV="1">
            <a:off x="3449441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 flipV="1">
            <a:off x="3576130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 flipV="1">
            <a:off x="3698979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 rot="21480000" flipV="1">
            <a:off x="3825668" y="3585878"/>
            <a:ext cx="72008" cy="49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 rot="21360000" flipV="1">
            <a:off x="3954928" y="3585878"/>
            <a:ext cx="72008" cy="49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mit Pfeil 73"/>
          <p:cNvCxnSpPr/>
          <p:nvPr/>
        </p:nvCxnSpPr>
        <p:spPr>
          <a:xfrm>
            <a:off x="2082720" y="3473852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hteck 75"/>
          <p:cNvSpPr/>
          <p:nvPr/>
        </p:nvSpPr>
        <p:spPr>
          <a:xfrm rot="21360000">
            <a:off x="6661039" y="2862023"/>
            <a:ext cx="7200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hteck 76"/>
          <p:cNvSpPr/>
          <p:nvPr/>
        </p:nvSpPr>
        <p:spPr>
          <a:xfrm rot="21480000">
            <a:off x="6800449" y="2860125"/>
            <a:ext cx="72008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Rechteck 77"/>
          <p:cNvSpPr/>
          <p:nvPr/>
        </p:nvSpPr>
        <p:spPr>
          <a:xfrm>
            <a:off x="6926992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hteck 78"/>
          <p:cNvSpPr/>
          <p:nvPr/>
        </p:nvSpPr>
        <p:spPr>
          <a:xfrm>
            <a:off x="7049841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Rechteck 79"/>
          <p:cNvSpPr/>
          <p:nvPr/>
        </p:nvSpPr>
        <p:spPr>
          <a:xfrm>
            <a:off x="7176530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 80"/>
          <p:cNvSpPr/>
          <p:nvPr/>
        </p:nvSpPr>
        <p:spPr>
          <a:xfrm>
            <a:off x="7299379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Rechteck 81"/>
          <p:cNvSpPr/>
          <p:nvPr/>
        </p:nvSpPr>
        <p:spPr>
          <a:xfrm rot="120000">
            <a:off x="7426068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hteck 82"/>
          <p:cNvSpPr/>
          <p:nvPr/>
        </p:nvSpPr>
        <p:spPr>
          <a:xfrm rot="240000">
            <a:off x="7555328" y="2860125"/>
            <a:ext cx="720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hteck 84"/>
          <p:cNvSpPr/>
          <p:nvPr/>
        </p:nvSpPr>
        <p:spPr>
          <a:xfrm rot="240000" flipV="1">
            <a:off x="6661039" y="3584001"/>
            <a:ext cx="72008" cy="49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Rechteck 85"/>
          <p:cNvSpPr/>
          <p:nvPr/>
        </p:nvSpPr>
        <p:spPr>
          <a:xfrm rot="120000" flipV="1">
            <a:off x="6800449" y="3585878"/>
            <a:ext cx="72008" cy="4983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hteck 86"/>
          <p:cNvSpPr/>
          <p:nvPr/>
        </p:nvSpPr>
        <p:spPr>
          <a:xfrm flipV="1">
            <a:off x="6926992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Rechteck 87"/>
          <p:cNvSpPr/>
          <p:nvPr/>
        </p:nvSpPr>
        <p:spPr>
          <a:xfrm flipV="1">
            <a:off x="7049841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hteck 88"/>
          <p:cNvSpPr/>
          <p:nvPr/>
        </p:nvSpPr>
        <p:spPr>
          <a:xfrm flipV="1">
            <a:off x="7176530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Rechteck 89"/>
          <p:cNvSpPr/>
          <p:nvPr/>
        </p:nvSpPr>
        <p:spPr>
          <a:xfrm flipV="1">
            <a:off x="7299379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Rechteck 90"/>
          <p:cNvSpPr/>
          <p:nvPr/>
        </p:nvSpPr>
        <p:spPr>
          <a:xfrm rot="21480000" flipV="1">
            <a:off x="7426068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Rechteck 91"/>
          <p:cNvSpPr/>
          <p:nvPr/>
        </p:nvSpPr>
        <p:spPr>
          <a:xfrm rot="21360000" flipV="1">
            <a:off x="7555328" y="3585878"/>
            <a:ext cx="72008" cy="49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3" name="Gerade Verbindung mit Pfeil 92"/>
          <p:cNvCxnSpPr/>
          <p:nvPr/>
        </p:nvCxnSpPr>
        <p:spPr>
          <a:xfrm>
            <a:off x="5683120" y="3473852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mit Pfeil 94"/>
          <p:cNvCxnSpPr/>
          <p:nvPr/>
        </p:nvCxnSpPr>
        <p:spPr>
          <a:xfrm flipH="1">
            <a:off x="3698979" y="2716109"/>
            <a:ext cx="345253" cy="0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/>
          <p:cNvSpPr txBox="1"/>
          <p:nvPr/>
        </p:nvSpPr>
        <p:spPr>
          <a:xfrm>
            <a:off x="2534868" y="2284061"/>
            <a:ext cx="220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reduce </a:t>
            </a:r>
            <a:r>
              <a:rPr lang="de-DE" b="1" smtClean="0"/>
              <a:t>from front (</a:t>
            </a:r>
            <a:r>
              <a:rPr lang="el-GR" b="1" smtClean="0"/>
              <a:t>θ</a:t>
            </a:r>
            <a:r>
              <a:rPr lang="de-DE" b="1" smtClean="0"/>
              <a:t>)</a:t>
            </a:r>
            <a:endParaRPr lang="de-DE" b="1"/>
          </a:p>
        </p:txBody>
      </p:sp>
      <p:sp>
        <p:nvSpPr>
          <p:cNvPr id="98" name="Textfeld 97"/>
          <p:cNvSpPr txBox="1"/>
          <p:nvPr/>
        </p:nvSpPr>
        <p:spPr>
          <a:xfrm>
            <a:off x="6259184" y="2284061"/>
            <a:ext cx="216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FF0000"/>
                </a:solidFill>
              </a:rPr>
              <a:t>reduce </a:t>
            </a:r>
            <a:r>
              <a:rPr lang="de-DE" b="1" smtClean="0">
                <a:solidFill>
                  <a:srgbClr val="FF0000"/>
                </a:solidFill>
              </a:rPr>
              <a:t>from back</a:t>
            </a:r>
            <a:r>
              <a:rPr lang="de-DE" b="1">
                <a:solidFill>
                  <a:srgbClr val="FF0000"/>
                </a:solidFill>
              </a:rPr>
              <a:t> (</a:t>
            </a:r>
            <a:r>
              <a:rPr lang="el-GR" b="1">
                <a:solidFill>
                  <a:srgbClr val="FF0000"/>
                </a:solidFill>
              </a:rPr>
              <a:t>θ</a:t>
            </a:r>
            <a:r>
              <a:rPr lang="de-DE" b="1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102" name="Gerade Verbindung mit Pfeil 101"/>
          <p:cNvCxnSpPr/>
          <p:nvPr/>
        </p:nvCxnSpPr>
        <p:spPr>
          <a:xfrm>
            <a:off x="6573340" y="2716109"/>
            <a:ext cx="405924" cy="0"/>
          </a:xfrm>
          <a:prstGeom prst="straightConnector1">
            <a:avLst/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feld 120"/>
          <p:cNvSpPr txBox="1"/>
          <p:nvPr/>
        </p:nvSpPr>
        <p:spPr>
          <a:xfrm>
            <a:off x="683568" y="3044811"/>
            <a:ext cx="621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side </a:t>
            </a:r>
          </a:p>
          <a:p>
            <a:r>
              <a:rPr lang="de-DE" smtClean="0"/>
              <a:t>view</a:t>
            </a:r>
            <a:endParaRPr lang="de-DE"/>
          </a:p>
        </p:txBody>
      </p:sp>
      <p:sp>
        <p:nvSpPr>
          <p:cNvPr id="122" name="Textfeld 121"/>
          <p:cNvSpPr txBox="1"/>
          <p:nvPr/>
        </p:nvSpPr>
        <p:spPr>
          <a:xfrm>
            <a:off x="661702" y="5338728"/>
            <a:ext cx="650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front</a:t>
            </a:r>
          </a:p>
          <a:p>
            <a:r>
              <a:rPr lang="de-DE" smtClean="0"/>
              <a:t>view</a:t>
            </a:r>
            <a:endParaRPr lang="de-DE"/>
          </a:p>
        </p:txBody>
      </p:sp>
      <p:sp>
        <p:nvSpPr>
          <p:cNvPr id="125" name="Ellipse 124"/>
          <p:cNvSpPr/>
          <p:nvPr/>
        </p:nvSpPr>
        <p:spPr>
          <a:xfrm>
            <a:off x="2771800" y="4876349"/>
            <a:ext cx="1409160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Kreis 127"/>
          <p:cNvSpPr/>
          <p:nvPr/>
        </p:nvSpPr>
        <p:spPr>
          <a:xfrm>
            <a:off x="2771800" y="4876349"/>
            <a:ext cx="1409160" cy="136815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6" name="Ellipse 125"/>
          <p:cNvSpPr/>
          <p:nvPr/>
        </p:nvSpPr>
        <p:spPr>
          <a:xfrm>
            <a:off x="3152344" y="5236389"/>
            <a:ext cx="668576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9" name="Textfeld 128"/>
          <p:cNvSpPr txBox="1"/>
          <p:nvPr/>
        </p:nvSpPr>
        <p:spPr>
          <a:xfrm>
            <a:off x="2513256" y="4290993"/>
            <a:ext cx="235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8000"/>
                </a:solidFill>
              </a:rPr>
              <a:t>reduce </a:t>
            </a:r>
            <a:r>
              <a:rPr lang="de-DE" b="1" smtClean="0">
                <a:solidFill>
                  <a:srgbClr val="008000"/>
                </a:solidFill>
              </a:rPr>
              <a:t>asymmetric (</a:t>
            </a:r>
            <a:r>
              <a:rPr lang="el-GR" b="1">
                <a:solidFill>
                  <a:srgbClr val="008000"/>
                </a:solidFill>
              </a:rPr>
              <a:t>φ</a:t>
            </a:r>
            <a:r>
              <a:rPr lang="de-DE" b="1" smtClean="0">
                <a:solidFill>
                  <a:srgbClr val="008000"/>
                </a:solidFill>
              </a:rPr>
              <a:t>)</a:t>
            </a:r>
            <a:endParaRPr lang="de-DE" b="1">
              <a:solidFill>
                <a:srgbClr val="008000"/>
              </a:solidFill>
            </a:endParaRPr>
          </a:p>
        </p:txBody>
      </p:sp>
      <p:sp>
        <p:nvSpPr>
          <p:cNvPr id="130" name="Ellipse 129"/>
          <p:cNvSpPr/>
          <p:nvPr/>
        </p:nvSpPr>
        <p:spPr>
          <a:xfrm>
            <a:off x="6417269" y="4876348"/>
            <a:ext cx="1409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3" name="Kreis 132"/>
          <p:cNvSpPr/>
          <p:nvPr/>
        </p:nvSpPr>
        <p:spPr>
          <a:xfrm rot="14193527">
            <a:off x="6406412" y="4876348"/>
            <a:ext cx="1409160" cy="1368152"/>
          </a:xfrm>
          <a:prstGeom prst="pie">
            <a:avLst>
              <a:gd name="adj1" fmla="val 12819279"/>
              <a:gd name="adj2" fmla="val 1620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7" name="Kreis 136"/>
          <p:cNvSpPr/>
          <p:nvPr/>
        </p:nvSpPr>
        <p:spPr>
          <a:xfrm rot="3477114">
            <a:off x="6423428" y="4876349"/>
            <a:ext cx="1409160" cy="1368152"/>
          </a:xfrm>
          <a:prstGeom prst="pie">
            <a:avLst>
              <a:gd name="adj1" fmla="val 12819279"/>
              <a:gd name="adj2" fmla="val 1620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2" name="Ellipse 131"/>
          <p:cNvSpPr/>
          <p:nvPr/>
        </p:nvSpPr>
        <p:spPr>
          <a:xfrm>
            <a:off x="6789457" y="5239436"/>
            <a:ext cx="668576" cy="6480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8" name="Textfeld 137"/>
          <p:cNvSpPr txBox="1"/>
          <p:nvPr/>
        </p:nvSpPr>
        <p:spPr>
          <a:xfrm>
            <a:off x="6174311" y="4290993"/>
            <a:ext cx="22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reduce </a:t>
            </a:r>
            <a:r>
              <a:rPr lang="de-DE" b="1" smtClean="0">
                <a:solidFill>
                  <a:srgbClr val="0000FF"/>
                </a:solidFill>
              </a:rPr>
              <a:t>symmetric (</a:t>
            </a:r>
            <a:r>
              <a:rPr lang="el-GR" b="1" smtClean="0">
                <a:solidFill>
                  <a:srgbClr val="0000FF"/>
                </a:solidFill>
              </a:rPr>
              <a:t>φ</a:t>
            </a:r>
            <a:r>
              <a:rPr lang="de-DE" b="1" smtClean="0">
                <a:solidFill>
                  <a:srgbClr val="0000FF"/>
                </a:solidFill>
              </a:rPr>
              <a:t>)</a:t>
            </a:r>
            <a:endParaRPr lang="de-DE" b="1">
              <a:solidFill>
                <a:srgbClr val="0000FF"/>
              </a:solidFill>
            </a:endParaRPr>
          </a:p>
        </p:txBody>
      </p:sp>
      <p:sp>
        <p:nvSpPr>
          <p:cNvPr id="139" name="Bogen 138"/>
          <p:cNvSpPr/>
          <p:nvPr/>
        </p:nvSpPr>
        <p:spPr>
          <a:xfrm>
            <a:off x="2843808" y="4732333"/>
            <a:ext cx="1368152" cy="1368152"/>
          </a:xfrm>
          <a:prstGeom prst="arc">
            <a:avLst>
              <a:gd name="adj1" fmla="val 16200000"/>
              <a:gd name="adj2" fmla="val 19003071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0" name="Bogen 139"/>
          <p:cNvSpPr/>
          <p:nvPr/>
        </p:nvSpPr>
        <p:spPr>
          <a:xfrm>
            <a:off x="6475208" y="4737185"/>
            <a:ext cx="1368152" cy="1368152"/>
          </a:xfrm>
          <a:prstGeom prst="arc">
            <a:avLst>
              <a:gd name="adj1" fmla="val 16200000"/>
              <a:gd name="adj2" fmla="val 19003071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1" name="Bogen 140"/>
          <p:cNvSpPr/>
          <p:nvPr/>
        </p:nvSpPr>
        <p:spPr>
          <a:xfrm rot="10961652">
            <a:off x="6403600" y="4979757"/>
            <a:ext cx="1368152" cy="1368152"/>
          </a:xfrm>
          <a:prstGeom prst="arc">
            <a:avLst>
              <a:gd name="adj1" fmla="val 16200000"/>
              <a:gd name="adj2" fmla="val 19003071"/>
            </a:avLst>
          </a:prstGeom>
          <a:ln w="190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2" name="Textfeld 141"/>
          <p:cNvSpPr txBox="1"/>
          <p:nvPr/>
        </p:nvSpPr>
        <p:spPr>
          <a:xfrm>
            <a:off x="2123728" y="306685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beam</a:t>
            </a:r>
            <a:endParaRPr lang="de-DE"/>
          </a:p>
        </p:txBody>
      </p:sp>
      <p:sp>
        <p:nvSpPr>
          <p:cNvPr id="143" name="Textfeld 142"/>
          <p:cNvSpPr txBox="1"/>
          <p:nvPr/>
        </p:nvSpPr>
        <p:spPr>
          <a:xfrm>
            <a:off x="5699009" y="3066857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beam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6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de-DE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𝜓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Background feedthrough in theta with PID P</a:t>
            </a:r>
            <a:r>
              <a:rPr lang="de-DE" baseline="-25000" smtClean="0"/>
              <a:t>e</a:t>
            </a:r>
            <a:r>
              <a:rPr lang="de-DE" smtClean="0"/>
              <a:t>&gt;0.5</a:t>
            </a:r>
            <a:br>
              <a:rPr lang="de-DE" smtClean="0"/>
            </a:br>
            <a:r>
              <a:rPr lang="de-DE" smtClean="0"/>
              <a:t>for all 11 reduction steps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4098" name="Picture 2" descr="D:\work\Vortraege\KP3\SoftwareMeetings\170329\fig\emc_j1_tht_fro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9587"/>
            <a:ext cx="4264152" cy="33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Vortraege\KP3\SoftwareMeetings\170329\fig\emc_j1_tht_bac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20" y="2339587"/>
            <a:ext cx="4264152" cy="33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 flipV="1">
            <a:off x="1295636" y="5296190"/>
            <a:ext cx="36004" cy="5717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827584" y="5867980"/>
            <a:ext cx="287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This flat one is from full EMC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Angular Coverage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 descr="D:\work\Vortraege\KP3\SoftwareMeetings\170329\fig\emc_et1_occuma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416824" cy="534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152338" y="3793314"/>
            <a:ext cx="158417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Physics Channels</a:t>
            </a:r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i="1"/>
                  <a:t>C</a:t>
                </a:r>
                <a:r>
                  <a:rPr lang="de-DE" i="1" smtClean="0"/>
                  <a:t>hannels studied with Fast Sim:</a:t>
                </a:r>
              </a:p>
              <a:p>
                <a:endParaRPr lang="de-DE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̃"/>
                            <m:ctrlPr>
                              <a:rPr lang="de-DE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 smtClean="0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𝜂</m:t>
                    </m:r>
                    <m:r>
                      <a:rPr lang="de-DE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(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𝛾𝛾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)→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𝜓𝛾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𝛾𝛾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𝛾𝛾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𝛾𝛾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 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7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de-DE" smtClean="0"/>
              </a:p>
              <a:p>
                <a:pPr lvl="1"/>
                <a:r>
                  <a:rPr lang="de-DE" smtClean="0"/>
                  <a:t>Multi gamma final state</a:t>
                </a:r>
              </a:p>
              <a:p>
                <a:pPr lvl="1"/>
                <a:r>
                  <a:rPr lang="de-DE" smtClean="0"/>
                  <a:t>Impact on detection efficiency for photons</a:t>
                </a:r>
              </a:p>
              <a:p>
                <a:pPr lvl="1"/>
                <a:endParaRPr lang="de-DE"/>
              </a:p>
              <a:p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/</m:t>
                    </m:r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𝜓</m:t>
                    </m:r>
                    <m:sSup>
                      <m:sSupPr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de-DE" smtClean="0"/>
              </a:p>
              <a:p>
                <a:pPr lvl="1"/>
                <a:r>
                  <a:rPr lang="de-DE" smtClean="0"/>
                  <a:t>Important benchmark channel (X-scan)</a:t>
                </a:r>
              </a:p>
              <a:p>
                <a:pPr lvl="1"/>
                <a:r>
                  <a:rPr lang="de-DE" smtClean="0"/>
                  <a:t>Impact on electron PID</a:t>
                </a:r>
              </a:p>
              <a:p>
                <a:pPr lvl="1"/>
                <a:endParaRPr lang="de-DE" smtClean="0"/>
              </a:p>
              <a:p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endParaRPr lang="de-DE">
                  <a:solidFill>
                    <a:srgbClr val="0000FF"/>
                  </a:solidFill>
                </a:endParaRPr>
              </a:p>
              <a:p>
                <a:pPr lvl="1"/>
                <a:r>
                  <a:rPr lang="de-DE" smtClean="0"/>
                  <a:t>Important for FF measurements</a:t>
                </a:r>
              </a:p>
              <a:p>
                <a:pPr lvl="1"/>
                <a:r>
                  <a:rPr lang="de-DE" smtClean="0">
                    <a:solidFill>
                      <a:schemeClr val="tx1"/>
                    </a:solidFill>
                  </a:rPr>
                  <a:t>Impact on electron PID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572" b="-10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3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  <m:acc>
                            <m:accPr>
                              <m:chr m:val="̅"/>
                              <m:ctrlPr>
                                <a:rPr lang="de-DE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acc>
                            <m:accPr>
                              <m:chr m:val="̃"/>
                              <m:ctrlPr>
                                <a:rPr lang="de-DE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</m:acc>
                        </m:e>
                        <m:sub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de-DE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𝜂</m:t>
                      </m:r>
                    </m:oMath>
                  </m:oMathPara>
                </a14:m>
                <a:endParaRPr lang="de-DE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i="1" smtClean="0"/>
                  <a:t>For all 4 reduction scenarios:</a:t>
                </a:r>
              </a:p>
              <a:p>
                <a:endParaRPr lang="de-DE" smtClean="0"/>
              </a:p>
              <a:p>
                <a:r>
                  <a:rPr lang="de-DE" smtClean="0">
                    <a:solidFill>
                      <a:srgbClr val="0000FF"/>
                    </a:solidFill>
                  </a:rPr>
                  <a:t>100k signal events @ 15GeV/c </a:t>
                </a:r>
                <a:r>
                  <a:rPr lang="de-DE" smtClean="0"/>
                  <a:t>for 11 reduction steps </a:t>
                </a:r>
                <a:br>
                  <a:rPr lang="de-DE" smtClean="0"/>
                </a:br>
                <a:r>
                  <a:rPr lang="de-DE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mtClean="0"/>
                  <a:t> 10°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mtClean="0"/>
                  <a:t> 30° each)</a:t>
                </a:r>
              </a:p>
              <a:p>
                <a:endParaRPr lang="de-DE" smtClean="0"/>
              </a:p>
              <a:p>
                <a:r>
                  <a:rPr lang="de-DE" smtClean="0"/>
                  <a:t>Reconstruct </a:t>
                </a:r>
                <a:r>
                  <a:rPr lang="de-DE" smtClean="0">
                    <a:solidFill>
                      <a:srgbClr val="0000FF"/>
                    </a:solidFill>
                  </a:rPr>
                  <a:t>full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smtClean="0"/>
                  <a:t> candidate with 4C fit; keep only best</a:t>
                </a:r>
              </a:p>
              <a:p>
                <a:r>
                  <a:rPr lang="de-DE" smtClean="0">
                    <a:solidFill>
                      <a:srgbClr val="0000FF"/>
                    </a:solidFill>
                  </a:rPr>
                  <a:t>No PID </a:t>
                </a:r>
                <a:r>
                  <a:rPr lang="de-DE" smtClean="0"/>
                  <a:t>cut for electrons</a:t>
                </a:r>
              </a:p>
              <a:p>
                <a:endParaRPr lang="de-DE" smtClean="0"/>
              </a:p>
              <a:p>
                <a:r>
                  <a:rPr lang="de-DE" smtClean="0"/>
                  <a:t>Count number of </a:t>
                </a:r>
                <a:r>
                  <a:rPr lang="de-DE" smtClean="0">
                    <a:solidFill>
                      <a:srgbClr val="0000FF"/>
                    </a:solidFill>
                  </a:rPr>
                  <a:t>fully reconstructed </a:t>
                </a:r>
                <a:r>
                  <a:rPr lang="de-DE" smtClean="0"/>
                  <a:t>events</a:t>
                </a:r>
              </a:p>
              <a:p>
                <a:endParaRPr lang="de-DE"/>
              </a:p>
              <a:p>
                <a:r>
                  <a:rPr lang="de-DE" smtClean="0"/>
                  <a:t>Compute </a:t>
                </a:r>
                <a:r>
                  <a:rPr lang="de-DE" smtClean="0">
                    <a:solidFill>
                      <a:srgbClr val="0000FF"/>
                    </a:solidFill>
                  </a:rPr>
                  <a:t>efficiency relative to full EMC </a:t>
                </a:r>
                <a:r>
                  <a:rPr lang="de-DE" smtClean="0"/>
                  <a:t>barrel scenario</a:t>
                </a: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89" t="-5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2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  <m:acc>
                          <m:accPr>
                            <m:chr m:val="̅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i="1">
                            <a:latin typeface="Cambria Math"/>
                            <a:ea typeface="Cambria Math"/>
                          </a:rPr>
                          <m:t>→</m:t>
                        </m:r>
                        <m:acc>
                          <m:accPr>
                            <m:chr m:val="̃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de-DE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de-DE"/>
                  <a:t> - </a:t>
                </a:r>
                <a:r>
                  <a:rPr lang="de-DE" smtClean="0"/>
                  <a:t>Relative Efficiencies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smtClean="0"/>
              <a:t>Removing from </a:t>
            </a:r>
            <a:r>
              <a:rPr lang="de-DE" sz="2000" smtClean="0">
                <a:solidFill>
                  <a:srgbClr val="FF0000"/>
                </a:solidFill>
              </a:rPr>
              <a:t>back is best</a:t>
            </a:r>
            <a:r>
              <a:rPr lang="de-DE" sz="2000" smtClean="0"/>
              <a:t>, from front worst case</a:t>
            </a:r>
          </a:p>
          <a:p>
            <a:r>
              <a:rPr lang="de-DE" sz="2000" smtClean="0"/>
              <a:t>No obvious difference between </a:t>
            </a:r>
            <a:r>
              <a:rPr lang="de-DE" sz="2000" smtClean="0">
                <a:solidFill>
                  <a:srgbClr val="0000FF"/>
                </a:solidFill>
              </a:rPr>
              <a:t>sym</a:t>
            </a:r>
            <a:r>
              <a:rPr lang="de-DE" sz="2000" smtClean="0"/>
              <a:t>/</a:t>
            </a:r>
            <a:r>
              <a:rPr lang="de-DE" sz="2000" smtClean="0">
                <a:solidFill>
                  <a:srgbClr val="008000"/>
                </a:solidFill>
              </a:rPr>
              <a:t>asym</a:t>
            </a:r>
            <a:r>
              <a:rPr lang="de-DE" sz="2000" smtClean="0"/>
              <a:t> removal in phi</a:t>
            </a:r>
            <a:endParaRPr lang="de-DE" sz="20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3074" name="Picture 2" descr="D:\work\Vortraege\KP3\SoftwareMeetings\170329\fig\emc_et1_relef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198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4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de-DE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de-DE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de-DE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de-DE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363272" cy="53285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i="1" smtClean="0"/>
                  <a:t>For all 4 </a:t>
                </a:r>
                <a:r>
                  <a:rPr lang="de-DE" i="1"/>
                  <a:t>reduction scenarios</a:t>
                </a:r>
                <a:r>
                  <a:rPr lang="de-DE" i="1" smtClean="0"/>
                  <a:t>:</a:t>
                </a:r>
              </a:p>
              <a:p>
                <a:r>
                  <a:rPr lang="de-DE" smtClean="0">
                    <a:solidFill>
                      <a:srgbClr val="008000"/>
                    </a:solidFill>
                  </a:rPr>
                  <a:t>Assumptions</a:t>
                </a:r>
                <a:r>
                  <a:rPr lang="de-DE" i="1" smtClean="0">
                    <a:solidFill>
                      <a:srgbClr val="008000"/>
                    </a:solidFill>
                  </a:rPr>
                  <a:t>:</a:t>
                </a:r>
                <a:r>
                  <a:rPr lang="el-GR">
                    <a:solidFill>
                      <a:srgbClr val="008000"/>
                    </a:solidFill>
                  </a:rPr>
                  <a:t> </a:t>
                </a:r>
                <a:r>
                  <a:rPr lang="el-GR"/>
                  <a:t>σ</a:t>
                </a:r>
                <a:r>
                  <a:rPr lang="de-DE" baseline="-25000" smtClean="0"/>
                  <a:t>S</a:t>
                </a:r>
                <a:r>
                  <a:rPr lang="de-DE" smtClean="0"/>
                  <a:t>=100nb, B</a:t>
                </a:r>
                <a:r>
                  <a:rPr lang="de-DE" baseline="-25000" smtClean="0"/>
                  <a:t>J/</a:t>
                </a:r>
                <a:r>
                  <a:rPr lang="el-GR" baseline="-25000" smtClean="0">
                    <a:latin typeface="Arev Sans"/>
                    <a:ea typeface="Arev Sans"/>
                  </a:rPr>
                  <a:t>ψ</a:t>
                </a:r>
                <a:r>
                  <a:rPr lang="de-DE" smtClean="0"/>
                  <a:t>=0.06</a:t>
                </a:r>
                <a:r>
                  <a:rPr lang="de-DE"/>
                  <a:t>, </a:t>
                </a:r>
                <a:r>
                  <a:rPr lang="de-DE" smtClean="0"/>
                  <a:t>B</a:t>
                </a:r>
                <a:r>
                  <a:rPr lang="de-DE" baseline="-25000" smtClean="0"/>
                  <a:t>X</a:t>
                </a:r>
                <a:r>
                  <a:rPr lang="de-DE" smtClean="0"/>
                  <a:t>=0.05, </a:t>
                </a:r>
                <a:r>
                  <a:rPr lang="el-GR" smtClean="0"/>
                  <a:t>σ</a:t>
                </a:r>
                <a:r>
                  <a:rPr lang="de-DE" baseline="-25000" smtClean="0"/>
                  <a:t>B</a:t>
                </a:r>
                <a:r>
                  <a:rPr lang="de-DE" smtClean="0"/>
                  <a:t>=50mb, t = 2d</a:t>
                </a:r>
              </a:p>
              <a:p>
                <a:endParaRPr lang="de-DE" sz="1600" i="1" smtClean="0"/>
              </a:p>
              <a:p>
                <a:r>
                  <a:rPr lang="de-DE" smtClean="0">
                    <a:solidFill>
                      <a:srgbClr val="0000FF"/>
                    </a:solidFill>
                  </a:rPr>
                  <a:t>100k signal + 10M (=2.3G filtered) DPM </a:t>
                </a:r>
                <a:r>
                  <a:rPr lang="de-DE" smtClean="0"/>
                  <a:t>events @ 7 GeV/c for 11 reduction steps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mtClean="0"/>
                  <a:t> 10°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Δ</m:t>
                    </m:r>
                    <m:r>
                      <a:rPr lang="el-GR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de-DE" smtClean="0"/>
                  <a:t> 30° each)</a:t>
                </a:r>
              </a:p>
              <a:p>
                <a:endParaRPr lang="de-DE" sz="1600" smtClean="0"/>
              </a:p>
              <a:p>
                <a:r>
                  <a:rPr lang="de-DE" smtClean="0"/>
                  <a:t>Reconstruct </a:t>
                </a:r>
                <a:r>
                  <a:rPr lang="de-DE" smtClean="0">
                    <a:solidFill>
                      <a:srgbClr val="0000FF"/>
                    </a:solidFill>
                  </a:rPr>
                  <a:t>full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de-DE" smtClean="0">
                    <a:solidFill>
                      <a:srgbClr val="0000FF"/>
                    </a:solidFill>
                  </a:rPr>
                  <a:t> </a:t>
                </a:r>
                <a:r>
                  <a:rPr lang="de-DE" smtClean="0"/>
                  <a:t>candidate with 4C fit (</a:t>
                </a:r>
                <a:r>
                  <a:rPr lang="el-GR" smtClean="0">
                    <a:latin typeface="+mn-lt"/>
                    <a:ea typeface="Arev Sans"/>
                  </a:rPr>
                  <a:t>χ</a:t>
                </a:r>
                <a:r>
                  <a:rPr lang="de-DE" baseline="30000" smtClean="0">
                    <a:latin typeface="+mn-lt"/>
                    <a:ea typeface="Arev Sans"/>
                  </a:rPr>
                  <a:t>2</a:t>
                </a:r>
                <a:r>
                  <a:rPr lang="de-DE" smtClean="0"/>
                  <a:t>&lt;50); keep best </a:t>
                </a:r>
              </a:p>
              <a:p>
                <a:r>
                  <a:rPr lang="de-DE" smtClean="0"/>
                  <a:t>Apply </a:t>
                </a:r>
                <a:r>
                  <a:rPr lang="de-DE" smtClean="0">
                    <a:solidFill>
                      <a:srgbClr val="0000FF"/>
                    </a:solidFill>
                  </a:rPr>
                  <a:t>electron PID selection </a:t>
                </a:r>
                <a:r>
                  <a:rPr lang="de-DE" smtClean="0"/>
                  <a:t>(P &gt; 0.5, P &gt; 0.8) </a:t>
                </a:r>
                <a:endParaRPr lang="de-DE"/>
              </a:p>
              <a:p>
                <a:pPr marL="57150" indent="0">
                  <a:buNone/>
                </a:pPr>
                <a:endParaRPr lang="de-DE" sz="1600" smtClean="0"/>
              </a:p>
              <a:p>
                <a:r>
                  <a:rPr lang="de-DE" smtClean="0"/>
                  <a:t>Count number of </a:t>
                </a:r>
                <a:r>
                  <a:rPr lang="de-DE" smtClean="0">
                    <a:solidFill>
                      <a:srgbClr val="0000FF"/>
                    </a:solidFill>
                  </a:rPr>
                  <a:t>fully reconstructed </a:t>
                </a:r>
                <a:r>
                  <a:rPr lang="de-DE" smtClean="0"/>
                  <a:t>events</a:t>
                </a:r>
              </a:p>
              <a:p>
                <a:endParaRPr lang="de-DE" sz="1600"/>
              </a:p>
              <a:p>
                <a:r>
                  <a:rPr lang="de-DE" smtClean="0"/>
                  <a:t>Compute </a:t>
                </a:r>
                <a:r>
                  <a:rPr lang="de-DE" smtClean="0">
                    <a:solidFill>
                      <a:srgbClr val="0000FF"/>
                    </a:solidFill>
                  </a:rPr>
                  <a:t>efficiency and BG increase </a:t>
                </a:r>
                <a:r>
                  <a:rPr lang="de-DE" smtClean="0"/>
                  <a:t>relative to full EMC </a:t>
                </a:r>
              </a:p>
              <a:p>
                <a:r>
                  <a:rPr lang="de-DE" smtClean="0"/>
                  <a:t>Compute </a:t>
                </a:r>
                <a:r>
                  <a:rPr lang="de-DE" smtClean="0">
                    <a:solidFill>
                      <a:srgbClr val="0000FF"/>
                    </a:solidFill>
                  </a:rPr>
                  <a:t>significance S/sqrt(S+B) </a:t>
                </a:r>
                <a:r>
                  <a:rPr lang="de-DE" smtClean="0"/>
                  <a:t>based on total S and B</a:t>
                </a:r>
                <a:br>
                  <a:rPr lang="de-DE" smtClean="0"/>
                </a:br>
                <a:endParaRPr lang="de-DE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363272" cy="5328592"/>
              </a:xfrm>
              <a:blipFill rotWithShape="1">
                <a:blip r:embed="rId3"/>
                <a:stretch>
                  <a:fillRect l="-875" t="-5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0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𝑝</m:t>
                      </m:r>
                      <m:acc>
                        <m:accPr>
                          <m:chr m:val="̅"/>
                          <m:ctrlPr>
                            <a:rPr lang="de-DE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de-DE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𝜓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Theta distributions for signal and background</a:t>
            </a:r>
          </a:p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4100" name="Picture 4" descr="D:\work\Vortraege\KP3\SoftwareMeetings\170329\fig\emc_j1_theta_bk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916831"/>
            <a:ext cx="4536504" cy="344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Vortraege\KP3\SoftwareMeetings\170329\fig\emc_j1_theta_sign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2513"/>
            <a:ext cx="4536504" cy="344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𝑝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𝐽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/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𝜓</m:t>
                    </m:r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de-DE" smtClean="0"/>
                  <a:t> - Effect PID cut</a:t>
                </a:r>
                <a:endParaRPr lang="de-DE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3333" b="-6172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Effect of PID cut on signal &amp; background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June 9,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EMC Session CM 17/2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2EA1A-DB2C-429E-9D81-0093CC949484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6146" name="Picture 2" descr="D:\work\Vortraege\KP3\SoftwareMeetings\170329\fig\emc_j1_effect_of_pi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4685"/>
            <a:ext cx="8856984" cy="40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080897" y="1412776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008000"/>
                </a:solidFill>
              </a:rPr>
              <a:t>Signal: P(e)&gt;0.99</a:t>
            </a:r>
            <a:endParaRPr lang="de-DE" sz="2400">
              <a:solidFill>
                <a:srgbClr val="008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87262" y="1412776"/>
            <a:ext cx="285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>
                <a:solidFill>
                  <a:srgbClr val="FF0000"/>
                </a:solidFill>
              </a:rPr>
              <a:t>Background: P(e)&gt;0.5</a:t>
            </a:r>
            <a:endParaRPr lang="de-DE" sz="2400">
              <a:solidFill>
                <a:srgbClr val="FF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1484040" y="3068960"/>
            <a:ext cx="1503784" cy="7200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059832" y="3645024"/>
            <a:ext cx="1079655" cy="646331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efficiency</a:t>
            </a:r>
          </a:p>
          <a:p>
            <a:r>
              <a:rPr lang="de-DE" smtClean="0">
                <a:solidFill>
                  <a:srgbClr val="0000FF"/>
                </a:solidFill>
              </a:rPr>
              <a:t>loss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flipH="1">
            <a:off x="1484040" y="3941440"/>
            <a:ext cx="1503784" cy="495672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 flipV="1">
            <a:off x="6020544" y="3068960"/>
            <a:ext cx="890028" cy="720080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910572" y="3645024"/>
            <a:ext cx="790794" cy="646331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mtClean="0">
                <a:solidFill>
                  <a:srgbClr val="0000FF"/>
                </a:solidFill>
              </a:rPr>
              <a:t>BG in-</a:t>
            </a:r>
            <a:br>
              <a:rPr lang="de-DE" smtClean="0">
                <a:solidFill>
                  <a:srgbClr val="0000FF"/>
                </a:solidFill>
              </a:rPr>
            </a:br>
            <a:r>
              <a:rPr lang="de-DE" smtClean="0">
                <a:solidFill>
                  <a:srgbClr val="0000FF"/>
                </a:solidFill>
              </a:rPr>
              <a:t>crease</a:t>
            </a:r>
            <a:endParaRPr lang="de-DE">
              <a:solidFill>
                <a:srgbClr val="0000FF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6020544" y="3968189"/>
            <a:ext cx="890028" cy="468923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7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Bildschirmpräsentation (4:3)</PresentationFormat>
  <Paragraphs>189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Arev Sans</vt:lpstr>
      <vt:lpstr>Larissa-Design</vt:lpstr>
      <vt:lpstr>Risk Assessment for Barrel EMC Performance Studies</vt:lpstr>
      <vt:lpstr>Risk Assessment for Barrel EMC</vt:lpstr>
      <vt:lpstr>Angular Coverage</vt:lpstr>
      <vt:lpstr>Physics Channels</vt:lpstr>
      <vt:lpstr>〖pp ̅→η ̃〗_c η</vt:lpstr>
      <vt:lpstr>〖pp ̅→η ̃〗_c η - Relative Efficiencies</vt:lpstr>
      <vt:lpstr>pp ̅→J/ψπ^+ π^-</vt:lpstr>
      <vt:lpstr>pp ̅→J/ψπ^+ π^-</vt:lpstr>
      <vt:lpstr>pp ̅→J/ψπ^+ π^- - Effect PID cut</vt:lpstr>
      <vt:lpstr>pp ̅→J/ψπ^+ π^-- Eff, BG level</vt:lpstr>
      <vt:lpstr>pp ̅→J/ψπ^+ π^-- Eff, BG level</vt:lpstr>
      <vt:lpstr>pp ̅→J/ψπ^+ π^-- Significance</vt:lpstr>
      <vt:lpstr>pp ̅→e^+ e^-</vt:lpstr>
      <vt:lpstr>pp ̅→e^+ e^-- Eff, BG level</vt:lpstr>
      <vt:lpstr>pp ̅→e^+ e^-- Eff, BG level</vt:lpstr>
      <vt:lpstr>pp ̅→e^+ e^-- Significance</vt:lpstr>
      <vt:lpstr>Summary &amp; Conclusion</vt:lpstr>
      <vt:lpstr>BACKUP</vt:lpstr>
      <vt:lpstr>〖pp ̅→η ̃〗_c η - Residual γ from full reco cands</vt:lpstr>
      <vt:lpstr>pp ̅→J/ψπ^+ π^-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for a PANDA Software Trigger</dc:title>
  <dc:creator>klausg</dc:creator>
  <cp:lastModifiedBy>klausg</cp:lastModifiedBy>
  <cp:revision>463</cp:revision>
  <dcterms:created xsi:type="dcterms:W3CDTF">2011-05-24T10:52:51Z</dcterms:created>
  <dcterms:modified xsi:type="dcterms:W3CDTF">2017-06-07T13:00:31Z</dcterms:modified>
</cp:coreProperties>
</file>