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344" r:id="rId4"/>
    <p:sldId id="377" r:id="rId5"/>
    <p:sldId id="412" r:id="rId6"/>
    <p:sldId id="426" r:id="rId7"/>
    <p:sldId id="427" r:id="rId8"/>
    <p:sldId id="428" r:id="rId9"/>
    <p:sldId id="432" r:id="rId10"/>
    <p:sldId id="433" r:id="rId11"/>
    <p:sldId id="399" r:id="rId12"/>
    <p:sldId id="417" r:id="rId13"/>
    <p:sldId id="400" r:id="rId14"/>
    <p:sldId id="403" r:id="rId15"/>
    <p:sldId id="406" r:id="rId16"/>
    <p:sldId id="409" r:id="rId17"/>
    <p:sldId id="411" r:id="rId18"/>
    <p:sldId id="435" r:id="rId19"/>
    <p:sldId id="418" r:id="rId20"/>
    <p:sldId id="419" r:id="rId21"/>
    <p:sldId id="420" r:id="rId22"/>
    <p:sldId id="436" r:id="rId23"/>
    <p:sldId id="421" r:id="rId24"/>
    <p:sldId id="404" r:id="rId2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CC"/>
    <a:srgbClr val="66FFFF"/>
    <a:srgbClr val="CCFFFF"/>
    <a:srgbClr val="00FF00"/>
    <a:srgbClr val="FF0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5343" autoAdjust="0"/>
  </p:normalViewPr>
  <p:slideViewPr>
    <p:cSldViewPr>
      <p:cViewPr varScale="1">
        <p:scale>
          <a:sx n="88" d="100"/>
          <a:sy n="88" d="100"/>
        </p:scale>
        <p:origin x="1094" y="5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21C82-5235-4D6C-A554-02AA6D68D61C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1842-7E77-452E-A4BC-5976879DAF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88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0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7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1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56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031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610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4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26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1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4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21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38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78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161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6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5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49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65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11675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353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846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862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626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537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41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3569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21446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498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887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0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52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7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1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71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 Juni 2017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34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June 8, 2017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42717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98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2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 Juni 2017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59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May 16, 2016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3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Albrecht Gillitzer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-6505"/>
            <a:ext cx="930115" cy="6345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8" y="22971"/>
            <a:ext cx="641236" cy="6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 Juni 2017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34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June 9, 2016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135172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2320" y="2405512"/>
            <a:ext cx="8479157" cy="1231106"/>
          </a:xfrm>
        </p:spPr>
        <p:txBody>
          <a:bodyPr/>
          <a:lstStyle/>
          <a:p>
            <a:r>
              <a:rPr lang="de-DE" sz="4000" dirty="0" smtClean="0">
                <a:solidFill>
                  <a:srgbClr val="FFFFFF"/>
                </a:solidFill>
              </a:rPr>
              <a:t>Hyperon </a:t>
            </a:r>
            <a:r>
              <a:rPr lang="de-DE" sz="4000" dirty="0" err="1" smtClean="0">
                <a:solidFill>
                  <a:srgbClr val="FFFFFF"/>
                </a:solidFill>
              </a:rPr>
              <a:t>Spectroscopy</a:t>
            </a:r>
            <a:r>
              <a:rPr lang="de-DE" sz="4000" dirty="0" smtClean="0">
                <a:solidFill>
                  <a:srgbClr val="FFFFFF"/>
                </a:solidFill>
              </a:rPr>
              <a:t/>
            </a:r>
            <a:br>
              <a:rPr lang="de-DE" sz="4000" dirty="0" smtClean="0">
                <a:solidFill>
                  <a:srgbClr val="FFFFFF"/>
                </a:solidFill>
              </a:rPr>
            </a:br>
            <a:r>
              <a:rPr lang="de-DE" sz="4000" dirty="0" smtClean="0">
                <a:solidFill>
                  <a:srgbClr val="FFFFFF"/>
                </a:solidFill>
              </a:rPr>
              <a:t>Status Report</a:t>
            </a:r>
            <a:endParaRPr lang="en-US" sz="2400" baseline="30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2316" y="5505764"/>
            <a:ext cx="699529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dirty="0" smtClean="0">
                <a:solidFill>
                  <a:srgbClr val="FFFFFF"/>
                </a:solidFill>
              </a:rPr>
              <a:t>Jun 8, 2017       </a:t>
            </a:r>
            <a:r>
              <a:rPr lang="de-DE" dirty="0">
                <a:solidFill>
                  <a:srgbClr val="FFFFFF"/>
                </a:solidFill>
              </a:rPr>
              <a:t>|  Albrecht Gillitzer,  IKP Forschungszentrum Jülich</a:t>
            </a:r>
            <a:endParaRPr lang="de-DE" baseline="30000" dirty="0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535" y="6021288"/>
            <a:ext cx="722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</a:rPr>
              <a:t>PANDA Collaboration Meeting 17/2, GSI Darmstadt, June 6-9, 2017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Event </a:t>
            </a:r>
            <a:r>
              <a:rPr lang="de-DE" dirty="0" err="1" smtClean="0"/>
              <a:t>Statistics</a:t>
            </a:r>
            <a:endParaRPr lang="en-US" dirty="0"/>
          </a:p>
        </p:txBody>
      </p:sp>
      <p:pic>
        <p:nvPicPr>
          <p:cNvPr id="4" name="Grafi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2" y="1259353"/>
            <a:ext cx="8443532" cy="5193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64768" y="2041074"/>
                <a:ext cx="1868012" cy="1893788"/>
              </a:xfrm>
            </p:spPr>
            <p:txBody>
              <a:bodyPr wrap="none">
                <a:spAutoFit/>
              </a:bodyPr>
              <a:lstStyle/>
              <a:p>
                <a:r>
                  <a:rPr lang="de-DE" sz="1600" dirty="0" smtClean="0">
                    <a:solidFill>
                      <a:srgbClr val="002060"/>
                    </a:solidFill>
                  </a:rPr>
                  <a:t>#1: </a:t>
                </a:r>
                <a:r>
                  <a:rPr lang="de-DE" sz="1600" dirty="0" err="1" smtClean="0">
                    <a:solidFill>
                      <a:srgbClr val="002060"/>
                    </a:solidFill>
                  </a:rPr>
                  <a:t>generated</a:t>
                </a:r>
                <a:endParaRPr lang="de-DE" sz="1600" dirty="0" smtClean="0">
                  <a:solidFill>
                    <a:srgbClr val="002060"/>
                  </a:solidFill>
                </a:endParaRPr>
              </a:p>
              <a:p>
                <a:r>
                  <a:rPr lang="de-DE" sz="1600" dirty="0" smtClean="0"/>
                  <a:t>#5: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</m:acc>
                  </m:oMath>
                </a14:m>
                <a:r>
                  <a:rPr lang="de-DE" sz="1600" dirty="0" smtClean="0"/>
                  <a:t>: 2 </a:t>
                </a:r>
                <a:r>
                  <a:rPr lang="de-DE" sz="1600" dirty="0" err="1" smtClean="0"/>
                  <a:t>daughters</a:t>
                </a:r>
                <a:endParaRPr lang="de-DE" sz="1600" dirty="0" smtClean="0"/>
              </a:p>
              <a:p>
                <a:r>
                  <a:rPr lang="de-DE" sz="1600" dirty="0" smtClean="0"/>
                  <a:t>#7: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 smtClean="0"/>
                  <a:t> &amp; c.c.</a:t>
                </a:r>
              </a:p>
              <a:p>
                <a:r>
                  <a:rPr lang="de-DE" sz="1600" dirty="0" smtClean="0"/>
                  <a:t>#9: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de-DE" sz="1600" dirty="0"/>
                  <a:t>: 2 </a:t>
                </a:r>
                <a:r>
                  <a:rPr lang="de-DE" sz="1600" dirty="0" err="1"/>
                  <a:t>daughters</a:t>
                </a:r>
                <a:endParaRPr lang="en-US" sz="1600" dirty="0" smtClean="0"/>
              </a:p>
              <a:p>
                <a:pPr>
                  <a:spcBef>
                    <a:spcPts val="0"/>
                  </a:spcBef>
                </a:pPr>
                <a:r>
                  <a:rPr lang="de-DE" sz="1600" dirty="0" smtClean="0">
                    <a:solidFill>
                      <a:srgbClr val="C00000"/>
                    </a:solidFill>
                  </a:rPr>
                  <a:t>#13: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l-G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&amp; c.c</a:t>
                </a:r>
                <a:r>
                  <a:rPr lang="en-US" sz="1600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de-DE" sz="1600" dirty="0" smtClean="0"/>
                  <a:t>#17: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sz="1600" b="0" dirty="0" smtClean="0"/>
              </a:p>
              <a:p>
                <a:pPr>
                  <a:spcBef>
                    <a:spcPts val="0"/>
                  </a:spcBef>
                </a:pPr>
                <a:r>
                  <a:rPr lang="de-DE" sz="1600" dirty="0" smtClean="0"/>
                  <a:t>#19: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4768" y="2041074"/>
                <a:ext cx="1868012" cy="1893788"/>
              </a:xfrm>
              <a:blipFill>
                <a:blip r:embed="rId3"/>
                <a:stretch>
                  <a:fillRect l="-6863" t="-3548" r="-4248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/>
              <p:cNvSpPr txBox="1">
                <a:spLocks/>
              </p:cNvSpPr>
              <p:nvPr/>
            </p:nvSpPr>
            <p:spPr bwMode="auto">
              <a:xfrm>
                <a:off x="5063645" y="2041074"/>
                <a:ext cx="707630" cy="1428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charset="2"/>
                  <a:buChar char="§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charset="2"/>
                  <a:buChar char="§"/>
                  <a:defRPr sz="2200" i="1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de-DE" sz="1600" kern="0" dirty="0" smtClean="0"/>
                  <a:t>#21: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60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6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sz="16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1600" b="0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de-DE" sz="1600" kern="0" dirty="0" smtClean="0"/>
              </a:p>
              <a:p>
                <a:r>
                  <a:rPr lang="de-DE" sz="1600" kern="0" dirty="0"/>
                  <a:t>#</a:t>
                </a:r>
                <a:r>
                  <a:rPr lang="de-DE" sz="1600" kern="0" dirty="0" smtClean="0"/>
                  <a:t>23: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sz="16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1600" i="1" ker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1600" kern="0" dirty="0" smtClean="0"/>
              </a:p>
              <a:p>
                <a:r>
                  <a:rPr lang="de-DE" sz="1600" kern="0" dirty="0"/>
                  <a:t>#</a:t>
                </a:r>
                <a:r>
                  <a:rPr lang="de-DE" sz="1600" kern="0" dirty="0" smtClean="0"/>
                  <a:t>25: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sz="16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1600" i="1" ker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1600" kern="0" dirty="0" smtClean="0"/>
              </a:p>
              <a:p>
                <a:r>
                  <a:rPr lang="de-DE" sz="1600" kern="0" dirty="0"/>
                  <a:t>#</a:t>
                </a:r>
                <a:r>
                  <a:rPr lang="de-DE" sz="1600" kern="0" dirty="0" smtClean="0"/>
                  <a:t>27: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sz="16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1600" i="1" ker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1600" kern="0" dirty="0" smtClean="0"/>
              </a:p>
              <a:p>
                <a:r>
                  <a:rPr lang="de-DE" sz="1600" kern="0" dirty="0" smtClean="0"/>
                  <a:t>#31: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sz="1600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600" kern="0" dirty="0" smtClean="0"/>
              </a:p>
            </p:txBody>
          </p:sp>
        </mc:Choice>
        <mc:Fallback xmlns="">
          <p:sp>
            <p:nvSpPr>
              <p:cNvPr id="6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3645" y="2041074"/>
                <a:ext cx="707630" cy="1428083"/>
              </a:xfrm>
              <a:prstGeom prst="rect">
                <a:avLst/>
              </a:prstGeom>
              <a:blipFill>
                <a:blip r:embed="rId4"/>
                <a:stretch>
                  <a:fillRect l="-18103" t="-4701" r="-3448"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 bwMode="auto">
              <a:xfrm>
                <a:off x="6102140" y="2041074"/>
                <a:ext cx="880177" cy="1725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charset="2"/>
                  <a:buChar char="§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charset="2"/>
                  <a:buChar char="§"/>
                  <a:defRPr sz="2200" i="1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de-DE" sz="1600" kern="0" dirty="0" smtClean="0"/>
                  <a:t>#35: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endParaRPr lang="de-DE" sz="1600" kern="0" dirty="0" smtClean="0"/>
              </a:p>
              <a:p>
                <a:r>
                  <a:rPr lang="de-DE" sz="1600" kern="0" dirty="0"/>
                  <a:t>#</a:t>
                </a:r>
                <a:r>
                  <a:rPr lang="de-DE" sz="1600" kern="0" dirty="0" smtClean="0"/>
                  <a:t>37: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1600" kern="0" dirty="0" smtClean="0"/>
              </a:p>
              <a:p>
                <a:r>
                  <a:rPr lang="de-DE" sz="1600" kern="0" dirty="0"/>
                  <a:t>#</a:t>
                </a:r>
                <a:r>
                  <a:rPr lang="de-DE" sz="1600" kern="0" dirty="0" smtClean="0"/>
                  <a:t>39: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1600" kern="0" dirty="0" smtClean="0"/>
              </a:p>
              <a:p>
                <a:r>
                  <a:rPr lang="de-DE" sz="1600" kern="0" dirty="0" smtClean="0"/>
                  <a:t>#43: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60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1600" kern="0"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endParaRPr lang="en-US" sz="1600" kern="0" dirty="0" smtClean="0"/>
              </a:p>
              <a:p>
                <a:r>
                  <a:rPr lang="de-DE" sz="1600" kern="0" dirty="0"/>
                  <a:t>#</a:t>
                </a:r>
                <a:r>
                  <a:rPr lang="de-DE" sz="1600" kern="0" dirty="0" smtClean="0"/>
                  <a:t>45: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6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1600" kern="0" dirty="0" smtClean="0"/>
              </a:p>
              <a:p>
                <a:r>
                  <a:rPr lang="de-DE" sz="1600" kern="0" dirty="0"/>
                  <a:t>#</a:t>
                </a:r>
                <a:r>
                  <a:rPr lang="de-DE" sz="1600" kern="0" dirty="0" smtClean="0"/>
                  <a:t>47: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6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1600" kern="0" dirty="0" smtClean="0"/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2140" y="2041074"/>
                <a:ext cx="880177" cy="1725665"/>
              </a:xfrm>
              <a:prstGeom prst="rect">
                <a:avLst/>
              </a:prstGeom>
              <a:blipFill>
                <a:blip r:embed="rId5"/>
                <a:stretch>
                  <a:fillRect l="-13889" t="-3887" r="-9028" b="-636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/>
              <p:cNvSpPr txBox="1">
                <a:spLocks/>
              </p:cNvSpPr>
              <p:nvPr/>
            </p:nvSpPr>
            <p:spPr bwMode="auto">
              <a:xfrm>
                <a:off x="7313183" y="2041074"/>
                <a:ext cx="982448" cy="2612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charset="2"/>
                  <a:buChar char="§"/>
                  <a:defRPr sz="22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charset="2"/>
                  <a:buChar char="§"/>
                  <a:defRPr sz="2200" i="1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de-DE" sz="1600" kern="0" dirty="0" smtClean="0"/>
                  <a:t>#51: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endParaRPr lang="de-DE" sz="1600" kern="0" dirty="0" smtClean="0"/>
              </a:p>
              <a:p>
                <a:r>
                  <a:rPr lang="de-DE" sz="1600" kern="0" dirty="0" smtClean="0"/>
                  <a:t>#53: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1600" kern="0" dirty="0" smtClean="0"/>
              </a:p>
              <a:p>
                <a:r>
                  <a:rPr lang="de-DE" sz="1600" kern="0" dirty="0" smtClean="0"/>
                  <a:t>#55: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1600" kern="0" dirty="0" smtClean="0"/>
              </a:p>
              <a:p>
                <a:r>
                  <a:rPr lang="de-DE" sz="1600" kern="0" dirty="0" smtClean="0"/>
                  <a:t>#59: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60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1600" kern="0"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endParaRPr lang="en-US" sz="1600" kern="0" dirty="0" smtClean="0"/>
              </a:p>
              <a:p>
                <a:r>
                  <a:rPr lang="de-DE" sz="1600" kern="0" dirty="0" smtClean="0"/>
                  <a:t>#61: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6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1600" kern="0" dirty="0" smtClean="0"/>
              </a:p>
              <a:p>
                <a:r>
                  <a:rPr lang="de-DE" sz="1600" kern="0" dirty="0" smtClean="0"/>
                  <a:t>#63: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600" i="1" ker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de-DE" sz="1600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1600" kern="0" dirty="0" smtClean="0"/>
              </a:p>
              <a:p>
                <a:r>
                  <a:rPr lang="de-DE" sz="1600" kern="0" dirty="0" smtClean="0"/>
                  <a:t>#67: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60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b="0" i="1" kern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de-DE" sz="16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kern="0">
                            <a:latin typeface="Cambria Math" panose="02040503050406030204" pitchFamily="18" charset="0"/>
                          </a:rPr>
                          <m:t>raw</m:t>
                        </m:r>
                      </m:sub>
                    </m:sSub>
                  </m:oMath>
                </a14:m>
                <a:endParaRPr lang="de-DE" sz="1600" kern="0" dirty="0"/>
              </a:p>
              <a:p>
                <a:r>
                  <a:rPr lang="de-DE" sz="1600" kern="0" dirty="0" smtClean="0"/>
                  <a:t>#69: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6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b>
                      <m:sSubPr>
                        <m:ctrlPr>
                          <a:rPr lang="de-DE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de-DE" sz="1600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de-DE" sz="1600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1600" kern="0" dirty="0"/>
              </a:p>
              <a:p>
                <a:r>
                  <a:rPr lang="de-DE" sz="1600" kern="0" dirty="0" smtClean="0">
                    <a:solidFill>
                      <a:srgbClr val="FF0000"/>
                    </a:solidFill>
                  </a:rPr>
                  <a:t>#71: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sz="160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6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de-DE" sz="16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6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de-DE" sz="1600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sz="16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6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16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1600" kern="0" dirty="0" smtClean="0"/>
              </a:p>
            </p:txBody>
          </p:sp>
        </mc:Choice>
        <mc:Fallback xmlns="">
          <p:sp>
            <p:nvSpPr>
              <p:cNvPr id="8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3183" y="2041074"/>
                <a:ext cx="982448" cy="2612062"/>
              </a:xfrm>
              <a:prstGeom prst="rect">
                <a:avLst/>
              </a:prstGeom>
              <a:blipFill>
                <a:blip r:embed="rId6"/>
                <a:stretch>
                  <a:fillRect l="-13043" t="-2570" r="-621" b="-39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9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Reconstruction</a:t>
            </a:r>
            <a:r>
              <a:rPr lang="de-DE" dirty="0" smtClean="0"/>
              <a:t> </a:t>
            </a:r>
            <a:r>
              <a:rPr lang="de-DE" dirty="0" err="1" smtClean="0"/>
              <a:t>Efficiencies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772816"/>
            <a:ext cx="8420100" cy="4411464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de-DE" dirty="0" err="1" smtClean="0"/>
              <a:t>reconstruction</a:t>
            </a:r>
            <a:r>
              <a:rPr lang="de-DE" dirty="0" smtClean="0"/>
              <a:t> </a:t>
            </a:r>
            <a:r>
              <a:rPr lang="de-DE" dirty="0" err="1" smtClean="0"/>
              <a:t>efficiencies</a:t>
            </a:r>
            <a:r>
              <a:rPr lang="de-DE" dirty="0" smtClean="0"/>
              <a:t> in % :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de-DE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de-DE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note</a:t>
            </a:r>
            <a:r>
              <a:rPr lang="de-DE" dirty="0" smtClean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Ideal </a:t>
            </a:r>
            <a:r>
              <a:rPr lang="de-DE" dirty="0" err="1" smtClean="0"/>
              <a:t>tracking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 on #</a:t>
            </a:r>
            <a:r>
              <a:rPr lang="de-DE" dirty="0" err="1" smtClean="0"/>
              <a:t>hits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endParaRPr lang="de-DE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ideal PID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MC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r>
              <a:rPr lang="de-DE" dirty="0" smtClean="0"/>
              <a:t> (</a:t>
            </a:r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mother</a:t>
            </a:r>
            <a:r>
              <a:rPr lang="de-DE" dirty="0" smtClean="0"/>
              <a:t>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KinVtxFitter</a:t>
            </a:r>
            <a:r>
              <a:rPr lang="de-DE" dirty="0" smtClean="0"/>
              <a:t>  </a:t>
            </a:r>
            <a:r>
              <a:rPr lang="de-DE" dirty="0" smtClean="0">
                <a:sym typeface="Wingdings" panose="05000000000000000000" pitchFamily="2" charset="2"/>
              </a:rPr>
              <a:t>  </a:t>
            </a:r>
            <a:r>
              <a:rPr lang="de-DE" dirty="0" err="1" smtClean="0">
                <a:sym typeface="Wingdings" panose="05000000000000000000" pitchFamily="2" charset="2"/>
              </a:rPr>
              <a:t>vertex</a:t>
            </a:r>
            <a:r>
              <a:rPr lang="de-DE" dirty="0" smtClean="0"/>
              <a:t>,  </a:t>
            </a:r>
            <a:r>
              <a:rPr lang="de-DE" dirty="0" err="1" smtClean="0"/>
              <a:t>KinFitter</a:t>
            </a:r>
            <a:r>
              <a:rPr lang="de-DE" dirty="0" smtClean="0"/>
              <a:t>  </a:t>
            </a:r>
            <a:r>
              <a:rPr lang="de-DE" dirty="0" smtClean="0">
                <a:sym typeface="Wingdings" panose="05000000000000000000" pitchFamily="2" charset="2"/>
              </a:rPr>
              <a:t>  M</a:t>
            </a:r>
            <a:r>
              <a:rPr lang="de-DE" dirty="0" smtClean="0"/>
              <a:t>,  4CFitter  </a:t>
            </a:r>
            <a:r>
              <a:rPr lang="de-DE" dirty="0" smtClean="0">
                <a:sym typeface="Wingdings" panose="05000000000000000000" pitchFamily="2" charset="2"/>
              </a:rPr>
              <a:t>  initial p4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composite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: </a:t>
            </a:r>
            <a:r>
              <a:rPr lang="de-DE" dirty="0" err="1" smtClean="0"/>
              <a:t>losses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&amp;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673420"/>
                  </p:ext>
                </p:extLst>
              </p:nvPr>
            </p:nvGraphicFramePr>
            <p:xfrm>
              <a:off x="719138" y="2288704"/>
              <a:ext cx="8640000" cy="100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72863603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80734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87104759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974321565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713371569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145883898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57576627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0093897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132924169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54175127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𝚲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𝚵</m:t>
                                    </m:r>
                                  </m:e>
                                  <m:sup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𝚵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acc>
                                <m:r>
                                  <a:rPr lang="de-DE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0132455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90.8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88.7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78.3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78.3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52.0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59.3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57.3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44.0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42.5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7.8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551955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673420"/>
                  </p:ext>
                </p:extLst>
              </p:nvPr>
            </p:nvGraphicFramePr>
            <p:xfrm>
              <a:off x="719138" y="2288704"/>
              <a:ext cx="8640000" cy="100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72863603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80734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87104759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974321565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713371569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145883898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57576627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0093897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132924169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54175127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4" t="-1205" r="-902113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04" t="-1205" r="-802113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04" t="-1205" r="-702113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04" t="-1205" r="-602113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04" t="-1205" r="-502113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255" t="-1205" r="-405674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0000" t="-1205" r="-302817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0000" t="-1205" r="-202817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0000" t="-1205" r="-102817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0000" t="-1205" r="-2817" b="-112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132455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90.8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88.7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78.3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78.3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52.0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59.3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57.3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44.0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42.5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7.8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551955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73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0" y="463550"/>
            <a:ext cx="9906000" cy="2733675"/>
            <a:chOff x="0" y="463550"/>
            <a:chExt cx="9906000" cy="273367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463550"/>
              <a:ext cx="3324225" cy="2733675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463550"/>
              <a:ext cx="3324225" cy="2733675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3550"/>
              <a:ext cx="3324225" cy="2733675"/>
            </a:xfrm>
            <a:prstGeom prst="rect">
              <a:avLst/>
            </a:prstGeom>
          </p:spPr>
        </p:pic>
      </p:grpSp>
      <p:grpSp>
        <p:nvGrpSpPr>
          <p:cNvPr id="17" name="Gruppieren 16"/>
          <p:cNvGrpSpPr/>
          <p:nvPr/>
        </p:nvGrpSpPr>
        <p:grpSpPr>
          <a:xfrm>
            <a:off x="0" y="3660775"/>
            <a:ext cx="9906000" cy="2733675"/>
            <a:chOff x="0" y="3660775"/>
            <a:chExt cx="9906000" cy="2733675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3660775"/>
              <a:ext cx="3324225" cy="273367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3660775"/>
              <a:ext cx="3324225" cy="2733675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60775"/>
              <a:ext cx="3324225" cy="2733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1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0" y="463550"/>
            <a:ext cx="9906000" cy="2733675"/>
            <a:chOff x="0" y="463550"/>
            <a:chExt cx="9906000" cy="2733675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463550"/>
              <a:ext cx="3324225" cy="273367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463550"/>
              <a:ext cx="3324225" cy="2733675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3550"/>
              <a:ext cx="3324225" cy="2733675"/>
            </a:xfrm>
            <a:prstGeom prst="rect">
              <a:avLst/>
            </a:prstGeom>
          </p:spPr>
        </p:pic>
      </p:grpSp>
      <p:grpSp>
        <p:nvGrpSpPr>
          <p:cNvPr id="9" name="Gruppieren 8"/>
          <p:cNvGrpSpPr/>
          <p:nvPr/>
        </p:nvGrpSpPr>
        <p:grpSpPr>
          <a:xfrm>
            <a:off x="0" y="3660775"/>
            <a:ext cx="9906000" cy="2733675"/>
            <a:chOff x="0" y="3660775"/>
            <a:chExt cx="9906000" cy="2733675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3660775"/>
              <a:ext cx="3324225" cy="2733675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3660775"/>
              <a:ext cx="3324225" cy="2733675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60775"/>
              <a:ext cx="3324225" cy="2733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04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463550"/>
            <a:ext cx="3324225" cy="27336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660775"/>
            <a:ext cx="3324225" cy="27336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463550"/>
            <a:ext cx="3324225" cy="273367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3324225" cy="2733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660775"/>
            <a:ext cx="3324225" cy="27336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775"/>
            <a:ext cx="3324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0" y="463550"/>
            <a:ext cx="9906000" cy="2733675"/>
            <a:chOff x="0" y="463550"/>
            <a:chExt cx="9906000" cy="2733675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463550"/>
              <a:ext cx="3324225" cy="2733675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463550"/>
              <a:ext cx="3324225" cy="2733675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3550"/>
              <a:ext cx="3324225" cy="2733675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/>
        </p:nvGrpSpPr>
        <p:grpSpPr>
          <a:xfrm>
            <a:off x="0" y="3660775"/>
            <a:ext cx="9906000" cy="2733675"/>
            <a:chOff x="0" y="3660775"/>
            <a:chExt cx="9906000" cy="2733675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3660775"/>
              <a:ext cx="3324225" cy="2733675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3660775"/>
              <a:ext cx="3324225" cy="2733675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60775"/>
              <a:ext cx="3324225" cy="2733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3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0" y="463550"/>
            <a:ext cx="9906000" cy="2733675"/>
            <a:chOff x="0" y="463550"/>
            <a:chExt cx="9906000" cy="2733675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463550"/>
              <a:ext cx="3324225" cy="2733675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8" y="463550"/>
              <a:ext cx="3324225" cy="2733675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3550"/>
              <a:ext cx="3324225" cy="2733675"/>
            </a:xfrm>
            <a:prstGeom prst="rect">
              <a:avLst/>
            </a:prstGeom>
          </p:spPr>
        </p:pic>
      </p:grpSp>
      <p:grpSp>
        <p:nvGrpSpPr>
          <p:cNvPr id="3" name="Gruppieren 2"/>
          <p:cNvGrpSpPr/>
          <p:nvPr/>
        </p:nvGrpSpPr>
        <p:grpSpPr>
          <a:xfrm>
            <a:off x="0" y="3660775"/>
            <a:ext cx="9906000" cy="2733675"/>
            <a:chOff x="0" y="3660775"/>
            <a:chExt cx="9906000" cy="2733675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3660775"/>
              <a:ext cx="3324225" cy="2733675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3660775"/>
              <a:ext cx="3324225" cy="273367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60775"/>
              <a:ext cx="3324225" cy="2733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62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719138" y="781274"/>
                <a:ext cx="8420100" cy="40915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𝚵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Dalitz</a:t>
                </a:r>
                <a:r>
                  <a:rPr lang="en-US" dirty="0" smtClean="0"/>
                  <a:t> Plot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138" y="781274"/>
                <a:ext cx="8420100" cy="409151"/>
              </a:xfrm>
              <a:blipFill>
                <a:blip r:embed="rId2"/>
                <a:stretch>
                  <a:fillRect t="-22388" b="-47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556792"/>
            <a:ext cx="8420100" cy="677108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 smtClean="0"/>
              <a:t>Here</a:t>
            </a:r>
            <a:r>
              <a:rPr lang="de-DE" dirty="0" smtClean="0"/>
              <a:t>: still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err="1" smtClean="0"/>
              <a:t>entries</a:t>
            </a:r>
            <a:r>
              <a:rPr lang="de-DE" dirty="0" smtClean="0"/>
              <a:t> at </a:t>
            </a: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masses</a:t>
            </a:r>
            <a:r>
              <a:rPr lang="de-DE" dirty="0" smtClean="0"/>
              <a:t> </a:t>
            </a:r>
            <a:r>
              <a:rPr lang="de-DE" b="1" i="1" dirty="0" smtClean="0"/>
              <a:t>after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4C </a:t>
            </a:r>
            <a:r>
              <a:rPr lang="de-DE" dirty="0" err="1" smtClean="0"/>
              <a:t>fits</a:t>
            </a:r>
            <a:r>
              <a:rPr lang="de-DE" dirty="0" smtClean="0"/>
              <a:t> (</a:t>
            </a:r>
            <a:r>
              <a:rPr lang="de-DE" dirty="0" err="1" smtClean="0"/>
              <a:t>meanwhile</a:t>
            </a:r>
            <a:r>
              <a:rPr lang="de-DE" dirty="0" smtClean="0"/>
              <a:t> </a:t>
            </a:r>
            <a:r>
              <a:rPr lang="de-DE" dirty="0" err="1" smtClean="0"/>
              <a:t>solved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Xinying</a:t>
            </a:r>
            <a:r>
              <a:rPr lang="de-DE" dirty="0" smtClean="0"/>
              <a:t>)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70316" y="2626191"/>
            <a:ext cx="9507220" cy="3827145"/>
            <a:chOff x="270316" y="1515428"/>
            <a:chExt cx="9507220" cy="382714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621" y="1515428"/>
              <a:ext cx="4653915" cy="3827145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16" y="1515428"/>
              <a:ext cx="4653915" cy="3827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083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smtClean="0"/>
              <a:t>III:  </a:t>
            </a:r>
            <a:r>
              <a:rPr lang="de-DE" dirty="0" smtClean="0">
                <a:ea typeface="Cambria Math" panose="02040503050406030204" pitchFamily="18" charset="0"/>
              </a:rPr>
              <a:t>‚Strange</a:t>
            </a:r>
            <a:r>
              <a:rPr lang="de-DE" dirty="0">
                <a:ea typeface="Cambria Math" panose="02040503050406030204" pitchFamily="18" charset="0"/>
              </a:rPr>
              <a:t>‘ </a:t>
            </a:r>
            <a:r>
              <a:rPr lang="de-DE" dirty="0" err="1" smtClean="0">
                <a:ea typeface="Cambria Math" panose="02040503050406030204" pitchFamily="18" charset="0"/>
              </a:rPr>
              <a:t>Decays</a:t>
            </a:r>
            <a:r>
              <a:rPr lang="de-DE" dirty="0" smtClean="0">
                <a:ea typeface="Cambria Math" panose="02040503050406030204" pitchFamily="18" charset="0"/>
              </a:rPr>
              <a:t> </a:t>
            </a:r>
            <a:r>
              <a:rPr lang="de-DE" dirty="0">
                <a:ea typeface="Cambria Math" panose="02040503050406030204" pitchFamily="18" charset="0"/>
              </a:rPr>
              <a:t>/ </a:t>
            </a:r>
            <a:r>
              <a:rPr lang="de-DE" dirty="0" smtClean="0">
                <a:ea typeface="Cambria Math" panose="02040503050406030204" pitchFamily="18" charset="0"/>
              </a:rPr>
              <a:t>Interactions in </a:t>
            </a:r>
            <a:r>
              <a:rPr lang="de-DE" dirty="0">
                <a:ea typeface="Cambria Math" panose="02040503050406030204" pitchFamily="18" charset="0"/>
              </a:rPr>
              <a:t>MC </a:t>
            </a:r>
            <a:r>
              <a:rPr lang="de-DE" dirty="0" err="1" smtClean="0">
                <a:ea typeface="Cambria Math" panose="02040503050406030204" pitchFamily="18" charset="0"/>
              </a:rPr>
              <a:t>Truth</a:t>
            </a:r>
            <a:r>
              <a:rPr lang="de-DE" dirty="0" smtClean="0">
                <a:ea typeface="Cambria Math" panose="02040503050406030204" pitchFamily="18" charset="0"/>
              </a:rPr>
              <a:t> </a:t>
            </a:r>
            <a:r>
              <a:rPr lang="de-DE" dirty="0">
                <a:ea typeface="Cambria Math" panose="02040503050406030204" pitchFamily="18" charset="0"/>
              </a:rPr>
              <a:t>L</a:t>
            </a:r>
            <a:r>
              <a:rPr lang="de-DE" dirty="0" smtClean="0">
                <a:ea typeface="Cambria Math" panose="02040503050406030204" pitchFamily="18" charset="0"/>
              </a:rPr>
              <a:t>ist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Recent </a:t>
                </a:r>
                <a:r>
                  <a:rPr lang="de-DE" dirty="0" err="1" smtClean="0"/>
                  <a:t>improvement</a:t>
                </a:r>
                <a:r>
                  <a:rPr lang="de-DE" dirty="0" smtClean="0"/>
                  <a:t>:					     </a:t>
                </a:r>
                <a:r>
                  <a:rPr lang="de-DE" dirty="0" err="1" smtClean="0"/>
                  <a:t>option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select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specific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modes</a:t>
                </a:r>
                <a:r>
                  <a:rPr lang="de-DE" dirty="0" smtClean="0"/>
                  <a:t> in Geant4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using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UserDecayConfig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file</a:t>
                </a:r>
                <a:r>
                  <a:rPr lang="de-DE" dirty="0" smtClean="0"/>
                  <a:t>   </a:t>
                </a:r>
                <a:r>
                  <a:rPr lang="de-DE" sz="2000" dirty="0" smtClean="0"/>
                  <a:t>(Dominik Steinschaden) </a:t>
                </a:r>
                <a:r>
                  <a:rPr lang="de-DE" dirty="0" smtClean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 smtClean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decay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100%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already</a:t>
                </a:r>
                <a:r>
                  <a:rPr lang="de-DE" dirty="0" smtClean="0"/>
                  <a:t> ~100%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Expect</a:t>
                </a:r>
                <a:r>
                  <a:rPr lang="de-DE" dirty="0" smtClean="0"/>
                  <a:t> ~100%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 smtClean="0"/>
                  <a:t> final </a:t>
                </a:r>
                <a:r>
                  <a:rPr lang="de-DE" dirty="0" err="1" smtClean="0"/>
                  <a:t>state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30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However</a:t>
                </a:r>
                <a:r>
                  <a:rPr lang="de-DE" dirty="0" smtClean="0"/>
                  <a:t>:  find </a:t>
                </a:r>
                <a:r>
                  <a:rPr lang="de-DE" dirty="0" err="1" smtClean="0"/>
                  <a:t>only</a:t>
                </a:r>
                <a:r>
                  <a:rPr lang="de-DE" dirty="0" smtClean="0"/>
                  <a:t> 92.4% in </a:t>
                </a:r>
                <a:r>
                  <a:rPr lang="de-DE" dirty="0" err="1" smtClean="0"/>
                  <a:t>this</a:t>
                </a:r>
                <a:r>
                  <a:rPr lang="de-DE" dirty="0" smtClean="0"/>
                  <a:t> final </a:t>
                </a:r>
                <a:r>
                  <a:rPr lang="de-DE" dirty="0" err="1" smtClean="0"/>
                  <a:t>state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de-DE" dirty="0" err="1" smtClean="0">
                    <a:solidFill>
                      <a:srgbClr val="C00000"/>
                    </a:solidFill>
                  </a:rPr>
                  <a:t>What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happened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to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the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missing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events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?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3" t="-2074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282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MC </a:t>
            </a:r>
            <a:r>
              <a:rPr lang="de-DE" dirty="0" err="1" smtClean="0"/>
              <a:t>Truth</a:t>
            </a:r>
            <a:r>
              <a:rPr lang="de-DE" dirty="0" smtClean="0"/>
              <a:t> List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905000"/>
                <a:ext cx="8554342" cy="4114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Print all </a:t>
                </a:r>
                <a:r>
                  <a:rPr lang="de-DE" dirty="0" err="1" smtClean="0"/>
                  <a:t>decays</a:t>
                </a:r>
                <a:r>
                  <a:rPr lang="de-DE" dirty="0" smtClean="0"/>
                  <a:t> / </a:t>
                </a:r>
                <a:r>
                  <a:rPr lang="de-DE" dirty="0" err="1" smtClean="0"/>
                  <a:t>interactions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deviations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selected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pattern</a:t>
                </a:r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# </a:t>
                </a:r>
                <a:r>
                  <a:rPr lang="de-DE" dirty="0" err="1" smtClean="0"/>
                  <a:t>daughters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pid</a:t>
                </a:r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deviations</a:t>
                </a:r>
                <a:r>
                  <a:rPr lang="de-DE" dirty="0" smtClean="0"/>
                  <a:t>: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all </a:t>
                </a:r>
                <a:r>
                  <a:rPr lang="de-DE" dirty="0" err="1" smtClean="0"/>
                  <a:t>particle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species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Most </a:t>
                </a:r>
                <a:r>
                  <a:rPr lang="de-DE" dirty="0" err="1" smtClean="0"/>
                  <a:t>cases</a:t>
                </a:r>
                <a:r>
                  <a:rPr lang="de-DE" dirty="0" smtClean="0"/>
                  <a:t> not </a:t>
                </a:r>
                <a:r>
                  <a:rPr lang="de-DE" dirty="0" err="1" smtClean="0"/>
                  <a:t>explainable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interaction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material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number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daughters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differs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2: e.g. 1, 3, … &gt; 10 </a:t>
                </a:r>
              </a:p>
              <a:p>
                <a:pPr lvl="1">
                  <a:spcBef>
                    <a:spcPts val="0"/>
                  </a:spcBef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not all </a:t>
                </a:r>
                <a:r>
                  <a:rPr lang="de-DE" dirty="0" err="1" smtClean="0"/>
                  <a:t>daughters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same </a:t>
                </a:r>
                <a:r>
                  <a:rPr lang="de-DE" dirty="0" err="1" smtClean="0"/>
                  <a:t>start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vertex</a:t>
                </a:r>
                <a:r>
                  <a:rPr lang="de-DE" dirty="0" smtClean="0"/>
                  <a:t> (???)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Problem </a:t>
                </a:r>
                <a:r>
                  <a:rPr lang="de-DE" dirty="0" err="1" smtClean="0"/>
                  <a:t>either</a:t>
                </a:r>
                <a:r>
                  <a:rPr lang="de-DE" dirty="0" smtClean="0"/>
                  <a:t> in G4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filling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MC </a:t>
                </a:r>
                <a:r>
                  <a:rPr lang="de-DE" dirty="0" err="1" smtClean="0"/>
                  <a:t>list</a:t>
                </a:r>
                <a:r>
                  <a:rPr lang="de-DE" dirty="0" smtClean="0"/>
                  <a:t>, but </a:t>
                </a:r>
                <a:r>
                  <a:rPr lang="de-DE" dirty="0" err="1" smtClean="0"/>
                  <a:t>further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study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required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905000"/>
                <a:ext cx="8554342" cy="4114800"/>
              </a:xfrm>
              <a:blipFill>
                <a:blip r:embed="rId2"/>
                <a:stretch>
                  <a:fillRect l="-1853" t="-2074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55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spcBef>
                    <a:spcPts val="0"/>
                  </a:spcBef>
                  <a:spcAft>
                    <a:spcPts val="2400"/>
                  </a:spcAft>
                  <a:buFont typeface="+mj-lt"/>
                  <a:buAutoNum type="romanUcPeriod"/>
                </a:pPr>
                <a:r>
                  <a:rPr lang="de-DE" dirty="0" err="1" smtClean="0"/>
                  <a:t>Production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zero-</a:t>
                </a:r>
                <a:r>
                  <a:rPr lang="de-DE" dirty="0" err="1" smtClean="0"/>
                  <a:t>width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resonances</a:t>
                </a:r>
                <a:r>
                  <a:rPr lang="de-DE" dirty="0" smtClean="0"/>
                  <a:t> in FTF &amp; G4</a:t>
                </a:r>
              </a:p>
              <a:p>
                <a:pPr marL="514350" indent="-514350">
                  <a:spcBef>
                    <a:spcPts val="0"/>
                  </a:spcBef>
                  <a:spcAft>
                    <a:spcPts val="2400"/>
                  </a:spcAft>
                  <a:buFont typeface="+mj-lt"/>
                  <a:buAutoNum type="romanUcPeriod"/>
                </a:pPr>
                <a:r>
                  <a:rPr lang="de-DE" dirty="0" smtClean="0"/>
                  <a:t>Simulation &amp;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 marL="514350" indent="-514350">
                  <a:spcBef>
                    <a:spcPts val="0"/>
                  </a:spcBef>
                  <a:spcAft>
                    <a:spcPts val="2400"/>
                  </a:spcAft>
                  <a:buFont typeface="+mj-lt"/>
                  <a:buAutoNum type="romanUcPeriod"/>
                </a:pPr>
                <a:r>
                  <a:rPr lang="de-DE" dirty="0" smtClean="0">
                    <a:ea typeface="Cambria Math" panose="02040503050406030204" pitchFamily="18" charset="0"/>
                  </a:rPr>
                  <a:t>‚</a:t>
                </a:r>
                <a:r>
                  <a:rPr lang="de-DE" dirty="0">
                    <a:ea typeface="Cambria Math" panose="02040503050406030204" pitchFamily="18" charset="0"/>
                  </a:rPr>
                  <a:t>S</a:t>
                </a:r>
                <a:r>
                  <a:rPr lang="de-DE" dirty="0" smtClean="0">
                    <a:ea typeface="Cambria Math" panose="02040503050406030204" pitchFamily="18" charset="0"/>
                  </a:rPr>
                  <a:t>trange‘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decays</a:t>
                </a:r>
                <a:r>
                  <a:rPr lang="de-DE" dirty="0" smtClean="0">
                    <a:ea typeface="Cambria Math" panose="02040503050406030204" pitchFamily="18" charset="0"/>
                  </a:rPr>
                  <a:t> /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interactions</a:t>
                </a:r>
                <a:r>
                  <a:rPr lang="de-DE" dirty="0" smtClean="0"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seen</a:t>
                </a:r>
                <a:r>
                  <a:rPr lang="de-DE" dirty="0" smtClean="0">
                    <a:ea typeface="Cambria Math" panose="02040503050406030204" pitchFamily="18" charset="0"/>
                  </a:rPr>
                  <a:t> in MC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truth</a:t>
                </a:r>
                <a:r>
                  <a:rPr lang="de-DE" dirty="0" smtClean="0"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list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2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" y="3518535"/>
            <a:ext cx="4653915" cy="31603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95" y="3518535"/>
            <a:ext cx="4653915" cy="31603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95" y="179070"/>
            <a:ext cx="4653915" cy="31603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" y="179070"/>
            <a:ext cx="4653915" cy="31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Event Scan:  ‘</a:t>
            </a:r>
            <a:r>
              <a:rPr lang="de-DE" dirty="0" err="1" smtClean="0"/>
              <a:t>Mysterious</a:t>
            </a:r>
            <a:r>
              <a:rPr lang="de-DE" dirty="0" smtClean="0"/>
              <a:t>‘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504476"/>
                <a:ext cx="8420100" cy="4588820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 smtClean="0">
                    <a:solidFill>
                      <a:srgbClr val="C00000"/>
                    </a:solidFill>
                  </a:rPr>
                  <a:t> (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many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electron added to the decay final state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different start vertex, always upstream of other particles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 err="1" smtClean="0"/>
                  <a:t>analogous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for</a:t>
                </a:r>
                <a:r>
                  <a:rPr lang="de-DE" sz="20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̅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de-DE" sz="2000" dirty="0" smtClean="0"/>
                  <a:t> </a:t>
                </a:r>
                <a:endParaRPr lang="en-US" sz="2000" dirty="0" smtClean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 (many)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 err="1" smtClean="0"/>
                  <a:t>one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single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daughter</a:t>
                </a:r>
                <a:r>
                  <a:rPr lang="de-DE" sz="2000" dirty="0" smtClean="0"/>
                  <a:t>, </a:t>
                </a:r>
                <a:r>
                  <a:rPr lang="de-DE" sz="2000" dirty="0" err="1" smtClean="0"/>
                  <a:t>missing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pion</a:t>
                </a:r>
                <a:endParaRPr lang="de-DE" sz="2000" dirty="0" smtClean="0"/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/>
                  <a:t>analogous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l-G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b="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(1);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→3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7</m:t>
                    </m:r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(1</a:t>
                </a:r>
                <a:r>
                  <a:rPr lang="de-DE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)</a:t>
                </a:r>
                <a:endParaRPr lang="de-DE" b="0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 err="1" smtClean="0"/>
                  <a:t>violate</a:t>
                </a:r>
                <a:r>
                  <a:rPr lang="de-DE" sz="2000" dirty="0" smtClean="0"/>
                  <a:t> </a:t>
                </a:r>
                <a:r>
                  <a:rPr lang="de-DE" sz="2000" i="1" dirty="0" smtClean="0"/>
                  <a:t>Q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and</a:t>
                </a:r>
                <a:r>
                  <a:rPr lang="de-DE" sz="2000" dirty="0" smtClean="0"/>
                  <a:t> </a:t>
                </a:r>
                <a:r>
                  <a:rPr lang="de-DE" sz="2000" i="1" dirty="0" smtClean="0"/>
                  <a:t>S</a:t>
                </a:r>
                <a:r>
                  <a:rPr lang="de-DE" sz="2000" dirty="0" smtClean="0"/>
                  <a:t> !</a:t>
                </a:r>
              </a:p>
              <a:p>
                <a:pPr lvl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de-DE" sz="2000" dirty="0" smtClean="0"/>
                  <a:t>all </a:t>
                </a:r>
                <a:r>
                  <a:rPr lang="de-DE" sz="2000" dirty="0" err="1" smtClean="0"/>
                  <a:t>daughters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have</a:t>
                </a:r>
                <a:r>
                  <a:rPr lang="de-DE" sz="2000" dirty="0" smtClean="0"/>
                  <a:t> same </a:t>
                </a:r>
                <a:r>
                  <a:rPr lang="de-DE" sz="2000" dirty="0" err="1" smtClean="0"/>
                  <a:t>start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vertex</a:t>
                </a:r>
                <a:endParaRPr lang="de-DE" sz="2000" dirty="0" smtClean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All </a:t>
                </a:r>
                <a:r>
                  <a:rPr lang="de-DE" dirty="0" err="1" smtClean="0"/>
                  <a:t>others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explainable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interaction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material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504476"/>
                <a:ext cx="8420100" cy="4588820"/>
              </a:xfrm>
              <a:blipFill>
                <a:blip r:embed="rId2"/>
                <a:stretch>
                  <a:fillRect l="-1883" t="-1726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8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700808"/>
                <a:ext cx="8420100" cy="2616101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Zero-</a:t>
                </a:r>
                <a:r>
                  <a:rPr lang="de-DE" dirty="0" err="1" smtClean="0"/>
                  <a:t>width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resonances</a:t>
                </a:r>
                <a:r>
                  <a:rPr lang="de-DE" dirty="0" smtClean="0"/>
                  <a:t> in G4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FTF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Preliminary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at 4.6 GeV/c</a:t>
                </a:r>
                <a:endParaRPr lang="en-US" dirty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cases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MC </a:t>
                </a:r>
                <a:r>
                  <a:rPr lang="de-DE" dirty="0" err="1" smtClean="0"/>
                  <a:t>particle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which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incompatible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‚</a:t>
                </a:r>
                <a:r>
                  <a:rPr lang="de-DE" dirty="0" err="1" smtClean="0"/>
                  <a:t>decays</a:t>
                </a:r>
                <a:r>
                  <a:rPr lang="de-DE" dirty="0" smtClean="0"/>
                  <a:t>‘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‚</a:t>
                </a:r>
                <a:r>
                  <a:rPr lang="de-DE" dirty="0" err="1" smtClean="0"/>
                  <a:t>interactions</a:t>
                </a:r>
                <a:r>
                  <a:rPr lang="de-DE" dirty="0" smtClean="0"/>
                  <a:t>‘</a:t>
                </a:r>
                <a:endParaRPr lang="de-DE" dirty="0"/>
              </a:p>
              <a:p>
                <a:pPr marL="0" indent="0">
                  <a:spcBef>
                    <a:spcPts val="0"/>
                  </a:spcBef>
                  <a:spcAft>
                    <a:spcPts val="1800"/>
                  </a:spcAft>
                </a:pPr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700808"/>
                <a:ext cx="8420100" cy="2616101"/>
              </a:xfrm>
              <a:blipFill>
                <a:blip r:embed="rId2"/>
                <a:stretch>
                  <a:fillRect l="-1883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1391769" y="4316909"/>
            <a:ext cx="7122463" cy="1387660"/>
          </a:xfrm>
          <a:prstGeom prst="rect">
            <a:avLst/>
          </a:prstGeom>
          <a:solidFill>
            <a:srgbClr val="FFFF66"/>
          </a:solidFill>
        </p:spPr>
        <p:txBody>
          <a:bodyPr wrap="non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200" dirty="0" err="1" smtClean="0">
                <a:latin typeface="Comic Sans MS" panose="030F0702030302020204" pitchFamily="66" charset="0"/>
              </a:rPr>
              <a:t>Finding</a:t>
            </a:r>
            <a:r>
              <a:rPr lang="de-DE" sz="2200" dirty="0" smtClean="0">
                <a:latin typeface="Comic Sans MS" panose="030F0702030302020204" pitchFamily="66" charset="0"/>
              </a:rPr>
              <a:t> </a:t>
            </a:r>
            <a:r>
              <a:rPr lang="de-DE" sz="2200" dirty="0" err="1">
                <a:latin typeface="Comic Sans MS" panose="030F0702030302020204" pitchFamily="66" charset="0"/>
              </a:rPr>
              <a:t>solutions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  <a:r>
              <a:rPr lang="de-DE" sz="2200" dirty="0" err="1">
                <a:latin typeface="Comic Sans MS" panose="030F0702030302020204" pitchFamily="66" charset="0"/>
              </a:rPr>
              <a:t>is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  <a:r>
              <a:rPr lang="de-DE" sz="2200" dirty="0" err="1">
                <a:latin typeface="Comic Sans MS" panose="030F0702030302020204" pitchFamily="66" charset="0"/>
              </a:rPr>
              <a:t>nicer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  <a:r>
              <a:rPr lang="de-DE" sz="2200" dirty="0" err="1">
                <a:latin typeface="Comic Sans MS" panose="030F0702030302020204" pitchFamily="66" charset="0"/>
              </a:rPr>
              <a:t>than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  <a:r>
              <a:rPr lang="de-DE" sz="2200" dirty="0" err="1">
                <a:latin typeface="Comic Sans MS" panose="030F0702030302020204" pitchFamily="66" charset="0"/>
              </a:rPr>
              <a:t>finding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  <a:r>
              <a:rPr lang="de-DE" sz="2200" dirty="0" err="1" smtClean="0">
                <a:latin typeface="Comic Sans MS" panose="030F0702030302020204" pitchFamily="66" charset="0"/>
              </a:rPr>
              <a:t>problems</a:t>
            </a:r>
            <a:endParaRPr lang="de-DE" sz="2200" dirty="0">
              <a:latin typeface="Comic Sans MS" panose="030F0702030302020204" pitchFamily="66" charset="0"/>
            </a:endParaRPr>
          </a:p>
          <a:p>
            <a:pPr algn="ctr">
              <a:spcAft>
                <a:spcPts val="600"/>
              </a:spcAft>
            </a:pPr>
            <a:r>
              <a:rPr lang="de-DE" sz="2200" dirty="0">
                <a:latin typeface="Comic Sans MS" panose="030F0702030302020204" pitchFamily="66" charset="0"/>
              </a:rPr>
              <a:t>b</a:t>
            </a:r>
            <a:r>
              <a:rPr lang="de-DE" sz="2200" dirty="0" smtClean="0">
                <a:latin typeface="Comic Sans MS" panose="030F0702030302020204" pitchFamily="66" charset="0"/>
              </a:rPr>
              <a:t>ut</a:t>
            </a:r>
          </a:p>
          <a:p>
            <a:pPr algn="ctr">
              <a:spcAft>
                <a:spcPts val="600"/>
              </a:spcAft>
            </a:pPr>
            <a:r>
              <a:rPr lang="de-DE" sz="2200" dirty="0" err="1">
                <a:latin typeface="Comic Sans MS" panose="030F0702030302020204" pitchFamily="66" charset="0"/>
              </a:rPr>
              <a:t>F</a:t>
            </a:r>
            <a:r>
              <a:rPr lang="de-DE" sz="2200" dirty="0" err="1" smtClean="0">
                <a:latin typeface="Comic Sans MS" panose="030F0702030302020204" pitchFamily="66" charset="0"/>
              </a:rPr>
              <a:t>inding</a:t>
            </a:r>
            <a:r>
              <a:rPr lang="de-DE" sz="2200" dirty="0" smtClean="0">
                <a:latin typeface="Comic Sans MS" panose="030F0702030302020204" pitchFamily="66" charset="0"/>
              </a:rPr>
              <a:t> </a:t>
            </a:r>
            <a:r>
              <a:rPr lang="de-DE" sz="2200" dirty="0" err="1">
                <a:latin typeface="Comic Sans MS" panose="030F0702030302020204" pitchFamily="66" charset="0"/>
              </a:rPr>
              <a:t>problems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  <a:r>
              <a:rPr lang="de-DE" sz="2200" dirty="0" err="1">
                <a:latin typeface="Comic Sans MS" panose="030F0702030302020204" pitchFamily="66" charset="0"/>
              </a:rPr>
              <a:t>is</a:t>
            </a:r>
            <a:r>
              <a:rPr lang="de-DE" sz="2200" dirty="0">
                <a:latin typeface="Comic Sans MS" panose="030F0702030302020204" pitchFamily="66" charset="0"/>
              </a:rPr>
              <a:t> still </a:t>
            </a:r>
            <a:r>
              <a:rPr lang="de-DE" sz="2200" dirty="0" err="1">
                <a:latin typeface="Comic Sans MS" panose="030F0702030302020204" pitchFamily="66" charset="0"/>
              </a:rPr>
              <a:t>better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  <a:r>
              <a:rPr lang="de-DE" sz="2200" dirty="0" err="1">
                <a:latin typeface="Comic Sans MS" panose="030F0702030302020204" pitchFamily="66" charset="0"/>
              </a:rPr>
              <a:t>than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  <a:r>
              <a:rPr lang="de-DE" sz="2200" dirty="0" err="1">
                <a:latin typeface="Comic Sans MS" panose="030F0702030302020204" pitchFamily="66" charset="0"/>
              </a:rPr>
              <a:t>finding</a:t>
            </a:r>
            <a:r>
              <a:rPr lang="de-DE" sz="2200" dirty="0">
                <a:latin typeface="Comic Sans MS" panose="030F0702030302020204" pitchFamily="66" charset="0"/>
              </a:rPr>
              <a:t> </a:t>
            </a:r>
            <a:r>
              <a:rPr lang="de-DE" sz="2200" dirty="0" err="1" smtClean="0">
                <a:latin typeface="Comic Sans MS" panose="030F0702030302020204" pitchFamily="66" charset="0"/>
              </a:rPr>
              <a:t>nothing</a:t>
            </a:r>
            <a:r>
              <a:rPr lang="de-DE" sz="2200" dirty="0" smtClean="0">
                <a:latin typeface="Comic Sans MS" panose="030F0702030302020204" pitchFamily="66" charset="0"/>
              </a:rPr>
              <a:t> !</a:t>
            </a:r>
            <a:endParaRPr lang="en-US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I: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validate</a:t>
            </a:r>
            <a:r>
              <a:rPr lang="de-DE" dirty="0"/>
              <a:t> </a:t>
            </a:r>
            <a:r>
              <a:rPr lang="de-DE" dirty="0" smtClean="0"/>
              <a:t>DPM &amp; FTF </a:t>
            </a:r>
            <a:r>
              <a:rPr lang="de-DE" dirty="0" err="1" smtClean="0"/>
              <a:t>simulation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Macros</a:t>
            </a:r>
            <a:r>
              <a:rPr lang="de-DE" dirty="0" smtClean="0"/>
              <a:t> in …/</a:t>
            </a:r>
            <a:r>
              <a:rPr lang="de-DE" dirty="0" err="1" smtClean="0"/>
              <a:t>macro</a:t>
            </a:r>
            <a:r>
              <a:rPr lang="de-DE" dirty="0" smtClean="0"/>
              <a:t>/</a:t>
            </a:r>
            <a:r>
              <a:rPr lang="de-DE" dirty="0" err="1" smtClean="0"/>
              <a:t>qa</a:t>
            </a:r>
            <a:r>
              <a:rPr lang="de-DE" dirty="0" smtClean="0"/>
              <a:t>/dpm4 ( </a:t>
            </a:r>
            <a:r>
              <a:rPr lang="de-DE" dirty="0" err="1" smtClean="0"/>
              <a:t>and</a:t>
            </a:r>
            <a:r>
              <a:rPr lang="de-DE" dirty="0" smtClean="0"/>
              <a:t> …/dpm3)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Found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macros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useless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attempt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reconstruct</a:t>
            </a:r>
            <a:r>
              <a:rPr lang="de-DE" dirty="0" smtClean="0"/>
              <a:t> J/</a:t>
            </a:r>
            <a:r>
              <a:rPr lang="el-GR" dirty="0" smtClean="0"/>
              <a:t>ψ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el-GR" dirty="0" smtClean="0"/>
              <a:t>ψ</a:t>
            </a:r>
            <a:r>
              <a:rPr lang="de-DE" dirty="0" smtClean="0"/>
              <a:t>(2S)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  <a:r>
              <a:rPr lang="de-DE" dirty="0" err="1" smtClean="0"/>
              <a:t>criteria</a:t>
            </a:r>
            <a:r>
              <a:rPr lang="de-DE" dirty="0" smtClean="0"/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Idea</a:t>
            </a:r>
            <a:r>
              <a:rPr lang="de-DE" dirty="0" smtClean="0"/>
              <a:t>: </a:t>
            </a:r>
            <a:r>
              <a:rPr lang="de-DE" dirty="0" err="1" smtClean="0"/>
              <a:t>try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reconstruct</a:t>
            </a:r>
            <a:r>
              <a:rPr lang="de-DE" dirty="0" smtClean="0"/>
              <a:t> </a:t>
            </a:r>
            <a:r>
              <a:rPr lang="de-DE" dirty="0" err="1" smtClean="0"/>
              <a:t>composite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endParaRPr lang="de-DE" dirty="0"/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10</a:t>
            </a:r>
            <a:r>
              <a:rPr lang="de-DE" sz="2400" baseline="30000" dirty="0" smtClean="0"/>
              <a:t>5</a:t>
            </a:r>
            <a:r>
              <a:rPr lang="de-DE" sz="2400" dirty="0" smtClean="0"/>
              <a:t> </a:t>
            </a:r>
            <a:r>
              <a:rPr lang="de-DE" sz="2400" dirty="0"/>
              <a:t>DPM </a:t>
            </a:r>
            <a:r>
              <a:rPr lang="de-DE" sz="2400" dirty="0" err="1" smtClean="0"/>
              <a:t>events</a:t>
            </a:r>
            <a:r>
              <a:rPr lang="de-DE" sz="2400" dirty="0" smtClean="0"/>
              <a:t>;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0000CC"/>
                </a:solidFill>
              </a:rPr>
              <a:t>MC </a:t>
            </a:r>
            <a:r>
              <a:rPr lang="de-DE" sz="2400" dirty="0" err="1">
                <a:solidFill>
                  <a:srgbClr val="0000CC"/>
                </a:solidFill>
              </a:rPr>
              <a:t>Truth</a:t>
            </a:r>
            <a:r>
              <a:rPr lang="de-DE" sz="2400" dirty="0">
                <a:solidFill>
                  <a:srgbClr val="0000CC"/>
                </a:solidFill>
              </a:rPr>
              <a:t> </a:t>
            </a:r>
            <a:r>
              <a:rPr lang="de-DE" sz="2400" dirty="0" err="1">
                <a:solidFill>
                  <a:srgbClr val="0000CC"/>
                </a:solidFill>
              </a:rPr>
              <a:t>primary</a:t>
            </a:r>
            <a:r>
              <a:rPr lang="de-DE" sz="2400" dirty="0">
                <a:solidFill>
                  <a:srgbClr val="0000CC"/>
                </a:solidFill>
              </a:rPr>
              <a:t> &amp; </a:t>
            </a:r>
            <a:r>
              <a:rPr lang="de-DE" sz="2400" dirty="0" err="1">
                <a:solidFill>
                  <a:srgbClr val="0000CC"/>
                </a:solidFill>
              </a:rPr>
              <a:t>secondary</a:t>
            </a:r>
            <a:r>
              <a:rPr lang="de-DE" sz="2400" dirty="0">
                <a:solidFill>
                  <a:srgbClr val="0000CC"/>
                </a:solidFill>
              </a:rPr>
              <a:t> </a:t>
            </a:r>
            <a:r>
              <a:rPr lang="de-DE" sz="2400" dirty="0" err="1" smtClean="0">
                <a:solidFill>
                  <a:srgbClr val="0000CC"/>
                </a:solidFill>
              </a:rPr>
              <a:t>particles</a:t>
            </a:r>
            <a:endParaRPr lang="de-DE" sz="2400" dirty="0" smtClean="0">
              <a:solidFill>
                <a:srgbClr val="0000CC"/>
              </a:solidFill>
            </a:endParaRPr>
          </a:p>
          <a:p>
            <a:pPr lvl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400" dirty="0" err="1" smtClean="0"/>
              <a:t>Combination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particles</a:t>
            </a:r>
            <a:r>
              <a:rPr lang="de-DE" sz="2400" dirty="0"/>
              <a:t> </a:t>
            </a:r>
            <a:r>
              <a:rPr lang="de-DE" sz="2400" dirty="0" err="1" smtClean="0"/>
              <a:t>coming</a:t>
            </a:r>
            <a:r>
              <a:rPr lang="de-DE" sz="2400" dirty="0" smtClean="0"/>
              <a:t> </a:t>
            </a:r>
            <a:r>
              <a:rPr lang="de-DE" sz="2400" dirty="0" err="1"/>
              <a:t>from</a:t>
            </a:r>
            <a:r>
              <a:rPr lang="de-DE" sz="2400" dirty="0"/>
              <a:t> same </a:t>
            </a:r>
            <a:r>
              <a:rPr lang="de-DE" sz="2400" dirty="0" err="1"/>
              <a:t>vertex</a:t>
            </a:r>
            <a:endParaRPr lang="de-DE" sz="2400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524508" y="404664"/>
                <a:ext cx="8856984" cy="400110"/>
              </a:xfrm>
            </p:spPr>
            <p:txBody>
              <a:bodyPr/>
              <a:lstStyle/>
              <a:p>
                <a:r>
                  <a:rPr lang="de-DE" dirty="0" smtClean="0"/>
                  <a:t>DPM 4.6 </a:t>
                </a:r>
                <a:r>
                  <a:rPr lang="de-DE" dirty="0" err="1" smtClean="0"/>
                  <a:t>GeV</a:t>
                </a:r>
                <a:r>
                  <a:rPr lang="de-DE" dirty="0" smtClean="0"/>
                  <a:t>/c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de-DE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de-DE" dirty="0" smtClean="0"/>
                  <a:t> prim. &amp; sec. MC </a:t>
                </a:r>
                <a:r>
                  <a:rPr lang="de-DE" dirty="0" err="1" smtClean="0"/>
                  <a:t>truth</a:t>
                </a:r>
                <a:r>
                  <a:rPr lang="de-DE" dirty="0" smtClean="0"/>
                  <a:t> 2-body </a:t>
                </a:r>
                <a:r>
                  <a:rPr lang="de-DE" dirty="0" err="1" smtClean="0"/>
                  <a:t>masses</a:t>
                </a:r>
                <a:endParaRPr lang="en-US" dirty="0"/>
              </a:p>
            </p:txBody>
          </p:sp>
        </mc:Choice>
        <mc:Fallback xmlns="">
          <p:sp>
            <p:nvSpPr>
              <p:cNvPr id="13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4508" y="404664"/>
                <a:ext cx="8856984" cy="400110"/>
              </a:xfrm>
              <a:blipFill>
                <a:blip r:embed="rId2"/>
                <a:stretch>
                  <a:fillRect l="-2271" t="-24242" r="-48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ieren 13"/>
          <p:cNvGrpSpPr/>
          <p:nvPr/>
        </p:nvGrpSpPr>
        <p:grpSpPr>
          <a:xfrm>
            <a:off x="0" y="1271389"/>
            <a:ext cx="9906000" cy="2733675"/>
            <a:chOff x="0" y="1271389"/>
            <a:chExt cx="9906000" cy="273367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1271389"/>
              <a:ext cx="3324225" cy="273367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8" y="1271389"/>
              <a:ext cx="3324225" cy="2733675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71389"/>
              <a:ext cx="3324225" cy="2733675"/>
            </a:xfrm>
            <a:prstGeom prst="rect">
              <a:avLst/>
            </a:prstGeom>
          </p:spPr>
        </p:pic>
      </p:grpSp>
      <p:grpSp>
        <p:nvGrpSpPr>
          <p:cNvPr id="15" name="Gruppieren 14"/>
          <p:cNvGrpSpPr/>
          <p:nvPr/>
        </p:nvGrpSpPr>
        <p:grpSpPr>
          <a:xfrm>
            <a:off x="0" y="4079701"/>
            <a:ext cx="9906000" cy="2733675"/>
            <a:chOff x="0" y="4079701"/>
            <a:chExt cx="9906000" cy="2733675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4079701"/>
              <a:ext cx="3324225" cy="273367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8" y="4079701"/>
              <a:ext cx="3324225" cy="2733675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79701"/>
              <a:ext cx="3324225" cy="2733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05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err="1" smtClean="0"/>
              <a:t>Direct</a:t>
            </a:r>
            <a:r>
              <a:rPr lang="de-DE" dirty="0" smtClean="0"/>
              <a:t> Test </a:t>
            </a:r>
            <a:r>
              <a:rPr lang="de-DE" dirty="0" err="1" smtClean="0"/>
              <a:t>of</a:t>
            </a:r>
            <a:r>
              <a:rPr lang="de-DE" dirty="0" smtClean="0"/>
              <a:t> DPM </a:t>
            </a:r>
            <a:r>
              <a:rPr lang="de-DE" dirty="0" err="1" smtClean="0"/>
              <a:t>and</a:t>
            </a:r>
            <a:r>
              <a:rPr lang="de-DE" dirty="0" smtClean="0"/>
              <a:t> FTF Generator Output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1.0 M </a:t>
            </a:r>
            <a:r>
              <a:rPr lang="de-DE" dirty="0" err="1" smtClean="0"/>
              <a:t>events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4.6 </a:t>
            </a:r>
            <a:r>
              <a:rPr lang="de-DE" dirty="0" err="1" smtClean="0"/>
              <a:t>GeV</a:t>
            </a:r>
            <a:r>
              <a:rPr lang="de-DE" dirty="0" smtClean="0"/>
              <a:t>/c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Generator </a:t>
            </a:r>
            <a:r>
              <a:rPr lang="de-DE" dirty="0" err="1" smtClean="0"/>
              <a:t>output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Result</a:t>
            </a:r>
            <a:r>
              <a:rPr lang="de-DE" dirty="0" smtClean="0"/>
              <a:t>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DPM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produce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zero-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endParaRPr lang="de-DE" dirty="0" smtClean="0"/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FTF </a:t>
            </a:r>
            <a:r>
              <a:rPr lang="de-DE" dirty="0" err="1" smtClean="0"/>
              <a:t>produces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zero-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resonances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911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smtClean="0"/>
              <a:t>Final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Box Generator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0.1 M </a:t>
                </a:r>
                <a:r>
                  <a:rPr lang="de-DE" dirty="0" err="1" smtClean="0"/>
                  <a:t>events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4.6 </a:t>
                </a:r>
                <a:r>
                  <a:rPr lang="de-DE" dirty="0" err="1" smtClean="0"/>
                  <a:t>GeV</a:t>
                </a:r>
                <a:r>
                  <a:rPr lang="de-DE" dirty="0" smtClean="0"/>
                  <a:t>/c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de-DE" dirty="0" smtClean="0"/>
                  <a:t>,  </a:t>
                </a:r>
                <a:r>
                  <a:rPr lang="de-DE" dirty="0" err="1" smtClean="0"/>
                  <a:t>then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later</a:t>
                </a:r>
                <a:r>
                  <a:rPr lang="de-DE" dirty="0" smtClean="0"/>
                  <a:t> also  15 </a:t>
                </a:r>
                <a:r>
                  <a:rPr lang="de-DE" dirty="0" err="1" smtClean="0"/>
                  <a:t>GeV</a:t>
                </a:r>
                <a:r>
                  <a:rPr lang="de-DE" dirty="0" smtClean="0"/>
                  <a:t>/c p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1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de-DE" dirty="0" smtClean="0"/>
                  <a:t> per </a:t>
                </a:r>
                <a:r>
                  <a:rPr lang="de-DE" dirty="0" err="1" smtClean="0"/>
                  <a:t>event</a:t>
                </a:r>
                <a:r>
                  <a:rPr lang="de-DE" dirty="0" smtClean="0"/>
                  <a:t>  </a:t>
                </a:r>
                <a:r>
                  <a:rPr lang="de-DE" dirty="0" smtClean="0">
                    <a:sym typeface="Wingdings" panose="05000000000000000000" pitchFamily="2" charset="2"/>
                  </a:rPr>
                  <a:t>  all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particles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except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one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are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secondary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θ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range</a:t>
                </a:r>
                <a:r>
                  <a:rPr lang="de-DE" dirty="0" smtClean="0"/>
                  <a:t>:  5</a:t>
                </a:r>
                <a:r>
                  <a:rPr lang="de-DE" baseline="30000" dirty="0" smtClean="0"/>
                  <a:t>o</a:t>
                </a:r>
                <a:r>
                  <a:rPr lang="de-DE" dirty="0" smtClean="0"/>
                  <a:t> – 45</a:t>
                </a:r>
                <a:r>
                  <a:rPr lang="de-DE" baseline="30000" dirty="0" smtClean="0"/>
                  <a:t>o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/>
                  <a:t>φ</a:t>
                </a:r>
                <a:r>
                  <a:rPr lang="de-DE" dirty="0" smtClean="0"/>
                  <a:t> </a:t>
                </a:r>
                <a:r>
                  <a:rPr lang="de-DE" dirty="0" err="1"/>
                  <a:t>range</a:t>
                </a:r>
                <a:r>
                  <a:rPr lang="de-DE" dirty="0"/>
                  <a:t>:  </a:t>
                </a:r>
                <a:r>
                  <a:rPr lang="de-DE" dirty="0" smtClean="0"/>
                  <a:t>0</a:t>
                </a:r>
                <a:r>
                  <a:rPr lang="de-DE" baseline="30000" dirty="0" smtClean="0"/>
                  <a:t>o</a:t>
                </a:r>
                <a:r>
                  <a:rPr lang="de-DE" dirty="0" smtClean="0"/>
                  <a:t> </a:t>
                </a:r>
                <a:r>
                  <a:rPr lang="de-DE" dirty="0"/>
                  <a:t>– </a:t>
                </a:r>
                <a:r>
                  <a:rPr lang="de-DE" dirty="0" smtClean="0"/>
                  <a:t>360</a:t>
                </a:r>
                <a:r>
                  <a:rPr lang="de-DE" baseline="30000" dirty="0" smtClean="0"/>
                  <a:t>o</a:t>
                </a:r>
                <a:r>
                  <a:rPr lang="de-DE" dirty="0" smtClean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build</a:t>
                </a:r>
                <a:r>
                  <a:rPr lang="de-DE" dirty="0" smtClean="0"/>
                  <a:t> 2-particle invariant </a:t>
                </a:r>
                <a:r>
                  <a:rPr lang="de-DE" dirty="0" err="1" smtClean="0"/>
                  <a:t>mass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spectra</a:t>
                </a:r>
                <a:endParaRPr lang="de-DE" dirty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condition</a:t>
                </a:r>
                <a:r>
                  <a:rPr lang="de-DE" dirty="0" smtClean="0"/>
                  <a:t>:  </a:t>
                </a:r>
                <a:r>
                  <a:rPr lang="de-DE" dirty="0" err="1" smtClean="0"/>
                  <a:t>common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start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endParaRPr lang="de-DE" dirty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3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4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326486" y="204610"/>
                <a:ext cx="9253028" cy="800219"/>
              </a:xfrm>
            </p:spPr>
            <p:txBody>
              <a:bodyPr/>
              <a:lstStyle/>
              <a:p>
                <a:r>
                  <a:rPr lang="de-DE" dirty="0" smtClean="0"/>
                  <a:t>Box Gen 4.6 </a:t>
                </a:r>
                <a:r>
                  <a:rPr lang="de-DE" dirty="0" err="1" smtClean="0"/>
                  <a:t>GeV</a:t>
                </a:r>
                <a:r>
                  <a:rPr lang="de-DE" dirty="0" smtClean="0"/>
                  <a:t>/c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de-DE" dirty="0" smtClean="0"/>
                  <a:t> prim. &amp; sec. MC </a:t>
                </a:r>
                <a:r>
                  <a:rPr lang="de-DE" dirty="0" err="1" smtClean="0"/>
                  <a:t>truth</a:t>
                </a:r>
                <a:r>
                  <a:rPr lang="de-DE" dirty="0" smtClean="0"/>
                  <a:t> 2-body </a:t>
                </a:r>
                <a:r>
                  <a:rPr lang="de-DE" dirty="0" err="1" smtClean="0"/>
                  <a:t>masses</a:t>
                </a:r>
                <a:endParaRPr lang="en-US" dirty="0"/>
              </a:p>
            </p:txBody>
          </p:sp>
        </mc:Choice>
        <mc:Fallback xmlns="">
          <p:sp>
            <p:nvSpPr>
              <p:cNvPr id="18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6486" y="204610"/>
                <a:ext cx="9253028" cy="800219"/>
              </a:xfrm>
              <a:blipFill>
                <a:blip r:embed="rId2"/>
                <a:stretch>
                  <a:fillRect l="-2175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ieren 18"/>
          <p:cNvGrpSpPr/>
          <p:nvPr/>
        </p:nvGrpSpPr>
        <p:grpSpPr>
          <a:xfrm>
            <a:off x="0" y="1199381"/>
            <a:ext cx="9906000" cy="2733675"/>
            <a:chOff x="0" y="1199381"/>
            <a:chExt cx="9906000" cy="2733675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1199381"/>
              <a:ext cx="3324225" cy="2733675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8" y="1199381"/>
              <a:ext cx="3324225" cy="2733675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381"/>
              <a:ext cx="3324225" cy="2733675"/>
            </a:xfrm>
            <a:prstGeom prst="rect">
              <a:avLst/>
            </a:prstGeom>
          </p:spPr>
        </p:pic>
      </p:grpSp>
      <p:grpSp>
        <p:nvGrpSpPr>
          <p:cNvPr id="20" name="Gruppieren 19"/>
          <p:cNvGrpSpPr/>
          <p:nvPr/>
        </p:nvGrpSpPr>
        <p:grpSpPr>
          <a:xfrm>
            <a:off x="0" y="4033937"/>
            <a:ext cx="9906000" cy="2733675"/>
            <a:chOff x="0" y="4033937"/>
            <a:chExt cx="9906000" cy="2733675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4033937"/>
              <a:ext cx="3324225" cy="2733675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8" y="4033937"/>
              <a:ext cx="3324225" cy="2733675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3937"/>
              <a:ext cx="3324225" cy="2733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0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326486" y="404664"/>
                <a:ext cx="9253028" cy="400110"/>
              </a:xfrm>
            </p:spPr>
            <p:txBody>
              <a:bodyPr/>
              <a:lstStyle/>
              <a:p>
                <a:r>
                  <a:rPr lang="de-DE" dirty="0" smtClean="0"/>
                  <a:t>Box Gen 15 </a:t>
                </a:r>
                <a:r>
                  <a:rPr lang="de-DE" dirty="0" err="1" smtClean="0"/>
                  <a:t>GeV</a:t>
                </a:r>
                <a:r>
                  <a:rPr lang="de-DE" dirty="0" smtClean="0"/>
                  <a:t>/c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de-DE" dirty="0" smtClean="0"/>
                  <a:t> prim. &amp; sec. MC </a:t>
                </a:r>
                <a:r>
                  <a:rPr lang="de-DE" dirty="0" err="1" smtClean="0"/>
                  <a:t>truth</a:t>
                </a:r>
                <a:r>
                  <a:rPr lang="de-DE" dirty="0" smtClean="0"/>
                  <a:t> 2-body </a:t>
                </a:r>
                <a:r>
                  <a:rPr lang="de-DE" dirty="0" err="1" smtClean="0"/>
                  <a:t>masses</a:t>
                </a:r>
                <a:endParaRPr lang="en-US" dirty="0"/>
              </a:p>
            </p:txBody>
          </p:sp>
        </mc:Choice>
        <mc:Fallback xmlns="">
          <p:sp>
            <p:nvSpPr>
              <p:cNvPr id="18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6486" y="404664"/>
                <a:ext cx="9253028" cy="400110"/>
              </a:xfrm>
              <a:blipFill>
                <a:blip r:embed="rId2"/>
                <a:stretch>
                  <a:fillRect l="-2175" t="-2424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ieren 16"/>
          <p:cNvGrpSpPr/>
          <p:nvPr/>
        </p:nvGrpSpPr>
        <p:grpSpPr>
          <a:xfrm>
            <a:off x="0" y="1196752"/>
            <a:ext cx="9906000" cy="2733675"/>
            <a:chOff x="0" y="499999"/>
            <a:chExt cx="9906000" cy="273367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499999"/>
              <a:ext cx="3324225" cy="2733675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499999"/>
              <a:ext cx="3324225" cy="2733675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9999"/>
              <a:ext cx="3324225" cy="2733675"/>
            </a:xfrm>
            <a:prstGeom prst="rect">
              <a:avLst/>
            </a:prstGeom>
          </p:spPr>
        </p:pic>
      </p:grpSp>
      <p:grpSp>
        <p:nvGrpSpPr>
          <p:cNvPr id="16" name="Gruppieren 15"/>
          <p:cNvGrpSpPr/>
          <p:nvPr/>
        </p:nvGrpSpPr>
        <p:grpSpPr>
          <a:xfrm>
            <a:off x="0" y="4117040"/>
            <a:ext cx="9906000" cy="2624328"/>
            <a:chOff x="0" y="3733673"/>
            <a:chExt cx="9906000" cy="2624328"/>
          </a:xfrm>
        </p:grpSpPr>
        <p:pic>
          <p:nvPicPr>
            <p:cNvPr id="11" name="Grafik 10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104" y="3733673"/>
              <a:ext cx="2592896" cy="2624328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402" y="3733673"/>
              <a:ext cx="2592896" cy="2624328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01" y="3733673"/>
              <a:ext cx="2592896" cy="2624328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33673"/>
              <a:ext cx="2592896" cy="2624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63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5745088" y="116632"/>
            <a:ext cx="4030342" cy="3184193"/>
            <a:chOff x="5745088" y="116632"/>
            <a:chExt cx="4030342" cy="3184193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088" y="116632"/>
              <a:ext cx="4030342" cy="3184193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6986348" y="1322231"/>
              <a:ext cx="2709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2000" dirty="0" smtClean="0"/>
                <a:t>π</a:t>
              </a:r>
              <a:r>
                <a:rPr lang="de-DE" sz="2000" baseline="30000" dirty="0" smtClean="0"/>
                <a:t>0</a:t>
              </a:r>
              <a:endParaRPr lang="en-US" sz="2000" baseline="30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820138"/>
                <a:ext cx="8420100" cy="4435638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4.6 </a:t>
                </a:r>
                <a:r>
                  <a:rPr lang="de-DE" dirty="0" err="1" smtClean="0"/>
                  <a:t>GeV</a:t>
                </a:r>
                <a:r>
                  <a:rPr lang="de-DE" dirty="0" smtClean="0"/>
                  <a:t>/c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(PHSP)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/>
                  <a:t>1</a:t>
                </a:r>
                <a:r>
                  <a:rPr lang="de-DE" dirty="0" smtClean="0"/>
                  <a:t>∙10</a:t>
                </a:r>
                <a:r>
                  <a:rPr lang="de-DE" baseline="30000" dirty="0" smtClean="0"/>
                  <a:t>6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simulated</a:t>
                </a:r>
                <a:r>
                  <a:rPr lang="de-DE" dirty="0" smtClean="0"/>
                  <a:t> (</a:t>
                </a:r>
                <a:r>
                  <a:rPr lang="de-DE" smtClean="0"/>
                  <a:t>trunk </a:t>
                </a:r>
                <a:r>
                  <a:rPr lang="de-DE" dirty="0" smtClean="0"/>
                  <a:t>29773)</a:t>
                </a:r>
                <a:endParaRPr lang="de-DE" dirty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 smtClean="0">
                    <a:solidFill>
                      <a:srgbClr val="C00000"/>
                    </a:solidFill>
                  </a:rPr>
                  <a:t> ‚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stable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‘ in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EvtGen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 smtClean="0"/>
                  <a:t>(~40%) </a:t>
                </a:r>
                <a:r>
                  <a:rPr lang="de-DE" dirty="0" err="1" smtClean="0"/>
                  <a:t>analyzed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focus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reconstruction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momentum</a:t>
                </a:r>
                <a:r>
                  <a:rPr lang="de-DE" dirty="0" smtClean="0"/>
                  <a:t> &amp; </a:t>
                </a:r>
                <a:r>
                  <a:rPr lang="de-DE" dirty="0" err="1" smtClean="0"/>
                  <a:t>position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resolution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charged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composite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: MC </a:t>
                </a:r>
                <a:r>
                  <a:rPr lang="de-DE" dirty="0" err="1" smtClean="0"/>
                  <a:t>truth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matched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correct</a:t>
                </a:r>
                <a:r>
                  <a:rPr lang="de-DE" dirty="0" smtClean="0"/>
                  <a:t> PID, </a:t>
                </a:r>
                <a:r>
                  <a:rPr lang="de-DE" dirty="0" err="1" smtClean="0"/>
                  <a:t>correct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mother</a:t>
                </a:r>
                <a:r>
                  <a:rPr lang="de-DE" dirty="0" smtClean="0"/>
                  <a:t>)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photons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include</a:t>
                </a:r>
                <a:r>
                  <a:rPr lang="de-DE" dirty="0" smtClean="0"/>
                  <a:t> neutral </a:t>
                </a:r>
                <a:r>
                  <a:rPr lang="de-DE" dirty="0" err="1" smtClean="0"/>
                  <a:t>candidates</a:t>
                </a:r>
                <a:r>
                  <a:rPr lang="de-DE" dirty="0"/>
                  <a:t> </a:t>
                </a:r>
                <a:r>
                  <a:rPr lang="de-DE" dirty="0" err="1" smtClean="0"/>
                  <a:t>whose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photon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whose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grandmother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pbarpSystem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820138"/>
                <a:ext cx="8420100" cy="4435638"/>
              </a:xfrm>
              <a:blipFill>
                <a:blip r:embed="rId3"/>
                <a:stretch>
                  <a:fillRect l="-1883" t="-1926" r="-2679" b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719138" y="781273"/>
                <a:ext cx="8420100" cy="409151"/>
              </a:xfrm>
            </p:spPr>
            <p:txBody>
              <a:bodyPr/>
              <a:lstStyle/>
              <a:p>
                <a:r>
                  <a:rPr lang="de-DE" dirty="0" smtClean="0"/>
                  <a:t>II:  Simulation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de-DE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𝚵</m:t>
                            </m:r>
                          </m:e>
                        </m:acc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138" y="781273"/>
                <a:ext cx="8420100" cy="409151"/>
              </a:xfrm>
              <a:blipFill>
                <a:blip r:embed="rId4"/>
                <a:stretch>
                  <a:fillRect l="-2390" t="-22388" b="-47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3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A4-Papier (210 x 297 mm)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Arial MT Bd</vt:lpstr>
      <vt:lpstr>Calibri</vt:lpstr>
      <vt:lpstr>Cambria Math</vt:lpstr>
      <vt:lpstr>Comic Sans MS</vt:lpstr>
      <vt:lpstr>Wingdings</vt:lpstr>
      <vt:lpstr>2_Standarddesign</vt:lpstr>
      <vt:lpstr>3_Standarddesign</vt:lpstr>
      <vt:lpstr>4_Standarddesign</vt:lpstr>
      <vt:lpstr>Hyperon Spectroscopy Status Report</vt:lpstr>
      <vt:lpstr>Items</vt:lpstr>
      <vt:lpstr>I: How to validate DPM &amp; FTF simulation?</vt:lpstr>
      <vt:lpstr>DPM 4.6 GeV/c p ̅p prim. &amp; sec. MC truth 2-body masses</vt:lpstr>
      <vt:lpstr>Direct Test of DPM and FTF Generator Output</vt:lpstr>
      <vt:lpstr>Final test with Box Generator Events</vt:lpstr>
      <vt:lpstr>Box Gen 4.6 GeV/c p ̅ prim. &amp; sec. MC truth 2-body masses</vt:lpstr>
      <vt:lpstr>Box Gen 15 GeV/c p prim. &amp; sec. MC truth 2-body masses</vt:lpstr>
      <vt:lpstr>II:  Simulation of p ̅p→Ξ^- Ξ ̅^+ π^0</vt:lpstr>
      <vt:lpstr>Event Statistics</vt:lpstr>
      <vt:lpstr>Reconstruction Efficiencies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Ξ^- Ξ ̅^+ π^0 Dalitz Plot</vt:lpstr>
      <vt:lpstr>III:  ‚Strange‘ Decays / Interactions in MC Truth List</vt:lpstr>
      <vt:lpstr>Checking the MC Truth List</vt:lpstr>
      <vt:lpstr>PowerPoint-Präsentation</vt:lpstr>
      <vt:lpstr>Event Scan:  ‘Mysterious‘ Cases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 and Λ with Box Generator</dc:title>
  <dc:creator>Gillitzer</dc:creator>
  <cp:lastModifiedBy>gillitzer</cp:lastModifiedBy>
  <cp:revision>551</cp:revision>
  <cp:lastPrinted>2017-03-07T13:21:22Z</cp:lastPrinted>
  <dcterms:created xsi:type="dcterms:W3CDTF">2016-05-30T15:26:13Z</dcterms:created>
  <dcterms:modified xsi:type="dcterms:W3CDTF">2017-06-08T07:43:48Z</dcterms:modified>
</cp:coreProperties>
</file>