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19" r:id="rId2"/>
    <p:sldId id="318" r:id="rId3"/>
    <p:sldId id="320" r:id="rId4"/>
    <p:sldId id="321" r:id="rId5"/>
    <p:sldId id="323" r:id="rId6"/>
    <p:sldId id="322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66CC"/>
    <a:srgbClr val="CCFFFF"/>
    <a:srgbClr val="66FF66"/>
    <a:srgbClr val="FF9900"/>
    <a:srgbClr val="CC00FF"/>
    <a:srgbClr val="4F81BD"/>
    <a:srgbClr val="9900FF"/>
    <a:srgbClr val="3333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87" autoAdjust="0"/>
    <p:restoredTop sz="98797" autoAdjust="0"/>
  </p:normalViewPr>
  <p:slideViewPr>
    <p:cSldViewPr>
      <p:cViewPr>
        <p:scale>
          <a:sx n="80" d="100"/>
          <a:sy n="80" d="100"/>
        </p:scale>
        <p:origin x="-250" y="-1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67B436-4543-4CD3-9587-79A23398D4D1}" type="datetimeFigureOut">
              <a:rPr lang="it-IT" smtClean="0"/>
              <a:t>06/06/2017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4C4D3B-E4FE-4EBF-A7E5-D2848F983D2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5311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4C4D3B-E4FE-4EBF-A7E5-D2848F983D2C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2019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4C4D3B-E4FE-4EBF-A7E5-D2848F983D2C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2019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4C4D3B-E4FE-4EBF-A7E5-D2848F983D2C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2019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4C4D3B-E4FE-4EBF-A7E5-D2848F983D2C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2019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4C4D3B-E4FE-4EBF-A7E5-D2848F983D2C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2019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4C4D3B-E4FE-4EBF-A7E5-D2848F983D2C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201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F0E66-2352-4C6C-BEC1-B27D4D0E7F24}" type="datetimeFigureOut">
              <a:rPr lang="it-IT" smtClean="0"/>
              <a:t>06/06/2017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8E27A-071A-4382-A35B-87FC47B4116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7227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F0E66-2352-4C6C-BEC1-B27D4D0E7F24}" type="datetimeFigureOut">
              <a:rPr lang="it-IT" smtClean="0"/>
              <a:t>06/06/2017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8E27A-071A-4382-A35B-87FC47B4116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3825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F0E66-2352-4C6C-BEC1-B27D4D0E7F24}" type="datetimeFigureOut">
              <a:rPr lang="it-IT" smtClean="0"/>
              <a:t>06/06/2017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8E27A-071A-4382-A35B-87FC47B4116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5188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F0E66-2352-4C6C-BEC1-B27D4D0E7F24}" type="datetimeFigureOut">
              <a:rPr lang="it-IT" smtClean="0"/>
              <a:t>06/06/2017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8E27A-071A-4382-A35B-87FC47B4116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4235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F0E66-2352-4C6C-BEC1-B27D4D0E7F24}" type="datetimeFigureOut">
              <a:rPr lang="it-IT" smtClean="0"/>
              <a:t>06/06/2017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8E27A-071A-4382-A35B-87FC47B4116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4473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F0E66-2352-4C6C-BEC1-B27D4D0E7F24}" type="datetimeFigureOut">
              <a:rPr lang="it-IT" smtClean="0"/>
              <a:t>06/06/2017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8E27A-071A-4382-A35B-87FC47B4116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4349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F0E66-2352-4C6C-BEC1-B27D4D0E7F24}" type="datetimeFigureOut">
              <a:rPr lang="it-IT" smtClean="0"/>
              <a:t>06/06/2017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8E27A-071A-4382-A35B-87FC47B4116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9182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F0E66-2352-4C6C-BEC1-B27D4D0E7F24}" type="datetimeFigureOut">
              <a:rPr lang="it-IT" smtClean="0"/>
              <a:t>06/06/2017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8E27A-071A-4382-A35B-87FC47B4116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5634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F0E66-2352-4C6C-BEC1-B27D4D0E7F24}" type="datetimeFigureOut">
              <a:rPr lang="it-IT" smtClean="0"/>
              <a:t>06/06/2017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8E27A-071A-4382-A35B-87FC47B4116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5876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F0E66-2352-4C6C-BEC1-B27D4D0E7F24}" type="datetimeFigureOut">
              <a:rPr lang="it-IT" smtClean="0"/>
              <a:t>06/06/2017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8E27A-071A-4382-A35B-87FC47B4116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9163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F0E66-2352-4C6C-BEC1-B27D4D0E7F24}" type="datetimeFigureOut">
              <a:rPr lang="it-IT" smtClean="0"/>
              <a:t>06/06/2017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8E27A-071A-4382-A35B-87FC47B4116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2818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F0E66-2352-4C6C-BEC1-B27D4D0E7F24}" type="datetimeFigureOut">
              <a:rPr lang="it-IT" smtClean="0"/>
              <a:t>06/06/2017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8E27A-071A-4382-A35B-87FC47B4116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7141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879" y="2565336"/>
            <a:ext cx="9144000" cy="1077218"/>
          </a:xfrm>
          <a:prstGeom prst="rect">
            <a:avLst/>
          </a:prstGeom>
          <a:solidFill>
            <a:srgbClr val="0000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packages status in Torino</a:t>
            </a:r>
          </a:p>
          <a:p>
            <a:pPr algn="ctr"/>
            <a:r>
              <a:rPr lang="it-IT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it-IT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 perspectives </a:t>
            </a: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5656380" y="4221088"/>
            <a:ext cx="3487620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>
              <a:defRPr sz="1000" baseline="60000">
                <a:solidFill>
                  <a:srgbClr val="000000"/>
                </a:solidFill>
                <a:latin typeface="Arial" pitchFamily="34" charset="0"/>
              </a:defRPr>
            </a:lvl1pPr>
            <a:lvl2pPr marL="742950" indent="-285750" eaLnBrk="0">
              <a:defRPr sz="1000" baseline="60000">
                <a:solidFill>
                  <a:srgbClr val="000000"/>
                </a:solidFill>
                <a:latin typeface="Arial" pitchFamily="34" charset="0"/>
              </a:defRPr>
            </a:lvl2pPr>
            <a:lvl3pPr marL="1143000" indent="-228600" eaLnBrk="0">
              <a:defRPr sz="1000" baseline="60000">
                <a:solidFill>
                  <a:srgbClr val="000000"/>
                </a:solidFill>
                <a:latin typeface="Arial" pitchFamily="34" charset="0"/>
              </a:defRPr>
            </a:lvl3pPr>
            <a:lvl4pPr marL="1600200" indent="-228600" eaLnBrk="0">
              <a:defRPr sz="1000" baseline="60000">
                <a:solidFill>
                  <a:srgbClr val="000000"/>
                </a:solidFill>
                <a:latin typeface="Arial" pitchFamily="34" charset="0"/>
              </a:defRPr>
            </a:lvl4pPr>
            <a:lvl5pPr marL="2057400" indent="-228600" eaLnBrk="0">
              <a:defRPr sz="1000" baseline="60000">
                <a:solidFill>
                  <a:srgbClr val="000000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 sz="1000" baseline="60000">
                <a:solidFill>
                  <a:srgbClr val="000000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 sz="1000" baseline="60000">
                <a:solidFill>
                  <a:srgbClr val="000000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 sz="1000" baseline="60000">
                <a:solidFill>
                  <a:srgbClr val="000000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 sz="1000" baseline="60000">
                <a:solidFill>
                  <a:srgbClr val="000000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</a:pPr>
            <a:r>
              <a:rPr lang="en-US" altLang="it-IT" sz="1800" baseline="0" dirty="0" smtClean="0">
                <a:solidFill>
                  <a:srgbClr val="0000FF"/>
                </a:solidFill>
              </a:rPr>
              <a:t>Daniela </a:t>
            </a:r>
            <a:r>
              <a:rPr lang="en-US" altLang="it-IT" sz="1800" baseline="0" dirty="0" err="1" smtClean="0">
                <a:solidFill>
                  <a:srgbClr val="0000FF"/>
                </a:solidFill>
              </a:rPr>
              <a:t>Calvo</a:t>
            </a:r>
            <a:endParaRPr lang="en-US" altLang="it-IT" sz="1800" baseline="0" dirty="0" smtClean="0">
              <a:solidFill>
                <a:srgbClr val="0000FF"/>
              </a:solidFill>
            </a:endParaRP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536" y="332656"/>
            <a:ext cx="2222501" cy="324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9037" y="1412776"/>
            <a:ext cx="5111750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-24556" y="6492875"/>
            <a:ext cx="4452540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MVD session, PANDA meeting, GSI, June 7,  2017</a:t>
            </a:r>
            <a:endParaRPr 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87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16632"/>
            <a:ext cx="9144000" cy="523220"/>
          </a:xfrm>
          <a:prstGeom prst="rect">
            <a:avLst/>
          </a:prstGeom>
          <a:solidFill>
            <a:srgbClr val="0000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packages status in Torino </a:t>
            </a:r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auto">
          <a:xfrm>
            <a:off x="323528" y="1556792"/>
            <a:ext cx="8568952" cy="4104456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>
              <a:defRPr sz="1000" baseline="60000">
                <a:solidFill>
                  <a:srgbClr val="000000"/>
                </a:solidFill>
                <a:latin typeface="Arial" pitchFamily="34" charset="0"/>
              </a:defRPr>
            </a:lvl1pPr>
            <a:lvl2pPr marL="742950" indent="-285750" eaLnBrk="0">
              <a:defRPr sz="1000" baseline="60000">
                <a:solidFill>
                  <a:srgbClr val="000000"/>
                </a:solidFill>
                <a:latin typeface="Arial" pitchFamily="34" charset="0"/>
              </a:defRPr>
            </a:lvl2pPr>
            <a:lvl3pPr marL="1143000" indent="-228600" eaLnBrk="0">
              <a:defRPr sz="1000" baseline="60000">
                <a:solidFill>
                  <a:srgbClr val="000000"/>
                </a:solidFill>
                <a:latin typeface="Arial" pitchFamily="34" charset="0"/>
              </a:defRPr>
            </a:lvl3pPr>
            <a:lvl4pPr marL="1600200" indent="-228600" eaLnBrk="0">
              <a:defRPr sz="1000" baseline="60000">
                <a:solidFill>
                  <a:srgbClr val="000000"/>
                </a:solidFill>
                <a:latin typeface="Arial" pitchFamily="34" charset="0"/>
              </a:defRPr>
            </a:lvl4pPr>
            <a:lvl5pPr marL="2057400" indent="-228600" eaLnBrk="0">
              <a:defRPr sz="1000" baseline="60000">
                <a:solidFill>
                  <a:srgbClr val="000000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 sz="1000" baseline="60000">
                <a:solidFill>
                  <a:srgbClr val="000000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 sz="1000" baseline="60000">
                <a:solidFill>
                  <a:srgbClr val="000000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 sz="1000" baseline="60000">
                <a:solidFill>
                  <a:srgbClr val="000000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 sz="1000" baseline="60000">
                <a:solidFill>
                  <a:srgbClr val="000000"/>
                </a:solidFill>
                <a:latin typeface="Arial" pitchFamily="34" charset="0"/>
              </a:defRPr>
            </a:lvl9pPr>
          </a:lstStyle>
          <a:p>
            <a:pPr marL="342900" indent="-342900" eaLnBrk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it-IT" sz="2000" b="1" baseline="0" dirty="0" smtClean="0">
                <a:solidFill>
                  <a:srgbClr val="FF0000"/>
                </a:solidFill>
              </a:rPr>
              <a:t>Pixel part</a:t>
            </a:r>
            <a:r>
              <a:rPr lang="en-US" altLang="it-IT" sz="2000" b="1" baseline="0" dirty="0">
                <a:solidFill>
                  <a:srgbClr val="FF0000"/>
                </a:solidFill>
              </a:rPr>
              <a:t>, MVD </a:t>
            </a:r>
            <a:r>
              <a:rPr lang="en-US" altLang="it-IT" sz="2000" b="1" baseline="0" dirty="0" smtClean="0">
                <a:solidFill>
                  <a:srgbClr val="FF0000"/>
                </a:solidFill>
              </a:rPr>
              <a:t>mechanics, </a:t>
            </a:r>
            <a:r>
              <a:rPr lang="en-US" altLang="it-IT" sz="2000" b="1" baseline="0" dirty="0">
                <a:solidFill>
                  <a:srgbClr val="FF0000"/>
                </a:solidFill>
              </a:rPr>
              <a:t>MVD cooling </a:t>
            </a:r>
            <a:r>
              <a:rPr lang="en-US" altLang="it-IT" sz="2000" baseline="0" dirty="0" smtClean="0">
                <a:solidFill>
                  <a:srgbClr val="FF0000"/>
                </a:solidFill>
              </a:rPr>
              <a:t>→ stand-by</a:t>
            </a:r>
          </a:p>
          <a:p>
            <a:pPr eaLnBrk="1">
              <a:spcBef>
                <a:spcPct val="20000"/>
              </a:spcBef>
            </a:pPr>
            <a:endParaRPr lang="en-US" altLang="it-IT" sz="2000" baseline="0" dirty="0" smtClean="0">
              <a:solidFill>
                <a:srgbClr val="FF0000"/>
              </a:solidFill>
            </a:endParaRPr>
          </a:p>
          <a:p>
            <a:pPr marL="342900" indent="-342900" eaLnBrk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it-IT" sz="2000" baseline="0" dirty="0" smtClean="0">
                <a:solidFill>
                  <a:srgbClr val="FF0000"/>
                </a:solidFill>
              </a:rPr>
              <a:t>Some parts are in slow development due to the interest of individuals (the study of technology variation for </a:t>
            </a:r>
            <a:r>
              <a:rPr lang="en-US" altLang="it-IT" sz="2000" baseline="0" dirty="0" err="1" smtClean="0">
                <a:solidFill>
                  <a:srgbClr val="FF0000"/>
                </a:solidFill>
              </a:rPr>
              <a:t>ToPix</a:t>
            </a:r>
            <a:r>
              <a:rPr lang="en-US" altLang="it-IT" sz="2000" baseline="0" dirty="0" smtClean="0">
                <a:solidFill>
                  <a:srgbClr val="FF0000"/>
                </a:solidFill>
              </a:rPr>
              <a:t> is an example</a:t>
            </a:r>
            <a:r>
              <a:rPr lang="en-US" altLang="it-IT" sz="2000" baseline="0" smtClean="0">
                <a:solidFill>
                  <a:srgbClr val="FF0000"/>
                </a:solidFill>
              </a:rPr>
              <a:t>, </a:t>
            </a:r>
            <a:r>
              <a:rPr lang="en-US" altLang="it-IT" sz="2000" baseline="0" smtClean="0">
                <a:solidFill>
                  <a:srgbClr val="FF0000"/>
                </a:solidFill>
              </a:rPr>
              <a:t>check </a:t>
            </a:r>
            <a:r>
              <a:rPr lang="en-US" altLang="it-IT" sz="2000" baseline="0" dirty="0" smtClean="0">
                <a:solidFill>
                  <a:srgbClr val="FF0000"/>
                </a:solidFill>
              </a:rPr>
              <a:t>of the MVD services…)</a:t>
            </a: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ClrTx/>
              <a:buSzTx/>
            </a:pPr>
            <a:endParaRPr lang="en-US" altLang="it-IT" sz="2000" baseline="0" dirty="0">
              <a:solidFill>
                <a:schemeClr val="tx1"/>
              </a:solidFill>
            </a:endParaRPr>
          </a:p>
          <a:p>
            <a:pPr marL="342900" indent="-342900" eaLnBrk="1"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it-IT" sz="2000" baseline="0" dirty="0" smtClean="0">
                <a:solidFill>
                  <a:schemeClr val="tx1"/>
                </a:solidFill>
              </a:rPr>
              <a:t>Strip readout: </a:t>
            </a:r>
          </a:p>
          <a:p>
            <a:pPr marL="1085850" lvl="1" indent="-342900" eaLnBrk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it-IT" sz="2000" baseline="0" dirty="0" err="1" smtClean="0">
                <a:solidFill>
                  <a:schemeClr val="tx1"/>
                </a:solidFill>
              </a:rPr>
              <a:t>daq</a:t>
            </a:r>
            <a:r>
              <a:rPr lang="en-US" altLang="it-IT" sz="2000" baseline="0" dirty="0" smtClean="0">
                <a:solidFill>
                  <a:schemeClr val="tx1"/>
                </a:solidFill>
              </a:rPr>
              <a:t> system provided for laboratory tests and first characterization of PASTA </a:t>
            </a:r>
          </a:p>
          <a:p>
            <a:pPr marL="1085850" lvl="1" indent="-342900" eaLnBrk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it-IT" sz="2000" baseline="0" dirty="0" smtClean="0">
                <a:solidFill>
                  <a:schemeClr val="tx1"/>
                </a:solidFill>
              </a:rPr>
              <a:t>Support from the electronics laboratory for bump bonding activities and  mechanics for the beam test of PASTA</a:t>
            </a:r>
          </a:p>
          <a:p>
            <a:pPr marL="342900" indent="-342900" eaLnBrk="1"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panose="020B0604020202020204" pitchFamily="34" charset="0"/>
              <a:buChar char="•"/>
            </a:pPr>
            <a:endParaRPr lang="en-US" altLang="it-IT" sz="2000" baseline="0" dirty="0">
              <a:solidFill>
                <a:schemeClr val="tx1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</a:pPr>
            <a:endParaRPr lang="en-US" altLang="it-IT" sz="2400" baseline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785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16632"/>
            <a:ext cx="9144000" cy="523220"/>
          </a:xfrm>
          <a:prstGeom prst="rect">
            <a:avLst/>
          </a:prstGeom>
          <a:solidFill>
            <a:srgbClr val="0000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packages status in Torino </a:t>
            </a:r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auto">
          <a:xfrm>
            <a:off x="107504" y="1484784"/>
            <a:ext cx="8820472" cy="2808312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>
              <a:defRPr sz="1000" baseline="60000">
                <a:solidFill>
                  <a:srgbClr val="000000"/>
                </a:solidFill>
                <a:latin typeface="Arial" pitchFamily="34" charset="0"/>
              </a:defRPr>
            </a:lvl1pPr>
            <a:lvl2pPr marL="742950" indent="-285750" eaLnBrk="0">
              <a:defRPr sz="1000" baseline="60000">
                <a:solidFill>
                  <a:srgbClr val="000000"/>
                </a:solidFill>
                <a:latin typeface="Arial" pitchFamily="34" charset="0"/>
              </a:defRPr>
            </a:lvl2pPr>
            <a:lvl3pPr marL="1143000" indent="-228600" eaLnBrk="0">
              <a:defRPr sz="1000" baseline="60000">
                <a:solidFill>
                  <a:srgbClr val="000000"/>
                </a:solidFill>
                <a:latin typeface="Arial" pitchFamily="34" charset="0"/>
              </a:defRPr>
            </a:lvl3pPr>
            <a:lvl4pPr marL="1600200" indent="-228600" eaLnBrk="0">
              <a:defRPr sz="1000" baseline="60000">
                <a:solidFill>
                  <a:srgbClr val="000000"/>
                </a:solidFill>
                <a:latin typeface="Arial" pitchFamily="34" charset="0"/>
              </a:defRPr>
            </a:lvl4pPr>
            <a:lvl5pPr marL="2057400" indent="-228600" eaLnBrk="0">
              <a:defRPr sz="1000" baseline="60000">
                <a:solidFill>
                  <a:srgbClr val="000000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 sz="1000" baseline="60000">
                <a:solidFill>
                  <a:srgbClr val="000000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 sz="1000" baseline="60000">
                <a:solidFill>
                  <a:srgbClr val="000000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 sz="1000" baseline="60000">
                <a:solidFill>
                  <a:srgbClr val="000000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 sz="1000" baseline="60000">
                <a:solidFill>
                  <a:srgbClr val="000000"/>
                </a:solidFill>
                <a:latin typeface="Arial" pitchFamily="34" charset="0"/>
              </a:defRPr>
            </a:lvl9pPr>
          </a:lstStyle>
          <a:p>
            <a:pPr eaLnBrk="1">
              <a:spcBef>
                <a:spcPct val="20000"/>
              </a:spcBef>
            </a:pPr>
            <a:r>
              <a:rPr lang="en-US" altLang="it-IT" sz="2000" b="1" baseline="0" dirty="0" smtClean="0">
                <a:solidFill>
                  <a:schemeClr val="tx1"/>
                </a:solidFill>
              </a:rPr>
              <a:t>Pixel part</a:t>
            </a:r>
            <a:r>
              <a:rPr lang="en-US" altLang="it-IT" sz="2000" b="1" baseline="0" dirty="0">
                <a:solidFill>
                  <a:schemeClr val="tx1"/>
                </a:solidFill>
              </a:rPr>
              <a:t>, MVD </a:t>
            </a:r>
            <a:r>
              <a:rPr lang="en-US" altLang="it-IT" sz="2000" b="1" baseline="0" dirty="0" smtClean="0">
                <a:solidFill>
                  <a:schemeClr val="tx1"/>
                </a:solidFill>
              </a:rPr>
              <a:t>mechanics, </a:t>
            </a:r>
            <a:r>
              <a:rPr lang="en-US" altLang="it-IT" sz="2000" b="1" baseline="0" dirty="0">
                <a:solidFill>
                  <a:schemeClr val="tx1"/>
                </a:solidFill>
              </a:rPr>
              <a:t>MVD cooling </a:t>
            </a:r>
            <a:r>
              <a:rPr lang="en-US" altLang="it-IT" sz="2000" baseline="0" dirty="0" smtClean="0">
                <a:solidFill>
                  <a:schemeClr val="tx1"/>
                </a:solidFill>
              </a:rPr>
              <a:t>→ </a:t>
            </a:r>
          </a:p>
          <a:p>
            <a:pPr eaLnBrk="1">
              <a:spcBef>
                <a:spcPct val="20000"/>
              </a:spcBef>
            </a:pPr>
            <a:r>
              <a:rPr lang="en-US" altLang="it-IT" sz="2000" baseline="0" dirty="0" smtClean="0">
                <a:solidFill>
                  <a:schemeClr val="tx1"/>
                </a:solidFill>
              </a:rPr>
              <a:t>	June 21</a:t>
            </a:r>
            <a:r>
              <a:rPr lang="en-US" altLang="it-IT" sz="2000" baseline="30000" dirty="0" smtClean="0">
                <a:solidFill>
                  <a:schemeClr val="tx1"/>
                </a:solidFill>
              </a:rPr>
              <a:t>st</a:t>
            </a:r>
            <a:r>
              <a:rPr lang="en-US" altLang="it-IT" sz="2000" baseline="0" dirty="0" smtClean="0">
                <a:solidFill>
                  <a:schemeClr val="tx1"/>
                </a:solidFill>
              </a:rPr>
              <a:t>  -&gt;  discussion to restart the pixel project</a:t>
            </a:r>
          </a:p>
          <a:p>
            <a:pPr marL="1085850" lvl="1" indent="-342900" eaLnBrk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it-IT" sz="2000" baseline="0" dirty="0" err="1" smtClean="0">
                <a:solidFill>
                  <a:schemeClr val="tx1"/>
                </a:solidFill>
              </a:rPr>
              <a:t>ToPix</a:t>
            </a:r>
            <a:endParaRPr lang="en-US" altLang="it-IT" sz="2000" baseline="0" dirty="0" smtClean="0">
              <a:solidFill>
                <a:schemeClr val="tx1"/>
              </a:solidFill>
            </a:endParaRPr>
          </a:p>
          <a:p>
            <a:pPr marL="1085850" lvl="1" indent="-342900" eaLnBrk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it-IT" sz="2000" baseline="0" dirty="0" smtClean="0">
                <a:solidFill>
                  <a:schemeClr val="tx1"/>
                </a:solidFill>
              </a:rPr>
              <a:t>MVD cooling and mechanics projects are blocked anyway </a:t>
            </a:r>
          </a:p>
          <a:p>
            <a:pPr marL="1085850" lvl="1" indent="-342900" eaLnBrk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it-IT" sz="2000" baseline="0" dirty="0" smtClean="0">
                <a:solidFill>
                  <a:schemeClr val="tx1"/>
                </a:solidFill>
              </a:rPr>
              <a:t> the main problem will be to gain experts on the system again and the support of the workshops (mechanics and electronics)</a:t>
            </a:r>
          </a:p>
          <a:p>
            <a:pPr marL="1085850" lvl="1" indent="-342900" eaLnBrk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it-IT" sz="2000" baseline="0" dirty="0" smtClean="0">
                <a:solidFill>
                  <a:schemeClr val="tx1"/>
                </a:solidFill>
              </a:rPr>
              <a:t>No funds for production for 2018,…?</a:t>
            </a:r>
            <a:endParaRPr lang="en-US" altLang="it-IT" sz="2000" baseline="0" dirty="0">
              <a:solidFill>
                <a:schemeClr val="tx1"/>
              </a:solidFill>
            </a:endParaRPr>
          </a:p>
          <a:p>
            <a:pPr marL="342900" indent="-342900" eaLnBrk="1"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panose="020B0604020202020204" pitchFamily="34" charset="0"/>
              <a:buChar char="•"/>
            </a:pPr>
            <a:endParaRPr lang="en-US" altLang="it-IT" sz="2000" baseline="0" dirty="0">
              <a:solidFill>
                <a:schemeClr val="tx1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</a:pPr>
            <a:endParaRPr lang="en-US" altLang="it-IT" sz="2400" baseline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127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16632"/>
            <a:ext cx="9144000" cy="523220"/>
          </a:xfrm>
          <a:prstGeom prst="rect">
            <a:avLst/>
          </a:prstGeom>
          <a:solidFill>
            <a:srgbClr val="0000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 we have ?</a:t>
            </a:r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auto">
          <a:xfrm>
            <a:off x="179512" y="764704"/>
            <a:ext cx="8820472" cy="5904656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>
              <a:defRPr sz="1000" baseline="60000">
                <a:solidFill>
                  <a:srgbClr val="000000"/>
                </a:solidFill>
                <a:latin typeface="Arial" pitchFamily="34" charset="0"/>
              </a:defRPr>
            </a:lvl1pPr>
            <a:lvl2pPr marL="742950" indent="-285750" eaLnBrk="0">
              <a:defRPr sz="1000" baseline="60000">
                <a:solidFill>
                  <a:srgbClr val="000000"/>
                </a:solidFill>
                <a:latin typeface="Arial" pitchFamily="34" charset="0"/>
              </a:defRPr>
            </a:lvl2pPr>
            <a:lvl3pPr marL="1143000" indent="-228600" eaLnBrk="0">
              <a:defRPr sz="1000" baseline="60000">
                <a:solidFill>
                  <a:srgbClr val="000000"/>
                </a:solidFill>
                <a:latin typeface="Arial" pitchFamily="34" charset="0"/>
              </a:defRPr>
            </a:lvl3pPr>
            <a:lvl4pPr marL="1600200" indent="-228600" eaLnBrk="0">
              <a:defRPr sz="1000" baseline="60000">
                <a:solidFill>
                  <a:srgbClr val="000000"/>
                </a:solidFill>
                <a:latin typeface="Arial" pitchFamily="34" charset="0"/>
              </a:defRPr>
            </a:lvl4pPr>
            <a:lvl5pPr marL="2057400" indent="-228600" eaLnBrk="0">
              <a:defRPr sz="1000" baseline="60000">
                <a:solidFill>
                  <a:srgbClr val="000000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 sz="1000" baseline="60000">
                <a:solidFill>
                  <a:srgbClr val="000000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 sz="1000" baseline="60000">
                <a:solidFill>
                  <a:srgbClr val="000000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 sz="1000" baseline="60000">
                <a:solidFill>
                  <a:srgbClr val="000000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 sz="1000" baseline="60000">
                <a:solidFill>
                  <a:srgbClr val="000000"/>
                </a:solidFill>
                <a:latin typeface="Arial" pitchFamily="34" charset="0"/>
              </a:defRPr>
            </a:lvl9pPr>
          </a:lstStyle>
          <a:p>
            <a:pPr eaLnBrk="1">
              <a:spcBef>
                <a:spcPct val="20000"/>
              </a:spcBef>
            </a:pPr>
            <a:r>
              <a:rPr lang="en-US" altLang="it-IT" sz="2000" b="1" baseline="0" dirty="0" err="1" smtClean="0">
                <a:solidFill>
                  <a:schemeClr val="tx1"/>
                </a:solidFill>
              </a:rPr>
              <a:t>Mechanis</a:t>
            </a:r>
            <a:endParaRPr lang="en-US" altLang="it-IT" sz="2000" b="1" baseline="0" dirty="0" smtClean="0">
              <a:solidFill>
                <a:schemeClr val="tx1"/>
              </a:solidFill>
            </a:endParaRPr>
          </a:p>
          <a:p>
            <a:pPr marL="342900" indent="-342900" eaLnBrk="1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altLang="it-IT" sz="2000" baseline="0" dirty="0" smtClean="0">
                <a:solidFill>
                  <a:schemeClr val="tx1"/>
                </a:solidFill>
              </a:rPr>
              <a:t>Mechanical </a:t>
            </a:r>
            <a:r>
              <a:rPr lang="en-US" altLang="it-IT" sz="2000" baseline="0" dirty="0" smtClean="0">
                <a:solidFill>
                  <a:schemeClr val="tx1"/>
                </a:solidFill>
              </a:rPr>
              <a:t>drawings, but not executive (the pixel disk part support is not definitive)</a:t>
            </a:r>
          </a:p>
          <a:p>
            <a:pPr marL="342900" indent="-342900" eaLnBrk="1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altLang="it-IT" sz="2000" baseline="0" dirty="0" smtClean="0">
                <a:solidFill>
                  <a:schemeClr val="tx1"/>
                </a:solidFill>
              </a:rPr>
              <a:t>MVD external frame in carbon to support the MVD (1</a:t>
            </a:r>
            <a:r>
              <a:rPr lang="en-US" altLang="it-IT" sz="2000" baseline="30000" dirty="0" smtClean="0">
                <a:solidFill>
                  <a:schemeClr val="tx1"/>
                </a:solidFill>
              </a:rPr>
              <a:t>st</a:t>
            </a:r>
            <a:r>
              <a:rPr lang="en-US" altLang="it-IT" sz="2000" baseline="0" dirty="0" smtClean="0">
                <a:solidFill>
                  <a:schemeClr val="tx1"/>
                </a:solidFill>
              </a:rPr>
              <a:t> prototype, probably useful for the MVD layout of the Day-1, two strip barrels)</a:t>
            </a:r>
          </a:p>
          <a:p>
            <a:pPr marL="342900" indent="-342900" eaLnBrk="1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altLang="it-IT" sz="2000" baseline="0" dirty="0" smtClean="0">
                <a:solidFill>
                  <a:schemeClr val="tx1"/>
                </a:solidFill>
              </a:rPr>
              <a:t>Carbon foam material for the pixel modules</a:t>
            </a:r>
          </a:p>
          <a:p>
            <a:pPr marL="342900" indent="-342900" eaLnBrk="1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altLang="it-IT" sz="2000" baseline="0" dirty="0" smtClean="0">
                <a:solidFill>
                  <a:schemeClr val="tx1"/>
                </a:solidFill>
              </a:rPr>
              <a:t>First prototypes </a:t>
            </a:r>
          </a:p>
          <a:p>
            <a:pPr marL="342900" indent="-342900" eaLnBrk="1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it-IT" sz="2000" baseline="0" dirty="0" smtClean="0">
              <a:solidFill>
                <a:schemeClr val="tx1"/>
              </a:solidFill>
            </a:endParaRPr>
          </a:p>
          <a:p>
            <a:pPr eaLnBrk="1">
              <a:spcBef>
                <a:spcPct val="20000"/>
              </a:spcBef>
            </a:pPr>
            <a:r>
              <a:rPr lang="en-US" altLang="it-IT" sz="2000" b="1" baseline="0" dirty="0" smtClean="0">
                <a:solidFill>
                  <a:schemeClr val="tx1"/>
                </a:solidFill>
              </a:rPr>
              <a:t>Cooling</a:t>
            </a:r>
            <a:endParaRPr lang="en-US" altLang="it-IT" sz="2000" b="1" baseline="0" dirty="0" smtClean="0">
              <a:solidFill>
                <a:schemeClr val="tx1"/>
              </a:solidFill>
            </a:endParaRPr>
          </a:p>
          <a:p>
            <a:pPr marL="342900" indent="-342900" eaLnBrk="1"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en-US" altLang="it-IT" sz="2000" baseline="0" dirty="0" smtClean="0">
                <a:solidFill>
                  <a:schemeClr val="tx1"/>
                </a:solidFill>
              </a:rPr>
              <a:t>MVD cooling </a:t>
            </a:r>
            <a:r>
              <a:rPr lang="en-US" altLang="it-IT" sz="2000" baseline="0" dirty="0">
                <a:solidFill>
                  <a:schemeClr val="tx1"/>
                </a:solidFill>
              </a:rPr>
              <a:t>project with the list of all the parts, but without </a:t>
            </a:r>
            <a:r>
              <a:rPr lang="en-US" altLang="it-IT" sz="2000" baseline="0" dirty="0" smtClean="0">
                <a:solidFill>
                  <a:schemeClr val="tx1"/>
                </a:solidFill>
              </a:rPr>
              <a:t>final specifications </a:t>
            </a:r>
          </a:p>
          <a:p>
            <a:pPr marL="342900" indent="-342900" eaLnBrk="1"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en-US" altLang="it-IT" sz="2000" baseline="0" dirty="0" smtClean="0">
                <a:solidFill>
                  <a:schemeClr val="tx1"/>
                </a:solidFill>
              </a:rPr>
              <a:t>Scheme of the MVD cooling pipes </a:t>
            </a:r>
          </a:p>
          <a:p>
            <a:pPr marL="342900" indent="-342900" eaLnBrk="1"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en-US" altLang="it-IT" sz="2000" baseline="0" dirty="0" smtClean="0">
                <a:solidFill>
                  <a:schemeClr val="tx1"/>
                </a:solidFill>
              </a:rPr>
              <a:t>Metallic cooling pipes ( to be arranged inside the carbon foam) for the pixel part </a:t>
            </a:r>
          </a:p>
          <a:p>
            <a:pPr marL="342900" indent="-342900" eaLnBrk="1"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en-US" altLang="it-IT" sz="2000" baseline="0" dirty="0" smtClean="0">
                <a:solidFill>
                  <a:schemeClr val="tx1"/>
                </a:solidFill>
              </a:rPr>
              <a:t>A couple of pressure regulators ( to be tested as final choice)</a:t>
            </a:r>
          </a:p>
          <a:p>
            <a:pPr marL="342900" indent="-342900" eaLnBrk="1"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en-US" altLang="it-IT" sz="2000" baseline="0" dirty="0" smtClean="0">
                <a:solidFill>
                  <a:schemeClr val="tx1"/>
                </a:solidFill>
              </a:rPr>
              <a:t>Setup to test two channels</a:t>
            </a:r>
          </a:p>
          <a:p>
            <a:pPr eaLnBrk="1">
              <a:spcBef>
                <a:spcPct val="20000"/>
              </a:spcBef>
            </a:pPr>
            <a:endParaRPr lang="en-US" altLang="it-IT" sz="2000" baseline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55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16632"/>
            <a:ext cx="9144000" cy="523220"/>
          </a:xfrm>
          <a:prstGeom prst="rect">
            <a:avLst/>
          </a:prstGeom>
          <a:solidFill>
            <a:srgbClr val="0000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 we have ?</a:t>
            </a:r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auto">
          <a:xfrm>
            <a:off x="179512" y="1124744"/>
            <a:ext cx="8820472" cy="5256584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>
              <a:defRPr sz="1000" baseline="60000">
                <a:solidFill>
                  <a:srgbClr val="000000"/>
                </a:solidFill>
                <a:latin typeface="Arial" pitchFamily="34" charset="0"/>
              </a:defRPr>
            </a:lvl1pPr>
            <a:lvl2pPr marL="742950" indent="-285750" eaLnBrk="0">
              <a:defRPr sz="1000" baseline="60000">
                <a:solidFill>
                  <a:srgbClr val="000000"/>
                </a:solidFill>
                <a:latin typeface="Arial" pitchFamily="34" charset="0"/>
              </a:defRPr>
            </a:lvl2pPr>
            <a:lvl3pPr marL="1143000" indent="-228600" eaLnBrk="0">
              <a:defRPr sz="1000" baseline="60000">
                <a:solidFill>
                  <a:srgbClr val="000000"/>
                </a:solidFill>
                <a:latin typeface="Arial" pitchFamily="34" charset="0"/>
              </a:defRPr>
            </a:lvl3pPr>
            <a:lvl4pPr marL="1600200" indent="-228600" eaLnBrk="0">
              <a:defRPr sz="1000" baseline="60000">
                <a:solidFill>
                  <a:srgbClr val="000000"/>
                </a:solidFill>
                <a:latin typeface="Arial" pitchFamily="34" charset="0"/>
              </a:defRPr>
            </a:lvl4pPr>
            <a:lvl5pPr marL="2057400" indent="-228600" eaLnBrk="0">
              <a:defRPr sz="1000" baseline="60000">
                <a:solidFill>
                  <a:srgbClr val="000000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 sz="1000" baseline="60000">
                <a:solidFill>
                  <a:srgbClr val="000000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 sz="1000" baseline="60000">
                <a:solidFill>
                  <a:srgbClr val="000000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 sz="1000" baseline="60000">
                <a:solidFill>
                  <a:srgbClr val="000000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 sz="1000" baseline="60000">
                <a:solidFill>
                  <a:srgbClr val="000000"/>
                </a:solidFill>
                <a:latin typeface="Arial" pitchFamily="34" charset="0"/>
              </a:defRPr>
            </a:lvl9pPr>
          </a:lstStyle>
          <a:p>
            <a:pPr marL="342900" indent="-342900" eaLnBrk="1">
              <a:spcBef>
                <a:spcPct val="20000"/>
              </a:spcBef>
              <a:buFont typeface="Courier New" panose="02070309020205020404" pitchFamily="49" charset="0"/>
              <a:buChar char="o"/>
            </a:pPr>
            <a:r>
              <a:rPr lang="en-US" altLang="it-IT" sz="2000" baseline="0" dirty="0" smtClean="0">
                <a:solidFill>
                  <a:schemeClr val="tx1"/>
                </a:solidFill>
              </a:rPr>
              <a:t>Pixel readout ASIC prototype (technology variation</a:t>
            </a:r>
            <a:r>
              <a:rPr lang="en-US" altLang="it-IT" sz="2000" baseline="0" dirty="0" smtClean="0">
                <a:solidFill>
                  <a:schemeClr val="tx1"/>
                </a:solidFill>
              </a:rPr>
              <a:t>)</a:t>
            </a:r>
          </a:p>
          <a:p>
            <a:pPr marL="342900" indent="-342900" eaLnBrk="1">
              <a:spcBef>
                <a:spcPct val="20000"/>
              </a:spcBef>
              <a:buFont typeface="Courier New" panose="02070309020205020404" pitchFamily="49" charset="0"/>
              <a:buChar char="o"/>
            </a:pPr>
            <a:r>
              <a:rPr lang="en-US" altLang="it-IT" sz="2000" baseline="0" dirty="0" smtClean="0">
                <a:solidFill>
                  <a:schemeClr val="tx1"/>
                </a:solidFill>
              </a:rPr>
              <a:t>Sensor prototypes (reduced and full scale)</a:t>
            </a:r>
            <a:endParaRPr lang="en-US" altLang="it-IT" sz="2000" baseline="0" dirty="0">
              <a:solidFill>
                <a:schemeClr val="tx1"/>
              </a:solidFill>
            </a:endParaRPr>
          </a:p>
          <a:p>
            <a:pPr marL="342900" indent="-342900" eaLnBrk="1">
              <a:spcBef>
                <a:spcPct val="20000"/>
              </a:spcBef>
              <a:buFont typeface="Courier New" panose="02070309020205020404" pitchFamily="49" charset="0"/>
              <a:buChar char="o"/>
            </a:pPr>
            <a:r>
              <a:rPr lang="en-US" altLang="it-IT" sz="2000" baseline="0" dirty="0">
                <a:solidFill>
                  <a:schemeClr val="tx1"/>
                </a:solidFill>
              </a:rPr>
              <a:t>Pixel tracking station </a:t>
            </a:r>
            <a:endParaRPr lang="en-US" altLang="it-IT" sz="2000" baseline="0" dirty="0" smtClean="0">
              <a:solidFill>
                <a:schemeClr val="tx1"/>
              </a:solidFill>
            </a:endParaRPr>
          </a:p>
          <a:p>
            <a:pPr eaLnBrk="1">
              <a:spcBef>
                <a:spcPct val="20000"/>
              </a:spcBef>
            </a:pPr>
            <a:endParaRPr lang="en-US" altLang="it-IT" sz="2000" baseline="0" dirty="0">
              <a:solidFill>
                <a:schemeClr val="tx1"/>
              </a:solidFill>
            </a:endParaRPr>
          </a:p>
          <a:p>
            <a:pPr marL="342900" indent="-342900" eaLnBrk="1">
              <a:spcBef>
                <a:spcPct val="20000"/>
              </a:spcBef>
              <a:buFont typeface="Courier New" panose="02070309020205020404" pitchFamily="49" charset="0"/>
              <a:buChar char="o"/>
            </a:pPr>
            <a:r>
              <a:rPr lang="en-US" altLang="it-IT" sz="2000" baseline="0" dirty="0" smtClean="0">
                <a:solidFill>
                  <a:schemeClr val="tx1"/>
                </a:solidFill>
              </a:rPr>
              <a:t>Prototypes of hybrids and signal  cables, both in aluminum</a:t>
            </a:r>
          </a:p>
          <a:p>
            <a:pPr marL="342900" indent="-342900" eaLnBrk="1">
              <a:spcBef>
                <a:spcPct val="20000"/>
              </a:spcBef>
              <a:buFont typeface="Courier New" panose="02070309020205020404" pitchFamily="49" charset="0"/>
              <a:buChar char="o"/>
            </a:pPr>
            <a:r>
              <a:rPr lang="en-US" altLang="it-IT" sz="2000" baseline="0" dirty="0" smtClean="0">
                <a:solidFill>
                  <a:schemeClr val="tx1"/>
                </a:solidFill>
              </a:rPr>
              <a:t>Scheme of the MVD routing </a:t>
            </a:r>
            <a:endParaRPr lang="en-US" altLang="it-IT" sz="2000" baseline="0" dirty="0">
              <a:solidFill>
                <a:schemeClr val="tx1"/>
              </a:solidFill>
            </a:endParaRPr>
          </a:p>
          <a:p>
            <a:pPr marL="342900" indent="-342900" eaLnBrk="1">
              <a:spcBef>
                <a:spcPct val="20000"/>
              </a:spcBef>
              <a:buFont typeface="Courier New" panose="02070309020205020404" pitchFamily="49" charset="0"/>
              <a:buChar char="o"/>
            </a:pPr>
            <a:r>
              <a:rPr lang="en-US" altLang="it-IT" sz="2000" baseline="0" dirty="0" smtClean="0">
                <a:solidFill>
                  <a:schemeClr val="tx1"/>
                </a:solidFill>
              </a:rPr>
              <a:t>Optoelectronic board (first prototype, useful for D-1, to be tested with strip readout) </a:t>
            </a:r>
          </a:p>
          <a:p>
            <a:pPr eaLnBrk="1">
              <a:spcBef>
                <a:spcPct val="20000"/>
              </a:spcBef>
            </a:pPr>
            <a:endParaRPr lang="en-US" altLang="it-IT" sz="2000" baseline="0" dirty="0" smtClean="0">
              <a:solidFill>
                <a:schemeClr val="tx1"/>
              </a:solidFill>
            </a:endParaRPr>
          </a:p>
          <a:p>
            <a:pPr marL="342900" indent="-342900" eaLnBrk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it-IT" sz="2000" baseline="0" dirty="0" smtClean="0">
                <a:solidFill>
                  <a:schemeClr val="tx1"/>
                </a:solidFill>
              </a:rPr>
              <a:t>80 DCDC circuits arranged on a cooled ‘rod’  (prototype</a:t>
            </a:r>
            <a:r>
              <a:rPr lang="en-US" altLang="it-IT" sz="2000" baseline="0" dirty="0" smtClean="0">
                <a:solidFill>
                  <a:schemeClr val="tx1"/>
                </a:solidFill>
              </a:rPr>
              <a:t>)</a:t>
            </a:r>
          </a:p>
          <a:p>
            <a:pPr eaLnBrk="1">
              <a:spcBef>
                <a:spcPct val="20000"/>
              </a:spcBef>
            </a:pPr>
            <a:endParaRPr lang="en-US" altLang="it-IT" sz="2000" baseline="0" dirty="0" smtClean="0">
              <a:solidFill>
                <a:schemeClr val="tx1"/>
              </a:solidFill>
            </a:endParaRPr>
          </a:p>
          <a:p>
            <a:pPr marL="342900" indent="-342900" eaLnBrk="1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US" altLang="it-IT" sz="2000" baseline="0" dirty="0" smtClean="0">
                <a:solidFill>
                  <a:schemeClr val="tx1"/>
                </a:solidFill>
              </a:rPr>
              <a:t>Numbers </a:t>
            </a:r>
            <a:r>
              <a:rPr lang="en-US" altLang="it-IT" sz="2000" baseline="0" dirty="0" smtClean="0">
                <a:solidFill>
                  <a:schemeClr val="tx1"/>
                </a:solidFill>
              </a:rPr>
              <a:t>and type of </a:t>
            </a:r>
            <a:r>
              <a:rPr lang="en-US" altLang="it-IT" sz="2000" baseline="0" dirty="0" smtClean="0">
                <a:solidFill>
                  <a:schemeClr val="tx1"/>
                </a:solidFill>
              </a:rPr>
              <a:t>the power supplies </a:t>
            </a:r>
          </a:p>
          <a:p>
            <a:pPr eaLnBrk="1">
              <a:spcBef>
                <a:spcPct val="20000"/>
              </a:spcBef>
            </a:pPr>
            <a:endParaRPr lang="en-US" altLang="it-IT" sz="2000" baseline="0" dirty="0">
              <a:solidFill>
                <a:schemeClr val="tx1"/>
              </a:solidFill>
            </a:endParaRPr>
          </a:p>
          <a:p>
            <a:pPr algn="ctr" eaLnBrk="1">
              <a:spcBef>
                <a:spcPct val="20000"/>
              </a:spcBef>
            </a:pPr>
            <a:r>
              <a:rPr lang="en-US" altLang="it-IT" sz="2000" b="1" baseline="0" dirty="0" smtClean="0">
                <a:solidFill>
                  <a:schemeClr val="tx1"/>
                </a:solidFill>
              </a:rPr>
              <a:t>General expertise for silicon detectors</a:t>
            </a:r>
          </a:p>
        </p:txBody>
      </p:sp>
    </p:spTree>
    <p:extLst>
      <p:ext uri="{BB962C8B-B14F-4D97-AF65-F5344CB8AC3E}">
        <p14:creationId xmlns:p14="http://schemas.microsoft.com/office/powerpoint/2010/main" val="106496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16632"/>
            <a:ext cx="9144000" cy="523220"/>
          </a:xfrm>
          <a:prstGeom prst="rect">
            <a:avLst/>
          </a:prstGeom>
          <a:solidFill>
            <a:srgbClr val="0000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may we do?</a:t>
            </a:r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auto">
          <a:xfrm>
            <a:off x="179512" y="1124744"/>
            <a:ext cx="8820472" cy="4536504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>
              <a:defRPr sz="1000" baseline="60000">
                <a:solidFill>
                  <a:srgbClr val="000000"/>
                </a:solidFill>
                <a:latin typeface="Arial" pitchFamily="34" charset="0"/>
              </a:defRPr>
            </a:lvl1pPr>
            <a:lvl2pPr marL="742950" indent="-285750" eaLnBrk="0">
              <a:defRPr sz="1000" baseline="60000">
                <a:solidFill>
                  <a:srgbClr val="000000"/>
                </a:solidFill>
                <a:latin typeface="Arial" pitchFamily="34" charset="0"/>
              </a:defRPr>
            </a:lvl2pPr>
            <a:lvl3pPr marL="1143000" indent="-228600" eaLnBrk="0">
              <a:defRPr sz="1000" baseline="60000">
                <a:solidFill>
                  <a:srgbClr val="000000"/>
                </a:solidFill>
                <a:latin typeface="Arial" pitchFamily="34" charset="0"/>
              </a:defRPr>
            </a:lvl3pPr>
            <a:lvl4pPr marL="1600200" indent="-228600" eaLnBrk="0">
              <a:defRPr sz="1000" baseline="60000">
                <a:solidFill>
                  <a:srgbClr val="000000"/>
                </a:solidFill>
                <a:latin typeface="Arial" pitchFamily="34" charset="0"/>
              </a:defRPr>
            </a:lvl4pPr>
            <a:lvl5pPr marL="2057400" indent="-228600" eaLnBrk="0">
              <a:defRPr sz="1000" baseline="60000">
                <a:solidFill>
                  <a:srgbClr val="000000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 sz="1000" baseline="60000">
                <a:solidFill>
                  <a:srgbClr val="000000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 sz="1000" baseline="60000">
                <a:solidFill>
                  <a:srgbClr val="000000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 sz="1000" baseline="60000">
                <a:solidFill>
                  <a:srgbClr val="000000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 sz="1000" baseline="60000">
                <a:solidFill>
                  <a:srgbClr val="000000"/>
                </a:solidFill>
                <a:latin typeface="Arial" pitchFamily="34" charset="0"/>
              </a:defRPr>
            </a:lvl9pPr>
          </a:lstStyle>
          <a:p>
            <a:pPr marL="342900" indent="-342900" eaLnBrk="1">
              <a:spcBef>
                <a:spcPct val="20000"/>
              </a:spcBef>
              <a:buFont typeface="Wingdings" panose="05000000000000000000" pitchFamily="2" charset="2"/>
              <a:buChar char="q"/>
            </a:pPr>
            <a:r>
              <a:rPr lang="en-US" altLang="it-IT" sz="2000" baseline="0" dirty="0" smtClean="0">
                <a:solidFill>
                  <a:schemeClr val="tx1"/>
                </a:solidFill>
              </a:rPr>
              <a:t>Day </a:t>
            </a:r>
            <a:r>
              <a:rPr lang="en-US" altLang="it-IT" sz="2000" baseline="0" dirty="0" smtClean="0">
                <a:solidFill>
                  <a:schemeClr val="tx1"/>
                </a:solidFill>
              </a:rPr>
              <a:t>1 : Two </a:t>
            </a:r>
            <a:r>
              <a:rPr lang="en-US" altLang="it-IT" sz="2000" baseline="0" dirty="0" smtClean="0">
                <a:solidFill>
                  <a:schemeClr val="tx1"/>
                </a:solidFill>
              </a:rPr>
              <a:t>strip barrels</a:t>
            </a:r>
          </a:p>
          <a:p>
            <a:pPr marL="1085850" lvl="1" indent="-342900" eaLnBrk="1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en-US" altLang="it-IT" sz="2000" baseline="0" dirty="0" smtClean="0">
                <a:solidFill>
                  <a:schemeClr val="tx1"/>
                </a:solidFill>
              </a:rPr>
              <a:t>Strip readout ASIC  (see </a:t>
            </a:r>
            <a:r>
              <a:rPr lang="en-US" altLang="it-IT" sz="2000" baseline="0" dirty="0" smtClean="0">
                <a:solidFill>
                  <a:schemeClr val="tx1"/>
                </a:solidFill>
              </a:rPr>
              <a:t>Angelo, ← man power…)</a:t>
            </a:r>
            <a:endParaRPr lang="en-US" altLang="it-IT" sz="2000" baseline="0" dirty="0" smtClean="0">
              <a:solidFill>
                <a:schemeClr val="tx1"/>
              </a:solidFill>
            </a:endParaRPr>
          </a:p>
          <a:p>
            <a:pPr marL="1085850" lvl="1" indent="-342900" eaLnBrk="1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en-US" altLang="it-IT" sz="2000" baseline="0" dirty="0" smtClean="0">
                <a:solidFill>
                  <a:schemeClr val="tx1"/>
                </a:solidFill>
              </a:rPr>
              <a:t>Contribution with other parts: </a:t>
            </a:r>
          </a:p>
          <a:p>
            <a:pPr marL="1485900" lvl="2" indent="-342900" eaLnBrk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it-IT" sz="2000" baseline="0" dirty="0" smtClean="0">
                <a:solidFill>
                  <a:schemeClr val="tx1"/>
                </a:solidFill>
              </a:rPr>
              <a:t>Optoelectronic board </a:t>
            </a:r>
          </a:p>
          <a:p>
            <a:pPr marL="1485900" lvl="2" indent="-342900" eaLnBrk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it-IT" sz="2000" baseline="0" dirty="0" smtClean="0">
                <a:solidFill>
                  <a:schemeClr val="tx1"/>
                </a:solidFill>
              </a:rPr>
              <a:t>External frame in carbon</a:t>
            </a:r>
          </a:p>
          <a:p>
            <a:pPr marL="1485900" lvl="2" indent="-342900" eaLnBrk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it-IT" sz="2000" baseline="0" dirty="0" smtClean="0">
                <a:solidFill>
                  <a:schemeClr val="tx1"/>
                </a:solidFill>
              </a:rPr>
              <a:t>…</a:t>
            </a:r>
          </a:p>
          <a:p>
            <a:pPr eaLnBrk="1">
              <a:spcBef>
                <a:spcPct val="20000"/>
              </a:spcBef>
            </a:pPr>
            <a:endParaRPr lang="en-US" altLang="it-IT" sz="2000" baseline="0" dirty="0">
              <a:solidFill>
                <a:schemeClr val="tx1"/>
              </a:solidFill>
            </a:endParaRPr>
          </a:p>
          <a:p>
            <a:pPr eaLnBrk="1">
              <a:spcBef>
                <a:spcPct val="20000"/>
              </a:spcBef>
            </a:pPr>
            <a:endParaRPr lang="en-US" altLang="it-IT" sz="2000" baseline="0" dirty="0" smtClean="0">
              <a:solidFill>
                <a:schemeClr val="tx1"/>
              </a:solidFill>
            </a:endParaRPr>
          </a:p>
          <a:p>
            <a:pPr marL="342900" indent="-342900" eaLnBrk="1">
              <a:spcBef>
                <a:spcPct val="20000"/>
              </a:spcBef>
              <a:buFont typeface="Wingdings" panose="05000000000000000000" pitchFamily="2" charset="2"/>
              <a:buChar char="q"/>
            </a:pPr>
            <a:r>
              <a:rPr lang="en-US" altLang="it-IT" sz="2000" baseline="0" dirty="0" smtClean="0">
                <a:solidFill>
                  <a:schemeClr val="tx1"/>
                </a:solidFill>
              </a:rPr>
              <a:t>Phase </a:t>
            </a:r>
            <a:r>
              <a:rPr lang="en-US" altLang="it-IT" sz="2000" baseline="0" dirty="0" smtClean="0">
                <a:solidFill>
                  <a:schemeClr val="tx1"/>
                </a:solidFill>
              </a:rPr>
              <a:t>1 - 2 </a:t>
            </a:r>
            <a:r>
              <a:rPr lang="en-US" altLang="it-IT" sz="2000" baseline="0" dirty="0" smtClean="0">
                <a:solidFill>
                  <a:schemeClr val="tx1"/>
                </a:solidFill>
              </a:rPr>
              <a:t>: </a:t>
            </a:r>
            <a:r>
              <a:rPr lang="en-US" altLang="it-IT" sz="2000" baseline="0" dirty="0" smtClean="0">
                <a:solidFill>
                  <a:schemeClr val="tx1"/>
                </a:solidFill>
              </a:rPr>
              <a:t> </a:t>
            </a:r>
            <a:r>
              <a:rPr lang="en-US" altLang="it-IT" sz="2000" baseline="0" dirty="0" smtClean="0">
                <a:solidFill>
                  <a:schemeClr val="tx1"/>
                </a:solidFill>
              </a:rPr>
              <a:t>Two strip  barrels  +  pixel part in the case the project can be re-started!</a:t>
            </a:r>
          </a:p>
          <a:p>
            <a:pPr marL="1085850" lvl="1" indent="-342900" eaLnBrk="1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en-US" altLang="it-IT" sz="2000" baseline="0" dirty="0" smtClean="0">
                <a:solidFill>
                  <a:schemeClr val="tx1"/>
                </a:solidFill>
              </a:rPr>
              <a:t> </a:t>
            </a:r>
            <a:r>
              <a:rPr lang="en-US" altLang="it-IT" sz="2000" baseline="0" dirty="0">
                <a:solidFill>
                  <a:schemeClr val="tx1"/>
                </a:solidFill>
              </a:rPr>
              <a:t>Strip readout ASIC  (see Angelo)</a:t>
            </a:r>
          </a:p>
          <a:p>
            <a:pPr marL="1085850" lvl="1" indent="-342900" eaLnBrk="1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en-US" altLang="it-IT" sz="2000" baseline="0" dirty="0" smtClean="0">
                <a:solidFill>
                  <a:schemeClr val="tx1"/>
                </a:solidFill>
              </a:rPr>
              <a:t>Work on the pixel part </a:t>
            </a:r>
            <a:endParaRPr lang="en-US" altLang="it-IT" sz="2000" baseline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788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2089</TotalTime>
  <Words>379</Words>
  <Application>Microsoft Office PowerPoint</Application>
  <PresentationFormat>On-screen Show (4:3)</PresentationFormat>
  <Paragraphs>64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calvo</dc:creator>
  <cp:lastModifiedBy>calvo</cp:lastModifiedBy>
  <cp:revision>360</cp:revision>
  <dcterms:created xsi:type="dcterms:W3CDTF">2014-02-27T10:55:08Z</dcterms:created>
  <dcterms:modified xsi:type="dcterms:W3CDTF">2017-06-06T14:12:16Z</dcterms:modified>
</cp:coreProperties>
</file>