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80" r:id="rId3"/>
    <p:sldId id="268" r:id="rId4"/>
    <p:sldId id="289" r:id="rId5"/>
    <p:sldId id="288" r:id="rId6"/>
    <p:sldId id="290" r:id="rId7"/>
    <p:sldId id="291" r:id="rId8"/>
    <p:sldId id="292" r:id="rId9"/>
    <p:sldId id="293" r:id="rId10"/>
    <p:sldId id="287" r:id="rId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 autoAdjust="0"/>
    <p:restoredTop sz="94617" autoAdjust="0"/>
  </p:normalViewPr>
  <p:slideViewPr>
    <p:cSldViewPr>
      <p:cViewPr>
        <p:scale>
          <a:sx n="95" d="100"/>
          <a:sy n="95" d="100"/>
        </p:scale>
        <p:origin x="-485" y="-21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8EE36-F3FA-4AB1-97D4-E4A4442BDF1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D91A7-776D-4A24-8230-7B731948D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6639163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75000"/>
                  </a:schemeClr>
                </a:solidFill>
              </a:rPr>
              <a:t>2017-06-07</a:t>
            </a:r>
            <a:endParaRPr lang="en-GB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081844" y="657644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B468CD5-49D6-4BD1-8437-A3EB0A52F775}" type="slidenum">
              <a:rPr lang="en-GB" sz="1000" smtClean="0">
                <a:solidFill>
                  <a:schemeClr val="bg1">
                    <a:lumMod val="75000"/>
                  </a:schemeClr>
                </a:solidFill>
              </a:rPr>
              <a:pPr algn="r"/>
              <a:t>‹#›</a:t>
            </a:fld>
            <a:r>
              <a:rPr lang="en-GB" sz="1000" baseline="0" dirty="0" smtClean="0">
                <a:solidFill>
                  <a:schemeClr val="bg1">
                    <a:lumMod val="75000"/>
                  </a:schemeClr>
                </a:solidFill>
              </a:rPr>
              <a:t> / </a:t>
            </a:r>
            <a:r>
              <a:rPr lang="en-GB" sz="1000" baseline="0" dirty="0" smtClean="0">
                <a:solidFill>
                  <a:schemeClr val="bg1">
                    <a:lumMod val="75000"/>
                  </a:schemeClr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72166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8CD5-49D6-4BD1-8437-A3EB0A52F7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36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04528" y="332656"/>
            <a:ext cx="8420100" cy="1728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3600" dirty="0" smtClean="0"/>
              <a:t>Central Tracker Support</a:t>
            </a:r>
            <a:r>
              <a:rPr lang="en-US" sz="3600" dirty="0"/>
              <a:t> </a:t>
            </a:r>
            <a:r>
              <a:rPr lang="en-US" sz="3600" dirty="0" smtClean="0"/>
              <a:t>Frame</a:t>
            </a:r>
            <a:br>
              <a:rPr lang="en-US" sz="3600" dirty="0" smtClean="0"/>
            </a:br>
            <a:r>
              <a:rPr lang="en-GB" sz="1400" dirty="0" smtClean="0"/>
              <a:t>MEC Session, CM June 2017 at GSI</a:t>
            </a:r>
            <a:br>
              <a:rPr lang="en-GB" sz="1400" dirty="0" smtClean="0"/>
            </a:br>
            <a:r>
              <a:rPr lang="en-GB" sz="1400" dirty="0" smtClean="0"/>
              <a:t> J. Lühning, GSI</a:t>
            </a:r>
            <a:endParaRPr lang="en-GB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68624" y="2492896"/>
            <a:ext cx="7056784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Routing of cables &amp; tubes from MVD &amp; STT to </a:t>
            </a:r>
            <a:r>
              <a:rPr lang="en-GB" sz="1800" dirty="0" smtClean="0"/>
              <a:t>upstream racks</a:t>
            </a:r>
            <a:endParaRPr lang="en-GB" sz="1800" dirty="0" smtClean="0"/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“Shuttle” comprising MVD, STT, </a:t>
            </a:r>
            <a:r>
              <a:rPr lang="en-GB" sz="1800" dirty="0" smtClean="0"/>
              <a:t>CSF, </a:t>
            </a:r>
            <a:r>
              <a:rPr lang="en-GB" sz="1800" dirty="0"/>
              <a:t>target </a:t>
            </a:r>
            <a:r>
              <a:rPr lang="en-GB" sz="1800" dirty="0" smtClean="0"/>
              <a:t>cross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800" dirty="0"/>
              <a:t>CT-shuttle </a:t>
            </a:r>
            <a:r>
              <a:rPr lang="en-US" sz="1800" dirty="0"/>
              <a:t>without support for upstream </a:t>
            </a:r>
            <a:r>
              <a:rPr lang="en-US" sz="1800" dirty="0" smtClean="0"/>
              <a:t>components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CT-shuttle with easily removable </a:t>
            </a:r>
            <a:r>
              <a:rPr lang="en-GB" sz="1800" dirty="0" smtClean="0"/>
              <a:t>support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Deflection of CT-shuttle with removable </a:t>
            </a:r>
            <a:r>
              <a:rPr lang="en-GB" sz="1800" dirty="0" smtClean="0"/>
              <a:t>support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Splitting of D150 vacuum </a:t>
            </a:r>
            <a:r>
              <a:rPr lang="en-GB" sz="1800" dirty="0" smtClean="0"/>
              <a:t>tube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Extension of </a:t>
            </a:r>
            <a:r>
              <a:rPr lang="en-GB" sz="1800" dirty="0" smtClean="0"/>
              <a:t>CT-beams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Suspension of beam tube when BE-EMC is moving</a:t>
            </a:r>
            <a:endParaRPr lang="en-GB" sz="1800" dirty="0" smtClean="0"/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214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4608" y="2924944"/>
            <a:ext cx="6876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Thank you for your attention!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976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6000" y="233385"/>
            <a:ext cx="7992888" cy="67533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</a:pPr>
            <a:r>
              <a:rPr lang="en-GB" sz="2400" dirty="0" smtClean="0"/>
              <a:t>Routing of cables &amp; tubes from MVD &amp; STT to upstream racks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4568" y="1484784"/>
            <a:ext cx="72008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At the MEC Workshop in April, 2015, Dario </a:t>
            </a:r>
            <a:r>
              <a:rPr lang="en-GB" sz="1600" dirty="0" err="1" smtClean="0"/>
              <a:t>Orecchini</a:t>
            </a:r>
            <a:r>
              <a:rPr lang="en-GB" sz="1600" dirty="0" smtClean="0"/>
              <a:t> presented two options for routing STT cables &amp; tubes to the racks on the aux-platform: </a:t>
            </a:r>
          </a:p>
          <a:p>
            <a:pPr marL="285750" indent="-285750" algn="just">
              <a:buFontTx/>
              <a:buChar char="-"/>
            </a:pPr>
            <a:r>
              <a:rPr lang="en-GB" sz="1600" dirty="0" smtClean="0">
                <a:solidFill>
                  <a:srgbClr val="0070C0"/>
                </a:solidFill>
              </a:rPr>
              <a:t>the loop (festoon) option</a:t>
            </a:r>
            <a:r>
              <a:rPr lang="en-GB" sz="1600" dirty="0" smtClean="0"/>
              <a:t>, </a:t>
            </a:r>
            <a:r>
              <a:rPr lang="en-GB" sz="1600" dirty="0"/>
              <a:t>elegant and </a:t>
            </a:r>
            <a:r>
              <a:rPr lang="en-GB" sz="1600" dirty="0" smtClean="0"/>
              <a:t>comfortable but requires </a:t>
            </a:r>
            <a:r>
              <a:rPr lang="en-GB" sz="1600" dirty="0"/>
              <a:t>a lot of space</a:t>
            </a:r>
            <a:endParaRPr lang="en-GB" sz="1600" dirty="0" smtClean="0"/>
          </a:p>
          <a:p>
            <a:pPr marL="285750" indent="-285750" algn="just">
              <a:buFontTx/>
              <a:buChar char="-"/>
            </a:pPr>
            <a:r>
              <a:rPr lang="en-GB" sz="1600" dirty="0" smtClean="0">
                <a:solidFill>
                  <a:srgbClr val="0070C0"/>
                </a:solidFill>
              </a:rPr>
              <a:t>the patch-panel option</a:t>
            </a:r>
            <a:r>
              <a:rPr lang="en-GB" sz="1600" dirty="0" smtClean="0"/>
              <a:t>, cumbersome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4568" y="2717046"/>
            <a:ext cx="40324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Unfortunately we don’t have enough space for loop(s) so only patch panels seem </a:t>
            </a:r>
            <a:r>
              <a:rPr lang="en-GB" sz="1600" dirty="0"/>
              <a:t>feasible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At the CM in December 2016, </a:t>
            </a:r>
            <a:r>
              <a:rPr lang="en-GB" sz="1600" dirty="0" err="1" smtClean="0"/>
              <a:t>Artur</a:t>
            </a:r>
            <a:r>
              <a:rPr lang="en-GB" sz="1600" dirty="0" smtClean="0"/>
              <a:t> </a:t>
            </a:r>
            <a:r>
              <a:rPr lang="en-GB" sz="1600" dirty="0" err="1" smtClean="0"/>
              <a:t>Cebulla</a:t>
            </a:r>
            <a:r>
              <a:rPr lang="en-GB" sz="1600" dirty="0" smtClean="0"/>
              <a:t> (FZ </a:t>
            </a:r>
            <a:r>
              <a:rPr lang="en-GB" sz="1600" dirty="0" err="1" smtClean="0"/>
              <a:t>Jülich</a:t>
            </a:r>
            <a:r>
              <a:rPr lang="en-GB" sz="1600" dirty="0" smtClean="0"/>
              <a:t>) presented a tentative routing.</a:t>
            </a:r>
          </a:p>
          <a:p>
            <a:endParaRPr lang="en-GB" sz="1600" dirty="0" smtClean="0"/>
          </a:p>
          <a:p>
            <a:r>
              <a:rPr lang="en-GB" sz="1600" dirty="0" smtClean="0"/>
              <a:t>A boundary condition: in z-direction, between any patch panel and the magnet doors, we have to provide at least 80 cm free space.</a:t>
            </a:r>
          </a:p>
          <a:p>
            <a:endParaRPr lang="en-GB" sz="1600" dirty="0" smtClean="0"/>
          </a:p>
          <a:p>
            <a:r>
              <a:rPr lang="en-GB" sz="1600" dirty="0" smtClean="0"/>
              <a:t>Patch panels might be hung to beams which rest on top of the </a:t>
            </a:r>
            <a:r>
              <a:rPr lang="en-GB" sz="1600" dirty="0" smtClean="0"/>
              <a:t>upstream racks</a:t>
            </a:r>
            <a:r>
              <a:rPr lang="en-GB" sz="1600" dirty="0" smtClean="0"/>
              <a:t>. </a:t>
            </a:r>
            <a:endParaRPr lang="en-GB" sz="1600" dirty="0"/>
          </a:p>
          <a:p>
            <a:endParaRPr lang="en-GB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064" y="2636912"/>
            <a:ext cx="3200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7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6000" y="161377"/>
            <a:ext cx="7992888" cy="67533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</a:pPr>
            <a:r>
              <a:rPr lang="en-GB" sz="2400" dirty="0" smtClean="0"/>
              <a:t>“Shuttle” </a:t>
            </a:r>
            <a:r>
              <a:rPr lang="en-GB" sz="2400" dirty="0" smtClean="0"/>
              <a:t>consisting of </a:t>
            </a:r>
            <a:r>
              <a:rPr lang="en-GB" sz="2400" dirty="0" smtClean="0"/>
              <a:t>MVD, STT, CSF*, target </a:t>
            </a:r>
            <a:r>
              <a:rPr lang="en-GB" sz="2400" dirty="0" smtClean="0"/>
              <a:t>cross, cables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Central 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Tracker Support Frame</a:t>
            </a:r>
            <a:endParaRPr lang="en-GB" sz="1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2560" y="4149080"/>
            <a:ext cx="2768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As </a:t>
            </a:r>
            <a:r>
              <a:rPr lang="en-GB" sz="1600" dirty="0" err="1" smtClean="0"/>
              <a:t>Tommaso</a:t>
            </a:r>
            <a:r>
              <a:rPr lang="en-GB" sz="1600" dirty="0" smtClean="0"/>
              <a:t> </a:t>
            </a:r>
            <a:r>
              <a:rPr lang="en-GB" sz="1600" dirty="0" err="1" smtClean="0"/>
              <a:t>Quagli</a:t>
            </a:r>
            <a:r>
              <a:rPr lang="en-GB" sz="1600" dirty="0" smtClean="0"/>
              <a:t> pointed out at the </a:t>
            </a:r>
            <a:r>
              <a:rPr lang="en-GB" sz="1600" dirty="0"/>
              <a:t>CM in December </a:t>
            </a:r>
            <a:r>
              <a:rPr lang="en-GB" sz="1600" dirty="0" smtClean="0"/>
              <a:t>2016:</a:t>
            </a:r>
          </a:p>
          <a:p>
            <a:r>
              <a:rPr lang="en-GB" sz="1600" dirty="0" smtClean="0"/>
              <a:t>it is </a:t>
            </a:r>
            <a:r>
              <a:rPr lang="en-US" sz="1600" dirty="0" smtClean="0"/>
              <a:t>necessary to do</a:t>
            </a:r>
            <a:r>
              <a:rPr lang="en-GB" sz="1600" dirty="0" smtClean="0"/>
              <a:t> an </a:t>
            </a:r>
            <a:r>
              <a:rPr lang="en-US" sz="1600" dirty="0" smtClean="0"/>
              <a:t>FEM </a:t>
            </a:r>
            <a:r>
              <a:rPr lang="en-US" sz="1600" dirty="0"/>
              <a:t>analysis of </a:t>
            </a:r>
            <a:r>
              <a:rPr lang="en-US" sz="1600" dirty="0" smtClean="0"/>
              <a:t>the central </a:t>
            </a:r>
            <a:r>
              <a:rPr lang="en-US" sz="1600" dirty="0"/>
              <a:t>tracker (STT+MVD) </a:t>
            </a:r>
            <a:r>
              <a:rPr lang="en-US" sz="1600" dirty="0" smtClean="0"/>
              <a:t>support.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556792"/>
            <a:ext cx="7551737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80887"/>
              </p:ext>
            </p:extLst>
          </p:nvPr>
        </p:nvGraphicFramePr>
        <p:xfrm>
          <a:off x="4016896" y="4149080"/>
          <a:ext cx="4783188" cy="18848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0912"/>
                <a:gridCol w="984774"/>
                <a:gridCol w="1547502"/>
              </a:tblGrid>
              <a:tr h="461674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Weight / [kg]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Centre-of-Gravity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z(IP) / [cm]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304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STT,</a:t>
                      </a:r>
                      <a:r>
                        <a:rPr lang="en-GB" sz="1400" baseline="0" dirty="0" smtClean="0"/>
                        <a:t> MVD, &amp; CSF without cables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150 ?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-24 ?</a:t>
                      </a:r>
                      <a:endParaRPr lang="en-GB" sz="1400" dirty="0"/>
                    </a:p>
                  </a:txBody>
                  <a:tcPr anchor="ctr"/>
                </a:tc>
              </a:tr>
              <a:tr h="46167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upstream</a:t>
                      </a:r>
                      <a:r>
                        <a:rPr lang="en-GB" sz="1400" baseline="0" dirty="0" smtClean="0"/>
                        <a:t> vacuum tube with attached MVD supplies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100 ?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-170 ?</a:t>
                      </a:r>
                      <a:endParaRPr lang="en-GB" sz="1400" dirty="0"/>
                    </a:p>
                  </a:txBody>
                  <a:tcPr anchor="ctr"/>
                </a:tc>
              </a:tr>
              <a:tr h="33041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STT cables &amp; supplies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512230" y="1835992"/>
            <a:ext cx="0" cy="36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53398" y="1556792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IP</a:t>
            </a:r>
            <a:endParaRPr lang="en-GB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729662" y="29249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57654" y="2617167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</a:t>
            </a:r>
            <a:endParaRPr lang="en-GB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132230" y="2051992"/>
            <a:ext cx="72000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>
            <a:off x="5936230" y="2015992"/>
            <a:ext cx="90000" cy="18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56792"/>
            <a:ext cx="8915400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6000" y="188640"/>
            <a:ext cx="7992888" cy="67533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</a:pPr>
            <a:r>
              <a:rPr lang="de-DE" sz="2400" dirty="0" smtClean="0"/>
              <a:t>CT-shuttle </a:t>
            </a:r>
            <a:r>
              <a:rPr lang="en-US" sz="2400" dirty="0" smtClean="0"/>
              <a:t>without support for upstream components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8824" y="5211197"/>
            <a:ext cx="32403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</a:t>
            </a:r>
            <a:r>
              <a:rPr lang="en-US" sz="1600" dirty="0" smtClean="0"/>
              <a:t>ithout additional support for the upstream components the </a:t>
            </a:r>
            <a:r>
              <a:rPr lang="en-US" sz="1600" dirty="0"/>
              <a:t>target cross would </a:t>
            </a:r>
            <a:r>
              <a:rPr lang="en-US" sz="1600" dirty="0" smtClean="0"/>
              <a:t>be overloaded. </a:t>
            </a:r>
          </a:p>
          <a:p>
            <a:pPr algn="just"/>
            <a:r>
              <a:rPr lang="en-GB" sz="1400" dirty="0" smtClean="0"/>
              <a:t> </a:t>
            </a:r>
            <a:endParaRPr lang="en-GB" sz="1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40000" y="1628832"/>
            <a:ext cx="0" cy="28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80992" y="1351801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IP</a:t>
            </a:r>
            <a:endParaRPr lang="en-GB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201472" y="32849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29464" y="2977207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</a:t>
            </a:r>
            <a:endParaRPr lang="en-GB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067" y="3501008"/>
            <a:ext cx="97472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2936776" y="3933056"/>
            <a:ext cx="432048" cy="57606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>
            <a:glow rad="254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0512" y="4706560"/>
            <a:ext cx="17281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</a:t>
            </a:r>
            <a:r>
              <a:rPr lang="en-US" sz="1600" dirty="0" smtClean="0"/>
              <a:t>upport shell(s) for D150 vacuum tube</a:t>
            </a:r>
          </a:p>
          <a:p>
            <a:pPr algn="just"/>
            <a:r>
              <a:rPr lang="en-GB" sz="1400" dirty="0" smtClean="0"/>
              <a:t> </a:t>
            </a:r>
            <a:endParaRPr lang="en-GB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640632" y="4423346"/>
            <a:ext cx="504056" cy="2832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>
            <a:glow rad="254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716000" y="3492024"/>
            <a:ext cx="288032" cy="1728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>
            <a:glow rad="38100">
              <a:schemeClr val="bg1">
                <a:alpha val="5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4848" y="1484784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51229" y="1484784"/>
            <a:ext cx="4111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2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1159629"/>
            <a:ext cx="72929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6000" y="44624"/>
            <a:ext cx="7992888" cy="67533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</a:pPr>
            <a:r>
              <a:rPr lang="en-GB" sz="2400" dirty="0" smtClean="0"/>
              <a:t>CT-shuttle with easily removable support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2560" y="4595644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A relatively simple way to relieve the target cross: to install temporarily an aluminium support like the red one shown above.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weight </a:t>
            </a:r>
            <a:r>
              <a:rPr lang="en-GB" sz="1600" dirty="0"/>
              <a:t>of the </a:t>
            </a:r>
            <a:r>
              <a:rPr lang="en-GB" sz="1600" dirty="0" smtClean="0"/>
              <a:t>support </a:t>
            </a:r>
            <a:r>
              <a:rPr lang="en-GB" sz="1600" dirty="0"/>
              <a:t>less than </a:t>
            </a:r>
            <a:r>
              <a:rPr lang="en-GB" sz="1600" dirty="0" smtClean="0"/>
              <a:t>10 kg</a:t>
            </a:r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hangs in pick-ups at the </a:t>
            </a:r>
            <a:r>
              <a:rPr lang="en-GB" sz="1600" dirty="0" smtClean="0"/>
              <a:t>CSF</a:t>
            </a:r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placed only within the space reserved for the BE-EMC</a:t>
            </a:r>
            <a:endParaRPr lang="en-GB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640" y="3013209"/>
            <a:ext cx="18288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>
            <a:endCxn id="10" idx="5"/>
          </p:cNvCxnSpPr>
          <p:nvPr/>
        </p:nvCxnSpPr>
        <p:spPr>
          <a:xfrm flipH="1" flipV="1">
            <a:off x="6639011" y="1962916"/>
            <a:ext cx="758356" cy="1050294"/>
          </a:xfrm>
          <a:prstGeom prst="straightConnector1">
            <a:avLst/>
          </a:prstGeom>
          <a:ln w="19050">
            <a:solidFill>
              <a:srgbClr val="4931F9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393160" y="1717065"/>
            <a:ext cx="288032" cy="288032"/>
          </a:xfrm>
          <a:prstGeom prst="ellipse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931F9"/>
              </a:solidFill>
            </a:endParaRPr>
          </a:p>
        </p:txBody>
      </p:sp>
      <p:cxnSp>
        <p:nvCxnSpPr>
          <p:cNvPr id="22" name="Straight Arrow Connector 21"/>
          <p:cNvCxnSpPr>
            <a:stCxn id="29" idx="2"/>
            <a:endCxn id="26" idx="1"/>
          </p:cNvCxnSpPr>
          <p:nvPr/>
        </p:nvCxnSpPr>
        <p:spPr>
          <a:xfrm>
            <a:off x="3785054" y="2147372"/>
            <a:ext cx="479502" cy="679734"/>
          </a:xfrm>
          <a:prstGeom prst="straightConnector1">
            <a:avLst/>
          </a:prstGeom>
          <a:ln w="19050">
            <a:solidFill>
              <a:srgbClr val="4931F9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232920" y="2795176"/>
            <a:ext cx="216024" cy="218033"/>
          </a:xfrm>
          <a:prstGeom prst="ellipse">
            <a:avLst/>
          </a:prstGeom>
          <a:noFill/>
          <a:ln w="12700">
            <a:solidFill>
              <a:srgbClr val="FFFF00"/>
            </a:solidFill>
            <a:prstDash val="dash"/>
          </a:ln>
          <a:effectLst>
            <a:glow rad="381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931F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05140" y="1070154"/>
            <a:ext cx="1759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tension screw (M5 would be sufficient) holding less than 1000N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010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07352"/>
            <a:ext cx="79248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6000" y="144000"/>
            <a:ext cx="7992888" cy="67533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</a:pPr>
            <a:r>
              <a:rPr lang="en-GB" sz="2400" dirty="0" smtClean="0"/>
              <a:t>Deflection of CT-shuttle with removable support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52600" y="4491697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Enlargement factor of the deflection shown above: 100</a:t>
            </a:r>
          </a:p>
          <a:p>
            <a:pPr algn="just"/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notable (intentional) deflection of the removable support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hardly any deflection of the vacuum components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no notable loads on the target cross anymore</a:t>
            </a:r>
            <a:endParaRPr lang="en-GB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681192" y="2883923"/>
            <a:ext cx="758356" cy="10502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444000" y="2629089"/>
            <a:ext cx="288032" cy="28803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931F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86656" y="3862209"/>
            <a:ext cx="123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target cross relieved</a:t>
            </a:r>
            <a:endParaRPr lang="en-GB" sz="16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724128" y="1535832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86253" y="1607839"/>
            <a:ext cx="4111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13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368" y="1567780"/>
            <a:ext cx="38100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6000" y="144000"/>
            <a:ext cx="7992888" cy="67533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</a:pPr>
            <a:r>
              <a:rPr lang="en-GB" sz="2400" dirty="0" smtClean="0"/>
              <a:t>Splitting of D150 vacuum tube</a:t>
            </a:r>
            <a:endParaRPr lang="en-GB" sz="2400" dirty="0"/>
          </a:p>
        </p:txBody>
      </p:sp>
      <p:cxnSp>
        <p:nvCxnSpPr>
          <p:cNvPr id="6" name="Straight Arrow Connector 5"/>
          <p:cNvCxnSpPr>
            <a:stCxn id="29" idx="3"/>
          </p:cNvCxnSpPr>
          <p:nvPr/>
        </p:nvCxnSpPr>
        <p:spPr>
          <a:xfrm>
            <a:off x="4124672" y="2568947"/>
            <a:ext cx="1515616" cy="126159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08584" y="2030338"/>
            <a:ext cx="2916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Some time ago the </a:t>
            </a:r>
            <a:r>
              <a:rPr lang="en-GB" sz="1600" dirty="0"/>
              <a:t>beamline was </a:t>
            </a:r>
            <a:r>
              <a:rPr lang="en-GB" sz="1600" dirty="0" smtClean="0"/>
              <a:t>split at </a:t>
            </a:r>
            <a:r>
              <a:rPr lang="en-GB" sz="1600" dirty="0"/>
              <a:t>z</a:t>
            </a:r>
            <a:r>
              <a:rPr lang="en-GB" sz="1600" dirty="0" smtClean="0"/>
              <a:t>= -</a:t>
            </a:r>
            <a:r>
              <a:rPr lang="en-GB" sz="1600" dirty="0" smtClean="0"/>
              <a:t>120 cm </a:t>
            </a:r>
            <a:r>
              <a:rPr lang="en-GB" sz="1600" dirty="0" smtClean="0"/>
              <a:t>.</a:t>
            </a:r>
          </a:p>
          <a:p>
            <a:pPr algn="r"/>
            <a:r>
              <a:rPr lang="en-GB" sz="1600" dirty="0" smtClean="0"/>
              <a:t>Certainly there was a reason.</a:t>
            </a:r>
          </a:p>
          <a:p>
            <a:pPr algn="r"/>
            <a:r>
              <a:rPr lang="en-GB" sz="1600" dirty="0" smtClean="0"/>
              <a:t>Is there still?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417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50" y="908720"/>
            <a:ext cx="509111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6000" y="44624"/>
            <a:ext cx="7992888" cy="67533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</a:pPr>
            <a:r>
              <a:rPr lang="en-GB" sz="2400" dirty="0" smtClean="0"/>
              <a:t>Extension of CT-beams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64768" y="5589239"/>
            <a:ext cx="5061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How far upstream might the CT-beams </a:t>
            </a:r>
            <a:r>
              <a:rPr lang="en-GB" sz="1600" dirty="0" smtClean="0"/>
              <a:t>end?</a:t>
            </a:r>
          </a:p>
          <a:p>
            <a:pPr algn="just"/>
            <a:r>
              <a:rPr lang="en-GB" sz="1600" dirty="0" smtClean="0"/>
              <a:t>The barrel-DIRC doesn’t seem to be a limitation </a:t>
            </a:r>
            <a:r>
              <a:rPr lang="en-GB" sz="1600" dirty="0" smtClean="0"/>
              <a:t>anymore.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70802" y="2060848"/>
            <a:ext cx="1190110" cy="7920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60912" y="2780928"/>
            <a:ext cx="288032" cy="28803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931F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4608" y="1556792"/>
            <a:ext cx="1547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upstream end of CT-beams ?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 rot="20392817">
            <a:off x="5037496" y="231422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FF00"/>
                </a:solidFill>
              </a:rPr>
              <a:t>CT-beam</a:t>
            </a:r>
            <a:endParaRPr lang="en-GB" sz="12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9968779">
            <a:off x="4160549" y="456028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FF00"/>
                </a:solidFill>
              </a:rPr>
              <a:t>CT-beam</a:t>
            </a:r>
            <a:endParaRPr lang="en-GB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196752"/>
            <a:ext cx="8261350" cy="423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6000" y="44624"/>
            <a:ext cx="7992888" cy="67533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</a:pPr>
            <a:r>
              <a:rPr lang="en-GB" sz="2400" dirty="0" smtClean="0"/>
              <a:t>Suspension of beam tube when BE-EMC is moving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8744" y="5589239"/>
            <a:ext cx="5061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Suspension with tension rod feasible? If at all, an aperture in the support cone of the BE-EMC would be necessary.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59151" y="3160713"/>
            <a:ext cx="441921" cy="19627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16896" y="2852936"/>
            <a:ext cx="1142255" cy="307777"/>
          </a:xfrm>
          <a:prstGeom prst="rect">
            <a:avLst/>
          </a:prstGeom>
          <a:solidFill>
            <a:schemeClr val="bg1">
              <a:alpha val="80000"/>
            </a:schemeClr>
          </a:solidFill>
          <a:effectLst>
            <a:glow rad="254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tension rod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209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A4 Paper (210x297 mm)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Central Tracker Support Frame MEC Session, CM June 2017 at GSI  J. Lühning, GSI</vt:lpstr>
      <vt:lpstr>Routing of cables &amp; tubes from MVD &amp; STT to upstream racks</vt:lpstr>
      <vt:lpstr>“Shuttle” consisting of MVD, STT, CSF*, target cross, cables * Central Tracker Support Frame</vt:lpstr>
      <vt:lpstr>CT-shuttle without support for upstream components</vt:lpstr>
      <vt:lpstr>CT-shuttle with easily removable support</vt:lpstr>
      <vt:lpstr>Deflection of CT-shuttle with removable support</vt:lpstr>
      <vt:lpstr>Splitting of D150 vacuum tube</vt:lpstr>
      <vt:lpstr>Extension of CT-beams</vt:lpstr>
      <vt:lpstr>Suspension of beam tube when BE-EMC is moving</vt:lpstr>
      <vt:lpstr>PowerPoint Presentation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Luehning, Jost</dc:creator>
  <cp:lastModifiedBy>Luehning, Jost</cp:lastModifiedBy>
  <cp:revision>258</cp:revision>
  <dcterms:created xsi:type="dcterms:W3CDTF">2014-10-20T12:36:45Z</dcterms:created>
  <dcterms:modified xsi:type="dcterms:W3CDTF">2017-06-06T15:54:55Z</dcterms:modified>
</cp:coreProperties>
</file>