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725" r:id="rId2"/>
    <p:sldMasterId id="2147483729" r:id="rId3"/>
    <p:sldMasterId id="2147483741" r:id="rId4"/>
    <p:sldMasterId id="2147483749" r:id="rId5"/>
    <p:sldMasterId id="2147483757" r:id="rId6"/>
    <p:sldMasterId id="2147483769" r:id="rId7"/>
    <p:sldMasterId id="2147483783" r:id="rId8"/>
    <p:sldMasterId id="2147483788" r:id="rId9"/>
    <p:sldMasterId id="2147483805" r:id="rId10"/>
    <p:sldMasterId id="2147483817" r:id="rId11"/>
  </p:sldMasterIdLst>
  <p:notesMasterIdLst>
    <p:notesMasterId r:id="rId46"/>
  </p:notesMasterIdLst>
  <p:handoutMasterIdLst>
    <p:handoutMasterId r:id="rId47"/>
  </p:handoutMasterIdLst>
  <p:sldIdLst>
    <p:sldId id="405" r:id="rId12"/>
    <p:sldId id="503" r:id="rId13"/>
    <p:sldId id="581" r:id="rId14"/>
    <p:sldId id="595" r:id="rId15"/>
    <p:sldId id="593" r:id="rId16"/>
    <p:sldId id="579" r:id="rId17"/>
    <p:sldId id="634" r:id="rId18"/>
    <p:sldId id="564" r:id="rId19"/>
    <p:sldId id="611" r:id="rId20"/>
    <p:sldId id="612" r:id="rId21"/>
    <p:sldId id="626" r:id="rId22"/>
    <p:sldId id="596" r:id="rId23"/>
    <p:sldId id="600" r:id="rId24"/>
    <p:sldId id="618" r:id="rId25"/>
    <p:sldId id="619" r:id="rId26"/>
    <p:sldId id="630" r:id="rId27"/>
    <p:sldId id="631" r:id="rId28"/>
    <p:sldId id="632" r:id="rId29"/>
    <p:sldId id="604" r:id="rId30"/>
    <p:sldId id="605" r:id="rId31"/>
    <p:sldId id="608" r:id="rId32"/>
    <p:sldId id="628" r:id="rId33"/>
    <p:sldId id="627" r:id="rId34"/>
    <p:sldId id="609" r:id="rId35"/>
    <p:sldId id="597" r:id="rId36"/>
    <p:sldId id="589" r:id="rId37"/>
    <p:sldId id="629" r:id="rId38"/>
    <p:sldId id="616" r:id="rId39"/>
    <p:sldId id="633" r:id="rId40"/>
    <p:sldId id="599" r:id="rId41"/>
    <p:sldId id="601" r:id="rId42"/>
    <p:sldId id="602" r:id="rId43"/>
    <p:sldId id="617" r:id="rId44"/>
    <p:sldId id="441" r:id="rId45"/>
  </p:sldIdLst>
  <p:sldSz cx="9906000" cy="6858000" type="A4"/>
  <p:notesSz cx="7099300" cy="10234613"/>
  <p:defaultTextStyle>
    <a:defPPr>
      <a:defRPr lang="en-GB"/>
    </a:defPPr>
    <a:lvl1pPr algn="l" rtl="0" eaLnBrk="0" fontAlgn="base" hangingPunct="0">
      <a:spcBef>
        <a:spcPct val="0"/>
      </a:spcBef>
      <a:spcAft>
        <a:spcPct val="0"/>
      </a:spcAft>
      <a:defRPr sz="16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CD"/>
    <a:srgbClr val="008000"/>
    <a:srgbClr val="FFFFFF"/>
    <a:srgbClr val="990000"/>
    <a:srgbClr val="5F5F5F"/>
    <a:srgbClr val="3FAD6C"/>
    <a:srgbClr val="F9FBC9"/>
    <a:srgbClr val="F5F9A7"/>
    <a:srgbClr val="E5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autoAdjust="0"/>
    <p:restoredTop sz="94660" autoAdjust="0"/>
  </p:normalViewPr>
  <p:slideViewPr>
    <p:cSldViewPr snapToGrid="0">
      <p:cViewPr varScale="1">
        <p:scale>
          <a:sx n="87" d="100"/>
          <a:sy n="87" d="100"/>
        </p:scale>
        <p:origin x="-917" y="-72"/>
      </p:cViewPr>
      <p:guideLst>
        <p:guide orient="horz" pos="2160"/>
        <p:guide pos="3120"/>
      </p:guideLst>
    </p:cSldViewPr>
  </p:slideViewPr>
  <p:outlineViewPr>
    <p:cViewPr>
      <p:scale>
        <a:sx n="33" d="100"/>
        <a:sy n="33" d="100"/>
      </p:scale>
      <p:origin x="0" y="547"/>
    </p:cViewPr>
    <p:sldLst>
      <p:sld r:id="rId1" collapse="1"/>
    </p:sldLst>
  </p:outlineViewPr>
  <p:notesTextViewPr>
    <p:cViewPr>
      <p:scale>
        <a:sx n="100" d="100"/>
        <a:sy n="100"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t" anchorCtr="0" compatLnSpc="1">
            <a:prstTxWarp prst="textNoShape">
              <a:avLst/>
            </a:prstTxWarp>
          </a:bodyPr>
          <a:lstStyle>
            <a:lvl1pPr defTabSz="1011238">
              <a:defRPr sz="1400" smtClean="0">
                <a:latin typeface="Times New Roman" pitchFamily="18" charset="0"/>
              </a:defRPr>
            </a:lvl1pPr>
          </a:lstStyle>
          <a:p>
            <a:pPr>
              <a:defRPr/>
            </a:pPr>
            <a:endParaRPr lang="en-GB"/>
          </a:p>
        </p:txBody>
      </p:sp>
      <p:sp>
        <p:nvSpPr>
          <p:cNvPr id="7171" name="Rectangle 3"/>
          <p:cNvSpPr>
            <a:spLocks noGrp="1" noChangeArrowheads="1"/>
          </p:cNvSpPr>
          <p:nvPr>
            <p:ph type="dt" sz="quarter" idx="1"/>
          </p:nvPr>
        </p:nvSpPr>
        <p:spPr bwMode="auto">
          <a:xfrm>
            <a:off x="4021138" y="0"/>
            <a:ext cx="30781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t" anchorCtr="0" compatLnSpc="1">
            <a:prstTxWarp prst="textNoShape">
              <a:avLst/>
            </a:prstTxWarp>
          </a:bodyPr>
          <a:lstStyle>
            <a:lvl1pPr algn="r" defTabSz="1011238">
              <a:defRPr sz="1400" smtClean="0">
                <a:latin typeface="Times New Roman" pitchFamily="18" charset="0"/>
              </a:defRPr>
            </a:lvl1pPr>
          </a:lstStyle>
          <a:p>
            <a:pPr>
              <a:defRPr/>
            </a:pPr>
            <a:endParaRPr lang="en-GB"/>
          </a:p>
        </p:txBody>
      </p:sp>
      <p:sp>
        <p:nvSpPr>
          <p:cNvPr id="7172" name="Rectangle 4"/>
          <p:cNvSpPr>
            <a:spLocks noGrp="1" noChangeArrowheads="1"/>
          </p:cNvSpPr>
          <p:nvPr>
            <p:ph type="ftr" sz="quarter" idx="2"/>
          </p:nvPr>
        </p:nvSpPr>
        <p:spPr bwMode="auto">
          <a:xfrm>
            <a:off x="0" y="972185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b" anchorCtr="0" compatLnSpc="1">
            <a:prstTxWarp prst="textNoShape">
              <a:avLst/>
            </a:prstTxWarp>
          </a:bodyPr>
          <a:lstStyle>
            <a:lvl1pPr defTabSz="1011238">
              <a:defRPr sz="1400" smtClean="0">
                <a:latin typeface="Times New Roman" pitchFamily="18" charset="0"/>
              </a:defRPr>
            </a:lvl1pPr>
          </a:lstStyle>
          <a:p>
            <a:pPr>
              <a:defRPr/>
            </a:pPr>
            <a:endParaRPr lang="en-GB"/>
          </a:p>
        </p:txBody>
      </p:sp>
      <p:sp>
        <p:nvSpPr>
          <p:cNvPr id="7173" name="Rectangle 5"/>
          <p:cNvSpPr>
            <a:spLocks noGrp="1" noChangeArrowheads="1"/>
          </p:cNvSpPr>
          <p:nvPr>
            <p:ph type="sldNum" sz="quarter" idx="3"/>
          </p:nvPr>
        </p:nvSpPr>
        <p:spPr bwMode="auto">
          <a:xfrm>
            <a:off x="4021138" y="9721850"/>
            <a:ext cx="30781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b" anchorCtr="0" compatLnSpc="1">
            <a:prstTxWarp prst="textNoShape">
              <a:avLst/>
            </a:prstTxWarp>
          </a:bodyPr>
          <a:lstStyle>
            <a:lvl1pPr algn="r" defTabSz="1011238">
              <a:defRPr sz="1400" smtClean="0">
                <a:latin typeface="Times New Roman" pitchFamily="18" charset="0"/>
              </a:defRPr>
            </a:lvl1pPr>
          </a:lstStyle>
          <a:p>
            <a:pPr>
              <a:defRPr/>
            </a:pPr>
            <a:fld id="{D01C56A4-39DF-44F3-BB8C-06EAB7FB6FEB}" type="slidenum">
              <a:rPr lang="en-GB"/>
              <a:pPr>
                <a:defRPr/>
              </a:pPr>
              <a:t>‹Nr.›</a:t>
            </a:fld>
            <a:endParaRPr lang="en-GB"/>
          </a:p>
        </p:txBody>
      </p:sp>
    </p:spTree>
    <p:extLst>
      <p:ext uri="{BB962C8B-B14F-4D97-AF65-F5344CB8AC3E}">
        <p14:creationId xmlns:p14="http://schemas.microsoft.com/office/powerpoint/2010/main" val="780491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t" anchorCtr="0" compatLnSpc="1">
            <a:prstTxWarp prst="textNoShape">
              <a:avLst/>
            </a:prstTxWarp>
          </a:bodyPr>
          <a:lstStyle>
            <a:lvl1pPr defTabSz="1011238">
              <a:defRPr sz="1400" smtClean="0">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4021138" y="0"/>
            <a:ext cx="30781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t" anchorCtr="0" compatLnSpc="1">
            <a:prstTxWarp prst="textNoShape">
              <a:avLst/>
            </a:prstTxWarp>
          </a:bodyPr>
          <a:lstStyle>
            <a:lvl1pPr algn="r" defTabSz="1011238">
              <a:defRPr sz="1400" smtClean="0">
                <a:latin typeface="Times New Roman" pitchFamily="18" charset="0"/>
              </a:defRPr>
            </a:lvl1pPr>
          </a:lstStyle>
          <a:p>
            <a:pPr>
              <a:defRPr/>
            </a:pPr>
            <a:endParaRPr lang="en-GB"/>
          </a:p>
        </p:txBody>
      </p:sp>
      <p:sp>
        <p:nvSpPr>
          <p:cNvPr id="22532" name="Rectangle 4"/>
          <p:cNvSpPr>
            <a:spLocks noGrp="1" noRot="1" noChangeAspect="1" noChangeArrowheads="1" noTextEdit="1"/>
          </p:cNvSpPr>
          <p:nvPr>
            <p:ph type="sldImg" idx="2"/>
          </p:nvPr>
        </p:nvSpPr>
        <p:spPr bwMode="auto">
          <a:xfrm>
            <a:off x="779463" y="766763"/>
            <a:ext cx="5541962"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47738" y="4859338"/>
            <a:ext cx="5203825"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721850"/>
            <a:ext cx="30781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b" anchorCtr="0" compatLnSpc="1">
            <a:prstTxWarp prst="textNoShape">
              <a:avLst/>
            </a:prstTxWarp>
          </a:bodyPr>
          <a:lstStyle>
            <a:lvl1pPr defTabSz="1011238">
              <a:defRPr sz="1400" smtClean="0">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4021138" y="9721850"/>
            <a:ext cx="3078162"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93" tIns="50797" rIns="101593" bIns="50797" numCol="1" anchor="b" anchorCtr="0" compatLnSpc="1">
            <a:prstTxWarp prst="textNoShape">
              <a:avLst/>
            </a:prstTxWarp>
          </a:bodyPr>
          <a:lstStyle>
            <a:lvl1pPr algn="r" defTabSz="1011238">
              <a:defRPr sz="1400" smtClean="0">
                <a:latin typeface="Times New Roman" pitchFamily="18" charset="0"/>
              </a:defRPr>
            </a:lvl1pPr>
          </a:lstStyle>
          <a:p>
            <a:pPr>
              <a:defRPr/>
            </a:pPr>
            <a:fld id="{2EC65B86-C604-490B-94F0-72C8B607BB8B}" type="slidenum">
              <a:rPr lang="en-GB"/>
              <a:pPr>
                <a:defRPr/>
              </a:pPr>
              <a:t>‹Nr.›</a:t>
            </a:fld>
            <a:endParaRPr lang="en-GB"/>
          </a:p>
        </p:txBody>
      </p:sp>
    </p:spTree>
    <p:extLst>
      <p:ext uri="{BB962C8B-B14F-4D97-AF65-F5344CB8AC3E}">
        <p14:creationId xmlns:p14="http://schemas.microsoft.com/office/powerpoint/2010/main" val="18087664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1011238">
              <a:defRPr sz="1600">
                <a:solidFill>
                  <a:schemeClr val="tx1"/>
                </a:solidFill>
                <a:latin typeface="Arial" pitchFamily="34" charset="0"/>
              </a:defRPr>
            </a:lvl1pPr>
            <a:lvl2pPr marL="742950" indent="-285750" defTabSz="1011238">
              <a:defRPr sz="1600">
                <a:solidFill>
                  <a:schemeClr val="tx1"/>
                </a:solidFill>
                <a:latin typeface="Arial" pitchFamily="34" charset="0"/>
              </a:defRPr>
            </a:lvl2pPr>
            <a:lvl3pPr marL="1143000" indent="-228600" defTabSz="1011238">
              <a:defRPr sz="1600">
                <a:solidFill>
                  <a:schemeClr val="tx1"/>
                </a:solidFill>
                <a:latin typeface="Arial" pitchFamily="34" charset="0"/>
              </a:defRPr>
            </a:lvl3pPr>
            <a:lvl4pPr marL="1600200" indent="-228600" defTabSz="1011238">
              <a:defRPr sz="1600">
                <a:solidFill>
                  <a:schemeClr val="tx1"/>
                </a:solidFill>
                <a:latin typeface="Arial" pitchFamily="34" charset="0"/>
              </a:defRPr>
            </a:lvl4pPr>
            <a:lvl5pPr marL="2057400" indent="-228600" defTabSz="1011238">
              <a:defRPr sz="1600">
                <a:solidFill>
                  <a:schemeClr val="tx1"/>
                </a:solidFill>
                <a:latin typeface="Arial" pitchFamily="34" charset="0"/>
              </a:defRPr>
            </a:lvl5pPr>
            <a:lvl6pPr marL="2514600" indent="-228600" defTabSz="1011238" eaLnBrk="0" fontAlgn="base" hangingPunct="0">
              <a:spcBef>
                <a:spcPct val="0"/>
              </a:spcBef>
              <a:spcAft>
                <a:spcPct val="0"/>
              </a:spcAft>
              <a:defRPr sz="1600">
                <a:solidFill>
                  <a:schemeClr val="tx1"/>
                </a:solidFill>
                <a:latin typeface="Arial" pitchFamily="34" charset="0"/>
              </a:defRPr>
            </a:lvl6pPr>
            <a:lvl7pPr marL="2971800" indent="-228600" defTabSz="1011238" eaLnBrk="0" fontAlgn="base" hangingPunct="0">
              <a:spcBef>
                <a:spcPct val="0"/>
              </a:spcBef>
              <a:spcAft>
                <a:spcPct val="0"/>
              </a:spcAft>
              <a:defRPr sz="1600">
                <a:solidFill>
                  <a:schemeClr val="tx1"/>
                </a:solidFill>
                <a:latin typeface="Arial" pitchFamily="34" charset="0"/>
              </a:defRPr>
            </a:lvl7pPr>
            <a:lvl8pPr marL="3429000" indent="-228600" defTabSz="1011238" eaLnBrk="0" fontAlgn="base" hangingPunct="0">
              <a:spcBef>
                <a:spcPct val="0"/>
              </a:spcBef>
              <a:spcAft>
                <a:spcPct val="0"/>
              </a:spcAft>
              <a:defRPr sz="1600">
                <a:solidFill>
                  <a:schemeClr val="tx1"/>
                </a:solidFill>
                <a:latin typeface="Arial" pitchFamily="34" charset="0"/>
              </a:defRPr>
            </a:lvl8pPr>
            <a:lvl9pPr marL="3886200" indent="-228600" defTabSz="1011238" eaLnBrk="0" fontAlgn="base" hangingPunct="0">
              <a:spcBef>
                <a:spcPct val="0"/>
              </a:spcBef>
              <a:spcAft>
                <a:spcPct val="0"/>
              </a:spcAft>
              <a:defRPr sz="1600">
                <a:solidFill>
                  <a:schemeClr val="tx1"/>
                </a:solidFill>
                <a:latin typeface="Arial" pitchFamily="34" charset="0"/>
              </a:defRPr>
            </a:lvl9pPr>
          </a:lstStyle>
          <a:p>
            <a:fld id="{6D629A0A-410C-401F-B288-ED1A0DB1BBDA}" type="slidenum">
              <a:rPr lang="en-GB" altLang="de-DE" sz="1400">
                <a:latin typeface="Times New Roman" pitchFamily="18" charset="0"/>
              </a:rPr>
              <a:pPr/>
              <a:t>1</a:t>
            </a:fld>
            <a:endParaRPr lang="en-GB" altLang="de-DE" sz="1400">
              <a:latin typeface="Times New Roman" pitchFamily="18" charset="0"/>
            </a:endParaRPr>
          </a:p>
        </p:txBody>
      </p:sp>
      <p:sp>
        <p:nvSpPr>
          <p:cNvPr id="23555" name="Rectangle 2"/>
          <p:cNvSpPr>
            <a:spLocks noGrp="1" noRot="1" noChangeAspect="1" noChangeArrowheads="1" noTextEdit="1"/>
          </p:cNvSpPr>
          <p:nvPr>
            <p:ph type="sldImg"/>
          </p:nvPr>
        </p:nvSpPr>
        <p:spPr>
          <a:xfrm>
            <a:off x="779463" y="766763"/>
            <a:ext cx="5541962" cy="3838575"/>
          </a:xfrm>
          <a:ln/>
        </p:spPr>
      </p:sp>
      <p:sp>
        <p:nvSpPr>
          <p:cNvPr id="23556" name="Rectangle 3"/>
          <p:cNvSpPr>
            <a:spLocks noGrp="1" noChangeArrowheads="1"/>
          </p:cNvSpPr>
          <p:nvPr>
            <p:ph type="body" idx="1"/>
          </p:nvPr>
        </p:nvSpPr>
        <p:spPr>
          <a:noFill/>
        </p:spPr>
        <p:txBody>
          <a:bodyPr/>
          <a:lstStyle/>
          <a:p>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779463" y="768350"/>
            <a:ext cx="5540375" cy="38369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 name="Shape 28"/>
          <p:cNvSpPr txBox="1">
            <a:spLocks noGrp="1"/>
          </p:cNvSpPr>
          <p:nvPr>
            <p:ph type="body" idx="1"/>
          </p:nvPr>
        </p:nvSpPr>
        <p:spPr>
          <a:xfrm>
            <a:off x="709930" y="4861441"/>
            <a:ext cx="5679440" cy="4605576"/>
          </a:xfrm>
          <a:prstGeom prst="rect">
            <a:avLst/>
          </a:prstGeom>
        </p:spPr>
        <p:txBody>
          <a:bodyPr lIns="99032" tIns="99032" rIns="99032" bIns="99032" anchor="t" anchorCtr="0">
            <a:noAutofit/>
          </a:bodyPr>
          <a:lstStyle/>
          <a:p>
            <a:pPr>
              <a:spcBef>
                <a:spcPts val="0"/>
              </a:spcBef>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9463" y="768350"/>
            <a:ext cx="5540375" cy="3836988"/>
          </a:xfrm>
        </p:spPr>
      </p:sp>
      <p:sp>
        <p:nvSpPr>
          <p:cNvPr id="3" name="Notizenplatzhalter 2"/>
          <p:cNvSpPr>
            <a:spLocks noGrp="1"/>
          </p:cNvSpPr>
          <p:nvPr>
            <p:ph type="body" idx="1"/>
          </p:nvPr>
        </p:nvSpPr>
        <p:spPr/>
        <p:txBody>
          <a:bodyPr/>
          <a:lstStyle/>
          <a:p>
            <a:r>
              <a:rPr lang="en-US" dirty="0" smtClean="0"/>
              <a:t>Here you can see some pictures of the setup. The diamond tracker with its preamplifier, designed by W. </a:t>
            </a:r>
            <a:r>
              <a:rPr lang="en-US" dirty="0" err="1" smtClean="0"/>
              <a:t>König</a:t>
            </a:r>
            <a:r>
              <a:rPr lang="en-US" dirty="0" smtClean="0"/>
              <a:t>, was mounted on a movable stage for micrometer precise positioning. The out put of the PA was then directly fed into the oscilloscope.</a:t>
            </a:r>
          </a:p>
          <a:p>
            <a:endParaRPr lang="en-US" dirty="0" smtClean="0"/>
          </a:p>
          <a:p>
            <a:r>
              <a:rPr lang="en-US" dirty="0" smtClean="0"/>
              <a:t>The</a:t>
            </a:r>
            <a:r>
              <a:rPr lang="en-US" baseline="0" dirty="0" smtClean="0"/>
              <a:t> angular alignment between the straws and the diamond tracker can be seen in the lower left picture and the beam spot on the upper two straws in the lower right one.</a:t>
            </a:r>
            <a:endParaRPr lang="en-US" dirty="0"/>
          </a:p>
          <a:p>
            <a:endParaRPr lang="en-US" dirty="0"/>
          </a:p>
        </p:txBody>
      </p:sp>
      <p:sp>
        <p:nvSpPr>
          <p:cNvPr id="4" name="Foliennummernplatzhalter 3"/>
          <p:cNvSpPr>
            <a:spLocks noGrp="1"/>
          </p:cNvSpPr>
          <p:nvPr>
            <p:ph type="sldNum" sz="quarter" idx="10"/>
          </p:nvPr>
        </p:nvSpPr>
        <p:spPr/>
        <p:txBody>
          <a:bodyPr/>
          <a:lstStyle/>
          <a:p>
            <a:fld id="{16D8C665-BFF1-485A-8A38-A62731E060A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91348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1011238">
              <a:defRPr sz="1600">
                <a:solidFill>
                  <a:schemeClr val="tx1"/>
                </a:solidFill>
                <a:latin typeface="Arial" pitchFamily="34" charset="0"/>
              </a:defRPr>
            </a:lvl1pPr>
            <a:lvl2pPr marL="742950" indent="-285750" defTabSz="1011238">
              <a:defRPr sz="1600">
                <a:solidFill>
                  <a:schemeClr val="tx1"/>
                </a:solidFill>
                <a:latin typeface="Arial" pitchFamily="34" charset="0"/>
              </a:defRPr>
            </a:lvl2pPr>
            <a:lvl3pPr marL="1143000" indent="-228600" defTabSz="1011238">
              <a:defRPr sz="1600">
                <a:solidFill>
                  <a:schemeClr val="tx1"/>
                </a:solidFill>
                <a:latin typeface="Arial" pitchFamily="34" charset="0"/>
              </a:defRPr>
            </a:lvl3pPr>
            <a:lvl4pPr marL="1600200" indent="-228600" defTabSz="1011238">
              <a:defRPr sz="1600">
                <a:solidFill>
                  <a:schemeClr val="tx1"/>
                </a:solidFill>
                <a:latin typeface="Arial" pitchFamily="34" charset="0"/>
              </a:defRPr>
            </a:lvl4pPr>
            <a:lvl5pPr marL="2057400" indent="-228600" defTabSz="1011238">
              <a:defRPr sz="1600">
                <a:solidFill>
                  <a:schemeClr val="tx1"/>
                </a:solidFill>
                <a:latin typeface="Arial" pitchFamily="34" charset="0"/>
              </a:defRPr>
            </a:lvl5pPr>
            <a:lvl6pPr marL="2514600" indent="-228600" defTabSz="1011238" eaLnBrk="0" fontAlgn="base" hangingPunct="0">
              <a:spcBef>
                <a:spcPct val="0"/>
              </a:spcBef>
              <a:spcAft>
                <a:spcPct val="0"/>
              </a:spcAft>
              <a:defRPr sz="1600">
                <a:solidFill>
                  <a:schemeClr val="tx1"/>
                </a:solidFill>
                <a:latin typeface="Arial" pitchFamily="34" charset="0"/>
              </a:defRPr>
            </a:lvl6pPr>
            <a:lvl7pPr marL="2971800" indent="-228600" defTabSz="1011238" eaLnBrk="0" fontAlgn="base" hangingPunct="0">
              <a:spcBef>
                <a:spcPct val="0"/>
              </a:spcBef>
              <a:spcAft>
                <a:spcPct val="0"/>
              </a:spcAft>
              <a:defRPr sz="1600">
                <a:solidFill>
                  <a:schemeClr val="tx1"/>
                </a:solidFill>
                <a:latin typeface="Arial" pitchFamily="34" charset="0"/>
              </a:defRPr>
            </a:lvl7pPr>
            <a:lvl8pPr marL="3429000" indent="-228600" defTabSz="1011238" eaLnBrk="0" fontAlgn="base" hangingPunct="0">
              <a:spcBef>
                <a:spcPct val="0"/>
              </a:spcBef>
              <a:spcAft>
                <a:spcPct val="0"/>
              </a:spcAft>
              <a:defRPr sz="1600">
                <a:solidFill>
                  <a:schemeClr val="tx1"/>
                </a:solidFill>
                <a:latin typeface="Arial" pitchFamily="34" charset="0"/>
              </a:defRPr>
            </a:lvl8pPr>
            <a:lvl9pPr marL="3886200" indent="-228600" defTabSz="1011238" eaLnBrk="0" fontAlgn="base" hangingPunct="0">
              <a:spcBef>
                <a:spcPct val="0"/>
              </a:spcBef>
              <a:spcAft>
                <a:spcPct val="0"/>
              </a:spcAft>
              <a:defRPr sz="1600">
                <a:solidFill>
                  <a:schemeClr val="tx1"/>
                </a:solidFill>
                <a:latin typeface="Arial" pitchFamily="34" charset="0"/>
              </a:defRPr>
            </a:lvl9pPr>
          </a:lstStyle>
          <a:p>
            <a:fld id="{F88CBFB3-89D9-489B-93A7-645533D279F4}" type="slidenum">
              <a:rPr lang="en-GB" altLang="de-DE" sz="1400">
                <a:latin typeface="Times New Roman" pitchFamily="18" charset="0"/>
              </a:rPr>
              <a:pPr/>
              <a:t>34</a:t>
            </a:fld>
            <a:endParaRPr lang="en-GB" altLang="de-DE" sz="1400">
              <a:latin typeface="Times New Roman" pitchFamily="18" charset="0"/>
            </a:endParaRPr>
          </a:p>
        </p:txBody>
      </p:sp>
      <p:sp>
        <p:nvSpPr>
          <p:cNvPr id="24579" name="Rectangle 2"/>
          <p:cNvSpPr>
            <a:spLocks noGrp="1" noRot="1" noChangeAspect="1" noChangeArrowheads="1" noTextEdit="1"/>
          </p:cNvSpPr>
          <p:nvPr>
            <p:ph type="sldImg"/>
          </p:nvPr>
        </p:nvSpPr>
        <p:spPr>
          <a:xfrm>
            <a:off x="779463" y="766763"/>
            <a:ext cx="5541962" cy="3838575"/>
          </a:xfrm>
          <a:ln/>
        </p:spPr>
      </p:sp>
      <p:sp>
        <p:nvSpPr>
          <p:cNvPr id="24580" name="Rectangle 3"/>
          <p:cNvSpPr>
            <a:spLocks noGrp="1" noChangeArrowheads="1"/>
          </p:cNvSpPr>
          <p:nvPr>
            <p:ph type="body" idx="1"/>
          </p:nvPr>
        </p:nvSpPr>
        <p:spPr>
          <a:noFill/>
        </p:spPr>
        <p:txBody>
          <a:bodyPr/>
          <a:lstStyle/>
          <a:p>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AutoShape 1127" descr="siegel2"/>
          <p:cNvSpPr>
            <a:spLocks noChangeAspect="1" noChangeArrowheads="1"/>
          </p:cNvSpPr>
          <p:nvPr userDrawn="1"/>
        </p:nvSpPr>
        <p:spPr bwMode="auto">
          <a:xfrm>
            <a:off x="385771" y="61913"/>
            <a:ext cx="1771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p>
        </p:txBody>
      </p:sp>
      <p:sp>
        <p:nvSpPr>
          <p:cNvPr id="4" name="Line 1128"/>
          <p:cNvSpPr>
            <a:spLocks noChangeShapeType="1"/>
          </p:cNvSpPr>
          <p:nvPr userDrawn="1"/>
        </p:nvSpPr>
        <p:spPr bwMode="auto">
          <a:xfrm>
            <a:off x="1201738" y="6469063"/>
            <a:ext cx="72009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 name="Rectangle 1126"/>
          <p:cNvSpPr>
            <a:spLocks noGrp="1" noChangeArrowheads="1"/>
          </p:cNvSpPr>
          <p:nvPr>
            <p:ph type="ctrTitle"/>
          </p:nvPr>
        </p:nvSpPr>
        <p:spPr>
          <a:xfrm>
            <a:off x="1166813" y="361950"/>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lvl1pPr>
          </a:lstStyle>
          <a:p>
            <a:pPr lvl="0"/>
            <a:r>
              <a:rPr lang="en-GB" noProof="0" smtClean="0"/>
              <a:t>Fare clic per modificare lo stile del titolo dello schema</a:t>
            </a:r>
          </a:p>
        </p:txBody>
      </p:sp>
    </p:spTree>
    <p:extLst>
      <p:ext uri="{BB962C8B-B14F-4D97-AF65-F5344CB8AC3E}">
        <p14:creationId xmlns:p14="http://schemas.microsoft.com/office/powerpoint/2010/main" val="1141862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439601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842771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637022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342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890436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4065230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8018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24688" y="228600"/>
            <a:ext cx="2214562" cy="5232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79413" y="228600"/>
            <a:ext cx="6492875" cy="5232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80242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24688" y="228600"/>
            <a:ext cx="2214562" cy="5232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79422" y="228600"/>
            <a:ext cx="6492875" cy="5232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659058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Zwei Inhalte">
    <p:spTree>
      <p:nvGrpSpPr>
        <p:cNvPr id="1" name=""/>
        <p:cNvGrpSpPr/>
        <p:nvPr/>
      </p:nvGrpSpPr>
      <p:grpSpPr>
        <a:xfrm>
          <a:off x="0" y="0"/>
          <a:ext cx="0" cy="0"/>
          <a:chOff x="0" y="0"/>
          <a:chExt cx="0" cy="0"/>
        </a:xfrm>
      </p:grpSpPr>
      <p:sp>
        <p:nvSpPr>
          <p:cNvPr id="2" name="Fußzeilenplatzhalter 5"/>
          <p:cNvSpPr>
            <a:spLocks noGrp="1"/>
          </p:cNvSpPr>
          <p:nvPr>
            <p:ph type="ftr" sz="quarter" idx="10"/>
          </p:nvPr>
        </p:nvSpPr>
        <p:spPr>
          <a:xfrm>
            <a:off x="3136900" y="6583366"/>
            <a:ext cx="3090466" cy="274637"/>
          </a:xfrm>
          <a:prstGeom prst="rect">
            <a:avLst/>
          </a:prstGeom>
        </p:spPr>
        <p:txBody>
          <a:bodyPr/>
          <a:lstStyle>
            <a:lvl1pPr algn="l" fontAlgn="auto">
              <a:spcBef>
                <a:spcPts val="0"/>
              </a:spcBef>
              <a:spcAft>
                <a:spcPts val="0"/>
              </a:spcAft>
              <a:defRPr/>
            </a:lvl1pPr>
          </a:lstStyle>
          <a:p>
            <a:pPr>
              <a:defRPr/>
            </a:pPr>
            <a:r>
              <a:rPr lang="de-DE" altLang="de-DE"/>
              <a:t>C. Simons, GSI </a:t>
            </a:r>
            <a:r>
              <a:rPr lang="de-DE" altLang="de-DE" err="1"/>
              <a:t>Detector</a:t>
            </a:r>
            <a:r>
              <a:rPr lang="de-DE" altLang="de-DE"/>
              <a:t> Laboratory</a:t>
            </a:r>
          </a:p>
          <a:p>
            <a:pPr>
              <a:defRPr/>
            </a:pPr>
            <a:endParaRPr lang="de-DE" altLang="de-DE"/>
          </a:p>
        </p:txBody>
      </p:sp>
      <p:sp>
        <p:nvSpPr>
          <p:cNvPr id="3" name="Foliennummernplatzhalter 6"/>
          <p:cNvSpPr>
            <a:spLocks noGrp="1"/>
          </p:cNvSpPr>
          <p:nvPr>
            <p:ph type="sldNum" sz="quarter" idx="11"/>
          </p:nvPr>
        </p:nvSpPr>
        <p:spPr>
          <a:xfrm>
            <a:off x="7099300" y="6356365"/>
            <a:ext cx="2311400" cy="365125"/>
          </a:xfrm>
          <a:prstGeom prst="rect">
            <a:avLst/>
          </a:prstGeom>
        </p:spPr>
        <p:txBody>
          <a:bodyPr/>
          <a:lstStyle>
            <a:lvl1pPr fontAlgn="auto">
              <a:spcBef>
                <a:spcPts val="0"/>
              </a:spcBef>
              <a:spcAft>
                <a:spcPts val="0"/>
              </a:spcAft>
              <a:defRPr/>
            </a:lvl1pPr>
          </a:lstStyle>
          <a:p>
            <a:pPr>
              <a:defRPr/>
            </a:pPr>
            <a:fld id="{1BF17C9F-F3A7-4084-B608-1722DFC96446}" type="slidenum">
              <a:rPr lang="de-DE" altLang="de-DE"/>
              <a:pPr>
                <a:defRPr/>
              </a:pPr>
              <a:t>‹Nr.›</a:t>
            </a:fld>
            <a:endParaRPr lang="de-DE" altLang="de-DE"/>
          </a:p>
        </p:txBody>
      </p:sp>
    </p:spTree>
    <p:extLst>
      <p:ext uri="{BB962C8B-B14F-4D97-AF65-F5344CB8AC3E}">
        <p14:creationId xmlns:p14="http://schemas.microsoft.com/office/powerpoint/2010/main" val="1285105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44715" y="36513"/>
            <a:ext cx="1582100" cy="774600"/>
          </a:xfrm>
          <a:prstGeom prst="rect">
            <a:avLst/>
          </a:prstGeom>
          <a:noFill/>
          <a:ln>
            <a:noFill/>
          </a:ln>
        </p:spPr>
      </p:pic>
      <p:sp>
        <p:nvSpPr>
          <p:cNvPr id="12" name="Shape 12"/>
          <p:cNvSpPr/>
          <p:nvPr/>
        </p:nvSpPr>
        <p:spPr>
          <a:xfrm>
            <a:off x="1697436" y="0"/>
            <a:ext cx="8208525" cy="816000"/>
          </a:xfrm>
          <a:prstGeom prst="rect">
            <a:avLst/>
          </a:prstGeom>
          <a:solidFill>
            <a:srgbClr val="97352F"/>
          </a:solidFill>
          <a:ln>
            <a:noFill/>
          </a:ln>
        </p:spPr>
        <p:txBody>
          <a:bodyPr lIns="91400" tIns="45700" rIns="91400" bIns="45700" anchor="ctr" anchorCtr="0">
            <a:noAutofit/>
          </a:bodyPr>
          <a:lstStyle/>
          <a:p>
            <a:pPr algn="ctr" eaLnBrk="1" fontAlgn="auto" hangingPunct="1">
              <a:spcBef>
                <a:spcPts val="0"/>
              </a:spcBef>
              <a:spcAft>
                <a:spcPts val="0"/>
              </a:spcAft>
            </a:pPr>
            <a:endParaRPr sz="2900" kern="0">
              <a:solidFill>
                <a:srgbClr val="A1352F"/>
              </a:solidFill>
              <a:latin typeface="Tahoma"/>
              <a:ea typeface="Tahoma"/>
              <a:cs typeface="Tahoma"/>
              <a:sym typeface="Tahoma"/>
            </a:endParaRPr>
          </a:p>
        </p:txBody>
      </p:sp>
      <p:sp>
        <p:nvSpPr>
          <p:cNvPr id="13" name="Shape 13"/>
          <p:cNvSpPr txBox="1">
            <a:spLocks noGrp="1"/>
          </p:cNvSpPr>
          <p:nvPr>
            <p:ph type="ctrTitle"/>
          </p:nvPr>
        </p:nvSpPr>
        <p:spPr>
          <a:xfrm>
            <a:off x="928659" y="2129983"/>
            <a:ext cx="8745100" cy="14703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2900" b="1" i="0" u="none" strike="noStrike" cap="none">
                <a:solidFill>
                  <a:srgbClr val="A1352F"/>
                </a:solidFill>
                <a:latin typeface="Arial"/>
                <a:ea typeface="Arial"/>
                <a:cs typeface="Arial"/>
                <a:sym typeface="Arial"/>
              </a:defRPr>
            </a:lvl1pPr>
            <a:lvl2pPr marL="0" marR="0" lvl="1" indent="0" algn="l" rtl="0">
              <a:spcBef>
                <a:spcPts val="0"/>
              </a:spcBef>
              <a:spcAft>
                <a:spcPts val="0"/>
              </a:spcAft>
              <a:buNone/>
              <a:defRPr sz="25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25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25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2500" b="0" i="0" u="none" strike="noStrike" cap="none">
                <a:solidFill>
                  <a:schemeClr val="lt1"/>
                </a:solidFill>
                <a:latin typeface="Arial"/>
                <a:ea typeface="Arial"/>
                <a:cs typeface="Arial"/>
                <a:sym typeface="Arial"/>
              </a:defRPr>
            </a:lvl5pPr>
            <a:lvl6pPr marL="414726" marR="0" lvl="5" indent="-8326" algn="l" rtl="0">
              <a:spcBef>
                <a:spcPts val="0"/>
              </a:spcBef>
              <a:spcAft>
                <a:spcPts val="0"/>
              </a:spcAft>
              <a:buNone/>
              <a:defRPr sz="2500" b="0" i="0" u="none" strike="noStrike" cap="none">
                <a:solidFill>
                  <a:schemeClr val="lt1"/>
                </a:solidFill>
                <a:latin typeface="Arial"/>
                <a:ea typeface="Arial"/>
                <a:cs typeface="Arial"/>
                <a:sym typeface="Arial"/>
              </a:defRPr>
            </a:lvl6pPr>
            <a:lvl7pPr marL="829452" marR="0" lvl="6" indent="-3952" algn="l" rtl="0">
              <a:spcBef>
                <a:spcPts val="0"/>
              </a:spcBef>
              <a:spcAft>
                <a:spcPts val="0"/>
              </a:spcAft>
              <a:buNone/>
              <a:defRPr sz="2500" b="0" i="0" u="none" strike="noStrike" cap="none">
                <a:solidFill>
                  <a:schemeClr val="lt1"/>
                </a:solidFill>
                <a:latin typeface="Arial"/>
                <a:ea typeface="Arial"/>
                <a:cs typeface="Arial"/>
                <a:sym typeface="Arial"/>
              </a:defRPr>
            </a:lvl7pPr>
            <a:lvl8pPr marL="1244178" marR="0" lvl="7" indent="-12278" algn="l" rtl="0">
              <a:spcBef>
                <a:spcPts val="0"/>
              </a:spcBef>
              <a:spcAft>
                <a:spcPts val="0"/>
              </a:spcAft>
              <a:buNone/>
              <a:defRPr sz="2500" b="0" i="0" u="none" strike="noStrike" cap="none">
                <a:solidFill>
                  <a:schemeClr val="lt1"/>
                </a:solidFill>
                <a:latin typeface="Arial"/>
                <a:ea typeface="Arial"/>
                <a:cs typeface="Arial"/>
                <a:sym typeface="Arial"/>
              </a:defRPr>
            </a:lvl8pPr>
            <a:lvl9pPr marL="1658904" marR="0" lvl="8" indent="-7904" algn="l" rtl="0">
              <a:spcBef>
                <a:spcPts val="0"/>
              </a:spcBef>
              <a:spcAft>
                <a:spcPts val="0"/>
              </a:spcAft>
              <a:buNone/>
              <a:defRPr sz="2500" b="0" i="0" u="none" strike="noStrike" cap="none">
                <a:solidFill>
                  <a:schemeClr val="lt1"/>
                </a:solidFill>
                <a:latin typeface="Arial"/>
                <a:ea typeface="Arial"/>
                <a:cs typeface="Arial"/>
                <a:sym typeface="Arial"/>
              </a:defRPr>
            </a:lvl9pPr>
          </a:lstStyle>
          <a:p>
            <a:endParaRPr/>
          </a:p>
        </p:txBody>
      </p:sp>
      <p:sp>
        <p:nvSpPr>
          <p:cNvPr id="14" name="Shape 14"/>
          <p:cNvSpPr txBox="1">
            <a:spLocks noGrp="1"/>
          </p:cNvSpPr>
          <p:nvPr>
            <p:ph type="subTitle" idx="1"/>
          </p:nvPr>
        </p:nvSpPr>
        <p:spPr>
          <a:xfrm>
            <a:off x="1911004" y="4429132"/>
            <a:ext cx="6865624" cy="1112700"/>
          </a:xfrm>
          <a:prstGeom prst="rect">
            <a:avLst/>
          </a:prstGeom>
          <a:noFill/>
          <a:ln>
            <a:noFill/>
          </a:ln>
        </p:spPr>
        <p:txBody>
          <a:bodyPr lIns="91425" tIns="91425" rIns="91425" bIns="91425" anchor="t" anchorCtr="0"/>
          <a:lstStyle>
            <a:lvl1pPr marL="0" marR="0" lvl="0" indent="0" algn="ctr" rtl="0">
              <a:spcBef>
                <a:spcPts val="420"/>
              </a:spcBef>
              <a:spcAft>
                <a:spcPts val="0"/>
              </a:spcAft>
              <a:buClr>
                <a:srgbClr val="966C2B"/>
              </a:buClr>
              <a:buFont typeface="Noto Sans Symbols"/>
              <a:buNone/>
              <a:defRPr sz="2100" b="0" i="0" u="none" strike="noStrike" cap="none">
                <a:solidFill>
                  <a:srgbClr val="966C2B"/>
                </a:solidFill>
                <a:latin typeface="Arial"/>
                <a:ea typeface="Arial"/>
                <a:cs typeface="Arial"/>
                <a:sym typeface="Arial"/>
              </a:defRPr>
            </a:lvl1pPr>
            <a:lvl2pPr marL="352425" marR="0" lvl="1" indent="-53975" algn="l" rtl="0">
              <a:spcBef>
                <a:spcPts val="380"/>
              </a:spcBef>
              <a:spcAft>
                <a:spcPts val="0"/>
              </a:spcAft>
              <a:buClr>
                <a:schemeClr val="accent1"/>
              </a:buClr>
              <a:buSzPct val="100000"/>
              <a:buFont typeface="Arial"/>
              <a:buChar char="•"/>
              <a:defRPr sz="1900" b="0" i="0" u="none" strike="noStrike" cap="none">
                <a:solidFill>
                  <a:schemeClr val="accent1"/>
                </a:solidFill>
                <a:latin typeface="Arial"/>
                <a:ea typeface="Arial"/>
                <a:cs typeface="Arial"/>
                <a:sym typeface="Arial"/>
              </a:defRPr>
            </a:lvl2pPr>
            <a:lvl3pPr marL="893762" marR="0" lvl="2" indent="-17462" algn="l" rtl="0">
              <a:spcBef>
                <a:spcPts val="480"/>
              </a:spcBef>
              <a:spcAft>
                <a:spcPts val="0"/>
              </a:spcAft>
              <a:buClr>
                <a:schemeClr val="accent1"/>
              </a:buClr>
              <a:buSzPct val="100000"/>
              <a:buFont typeface="Arial"/>
              <a:buChar char="•"/>
              <a:defRPr sz="2400" b="0" i="0" u="none" strike="noStrike" cap="none">
                <a:solidFill>
                  <a:schemeClr val="accent1"/>
                </a:solidFill>
                <a:latin typeface="Arial"/>
                <a:ea typeface="Arial"/>
                <a:cs typeface="Arial"/>
                <a:sym typeface="Arial"/>
              </a:defRPr>
            </a:lvl3pPr>
            <a:lvl4pPr marL="534987" marR="0" lvl="3" indent="-96837" algn="l" rtl="0">
              <a:spcBef>
                <a:spcPts val="300"/>
              </a:spcBef>
              <a:spcAft>
                <a:spcPts val="0"/>
              </a:spcAft>
              <a:buClr>
                <a:schemeClr val="accent1"/>
              </a:buClr>
              <a:buSzPct val="100000"/>
              <a:buFont typeface="Noto Sans Symbols"/>
              <a:buChar char="−"/>
              <a:defRPr sz="1500" b="0" i="0" u="none" strike="noStrike" cap="none">
                <a:solidFill>
                  <a:schemeClr val="accent1"/>
                </a:solidFill>
                <a:latin typeface="Arial"/>
                <a:ea typeface="Arial"/>
                <a:cs typeface="Arial"/>
                <a:sym typeface="Arial"/>
              </a:defRPr>
            </a:lvl4pPr>
            <a:lvl5pPr marL="2057400" marR="0" lvl="4" indent="-101600" algn="l" rtl="0">
              <a:spcBef>
                <a:spcPts val="400"/>
              </a:spcBef>
              <a:spcAft>
                <a:spcPts val="0"/>
              </a:spcAft>
              <a:buClr>
                <a:schemeClr val="accent1"/>
              </a:buClr>
              <a:buSzPct val="100000"/>
              <a:buFont typeface="Arial"/>
              <a:buChar char="»"/>
              <a:defRPr sz="2000" b="0" i="0" u="none" strike="noStrike" cap="none">
                <a:solidFill>
                  <a:schemeClr val="accent1"/>
                </a:solidFill>
                <a:latin typeface="Arial"/>
                <a:ea typeface="Arial"/>
                <a:cs typeface="Arial"/>
                <a:sym typeface="Arial"/>
              </a:defRPr>
            </a:lvl5pPr>
            <a:lvl6pPr marL="2472517" marR="0" lvl="5" indent="-123017"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6pPr>
            <a:lvl7pPr marL="2887243" marR="0" lvl="6" indent="-118643"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7pPr>
            <a:lvl8pPr marL="3301969" marR="0" lvl="7" indent="-126969"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8pPr>
            <a:lvl9pPr marL="3716694" marR="0" lvl="8" indent="-122594"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9pPr>
          </a:lstStyle>
          <a:p>
            <a:endParaRPr/>
          </a:p>
        </p:txBody>
      </p:sp>
      <p:sp>
        <p:nvSpPr>
          <p:cNvPr id="15" name="Shape 15"/>
          <p:cNvSpPr txBox="1">
            <a:spLocks noGrp="1"/>
          </p:cNvSpPr>
          <p:nvPr>
            <p:ph type="sldNum" idx="12"/>
          </p:nvPr>
        </p:nvSpPr>
        <p:spPr>
          <a:xfrm>
            <a:off x="1697583" y="6500825"/>
            <a:ext cx="8208525" cy="357300"/>
          </a:xfrm>
          <a:prstGeom prst="rect">
            <a:avLst/>
          </a:prstGeom>
          <a:solidFill>
            <a:srgbClr val="A1352F"/>
          </a:solidFill>
          <a:ln w="9525" cap="flat" cmpd="sng">
            <a:solidFill>
              <a:srgbClr val="A1352F"/>
            </a:solidFill>
            <a:prstDash val="solid"/>
            <a:round/>
            <a:headEnd type="none" w="med" len="med"/>
            <a:tailEnd type="none" w="med" len="med"/>
          </a:ln>
        </p:spPr>
        <p:txBody>
          <a:bodyPr lIns="91425" tIns="45700" rIns="91425" bIns="45700" anchor="ctr" anchorCtr="0">
            <a:noAutofit/>
          </a:bodyPr>
          <a:lstStyle/>
          <a:p>
            <a:pPr algn="r">
              <a:buSzPct val="25000"/>
            </a:pPr>
            <a:r>
              <a:rPr lang="en-GB"/>
              <a:t>M. Krieger</a:t>
            </a:r>
            <a:r>
              <a:rPr lang="en-GB" sz="1200">
                <a:solidFill>
                  <a:srgbClr val="FFFFFF"/>
                </a:solidFill>
                <a:latin typeface="Tahoma"/>
                <a:ea typeface="Tahoma"/>
                <a:cs typeface="Tahoma"/>
                <a:sym typeface="Tahoma"/>
              </a:rPr>
              <a:t>, ZITI, Uni Heidelberg       </a:t>
            </a:r>
            <a:fld id="{00000000-1234-1234-1234-123412341234}" type="slidenum">
              <a:rPr lang="en-GB" sz="1200">
                <a:solidFill>
                  <a:srgbClr val="FFFFFF"/>
                </a:solidFill>
                <a:latin typeface="Tahoma"/>
                <a:ea typeface="Tahoma"/>
                <a:cs typeface="Tahoma"/>
                <a:sym typeface="Tahoma"/>
              </a:rPr>
              <a:pPr algn="r">
                <a:buSzPct val="25000"/>
              </a:pPr>
              <a:t>‹Nr.›</a:t>
            </a:fld>
            <a:endParaRPr lang="en-GB" sz="120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1076743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nhal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1697436" y="0"/>
            <a:ext cx="8208525" cy="816000"/>
          </a:xfrm>
          <a:prstGeom prst="rect">
            <a:avLst/>
          </a:prstGeom>
          <a:solidFill>
            <a:srgbClr val="97352F"/>
          </a:solidFill>
          <a:ln w="9525" cap="flat" cmpd="sng">
            <a:solidFill>
              <a:srgbClr val="97352F"/>
            </a:solidFill>
            <a:prstDash val="solid"/>
            <a:miter/>
            <a:headEnd type="none" w="med" len="med"/>
            <a:tailEnd type="none" w="med" len="med"/>
          </a:ln>
        </p:spPr>
        <p:txBody>
          <a:bodyPr lIns="91425" tIns="91425" rIns="91425" bIns="91425" anchor="ctr" anchorCtr="0"/>
          <a:lstStyle>
            <a:lvl1pPr marL="0" marR="0" lvl="0" indent="0" algn="l" rtl="0">
              <a:spcBef>
                <a:spcPts val="0"/>
              </a:spcBef>
              <a:spcAft>
                <a:spcPts val="0"/>
              </a:spcAft>
              <a:buNone/>
              <a:defRPr sz="25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5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25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25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2500" b="0" i="0" u="none" strike="noStrike" cap="none">
                <a:solidFill>
                  <a:schemeClr val="lt1"/>
                </a:solidFill>
                <a:latin typeface="Arial"/>
                <a:ea typeface="Arial"/>
                <a:cs typeface="Arial"/>
                <a:sym typeface="Arial"/>
              </a:defRPr>
            </a:lvl5pPr>
            <a:lvl6pPr marL="414726" marR="0" lvl="5" indent="-8326" algn="l" rtl="0">
              <a:spcBef>
                <a:spcPts val="0"/>
              </a:spcBef>
              <a:spcAft>
                <a:spcPts val="0"/>
              </a:spcAft>
              <a:buNone/>
              <a:defRPr sz="2500" b="0" i="0" u="none" strike="noStrike" cap="none">
                <a:solidFill>
                  <a:schemeClr val="lt1"/>
                </a:solidFill>
                <a:latin typeface="Arial"/>
                <a:ea typeface="Arial"/>
                <a:cs typeface="Arial"/>
                <a:sym typeface="Arial"/>
              </a:defRPr>
            </a:lvl6pPr>
            <a:lvl7pPr marL="829452" marR="0" lvl="6" indent="-3952" algn="l" rtl="0">
              <a:spcBef>
                <a:spcPts val="0"/>
              </a:spcBef>
              <a:spcAft>
                <a:spcPts val="0"/>
              </a:spcAft>
              <a:buNone/>
              <a:defRPr sz="2500" b="0" i="0" u="none" strike="noStrike" cap="none">
                <a:solidFill>
                  <a:schemeClr val="lt1"/>
                </a:solidFill>
                <a:latin typeface="Arial"/>
                <a:ea typeface="Arial"/>
                <a:cs typeface="Arial"/>
                <a:sym typeface="Arial"/>
              </a:defRPr>
            </a:lvl7pPr>
            <a:lvl8pPr marL="1244178" marR="0" lvl="7" indent="-12278" algn="l" rtl="0">
              <a:spcBef>
                <a:spcPts val="0"/>
              </a:spcBef>
              <a:spcAft>
                <a:spcPts val="0"/>
              </a:spcAft>
              <a:buNone/>
              <a:defRPr sz="2500" b="0" i="0" u="none" strike="noStrike" cap="none">
                <a:solidFill>
                  <a:schemeClr val="lt1"/>
                </a:solidFill>
                <a:latin typeface="Arial"/>
                <a:ea typeface="Arial"/>
                <a:cs typeface="Arial"/>
                <a:sym typeface="Arial"/>
              </a:defRPr>
            </a:lvl8pPr>
            <a:lvl9pPr marL="1658904" marR="0" lvl="8" indent="-7904" algn="l" rtl="0">
              <a:spcBef>
                <a:spcPts val="0"/>
              </a:spcBef>
              <a:spcAft>
                <a:spcPts val="0"/>
              </a:spcAft>
              <a:buNone/>
              <a:defRPr sz="2500" b="0" i="0" u="none" strike="noStrike" cap="none">
                <a:solidFill>
                  <a:schemeClr val="lt1"/>
                </a:solidFill>
                <a:latin typeface="Arial"/>
                <a:ea typeface="Arial"/>
                <a:cs typeface="Arial"/>
                <a:sym typeface="Arial"/>
              </a:defRPr>
            </a:lvl9pPr>
          </a:lstStyle>
          <a:p>
            <a:endParaRPr/>
          </a:p>
        </p:txBody>
      </p:sp>
      <p:sp>
        <p:nvSpPr>
          <p:cNvPr id="18" name="Shape 18"/>
          <p:cNvSpPr txBox="1">
            <a:spLocks noGrp="1"/>
          </p:cNvSpPr>
          <p:nvPr>
            <p:ph type="body" idx="1"/>
          </p:nvPr>
        </p:nvSpPr>
        <p:spPr>
          <a:xfrm>
            <a:off x="1702597" y="928687"/>
            <a:ext cx="8048625" cy="5429400"/>
          </a:xfrm>
          <a:prstGeom prst="rect">
            <a:avLst/>
          </a:prstGeom>
          <a:noFill/>
          <a:ln>
            <a:noFill/>
          </a:ln>
        </p:spPr>
        <p:txBody>
          <a:bodyPr lIns="91425" tIns="91425" rIns="91425" bIns="91425" anchor="t" anchorCtr="0"/>
          <a:lstStyle>
            <a:lvl1pPr marL="182562" marR="0" lvl="0" indent="-49212" algn="l" rtl="0">
              <a:lnSpc>
                <a:spcPct val="115000"/>
              </a:lnSpc>
              <a:spcBef>
                <a:spcPts val="420"/>
              </a:spcBef>
              <a:spcAft>
                <a:spcPts val="0"/>
              </a:spcAft>
              <a:buClr>
                <a:srgbClr val="A1352F"/>
              </a:buClr>
              <a:buSzPct val="100000"/>
              <a:buFont typeface="Noto Sans Symbols"/>
              <a:buChar char="▪"/>
              <a:defRPr sz="2100" b="0" i="0" u="none" strike="noStrike" cap="none">
                <a:solidFill>
                  <a:srgbClr val="A1352F"/>
                </a:solidFill>
                <a:latin typeface="Arial"/>
                <a:ea typeface="Arial"/>
                <a:cs typeface="Arial"/>
                <a:sym typeface="Arial"/>
              </a:defRPr>
            </a:lvl1pPr>
            <a:lvl2pPr marL="352425" marR="0" lvl="1" indent="-53975" algn="l" rtl="0">
              <a:lnSpc>
                <a:spcPct val="115000"/>
              </a:lnSpc>
              <a:spcBef>
                <a:spcPts val="380"/>
              </a:spcBef>
              <a:spcAft>
                <a:spcPts val="0"/>
              </a:spcAft>
              <a:buClr>
                <a:schemeClr val="accent1"/>
              </a:buClr>
              <a:buSzPct val="100000"/>
              <a:buFont typeface="Arial"/>
              <a:buChar char="•"/>
              <a:defRPr sz="1900" b="0" i="0" u="none" strike="noStrike" cap="none">
                <a:solidFill>
                  <a:schemeClr val="accent1"/>
                </a:solidFill>
                <a:latin typeface="Arial"/>
                <a:ea typeface="Arial"/>
                <a:cs typeface="Arial"/>
                <a:sym typeface="Arial"/>
              </a:defRPr>
            </a:lvl2pPr>
            <a:lvl3pPr marL="723900" marR="0" lvl="2" indent="-76200" algn="l" rtl="0">
              <a:lnSpc>
                <a:spcPct val="115000"/>
              </a:lnSpc>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3pPr>
            <a:lvl4pPr marL="534987" marR="0" lvl="3" indent="-96837" algn="l" rtl="0">
              <a:lnSpc>
                <a:spcPct val="115000"/>
              </a:lnSpc>
              <a:spcBef>
                <a:spcPts val="300"/>
              </a:spcBef>
              <a:spcAft>
                <a:spcPts val="0"/>
              </a:spcAft>
              <a:buClr>
                <a:schemeClr val="accent1"/>
              </a:buClr>
              <a:buSzPct val="100000"/>
              <a:buFont typeface="Noto Sans Symbols"/>
              <a:buChar char="−"/>
              <a:defRPr sz="1500" b="0" i="0" u="none" strike="noStrike" cap="none">
                <a:solidFill>
                  <a:schemeClr val="accent1"/>
                </a:solidFill>
                <a:latin typeface="Arial"/>
                <a:ea typeface="Arial"/>
                <a:cs typeface="Arial"/>
                <a:sym typeface="Arial"/>
              </a:defRPr>
            </a:lvl4pPr>
            <a:lvl5pPr marL="2057400" marR="0" lvl="4" indent="-101600" algn="l" rtl="0">
              <a:lnSpc>
                <a:spcPct val="115000"/>
              </a:lnSpc>
              <a:spcBef>
                <a:spcPts val="400"/>
              </a:spcBef>
              <a:spcAft>
                <a:spcPts val="0"/>
              </a:spcAft>
              <a:buClr>
                <a:schemeClr val="accent1"/>
              </a:buClr>
              <a:buSzPct val="100000"/>
              <a:buFont typeface="Arial"/>
              <a:buChar char="»"/>
              <a:defRPr sz="2000" b="0" i="0" u="none" strike="noStrike" cap="none">
                <a:solidFill>
                  <a:schemeClr val="accent1"/>
                </a:solidFill>
                <a:latin typeface="Arial"/>
                <a:ea typeface="Arial"/>
                <a:cs typeface="Arial"/>
                <a:sym typeface="Arial"/>
              </a:defRPr>
            </a:lvl5pPr>
            <a:lvl6pPr marL="2472517" marR="0" lvl="5" indent="-123017" algn="l" rtl="0">
              <a:lnSpc>
                <a:spcPct val="115000"/>
              </a:lnSpc>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6pPr>
            <a:lvl7pPr marL="2887243" marR="0" lvl="6" indent="-118643" algn="l" rtl="0">
              <a:lnSpc>
                <a:spcPct val="115000"/>
              </a:lnSpc>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7pPr>
            <a:lvl8pPr marL="3301969" marR="0" lvl="7" indent="-126969" algn="l" rtl="0">
              <a:lnSpc>
                <a:spcPct val="115000"/>
              </a:lnSpc>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8pPr>
            <a:lvl9pPr marL="3716694" marR="0" lvl="8" indent="-122594" algn="l" rtl="0">
              <a:lnSpc>
                <a:spcPct val="115000"/>
              </a:lnSpc>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1697583" y="6500825"/>
            <a:ext cx="8208525" cy="357300"/>
          </a:xfrm>
          <a:prstGeom prst="rect">
            <a:avLst/>
          </a:prstGeom>
          <a:solidFill>
            <a:srgbClr val="A1352F"/>
          </a:solidFill>
          <a:ln w="9525" cap="flat" cmpd="sng">
            <a:solidFill>
              <a:srgbClr val="A1352F"/>
            </a:solidFill>
            <a:prstDash val="solid"/>
            <a:round/>
            <a:headEnd type="none" w="med" len="med"/>
            <a:tailEnd type="none" w="med" len="med"/>
          </a:ln>
        </p:spPr>
        <p:txBody>
          <a:bodyPr lIns="91425" tIns="45700" rIns="91425" bIns="45700" anchor="ctr" anchorCtr="0">
            <a:noAutofit/>
          </a:bodyPr>
          <a:lstStyle/>
          <a:p>
            <a:pPr algn="r">
              <a:buSzPct val="25000"/>
            </a:pPr>
            <a:r>
              <a:rPr lang="en-GB"/>
              <a:t>M. Krieg</a:t>
            </a:r>
            <a:r>
              <a:rPr lang="en-GB" sz="1200">
                <a:solidFill>
                  <a:srgbClr val="FFFFFF"/>
                </a:solidFill>
                <a:latin typeface="Tahoma"/>
                <a:ea typeface="Tahoma"/>
                <a:cs typeface="Tahoma"/>
                <a:sym typeface="Tahoma"/>
              </a:rPr>
              <a:t>er, ZITI, Uni Heidelberg       </a:t>
            </a:r>
            <a:fld id="{00000000-1234-1234-1234-123412341234}" type="slidenum">
              <a:rPr lang="en-GB" sz="1200">
                <a:solidFill>
                  <a:srgbClr val="FFFFFF"/>
                </a:solidFill>
                <a:latin typeface="Tahoma"/>
                <a:ea typeface="Tahoma"/>
                <a:cs typeface="Tahoma"/>
                <a:sym typeface="Tahoma"/>
              </a:rPr>
              <a:pPr algn="r">
                <a:buSzPct val="25000"/>
              </a:pPr>
              <a:t>‹Nr.›</a:t>
            </a:fld>
            <a:endParaRPr lang="en-GB" sz="120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391087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Zwischentitel">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783119" y="1471617"/>
            <a:ext cx="8419450" cy="1554300"/>
          </a:xfrm>
          <a:prstGeom prst="rect">
            <a:avLst/>
          </a:prstGeom>
          <a:solidFill>
            <a:srgbClr val="97352F"/>
          </a:solidFill>
          <a:ln w="9525" cap="flat" cmpd="sng">
            <a:solidFill>
              <a:srgbClr val="97352F"/>
            </a:solidFill>
            <a:prstDash val="solid"/>
            <a:miter/>
            <a:headEnd type="none" w="med" len="med"/>
            <a:tailEnd type="none" w="med" len="med"/>
          </a:ln>
        </p:spPr>
        <p:txBody>
          <a:bodyPr lIns="91425" tIns="91425" rIns="91425" bIns="91425" anchor="t" anchorCtr="0"/>
          <a:lstStyle>
            <a:lvl1pPr marL="0" marR="0" lvl="0" indent="0" algn="l" rtl="0">
              <a:spcBef>
                <a:spcPts val="0"/>
              </a:spcBef>
              <a:spcAft>
                <a:spcPts val="0"/>
              </a:spcAft>
              <a:buNone/>
              <a:defRPr sz="2900" b="1" i="0" u="none" strike="noStrike" cap="small">
                <a:solidFill>
                  <a:schemeClr val="lt1"/>
                </a:solidFill>
                <a:latin typeface="Arial"/>
                <a:ea typeface="Arial"/>
                <a:cs typeface="Arial"/>
                <a:sym typeface="Arial"/>
              </a:defRPr>
            </a:lvl1pPr>
            <a:lvl2pPr marL="0" marR="0" lvl="1" indent="0" algn="l" rtl="0">
              <a:spcBef>
                <a:spcPts val="0"/>
              </a:spcBef>
              <a:spcAft>
                <a:spcPts val="0"/>
              </a:spcAft>
              <a:buNone/>
              <a:defRPr sz="25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25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25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2500" b="0" i="0" u="none" strike="noStrike" cap="none">
                <a:solidFill>
                  <a:schemeClr val="lt1"/>
                </a:solidFill>
                <a:latin typeface="Arial"/>
                <a:ea typeface="Arial"/>
                <a:cs typeface="Arial"/>
                <a:sym typeface="Arial"/>
              </a:defRPr>
            </a:lvl5pPr>
            <a:lvl6pPr marL="414726" marR="0" lvl="5" indent="-8326" algn="l" rtl="0">
              <a:spcBef>
                <a:spcPts val="0"/>
              </a:spcBef>
              <a:spcAft>
                <a:spcPts val="0"/>
              </a:spcAft>
              <a:buNone/>
              <a:defRPr sz="2500" b="0" i="0" u="none" strike="noStrike" cap="none">
                <a:solidFill>
                  <a:schemeClr val="lt1"/>
                </a:solidFill>
                <a:latin typeface="Arial"/>
                <a:ea typeface="Arial"/>
                <a:cs typeface="Arial"/>
                <a:sym typeface="Arial"/>
              </a:defRPr>
            </a:lvl6pPr>
            <a:lvl7pPr marL="829452" marR="0" lvl="6" indent="-3952" algn="l" rtl="0">
              <a:spcBef>
                <a:spcPts val="0"/>
              </a:spcBef>
              <a:spcAft>
                <a:spcPts val="0"/>
              </a:spcAft>
              <a:buNone/>
              <a:defRPr sz="2500" b="0" i="0" u="none" strike="noStrike" cap="none">
                <a:solidFill>
                  <a:schemeClr val="lt1"/>
                </a:solidFill>
                <a:latin typeface="Arial"/>
                <a:ea typeface="Arial"/>
                <a:cs typeface="Arial"/>
                <a:sym typeface="Arial"/>
              </a:defRPr>
            </a:lvl7pPr>
            <a:lvl8pPr marL="1244178" marR="0" lvl="7" indent="-12278" algn="l" rtl="0">
              <a:spcBef>
                <a:spcPts val="0"/>
              </a:spcBef>
              <a:spcAft>
                <a:spcPts val="0"/>
              </a:spcAft>
              <a:buNone/>
              <a:defRPr sz="2500" b="0" i="0" u="none" strike="noStrike" cap="none">
                <a:solidFill>
                  <a:schemeClr val="lt1"/>
                </a:solidFill>
                <a:latin typeface="Arial"/>
                <a:ea typeface="Arial"/>
                <a:cs typeface="Arial"/>
                <a:sym typeface="Arial"/>
              </a:defRPr>
            </a:lvl8pPr>
            <a:lvl9pPr marL="1658904" marR="0" lvl="8" indent="-7904" algn="l" rtl="0">
              <a:spcBef>
                <a:spcPts val="0"/>
              </a:spcBef>
              <a:spcAft>
                <a:spcPts val="0"/>
              </a:spcAft>
              <a:buNone/>
              <a:defRPr sz="2500" b="0" i="0" u="none" strike="noStrike" cap="none">
                <a:solidFill>
                  <a:schemeClr val="lt1"/>
                </a:solidFill>
                <a:latin typeface="Arial"/>
                <a:ea typeface="Arial"/>
                <a:cs typeface="Arial"/>
                <a:sym typeface="Arial"/>
              </a:defRPr>
            </a:lvl9pPr>
          </a:lstStyle>
          <a:p>
            <a:endParaRPr/>
          </a:p>
        </p:txBody>
      </p:sp>
      <p:sp>
        <p:nvSpPr>
          <p:cNvPr id="22" name="Shape 22"/>
          <p:cNvSpPr txBox="1">
            <a:spLocks noGrp="1"/>
          </p:cNvSpPr>
          <p:nvPr>
            <p:ph type="body" idx="1"/>
          </p:nvPr>
        </p:nvSpPr>
        <p:spPr>
          <a:xfrm>
            <a:off x="850769" y="3208650"/>
            <a:ext cx="8351850" cy="3436800"/>
          </a:xfrm>
          <a:prstGeom prst="rect">
            <a:avLst/>
          </a:prstGeom>
          <a:noFill/>
          <a:ln>
            <a:noFill/>
          </a:ln>
        </p:spPr>
        <p:txBody>
          <a:bodyPr lIns="91425" tIns="91425" rIns="91425" bIns="91425" anchor="t" anchorCtr="0"/>
          <a:lstStyle>
            <a:lvl1pPr marL="182562" marR="0" lvl="0" indent="-49212" algn="l" rtl="0">
              <a:lnSpc>
                <a:spcPct val="100000"/>
              </a:lnSpc>
              <a:spcBef>
                <a:spcPts val="420"/>
              </a:spcBef>
              <a:spcAft>
                <a:spcPts val="0"/>
              </a:spcAft>
              <a:buClr>
                <a:srgbClr val="A1352F"/>
              </a:buClr>
              <a:buSzPct val="100000"/>
              <a:buFont typeface="Noto Sans Symbols"/>
              <a:buChar char="▪"/>
              <a:defRPr sz="2100" b="0" i="0" u="none" strike="noStrike" cap="none">
                <a:solidFill>
                  <a:srgbClr val="A1352F"/>
                </a:solidFill>
                <a:latin typeface="Arial"/>
                <a:ea typeface="Arial"/>
                <a:cs typeface="Arial"/>
                <a:sym typeface="Arial"/>
              </a:defRPr>
            </a:lvl1pPr>
            <a:lvl2pPr marL="352425" marR="0" lvl="1" indent="-53975" algn="l" rtl="0">
              <a:lnSpc>
                <a:spcPct val="100000"/>
              </a:lnSpc>
              <a:spcBef>
                <a:spcPts val="380"/>
              </a:spcBef>
              <a:spcAft>
                <a:spcPts val="0"/>
              </a:spcAft>
              <a:buClr>
                <a:schemeClr val="accent1"/>
              </a:buClr>
              <a:buSzPct val="100000"/>
              <a:buFont typeface="Arial"/>
              <a:buChar char="•"/>
              <a:defRPr sz="1900" b="0" i="0" u="none" strike="noStrike" cap="none">
                <a:solidFill>
                  <a:schemeClr val="accent1"/>
                </a:solidFill>
                <a:latin typeface="Arial"/>
                <a:ea typeface="Arial"/>
                <a:cs typeface="Arial"/>
                <a:sym typeface="Arial"/>
              </a:defRPr>
            </a:lvl2pPr>
            <a:lvl3pPr marL="723900" marR="0" lvl="2" indent="-76200"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3pPr>
            <a:lvl4pPr marL="534987" marR="0" lvl="3" indent="-96837" algn="l" rtl="0">
              <a:lnSpc>
                <a:spcPct val="100000"/>
              </a:lnSpc>
              <a:spcBef>
                <a:spcPts val="300"/>
              </a:spcBef>
              <a:spcAft>
                <a:spcPts val="0"/>
              </a:spcAft>
              <a:buClr>
                <a:schemeClr val="accent1"/>
              </a:buClr>
              <a:buSzPct val="100000"/>
              <a:buFont typeface="Noto Sans Symbols"/>
              <a:buChar char="−"/>
              <a:defRPr sz="1500" b="0" i="0" u="none" strike="noStrike" cap="none">
                <a:solidFill>
                  <a:schemeClr val="accent1"/>
                </a:solidFill>
                <a:latin typeface="Arial"/>
                <a:ea typeface="Arial"/>
                <a:cs typeface="Arial"/>
                <a:sym typeface="Arial"/>
              </a:defRPr>
            </a:lvl4pPr>
            <a:lvl5pPr marL="2057400" marR="0" lvl="4" indent="-101600" algn="l" rtl="0">
              <a:spcBef>
                <a:spcPts val="400"/>
              </a:spcBef>
              <a:spcAft>
                <a:spcPts val="0"/>
              </a:spcAft>
              <a:buClr>
                <a:schemeClr val="accent1"/>
              </a:buClr>
              <a:buSzPct val="100000"/>
              <a:buFont typeface="Arial"/>
              <a:buChar char="»"/>
              <a:defRPr sz="2000" b="0" i="0" u="none" strike="noStrike" cap="none">
                <a:solidFill>
                  <a:schemeClr val="accent1"/>
                </a:solidFill>
                <a:latin typeface="Arial"/>
                <a:ea typeface="Arial"/>
                <a:cs typeface="Arial"/>
                <a:sym typeface="Arial"/>
              </a:defRPr>
            </a:lvl5pPr>
            <a:lvl6pPr marL="2472517" marR="0" lvl="5" indent="-123017"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6pPr>
            <a:lvl7pPr marL="2887243" marR="0" lvl="6" indent="-118643"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7pPr>
            <a:lvl8pPr marL="3301969" marR="0" lvl="7" indent="-126969"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8pPr>
            <a:lvl9pPr marL="3716694" marR="0" lvl="8" indent="-122594" algn="l" rtl="0">
              <a:spcBef>
                <a:spcPts val="360"/>
              </a:spcBef>
              <a:spcAft>
                <a:spcPts val="0"/>
              </a:spcAft>
              <a:buClr>
                <a:schemeClr val="accent1"/>
              </a:buClr>
              <a:buSzPct val="100000"/>
              <a:buFont typeface="Arial"/>
              <a:buChar char="»"/>
              <a:defRPr sz="1800" b="0" i="0" u="none" strike="noStrike" cap="none">
                <a:solidFill>
                  <a:schemeClr val="accent1"/>
                </a:solidFill>
                <a:latin typeface="Arial"/>
                <a:ea typeface="Arial"/>
                <a:cs typeface="Arial"/>
                <a:sym typeface="Arial"/>
              </a:defRPr>
            </a:lvl9pPr>
          </a:lstStyle>
          <a:p>
            <a:endParaRPr/>
          </a:p>
        </p:txBody>
      </p:sp>
    </p:spTree>
    <p:extLst>
      <p:ext uri="{BB962C8B-B14F-4D97-AF65-F5344CB8AC3E}">
        <p14:creationId xmlns:p14="http://schemas.microsoft.com/office/powerpoint/2010/main" val="1829648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379415" y="1117600"/>
            <a:ext cx="8859837" cy="4343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815428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AutoShape 1127" descr="siegel2"/>
          <p:cNvSpPr>
            <a:spLocks noChangeAspect="1" noChangeArrowheads="1"/>
          </p:cNvSpPr>
          <p:nvPr userDrawn="1"/>
        </p:nvSpPr>
        <p:spPr bwMode="auto">
          <a:xfrm>
            <a:off x="385771" y="61913"/>
            <a:ext cx="1771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solidFill>
                <a:srgbClr val="000000"/>
              </a:solidFill>
            </a:endParaRPr>
          </a:p>
        </p:txBody>
      </p:sp>
      <p:sp>
        <p:nvSpPr>
          <p:cNvPr id="4" name="Line 1128"/>
          <p:cNvSpPr>
            <a:spLocks noChangeShapeType="1"/>
          </p:cNvSpPr>
          <p:nvPr userDrawn="1"/>
        </p:nvSpPr>
        <p:spPr bwMode="auto">
          <a:xfrm>
            <a:off x="1201738" y="6469063"/>
            <a:ext cx="72009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8" name="Rectangle 1126"/>
          <p:cNvSpPr>
            <a:spLocks noGrp="1" noChangeArrowheads="1"/>
          </p:cNvSpPr>
          <p:nvPr>
            <p:ph type="ctrTitle"/>
          </p:nvPr>
        </p:nvSpPr>
        <p:spPr>
          <a:xfrm>
            <a:off x="1166813" y="361950"/>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lvl1pPr>
          </a:lstStyle>
          <a:p>
            <a:pPr lvl="0"/>
            <a:r>
              <a:rPr lang="en-GB" noProof="0" smtClean="0"/>
              <a:t>Fare clic per modificare lo stile del titolo dello schema</a:t>
            </a:r>
          </a:p>
        </p:txBody>
      </p:sp>
    </p:spTree>
    <p:extLst>
      <p:ext uri="{BB962C8B-B14F-4D97-AF65-F5344CB8AC3E}">
        <p14:creationId xmlns:p14="http://schemas.microsoft.com/office/powerpoint/2010/main" val="2421684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26924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16"/>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07869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59973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9415" y="1117600"/>
            <a:ext cx="43529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84740" y="1117600"/>
            <a:ext cx="435451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38011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73257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85406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73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072779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803942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9153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24688" y="228600"/>
            <a:ext cx="2214562" cy="5232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79422" y="228600"/>
            <a:ext cx="6492875" cy="5232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487607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906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621" y="429"/>
            <a:ext cx="9904763"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621" y="429"/>
            <a:ext cx="9904763"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621" y="429"/>
            <a:ext cx="9904763" cy="6857143"/>
          </a:xfrm>
          <a:prstGeom prst="rect">
            <a:avLst/>
          </a:prstGeom>
          <a:noFill/>
          <a:ln>
            <a:noFill/>
          </a:ln>
        </p:spPr>
      </p:pic>
      <p:sp>
        <p:nvSpPr>
          <p:cNvPr id="31" name="Rectangle 31"/>
          <p:cNvSpPr>
            <a:spLocks noGrp="1"/>
          </p:cNvSpPr>
          <p:nvPr>
            <p:ph type="subTitle" idx="1"/>
          </p:nvPr>
        </p:nvSpPr>
        <p:spPr>
          <a:xfrm>
            <a:off x="2700462" y="5094582"/>
            <a:ext cx="6710238"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Rectangle 5"/>
          <p:cNvSpPr>
            <a:spLocks noGrp="1"/>
          </p:cNvSpPr>
          <p:nvPr>
            <p:ph type="ctrTitle"/>
          </p:nvPr>
        </p:nvSpPr>
        <p:spPr>
          <a:xfrm>
            <a:off x="1201401" y="3606804"/>
            <a:ext cx="8209299" cy="1470025"/>
          </a:xfrm>
        </p:spPr>
        <p:txBody>
          <a:bodyPr anchor="b" anchorCtr="0"/>
          <a:lstStyle>
            <a:lvl1pPr algn="r">
              <a:defRPr sz="4000"/>
            </a:lvl1p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1" name="Slide Number Placeholder 10"/>
          <p:cNvSpPr>
            <a:spLocks noGrp="1"/>
          </p:cNvSpPr>
          <p:nvPr>
            <p:ph type="sldNum" sz="quarter" idx="11"/>
          </p:nvPr>
        </p:nvSpPr>
        <p:spPr/>
        <p:txBody>
          <a:bodyPr/>
          <a:lstStyle/>
          <a:p>
            <a:pPr>
              <a:defRPr/>
            </a:pPr>
            <a:fld id="{3DFB0FC8-A66A-4E97-AF69-5E54F31F8C80}" type="slidenum">
              <a:rPr lang="en-US" smtClean="0">
                <a:solidFill>
                  <a:prstClr val="black"/>
                </a:solidFill>
              </a:rPr>
              <a:pPr>
                <a:defRPr/>
              </a:pPr>
              <a:t>‹Nr.›</a:t>
            </a:fld>
            <a:endParaRPr lang="en-US">
              <a:solidFill>
                <a:prstClr val="black"/>
              </a:solidFill>
            </a:endParaRPr>
          </a:p>
        </p:txBody>
      </p:sp>
      <p:sp>
        <p:nvSpPr>
          <p:cNvPr id="12" name="Footer Placeholder 11"/>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60388969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Заголовок и текст">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9" name="Title 8"/>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0" name="Slide Number Placeholder 9"/>
          <p:cNvSpPr>
            <a:spLocks noGrp="1"/>
          </p:cNvSpPr>
          <p:nvPr>
            <p:ph type="sldNum" sz="quarter" idx="11"/>
          </p:nvPr>
        </p:nvSpPr>
        <p:spPr/>
        <p:txBody>
          <a:bodyPr/>
          <a:lstStyle/>
          <a:p>
            <a:pPr>
              <a:defRPr/>
            </a:pPr>
            <a:fld id="{0A0EA45F-2B79-496D-841E-FB5FBEACD65E}" type="slidenum">
              <a:rPr lang="en-US" smtClean="0">
                <a:solidFill>
                  <a:prstClr val="black"/>
                </a:solidFill>
              </a:rPr>
              <a:pPr>
                <a:defRPr/>
              </a:pPr>
              <a:t>‹Nr.›</a:t>
            </a:fld>
            <a:endParaRPr lang="en-US">
              <a:solidFill>
                <a:prstClr val="black"/>
              </a:solidFill>
            </a:endParaRPr>
          </a:p>
        </p:txBody>
      </p:sp>
      <p:sp>
        <p:nvSpPr>
          <p:cNvPr id="11" name="Footer Placeholder 10"/>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8080951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16"/>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2639655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7" name="Date Placeholder 6"/>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8" name="Slide Number Placeholder 7"/>
          <p:cNvSpPr>
            <a:spLocks noGrp="1"/>
          </p:cNvSpPr>
          <p:nvPr>
            <p:ph type="sldNum" sz="quarter" idx="11"/>
          </p:nvPr>
        </p:nvSpPr>
        <p:spPr/>
        <p:txBody>
          <a:bodyPr/>
          <a:lstStyle/>
          <a:p>
            <a:pPr>
              <a:defRPr/>
            </a:pPr>
            <a:fld id="{C88AD474-0F9D-4B38-80CF-829B43BB840B}" type="slidenum">
              <a:rPr lang="en-US" smtClean="0">
                <a:solidFill>
                  <a:prstClr val="black"/>
                </a:solidFill>
              </a:rPr>
              <a:pPr>
                <a:defRPr/>
              </a:pPr>
              <a:t>‹Nr.›</a:t>
            </a:fld>
            <a:endParaRPr lang="en-US">
              <a:solidFill>
                <a:prstClr val="black"/>
              </a:solidFill>
            </a:endParaRPr>
          </a:p>
        </p:txBody>
      </p:sp>
      <p:sp>
        <p:nvSpPr>
          <p:cNvPr id="9" name="Footer Placeholder 8"/>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71954912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6" name="Slide Number Placeholder 5"/>
          <p:cNvSpPr>
            <a:spLocks noGrp="1"/>
          </p:cNvSpPr>
          <p:nvPr>
            <p:ph type="sldNum" sz="quarter" idx="11"/>
          </p:nvPr>
        </p:nvSpPr>
        <p:spPr/>
        <p:txBody>
          <a:bodyPr/>
          <a:lstStyle/>
          <a:p>
            <a:pPr>
              <a:defRPr/>
            </a:pPr>
            <a:fld id="{7B1C7004-B10C-496F-A43E-31AE986F4027}" type="slidenum">
              <a:rPr lang="en-US" smtClean="0">
                <a:solidFill>
                  <a:prstClr val="black"/>
                </a:solidFill>
              </a:rPr>
              <a:pPr>
                <a:defRPr/>
              </a:pPr>
              <a:t>‹Nr.›</a:t>
            </a:fld>
            <a:endParaRPr lang="en-US">
              <a:solidFill>
                <a:prstClr val="black"/>
              </a:solidFill>
            </a:endParaRPr>
          </a:p>
        </p:txBody>
      </p:sp>
      <p:sp>
        <p:nvSpPr>
          <p:cNvPr id="8" name="Footer Placeholder 7"/>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7981829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Заголовок и текст в две колонки">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95300" y="1600204"/>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Rectangle 11"/>
          <p:cNvSpPr>
            <a:spLocks noGrp="1"/>
          </p:cNvSpPr>
          <p:nvPr>
            <p:ph type="body" sz="half" idx="2"/>
          </p:nvPr>
        </p:nvSpPr>
        <p:spPr>
          <a:xfrm>
            <a:off x="5035550" y="1600204"/>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10" name="Date Placeholder 9"/>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2" name="Slide Number Placeholder 11"/>
          <p:cNvSpPr>
            <a:spLocks noGrp="1"/>
          </p:cNvSpPr>
          <p:nvPr>
            <p:ph type="sldNum" sz="quarter" idx="11"/>
          </p:nvPr>
        </p:nvSpPr>
        <p:spPr/>
        <p:txBody>
          <a:bodyPr/>
          <a:lstStyle/>
          <a:p>
            <a:pPr>
              <a:defRPr/>
            </a:pPr>
            <a:fld id="{8331756E-6C06-4692-A433-3601BE3253DD}" type="slidenum">
              <a:rPr lang="en-US" smtClean="0">
                <a:solidFill>
                  <a:prstClr val="black"/>
                </a:solidFill>
              </a:rPr>
              <a:pPr>
                <a:defRPr/>
              </a:pPr>
              <a:t>‹Nr.›</a:t>
            </a:fld>
            <a:endParaRPr lang="en-US">
              <a:solidFill>
                <a:prstClr val="black"/>
              </a:solidFill>
            </a:endParaRPr>
          </a:p>
        </p:txBody>
      </p:sp>
      <p:sp>
        <p:nvSpPr>
          <p:cNvPr id="13" name="Footer Placeholder 12"/>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96806493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Title 6"/>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9" name="Slide Number Placeholder 8"/>
          <p:cNvSpPr>
            <a:spLocks noGrp="1"/>
          </p:cNvSpPr>
          <p:nvPr>
            <p:ph type="sldNum" sz="quarter" idx="11"/>
          </p:nvPr>
        </p:nvSpPr>
        <p:spPr/>
        <p:txBody>
          <a:bodyPr/>
          <a:lstStyle/>
          <a:p>
            <a:pPr>
              <a:defRPr/>
            </a:pPr>
            <a:fld id="{CF7412C9-2618-44B6-AD3A-D9C1F4D7908A}" type="slidenum">
              <a:rPr lang="en-US" smtClean="0">
                <a:solidFill>
                  <a:prstClr val="black"/>
                </a:solidFill>
              </a:rPr>
              <a:pPr>
                <a:defRPr/>
              </a:pPr>
              <a:t>‹Nr.›</a:t>
            </a:fld>
            <a:endParaRPr lang="en-US">
              <a:solidFill>
                <a:prstClr val="black"/>
              </a:solidFill>
            </a:endParaRPr>
          </a:p>
        </p:txBody>
      </p:sp>
      <p:sp>
        <p:nvSpPr>
          <p:cNvPr id="10" name="Footer Placeholder 9"/>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55347036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95300" y="1600204"/>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7" name="Rectangle 17"/>
          <p:cNvSpPr>
            <a:spLocks noGrp="1"/>
          </p:cNvSpPr>
          <p:nvPr>
            <p:ph sz="half" idx="2"/>
          </p:nvPr>
        </p:nvSpPr>
        <p:spPr>
          <a:xfrm>
            <a:off x="5035550" y="1600204"/>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9" name="Date Placeholder 8"/>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0" name="Slide Number Placeholder 9"/>
          <p:cNvSpPr>
            <a:spLocks noGrp="1"/>
          </p:cNvSpPr>
          <p:nvPr>
            <p:ph type="sldNum" sz="quarter" idx="11"/>
          </p:nvPr>
        </p:nvSpPr>
        <p:spPr/>
        <p:txBody>
          <a:bodyPr/>
          <a:lstStyle/>
          <a:p>
            <a:pPr>
              <a:defRPr/>
            </a:pPr>
            <a:fld id="{96498007-2815-4A8B-B656-194E01A111E4}" type="slidenum">
              <a:rPr lang="en-US" smtClean="0">
                <a:solidFill>
                  <a:prstClr val="black"/>
                </a:solidFill>
              </a:rPr>
              <a:pPr>
                <a:defRPr/>
              </a:pPr>
              <a:t>‹Nr.›</a:t>
            </a:fld>
            <a:endParaRPr lang="en-US">
              <a:solidFill>
                <a:prstClr val="black"/>
              </a:solidFill>
            </a:endParaRPr>
          </a:p>
        </p:txBody>
      </p:sp>
      <p:sp>
        <p:nvSpPr>
          <p:cNvPr id="11" name="Footer Placeholder 10"/>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4939235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906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619" y="429"/>
            <a:ext cx="9904763"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619" y="429"/>
            <a:ext cx="9904763"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619" y="429"/>
            <a:ext cx="9904763" cy="6857143"/>
          </a:xfrm>
          <a:prstGeom prst="rect">
            <a:avLst/>
          </a:prstGeom>
          <a:noFill/>
          <a:ln>
            <a:noFill/>
          </a:ln>
        </p:spPr>
      </p:pic>
      <p:sp>
        <p:nvSpPr>
          <p:cNvPr id="31" name="Rectangle 31"/>
          <p:cNvSpPr>
            <a:spLocks noGrp="1"/>
          </p:cNvSpPr>
          <p:nvPr>
            <p:ph type="subTitle" idx="1"/>
          </p:nvPr>
        </p:nvSpPr>
        <p:spPr>
          <a:xfrm>
            <a:off x="2700462" y="5094578"/>
            <a:ext cx="6710238"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Rectangle 5"/>
          <p:cNvSpPr>
            <a:spLocks noGrp="1"/>
          </p:cNvSpPr>
          <p:nvPr>
            <p:ph type="ctrTitle"/>
          </p:nvPr>
        </p:nvSpPr>
        <p:spPr>
          <a:xfrm>
            <a:off x="1201401" y="3606801"/>
            <a:ext cx="8209299" cy="1470025"/>
          </a:xfrm>
        </p:spPr>
        <p:txBody>
          <a:bodyPr anchor="b" anchorCtr="0"/>
          <a:lstStyle>
            <a:lvl1pPr algn="r">
              <a:defRPr sz="4000"/>
            </a:lvl1p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1" name="Slide Number Placeholder 10"/>
          <p:cNvSpPr>
            <a:spLocks noGrp="1"/>
          </p:cNvSpPr>
          <p:nvPr>
            <p:ph type="sldNum" sz="quarter" idx="11"/>
          </p:nvPr>
        </p:nvSpPr>
        <p:spPr/>
        <p:txBody>
          <a:bodyPr/>
          <a:lstStyle/>
          <a:p>
            <a:pPr>
              <a:defRPr/>
            </a:pPr>
            <a:fld id="{3DFB0FC8-A66A-4E97-AF69-5E54F31F8C80}" type="slidenum">
              <a:rPr lang="en-US" smtClean="0">
                <a:solidFill>
                  <a:prstClr val="black"/>
                </a:solidFill>
              </a:rPr>
              <a:pPr>
                <a:defRPr/>
              </a:pPr>
              <a:t>‹Nr.›</a:t>
            </a:fld>
            <a:endParaRPr lang="en-US">
              <a:solidFill>
                <a:prstClr val="black"/>
              </a:solidFill>
            </a:endParaRPr>
          </a:p>
        </p:txBody>
      </p:sp>
      <p:sp>
        <p:nvSpPr>
          <p:cNvPr id="12" name="Footer Placeholder 11"/>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81046549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Заголовок и текст">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9" name="Title 8"/>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0" name="Slide Number Placeholder 9"/>
          <p:cNvSpPr>
            <a:spLocks noGrp="1"/>
          </p:cNvSpPr>
          <p:nvPr>
            <p:ph type="sldNum" sz="quarter" idx="11"/>
          </p:nvPr>
        </p:nvSpPr>
        <p:spPr/>
        <p:txBody>
          <a:bodyPr/>
          <a:lstStyle/>
          <a:p>
            <a:pPr>
              <a:defRPr/>
            </a:pPr>
            <a:fld id="{0A0EA45F-2B79-496D-841E-FB5FBEACD65E}" type="slidenum">
              <a:rPr lang="en-US" smtClean="0">
                <a:solidFill>
                  <a:prstClr val="black"/>
                </a:solidFill>
              </a:rPr>
              <a:pPr>
                <a:defRPr/>
              </a:pPr>
              <a:t>‹Nr.›</a:t>
            </a:fld>
            <a:endParaRPr lang="en-US">
              <a:solidFill>
                <a:prstClr val="black"/>
              </a:solidFill>
            </a:endParaRPr>
          </a:p>
        </p:txBody>
      </p:sp>
      <p:sp>
        <p:nvSpPr>
          <p:cNvPr id="11" name="Footer Placeholder 10"/>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03636808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7" name="Date Placeholder 6"/>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8" name="Slide Number Placeholder 7"/>
          <p:cNvSpPr>
            <a:spLocks noGrp="1"/>
          </p:cNvSpPr>
          <p:nvPr>
            <p:ph type="sldNum" sz="quarter" idx="11"/>
          </p:nvPr>
        </p:nvSpPr>
        <p:spPr/>
        <p:txBody>
          <a:bodyPr/>
          <a:lstStyle/>
          <a:p>
            <a:pPr>
              <a:defRPr/>
            </a:pPr>
            <a:fld id="{C88AD474-0F9D-4B38-80CF-829B43BB840B}" type="slidenum">
              <a:rPr lang="en-US" smtClean="0">
                <a:solidFill>
                  <a:prstClr val="black"/>
                </a:solidFill>
              </a:rPr>
              <a:pPr>
                <a:defRPr/>
              </a:pPr>
              <a:t>‹Nr.›</a:t>
            </a:fld>
            <a:endParaRPr lang="en-US">
              <a:solidFill>
                <a:prstClr val="black"/>
              </a:solidFill>
            </a:endParaRPr>
          </a:p>
        </p:txBody>
      </p:sp>
      <p:sp>
        <p:nvSpPr>
          <p:cNvPr id="9" name="Footer Placeholder 8"/>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638626999"/>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6" name="Slide Number Placeholder 5"/>
          <p:cNvSpPr>
            <a:spLocks noGrp="1"/>
          </p:cNvSpPr>
          <p:nvPr>
            <p:ph type="sldNum" sz="quarter" idx="11"/>
          </p:nvPr>
        </p:nvSpPr>
        <p:spPr/>
        <p:txBody>
          <a:bodyPr/>
          <a:lstStyle/>
          <a:p>
            <a:pPr>
              <a:defRPr/>
            </a:pPr>
            <a:fld id="{7B1C7004-B10C-496F-A43E-31AE986F4027}" type="slidenum">
              <a:rPr lang="en-US" smtClean="0">
                <a:solidFill>
                  <a:prstClr val="black"/>
                </a:solidFill>
              </a:rPr>
              <a:pPr>
                <a:defRPr/>
              </a:pPr>
              <a:t>‹Nr.›</a:t>
            </a:fld>
            <a:endParaRPr lang="en-US">
              <a:solidFill>
                <a:prstClr val="black"/>
              </a:solidFill>
            </a:endParaRPr>
          </a:p>
        </p:txBody>
      </p:sp>
      <p:sp>
        <p:nvSpPr>
          <p:cNvPr id="8" name="Footer Placeholder 7"/>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6223410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Заголовок и текст в две колонки">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95300" y="1600201"/>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Rectangle 11"/>
          <p:cNvSpPr>
            <a:spLocks noGrp="1"/>
          </p:cNvSpPr>
          <p:nvPr>
            <p:ph type="body" sz="half" idx="2"/>
          </p:nvPr>
        </p:nvSpPr>
        <p:spPr>
          <a:xfrm>
            <a:off x="5035550" y="1600201"/>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10" name="Date Placeholder 9"/>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2" name="Slide Number Placeholder 11"/>
          <p:cNvSpPr>
            <a:spLocks noGrp="1"/>
          </p:cNvSpPr>
          <p:nvPr>
            <p:ph type="sldNum" sz="quarter" idx="11"/>
          </p:nvPr>
        </p:nvSpPr>
        <p:spPr/>
        <p:txBody>
          <a:bodyPr/>
          <a:lstStyle/>
          <a:p>
            <a:pPr>
              <a:defRPr/>
            </a:pPr>
            <a:fld id="{8331756E-6C06-4692-A433-3601BE3253DD}" type="slidenum">
              <a:rPr lang="en-US" smtClean="0">
                <a:solidFill>
                  <a:prstClr val="black"/>
                </a:solidFill>
              </a:rPr>
              <a:pPr>
                <a:defRPr/>
              </a:pPr>
              <a:t>‹Nr.›</a:t>
            </a:fld>
            <a:endParaRPr lang="en-US">
              <a:solidFill>
                <a:prstClr val="black"/>
              </a:solidFill>
            </a:endParaRPr>
          </a:p>
        </p:txBody>
      </p:sp>
      <p:sp>
        <p:nvSpPr>
          <p:cNvPr id="13" name="Footer Placeholder 12"/>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9437958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9415" y="1117600"/>
            <a:ext cx="43529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84740" y="1117600"/>
            <a:ext cx="435451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6974873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Title 6"/>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9" name="Slide Number Placeholder 8"/>
          <p:cNvSpPr>
            <a:spLocks noGrp="1"/>
          </p:cNvSpPr>
          <p:nvPr>
            <p:ph type="sldNum" sz="quarter" idx="11"/>
          </p:nvPr>
        </p:nvSpPr>
        <p:spPr/>
        <p:txBody>
          <a:bodyPr/>
          <a:lstStyle/>
          <a:p>
            <a:pPr>
              <a:defRPr/>
            </a:pPr>
            <a:fld id="{CF7412C9-2618-44B6-AD3A-D9C1F4D7908A}" type="slidenum">
              <a:rPr lang="en-US" smtClean="0">
                <a:solidFill>
                  <a:prstClr val="black"/>
                </a:solidFill>
              </a:rPr>
              <a:pPr>
                <a:defRPr/>
              </a:pPr>
              <a:t>‹Nr.›</a:t>
            </a:fld>
            <a:endParaRPr lang="en-US">
              <a:solidFill>
                <a:prstClr val="black"/>
              </a:solidFill>
            </a:endParaRPr>
          </a:p>
        </p:txBody>
      </p:sp>
      <p:sp>
        <p:nvSpPr>
          <p:cNvPr id="10" name="Footer Placeholder 9"/>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87882960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95300" y="1600201"/>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7" name="Rectangle 17"/>
          <p:cNvSpPr>
            <a:spLocks noGrp="1"/>
          </p:cNvSpPr>
          <p:nvPr>
            <p:ph sz="half" idx="2"/>
          </p:nvPr>
        </p:nvSpPr>
        <p:spPr>
          <a:xfrm>
            <a:off x="5035550" y="1600201"/>
            <a:ext cx="437515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9" name="Date Placeholder 8"/>
          <p:cNvSpPr>
            <a:spLocks noGrp="1"/>
          </p:cNvSpPr>
          <p:nvPr>
            <p:ph type="dt" sz="half" idx="10"/>
          </p:nvPr>
        </p:nvSpPr>
        <p:spPr/>
        <p:txBody>
          <a:bodyPr/>
          <a:lstStyle/>
          <a:p>
            <a:pPr>
              <a:defRPr/>
            </a:pPr>
            <a:r>
              <a:rPr lang="ru-RU" smtClean="0">
                <a:solidFill>
                  <a:prstClr val="black"/>
                </a:solidFill>
              </a:rPr>
              <a:t>3/20/2014</a:t>
            </a:r>
            <a:endParaRPr lang="en-US">
              <a:solidFill>
                <a:prstClr val="black"/>
              </a:solidFill>
            </a:endParaRPr>
          </a:p>
        </p:txBody>
      </p:sp>
      <p:sp>
        <p:nvSpPr>
          <p:cNvPr id="10" name="Slide Number Placeholder 9"/>
          <p:cNvSpPr>
            <a:spLocks noGrp="1"/>
          </p:cNvSpPr>
          <p:nvPr>
            <p:ph type="sldNum" sz="quarter" idx="11"/>
          </p:nvPr>
        </p:nvSpPr>
        <p:spPr/>
        <p:txBody>
          <a:bodyPr/>
          <a:lstStyle/>
          <a:p>
            <a:pPr>
              <a:defRPr/>
            </a:pPr>
            <a:fld id="{96498007-2815-4A8B-B656-194E01A111E4}" type="slidenum">
              <a:rPr lang="en-US" smtClean="0">
                <a:solidFill>
                  <a:prstClr val="black"/>
                </a:solidFill>
              </a:rPr>
              <a:pPr>
                <a:defRPr/>
              </a:pPr>
              <a:t>‹Nr.›</a:t>
            </a:fld>
            <a:endParaRPr lang="en-US">
              <a:solidFill>
                <a:prstClr val="black"/>
              </a:solidFill>
            </a:endParaRPr>
          </a:p>
        </p:txBody>
      </p:sp>
      <p:sp>
        <p:nvSpPr>
          <p:cNvPr id="11" name="Footer Placeholder 10"/>
          <p:cNvSpPr>
            <a:spLocks noGrp="1"/>
          </p:cNvSpPr>
          <p:nvPr>
            <p:ph type="ftr" sz="quarter" idx="12"/>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11745629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AutoShape 1127" descr="siegel2"/>
          <p:cNvSpPr>
            <a:spLocks noChangeAspect="1" noChangeArrowheads="1"/>
          </p:cNvSpPr>
          <p:nvPr userDrawn="1"/>
        </p:nvSpPr>
        <p:spPr bwMode="auto">
          <a:xfrm>
            <a:off x="385764" y="61913"/>
            <a:ext cx="1771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solidFill>
                <a:srgbClr val="000000"/>
              </a:solidFill>
            </a:endParaRPr>
          </a:p>
        </p:txBody>
      </p:sp>
      <p:sp>
        <p:nvSpPr>
          <p:cNvPr id="4" name="Line 1128"/>
          <p:cNvSpPr>
            <a:spLocks noChangeShapeType="1"/>
          </p:cNvSpPr>
          <p:nvPr userDrawn="1"/>
        </p:nvSpPr>
        <p:spPr bwMode="auto">
          <a:xfrm>
            <a:off x="1201738" y="6469063"/>
            <a:ext cx="72009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8" name="Rectangle 1126"/>
          <p:cNvSpPr>
            <a:spLocks noGrp="1" noChangeArrowheads="1"/>
          </p:cNvSpPr>
          <p:nvPr>
            <p:ph type="ctrTitle"/>
          </p:nvPr>
        </p:nvSpPr>
        <p:spPr>
          <a:xfrm>
            <a:off x="1166813" y="361950"/>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lvl1pPr>
          </a:lstStyle>
          <a:p>
            <a:pPr lvl="0"/>
            <a:r>
              <a:rPr lang="en-GB" noProof="0" smtClean="0"/>
              <a:t>Fare clic per modificare lo stile del titolo dello schema</a:t>
            </a:r>
          </a:p>
        </p:txBody>
      </p:sp>
    </p:spTree>
    <p:extLst>
      <p:ext uri="{BB962C8B-B14F-4D97-AF65-F5344CB8AC3E}">
        <p14:creationId xmlns:p14="http://schemas.microsoft.com/office/powerpoint/2010/main" val="127752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91284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2"/>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901654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9414" y="1117600"/>
            <a:ext cx="43529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84738" y="1117600"/>
            <a:ext cx="4354513"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80335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77"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77"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269485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789303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3440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13039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61976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048276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7318579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24688" y="228600"/>
            <a:ext cx="2214562" cy="5232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79414" y="228600"/>
            <a:ext cx="6492875" cy="5232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507024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5" descr="Neue_Perspektive2_Mesh"/>
          <p:cNvPicPr>
            <a:picLocks noChangeAspect="1" noChangeArrowheads="1"/>
          </p:cNvPicPr>
          <p:nvPr/>
        </p:nvPicPr>
        <p:blipFill>
          <a:blip r:embed="rId2" cstate="print">
            <a:extLst>
              <a:ext uri="{28A0092B-C50C-407E-A947-70E740481C1C}">
                <a14:useLocalDpi xmlns:a14="http://schemas.microsoft.com/office/drawing/2010/main" val="0"/>
              </a:ext>
            </a:extLst>
          </a:blip>
          <a:srcRect l="14125" t="20818" r="14999" b="20818"/>
          <a:stretch>
            <a:fillRect/>
          </a:stretch>
        </p:blipFill>
        <p:spPr bwMode="auto">
          <a:xfrm>
            <a:off x="431668" y="1430340"/>
            <a:ext cx="8576601"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p:nvGrpSpPr>
        <p:grpSpPr bwMode="auto">
          <a:xfrm>
            <a:off x="0" y="1"/>
            <a:ext cx="9906000" cy="6615113"/>
            <a:chOff x="0" y="0"/>
            <a:chExt cx="5760" cy="4167"/>
          </a:xfrm>
        </p:grpSpPr>
        <p:pic>
          <p:nvPicPr>
            <p:cNvPr id="6"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4" y="3984"/>
              <a:ext cx="57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9"/>
            <p:cNvSpPr>
              <a:spLocks noChangeShapeType="1"/>
            </p:cNvSpPr>
            <p:nvPr userDrawn="1"/>
          </p:nvSpPr>
          <p:spPr bwMode="auto">
            <a:xfrm flipH="1">
              <a:off x="0" y="412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0">
                <a:solidFill>
                  <a:srgbClr val="000000"/>
                </a:solidFill>
                <a:cs typeface="Arial" pitchFamily="34" charset="0"/>
              </a:endParaRPr>
            </a:p>
          </p:txBody>
        </p:sp>
        <p:sp>
          <p:nvSpPr>
            <p:cNvPr id="8" name="Line 10"/>
            <p:cNvSpPr>
              <a:spLocks noChangeShapeType="1"/>
            </p:cNvSpPr>
            <p:nvPr userDrawn="1"/>
          </p:nvSpPr>
          <p:spPr bwMode="auto">
            <a:xfrm>
              <a:off x="5424" y="4128"/>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0">
                <a:solidFill>
                  <a:srgbClr val="000000"/>
                </a:solidFill>
                <a:cs typeface="Arial" pitchFamily="34" charset="0"/>
              </a:endParaRPr>
            </a:p>
          </p:txBody>
        </p:sp>
        <p:pic>
          <p:nvPicPr>
            <p:cNvPr id="9"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3"/>
          <p:cNvSpPr>
            <a:spLocks noGrp="1" noChangeArrowheads="1"/>
          </p:cNvSpPr>
          <p:nvPr>
            <p:ph type="subTitle" idx="1"/>
          </p:nvPr>
        </p:nvSpPr>
        <p:spPr bwMode="auto">
          <a:xfrm>
            <a:off x="1786866" y="2424116"/>
            <a:ext cx="6014111" cy="2592387"/>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defRPr/>
            </a:lvl1pPr>
          </a:lstStyle>
          <a:p>
            <a:r>
              <a:rPr lang="de-DE"/>
              <a:t>Master-Untertitelformat bearbeiten</a:t>
            </a:r>
          </a:p>
        </p:txBody>
      </p:sp>
      <p:sp>
        <p:nvSpPr>
          <p:cNvPr id="50188" name="Rectangle 12"/>
          <p:cNvSpPr>
            <a:spLocks noGrp="1" noChangeArrowheads="1"/>
          </p:cNvSpPr>
          <p:nvPr>
            <p:ph type="ctrTitle"/>
          </p:nvPr>
        </p:nvSpPr>
        <p:spPr>
          <a:xfrm>
            <a:off x="412751" y="76200"/>
            <a:ext cx="9095979" cy="1066800"/>
          </a:xfrm>
        </p:spPr>
        <p:txBody>
          <a:bodyPr/>
          <a:lstStyle>
            <a:lvl1pPr algn="ctr">
              <a:defRPr/>
            </a:lvl1pPr>
          </a:lstStyle>
          <a:p>
            <a:r>
              <a:rPr lang="de-DE"/>
              <a:t>Mastertitelformat bearbeiten</a:t>
            </a:r>
          </a:p>
        </p:txBody>
      </p:sp>
      <p:sp>
        <p:nvSpPr>
          <p:cNvPr id="12" name="Rectangle 6"/>
          <p:cNvSpPr>
            <a:spLocks noGrp="1" noChangeArrowheads="1"/>
          </p:cNvSpPr>
          <p:nvPr>
            <p:ph type="sldNum" sz="quarter" idx="12"/>
          </p:nvPr>
        </p:nvSpPr>
        <p:spPr/>
        <p:txBody>
          <a:bodyPr/>
          <a:lstStyle>
            <a:lvl1pPr>
              <a:defRPr/>
            </a:lvl1pPr>
          </a:lstStyle>
          <a:p>
            <a:pPr>
              <a:defRPr/>
            </a:pPr>
            <a:fld id="{89896F9B-1292-4B79-B556-6C3FA09331E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514430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495300" y="1600203"/>
            <a:ext cx="89154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0"/>
          <p:cNvSpPr>
            <a:spLocks noGrp="1" noChangeArrowheads="1"/>
          </p:cNvSpPr>
          <p:nvPr>
            <p:ph type="sldNum" sz="quarter" idx="12"/>
          </p:nvPr>
        </p:nvSpPr>
        <p:spPr>
          <a:ln/>
        </p:spPr>
        <p:txBody>
          <a:bodyPr/>
          <a:lstStyle>
            <a:lvl1pPr>
              <a:defRPr/>
            </a:lvl1pPr>
          </a:lstStyle>
          <a:p>
            <a:pPr>
              <a:defRPr/>
            </a:pPr>
            <a:fld id="{1E403588-EAF1-451D-8E9A-4974555097E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035268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506" y="4406903"/>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6" name="Rectangle 10"/>
          <p:cNvSpPr>
            <a:spLocks noGrp="1" noChangeArrowheads="1"/>
          </p:cNvSpPr>
          <p:nvPr>
            <p:ph type="sldNum" sz="quarter" idx="12"/>
          </p:nvPr>
        </p:nvSpPr>
        <p:spPr>
          <a:ln/>
        </p:spPr>
        <p:txBody>
          <a:bodyPr/>
          <a:lstStyle>
            <a:lvl1pPr>
              <a:defRPr/>
            </a:lvl1pPr>
          </a:lstStyle>
          <a:p>
            <a:pPr>
              <a:defRPr/>
            </a:pPr>
            <a:fld id="{9D20D2B0-81A4-486C-BF34-7CE23E58A3A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5091638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95300" y="1600203"/>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35550" y="1600203"/>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0"/>
          <p:cNvSpPr>
            <a:spLocks noGrp="1" noChangeArrowheads="1"/>
          </p:cNvSpPr>
          <p:nvPr>
            <p:ph type="sldNum" sz="quarter" idx="12"/>
          </p:nvPr>
        </p:nvSpPr>
        <p:spPr>
          <a:ln/>
        </p:spPr>
        <p:txBody>
          <a:bodyPr/>
          <a:lstStyle>
            <a:lvl1pPr>
              <a:defRPr/>
            </a:lvl1pPr>
          </a:lstStyle>
          <a:p>
            <a:pPr>
              <a:defRPr/>
            </a:pPr>
            <a:fld id="{3F402232-361B-49A9-AB8C-D640304B0EF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684112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032112"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5032112"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Rectangle 10"/>
          <p:cNvSpPr>
            <a:spLocks noGrp="1" noChangeArrowheads="1"/>
          </p:cNvSpPr>
          <p:nvPr>
            <p:ph type="sldNum" sz="quarter" idx="12"/>
          </p:nvPr>
        </p:nvSpPr>
        <p:spPr>
          <a:ln/>
        </p:spPr>
        <p:txBody>
          <a:bodyPr/>
          <a:lstStyle>
            <a:lvl1pPr>
              <a:defRPr/>
            </a:lvl1pPr>
          </a:lstStyle>
          <a:p>
            <a:pPr>
              <a:defRPr/>
            </a:pPr>
            <a:fld id="{DC605B5C-735D-43AF-B519-DD4D6484728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60307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Rectangle 10"/>
          <p:cNvSpPr>
            <a:spLocks noGrp="1" noChangeArrowheads="1"/>
          </p:cNvSpPr>
          <p:nvPr>
            <p:ph type="sldNum" sz="quarter" idx="12"/>
          </p:nvPr>
        </p:nvSpPr>
        <p:spPr>
          <a:ln/>
        </p:spPr>
        <p:txBody>
          <a:bodyPr/>
          <a:lstStyle>
            <a:lvl1pPr>
              <a:defRPr/>
            </a:lvl1pPr>
          </a:lstStyle>
          <a:p>
            <a:pPr>
              <a:defRPr/>
            </a:pPr>
            <a:fld id="{29B66356-7294-4309-B1C6-121A97F4AB2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769028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233892" y="6583366"/>
            <a:ext cx="2063750" cy="274637"/>
          </a:xfrm>
          <a:prstGeom prst="rect">
            <a:avLst/>
          </a:prstGeom>
          <a:ln/>
        </p:spPr>
        <p:txBody>
          <a:bodyPr/>
          <a:lstStyle>
            <a:lvl1pPr>
              <a:defRPr/>
            </a:lvl1pPr>
          </a:lstStyle>
          <a:p>
            <a:pPr>
              <a:defRPr/>
            </a:pPr>
            <a:r>
              <a:rPr lang="de-DE">
                <a:solidFill>
                  <a:srgbClr val="000000"/>
                </a:solidFill>
              </a:rPr>
              <a:t>26.03.201225-27.01.201209.26.- 09.30.2011</a:t>
            </a:r>
          </a:p>
        </p:txBody>
      </p:sp>
      <p:sp>
        <p:nvSpPr>
          <p:cNvPr id="3" name="Rectangle 9"/>
          <p:cNvSpPr>
            <a:spLocks noGrp="1" noChangeArrowheads="1"/>
          </p:cNvSpPr>
          <p:nvPr>
            <p:ph type="ftr" sz="quarter" idx="11"/>
          </p:nvPr>
        </p:nvSpPr>
        <p:spPr>
          <a:xfrm>
            <a:off x="2357835" y="6583366"/>
            <a:ext cx="5747544" cy="274637"/>
          </a:xfrm>
          <a:prstGeom prst="rect">
            <a:avLst/>
          </a:prstGeom>
          <a:ln/>
        </p:spPr>
        <p:txBody>
          <a:bodyPr/>
          <a:lstStyle>
            <a:lvl1pPr>
              <a:defRPr/>
            </a:lvl1pPr>
          </a:lstStyle>
          <a:p>
            <a:pPr>
              <a:defRPr/>
            </a:pPr>
            <a:r>
              <a:rPr lang="de-DE">
                <a:solidFill>
                  <a:srgbClr val="000000"/>
                </a:solidFill>
              </a:rPr>
              <a:t>CBM Collaboration MeetingCBM FEE/DAQ/FLES WorkshopJochen Frühauf, 18th-CBM Collaboration Meeting Beijing, China</a:t>
            </a:r>
          </a:p>
        </p:txBody>
      </p:sp>
      <p:sp>
        <p:nvSpPr>
          <p:cNvPr id="4" name="Rectangle 10"/>
          <p:cNvSpPr>
            <a:spLocks noGrp="1" noChangeArrowheads="1"/>
          </p:cNvSpPr>
          <p:nvPr>
            <p:ph type="sldNum" sz="quarter" idx="12"/>
          </p:nvPr>
        </p:nvSpPr>
        <p:spPr>
          <a:ln/>
        </p:spPr>
        <p:txBody>
          <a:bodyPr/>
          <a:lstStyle>
            <a:lvl1pPr>
              <a:defRPr/>
            </a:lvl1pPr>
          </a:lstStyle>
          <a:p>
            <a:pPr>
              <a:defRPr/>
            </a:pPr>
            <a:fld id="{1F9F0B0B-4948-4422-80BB-4FC72146CD1B}"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503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1454643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006"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2972" y="273052"/>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7" name="Rectangle 10"/>
          <p:cNvSpPr>
            <a:spLocks noGrp="1" noChangeArrowheads="1"/>
          </p:cNvSpPr>
          <p:nvPr>
            <p:ph type="sldNum" sz="quarter" idx="12"/>
          </p:nvPr>
        </p:nvSpPr>
        <p:spPr>
          <a:ln/>
        </p:spPr>
        <p:txBody>
          <a:bodyPr/>
          <a:lstStyle>
            <a:lvl1pPr>
              <a:defRPr/>
            </a:lvl1pPr>
          </a:lstStyle>
          <a:p>
            <a:pPr>
              <a:defRPr/>
            </a:pPr>
            <a:fld id="{A7E9504C-EAC7-405E-979B-FB14AAD6FB53}"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83095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645" y="4800600"/>
            <a:ext cx="59436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7" name="Rectangle 10"/>
          <p:cNvSpPr>
            <a:spLocks noGrp="1" noChangeArrowheads="1"/>
          </p:cNvSpPr>
          <p:nvPr>
            <p:ph type="sldNum" sz="quarter" idx="12"/>
          </p:nvPr>
        </p:nvSpPr>
        <p:spPr>
          <a:ln/>
        </p:spPr>
        <p:txBody>
          <a:bodyPr/>
          <a:lstStyle>
            <a:lvl1pPr>
              <a:defRPr/>
            </a:lvl1pPr>
          </a:lstStyle>
          <a:p>
            <a:pPr>
              <a:defRPr/>
            </a:pPr>
            <a:fld id="{CE3935BB-05AF-4648-817E-73C9CAB48AA9}"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811628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95300" y="1600203"/>
            <a:ext cx="89154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0"/>
          <p:cNvSpPr>
            <a:spLocks noGrp="1" noChangeArrowheads="1"/>
          </p:cNvSpPr>
          <p:nvPr>
            <p:ph type="sldNum" sz="quarter" idx="12"/>
          </p:nvPr>
        </p:nvSpPr>
        <p:spPr>
          <a:ln/>
        </p:spPr>
        <p:txBody>
          <a:bodyPr/>
          <a:lstStyle>
            <a:lvl1pPr>
              <a:defRPr/>
            </a:lvl1pPr>
          </a:lstStyle>
          <a:p>
            <a:pPr>
              <a:defRPr/>
            </a:pPr>
            <a:fld id="{001F0131-48C6-4E80-913B-0A87408D90F8}"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697475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235166" y="74613"/>
            <a:ext cx="2273565" cy="60515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12752" y="74613"/>
            <a:ext cx="6657314" cy="6051550"/>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0"/>
          <p:cNvSpPr>
            <a:spLocks noGrp="1" noChangeArrowheads="1"/>
          </p:cNvSpPr>
          <p:nvPr>
            <p:ph type="sldNum" sz="quarter" idx="12"/>
          </p:nvPr>
        </p:nvSpPr>
        <p:spPr>
          <a:ln/>
        </p:spPr>
        <p:txBody>
          <a:bodyPr/>
          <a:lstStyle>
            <a:lvl1pPr>
              <a:defRPr/>
            </a:lvl1pPr>
          </a:lstStyle>
          <a:p>
            <a:pPr>
              <a:defRPr/>
            </a:pPr>
            <a:fld id="{1A0F7B03-1FD0-431E-80E8-43253E6C560C}"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225533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12751" y="74613"/>
            <a:ext cx="9095979" cy="1065212"/>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95300" y="1600203"/>
            <a:ext cx="437515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035550" y="1600203"/>
            <a:ext cx="437515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0"/>
          <p:cNvSpPr>
            <a:spLocks noGrp="1" noChangeArrowheads="1"/>
          </p:cNvSpPr>
          <p:nvPr>
            <p:ph type="sldNum" sz="quarter" idx="12"/>
          </p:nvPr>
        </p:nvSpPr>
        <p:spPr>
          <a:ln/>
        </p:spPr>
        <p:txBody>
          <a:bodyPr/>
          <a:lstStyle>
            <a:lvl1pPr>
              <a:defRPr/>
            </a:lvl1pPr>
          </a:lstStyle>
          <a:p>
            <a:pPr>
              <a:defRPr/>
            </a:pPr>
            <a:fld id="{89B5CB18-A1A5-4944-836A-0C5667334EE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362008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12751" y="74613"/>
            <a:ext cx="9095979" cy="1065212"/>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95300" y="1600200"/>
            <a:ext cx="437515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035550" y="1600200"/>
            <a:ext cx="437515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95300" y="3938589"/>
            <a:ext cx="437515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5035550" y="3938589"/>
            <a:ext cx="437515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Rectangle 10"/>
          <p:cNvSpPr>
            <a:spLocks noGrp="1" noChangeArrowheads="1"/>
          </p:cNvSpPr>
          <p:nvPr>
            <p:ph type="sldNum" sz="quarter" idx="12"/>
          </p:nvPr>
        </p:nvSpPr>
        <p:spPr>
          <a:ln/>
        </p:spPr>
        <p:txBody>
          <a:bodyPr/>
          <a:lstStyle>
            <a:lvl1pPr>
              <a:defRPr/>
            </a:lvl1pPr>
          </a:lstStyle>
          <a:p>
            <a:pPr>
              <a:defRPr/>
            </a:pPr>
            <a:fld id="{441B15AB-F9FE-408C-804E-1AD81F4E8BA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137870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Titel 7"/>
          <p:cNvSpPr>
            <a:spLocks noGrp="1"/>
          </p:cNvSpPr>
          <p:nvPr>
            <p:ph type="ctrTitle"/>
          </p:nvPr>
        </p:nvSpPr>
        <p:spPr>
          <a:xfrm>
            <a:off x="457199" y="1371600"/>
            <a:ext cx="89154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de-DE" smtClean="0"/>
              <a:t>Titelmasterformat durch Klicken bearbeiten</a:t>
            </a:r>
            <a:endParaRPr kumimoji="0" lang="en-US"/>
          </a:p>
        </p:txBody>
      </p:sp>
      <p:sp>
        <p:nvSpPr>
          <p:cNvPr id="28" name="Datumsplatzhalter 27"/>
          <p:cNvSpPr>
            <a:spLocks noGrp="1"/>
          </p:cNvSpPr>
          <p:nvPr>
            <p:ph type="dt" sz="half" idx="10"/>
          </p:nvPr>
        </p:nvSpPr>
        <p:spPr>
          <a:xfrm>
            <a:off x="495300" y="6553200"/>
            <a:ext cx="2311400" cy="228600"/>
          </a:xfrm>
        </p:spPr>
        <p:txBody>
          <a:bodyPr/>
          <a:lstStyle/>
          <a:p>
            <a:endParaRPr lang="en-US" dirty="0">
              <a:solidFill>
                <a:prstClr val="white">
                  <a:shade val="50000"/>
                </a:prstClr>
              </a:solidFill>
            </a:endParaRPr>
          </a:p>
        </p:txBody>
      </p:sp>
      <p:sp>
        <p:nvSpPr>
          <p:cNvPr id="17" name="Fußzeilenplatzhalter 16"/>
          <p:cNvSpPr>
            <a:spLocks noGrp="1"/>
          </p:cNvSpPr>
          <p:nvPr>
            <p:ph type="ftr" sz="quarter" idx="11"/>
          </p:nvPr>
        </p:nvSpPr>
        <p:spPr>
          <a:xfrm>
            <a:off x="3384550" y="6492876"/>
            <a:ext cx="4127500" cy="288925"/>
          </a:xfrm>
        </p:spPr>
        <p:txBody>
          <a:bodyPr/>
          <a:lstStyle/>
          <a:p>
            <a:endParaRPr lang="en-US" dirty="0">
              <a:solidFill>
                <a:prstClr val="white">
                  <a:shade val="50000"/>
                </a:prstClr>
              </a:solidFill>
            </a:endParaRPr>
          </a:p>
        </p:txBody>
      </p:sp>
      <p:sp>
        <p:nvSpPr>
          <p:cNvPr id="29" name="Foliennummernplatzhalter 28"/>
          <p:cNvSpPr>
            <a:spLocks noGrp="1"/>
          </p:cNvSpPr>
          <p:nvPr>
            <p:ph type="sldNum" sz="quarter" idx="12"/>
          </p:nvPr>
        </p:nvSpPr>
        <p:spPr>
          <a:xfrm>
            <a:off x="8585200" y="6477000"/>
            <a:ext cx="825500" cy="304800"/>
          </a:xfrm>
        </p:spPr>
        <p:txBody>
          <a:bodyPr/>
          <a:lstStyle/>
          <a:p>
            <a:fld id="{B6F15528-21DE-4FAA-801E-634DDDAF4B2B}" type="slidenum">
              <a:rPr lang="en-US" smtClean="0">
                <a:solidFill>
                  <a:prstClr val="white">
                    <a:shade val="50000"/>
                  </a:prstClr>
                </a:solidFill>
              </a:rPr>
              <a:pPr/>
              <a:t>‹Nr.›</a:t>
            </a:fld>
            <a:endParaRPr lang="en-US" dirty="0">
              <a:solidFill>
                <a:prstClr val="white">
                  <a:shade val="50000"/>
                </a:prstClr>
              </a:solidFill>
            </a:endParaRPr>
          </a:p>
        </p:txBody>
      </p:sp>
      <p:sp>
        <p:nvSpPr>
          <p:cNvPr id="9" name="Untertitel 8"/>
          <p:cNvSpPr>
            <a:spLocks noGrp="1"/>
          </p:cNvSpPr>
          <p:nvPr>
            <p:ph type="subTitle" idx="1"/>
          </p:nvPr>
        </p:nvSpPr>
        <p:spPr>
          <a:xfrm>
            <a:off x="1485900" y="3331698"/>
            <a:ext cx="69342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Tree>
    <p:extLst>
      <p:ext uri="{BB962C8B-B14F-4D97-AF65-F5344CB8AC3E}">
        <p14:creationId xmlns:p14="http://schemas.microsoft.com/office/powerpoint/2010/main" val="341064680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6" name="Datumsplatzhalter 5"/>
          <p:cNvSpPr>
            <a:spLocks noGrp="1"/>
          </p:cNvSpPr>
          <p:nvPr>
            <p:ph type="dt" sz="half" idx="10"/>
          </p:nvPr>
        </p:nvSpPr>
        <p:spPr>
          <a:xfrm>
            <a:off x="495300" y="6416676"/>
            <a:ext cx="1485900" cy="365125"/>
          </a:xfrm>
        </p:spPr>
        <p:txBody>
          <a:bodyPr/>
          <a:lstStyle/>
          <a:p>
            <a:endParaRPr lang="en-US" dirty="0">
              <a:solidFill>
                <a:prstClr val="white">
                  <a:shade val="50000"/>
                </a:prstClr>
              </a:solidFill>
            </a:endParaRPr>
          </a:p>
        </p:txBody>
      </p:sp>
      <p:sp>
        <p:nvSpPr>
          <p:cNvPr id="7" name="Fußzeilenplatzhalter 6"/>
          <p:cNvSpPr>
            <a:spLocks noGrp="1"/>
          </p:cNvSpPr>
          <p:nvPr>
            <p:ph type="ftr" sz="quarter" idx="11"/>
          </p:nvPr>
        </p:nvSpPr>
        <p:spPr>
          <a:xfrm>
            <a:off x="3136900" y="6416676"/>
            <a:ext cx="4044950" cy="365125"/>
          </a:xfrm>
        </p:spPr>
        <p:txBody>
          <a:bodyPr/>
          <a:lstStyle/>
          <a:p>
            <a:endParaRPr lang="en-US" dirty="0">
              <a:solidFill>
                <a:prstClr val="white">
                  <a:shade val="50000"/>
                </a:prstClr>
              </a:solidFill>
            </a:endParaRPr>
          </a:p>
        </p:txBody>
      </p:sp>
      <p:sp>
        <p:nvSpPr>
          <p:cNvPr id="8" name="Foliennummernplatzhalter 7"/>
          <p:cNvSpPr>
            <a:spLocks noGrp="1"/>
          </p:cNvSpPr>
          <p:nvPr>
            <p:ph type="sldNum" sz="quarter" idx="12"/>
          </p:nvPr>
        </p:nvSpPr>
        <p:spPr>
          <a:xfrm>
            <a:off x="8832850" y="6416676"/>
            <a:ext cx="825500" cy="365125"/>
          </a:xfrm>
        </p:spPr>
        <p:txBody>
          <a:bodyPr/>
          <a:lstStyle/>
          <a:p>
            <a:fld id="{B6F15528-21DE-4FAA-801E-634DDDAF4B2B}" type="slidenum">
              <a:rPr lang="en-US" smtClean="0">
                <a:solidFill>
                  <a:prstClr val="white">
                    <a:shade val="50000"/>
                  </a:prstClr>
                </a:solidFill>
              </a:rPr>
              <a:pPr/>
              <a:t>‹Nr.›</a:t>
            </a:fld>
            <a:endParaRPr lang="en-US" dirty="0">
              <a:solidFill>
                <a:prstClr val="white">
                  <a:shade val="50000"/>
                </a:prstClr>
              </a:solidFill>
            </a:endParaRPr>
          </a:p>
        </p:txBody>
      </p:sp>
    </p:spTree>
    <p:extLst>
      <p:ext uri="{BB962C8B-B14F-4D97-AF65-F5344CB8AC3E}">
        <p14:creationId xmlns:p14="http://schemas.microsoft.com/office/powerpoint/2010/main" val="389313484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en-US" dirty="0">
              <a:solidFill>
                <a:prstClr val="white">
                  <a:shade val="50000"/>
                </a:prstClr>
              </a:solidFill>
            </a:endParaRPr>
          </a:p>
        </p:txBody>
      </p:sp>
      <p:sp>
        <p:nvSpPr>
          <p:cNvPr id="3" name="Fußzeilenplatzhalter 2"/>
          <p:cNvSpPr>
            <a:spLocks noGrp="1"/>
          </p:cNvSpPr>
          <p:nvPr>
            <p:ph type="ftr" sz="quarter" idx="11"/>
          </p:nvPr>
        </p:nvSpPr>
        <p:spPr/>
        <p:txBody>
          <a:bodyPr/>
          <a:lstStyle/>
          <a:p>
            <a:endParaRPr lang="en-US" dirty="0" smtClean="0">
              <a:solidFill>
                <a:prstClr val="white">
                  <a:shade val="50000"/>
                </a:prstClr>
              </a:solidFill>
            </a:endParaRPr>
          </a:p>
        </p:txBody>
      </p:sp>
      <p:sp>
        <p:nvSpPr>
          <p:cNvPr id="4" name="Foliennummernplatzhalter 3"/>
          <p:cNvSpPr>
            <a:spLocks noGrp="1"/>
          </p:cNvSpPr>
          <p:nvPr>
            <p:ph type="sldNum" sz="quarter" idx="12"/>
          </p:nvPr>
        </p:nvSpPr>
        <p:spPr/>
        <p:txBody>
          <a:bodyPr/>
          <a:lstStyle/>
          <a:p>
            <a:fld id="{B6F15528-21DE-4FAA-801E-634DDDAF4B2B}" type="slidenum">
              <a:rPr lang="en-US" smtClean="0">
                <a:solidFill>
                  <a:prstClr val="white">
                    <a:shade val="50000"/>
                  </a:prstClr>
                </a:solidFill>
              </a:rPr>
              <a:pPr/>
              <a:t>‹Nr.›</a:t>
            </a:fld>
            <a:endParaRPr lang="en-US">
              <a:solidFill>
                <a:prstClr val="white">
                  <a:shade val="50000"/>
                </a:prstClr>
              </a:solidFill>
            </a:endParaRPr>
          </a:p>
        </p:txBody>
      </p:sp>
    </p:spTree>
    <p:extLst>
      <p:ext uri="{BB962C8B-B14F-4D97-AF65-F5344CB8AC3E}">
        <p14:creationId xmlns:p14="http://schemas.microsoft.com/office/powerpoint/2010/main" val="408077528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6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159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11" name="PlaceHolder 2"/>
          <p:cNvSpPr>
            <a:spLocks noGrp="1"/>
          </p:cNvSpPr>
          <p:nvPr>
            <p:ph type="subTitle"/>
          </p:nvPr>
        </p:nvSpPr>
        <p:spPr>
          <a:xfrm>
            <a:off x="495300" y="1604520"/>
            <a:ext cx="8915010" cy="397728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5979396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13" name="PlaceHolder 2"/>
          <p:cNvSpPr>
            <a:spLocks noGrp="1"/>
          </p:cNvSpPr>
          <p:nvPr>
            <p:ph type="body"/>
          </p:nvPr>
        </p:nvSpPr>
        <p:spPr>
          <a:xfrm>
            <a:off x="495300" y="1604520"/>
            <a:ext cx="8915010" cy="3977280"/>
          </a:xfrm>
          <a:prstGeom prst="rect">
            <a:avLst/>
          </a:prstGeom>
        </p:spPr>
        <p:txBody>
          <a:bodyPr lIns="0" tIns="0" rIns="0" bIns="0"/>
          <a:lstStyle/>
          <a:p>
            <a:endParaRPr/>
          </a:p>
        </p:txBody>
      </p:sp>
    </p:spTree>
    <p:extLst>
      <p:ext uri="{BB962C8B-B14F-4D97-AF65-F5344CB8AC3E}">
        <p14:creationId xmlns:p14="http://schemas.microsoft.com/office/powerpoint/2010/main" val="2646858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15" name="PlaceHolder 2"/>
          <p:cNvSpPr>
            <a:spLocks noGrp="1"/>
          </p:cNvSpPr>
          <p:nvPr>
            <p:ph type="body"/>
          </p:nvPr>
        </p:nvSpPr>
        <p:spPr>
          <a:xfrm>
            <a:off x="495300" y="1604520"/>
            <a:ext cx="4350450" cy="3977280"/>
          </a:xfrm>
          <a:prstGeom prst="rect">
            <a:avLst/>
          </a:prstGeom>
        </p:spPr>
        <p:txBody>
          <a:bodyPr lIns="0" tIns="0" rIns="0" bIns="0"/>
          <a:lstStyle/>
          <a:p>
            <a:endParaRPr/>
          </a:p>
        </p:txBody>
      </p:sp>
      <p:sp>
        <p:nvSpPr>
          <p:cNvPr id="16" name="PlaceHolder 3"/>
          <p:cNvSpPr>
            <a:spLocks noGrp="1"/>
          </p:cNvSpPr>
          <p:nvPr>
            <p:ph type="body"/>
          </p:nvPr>
        </p:nvSpPr>
        <p:spPr>
          <a:xfrm>
            <a:off x="5063760" y="1604520"/>
            <a:ext cx="4350450" cy="3977280"/>
          </a:xfrm>
          <a:prstGeom prst="rect">
            <a:avLst/>
          </a:prstGeom>
        </p:spPr>
        <p:txBody>
          <a:bodyPr lIns="0" tIns="0" rIns="0" bIns="0"/>
          <a:lstStyle/>
          <a:p>
            <a:endParaRPr/>
          </a:p>
        </p:txBody>
      </p:sp>
    </p:spTree>
    <p:extLst>
      <p:ext uri="{BB962C8B-B14F-4D97-AF65-F5344CB8AC3E}">
        <p14:creationId xmlns:p14="http://schemas.microsoft.com/office/powerpoint/2010/main" val="1781393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Tree>
    <p:extLst>
      <p:ext uri="{BB962C8B-B14F-4D97-AF65-F5344CB8AC3E}">
        <p14:creationId xmlns:p14="http://schemas.microsoft.com/office/powerpoint/2010/main" val="2252345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495300" y="273600"/>
            <a:ext cx="8915010" cy="53078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95487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20" name="PlaceHolder 2"/>
          <p:cNvSpPr>
            <a:spLocks noGrp="1"/>
          </p:cNvSpPr>
          <p:nvPr>
            <p:ph type="body"/>
          </p:nvPr>
        </p:nvSpPr>
        <p:spPr>
          <a:xfrm>
            <a:off x="495300" y="1604520"/>
            <a:ext cx="4350450" cy="1896840"/>
          </a:xfrm>
          <a:prstGeom prst="rect">
            <a:avLst/>
          </a:prstGeom>
        </p:spPr>
        <p:txBody>
          <a:bodyPr lIns="0" tIns="0" rIns="0" bIns="0"/>
          <a:lstStyle/>
          <a:p>
            <a:endParaRPr/>
          </a:p>
        </p:txBody>
      </p:sp>
      <p:sp>
        <p:nvSpPr>
          <p:cNvPr id="21" name="PlaceHolder 3"/>
          <p:cNvSpPr>
            <a:spLocks noGrp="1"/>
          </p:cNvSpPr>
          <p:nvPr>
            <p:ph type="body"/>
          </p:nvPr>
        </p:nvSpPr>
        <p:spPr>
          <a:xfrm>
            <a:off x="495300" y="3682080"/>
            <a:ext cx="4350450" cy="1896840"/>
          </a:xfrm>
          <a:prstGeom prst="rect">
            <a:avLst/>
          </a:prstGeom>
        </p:spPr>
        <p:txBody>
          <a:bodyPr lIns="0" tIns="0" rIns="0" bIns="0"/>
          <a:lstStyle/>
          <a:p>
            <a:endParaRPr/>
          </a:p>
        </p:txBody>
      </p:sp>
      <p:sp>
        <p:nvSpPr>
          <p:cNvPr id="22" name="PlaceHolder 4"/>
          <p:cNvSpPr>
            <a:spLocks noGrp="1"/>
          </p:cNvSpPr>
          <p:nvPr>
            <p:ph type="body"/>
          </p:nvPr>
        </p:nvSpPr>
        <p:spPr>
          <a:xfrm>
            <a:off x="5063760" y="1604520"/>
            <a:ext cx="4350450" cy="3977280"/>
          </a:xfrm>
          <a:prstGeom prst="rect">
            <a:avLst/>
          </a:prstGeom>
        </p:spPr>
        <p:txBody>
          <a:bodyPr lIns="0" tIns="0" rIns="0" bIns="0"/>
          <a:lstStyle/>
          <a:p>
            <a:endParaRPr/>
          </a:p>
        </p:txBody>
      </p:sp>
    </p:spTree>
    <p:extLst>
      <p:ext uri="{BB962C8B-B14F-4D97-AF65-F5344CB8AC3E}">
        <p14:creationId xmlns:p14="http://schemas.microsoft.com/office/powerpoint/2010/main" val="21908019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24" name="PlaceHolder 2"/>
          <p:cNvSpPr>
            <a:spLocks noGrp="1"/>
          </p:cNvSpPr>
          <p:nvPr>
            <p:ph type="body"/>
          </p:nvPr>
        </p:nvSpPr>
        <p:spPr>
          <a:xfrm>
            <a:off x="495300" y="1604520"/>
            <a:ext cx="4350450" cy="3977280"/>
          </a:xfrm>
          <a:prstGeom prst="rect">
            <a:avLst/>
          </a:prstGeom>
        </p:spPr>
        <p:txBody>
          <a:bodyPr lIns="0" tIns="0" rIns="0" bIns="0"/>
          <a:lstStyle/>
          <a:p>
            <a:endParaRPr/>
          </a:p>
        </p:txBody>
      </p:sp>
      <p:sp>
        <p:nvSpPr>
          <p:cNvPr id="25" name="PlaceHolder 3"/>
          <p:cNvSpPr>
            <a:spLocks noGrp="1"/>
          </p:cNvSpPr>
          <p:nvPr>
            <p:ph type="body"/>
          </p:nvPr>
        </p:nvSpPr>
        <p:spPr>
          <a:xfrm>
            <a:off x="5063760" y="1604520"/>
            <a:ext cx="4350450" cy="1896840"/>
          </a:xfrm>
          <a:prstGeom prst="rect">
            <a:avLst/>
          </a:prstGeom>
        </p:spPr>
        <p:txBody>
          <a:bodyPr lIns="0" tIns="0" rIns="0" bIns="0"/>
          <a:lstStyle/>
          <a:p>
            <a:endParaRPr/>
          </a:p>
        </p:txBody>
      </p:sp>
      <p:sp>
        <p:nvSpPr>
          <p:cNvPr id="26" name="PlaceHolder 4"/>
          <p:cNvSpPr>
            <a:spLocks noGrp="1"/>
          </p:cNvSpPr>
          <p:nvPr>
            <p:ph type="body"/>
          </p:nvPr>
        </p:nvSpPr>
        <p:spPr>
          <a:xfrm>
            <a:off x="5063760" y="3682080"/>
            <a:ext cx="4350450" cy="1896840"/>
          </a:xfrm>
          <a:prstGeom prst="rect">
            <a:avLst/>
          </a:prstGeom>
        </p:spPr>
        <p:txBody>
          <a:bodyPr lIns="0" tIns="0" rIns="0" bIns="0"/>
          <a:lstStyle/>
          <a:p>
            <a:endParaRPr/>
          </a:p>
        </p:txBody>
      </p:sp>
    </p:spTree>
    <p:extLst>
      <p:ext uri="{BB962C8B-B14F-4D97-AF65-F5344CB8AC3E}">
        <p14:creationId xmlns:p14="http://schemas.microsoft.com/office/powerpoint/2010/main" val="2232763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28" name="PlaceHolder 2"/>
          <p:cNvSpPr>
            <a:spLocks noGrp="1"/>
          </p:cNvSpPr>
          <p:nvPr>
            <p:ph type="body"/>
          </p:nvPr>
        </p:nvSpPr>
        <p:spPr>
          <a:xfrm>
            <a:off x="495300" y="1604520"/>
            <a:ext cx="4350450" cy="1896840"/>
          </a:xfrm>
          <a:prstGeom prst="rect">
            <a:avLst/>
          </a:prstGeom>
        </p:spPr>
        <p:txBody>
          <a:bodyPr lIns="0" tIns="0" rIns="0" bIns="0"/>
          <a:lstStyle/>
          <a:p>
            <a:endParaRPr/>
          </a:p>
        </p:txBody>
      </p:sp>
      <p:sp>
        <p:nvSpPr>
          <p:cNvPr id="29" name="PlaceHolder 3"/>
          <p:cNvSpPr>
            <a:spLocks noGrp="1"/>
          </p:cNvSpPr>
          <p:nvPr>
            <p:ph type="body"/>
          </p:nvPr>
        </p:nvSpPr>
        <p:spPr>
          <a:xfrm>
            <a:off x="5063760" y="1604520"/>
            <a:ext cx="4350450" cy="1896840"/>
          </a:xfrm>
          <a:prstGeom prst="rect">
            <a:avLst/>
          </a:prstGeom>
        </p:spPr>
        <p:txBody>
          <a:bodyPr lIns="0" tIns="0" rIns="0" bIns="0"/>
          <a:lstStyle/>
          <a:p>
            <a:endParaRPr/>
          </a:p>
        </p:txBody>
      </p:sp>
      <p:sp>
        <p:nvSpPr>
          <p:cNvPr id="30" name="PlaceHolder 4"/>
          <p:cNvSpPr>
            <a:spLocks noGrp="1"/>
          </p:cNvSpPr>
          <p:nvPr>
            <p:ph type="body"/>
          </p:nvPr>
        </p:nvSpPr>
        <p:spPr>
          <a:xfrm>
            <a:off x="495300" y="3682080"/>
            <a:ext cx="8915010" cy="1896840"/>
          </a:xfrm>
          <a:prstGeom prst="rect">
            <a:avLst/>
          </a:prstGeom>
        </p:spPr>
        <p:txBody>
          <a:bodyPr lIns="0" tIns="0" rIns="0" bIns="0"/>
          <a:lstStyle/>
          <a:p>
            <a:endParaRPr/>
          </a:p>
        </p:txBody>
      </p:sp>
    </p:spTree>
    <p:extLst>
      <p:ext uri="{BB962C8B-B14F-4D97-AF65-F5344CB8AC3E}">
        <p14:creationId xmlns:p14="http://schemas.microsoft.com/office/powerpoint/2010/main" val="26602537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32" name="PlaceHolder 2"/>
          <p:cNvSpPr>
            <a:spLocks noGrp="1"/>
          </p:cNvSpPr>
          <p:nvPr>
            <p:ph type="body"/>
          </p:nvPr>
        </p:nvSpPr>
        <p:spPr>
          <a:xfrm>
            <a:off x="495300" y="1604520"/>
            <a:ext cx="8915010" cy="1896840"/>
          </a:xfrm>
          <a:prstGeom prst="rect">
            <a:avLst/>
          </a:prstGeom>
        </p:spPr>
        <p:txBody>
          <a:bodyPr lIns="0" tIns="0" rIns="0" bIns="0"/>
          <a:lstStyle/>
          <a:p>
            <a:endParaRPr/>
          </a:p>
        </p:txBody>
      </p:sp>
      <p:sp>
        <p:nvSpPr>
          <p:cNvPr id="33" name="PlaceHolder 3"/>
          <p:cNvSpPr>
            <a:spLocks noGrp="1"/>
          </p:cNvSpPr>
          <p:nvPr>
            <p:ph type="body"/>
          </p:nvPr>
        </p:nvSpPr>
        <p:spPr>
          <a:xfrm>
            <a:off x="495300" y="3682080"/>
            <a:ext cx="8915010" cy="1896840"/>
          </a:xfrm>
          <a:prstGeom prst="rect">
            <a:avLst/>
          </a:prstGeom>
        </p:spPr>
        <p:txBody>
          <a:bodyPr lIns="0" tIns="0" rIns="0" bIns="0"/>
          <a:lstStyle/>
          <a:p>
            <a:endParaRPr/>
          </a:p>
        </p:txBody>
      </p:sp>
    </p:spTree>
    <p:extLst>
      <p:ext uri="{BB962C8B-B14F-4D97-AF65-F5344CB8AC3E}">
        <p14:creationId xmlns:p14="http://schemas.microsoft.com/office/powerpoint/2010/main" val="493339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35" name="PlaceHolder 2"/>
          <p:cNvSpPr>
            <a:spLocks noGrp="1"/>
          </p:cNvSpPr>
          <p:nvPr>
            <p:ph type="body"/>
          </p:nvPr>
        </p:nvSpPr>
        <p:spPr>
          <a:xfrm>
            <a:off x="495300" y="1604520"/>
            <a:ext cx="4350450" cy="1896840"/>
          </a:xfrm>
          <a:prstGeom prst="rect">
            <a:avLst/>
          </a:prstGeom>
        </p:spPr>
        <p:txBody>
          <a:bodyPr lIns="0" tIns="0" rIns="0" bIns="0"/>
          <a:lstStyle/>
          <a:p>
            <a:endParaRPr/>
          </a:p>
        </p:txBody>
      </p:sp>
      <p:sp>
        <p:nvSpPr>
          <p:cNvPr id="36" name="PlaceHolder 3"/>
          <p:cNvSpPr>
            <a:spLocks noGrp="1"/>
          </p:cNvSpPr>
          <p:nvPr>
            <p:ph type="body"/>
          </p:nvPr>
        </p:nvSpPr>
        <p:spPr>
          <a:xfrm>
            <a:off x="5063760" y="1604520"/>
            <a:ext cx="4350450" cy="1896840"/>
          </a:xfrm>
          <a:prstGeom prst="rect">
            <a:avLst/>
          </a:prstGeom>
        </p:spPr>
        <p:txBody>
          <a:bodyPr lIns="0" tIns="0" rIns="0" bIns="0"/>
          <a:lstStyle/>
          <a:p>
            <a:endParaRPr/>
          </a:p>
        </p:txBody>
      </p:sp>
      <p:sp>
        <p:nvSpPr>
          <p:cNvPr id="37" name="PlaceHolder 4"/>
          <p:cNvSpPr>
            <a:spLocks noGrp="1"/>
          </p:cNvSpPr>
          <p:nvPr>
            <p:ph type="body"/>
          </p:nvPr>
        </p:nvSpPr>
        <p:spPr>
          <a:xfrm>
            <a:off x="5063760" y="3682080"/>
            <a:ext cx="4350450" cy="1896840"/>
          </a:xfrm>
          <a:prstGeom prst="rect">
            <a:avLst/>
          </a:prstGeom>
        </p:spPr>
        <p:txBody>
          <a:bodyPr lIns="0" tIns="0" rIns="0" bIns="0"/>
          <a:lstStyle/>
          <a:p>
            <a:endParaRPr/>
          </a:p>
        </p:txBody>
      </p:sp>
      <p:sp>
        <p:nvSpPr>
          <p:cNvPr id="38" name="PlaceHolder 5"/>
          <p:cNvSpPr>
            <a:spLocks noGrp="1"/>
          </p:cNvSpPr>
          <p:nvPr>
            <p:ph type="body"/>
          </p:nvPr>
        </p:nvSpPr>
        <p:spPr>
          <a:xfrm>
            <a:off x="495300" y="3682080"/>
            <a:ext cx="4350450" cy="1896840"/>
          </a:xfrm>
          <a:prstGeom prst="rect">
            <a:avLst/>
          </a:prstGeom>
        </p:spPr>
        <p:txBody>
          <a:bodyPr lIns="0" tIns="0" rIns="0" bIns="0"/>
          <a:lstStyle/>
          <a:p>
            <a:endParaRPr/>
          </a:p>
        </p:txBody>
      </p:sp>
    </p:spTree>
    <p:extLst>
      <p:ext uri="{BB962C8B-B14F-4D97-AF65-F5344CB8AC3E}">
        <p14:creationId xmlns:p14="http://schemas.microsoft.com/office/powerpoint/2010/main" val="2847043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5300"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2450902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95300" y="273600"/>
            <a:ext cx="8915010" cy="1144800"/>
          </a:xfrm>
          <a:prstGeom prst="rect">
            <a:avLst/>
          </a:prstGeom>
        </p:spPr>
        <p:txBody>
          <a:bodyPr lIns="0" tIns="0" rIns="0" bIns="0" anchor="ctr"/>
          <a:lstStyle/>
          <a:p>
            <a:endParaRPr/>
          </a:p>
        </p:txBody>
      </p:sp>
      <p:sp>
        <p:nvSpPr>
          <p:cNvPr id="40" name="PlaceHolder 2"/>
          <p:cNvSpPr>
            <a:spLocks noGrp="1"/>
          </p:cNvSpPr>
          <p:nvPr>
            <p:ph type="body"/>
          </p:nvPr>
        </p:nvSpPr>
        <p:spPr>
          <a:xfrm>
            <a:off x="495300" y="1604520"/>
            <a:ext cx="8915010" cy="3977280"/>
          </a:xfrm>
          <a:prstGeom prst="rect">
            <a:avLst/>
          </a:prstGeom>
        </p:spPr>
        <p:txBody>
          <a:bodyPr lIns="0" tIns="0" rIns="0" bIns="0"/>
          <a:lstStyle/>
          <a:p>
            <a:endParaRPr/>
          </a:p>
        </p:txBody>
      </p:sp>
      <p:sp>
        <p:nvSpPr>
          <p:cNvPr id="41" name="PlaceHolder 3"/>
          <p:cNvSpPr>
            <a:spLocks noGrp="1"/>
          </p:cNvSpPr>
          <p:nvPr>
            <p:ph type="body"/>
          </p:nvPr>
        </p:nvSpPr>
        <p:spPr>
          <a:xfrm>
            <a:off x="495300" y="1604520"/>
            <a:ext cx="8915010" cy="3977280"/>
          </a:xfrm>
          <a:prstGeom prst="rect">
            <a:avLst/>
          </a:prstGeom>
        </p:spPr>
        <p:txBody>
          <a:bodyPr lIns="0" tIns="0" rIns="0" bIns="0"/>
          <a:lstStyle/>
          <a:p>
            <a:endParaRPr/>
          </a:p>
        </p:txBody>
      </p:sp>
      <p:pic>
        <p:nvPicPr>
          <p:cNvPr id="42" name="Picture 41"/>
          <p:cNvPicPr/>
          <p:nvPr/>
        </p:nvPicPr>
        <p:blipFill>
          <a:blip r:embed="rId2"/>
          <a:stretch/>
        </p:blipFill>
        <p:spPr>
          <a:xfrm>
            <a:off x="2252640" y="1604520"/>
            <a:ext cx="5399940" cy="3977280"/>
          </a:xfrm>
          <a:prstGeom prst="rect">
            <a:avLst/>
          </a:prstGeom>
          <a:ln>
            <a:noFill/>
          </a:ln>
        </p:spPr>
      </p:pic>
      <p:pic>
        <p:nvPicPr>
          <p:cNvPr id="43" name="Picture 42"/>
          <p:cNvPicPr/>
          <p:nvPr/>
        </p:nvPicPr>
        <p:blipFill>
          <a:blip r:embed="rId2"/>
          <a:stretch/>
        </p:blipFill>
        <p:spPr>
          <a:xfrm>
            <a:off x="2252640" y="1604520"/>
            <a:ext cx="5399940" cy="3977280"/>
          </a:xfrm>
          <a:prstGeom prst="rect">
            <a:avLst/>
          </a:prstGeom>
          <a:ln>
            <a:noFill/>
          </a:ln>
        </p:spPr>
      </p:pic>
    </p:spTree>
    <p:extLst>
      <p:ext uri="{BB962C8B-B14F-4D97-AF65-F5344CB8AC3E}">
        <p14:creationId xmlns:p14="http://schemas.microsoft.com/office/powerpoint/2010/main" val="21973494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906000" cy="5000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5" name="Rectangle 14"/>
          <p:cNvSpPr/>
          <p:nvPr userDrawn="1"/>
        </p:nvSpPr>
        <p:spPr>
          <a:xfrm>
            <a:off x="4973820" y="6572272"/>
            <a:ext cx="4953000" cy="285728"/>
          </a:xfrm>
          <a:prstGeom prst="rect">
            <a:avLst/>
          </a:prstGeom>
          <a:solidFill>
            <a:srgbClr val="3515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pic>
        <p:nvPicPr>
          <p:cNvPr id="16" name="Picture 2"/>
          <p:cNvPicPr>
            <a:picLocks noChangeAspect="1" noChangeArrowheads="1"/>
          </p:cNvPicPr>
          <p:nvPr userDrawn="1"/>
        </p:nvPicPr>
        <p:blipFill>
          <a:blip r:embed="rId2"/>
          <a:srcRect/>
          <a:stretch>
            <a:fillRect/>
          </a:stretch>
        </p:blipFill>
        <p:spPr bwMode="auto">
          <a:xfrm>
            <a:off x="4953000" y="6554930"/>
            <a:ext cx="309565" cy="303070"/>
          </a:xfrm>
          <a:prstGeom prst="rect">
            <a:avLst/>
          </a:prstGeom>
          <a:noFill/>
          <a:ln w="9525">
            <a:noFill/>
            <a:miter lim="800000"/>
            <a:headEnd/>
            <a:tailEnd/>
          </a:ln>
          <a:effectLst/>
        </p:spPr>
      </p:pic>
      <p:sp>
        <p:nvSpPr>
          <p:cNvPr id="17" name="TextBox 16"/>
          <p:cNvSpPr txBox="1"/>
          <p:nvPr userDrawn="1"/>
        </p:nvSpPr>
        <p:spPr>
          <a:xfrm>
            <a:off x="5262565" y="6572273"/>
            <a:ext cx="2708691" cy="276999"/>
          </a:xfrm>
          <a:prstGeom prst="rect">
            <a:avLst/>
          </a:prstGeom>
          <a:noFill/>
        </p:spPr>
        <p:txBody>
          <a:bodyPr wrap="square" rtlCol="0">
            <a:spAutoFit/>
          </a:bodyPr>
          <a:lstStyle/>
          <a:p>
            <a:pPr algn="ctr" eaLnBrk="1" fontAlgn="auto" hangingPunct="1">
              <a:spcBef>
                <a:spcPts val="0"/>
              </a:spcBef>
              <a:spcAft>
                <a:spcPts val="0"/>
              </a:spcAft>
            </a:pPr>
            <a:r>
              <a:rPr lang="en-IN" sz="1200" b="1" dirty="0" smtClean="0">
                <a:solidFill>
                  <a:prstClr val="white"/>
                </a:solidFill>
                <a:latin typeface="Arial"/>
              </a:rPr>
              <a:t>Semi-Conductor Laboratory</a:t>
            </a:r>
            <a:endParaRPr lang="en-IN" sz="1200" b="1" dirty="0">
              <a:solidFill>
                <a:prstClr val="white"/>
              </a:solidFill>
              <a:latin typeface="Arial"/>
            </a:endParaRPr>
          </a:p>
        </p:txBody>
      </p:sp>
      <p:sp>
        <p:nvSpPr>
          <p:cNvPr id="19" name="Rectangle 18"/>
          <p:cNvSpPr/>
          <p:nvPr userDrawn="1"/>
        </p:nvSpPr>
        <p:spPr>
          <a:xfrm>
            <a:off x="8134672" y="6572224"/>
            <a:ext cx="1779962" cy="285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Tree>
    <p:extLst>
      <p:ext uri="{BB962C8B-B14F-4D97-AF65-F5344CB8AC3E}">
        <p14:creationId xmlns:p14="http://schemas.microsoft.com/office/powerpoint/2010/main" val="28046165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9906000" cy="5000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4" name="Rectangle 13"/>
          <p:cNvSpPr/>
          <p:nvPr userDrawn="1"/>
        </p:nvSpPr>
        <p:spPr>
          <a:xfrm>
            <a:off x="0" y="6572272"/>
            <a:ext cx="4953000" cy="2857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5" name="Rectangle 14"/>
          <p:cNvSpPr/>
          <p:nvPr userDrawn="1"/>
        </p:nvSpPr>
        <p:spPr>
          <a:xfrm>
            <a:off x="4973820" y="6572272"/>
            <a:ext cx="4953000" cy="285728"/>
          </a:xfrm>
          <a:prstGeom prst="rect">
            <a:avLst/>
          </a:prstGeom>
          <a:solidFill>
            <a:srgbClr val="3515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pic>
        <p:nvPicPr>
          <p:cNvPr id="16" name="Picture 2"/>
          <p:cNvPicPr>
            <a:picLocks noChangeAspect="1" noChangeArrowheads="1"/>
          </p:cNvPicPr>
          <p:nvPr userDrawn="1"/>
        </p:nvPicPr>
        <p:blipFill>
          <a:blip r:embed="rId2"/>
          <a:srcRect/>
          <a:stretch>
            <a:fillRect/>
          </a:stretch>
        </p:blipFill>
        <p:spPr bwMode="auto">
          <a:xfrm>
            <a:off x="4953000" y="6554930"/>
            <a:ext cx="309565" cy="303070"/>
          </a:xfrm>
          <a:prstGeom prst="rect">
            <a:avLst/>
          </a:prstGeom>
          <a:noFill/>
          <a:ln w="9525">
            <a:noFill/>
            <a:miter lim="800000"/>
            <a:headEnd/>
            <a:tailEnd/>
          </a:ln>
          <a:effectLst/>
        </p:spPr>
      </p:pic>
      <p:sp>
        <p:nvSpPr>
          <p:cNvPr id="17" name="TextBox 16"/>
          <p:cNvSpPr txBox="1"/>
          <p:nvPr userDrawn="1"/>
        </p:nvSpPr>
        <p:spPr>
          <a:xfrm>
            <a:off x="5262565" y="6572273"/>
            <a:ext cx="2708691" cy="276999"/>
          </a:xfrm>
          <a:prstGeom prst="rect">
            <a:avLst/>
          </a:prstGeom>
          <a:noFill/>
        </p:spPr>
        <p:txBody>
          <a:bodyPr wrap="square" rtlCol="0">
            <a:spAutoFit/>
          </a:bodyPr>
          <a:lstStyle/>
          <a:p>
            <a:pPr algn="ctr" eaLnBrk="1" fontAlgn="auto" hangingPunct="1">
              <a:spcBef>
                <a:spcPts val="0"/>
              </a:spcBef>
              <a:spcAft>
                <a:spcPts val="0"/>
              </a:spcAft>
            </a:pPr>
            <a:r>
              <a:rPr lang="en-IN" sz="1200" b="1" dirty="0" smtClean="0">
                <a:solidFill>
                  <a:prstClr val="white"/>
                </a:solidFill>
                <a:latin typeface="Arial"/>
              </a:rPr>
              <a:t>Semi-Conductor Laboratory</a:t>
            </a:r>
            <a:endParaRPr lang="en-IN" sz="1200" b="1" dirty="0">
              <a:solidFill>
                <a:prstClr val="white"/>
              </a:solidFill>
              <a:latin typeface="Arial"/>
            </a:endParaRPr>
          </a:p>
        </p:txBody>
      </p:sp>
      <p:sp>
        <p:nvSpPr>
          <p:cNvPr id="19" name="Rectangle 18"/>
          <p:cNvSpPr/>
          <p:nvPr userDrawn="1"/>
        </p:nvSpPr>
        <p:spPr>
          <a:xfrm>
            <a:off x="8134672" y="6572224"/>
            <a:ext cx="1779962" cy="285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Tree>
    <p:extLst>
      <p:ext uri="{BB962C8B-B14F-4D97-AF65-F5344CB8AC3E}">
        <p14:creationId xmlns:p14="http://schemas.microsoft.com/office/powerpoint/2010/main" val="9645884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0"/>
            <a:ext cx="9906000" cy="5000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4" name="Rectangle 13"/>
          <p:cNvSpPr/>
          <p:nvPr userDrawn="1"/>
        </p:nvSpPr>
        <p:spPr>
          <a:xfrm>
            <a:off x="0" y="6572272"/>
            <a:ext cx="4953000" cy="2857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5" name="Rectangle 14"/>
          <p:cNvSpPr/>
          <p:nvPr userDrawn="1"/>
        </p:nvSpPr>
        <p:spPr>
          <a:xfrm>
            <a:off x="4973820" y="6572272"/>
            <a:ext cx="4953000" cy="285728"/>
          </a:xfrm>
          <a:prstGeom prst="rect">
            <a:avLst/>
          </a:prstGeom>
          <a:solidFill>
            <a:srgbClr val="3515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pic>
        <p:nvPicPr>
          <p:cNvPr id="16" name="Picture 2"/>
          <p:cNvPicPr>
            <a:picLocks noChangeAspect="1" noChangeArrowheads="1"/>
          </p:cNvPicPr>
          <p:nvPr userDrawn="1"/>
        </p:nvPicPr>
        <p:blipFill>
          <a:blip r:embed="rId2"/>
          <a:srcRect/>
          <a:stretch>
            <a:fillRect/>
          </a:stretch>
        </p:blipFill>
        <p:spPr bwMode="auto">
          <a:xfrm>
            <a:off x="4953000" y="6554930"/>
            <a:ext cx="309565" cy="303070"/>
          </a:xfrm>
          <a:prstGeom prst="rect">
            <a:avLst/>
          </a:prstGeom>
          <a:noFill/>
          <a:ln w="9525">
            <a:noFill/>
            <a:miter lim="800000"/>
            <a:headEnd/>
            <a:tailEnd/>
          </a:ln>
          <a:effectLst/>
        </p:spPr>
      </p:pic>
      <p:sp>
        <p:nvSpPr>
          <p:cNvPr id="17" name="TextBox 16"/>
          <p:cNvSpPr txBox="1"/>
          <p:nvPr userDrawn="1"/>
        </p:nvSpPr>
        <p:spPr>
          <a:xfrm>
            <a:off x="5262565" y="6572273"/>
            <a:ext cx="2708691" cy="307777"/>
          </a:xfrm>
          <a:prstGeom prst="rect">
            <a:avLst/>
          </a:prstGeom>
          <a:noFill/>
        </p:spPr>
        <p:txBody>
          <a:bodyPr wrap="square" rtlCol="0">
            <a:spAutoFit/>
          </a:bodyPr>
          <a:lstStyle/>
          <a:p>
            <a:pPr algn="ctr" eaLnBrk="1" fontAlgn="auto" hangingPunct="1">
              <a:spcBef>
                <a:spcPts val="0"/>
              </a:spcBef>
              <a:spcAft>
                <a:spcPts val="0"/>
              </a:spcAft>
            </a:pPr>
            <a:r>
              <a:rPr lang="en-IN" sz="1400" b="1" dirty="0" smtClean="0">
                <a:solidFill>
                  <a:prstClr val="white"/>
                </a:solidFill>
                <a:latin typeface="Arial"/>
              </a:rPr>
              <a:t>Semi-Conductor Laboratory</a:t>
            </a:r>
            <a:endParaRPr lang="en-IN" sz="1400" b="1" dirty="0">
              <a:solidFill>
                <a:prstClr val="white"/>
              </a:solidFill>
              <a:latin typeface="Arial"/>
            </a:endParaRPr>
          </a:p>
        </p:txBody>
      </p:sp>
      <p:sp>
        <p:nvSpPr>
          <p:cNvPr id="18" name="TextBox 17"/>
          <p:cNvSpPr txBox="1"/>
          <p:nvPr userDrawn="1"/>
        </p:nvSpPr>
        <p:spPr>
          <a:xfrm>
            <a:off x="0" y="6572273"/>
            <a:ext cx="4953000" cy="307777"/>
          </a:xfrm>
          <a:prstGeom prst="rect">
            <a:avLst/>
          </a:prstGeom>
          <a:noFill/>
        </p:spPr>
        <p:txBody>
          <a:bodyPr wrap="square" rtlCol="0">
            <a:spAutoFit/>
          </a:bodyPr>
          <a:lstStyle/>
          <a:p>
            <a:pPr algn="ctr" eaLnBrk="1" fontAlgn="auto" hangingPunct="1">
              <a:spcBef>
                <a:spcPts val="0"/>
              </a:spcBef>
              <a:spcAft>
                <a:spcPts val="0"/>
              </a:spcAft>
              <a:defRPr/>
            </a:pPr>
            <a:r>
              <a:rPr lang="en-IN" sz="1400" b="1" dirty="0" err="1" smtClean="0">
                <a:solidFill>
                  <a:prstClr val="white"/>
                </a:solidFill>
                <a:latin typeface="Arial"/>
              </a:rPr>
              <a:t>H.S.Jatana</a:t>
            </a:r>
            <a:r>
              <a:rPr lang="en-IN" sz="1400" b="1" dirty="0" smtClean="0">
                <a:solidFill>
                  <a:prstClr val="white"/>
                </a:solidFill>
                <a:latin typeface="Arial"/>
              </a:rPr>
              <a:t>,   </a:t>
            </a:r>
            <a:r>
              <a:rPr lang="en-IN" sz="1400" b="1" dirty="0" err="1" smtClean="0">
                <a:solidFill>
                  <a:prstClr val="white"/>
                </a:solidFill>
                <a:latin typeface="Arial"/>
              </a:rPr>
              <a:t>Asim</a:t>
            </a:r>
            <a:r>
              <a:rPr lang="en-IN" sz="1400" b="1" dirty="0" smtClean="0">
                <a:solidFill>
                  <a:prstClr val="white"/>
                </a:solidFill>
                <a:latin typeface="Arial"/>
              </a:rPr>
              <a:t> </a:t>
            </a:r>
            <a:r>
              <a:rPr lang="en-IN" sz="1400" b="1" dirty="0" err="1" smtClean="0">
                <a:solidFill>
                  <a:prstClr val="white"/>
                </a:solidFill>
                <a:latin typeface="Arial"/>
              </a:rPr>
              <a:t>Sayed</a:t>
            </a:r>
            <a:r>
              <a:rPr lang="en-IN" sz="1400" b="1" dirty="0" smtClean="0">
                <a:solidFill>
                  <a:prstClr val="white"/>
                </a:solidFill>
                <a:latin typeface="Arial"/>
              </a:rPr>
              <a:t>,   Ashutosh Yadav</a:t>
            </a:r>
            <a:endParaRPr lang="en-IN" sz="1400" b="1" dirty="0">
              <a:solidFill>
                <a:prstClr val="white"/>
              </a:solidFill>
              <a:latin typeface="Arial"/>
            </a:endParaRPr>
          </a:p>
        </p:txBody>
      </p:sp>
      <p:sp>
        <p:nvSpPr>
          <p:cNvPr id="19" name="Rectangle 18"/>
          <p:cNvSpPr/>
          <p:nvPr userDrawn="1"/>
        </p:nvSpPr>
        <p:spPr>
          <a:xfrm>
            <a:off x="8134672" y="6572224"/>
            <a:ext cx="1779962" cy="285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20" name="TextBox 19"/>
          <p:cNvSpPr txBox="1"/>
          <p:nvPr userDrawn="1"/>
        </p:nvSpPr>
        <p:spPr>
          <a:xfrm>
            <a:off x="8126038" y="6547430"/>
            <a:ext cx="1779962" cy="369332"/>
          </a:xfrm>
          <a:prstGeom prst="rect">
            <a:avLst/>
          </a:prstGeom>
          <a:noFill/>
          <a:ln>
            <a:noFill/>
          </a:ln>
        </p:spPr>
        <p:txBody>
          <a:bodyPr wrap="square" rtlCol="0">
            <a:spAutoFit/>
          </a:bodyPr>
          <a:lstStyle/>
          <a:p>
            <a:pPr algn="ctr" eaLnBrk="1" fontAlgn="auto" hangingPunct="1">
              <a:spcBef>
                <a:spcPts val="0"/>
              </a:spcBef>
              <a:spcAft>
                <a:spcPts val="0"/>
              </a:spcAft>
            </a:pPr>
            <a:r>
              <a:rPr lang="en-IN" sz="1800" dirty="0" smtClean="0">
                <a:solidFill>
                  <a:prstClr val="black"/>
                </a:solidFill>
                <a:latin typeface="Arial"/>
              </a:rPr>
              <a:t> </a:t>
            </a:r>
            <a:r>
              <a:rPr lang="en-IN" sz="1400" b="1" dirty="0" smtClean="0">
                <a:solidFill>
                  <a:prstClr val="white"/>
                </a:solidFill>
                <a:latin typeface="Arial"/>
              </a:rPr>
              <a:t>VDAT 2016</a:t>
            </a:r>
            <a:endParaRPr lang="en-IN" sz="1400" b="1" dirty="0">
              <a:solidFill>
                <a:prstClr val="black"/>
              </a:solidFill>
              <a:latin typeface="Arial"/>
            </a:endParaRPr>
          </a:p>
        </p:txBody>
      </p:sp>
    </p:spTree>
    <p:extLst>
      <p:ext uri="{BB962C8B-B14F-4D97-AF65-F5344CB8AC3E}">
        <p14:creationId xmlns:p14="http://schemas.microsoft.com/office/powerpoint/2010/main" val="26511155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9906000" cy="5000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4" name="Rectangle 13"/>
          <p:cNvSpPr/>
          <p:nvPr userDrawn="1"/>
        </p:nvSpPr>
        <p:spPr>
          <a:xfrm>
            <a:off x="0" y="6572272"/>
            <a:ext cx="4953000" cy="2857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
        <p:nvSpPr>
          <p:cNvPr id="15" name="Rectangle 14"/>
          <p:cNvSpPr/>
          <p:nvPr userDrawn="1"/>
        </p:nvSpPr>
        <p:spPr>
          <a:xfrm>
            <a:off x="4973820" y="6572272"/>
            <a:ext cx="4953000" cy="285728"/>
          </a:xfrm>
          <a:prstGeom prst="rect">
            <a:avLst/>
          </a:prstGeom>
          <a:solidFill>
            <a:srgbClr val="3515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pic>
        <p:nvPicPr>
          <p:cNvPr id="16" name="Picture 2"/>
          <p:cNvPicPr>
            <a:picLocks noChangeAspect="1" noChangeArrowheads="1"/>
          </p:cNvPicPr>
          <p:nvPr userDrawn="1"/>
        </p:nvPicPr>
        <p:blipFill>
          <a:blip r:embed="rId2"/>
          <a:srcRect/>
          <a:stretch>
            <a:fillRect/>
          </a:stretch>
        </p:blipFill>
        <p:spPr bwMode="auto">
          <a:xfrm>
            <a:off x="4953000" y="6554930"/>
            <a:ext cx="309565" cy="303070"/>
          </a:xfrm>
          <a:prstGeom prst="rect">
            <a:avLst/>
          </a:prstGeom>
          <a:noFill/>
          <a:ln w="9525">
            <a:noFill/>
            <a:miter lim="800000"/>
            <a:headEnd/>
            <a:tailEnd/>
          </a:ln>
          <a:effectLst/>
        </p:spPr>
      </p:pic>
      <p:sp>
        <p:nvSpPr>
          <p:cNvPr id="17" name="TextBox 16"/>
          <p:cNvSpPr txBox="1"/>
          <p:nvPr userDrawn="1"/>
        </p:nvSpPr>
        <p:spPr>
          <a:xfrm>
            <a:off x="5262565" y="6572273"/>
            <a:ext cx="2708691" cy="276999"/>
          </a:xfrm>
          <a:prstGeom prst="rect">
            <a:avLst/>
          </a:prstGeom>
          <a:noFill/>
        </p:spPr>
        <p:txBody>
          <a:bodyPr wrap="square" rtlCol="0">
            <a:spAutoFit/>
          </a:bodyPr>
          <a:lstStyle/>
          <a:p>
            <a:pPr algn="ctr" eaLnBrk="1" fontAlgn="auto" hangingPunct="1">
              <a:spcBef>
                <a:spcPts val="0"/>
              </a:spcBef>
              <a:spcAft>
                <a:spcPts val="0"/>
              </a:spcAft>
            </a:pPr>
            <a:r>
              <a:rPr lang="en-IN" sz="1200" b="1" dirty="0" smtClean="0">
                <a:solidFill>
                  <a:prstClr val="white"/>
                </a:solidFill>
                <a:latin typeface="Arial"/>
              </a:rPr>
              <a:t>Semi-Conductor Laboratory</a:t>
            </a:r>
            <a:endParaRPr lang="en-IN" sz="1200" b="1" dirty="0">
              <a:solidFill>
                <a:prstClr val="white"/>
              </a:solidFill>
              <a:latin typeface="Arial"/>
            </a:endParaRPr>
          </a:p>
        </p:txBody>
      </p:sp>
      <p:sp>
        <p:nvSpPr>
          <p:cNvPr id="19" name="Rectangle 18"/>
          <p:cNvSpPr/>
          <p:nvPr userDrawn="1"/>
        </p:nvSpPr>
        <p:spPr>
          <a:xfrm>
            <a:off x="8134672" y="6572224"/>
            <a:ext cx="1779962" cy="285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IN" sz="1800">
              <a:solidFill>
                <a:prstClr val="white"/>
              </a:solidFill>
            </a:endParaRPr>
          </a:p>
        </p:txBody>
      </p:sp>
    </p:spTree>
    <p:extLst>
      <p:ext uri="{BB962C8B-B14F-4D97-AF65-F5344CB8AC3E}">
        <p14:creationId xmlns:p14="http://schemas.microsoft.com/office/powerpoint/2010/main" val="42257584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580" y="6400800"/>
            <a:ext cx="990342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30/08/2016</a:t>
            </a:r>
            <a:endParaRPr lang="en-US"/>
          </a:p>
        </p:txBody>
      </p:sp>
      <p:sp>
        <p:nvSpPr>
          <p:cNvPr id="5" name="Footer Placeholder 4"/>
          <p:cNvSpPr>
            <a:spLocks noGrp="1"/>
          </p:cNvSpPr>
          <p:nvPr>
            <p:ph type="ftr" sz="quarter" idx="11"/>
          </p:nvPr>
        </p:nvSpPr>
        <p:spPr/>
        <p:txBody>
          <a:bodyPr/>
          <a:lstStyle/>
          <a:p>
            <a:r>
              <a:rPr lang="en-US" smtClean="0"/>
              <a:t>Semi-Conductor Laboratory, S.A.S. Nagar, Punjab </a:t>
            </a:r>
            <a:endParaRPr lang="en-US"/>
          </a:p>
        </p:txBody>
      </p:sp>
      <p:sp>
        <p:nvSpPr>
          <p:cNvPr id="6" name="Slide Number Placeholder 5"/>
          <p:cNvSpPr>
            <a:spLocks noGrp="1"/>
          </p:cNvSpPr>
          <p:nvPr>
            <p:ph type="sldNum" sz="quarter" idx="12"/>
          </p:nvPr>
        </p:nvSpPr>
        <p:spPr/>
        <p:txBody>
          <a:bodyPr/>
          <a:lstStyle/>
          <a:p>
            <a:fld id="{EE689E61-FA66-4CBE-8EFB-15BC8BD42B18}" type="slidenum">
              <a:rPr lang="en-US" smtClean="0"/>
              <a:pPr/>
              <a:t>‹Nr.›</a:t>
            </a:fld>
            <a:endParaRPr lang="en-US"/>
          </a:p>
        </p:txBody>
      </p:sp>
      <p:cxnSp>
        <p:nvCxnSpPr>
          <p:cNvPr id="9" name="Straight Connector 8"/>
          <p:cNvCxnSpPr/>
          <p:nvPr/>
        </p:nvCxnSpPr>
        <p:spPr>
          <a:xfrm>
            <a:off x="981222"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9328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30/08/2016</a:t>
            </a:r>
            <a:endParaRPr lang="en-US"/>
          </a:p>
        </p:txBody>
      </p:sp>
      <p:sp>
        <p:nvSpPr>
          <p:cNvPr id="5" name="Footer Placeholder 4"/>
          <p:cNvSpPr>
            <a:spLocks noGrp="1"/>
          </p:cNvSpPr>
          <p:nvPr>
            <p:ph type="ftr" sz="quarter" idx="11"/>
          </p:nvPr>
        </p:nvSpPr>
        <p:spPr/>
        <p:txBody>
          <a:bodyPr/>
          <a:lstStyle/>
          <a:p>
            <a:r>
              <a:rPr lang="en-US" smtClean="0"/>
              <a:t>Semi-Conductor Laboratory, S.A.S. Nagar, Punjab </a:t>
            </a:r>
            <a:endParaRPr lang="en-US"/>
          </a:p>
        </p:txBody>
      </p:sp>
      <p:sp>
        <p:nvSpPr>
          <p:cNvPr id="6" name="Slide Number Placeholder 5"/>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18209086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580" y="6400800"/>
            <a:ext cx="990342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30/08/2016</a:t>
            </a:r>
            <a:endParaRPr lang="en-US"/>
          </a:p>
        </p:txBody>
      </p:sp>
      <p:sp>
        <p:nvSpPr>
          <p:cNvPr id="5" name="Footer Placeholder 4"/>
          <p:cNvSpPr>
            <a:spLocks noGrp="1"/>
          </p:cNvSpPr>
          <p:nvPr>
            <p:ph type="ftr" sz="quarter" idx="11"/>
          </p:nvPr>
        </p:nvSpPr>
        <p:spPr/>
        <p:txBody>
          <a:bodyPr/>
          <a:lstStyle/>
          <a:p>
            <a:r>
              <a:rPr lang="en-US" smtClean="0"/>
              <a:t>Semi-Conductor Laboratory, S.A.S. Nagar, Punjab </a:t>
            </a:r>
            <a:endParaRPr lang="en-US"/>
          </a:p>
        </p:txBody>
      </p:sp>
      <p:sp>
        <p:nvSpPr>
          <p:cNvPr id="6" name="Slide Number Placeholder 5"/>
          <p:cNvSpPr>
            <a:spLocks noGrp="1"/>
          </p:cNvSpPr>
          <p:nvPr>
            <p:ph type="sldNum" sz="quarter" idx="12"/>
          </p:nvPr>
        </p:nvSpPr>
        <p:spPr/>
        <p:txBody>
          <a:bodyPr/>
          <a:lstStyle/>
          <a:p>
            <a:fld id="{EE689E61-FA66-4CBE-8EFB-15BC8BD42B18}" type="slidenum">
              <a:rPr lang="en-US" smtClean="0"/>
              <a:pPr/>
              <a:t>‹Nr.›</a:t>
            </a:fld>
            <a:endParaRPr lang="en-US"/>
          </a:p>
        </p:txBody>
      </p:sp>
      <p:cxnSp>
        <p:nvCxnSpPr>
          <p:cNvPr id="9" name="Straight Connector 8"/>
          <p:cNvCxnSpPr/>
          <p:nvPr/>
        </p:nvCxnSpPr>
        <p:spPr>
          <a:xfrm>
            <a:off x="981222"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66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4"/>
            <a:ext cx="817245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91538" y="1845734"/>
            <a:ext cx="401193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30/08/2016</a:t>
            </a:r>
            <a:endParaRPr lang="en-US"/>
          </a:p>
        </p:txBody>
      </p:sp>
      <p:sp>
        <p:nvSpPr>
          <p:cNvPr id="6" name="Footer Placeholder 5"/>
          <p:cNvSpPr>
            <a:spLocks noGrp="1"/>
          </p:cNvSpPr>
          <p:nvPr>
            <p:ph type="ftr" sz="quarter" idx="11"/>
          </p:nvPr>
        </p:nvSpPr>
        <p:spPr/>
        <p:txBody>
          <a:bodyPr/>
          <a:lstStyle/>
          <a:p>
            <a:r>
              <a:rPr lang="en-US" smtClean="0"/>
              <a:t>Semi-Conductor Laboratory, S.A.S. Nagar, Punjab </a:t>
            </a:r>
            <a:endParaRPr lang="en-US"/>
          </a:p>
        </p:txBody>
      </p:sp>
      <p:sp>
        <p:nvSpPr>
          <p:cNvPr id="7" name="Slide Number Placeholder 6"/>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11719656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4"/>
            <a:ext cx="817245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1540" y="2582334"/>
            <a:ext cx="401193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52060" y="2582334"/>
            <a:ext cx="401193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30/08/2016</a:t>
            </a:r>
            <a:endParaRPr lang="en-US"/>
          </a:p>
        </p:txBody>
      </p:sp>
      <p:sp>
        <p:nvSpPr>
          <p:cNvPr id="8" name="Footer Placeholder 7"/>
          <p:cNvSpPr>
            <a:spLocks noGrp="1"/>
          </p:cNvSpPr>
          <p:nvPr>
            <p:ph type="ftr" sz="quarter" idx="11"/>
          </p:nvPr>
        </p:nvSpPr>
        <p:spPr/>
        <p:txBody>
          <a:bodyPr/>
          <a:lstStyle/>
          <a:p>
            <a:r>
              <a:rPr lang="en-US" smtClean="0"/>
              <a:t>Semi-Conductor Laboratory, S.A.S. Nagar, Punjab </a:t>
            </a:r>
            <a:endParaRPr lang="en-US"/>
          </a:p>
        </p:txBody>
      </p:sp>
      <p:sp>
        <p:nvSpPr>
          <p:cNvPr id="9" name="Slide Number Placeholder 8"/>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364496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1799010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30/08/2016</a:t>
            </a:r>
            <a:endParaRPr lang="en-US"/>
          </a:p>
        </p:txBody>
      </p:sp>
      <p:sp>
        <p:nvSpPr>
          <p:cNvPr id="4" name="Footer Placeholder 3"/>
          <p:cNvSpPr>
            <a:spLocks noGrp="1"/>
          </p:cNvSpPr>
          <p:nvPr>
            <p:ph type="ftr" sz="quarter" idx="11"/>
          </p:nvPr>
        </p:nvSpPr>
        <p:spPr/>
        <p:txBody>
          <a:bodyPr/>
          <a:lstStyle/>
          <a:p>
            <a:r>
              <a:rPr lang="en-US" smtClean="0"/>
              <a:t>Semi-Conductor Laboratory, S.A.S. Nagar, Punjab </a:t>
            </a:r>
            <a:endParaRPr lang="en-US"/>
          </a:p>
        </p:txBody>
      </p:sp>
      <p:sp>
        <p:nvSpPr>
          <p:cNvPr id="5" name="Slide Number Placeholder 4"/>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10112333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580" y="6400800"/>
            <a:ext cx="990342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30/08/2016</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Semi-Conductor Laboratory, S.A.S. Nagar, Punjab </a:t>
            </a:r>
            <a:endParaRPr lang="en-US"/>
          </a:p>
        </p:txBody>
      </p:sp>
      <p:sp>
        <p:nvSpPr>
          <p:cNvPr id="9" name="Slide Number Placeholder 8"/>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37327168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291268"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78229" y="6459786"/>
            <a:ext cx="2127539" cy="365125"/>
          </a:xfrm>
        </p:spPr>
        <p:txBody>
          <a:bodyPr/>
          <a:lstStyle>
            <a:lvl1pPr algn="l">
              <a:defRPr/>
            </a:lvl1pPr>
          </a:lstStyle>
          <a:p>
            <a:r>
              <a:rPr lang="en-US" smtClean="0"/>
              <a:t>30/08/2016</a:t>
            </a:r>
            <a:endParaRPr lang="en-US"/>
          </a:p>
        </p:txBody>
      </p:sp>
      <p:sp>
        <p:nvSpPr>
          <p:cNvPr id="6" name="Footer Placeholder 5"/>
          <p:cNvSpPr>
            <a:spLocks noGrp="1"/>
          </p:cNvSpPr>
          <p:nvPr>
            <p:ph type="ftr" sz="quarter" idx="11"/>
          </p:nvPr>
        </p:nvSpPr>
        <p:spPr>
          <a:xfrm>
            <a:off x="3900487" y="6459786"/>
            <a:ext cx="3776663" cy="365125"/>
          </a:xfrm>
        </p:spPr>
        <p:txBody>
          <a:bodyPr/>
          <a:lstStyle>
            <a:lvl1pPr algn="l">
              <a:defRPr>
                <a:solidFill>
                  <a:schemeClr val="tx2"/>
                </a:solidFill>
              </a:defRPr>
            </a:lvl1pPr>
          </a:lstStyle>
          <a:p>
            <a:r>
              <a:rPr lang="en-US" smtClean="0">
                <a:solidFill>
                  <a:srgbClr val="514949"/>
                </a:solidFill>
              </a:rPr>
              <a:t>Semi-Conductor Laboratory, S.A.S. Nagar, Punjab </a:t>
            </a:r>
            <a:endParaRPr lang="en-US">
              <a:solidFill>
                <a:srgbClr val="514949"/>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E689E61-FA66-4CBE-8EFB-15BC8BD42B18}" type="slidenum">
              <a:rPr lang="en-US" smtClean="0">
                <a:solidFill>
                  <a:srgbClr val="514949"/>
                </a:solidFill>
              </a:rPr>
              <a:pPr/>
              <a:t>‹Nr.›</a:t>
            </a:fld>
            <a:endParaRPr lang="en-US">
              <a:solidFill>
                <a:srgbClr val="514949"/>
              </a:solidFill>
            </a:endParaRPr>
          </a:p>
        </p:txBody>
      </p:sp>
    </p:spTree>
    <p:extLst>
      <p:ext uri="{BB962C8B-B14F-4D97-AF65-F5344CB8AC3E}">
        <p14:creationId xmlns:p14="http://schemas.microsoft.com/office/powerpoint/2010/main" val="4111589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903420"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91540" y="5907024"/>
            <a:ext cx="8217027"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30/08/2016</a:t>
            </a:r>
            <a:endParaRPr lang="en-US"/>
          </a:p>
        </p:txBody>
      </p:sp>
      <p:sp>
        <p:nvSpPr>
          <p:cNvPr id="6" name="Footer Placeholder 5"/>
          <p:cNvSpPr>
            <a:spLocks noGrp="1"/>
          </p:cNvSpPr>
          <p:nvPr>
            <p:ph type="ftr" sz="quarter" idx="11"/>
          </p:nvPr>
        </p:nvSpPr>
        <p:spPr/>
        <p:txBody>
          <a:bodyPr/>
          <a:lstStyle/>
          <a:p>
            <a:r>
              <a:rPr lang="en-US" smtClean="0"/>
              <a:t>Semi-Conductor Laboratory, S.A.S. Nagar, Punjab </a:t>
            </a:r>
            <a:endParaRPr lang="en-US" dirty="0"/>
          </a:p>
        </p:txBody>
      </p:sp>
      <p:sp>
        <p:nvSpPr>
          <p:cNvPr id="7" name="Slide Number Placeholder 6"/>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38110794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30/08/2016</a:t>
            </a:r>
            <a:endParaRPr lang="en-US"/>
          </a:p>
        </p:txBody>
      </p:sp>
      <p:sp>
        <p:nvSpPr>
          <p:cNvPr id="5" name="Footer Placeholder 4"/>
          <p:cNvSpPr>
            <a:spLocks noGrp="1"/>
          </p:cNvSpPr>
          <p:nvPr>
            <p:ph type="ftr" sz="quarter" idx="11"/>
          </p:nvPr>
        </p:nvSpPr>
        <p:spPr/>
        <p:txBody>
          <a:bodyPr/>
          <a:lstStyle/>
          <a:p>
            <a:r>
              <a:rPr lang="en-US" smtClean="0"/>
              <a:t>Semi-Conductor Laboratory, S.A.S. Nagar, Punjab </a:t>
            </a:r>
            <a:endParaRPr lang="en-US"/>
          </a:p>
        </p:txBody>
      </p:sp>
      <p:sp>
        <p:nvSpPr>
          <p:cNvPr id="6" name="Slide Number Placeholder 5"/>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24254634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580" y="6400800"/>
            <a:ext cx="990342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0"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1" y="412302"/>
            <a:ext cx="2135981"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1037" y="412302"/>
            <a:ext cx="6284119"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30/08/2016</a:t>
            </a:r>
            <a:endParaRPr lang="en-US"/>
          </a:p>
        </p:txBody>
      </p:sp>
      <p:sp>
        <p:nvSpPr>
          <p:cNvPr id="5" name="Footer Placeholder 4"/>
          <p:cNvSpPr>
            <a:spLocks noGrp="1"/>
          </p:cNvSpPr>
          <p:nvPr>
            <p:ph type="ftr" sz="quarter" idx="11"/>
          </p:nvPr>
        </p:nvSpPr>
        <p:spPr/>
        <p:txBody>
          <a:bodyPr/>
          <a:lstStyle/>
          <a:p>
            <a:r>
              <a:rPr lang="en-US" smtClean="0"/>
              <a:t>Semi-Conductor Laboratory, S.A.S. Nagar, Punjab </a:t>
            </a:r>
            <a:endParaRPr lang="en-US"/>
          </a:p>
        </p:txBody>
      </p:sp>
      <p:sp>
        <p:nvSpPr>
          <p:cNvPr id="6" name="Slide Number Placeholder 5"/>
          <p:cNvSpPr>
            <a:spLocks noGrp="1"/>
          </p:cNvSpPr>
          <p:nvPr>
            <p:ph type="sldNum" sz="quarter" idx="12"/>
          </p:nvPr>
        </p:nvSpPr>
        <p:spPr/>
        <p:txBody>
          <a:bodyPr/>
          <a:lstStyle/>
          <a:p>
            <a:fld id="{EE689E61-FA66-4CBE-8EFB-15BC8BD42B18}" type="slidenum">
              <a:rPr lang="en-US" smtClean="0"/>
              <a:pPr/>
              <a:t>‹Nr.›</a:t>
            </a:fld>
            <a:endParaRPr lang="en-US"/>
          </a:p>
        </p:txBody>
      </p:sp>
    </p:spTree>
    <p:extLst>
      <p:ext uri="{BB962C8B-B14F-4D97-AF65-F5344CB8AC3E}">
        <p14:creationId xmlns:p14="http://schemas.microsoft.com/office/powerpoint/2010/main" val="6680162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AutoShape 1127" descr="siegel2"/>
          <p:cNvSpPr>
            <a:spLocks noChangeAspect="1" noChangeArrowheads="1"/>
          </p:cNvSpPr>
          <p:nvPr userDrawn="1"/>
        </p:nvSpPr>
        <p:spPr bwMode="auto">
          <a:xfrm>
            <a:off x="385763" y="61913"/>
            <a:ext cx="17716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solidFill>
                <a:srgbClr val="000000"/>
              </a:solidFill>
            </a:endParaRPr>
          </a:p>
        </p:txBody>
      </p:sp>
      <p:sp>
        <p:nvSpPr>
          <p:cNvPr id="4" name="Line 1128"/>
          <p:cNvSpPr>
            <a:spLocks noChangeShapeType="1"/>
          </p:cNvSpPr>
          <p:nvPr userDrawn="1"/>
        </p:nvSpPr>
        <p:spPr bwMode="auto">
          <a:xfrm>
            <a:off x="1201738" y="6469063"/>
            <a:ext cx="72009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8" name="Rectangle 1126"/>
          <p:cNvSpPr>
            <a:spLocks noGrp="1" noChangeArrowheads="1"/>
          </p:cNvSpPr>
          <p:nvPr>
            <p:ph type="ctrTitle"/>
          </p:nvPr>
        </p:nvSpPr>
        <p:spPr>
          <a:xfrm>
            <a:off x="1166813" y="361950"/>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lvl1pPr>
          </a:lstStyle>
          <a:p>
            <a:pPr lvl="0"/>
            <a:r>
              <a:rPr lang="en-GB" noProof="0" smtClean="0"/>
              <a:t>Fare clic per modificare lo stile del titolo dello schema</a:t>
            </a:r>
          </a:p>
        </p:txBody>
      </p:sp>
    </p:spTree>
    <p:extLst>
      <p:ext uri="{BB962C8B-B14F-4D97-AF65-F5344CB8AC3E}">
        <p14:creationId xmlns:p14="http://schemas.microsoft.com/office/powerpoint/2010/main" val="7664831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144548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8639564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79413" y="1117600"/>
            <a:ext cx="435292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884738" y="1117600"/>
            <a:ext cx="4354512"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69902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ires.in2p3.fr/"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hyperlink" Target="http://wwwires.in2p3.fr/" TargetMode="Externa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hyperlink" Target="http://wwwires.in2p3.fr/" TargetMode="Externa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4.png"/><Relationship Id="rId4" Type="http://schemas.openxmlformats.org/officeDocument/2006/relationships/slideLayout" Target="../slideLayouts/slideLayout31.xml"/><Relationship Id="rId9"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hyperlink" Target="http://wwwires.in2p3.fr/" TargetMode="Externa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10.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9.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4.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9.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9738" y="228600"/>
            <a:ext cx="84201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sv-SE" smtClean="0"/>
              <a:t>Click to edit Master title style</a:t>
            </a:r>
          </a:p>
        </p:txBody>
      </p:sp>
      <p:sp>
        <p:nvSpPr>
          <p:cNvPr id="1027" name="Rectangle 3"/>
          <p:cNvSpPr>
            <a:spLocks noGrp="1" noChangeArrowheads="1"/>
          </p:cNvSpPr>
          <p:nvPr>
            <p:ph type="body" idx="1"/>
          </p:nvPr>
        </p:nvSpPr>
        <p:spPr bwMode="auto">
          <a:xfrm>
            <a:off x="379422" y="1117600"/>
            <a:ext cx="885983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v-SE" smtClean="0"/>
              <a:t>Click to edit Master text styles</a:t>
            </a:r>
          </a:p>
          <a:p>
            <a:pPr lvl="1"/>
            <a:r>
              <a:rPr lang="en-GB" altLang="sv-SE" smtClean="0"/>
              <a:t>Second level</a:t>
            </a:r>
          </a:p>
          <a:p>
            <a:pPr lvl="2"/>
            <a:r>
              <a:rPr lang="en-GB" altLang="sv-SE" smtClean="0"/>
              <a:t>Third level</a:t>
            </a:r>
          </a:p>
          <a:p>
            <a:pPr lvl="3"/>
            <a:r>
              <a:rPr lang="en-GB" altLang="sv-SE" smtClean="0"/>
              <a:t>Fourth level</a:t>
            </a:r>
          </a:p>
          <a:p>
            <a:pPr lvl="4"/>
            <a:r>
              <a:rPr lang="en-GB" altLang="sv-SE" smtClean="0"/>
              <a:t>Fifth level</a:t>
            </a:r>
          </a:p>
        </p:txBody>
      </p:sp>
      <p:grpSp>
        <p:nvGrpSpPr>
          <p:cNvPr id="1028" name="Group 10"/>
          <p:cNvGrpSpPr>
            <a:grpSpLocks/>
          </p:cNvGrpSpPr>
          <p:nvPr/>
        </p:nvGrpSpPr>
        <p:grpSpPr bwMode="auto">
          <a:xfrm>
            <a:off x="0" y="757238"/>
            <a:ext cx="9574213" cy="1960562"/>
            <a:chOff x="0" y="477"/>
            <a:chExt cx="5567" cy="1235"/>
          </a:xfrm>
        </p:grpSpPr>
        <p:sp>
          <p:nvSpPr>
            <p:cNvPr id="1036" name="Line 6"/>
            <p:cNvSpPr>
              <a:spLocks noChangeShapeType="1"/>
            </p:cNvSpPr>
            <p:nvPr/>
          </p:nvSpPr>
          <p:spPr bwMode="auto">
            <a:xfrm flipV="1">
              <a:off x="0" y="477"/>
              <a:ext cx="5567" cy="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 name="Line 7"/>
            <p:cNvSpPr>
              <a:spLocks noChangeShapeType="1"/>
            </p:cNvSpPr>
            <p:nvPr/>
          </p:nvSpPr>
          <p:spPr bwMode="auto">
            <a:xfrm flipV="1">
              <a:off x="5560" y="480"/>
              <a:ext cx="0" cy="123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9" name="Line 14"/>
          <p:cNvSpPr>
            <a:spLocks noChangeShapeType="1"/>
          </p:cNvSpPr>
          <p:nvPr userDrawn="1"/>
        </p:nvSpPr>
        <p:spPr bwMode="auto">
          <a:xfrm>
            <a:off x="1995488" y="6575425"/>
            <a:ext cx="587692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0" name="Group 23"/>
          <p:cNvGrpSpPr>
            <a:grpSpLocks/>
          </p:cNvGrpSpPr>
          <p:nvPr userDrawn="1"/>
        </p:nvGrpSpPr>
        <p:grpSpPr bwMode="auto">
          <a:xfrm>
            <a:off x="-1406525" y="2720975"/>
            <a:ext cx="12720638" cy="1403350"/>
            <a:chOff x="0" y="0"/>
            <a:chExt cx="8013" cy="884"/>
          </a:xfrm>
        </p:grpSpPr>
        <p:sp>
          <p:nvSpPr>
            <p:cNvPr id="1032" name="Rectangle 15"/>
            <p:cNvSpPr>
              <a:spLocks noChangeArrowheads="1"/>
            </p:cNvSpPr>
            <p:nvPr userDrawn="1"/>
          </p:nvSpPr>
          <p:spPr bwMode="auto">
            <a:xfrm>
              <a:off x="0" y="0"/>
              <a:ext cx="1871"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latin typeface="Times New Roman" pitchFamily="18" charset="0"/>
                  <a:hlinkClick r:id="rId14"/>
                </a:rPr>
                <a:t>  </a:t>
              </a:r>
              <a:r>
                <a:rPr lang="en-GB" altLang="de-DE" sz="7200">
                  <a:latin typeface="Times New Roman" pitchFamily="18" charset="0"/>
                </a:rPr>
                <a:t> </a:t>
              </a:r>
              <a:r>
                <a:rPr lang="en-GB" altLang="de-DE" sz="2400">
                  <a:latin typeface="Times New Roman" pitchFamily="18" charset="0"/>
                </a:rPr>
                <a:t>                     </a:t>
              </a:r>
            </a:p>
          </p:txBody>
        </p:sp>
        <p:sp>
          <p:nvSpPr>
            <p:cNvPr id="1033" name="Rectangle 17"/>
            <p:cNvSpPr>
              <a:spLocks noChangeArrowheads="1"/>
            </p:cNvSpPr>
            <p:nvPr userDrawn="1"/>
          </p:nvSpPr>
          <p:spPr bwMode="auto">
            <a:xfrm>
              <a:off x="1871" y="0"/>
              <a:ext cx="194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latin typeface="Times New Roman" pitchFamily="18" charset="0"/>
                </a:rPr>
                <a:t>  </a:t>
              </a:r>
              <a:r>
                <a:rPr lang="en-GB" altLang="de-DE" sz="6400">
                  <a:latin typeface="Times New Roman" pitchFamily="18" charset="0"/>
                </a:rPr>
                <a:t> </a:t>
              </a:r>
              <a:r>
                <a:rPr lang="en-GB" altLang="de-DE" sz="2400">
                  <a:latin typeface="Times New Roman" pitchFamily="18" charset="0"/>
                </a:rPr>
                <a:t>                       </a:t>
              </a:r>
            </a:p>
          </p:txBody>
        </p:sp>
        <p:sp>
          <p:nvSpPr>
            <p:cNvPr id="1034" name="Rectangle 19"/>
            <p:cNvSpPr>
              <a:spLocks noChangeArrowheads="1"/>
            </p:cNvSpPr>
            <p:nvPr userDrawn="1"/>
          </p:nvSpPr>
          <p:spPr bwMode="auto">
            <a:xfrm>
              <a:off x="3818" y="0"/>
              <a:ext cx="2018"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latin typeface="Times New Roman" pitchFamily="18" charset="0"/>
                </a:rPr>
                <a:t>  </a:t>
              </a:r>
              <a:r>
                <a:rPr lang="en-GB" altLang="de-DE" sz="6600">
                  <a:latin typeface="Times New Roman" pitchFamily="18" charset="0"/>
                </a:rPr>
                <a:t> </a:t>
              </a:r>
              <a:r>
                <a:rPr lang="en-GB" altLang="de-DE" sz="2400">
                  <a:latin typeface="Times New Roman" pitchFamily="18" charset="0"/>
                </a:rPr>
                <a:t>                   </a:t>
              </a:r>
            </a:p>
          </p:txBody>
        </p:sp>
        <p:sp>
          <p:nvSpPr>
            <p:cNvPr id="1035" name="Rectangle 21"/>
            <p:cNvSpPr>
              <a:spLocks noChangeArrowheads="1"/>
            </p:cNvSpPr>
            <p:nvPr userDrawn="1"/>
          </p:nvSpPr>
          <p:spPr bwMode="auto">
            <a:xfrm>
              <a:off x="5836" y="0"/>
              <a:ext cx="217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latin typeface="Times New Roman" pitchFamily="18" charset="0"/>
                </a:rPr>
                <a:t>  </a:t>
              </a:r>
              <a:r>
                <a:rPr lang="en-GB" altLang="de-DE" sz="8600">
                  <a:latin typeface="Times New Roman" pitchFamily="18" charset="0"/>
                </a:rPr>
                <a:t> </a:t>
              </a:r>
              <a:r>
                <a:rPr lang="en-GB" altLang="de-DE" sz="2400">
                  <a:latin typeface="Times New Roman" pitchFamily="18" charset="0"/>
                </a:rPr>
                <a:t>                 </a:t>
              </a:r>
            </a:p>
          </p:txBody>
        </p:sp>
      </p:grpSp>
      <p:sp>
        <p:nvSpPr>
          <p:cNvPr id="3" name="Textfeld 2"/>
          <p:cNvSpPr txBox="1"/>
          <p:nvPr userDrawn="1"/>
        </p:nvSpPr>
        <p:spPr>
          <a:xfrm>
            <a:off x="8871438" y="6471138"/>
            <a:ext cx="690736" cy="338554"/>
          </a:xfrm>
          <a:prstGeom prst="rect">
            <a:avLst/>
          </a:prstGeom>
          <a:noFill/>
        </p:spPr>
        <p:txBody>
          <a:bodyPr wrap="square" rtlCol="0">
            <a:spAutoFit/>
          </a:bodyPr>
          <a:lstStyle/>
          <a:p>
            <a:fld id="{504E74F9-4CBF-46F4-AB82-CED9C3DF521C}" type="slidenum">
              <a:rPr lang="en-US" smtClean="0"/>
              <a:t>‹Nr.›</a:t>
            </a:fld>
            <a:endParaRPr lang="en-US" dirty="0"/>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29" r:id="rId12"/>
  </p:sldLayoutIdLst>
  <p:hf hdr="0" ftr="0" dt="0"/>
  <p:txStyles>
    <p:title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p:titleStyle>
    <p:body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9906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6334316"/>
            <a:ext cx="9905988"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4"/>
            <a:ext cx="817245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91540" y="1845734"/>
            <a:ext cx="817245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1541" y="6459786"/>
            <a:ext cx="2008720"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r>
              <a:rPr lang="en-US" smtClean="0">
                <a:latin typeface="Calibri"/>
              </a:rPr>
              <a:t>30/08/2016</a:t>
            </a:r>
            <a:endParaRPr lang="en-US">
              <a:latin typeface="Calibri"/>
            </a:endParaRPr>
          </a:p>
        </p:txBody>
      </p:sp>
      <p:sp>
        <p:nvSpPr>
          <p:cNvPr id="5" name="Footer Placeholder 4"/>
          <p:cNvSpPr>
            <a:spLocks noGrp="1"/>
          </p:cNvSpPr>
          <p:nvPr>
            <p:ph type="ftr" sz="quarter" idx="3"/>
          </p:nvPr>
        </p:nvSpPr>
        <p:spPr>
          <a:xfrm>
            <a:off x="2995025" y="6459786"/>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r>
              <a:rPr lang="en-US" smtClean="0">
                <a:latin typeface="Calibri"/>
              </a:rPr>
              <a:t>Semi-Conductor Laboratory, S.A.S. Nagar, Punjab </a:t>
            </a:r>
            <a:endParaRPr lang="en-US">
              <a:latin typeface="Calibri"/>
            </a:endParaRPr>
          </a:p>
        </p:txBody>
      </p:sp>
      <p:sp>
        <p:nvSpPr>
          <p:cNvPr id="6" name="Slide Number Placeholder 5"/>
          <p:cNvSpPr>
            <a:spLocks noGrp="1"/>
          </p:cNvSpPr>
          <p:nvPr>
            <p:ph type="sldNum" sz="quarter" idx="4"/>
          </p:nvPr>
        </p:nvSpPr>
        <p:spPr>
          <a:xfrm>
            <a:off x="8044123" y="6459786"/>
            <a:ext cx="1066020"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EE689E61-FA66-4CBE-8EFB-15BC8BD42B18}" type="slidenum">
              <a:rPr lang="en-US" smtClean="0">
                <a:latin typeface="Calibri"/>
              </a:rPr>
              <a:pPr eaLnBrk="1" fontAlgn="auto" hangingPunct="1">
                <a:spcBef>
                  <a:spcPts val="0"/>
                </a:spcBef>
                <a:spcAft>
                  <a:spcPts val="0"/>
                </a:spcAft>
              </a:pPr>
              <a:t>‹Nr.›</a:t>
            </a:fld>
            <a:endParaRPr lang="en-US">
              <a:latin typeface="Calibri"/>
            </a:endParaRPr>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51386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9738" y="228600"/>
            <a:ext cx="84201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sv-SE" smtClean="0"/>
              <a:t>Click to edit Master title style</a:t>
            </a:r>
          </a:p>
        </p:txBody>
      </p:sp>
      <p:sp>
        <p:nvSpPr>
          <p:cNvPr id="1027" name="Rectangle 3"/>
          <p:cNvSpPr>
            <a:spLocks noGrp="1" noChangeArrowheads="1"/>
          </p:cNvSpPr>
          <p:nvPr>
            <p:ph type="body" idx="1"/>
          </p:nvPr>
        </p:nvSpPr>
        <p:spPr bwMode="auto">
          <a:xfrm>
            <a:off x="379413" y="1117600"/>
            <a:ext cx="885983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v-SE" smtClean="0"/>
              <a:t>Click to edit Master text styles</a:t>
            </a:r>
          </a:p>
          <a:p>
            <a:pPr lvl="1"/>
            <a:r>
              <a:rPr lang="en-GB" altLang="sv-SE" smtClean="0"/>
              <a:t>Second level</a:t>
            </a:r>
          </a:p>
          <a:p>
            <a:pPr lvl="2"/>
            <a:r>
              <a:rPr lang="en-GB" altLang="sv-SE" smtClean="0"/>
              <a:t>Third level</a:t>
            </a:r>
          </a:p>
          <a:p>
            <a:pPr lvl="3"/>
            <a:r>
              <a:rPr lang="en-GB" altLang="sv-SE" smtClean="0"/>
              <a:t>Fourth level</a:t>
            </a:r>
          </a:p>
          <a:p>
            <a:pPr lvl="4"/>
            <a:r>
              <a:rPr lang="en-GB" altLang="sv-SE" smtClean="0"/>
              <a:t>Fifth level</a:t>
            </a:r>
          </a:p>
        </p:txBody>
      </p:sp>
      <p:grpSp>
        <p:nvGrpSpPr>
          <p:cNvPr id="1028" name="Group 10"/>
          <p:cNvGrpSpPr>
            <a:grpSpLocks/>
          </p:cNvGrpSpPr>
          <p:nvPr/>
        </p:nvGrpSpPr>
        <p:grpSpPr bwMode="auto">
          <a:xfrm>
            <a:off x="0" y="757238"/>
            <a:ext cx="9574213" cy="1960562"/>
            <a:chOff x="0" y="477"/>
            <a:chExt cx="5567" cy="1235"/>
          </a:xfrm>
        </p:grpSpPr>
        <p:sp>
          <p:nvSpPr>
            <p:cNvPr id="1036" name="Line 6"/>
            <p:cNvSpPr>
              <a:spLocks noChangeShapeType="1"/>
            </p:cNvSpPr>
            <p:nvPr/>
          </p:nvSpPr>
          <p:spPr bwMode="auto">
            <a:xfrm flipV="1">
              <a:off x="0" y="477"/>
              <a:ext cx="5567" cy="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7" name="Line 7"/>
            <p:cNvSpPr>
              <a:spLocks noChangeShapeType="1"/>
            </p:cNvSpPr>
            <p:nvPr/>
          </p:nvSpPr>
          <p:spPr bwMode="auto">
            <a:xfrm flipV="1">
              <a:off x="5560" y="480"/>
              <a:ext cx="0" cy="123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029" name="Line 14"/>
          <p:cNvSpPr>
            <a:spLocks noChangeShapeType="1"/>
          </p:cNvSpPr>
          <p:nvPr userDrawn="1"/>
        </p:nvSpPr>
        <p:spPr bwMode="auto">
          <a:xfrm>
            <a:off x="1995488" y="6575425"/>
            <a:ext cx="587692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030" name="Group 23"/>
          <p:cNvGrpSpPr>
            <a:grpSpLocks/>
          </p:cNvGrpSpPr>
          <p:nvPr userDrawn="1"/>
        </p:nvGrpSpPr>
        <p:grpSpPr bwMode="auto">
          <a:xfrm>
            <a:off x="-1406525" y="2720975"/>
            <a:ext cx="12720638" cy="1403350"/>
            <a:chOff x="0" y="0"/>
            <a:chExt cx="8013" cy="884"/>
          </a:xfrm>
        </p:grpSpPr>
        <p:sp>
          <p:nvSpPr>
            <p:cNvPr id="1032" name="Rectangle 15"/>
            <p:cNvSpPr>
              <a:spLocks noChangeArrowheads="1"/>
            </p:cNvSpPr>
            <p:nvPr userDrawn="1"/>
          </p:nvSpPr>
          <p:spPr bwMode="auto">
            <a:xfrm>
              <a:off x="0" y="0"/>
              <a:ext cx="1871"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hlinkClick r:id="rId13"/>
                </a:rPr>
                <a:t>  </a:t>
              </a:r>
              <a:r>
                <a:rPr lang="en-GB" altLang="de-DE" sz="72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3" name="Rectangle 17"/>
            <p:cNvSpPr>
              <a:spLocks noChangeArrowheads="1"/>
            </p:cNvSpPr>
            <p:nvPr userDrawn="1"/>
          </p:nvSpPr>
          <p:spPr bwMode="auto">
            <a:xfrm>
              <a:off x="1871" y="0"/>
              <a:ext cx="194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4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4" name="Rectangle 19"/>
            <p:cNvSpPr>
              <a:spLocks noChangeArrowheads="1"/>
            </p:cNvSpPr>
            <p:nvPr userDrawn="1"/>
          </p:nvSpPr>
          <p:spPr bwMode="auto">
            <a:xfrm>
              <a:off x="3818" y="0"/>
              <a:ext cx="2018"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6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5" name="Rectangle 21"/>
            <p:cNvSpPr>
              <a:spLocks noChangeArrowheads="1"/>
            </p:cNvSpPr>
            <p:nvPr userDrawn="1"/>
          </p:nvSpPr>
          <p:spPr bwMode="auto">
            <a:xfrm>
              <a:off x="5836" y="0"/>
              <a:ext cx="217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8600">
                  <a:solidFill>
                    <a:srgbClr val="000000"/>
                  </a:solidFill>
                  <a:latin typeface="Times New Roman" pitchFamily="18" charset="0"/>
                </a:rPr>
                <a:t> </a:t>
              </a:r>
              <a:r>
                <a:rPr lang="en-GB" altLang="de-DE" sz="2400">
                  <a:solidFill>
                    <a:srgbClr val="000000"/>
                  </a:solidFill>
                  <a:latin typeface="Times New Roman" pitchFamily="18" charset="0"/>
                </a:rPr>
                <a:t>                 </a:t>
              </a:r>
            </a:p>
          </p:txBody>
        </p:sp>
      </p:grpSp>
      <p:sp>
        <p:nvSpPr>
          <p:cNvPr id="1031" name="Text Box 25"/>
          <p:cNvSpPr txBox="1">
            <a:spLocks noChangeArrowheads="1"/>
          </p:cNvSpPr>
          <p:nvPr userDrawn="1"/>
        </p:nvSpPr>
        <p:spPr bwMode="auto">
          <a:xfrm>
            <a:off x="2105025" y="6583363"/>
            <a:ext cx="49228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en-US" altLang="de-DE" sz="1200">
                <a:solidFill>
                  <a:srgbClr val="000000"/>
                </a:solidFill>
              </a:rPr>
              <a:t>22nd CBM collaboration meeting, Dubna, Russia, Sept.  23 – 27, 2013</a:t>
            </a:r>
          </a:p>
        </p:txBody>
      </p:sp>
    </p:spTree>
    <p:extLst>
      <p:ext uri="{BB962C8B-B14F-4D97-AF65-F5344CB8AC3E}">
        <p14:creationId xmlns:p14="http://schemas.microsoft.com/office/powerpoint/2010/main" val="359151947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p:titleStyle>
    <p:body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rotWithShape="1">
          <a:blip r:embed="rId6">
            <a:alphaModFix/>
          </a:blip>
          <a:srcRect/>
          <a:stretch/>
        </p:blipFill>
        <p:spPr>
          <a:xfrm>
            <a:off x="44715" y="36513"/>
            <a:ext cx="1582100" cy="774600"/>
          </a:xfrm>
          <a:prstGeom prst="rect">
            <a:avLst/>
          </a:prstGeom>
          <a:noFill/>
          <a:ln>
            <a:noFill/>
          </a:ln>
        </p:spPr>
      </p:pic>
      <p:sp>
        <p:nvSpPr>
          <p:cNvPr id="7" name="Shape 7"/>
          <p:cNvSpPr txBox="1"/>
          <p:nvPr/>
        </p:nvSpPr>
        <p:spPr>
          <a:xfrm>
            <a:off x="2746510" y="352425"/>
            <a:ext cx="201175" cy="369900"/>
          </a:xfrm>
          <a:prstGeom prst="rect">
            <a:avLst/>
          </a:prstGeom>
          <a:noFill/>
          <a:ln>
            <a:noFill/>
          </a:ln>
        </p:spPr>
        <p:txBody>
          <a:bodyPr lIns="91400" tIns="45700" rIns="91400" bIns="45700" anchor="t" anchorCtr="0">
            <a:noAutofit/>
          </a:bodyPr>
          <a:lstStyle/>
          <a:p>
            <a:pPr eaLnBrk="1" fontAlgn="auto" hangingPunct="1">
              <a:spcBef>
                <a:spcPts val="0"/>
              </a:spcBef>
              <a:spcAft>
                <a:spcPts val="0"/>
              </a:spcAft>
            </a:pPr>
            <a:endParaRPr sz="1800" kern="0">
              <a:solidFill>
                <a:srgbClr val="000000"/>
              </a:solidFill>
              <a:latin typeface="Tahoma"/>
              <a:ea typeface="Tahoma"/>
              <a:cs typeface="Tahoma"/>
              <a:sym typeface="Tahoma"/>
            </a:endParaRPr>
          </a:p>
        </p:txBody>
      </p:sp>
      <p:sp>
        <p:nvSpPr>
          <p:cNvPr id="8" name="Shape 8"/>
          <p:cNvSpPr txBox="1">
            <a:spLocks noGrp="1"/>
          </p:cNvSpPr>
          <p:nvPr>
            <p:ph type="title"/>
          </p:nvPr>
        </p:nvSpPr>
        <p:spPr>
          <a:xfrm>
            <a:off x="1697436" y="0"/>
            <a:ext cx="8208525" cy="816000"/>
          </a:xfrm>
          <a:prstGeom prst="rect">
            <a:avLst/>
          </a:prstGeom>
          <a:solidFill>
            <a:srgbClr val="97352F"/>
          </a:solidFill>
          <a:ln w="9525" cap="flat" cmpd="sng">
            <a:solidFill>
              <a:srgbClr val="97352F"/>
            </a:solidFill>
            <a:prstDash val="solid"/>
            <a:miter/>
            <a:headEnd type="none" w="med" len="med"/>
            <a:tailEnd type="none" w="med" len="med"/>
          </a:ln>
        </p:spPr>
        <p:txBody>
          <a:bodyPr lIns="91425" tIns="91425" rIns="91425" bIns="91425" anchor="ctr" anchorCtr="0"/>
          <a:lstStyle>
            <a:lvl1pPr marL="0" marR="0" lvl="0" indent="0" algn="l" rtl="0">
              <a:spcBef>
                <a:spcPts val="0"/>
              </a:spcBef>
              <a:spcAft>
                <a:spcPts val="0"/>
              </a:spcAft>
              <a:buNone/>
              <a:defRPr sz="2500" b="0"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2500" b="0"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2500" b="0"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2500" b="0"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2500" b="0" i="0" u="none" strike="noStrike" cap="none">
                <a:solidFill>
                  <a:schemeClr val="lt1"/>
                </a:solidFill>
                <a:latin typeface="Arial"/>
                <a:ea typeface="Arial"/>
                <a:cs typeface="Arial"/>
                <a:sym typeface="Arial"/>
              </a:defRPr>
            </a:lvl5pPr>
            <a:lvl6pPr marL="414726" marR="0" lvl="5" indent="-8326" algn="l" rtl="0">
              <a:spcBef>
                <a:spcPts val="0"/>
              </a:spcBef>
              <a:spcAft>
                <a:spcPts val="0"/>
              </a:spcAft>
              <a:buNone/>
              <a:defRPr sz="2500" b="0" i="0" u="none" strike="noStrike" cap="none">
                <a:solidFill>
                  <a:schemeClr val="lt1"/>
                </a:solidFill>
                <a:latin typeface="Arial"/>
                <a:ea typeface="Arial"/>
                <a:cs typeface="Arial"/>
                <a:sym typeface="Arial"/>
              </a:defRPr>
            </a:lvl6pPr>
            <a:lvl7pPr marL="829452" marR="0" lvl="6" indent="-3952" algn="l" rtl="0">
              <a:spcBef>
                <a:spcPts val="0"/>
              </a:spcBef>
              <a:spcAft>
                <a:spcPts val="0"/>
              </a:spcAft>
              <a:buNone/>
              <a:defRPr sz="2500" b="0" i="0" u="none" strike="noStrike" cap="none">
                <a:solidFill>
                  <a:schemeClr val="lt1"/>
                </a:solidFill>
                <a:latin typeface="Arial"/>
                <a:ea typeface="Arial"/>
                <a:cs typeface="Arial"/>
                <a:sym typeface="Arial"/>
              </a:defRPr>
            </a:lvl7pPr>
            <a:lvl8pPr marL="1244178" marR="0" lvl="7" indent="-12278" algn="l" rtl="0">
              <a:spcBef>
                <a:spcPts val="0"/>
              </a:spcBef>
              <a:spcAft>
                <a:spcPts val="0"/>
              </a:spcAft>
              <a:buNone/>
              <a:defRPr sz="2500" b="0" i="0" u="none" strike="noStrike" cap="none">
                <a:solidFill>
                  <a:schemeClr val="lt1"/>
                </a:solidFill>
                <a:latin typeface="Arial"/>
                <a:ea typeface="Arial"/>
                <a:cs typeface="Arial"/>
                <a:sym typeface="Arial"/>
              </a:defRPr>
            </a:lvl8pPr>
            <a:lvl9pPr marL="1658904" marR="0" lvl="8" indent="-7904" algn="l" rtl="0">
              <a:spcBef>
                <a:spcPts val="0"/>
              </a:spcBef>
              <a:spcAft>
                <a:spcPts val="0"/>
              </a:spcAft>
              <a:buNone/>
              <a:defRPr sz="2500" b="0" i="0" u="none" strike="noStrike" cap="none">
                <a:solidFill>
                  <a:schemeClr val="lt1"/>
                </a:solidFill>
                <a:latin typeface="Arial"/>
                <a:ea typeface="Arial"/>
                <a:cs typeface="Arial"/>
                <a:sym typeface="Arial"/>
              </a:defRPr>
            </a:lvl9pPr>
          </a:lstStyle>
          <a:p>
            <a:endParaRPr/>
          </a:p>
        </p:txBody>
      </p:sp>
      <p:sp>
        <p:nvSpPr>
          <p:cNvPr id="9" name="Shape 9"/>
          <p:cNvSpPr txBox="1">
            <a:spLocks noGrp="1"/>
          </p:cNvSpPr>
          <p:nvPr>
            <p:ph type="sldNum" idx="12"/>
          </p:nvPr>
        </p:nvSpPr>
        <p:spPr>
          <a:xfrm>
            <a:off x="1697583" y="6500825"/>
            <a:ext cx="8208525" cy="357300"/>
          </a:xfrm>
          <a:prstGeom prst="rect">
            <a:avLst/>
          </a:prstGeom>
          <a:solidFill>
            <a:srgbClr val="A1352F"/>
          </a:solidFill>
          <a:ln w="9525" cap="flat" cmpd="sng">
            <a:solidFill>
              <a:srgbClr val="A1352F"/>
            </a:solidFill>
            <a:prstDash val="solid"/>
            <a:round/>
            <a:headEnd type="none" w="med" len="med"/>
            <a:tailEnd type="none" w="med" len="med"/>
          </a:ln>
        </p:spPr>
        <p:txBody>
          <a:bodyPr lIns="91425" tIns="45700" rIns="91425" bIns="45700" anchor="ctr" anchorCtr="0">
            <a:noAutofit/>
          </a:bodyPr>
          <a:lstStyle/>
          <a:p>
            <a:pPr algn="r" eaLnBrk="1" fontAlgn="auto" hangingPunct="1">
              <a:spcBef>
                <a:spcPts val="0"/>
              </a:spcBef>
              <a:spcAft>
                <a:spcPts val="0"/>
              </a:spcAft>
              <a:buSzPct val="25000"/>
            </a:pPr>
            <a:r>
              <a:rPr lang="en-GB" sz="1200" kern="0">
                <a:solidFill>
                  <a:srgbClr val="FFFFFF"/>
                </a:solidFill>
                <a:latin typeface="Tahoma"/>
                <a:ea typeface="Tahoma"/>
                <a:cs typeface="Tahoma"/>
                <a:sym typeface="Tahoma"/>
              </a:rPr>
              <a:t>M. Krieger, ZITI, Uni Heidelberg       </a:t>
            </a:r>
            <a:fld id="{00000000-1234-1234-1234-123412341234}" type="slidenum">
              <a:rPr lang="en-GB" sz="1200" kern="0">
                <a:solidFill>
                  <a:srgbClr val="FFFFFF"/>
                </a:solidFill>
                <a:latin typeface="Tahoma"/>
                <a:ea typeface="Tahoma"/>
                <a:cs typeface="Tahoma"/>
                <a:sym typeface="Tahoma"/>
              </a:rPr>
              <a:pPr algn="r" eaLnBrk="1" fontAlgn="auto" hangingPunct="1">
                <a:spcBef>
                  <a:spcPts val="0"/>
                </a:spcBef>
                <a:spcAft>
                  <a:spcPts val="0"/>
                </a:spcAft>
                <a:buSzPct val="25000"/>
              </a:pPr>
              <a:t>‹Nr.›</a:t>
            </a:fld>
            <a:endParaRPr lang="en-GB" sz="1200" kern="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56575469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8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9738" y="228600"/>
            <a:ext cx="84201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sv-SE" smtClean="0"/>
              <a:t>Click to edit Master title style</a:t>
            </a:r>
          </a:p>
        </p:txBody>
      </p:sp>
      <p:sp>
        <p:nvSpPr>
          <p:cNvPr id="1027" name="Rectangle 3"/>
          <p:cNvSpPr>
            <a:spLocks noGrp="1" noChangeArrowheads="1"/>
          </p:cNvSpPr>
          <p:nvPr>
            <p:ph type="body" idx="1"/>
          </p:nvPr>
        </p:nvSpPr>
        <p:spPr bwMode="auto">
          <a:xfrm>
            <a:off x="379422" y="1117600"/>
            <a:ext cx="885983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v-SE" smtClean="0"/>
              <a:t>Click to edit Master text styles</a:t>
            </a:r>
          </a:p>
          <a:p>
            <a:pPr lvl="1"/>
            <a:r>
              <a:rPr lang="en-GB" altLang="sv-SE" smtClean="0"/>
              <a:t>Second level</a:t>
            </a:r>
          </a:p>
          <a:p>
            <a:pPr lvl="2"/>
            <a:r>
              <a:rPr lang="en-GB" altLang="sv-SE" smtClean="0"/>
              <a:t>Third level</a:t>
            </a:r>
          </a:p>
          <a:p>
            <a:pPr lvl="3"/>
            <a:r>
              <a:rPr lang="en-GB" altLang="sv-SE" smtClean="0"/>
              <a:t>Fourth level</a:t>
            </a:r>
          </a:p>
          <a:p>
            <a:pPr lvl="4"/>
            <a:r>
              <a:rPr lang="en-GB" altLang="sv-SE" smtClean="0"/>
              <a:t>Fifth level</a:t>
            </a:r>
          </a:p>
        </p:txBody>
      </p:sp>
      <p:grpSp>
        <p:nvGrpSpPr>
          <p:cNvPr id="1028" name="Group 10"/>
          <p:cNvGrpSpPr>
            <a:grpSpLocks/>
          </p:cNvGrpSpPr>
          <p:nvPr/>
        </p:nvGrpSpPr>
        <p:grpSpPr bwMode="auto">
          <a:xfrm>
            <a:off x="0" y="757238"/>
            <a:ext cx="9574213" cy="1960562"/>
            <a:chOff x="0" y="477"/>
            <a:chExt cx="5567" cy="1235"/>
          </a:xfrm>
        </p:grpSpPr>
        <p:sp>
          <p:nvSpPr>
            <p:cNvPr id="1036" name="Line 6"/>
            <p:cNvSpPr>
              <a:spLocks noChangeShapeType="1"/>
            </p:cNvSpPr>
            <p:nvPr/>
          </p:nvSpPr>
          <p:spPr bwMode="auto">
            <a:xfrm flipV="1">
              <a:off x="0" y="477"/>
              <a:ext cx="5567" cy="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7" name="Line 7"/>
            <p:cNvSpPr>
              <a:spLocks noChangeShapeType="1"/>
            </p:cNvSpPr>
            <p:nvPr/>
          </p:nvSpPr>
          <p:spPr bwMode="auto">
            <a:xfrm flipV="1">
              <a:off x="5560" y="480"/>
              <a:ext cx="0" cy="123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029" name="Line 14"/>
          <p:cNvSpPr>
            <a:spLocks noChangeShapeType="1"/>
          </p:cNvSpPr>
          <p:nvPr userDrawn="1"/>
        </p:nvSpPr>
        <p:spPr bwMode="auto">
          <a:xfrm>
            <a:off x="1995488" y="6575425"/>
            <a:ext cx="587692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030" name="Group 23"/>
          <p:cNvGrpSpPr>
            <a:grpSpLocks/>
          </p:cNvGrpSpPr>
          <p:nvPr userDrawn="1"/>
        </p:nvGrpSpPr>
        <p:grpSpPr bwMode="auto">
          <a:xfrm>
            <a:off x="-1406525" y="2720975"/>
            <a:ext cx="12720638" cy="1403350"/>
            <a:chOff x="0" y="0"/>
            <a:chExt cx="8013" cy="884"/>
          </a:xfrm>
        </p:grpSpPr>
        <p:sp>
          <p:nvSpPr>
            <p:cNvPr id="1032" name="Rectangle 15"/>
            <p:cNvSpPr>
              <a:spLocks noChangeArrowheads="1"/>
            </p:cNvSpPr>
            <p:nvPr userDrawn="1"/>
          </p:nvSpPr>
          <p:spPr bwMode="auto">
            <a:xfrm>
              <a:off x="0" y="0"/>
              <a:ext cx="1871"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hlinkClick r:id="rId13"/>
                </a:rPr>
                <a:t>  </a:t>
              </a:r>
              <a:r>
                <a:rPr lang="en-GB" altLang="de-DE" sz="72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3" name="Rectangle 17"/>
            <p:cNvSpPr>
              <a:spLocks noChangeArrowheads="1"/>
            </p:cNvSpPr>
            <p:nvPr userDrawn="1"/>
          </p:nvSpPr>
          <p:spPr bwMode="auto">
            <a:xfrm>
              <a:off x="1871" y="0"/>
              <a:ext cx="194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4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4" name="Rectangle 19"/>
            <p:cNvSpPr>
              <a:spLocks noChangeArrowheads="1"/>
            </p:cNvSpPr>
            <p:nvPr userDrawn="1"/>
          </p:nvSpPr>
          <p:spPr bwMode="auto">
            <a:xfrm>
              <a:off x="3818" y="0"/>
              <a:ext cx="2018"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6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5" name="Rectangle 21"/>
            <p:cNvSpPr>
              <a:spLocks noChangeArrowheads="1"/>
            </p:cNvSpPr>
            <p:nvPr userDrawn="1"/>
          </p:nvSpPr>
          <p:spPr bwMode="auto">
            <a:xfrm>
              <a:off x="5836" y="0"/>
              <a:ext cx="217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8600">
                  <a:solidFill>
                    <a:srgbClr val="000000"/>
                  </a:solidFill>
                  <a:latin typeface="Times New Roman" pitchFamily="18" charset="0"/>
                </a:rPr>
                <a:t> </a:t>
              </a:r>
              <a:r>
                <a:rPr lang="en-GB" altLang="de-DE" sz="2400">
                  <a:solidFill>
                    <a:srgbClr val="000000"/>
                  </a:solidFill>
                  <a:latin typeface="Times New Roman" pitchFamily="18" charset="0"/>
                </a:rPr>
                <a:t>                 </a:t>
              </a:r>
            </a:p>
          </p:txBody>
        </p:sp>
      </p:grpSp>
      <p:sp>
        <p:nvSpPr>
          <p:cNvPr id="3" name="Textfeld 2"/>
          <p:cNvSpPr txBox="1"/>
          <p:nvPr userDrawn="1"/>
        </p:nvSpPr>
        <p:spPr>
          <a:xfrm>
            <a:off x="8871438" y="6471138"/>
            <a:ext cx="690736" cy="338554"/>
          </a:xfrm>
          <a:prstGeom prst="rect">
            <a:avLst/>
          </a:prstGeom>
          <a:noFill/>
        </p:spPr>
        <p:txBody>
          <a:bodyPr wrap="square" rtlCol="0">
            <a:spAutoFit/>
          </a:bodyPr>
          <a:lstStyle/>
          <a:p>
            <a:fld id="{504E74F9-4CBF-46F4-AB82-CED9C3DF521C}" type="slidenum">
              <a:rPr lang="en-US" smtClean="0">
                <a:solidFill>
                  <a:srgbClr val="000000"/>
                </a:solidFill>
              </a:rPr>
              <a:pPr/>
              <a:t>‹Nr.›</a:t>
            </a:fld>
            <a:endParaRPr lang="en-US" dirty="0">
              <a:solidFill>
                <a:srgbClr val="000000"/>
              </a:solidFill>
            </a:endParaRPr>
          </a:p>
        </p:txBody>
      </p:sp>
    </p:spTree>
    <p:extLst>
      <p:ext uri="{BB962C8B-B14F-4D97-AF65-F5344CB8AC3E}">
        <p14:creationId xmlns:p14="http://schemas.microsoft.com/office/powerpoint/2010/main" val="247777331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p:titleStyle>
    <p:body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cstate="print">
            <a:duotone>
              <a:schemeClr val="accent1"/>
              <a:srgbClr val="FFFFFF"/>
            </a:duotone>
          </a:blip>
          <a:stretch>
            <a:fillRect/>
          </a:stretch>
        </p:blipFill>
        <p:spPr>
          <a:xfrm>
            <a:off x="621" y="429"/>
            <a:ext cx="9904763" cy="6857143"/>
          </a:xfrm>
          <a:prstGeom prst="rect">
            <a:avLst/>
          </a:prstGeom>
          <a:noFill/>
          <a:ln>
            <a:noFill/>
          </a:ln>
        </p:spPr>
      </p:pic>
      <p:pic>
        <p:nvPicPr>
          <p:cNvPr id="9" name="image6.png"/>
          <p:cNvPicPr>
            <a:picLocks noChangeAspect="1"/>
          </p:cNvPicPr>
          <p:nvPr/>
        </p:nvPicPr>
        <p:blipFill>
          <a:blip r:embed="rId10" cstate="print"/>
          <a:stretch>
            <a:fillRect/>
          </a:stretch>
        </p:blipFill>
        <p:spPr>
          <a:xfrm>
            <a:off x="621" y="429"/>
            <a:ext cx="9904763" cy="6857143"/>
          </a:xfrm>
          <a:prstGeom prst="rect">
            <a:avLst/>
          </a:prstGeom>
          <a:noFill/>
          <a:ln>
            <a:noFill/>
          </a:ln>
        </p:spPr>
      </p:pic>
      <p:sp>
        <p:nvSpPr>
          <p:cNvPr id="30" name="Rectangle 30"/>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12" name="Rectangle 12"/>
          <p:cNvSpPr>
            <a:spLocks noGrp="1"/>
          </p:cNvSpPr>
          <p:nvPr>
            <p:ph type="body" idx="1"/>
          </p:nvPr>
        </p:nvSpPr>
        <p:spPr>
          <a:xfrm>
            <a:off x="495300" y="1600204"/>
            <a:ext cx="8915400" cy="4525963"/>
          </a:xfrm>
          <a:prstGeom prst="rect">
            <a:avLst/>
          </a:prstGeo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6" name="Rectangle 6"/>
          <p:cNvSpPr>
            <a:spLocks noGrp="1"/>
          </p:cNvSpPr>
          <p:nvPr>
            <p:ph type="dt" sz="half" idx="2"/>
          </p:nvPr>
        </p:nvSpPr>
        <p:spPr>
          <a:xfrm>
            <a:off x="495300" y="6245225"/>
            <a:ext cx="2311400" cy="476250"/>
          </a:xfrm>
          <a:prstGeom prst="rect">
            <a:avLst/>
          </a:prstGeom>
        </p:spPr>
        <p:txBody>
          <a:bodyPr/>
          <a:lstStyle>
            <a:lvl1pPr>
              <a:defRPr sz="1000">
                <a:latin typeface="+mn-lt"/>
              </a:defRPr>
            </a:lvl1pPr>
          </a:lstStyle>
          <a:p>
            <a:pPr eaLnBrk="1" hangingPunct="1"/>
            <a:r>
              <a:rPr lang="ru-RU" smtClean="0">
                <a:solidFill>
                  <a:prstClr val="black"/>
                </a:solidFill>
              </a:rPr>
              <a:t>3/20/2014</a:t>
            </a:r>
            <a:endParaRPr lang="en-US" dirty="0" smtClean="0">
              <a:solidFill>
                <a:prstClr val="black"/>
              </a:solidFill>
            </a:endParaRPr>
          </a:p>
        </p:txBody>
      </p:sp>
      <p:sp>
        <p:nvSpPr>
          <p:cNvPr id="20" name="Rectangle 20"/>
          <p:cNvSpPr>
            <a:spLocks noGrp="1"/>
          </p:cNvSpPr>
          <p:nvPr>
            <p:ph type="ftr" sz="quarter" idx="3"/>
          </p:nvPr>
        </p:nvSpPr>
        <p:spPr>
          <a:xfrm>
            <a:off x="3384550" y="6245225"/>
            <a:ext cx="3136900" cy="476250"/>
          </a:xfrm>
          <a:prstGeom prst="rect">
            <a:avLst/>
          </a:prstGeom>
        </p:spPr>
        <p:txBody>
          <a:bodyPr/>
          <a:lstStyle>
            <a:lvl1pPr algn="ctr">
              <a:defRPr sz="1000">
                <a:latin typeface="+mn-lt"/>
              </a:defRPr>
            </a:lvl1pPr>
          </a:lstStyle>
          <a:p>
            <a:pPr eaLnBrk="1" hangingPunct="1"/>
            <a:endParaRPr lang="en-US" smtClean="0">
              <a:solidFill>
                <a:prstClr val="black"/>
              </a:solidFill>
            </a:endParaRPr>
          </a:p>
        </p:txBody>
      </p:sp>
      <p:sp>
        <p:nvSpPr>
          <p:cNvPr id="21" name="Rectangle 21"/>
          <p:cNvSpPr>
            <a:spLocks noGrp="1"/>
          </p:cNvSpPr>
          <p:nvPr>
            <p:ph type="sldNum" sz="quarter" idx="4"/>
          </p:nvPr>
        </p:nvSpPr>
        <p:spPr>
          <a:xfrm>
            <a:off x="7099300" y="6245225"/>
            <a:ext cx="2311400" cy="476250"/>
          </a:xfrm>
          <a:prstGeom prst="rect">
            <a:avLst/>
          </a:prstGeom>
        </p:spPr>
        <p:txBody>
          <a:bodyPr/>
          <a:lstStyle>
            <a:lvl1pPr>
              <a:defRPr sz="1000">
                <a:latin typeface="+mn-lt"/>
              </a:defRPr>
            </a:lvl1pPr>
          </a:lstStyle>
          <a:p>
            <a:pPr algn="r" eaLnBrk="1" hangingPunct="1"/>
            <a:fld id="{D4C49B74-5DB2-4B03-B1D2-7F6A3C51C318}" type="slidenum">
              <a:rPr lang="en-US" smtClean="0">
                <a:solidFill>
                  <a:prstClr val="black"/>
                </a:solidFill>
              </a:rPr>
              <a:pPr algn="r" eaLnBrk="1" hangingPunct="1"/>
              <a:t>‹Nr.›</a:t>
            </a:fld>
            <a:endParaRPr lang="en-US" dirty="0" smtClean="0">
              <a:solidFill>
                <a:prstClr val="black"/>
              </a:solidFill>
            </a:endParaRPr>
          </a:p>
        </p:txBody>
      </p:sp>
    </p:spTree>
    <p:extLst>
      <p:ext uri="{BB962C8B-B14F-4D97-AF65-F5344CB8AC3E}">
        <p14:creationId xmlns:p14="http://schemas.microsoft.com/office/powerpoint/2010/main" val="309400907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transition>
    <p:fade/>
  </p:transition>
  <p:timing>
    <p:tnLst>
      <p:par>
        <p:cTn id="1" dur="indefinite" restart="never" nodeType="tmRoot"/>
      </p:par>
    </p:tnLst>
  </p:timing>
  <p:hf hdr="0" ftr="0" dt="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cstate="print">
            <a:duotone>
              <a:schemeClr val="accent1"/>
              <a:srgbClr val="FFFFFF"/>
            </a:duotone>
          </a:blip>
          <a:stretch>
            <a:fillRect/>
          </a:stretch>
        </p:blipFill>
        <p:spPr>
          <a:xfrm>
            <a:off x="619" y="429"/>
            <a:ext cx="9904763" cy="6857143"/>
          </a:xfrm>
          <a:prstGeom prst="rect">
            <a:avLst/>
          </a:prstGeom>
          <a:noFill/>
          <a:ln>
            <a:noFill/>
          </a:ln>
        </p:spPr>
      </p:pic>
      <p:pic>
        <p:nvPicPr>
          <p:cNvPr id="9" name="image6.png"/>
          <p:cNvPicPr>
            <a:picLocks noChangeAspect="1"/>
          </p:cNvPicPr>
          <p:nvPr/>
        </p:nvPicPr>
        <p:blipFill>
          <a:blip r:embed="rId10" cstate="print"/>
          <a:stretch>
            <a:fillRect/>
          </a:stretch>
        </p:blipFill>
        <p:spPr>
          <a:xfrm>
            <a:off x="619" y="429"/>
            <a:ext cx="9904763" cy="6857143"/>
          </a:xfrm>
          <a:prstGeom prst="rect">
            <a:avLst/>
          </a:prstGeom>
          <a:noFill/>
          <a:ln>
            <a:noFill/>
          </a:ln>
        </p:spPr>
      </p:pic>
      <p:sp>
        <p:nvSpPr>
          <p:cNvPr id="30" name="Rectangle 30"/>
          <p:cNvSpPr>
            <a:spLocks noGrp="1"/>
          </p:cNvSpPr>
          <p:nvPr>
            <p:ph type="title"/>
          </p:nvPr>
        </p:nvSpPr>
        <p:spPr>
          <a:xfrm>
            <a:off x="495300" y="359465"/>
            <a:ext cx="8915400" cy="1143000"/>
          </a:xfrm>
          <a:prstGeom prst="rect">
            <a:avLst/>
          </a:prstGeom>
        </p:spPr>
        <p:txBody>
          <a:bodyPr anchor="b" anchorCtr="0">
            <a:normAutofit/>
          </a:bodyPr>
          <a:lstStyle/>
          <a:p>
            <a:pPr algn="l"/>
            <a:r>
              <a:rPr lang="ru-RU" smtClean="0"/>
              <a:t>Образец заголовка</a:t>
            </a:r>
            <a:endParaRPr lang="en-US"/>
          </a:p>
        </p:txBody>
      </p:sp>
      <p:sp>
        <p:nvSpPr>
          <p:cNvPr id="12" name="Rectangle 12"/>
          <p:cNvSpPr>
            <a:spLocks noGrp="1"/>
          </p:cNvSpPr>
          <p:nvPr>
            <p:ph type="body" idx="1"/>
          </p:nvPr>
        </p:nvSpPr>
        <p:spPr>
          <a:xfrm>
            <a:off x="495300" y="1600201"/>
            <a:ext cx="8915400" cy="4525963"/>
          </a:xfrm>
          <a:prstGeom prst="rect">
            <a:avLst/>
          </a:prstGeo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6" name="Rectangle 6"/>
          <p:cNvSpPr>
            <a:spLocks noGrp="1"/>
          </p:cNvSpPr>
          <p:nvPr>
            <p:ph type="dt" sz="half" idx="2"/>
          </p:nvPr>
        </p:nvSpPr>
        <p:spPr>
          <a:xfrm>
            <a:off x="495300" y="6245225"/>
            <a:ext cx="2311400" cy="476250"/>
          </a:xfrm>
          <a:prstGeom prst="rect">
            <a:avLst/>
          </a:prstGeom>
        </p:spPr>
        <p:txBody>
          <a:bodyPr/>
          <a:lstStyle>
            <a:lvl1pPr>
              <a:defRPr sz="1000">
                <a:latin typeface="+mn-lt"/>
              </a:defRPr>
            </a:lvl1pPr>
          </a:lstStyle>
          <a:p>
            <a:pPr eaLnBrk="1" hangingPunct="1"/>
            <a:r>
              <a:rPr lang="ru-RU" smtClean="0">
                <a:solidFill>
                  <a:prstClr val="black"/>
                </a:solidFill>
              </a:rPr>
              <a:t>3/20/2014</a:t>
            </a:r>
            <a:endParaRPr lang="en-US" dirty="0" smtClean="0">
              <a:solidFill>
                <a:prstClr val="black"/>
              </a:solidFill>
            </a:endParaRPr>
          </a:p>
        </p:txBody>
      </p:sp>
      <p:sp>
        <p:nvSpPr>
          <p:cNvPr id="20" name="Rectangle 20"/>
          <p:cNvSpPr>
            <a:spLocks noGrp="1"/>
          </p:cNvSpPr>
          <p:nvPr>
            <p:ph type="ftr" sz="quarter" idx="3"/>
          </p:nvPr>
        </p:nvSpPr>
        <p:spPr>
          <a:xfrm>
            <a:off x="3384550" y="6245225"/>
            <a:ext cx="3136900" cy="476250"/>
          </a:xfrm>
          <a:prstGeom prst="rect">
            <a:avLst/>
          </a:prstGeom>
        </p:spPr>
        <p:txBody>
          <a:bodyPr/>
          <a:lstStyle>
            <a:lvl1pPr algn="ctr">
              <a:defRPr sz="1000">
                <a:latin typeface="+mn-lt"/>
              </a:defRPr>
            </a:lvl1pPr>
          </a:lstStyle>
          <a:p>
            <a:pPr eaLnBrk="1" hangingPunct="1"/>
            <a:endParaRPr lang="en-US" smtClean="0">
              <a:solidFill>
                <a:prstClr val="black"/>
              </a:solidFill>
            </a:endParaRPr>
          </a:p>
        </p:txBody>
      </p:sp>
      <p:sp>
        <p:nvSpPr>
          <p:cNvPr id="21" name="Rectangle 21"/>
          <p:cNvSpPr>
            <a:spLocks noGrp="1"/>
          </p:cNvSpPr>
          <p:nvPr>
            <p:ph type="sldNum" sz="quarter" idx="4"/>
          </p:nvPr>
        </p:nvSpPr>
        <p:spPr>
          <a:xfrm>
            <a:off x="7099300" y="6245225"/>
            <a:ext cx="2311400" cy="476250"/>
          </a:xfrm>
          <a:prstGeom prst="rect">
            <a:avLst/>
          </a:prstGeom>
        </p:spPr>
        <p:txBody>
          <a:bodyPr/>
          <a:lstStyle>
            <a:lvl1pPr>
              <a:defRPr sz="1000">
                <a:latin typeface="+mn-lt"/>
              </a:defRPr>
            </a:lvl1pPr>
          </a:lstStyle>
          <a:p>
            <a:pPr algn="r" eaLnBrk="1" hangingPunct="1"/>
            <a:fld id="{D4C49B74-5DB2-4B03-B1D2-7F6A3C51C318}" type="slidenum">
              <a:rPr lang="en-US" smtClean="0">
                <a:solidFill>
                  <a:prstClr val="black"/>
                </a:solidFill>
              </a:rPr>
              <a:pPr algn="r" eaLnBrk="1" hangingPunct="1"/>
              <a:t>‹Nr.›</a:t>
            </a:fld>
            <a:endParaRPr lang="en-US" dirty="0" smtClean="0">
              <a:solidFill>
                <a:prstClr val="black"/>
              </a:solidFill>
            </a:endParaRPr>
          </a:p>
        </p:txBody>
      </p:sp>
    </p:spTree>
    <p:extLst>
      <p:ext uri="{BB962C8B-B14F-4D97-AF65-F5344CB8AC3E}">
        <p14:creationId xmlns:p14="http://schemas.microsoft.com/office/powerpoint/2010/main" val="381558526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ransition>
    <p:fade/>
  </p:transition>
  <p:timing>
    <p:tnLst>
      <p:par>
        <p:cTn id="1" dur="indefinite" restart="never" nodeType="tmRoot"/>
      </p:par>
    </p:tnLst>
  </p:timing>
  <p:hf hdr="0" ftr="0" dt="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9738" y="228600"/>
            <a:ext cx="84201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sv-SE" smtClean="0"/>
              <a:t>Click to edit Master title style</a:t>
            </a:r>
          </a:p>
        </p:txBody>
      </p:sp>
      <p:sp>
        <p:nvSpPr>
          <p:cNvPr id="1027" name="Rectangle 3"/>
          <p:cNvSpPr>
            <a:spLocks noGrp="1" noChangeArrowheads="1"/>
          </p:cNvSpPr>
          <p:nvPr>
            <p:ph type="body" idx="1"/>
          </p:nvPr>
        </p:nvSpPr>
        <p:spPr bwMode="auto">
          <a:xfrm>
            <a:off x="379414" y="1117600"/>
            <a:ext cx="885983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sv-SE" smtClean="0"/>
              <a:t>Click to edit Master text styles</a:t>
            </a:r>
          </a:p>
          <a:p>
            <a:pPr lvl="1"/>
            <a:r>
              <a:rPr lang="en-GB" altLang="sv-SE" smtClean="0"/>
              <a:t>Second level</a:t>
            </a:r>
          </a:p>
          <a:p>
            <a:pPr lvl="2"/>
            <a:r>
              <a:rPr lang="en-GB" altLang="sv-SE" smtClean="0"/>
              <a:t>Third level</a:t>
            </a:r>
          </a:p>
          <a:p>
            <a:pPr lvl="3"/>
            <a:r>
              <a:rPr lang="en-GB" altLang="sv-SE" smtClean="0"/>
              <a:t>Fourth level</a:t>
            </a:r>
          </a:p>
          <a:p>
            <a:pPr lvl="4"/>
            <a:r>
              <a:rPr lang="en-GB" altLang="sv-SE" smtClean="0"/>
              <a:t>Fifth level</a:t>
            </a:r>
          </a:p>
        </p:txBody>
      </p:sp>
      <p:grpSp>
        <p:nvGrpSpPr>
          <p:cNvPr id="1028" name="Group 10"/>
          <p:cNvGrpSpPr>
            <a:grpSpLocks/>
          </p:cNvGrpSpPr>
          <p:nvPr/>
        </p:nvGrpSpPr>
        <p:grpSpPr bwMode="auto">
          <a:xfrm>
            <a:off x="0" y="757238"/>
            <a:ext cx="9574213" cy="1960562"/>
            <a:chOff x="0" y="477"/>
            <a:chExt cx="5567" cy="1235"/>
          </a:xfrm>
        </p:grpSpPr>
        <p:sp>
          <p:nvSpPr>
            <p:cNvPr id="1036" name="Line 6"/>
            <p:cNvSpPr>
              <a:spLocks noChangeShapeType="1"/>
            </p:cNvSpPr>
            <p:nvPr/>
          </p:nvSpPr>
          <p:spPr bwMode="auto">
            <a:xfrm flipV="1">
              <a:off x="0" y="477"/>
              <a:ext cx="5567" cy="3"/>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037" name="Line 7"/>
            <p:cNvSpPr>
              <a:spLocks noChangeShapeType="1"/>
            </p:cNvSpPr>
            <p:nvPr/>
          </p:nvSpPr>
          <p:spPr bwMode="auto">
            <a:xfrm flipV="1">
              <a:off x="5560" y="480"/>
              <a:ext cx="0" cy="1232"/>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029" name="Line 14"/>
          <p:cNvSpPr>
            <a:spLocks noChangeShapeType="1"/>
          </p:cNvSpPr>
          <p:nvPr userDrawn="1"/>
        </p:nvSpPr>
        <p:spPr bwMode="auto">
          <a:xfrm>
            <a:off x="1995488" y="6575425"/>
            <a:ext cx="5876925"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nvGrpSpPr>
          <p:cNvPr id="1030" name="Group 23"/>
          <p:cNvGrpSpPr>
            <a:grpSpLocks/>
          </p:cNvGrpSpPr>
          <p:nvPr userDrawn="1"/>
        </p:nvGrpSpPr>
        <p:grpSpPr bwMode="auto">
          <a:xfrm>
            <a:off x="-1406525" y="2720975"/>
            <a:ext cx="12720638" cy="1403350"/>
            <a:chOff x="0" y="0"/>
            <a:chExt cx="8013" cy="884"/>
          </a:xfrm>
        </p:grpSpPr>
        <p:sp>
          <p:nvSpPr>
            <p:cNvPr id="1032" name="Rectangle 15"/>
            <p:cNvSpPr>
              <a:spLocks noChangeArrowheads="1"/>
            </p:cNvSpPr>
            <p:nvPr userDrawn="1"/>
          </p:nvSpPr>
          <p:spPr bwMode="auto">
            <a:xfrm>
              <a:off x="0" y="0"/>
              <a:ext cx="1871"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hlinkClick r:id="rId13"/>
                </a:rPr>
                <a:t>  </a:t>
              </a:r>
              <a:r>
                <a:rPr lang="en-GB" altLang="de-DE" sz="72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3" name="Rectangle 17"/>
            <p:cNvSpPr>
              <a:spLocks noChangeArrowheads="1"/>
            </p:cNvSpPr>
            <p:nvPr userDrawn="1"/>
          </p:nvSpPr>
          <p:spPr bwMode="auto">
            <a:xfrm>
              <a:off x="1871" y="0"/>
              <a:ext cx="194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4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4" name="Rectangle 19"/>
            <p:cNvSpPr>
              <a:spLocks noChangeArrowheads="1"/>
            </p:cNvSpPr>
            <p:nvPr userDrawn="1"/>
          </p:nvSpPr>
          <p:spPr bwMode="auto">
            <a:xfrm>
              <a:off x="3818" y="0"/>
              <a:ext cx="2018"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6600">
                  <a:solidFill>
                    <a:srgbClr val="000000"/>
                  </a:solidFill>
                  <a:latin typeface="Times New Roman" pitchFamily="18" charset="0"/>
                </a:rPr>
                <a:t> </a:t>
              </a:r>
              <a:r>
                <a:rPr lang="en-GB" altLang="de-DE" sz="2400">
                  <a:solidFill>
                    <a:srgbClr val="000000"/>
                  </a:solidFill>
                  <a:latin typeface="Times New Roman" pitchFamily="18" charset="0"/>
                </a:rPr>
                <a:t>                   </a:t>
              </a:r>
            </a:p>
          </p:txBody>
        </p:sp>
        <p:sp>
          <p:nvSpPr>
            <p:cNvPr id="1035" name="Rectangle 21"/>
            <p:cNvSpPr>
              <a:spLocks noChangeArrowheads="1"/>
            </p:cNvSpPr>
            <p:nvPr userDrawn="1"/>
          </p:nvSpPr>
          <p:spPr bwMode="auto">
            <a:xfrm>
              <a:off x="5836" y="0"/>
              <a:ext cx="2177" cy="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400">
                  <a:solidFill>
                    <a:srgbClr val="000000"/>
                  </a:solidFill>
                  <a:latin typeface="Times New Roman" pitchFamily="18" charset="0"/>
                </a:rPr>
                <a:t>  </a:t>
              </a:r>
              <a:r>
                <a:rPr lang="en-GB" altLang="de-DE" sz="8600">
                  <a:solidFill>
                    <a:srgbClr val="000000"/>
                  </a:solidFill>
                  <a:latin typeface="Times New Roman" pitchFamily="18" charset="0"/>
                </a:rPr>
                <a:t> </a:t>
              </a:r>
              <a:r>
                <a:rPr lang="en-GB" altLang="de-DE" sz="2400">
                  <a:solidFill>
                    <a:srgbClr val="000000"/>
                  </a:solidFill>
                  <a:latin typeface="Times New Roman" pitchFamily="18" charset="0"/>
                </a:rPr>
                <a:t>                 </a:t>
              </a:r>
            </a:p>
          </p:txBody>
        </p:sp>
      </p:grpSp>
    </p:spTree>
    <p:extLst>
      <p:ext uri="{BB962C8B-B14F-4D97-AF65-F5344CB8AC3E}">
        <p14:creationId xmlns:p14="http://schemas.microsoft.com/office/powerpoint/2010/main" val="29404400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p:titleStyle>
    <p:body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9906000" cy="6615113"/>
            <a:chOff x="0" y="0"/>
            <a:chExt cx="5760" cy="4167"/>
          </a:xfrm>
        </p:grpSpPr>
        <p:pic>
          <p:nvPicPr>
            <p:cNvPr id="1031"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824" y="3984"/>
              <a:ext cx="57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4"/>
            <p:cNvSpPr>
              <a:spLocks noChangeShapeType="1"/>
            </p:cNvSpPr>
            <p:nvPr userDrawn="1"/>
          </p:nvSpPr>
          <p:spPr bwMode="auto">
            <a:xfrm flipH="1">
              <a:off x="0" y="412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0">
                <a:solidFill>
                  <a:srgbClr val="000000"/>
                </a:solidFill>
                <a:cs typeface="Arial" pitchFamily="34" charset="0"/>
              </a:endParaRPr>
            </a:p>
          </p:txBody>
        </p:sp>
        <p:sp>
          <p:nvSpPr>
            <p:cNvPr id="1033" name="Line 5"/>
            <p:cNvSpPr>
              <a:spLocks noChangeShapeType="1"/>
            </p:cNvSpPr>
            <p:nvPr userDrawn="1"/>
          </p:nvSpPr>
          <p:spPr bwMode="auto">
            <a:xfrm>
              <a:off x="5424" y="4128"/>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18000">
                <a:solidFill>
                  <a:srgbClr val="000000"/>
                </a:solidFill>
                <a:cs typeface="Arial" pitchFamily="34" charset="0"/>
              </a:endParaRPr>
            </a:p>
          </p:txBody>
        </p:sp>
        <p:pic>
          <p:nvPicPr>
            <p:cNvPr id="1034" name="Picture 6"/>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5760"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9" name="Rectangle 7"/>
          <p:cNvSpPr>
            <a:spLocks noGrp="1" noChangeArrowheads="1"/>
          </p:cNvSpPr>
          <p:nvPr>
            <p:ph type="title"/>
          </p:nvPr>
        </p:nvSpPr>
        <p:spPr bwMode="auto">
          <a:xfrm>
            <a:off x="412751" y="74613"/>
            <a:ext cx="9095979" cy="10652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49162" name="Rectangle 10"/>
          <p:cNvSpPr>
            <a:spLocks noGrp="1" noChangeArrowheads="1"/>
          </p:cNvSpPr>
          <p:nvPr>
            <p:ph type="sldNum" sz="quarter" idx="4"/>
          </p:nvPr>
        </p:nvSpPr>
        <p:spPr bwMode="auto">
          <a:xfrm>
            <a:off x="8903362" y="6581778"/>
            <a:ext cx="1002638"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pPr>
              <a:defRPr/>
            </a:pPr>
            <a:fld id="{B1FFDA3C-97D3-4832-89E6-1575ADC3C11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424775424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hdr="0"/>
  <p:txStyles>
    <p:title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defRPr sz="2200">
          <a:solidFill>
            <a:schemeClr val="tx1"/>
          </a:solidFill>
          <a:latin typeface="+mn-lt"/>
          <a:ea typeface="+mn-ea"/>
          <a:cs typeface="+mn-cs"/>
        </a:defRPr>
      </a:lvl1pPr>
      <a:lvl2pPr marL="742950" indent="-285750" algn="l" rtl="0" eaLnBrk="0" fontAlgn="base" hangingPunct="0">
        <a:spcBef>
          <a:spcPct val="20000"/>
        </a:spcBef>
        <a:spcAft>
          <a:spcPct val="0"/>
        </a:spcAft>
        <a:defRPr sz="2000">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sz="16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495300" y="274638"/>
            <a:ext cx="89154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de-DE" smtClean="0"/>
              <a:t>Titelmasterformat durch Klicken bearbeiten</a:t>
            </a:r>
            <a:endParaRPr kumimoji="0" lang="en-US"/>
          </a:p>
        </p:txBody>
      </p:sp>
      <p:sp>
        <p:nvSpPr>
          <p:cNvPr id="13" name="Textplatzhalter 12"/>
          <p:cNvSpPr>
            <a:spLocks noGrp="1"/>
          </p:cNvSpPr>
          <p:nvPr>
            <p:ph type="body" idx="1"/>
          </p:nvPr>
        </p:nvSpPr>
        <p:spPr>
          <a:xfrm>
            <a:off x="495300" y="1600200"/>
            <a:ext cx="8915400" cy="4709160"/>
          </a:xfrm>
          <a:prstGeom prst="rect">
            <a:avLst/>
          </a:prstGeom>
        </p:spPr>
        <p:txBody>
          <a:bodyPr vert="horz">
            <a:normAutofit/>
          </a:bodyPr>
          <a:lstStyle/>
          <a:p>
            <a:pPr lvl="0" eaLnBrk="1" latinLnBrk="0" hangingPunct="1"/>
            <a:r>
              <a:rPr kumimoji="0" lang="de-DE" dirty="0" smtClean="0"/>
              <a:t>Textmasterformat bearbeiten</a:t>
            </a:r>
          </a:p>
          <a:p>
            <a:pPr lvl="1" eaLnBrk="1" latinLnBrk="0" hangingPunct="1"/>
            <a:r>
              <a:rPr kumimoji="0" lang="de-DE" dirty="0" smtClean="0"/>
              <a:t>Zweite Ebene</a:t>
            </a:r>
          </a:p>
          <a:p>
            <a:pPr lvl="2" eaLnBrk="1" latinLnBrk="0" hangingPunct="1"/>
            <a:r>
              <a:rPr kumimoji="0" lang="de-DE" dirty="0" smtClean="0"/>
              <a:t>Dritte Ebene</a:t>
            </a:r>
          </a:p>
          <a:p>
            <a:pPr lvl="3" eaLnBrk="1" latinLnBrk="0" hangingPunct="1"/>
            <a:r>
              <a:rPr kumimoji="0" lang="de-DE" dirty="0" smtClean="0"/>
              <a:t>Vierte Ebene</a:t>
            </a:r>
          </a:p>
          <a:p>
            <a:pPr lvl="4" eaLnBrk="1" latinLnBrk="0" hangingPunct="1"/>
            <a:r>
              <a:rPr kumimoji="0" lang="de-DE" dirty="0" smtClean="0"/>
              <a:t>Fünfte Ebene</a:t>
            </a:r>
            <a:endParaRPr kumimoji="0" lang="en-US" dirty="0"/>
          </a:p>
        </p:txBody>
      </p:sp>
      <p:sp>
        <p:nvSpPr>
          <p:cNvPr id="14" name="Datumsplatzhalter 13"/>
          <p:cNvSpPr>
            <a:spLocks noGrp="1"/>
          </p:cNvSpPr>
          <p:nvPr>
            <p:ph type="dt" sz="half" idx="2"/>
          </p:nvPr>
        </p:nvSpPr>
        <p:spPr>
          <a:xfrm>
            <a:off x="495300" y="6416676"/>
            <a:ext cx="23114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fontAlgn="auto">
              <a:spcBef>
                <a:spcPts val="0"/>
              </a:spcBef>
              <a:spcAft>
                <a:spcPts val="0"/>
              </a:spcAft>
            </a:pPr>
            <a:endParaRPr lang="en-US" dirty="0">
              <a:solidFill>
                <a:prstClr val="white">
                  <a:shade val="50000"/>
                </a:prstClr>
              </a:solidFill>
              <a:latin typeface="Book Antiqua"/>
            </a:endParaRPr>
          </a:p>
        </p:txBody>
      </p:sp>
      <p:sp>
        <p:nvSpPr>
          <p:cNvPr id="3" name="Fußzeilenplatzhalter 2"/>
          <p:cNvSpPr>
            <a:spLocks noGrp="1"/>
          </p:cNvSpPr>
          <p:nvPr>
            <p:ph type="ftr" sz="quarter" idx="3"/>
          </p:nvPr>
        </p:nvSpPr>
        <p:spPr>
          <a:xfrm>
            <a:off x="3384550" y="6416676"/>
            <a:ext cx="404495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fontAlgn="auto">
              <a:spcBef>
                <a:spcPts val="0"/>
              </a:spcBef>
              <a:spcAft>
                <a:spcPts val="0"/>
              </a:spcAft>
            </a:pPr>
            <a:endParaRPr lang="en-US" dirty="0">
              <a:solidFill>
                <a:prstClr val="white">
                  <a:shade val="50000"/>
                </a:prstClr>
              </a:solidFill>
              <a:latin typeface="Book Antiqua"/>
            </a:endParaRPr>
          </a:p>
        </p:txBody>
      </p:sp>
      <p:sp>
        <p:nvSpPr>
          <p:cNvPr id="23" name="Foliennummernplatzhalter 22"/>
          <p:cNvSpPr>
            <a:spLocks noGrp="1"/>
          </p:cNvSpPr>
          <p:nvPr>
            <p:ph type="sldNum" sz="quarter" idx="4"/>
          </p:nvPr>
        </p:nvSpPr>
        <p:spPr>
          <a:xfrm>
            <a:off x="8585200" y="6416676"/>
            <a:ext cx="8255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fontAlgn="auto">
              <a:spcBef>
                <a:spcPts val="0"/>
              </a:spcBef>
              <a:spcAft>
                <a:spcPts val="0"/>
              </a:spcAft>
            </a:pPr>
            <a:fld id="{B6F15528-21DE-4FAA-801E-634DDDAF4B2B}" type="slidenum">
              <a:rPr lang="en-US" smtClean="0">
                <a:solidFill>
                  <a:prstClr val="white">
                    <a:shade val="50000"/>
                  </a:prstClr>
                </a:solidFill>
                <a:latin typeface="Book Antiqua"/>
              </a:rPr>
              <a:pPr fontAlgn="auto">
                <a:spcBef>
                  <a:spcPts val="0"/>
                </a:spcBef>
                <a:spcAft>
                  <a:spcPts val="0"/>
                </a:spcAft>
              </a:pPr>
              <a:t>‹Nr.›</a:t>
            </a:fld>
            <a:endParaRPr lang="en-US" dirty="0">
              <a:solidFill>
                <a:prstClr val="white">
                  <a:shade val="50000"/>
                </a:prstClr>
              </a:solidFill>
              <a:latin typeface="Book Antiqua"/>
            </a:endParaRPr>
          </a:p>
        </p:txBody>
      </p:sp>
    </p:spTree>
    <p:extLst>
      <p:ext uri="{BB962C8B-B14F-4D97-AF65-F5344CB8AC3E}">
        <p14:creationId xmlns:p14="http://schemas.microsoft.com/office/powerpoint/2010/main" val="3308283438"/>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Lst>
  <p:timing>
    <p:tnLst>
      <p:par>
        <p:cTn id="1" dur="indefinite" restart="never" nodeType="tmRoot"/>
      </p:par>
    </p:tnLst>
  </p:timing>
  <p:hf hdr="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CustomShape 1"/>
          <p:cNvSpPr/>
          <p:nvPr/>
        </p:nvSpPr>
        <p:spPr>
          <a:xfrm>
            <a:off x="0" y="0"/>
            <a:ext cx="9905610" cy="499680"/>
          </a:xfrm>
          <a:prstGeom prst="rect">
            <a:avLst/>
          </a:prstGeom>
          <a:solidFill>
            <a:schemeClr val="tx1"/>
          </a:solidFill>
          <a:ln>
            <a:round/>
          </a:ln>
        </p:spPr>
        <p:style>
          <a:lnRef idx="2">
            <a:schemeClr val="accent1">
              <a:shade val="50000"/>
            </a:schemeClr>
          </a:lnRef>
          <a:fillRef idx="1">
            <a:schemeClr val="accent1"/>
          </a:fillRef>
          <a:effectRef idx="0">
            <a:schemeClr val="accent1"/>
          </a:effectRef>
          <a:fontRef idx="minor"/>
        </p:style>
      </p:sp>
      <p:sp>
        <p:nvSpPr>
          <p:cNvPr id="11" name="CustomShape 2"/>
          <p:cNvSpPr/>
          <p:nvPr/>
        </p:nvSpPr>
        <p:spPr>
          <a:xfrm>
            <a:off x="0" y="6572160"/>
            <a:ext cx="4952610" cy="285480"/>
          </a:xfrm>
          <a:prstGeom prst="rect">
            <a:avLst/>
          </a:prstGeom>
          <a:ln>
            <a:round/>
          </a:ln>
        </p:spPr>
        <p:style>
          <a:lnRef idx="2">
            <a:schemeClr val="dk1">
              <a:shade val="50000"/>
            </a:schemeClr>
          </a:lnRef>
          <a:fillRef idx="1">
            <a:schemeClr val="dk1"/>
          </a:fillRef>
          <a:effectRef idx="0">
            <a:schemeClr val="dk1"/>
          </a:effectRef>
          <a:fontRef idx="minor"/>
        </p:style>
      </p:sp>
      <p:sp>
        <p:nvSpPr>
          <p:cNvPr id="2" name="CustomShape 3"/>
          <p:cNvSpPr/>
          <p:nvPr/>
        </p:nvSpPr>
        <p:spPr>
          <a:xfrm>
            <a:off x="4973670" y="6572160"/>
            <a:ext cx="4952610" cy="285480"/>
          </a:xfrm>
          <a:prstGeom prst="rect">
            <a:avLst/>
          </a:prstGeom>
          <a:solidFill>
            <a:srgbClr val="3515F7"/>
          </a:solidFill>
          <a:ln>
            <a:round/>
          </a:ln>
        </p:spPr>
        <p:style>
          <a:lnRef idx="2">
            <a:schemeClr val="accent1">
              <a:shade val="50000"/>
            </a:schemeClr>
          </a:lnRef>
          <a:fillRef idx="1">
            <a:schemeClr val="accent1"/>
          </a:fillRef>
          <a:effectRef idx="0">
            <a:schemeClr val="accent1"/>
          </a:effectRef>
          <a:fontRef idx="minor"/>
        </p:style>
      </p:sp>
      <p:pic>
        <p:nvPicPr>
          <p:cNvPr id="3" name="Picture 2"/>
          <p:cNvPicPr/>
          <p:nvPr/>
        </p:nvPicPr>
        <p:blipFill>
          <a:blip r:embed="rId18"/>
          <a:stretch/>
        </p:blipFill>
        <p:spPr>
          <a:xfrm>
            <a:off x="4953000" y="6554880"/>
            <a:ext cx="309270" cy="302760"/>
          </a:xfrm>
          <a:prstGeom prst="rect">
            <a:avLst/>
          </a:prstGeom>
          <a:ln w="9360">
            <a:noFill/>
          </a:ln>
        </p:spPr>
      </p:pic>
      <p:sp>
        <p:nvSpPr>
          <p:cNvPr id="4" name="CustomShape 4"/>
          <p:cNvSpPr/>
          <p:nvPr/>
        </p:nvSpPr>
        <p:spPr>
          <a:xfrm>
            <a:off x="5262660" y="6572160"/>
            <a:ext cx="27081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pPr>
            <a:r>
              <a:rPr lang="en-US" sz="1400" b="1" dirty="0">
                <a:solidFill>
                  <a:srgbClr val="FFFFFF"/>
                </a:solidFill>
                <a:latin typeface="Calibri"/>
              </a:rPr>
              <a:t>Semi-Conductor Laboratory</a:t>
            </a:r>
            <a:endParaRPr sz="1800">
              <a:solidFill>
                <a:prstClr val="black"/>
              </a:solidFill>
            </a:endParaRPr>
          </a:p>
        </p:txBody>
      </p:sp>
      <p:sp>
        <p:nvSpPr>
          <p:cNvPr id="5" name="CustomShape 5"/>
          <p:cNvSpPr/>
          <p:nvPr/>
        </p:nvSpPr>
        <p:spPr>
          <a:xfrm>
            <a:off x="0" y="6572160"/>
            <a:ext cx="495261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pPr>
            <a:r>
              <a:rPr lang="en-US" sz="1400" b="1">
                <a:solidFill>
                  <a:srgbClr val="FFFFFF"/>
                </a:solidFill>
                <a:latin typeface="Calibri"/>
              </a:rPr>
              <a:t> </a:t>
            </a:r>
            <a:endParaRPr sz="1800">
              <a:solidFill>
                <a:prstClr val="black"/>
              </a:solidFill>
            </a:endParaRPr>
          </a:p>
        </p:txBody>
      </p:sp>
      <p:sp>
        <p:nvSpPr>
          <p:cNvPr id="6" name="CustomShape 6"/>
          <p:cNvSpPr/>
          <p:nvPr/>
        </p:nvSpPr>
        <p:spPr>
          <a:xfrm>
            <a:off x="8134620" y="6572160"/>
            <a:ext cx="1779570" cy="2854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sp>
      <p:sp>
        <p:nvSpPr>
          <p:cNvPr id="7" name="CustomShape 7"/>
          <p:cNvSpPr/>
          <p:nvPr/>
        </p:nvSpPr>
        <p:spPr>
          <a:xfrm>
            <a:off x="8126040" y="6547320"/>
            <a:ext cx="177957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eaLnBrk="1" fontAlgn="auto" hangingPunct="1">
              <a:spcBef>
                <a:spcPts val="0"/>
              </a:spcBef>
              <a:spcAft>
                <a:spcPts val="0"/>
              </a:spcAft>
            </a:pPr>
            <a:r>
              <a:rPr lang="en-US" sz="1800" dirty="0">
                <a:solidFill>
                  <a:srgbClr val="000000"/>
                </a:solidFill>
                <a:latin typeface="Calibri"/>
              </a:rPr>
              <a:t> </a:t>
            </a:r>
            <a:r>
              <a:rPr lang="en-US" sz="1400" b="1" dirty="0" smtClean="0">
                <a:solidFill>
                  <a:srgbClr val="FFFFFF"/>
                </a:solidFill>
                <a:latin typeface="Calibri"/>
              </a:rPr>
              <a:t>19</a:t>
            </a:r>
            <a:r>
              <a:rPr lang="en-US" sz="1400" b="1" baseline="30000" dirty="0" smtClean="0">
                <a:solidFill>
                  <a:srgbClr val="FFFFFF"/>
                </a:solidFill>
                <a:latin typeface="Calibri"/>
              </a:rPr>
              <a:t>th</a:t>
            </a:r>
            <a:r>
              <a:rPr lang="en-US" sz="1400" b="1" dirty="0" smtClean="0">
                <a:solidFill>
                  <a:srgbClr val="FFFFFF"/>
                </a:solidFill>
                <a:latin typeface="Calibri"/>
              </a:rPr>
              <a:t> Feb 2017</a:t>
            </a:r>
            <a:endParaRPr sz="1800" dirty="0">
              <a:solidFill>
                <a:prstClr val="black"/>
              </a:solidFill>
            </a:endParaRPr>
          </a:p>
        </p:txBody>
      </p:sp>
      <p:sp>
        <p:nvSpPr>
          <p:cNvPr id="8" name="PlaceHolder 8"/>
          <p:cNvSpPr>
            <a:spLocks noGrp="1"/>
          </p:cNvSpPr>
          <p:nvPr>
            <p:ph type="title"/>
          </p:nvPr>
        </p:nvSpPr>
        <p:spPr>
          <a:xfrm>
            <a:off x="495300" y="273600"/>
            <a:ext cx="8915010" cy="1144800"/>
          </a:xfrm>
          <a:prstGeom prst="rect">
            <a:avLst/>
          </a:prstGeom>
        </p:spPr>
        <p:txBody>
          <a:bodyPr lIns="0" tIns="0" rIns="0" bIns="0" anchor="ctr"/>
          <a:lstStyle/>
          <a:p>
            <a:r>
              <a:rPr lang="en-US">
                <a:latin typeface="Calibri"/>
              </a:rPr>
              <a:t>Click to edit the title text format</a:t>
            </a:r>
            <a:endParaRPr/>
          </a:p>
        </p:txBody>
      </p:sp>
      <p:sp>
        <p:nvSpPr>
          <p:cNvPr id="9" name="PlaceHolder 9"/>
          <p:cNvSpPr>
            <a:spLocks noGrp="1"/>
          </p:cNvSpPr>
          <p:nvPr>
            <p:ph type="body"/>
          </p:nvPr>
        </p:nvSpPr>
        <p:spPr>
          <a:xfrm>
            <a:off x="495300" y="1604520"/>
            <a:ext cx="8915010" cy="3977280"/>
          </a:xfrm>
          <a:prstGeom prst="rect">
            <a:avLst/>
          </a:prstGeom>
        </p:spPr>
        <p:txBody>
          <a:bodyPr lIns="0" tIns="0" rIns="0" bIns="0"/>
          <a:lstStyle/>
          <a:p>
            <a:pPr>
              <a:buSzPct val="45000"/>
              <a:buFont typeface="StarSymbol"/>
              <a:buChar char=""/>
            </a:pPr>
            <a:r>
              <a:rPr lang="en-US" sz="3200">
                <a:latin typeface="Calibri"/>
              </a:rPr>
              <a:t>Click to edit the outline text format</a:t>
            </a:r>
            <a:endParaRPr/>
          </a:p>
          <a:p>
            <a:pPr lvl="1">
              <a:buSzPct val="75000"/>
              <a:buFont typeface="StarSymbol"/>
              <a:buChar char=""/>
            </a:pPr>
            <a:r>
              <a:rPr lang="en-US" sz="2400">
                <a:latin typeface="Calibri"/>
              </a:rPr>
              <a:t>Second Outline Level</a:t>
            </a:r>
            <a:endParaRPr/>
          </a:p>
          <a:p>
            <a:pPr lvl="2">
              <a:buSzPct val="45000"/>
              <a:buFont typeface="StarSymbol"/>
              <a:buChar char=""/>
            </a:pPr>
            <a:r>
              <a:rPr lang="en-US" sz="2000">
                <a:latin typeface="Calibri"/>
              </a:rPr>
              <a:t>Third Outline Level</a:t>
            </a:r>
            <a:endParaRPr/>
          </a:p>
          <a:p>
            <a:pPr lvl="3">
              <a:buSzPct val="75000"/>
              <a:buFont typeface="StarSymbol"/>
              <a:buChar char=""/>
            </a:pPr>
            <a:r>
              <a:rPr lang="en-US" sz="20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
        <p:nvSpPr>
          <p:cNvPr id="13" name="TextBox 12"/>
          <p:cNvSpPr txBox="1"/>
          <p:nvPr userDrawn="1"/>
        </p:nvSpPr>
        <p:spPr>
          <a:xfrm>
            <a:off x="990600" y="6550224"/>
            <a:ext cx="3219450" cy="307777"/>
          </a:xfrm>
          <a:prstGeom prst="rect">
            <a:avLst/>
          </a:prstGeom>
          <a:noFill/>
        </p:spPr>
        <p:txBody>
          <a:bodyPr wrap="square" rtlCol="0">
            <a:spAutoFit/>
          </a:bodyPr>
          <a:lstStyle/>
          <a:p>
            <a:pPr eaLnBrk="1" fontAlgn="auto" hangingPunct="1">
              <a:spcBef>
                <a:spcPts val="0"/>
              </a:spcBef>
              <a:spcAft>
                <a:spcPts val="0"/>
              </a:spcAft>
            </a:pPr>
            <a:r>
              <a:rPr lang="en-IN" sz="1400" b="1" dirty="0" smtClean="0">
                <a:solidFill>
                  <a:prstClr val="white"/>
                </a:solidFill>
                <a:latin typeface="Calibri" pitchFamily="34" charset="0"/>
              </a:rPr>
              <a:t>VECC-CERN Meet</a:t>
            </a:r>
            <a:endParaRPr lang="en-IN" sz="1400" b="1" dirty="0">
              <a:solidFill>
                <a:prstClr val="white"/>
              </a:solidFill>
              <a:latin typeface="Calibri" pitchFamily="34" charset="0"/>
            </a:endParaRPr>
          </a:p>
        </p:txBody>
      </p:sp>
    </p:spTree>
    <p:extLst>
      <p:ext uri="{BB962C8B-B14F-4D97-AF65-F5344CB8AC3E}">
        <p14:creationId xmlns:p14="http://schemas.microsoft.com/office/powerpoint/2010/main" val="247135057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33.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4.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jpeg"/><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70.tiff"/><Relationship Id="rId5" Type="http://schemas.openxmlformats.org/officeDocument/2006/relationships/image" Target="../media/image69.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 y="2593976"/>
            <a:ext cx="7772400" cy="4043363"/>
          </a:xfrm>
        </p:spPr>
        <p:txBody>
          <a:bodyPr/>
          <a:lstStyle/>
          <a:p>
            <a:pPr algn="ctr">
              <a:lnSpc>
                <a:spcPct val="120000"/>
              </a:lnSpc>
            </a:pPr>
            <a:r>
              <a:rPr lang="en-US" altLang="de-DE" sz="1800" dirty="0" smtClean="0">
                <a:solidFill>
                  <a:srgbClr val="333333"/>
                </a:solidFill>
              </a:rPr>
              <a:t/>
            </a:r>
            <a:br>
              <a:rPr lang="en-US" altLang="de-DE" sz="1800" dirty="0" smtClean="0">
                <a:solidFill>
                  <a:srgbClr val="333333"/>
                </a:solidFill>
              </a:rPr>
            </a:br>
            <a:r>
              <a:rPr lang="en-US" altLang="de-DE" sz="2800" dirty="0" smtClean="0">
                <a:solidFill>
                  <a:srgbClr val="333333"/>
                </a:solidFill>
              </a:rPr>
              <a:t/>
            </a:r>
            <a:br>
              <a:rPr lang="en-US" altLang="de-DE" sz="2800" dirty="0" smtClean="0">
                <a:solidFill>
                  <a:srgbClr val="333333"/>
                </a:solidFill>
              </a:rPr>
            </a:br>
            <a:r>
              <a:rPr lang="en-US" altLang="de-DE" sz="2800" dirty="0" smtClean="0">
                <a:solidFill>
                  <a:srgbClr val="333333"/>
                </a:solidFill>
              </a:rPr>
              <a:t>CBM </a:t>
            </a:r>
            <a:r>
              <a:rPr lang="en-US" altLang="de-DE" sz="2800" dirty="0" smtClean="0">
                <a:solidFill>
                  <a:srgbClr val="333333"/>
                </a:solidFill>
              </a:rPr>
              <a:t>ASIC-FEE</a:t>
            </a:r>
            <a:r>
              <a:rPr lang="en-US" altLang="de-DE" sz="2800" dirty="0" smtClean="0">
                <a:solidFill>
                  <a:srgbClr val="333333"/>
                </a:solidFill>
              </a:rPr>
              <a:t/>
            </a:r>
            <a:br>
              <a:rPr lang="en-US" altLang="de-DE" sz="2800" dirty="0" smtClean="0">
                <a:solidFill>
                  <a:srgbClr val="333333"/>
                </a:solidFill>
              </a:rPr>
            </a:br>
            <a:r>
              <a:rPr lang="en-US" altLang="de-DE" sz="2800" dirty="0" smtClean="0">
                <a:solidFill>
                  <a:srgbClr val="333333"/>
                </a:solidFill>
              </a:rPr>
              <a:t>Development</a:t>
            </a:r>
            <a:r>
              <a:rPr lang="en-US" altLang="de-DE" sz="2800" dirty="0" smtClean="0">
                <a:solidFill>
                  <a:srgbClr val="333333"/>
                </a:solidFill>
              </a:rPr>
              <a:t/>
            </a:r>
            <a:br>
              <a:rPr lang="en-US" altLang="de-DE" sz="2800" dirty="0" smtClean="0">
                <a:solidFill>
                  <a:srgbClr val="333333"/>
                </a:solidFill>
              </a:rPr>
            </a:br>
            <a:r>
              <a:rPr lang="en-US" altLang="de-DE" sz="2800" dirty="0" smtClean="0">
                <a:solidFill>
                  <a:srgbClr val="333333"/>
                </a:solidFill>
              </a:rPr>
              <a:t/>
            </a:r>
            <a:br>
              <a:rPr lang="en-US" altLang="de-DE" sz="2800" dirty="0" smtClean="0">
                <a:solidFill>
                  <a:srgbClr val="333333"/>
                </a:solidFill>
              </a:rPr>
            </a:br>
            <a:r>
              <a:rPr lang="en-US" altLang="de-DE" sz="2000" dirty="0" smtClean="0">
                <a:solidFill>
                  <a:srgbClr val="333333"/>
                </a:solidFill>
              </a:rPr>
              <a:t>PANDA Collaboration </a:t>
            </a:r>
            <a:r>
              <a:rPr lang="en-US" altLang="de-DE" sz="2000" dirty="0" smtClean="0">
                <a:solidFill>
                  <a:srgbClr val="333333"/>
                </a:solidFill>
              </a:rPr>
              <a:t>Meeting 17/1</a:t>
            </a:r>
            <a:r>
              <a:rPr lang="en-US" altLang="de-DE" sz="2000" dirty="0">
                <a:solidFill>
                  <a:srgbClr val="333333"/>
                </a:solidFill>
              </a:rPr>
              <a:t/>
            </a:r>
            <a:br>
              <a:rPr lang="en-US" altLang="de-DE" sz="2000" dirty="0">
                <a:solidFill>
                  <a:srgbClr val="333333"/>
                </a:solidFill>
              </a:rPr>
            </a:br>
            <a:r>
              <a:rPr lang="en-US" altLang="de-DE" sz="2000" dirty="0" smtClean="0">
                <a:solidFill>
                  <a:srgbClr val="333333"/>
                </a:solidFill>
              </a:rPr>
              <a:t>GSI, Germany</a:t>
            </a:r>
            <a:br>
              <a:rPr lang="en-US" altLang="de-DE" sz="2000" dirty="0" smtClean="0">
                <a:solidFill>
                  <a:srgbClr val="333333"/>
                </a:solidFill>
              </a:rPr>
            </a:br>
            <a:r>
              <a:rPr lang="en-US" altLang="de-DE" sz="2000" dirty="0" smtClean="0">
                <a:solidFill>
                  <a:srgbClr val="333333"/>
                </a:solidFill>
              </a:rPr>
              <a:t>June 6 – </a:t>
            </a:r>
            <a:r>
              <a:rPr lang="en-US" altLang="de-DE" sz="2000" dirty="0">
                <a:solidFill>
                  <a:srgbClr val="333333"/>
                </a:solidFill>
              </a:rPr>
              <a:t>9</a:t>
            </a:r>
            <a:r>
              <a:rPr lang="en-US" altLang="de-DE" sz="2000" dirty="0" smtClean="0">
                <a:solidFill>
                  <a:srgbClr val="333333"/>
                </a:solidFill>
              </a:rPr>
              <a:t>, 2017</a:t>
            </a:r>
            <a:br>
              <a:rPr lang="en-US" altLang="de-DE" sz="2000" dirty="0" smtClean="0">
                <a:solidFill>
                  <a:srgbClr val="333333"/>
                </a:solidFill>
              </a:rPr>
            </a:br>
            <a:r>
              <a:rPr lang="en-US" altLang="de-DE" sz="2000" dirty="0" smtClean="0">
                <a:solidFill>
                  <a:srgbClr val="333333"/>
                </a:solidFill>
              </a:rPr>
              <a:t/>
            </a:r>
            <a:br>
              <a:rPr lang="en-US" altLang="de-DE" sz="2000" dirty="0" smtClean="0">
                <a:solidFill>
                  <a:srgbClr val="333333"/>
                </a:solidFill>
              </a:rPr>
            </a:br>
            <a:r>
              <a:rPr lang="en-US" altLang="de-DE" sz="4000" dirty="0" smtClean="0">
                <a:solidFill>
                  <a:srgbClr val="333333"/>
                </a:solidFill>
              </a:rPr>
              <a:t/>
            </a:r>
            <a:br>
              <a:rPr lang="en-US" altLang="de-DE" sz="4000" dirty="0" smtClean="0">
                <a:solidFill>
                  <a:srgbClr val="333333"/>
                </a:solidFill>
              </a:rPr>
            </a:br>
            <a:r>
              <a:rPr lang="en-US" altLang="de-DE" sz="2800" dirty="0" smtClean="0">
                <a:solidFill>
                  <a:srgbClr val="333333"/>
                </a:solidFill>
              </a:rPr>
              <a:t>  </a:t>
            </a:r>
            <a:br>
              <a:rPr lang="en-US" altLang="de-DE" sz="2800" dirty="0" smtClean="0">
                <a:solidFill>
                  <a:srgbClr val="333333"/>
                </a:solidFill>
              </a:rPr>
            </a:br>
            <a:endParaRPr lang="en-GB" altLang="de-DE" sz="2800" dirty="0" smtClean="0">
              <a:solidFill>
                <a:srgbClr val="333333"/>
              </a:solidFill>
            </a:endParaRPr>
          </a:p>
        </p:txBody>
      </p:sp>
      <p:sp>
        <p:nvSpPr>
          <p:cNvPr id="3076" name="Text Box 4"/>
          <p:cNvSpPr txBox="1">
            <a:spLocks noChangeArrowheads="1"/>
          </p:cNvSpPr>
          <p:nvPr/>
        </p:nvSpPr>
        <p:spPr bwMode="auto">
          <a:xfrm>
            <a:off x="2707767" y="5694364"/>
            <a:ext cx="253466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en-GB" altLang="de-DE" sz="2000">
                <a:solidFill>
                  <a:srgbClr val="3E48A6"/>
                </a:solidFill>
              </a:rPr>
              <a:t>Christian J. Schmidt,</a:t>
            </a:r>
          </a:p>
          <a:p>
            <a:pPr algn="ctr"/>
            <a:r>
              <a:rPr lang="en-GB" altLang="de-DE" sz="2000">
                <a:solidFill>
                  <a:srgbClr val="3E48A6"/>
                </a:solidFill>
              </a:rPr>
              <a:t>GSI Darmstadt</a:t>
            </a:r>
          </a:p>
        </p:txBody>
      </p:sp>
      <p:sp>
        <p:nvSpPr>
          <p:cNvPr id="3078" name="Text Box 8"/>
          <p:cNvSpPr txBox="1">
            <a:spLocks noChangeArrowheads="1"/>
          </p:cNvSpPr>
          <p:nvPr/>
        </p:nvSpPr>
        <p:spPr bwMode="auto">
          <a:xfrm>
            <a:off x="4852699" y="6530991"/>
            <a:ext cx="1847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kumimoji="1" lang="en-US" altLang="de-DE" b="1">
                <a:solidFill>
                  <a:srgbClr val="333333"/>
                </a:solidFill>
              </a:rPr>
              <a:t/>
            </a:r>
            <a:br>
              <a:rPr kumimoji="1" lang="en-US" altLang="de-DE" b="1">
                <a:solidFill>
                  <a:srgbClr val="333333"/>
                </a:solidFill>
              </a:rPr>
            </a:br>
            <a:endParaRPr kumimoji="1" lang="en-US" altLang="de-DE" b="1">
              <a:solidFill>
                <a:srgbClr val="333333"/>
              </a:solidFill>
            </a:endParaRPr>
          </a:p>
        </p:txBody>
      </p:sp>
      <p:pic>
        <p:nvPicPr>
          <p:cNvPr id="3079" name="Picture 15" descr="DOC-2010-Aug-4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69161"/>
            <a:ext cx="304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0" y="160020"/>
            <a:ext cx="9845040" cy="533400"/>
          </a:xfrm>
        </p:spPr>
        <p:txBody>
          <a:bodyPr/>
          <a:lstStyle/>
          <a:p>
            <a:r>
              <a:rPr lang="en-US" sz="2400" dirty="0" smtClean="0">
                <a:solidFill>
                  <a:schemeClr val="accent1"/>
                </a:solidFill>
              </a:rPr>
              <a:t>STS-XYTER v1.0: </a:t>
            </a:r>
            <a:r>
              <a:rPr lang="en-US" sz="2400" dirty="0">
                <a:solidFill>
                  <a:schemeClr val="accent1"/>
                </a:solidFill>
              </a:rPr>
              <a:t>T</a:t>
            </a:r>
            <a:r>
              <a:rPr lang="en-US" sz="2400" dirty="0" smtClean="0">
                <a:solidFill>
                  <a:schemeClr val="accent1"/>
                </a:solidFill>
              </a:rPr>
              <a:t>horough test in complete detector setup</a:t>
            </a:r>
            <a:endParaRPr lang="en-US" sz="2400" dirty="0">
              <a:solidFill>
                <a:schemeClr val="accent1"/>
              </a:solidFill>
            </a:endParaRPr>
          </a:p>
        </p:txBody>
      </p:sp>
      <p:sp>
        <p:nvSpPr>
          <p:cNvPr id="3" name="Inhaltsplatzhalter 2"/>
          <p:cNvSpPr>
            <a:spLocks noGrp="1"/>
          </p:cNvSpPr>
          <p:nvPr>
            <p:ph idx="1"/>
          </p:nvPr>
        </p:nvSpPr>
        <p:spPr>
          <a:xfrm>
            <a:off x="6499860" y="1452880"/>
            <a:ext cx="3141025" cy="4343400"/>
          </a:xfrm>
        </p:spPr>
        <p:txBody>
          <a:bodyPr/>
          <a:lstStyle/>
          <a:p>
            <a:r>
              <a:rPr lang="en-US" dirty="0" smtClean="0"/>
              <a:t>noise measured in complete detector setup</a:t>
            </a:r>
          </a:p>
          <a:p>
            <a:pPr marL="0" indent="0">
              <a:buNone/>
            </a:pPr>
            <a:r>
              <a:rPr lang="en-US" dirty="0" smtClean="0"/>
              <a:t>2500 – 3000 ENC!</a:t>
            </a:r>
            <a:endParaRPr lang="en-US" dirty="0"/>
          </a:p>
          <a:p>
            <a:r>
              <a:rPr lang="en-US" sz="2000" dirty="0" smtClean="0"/>
              <a:t>some power routing problems</a:t>
            </a:r>
          </a:p>
          <a:p>
            <a:r>
              <a:rPr lang="en-US" sz="2000" dirty="0" smtClean="0"/>
              <a:t>fb resistor setting range to be adapted</a:t>
            </a:r>
            <a:endParaRPr lang="en-US" sz="20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736"/>
            <a:ext cx="6084277" cy="456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Inhaltsplatzhalter 2"/>
          <p:cNvSpPr txBox="1">
            <a:spLocks/>
          </p:cNvSpPr>
          <p:nvPr/>
        </p:nvSpPr>
        <p:spPr bwMode="auto">
          <a:xfrm>
            <a:off x="78146" y="5442260"/>
            <a:ext cx="10296782"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a:lstStyle>
          <a:p>
            <a:r>
              <a:rPr lang="en-US" kern="0" dirty="0" smtClean="0"/>
              <a:t>Strategy on noise problem at that time: power, switchable bandwidth</a:t>
            </a:r>
          </a:p>
          <a:p>
            <a:r>
              <a:rPr lang="en-US" kern="0" dirty="0" smtClean="0"/>
              <a:t>Main goal: &lt; 1000 ENC for all detector configurations</a:t>
            </a:r>
            <a:endParaRPr lang="en-US" kern="0" dirty="0"/>
          </a:p>
        </p:txBody>
      </p:sp>
    </p:spTree>
    <p:extLst>
      <p:ext uri="{BB962C8B-B14F-4D97-AF65-F5344CB8AC3E}">
        <p14:creationId xmlns:p14="http://schemas.microsoft.com/office/powerpoint/2010/main" val="4022080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STS-XYTER Noise Consequences, Measures	</a:t>
            </a:r>
            <a:endParaRPr lang="en-US" dirty="0"/>
          </a:p>
        </p:txBody>
      </p:sp>
      <p:sp>
        <p:nvSpPr>
          <p:cNvPr id="3" name="Inhaltsplatzhalter 2"/>
          <p:cNvSpPr>
            <a:spLocks noGrp="1"/>
          </p:cNvSpPr>
          <p:nvPr>
            <p:ph idx="1"/>
          </p:nvPr>
        </p:nvSpPr>
        <p:spPr>
          <a:xfrm>
            <a:off x="379414" y="1354984"/>
            <a:ext cx="9237026" cy="4343400"/>
          </a:xfrm>
        </p:spPr>
        <p:txBody>
          <a:bodyPr/>
          <a:lstStyle/>
          <a:p>
            <a:pPr marL="0" indent="0">
              <a:lnSpc>
                <a:spcPct val="150000"/>
              </a:lnSpc>
              <a:buNone/>
            </a:pPr>
            <a:r>
              <a:rPr lang="en-US" dirty="0" smtClean="0">
                <a:sym typeface="Wingdings" panose="05000000000000000000" pitchFamily="2" charset="2"/>
              </a:rPr>
              <a:t> </a:t>
            </a:r>
            <a:r>
              <a:rPr lang="en-US" dirty="0" smtClean="0">
                <a:sym typeface="Wingdings" panose="05000000000000000000" pitchFamily="2" charset="2"/>
              </a:rPr>
              <a:t>engaged </a:t>
            </a:r>
            <a:r>
              <a:rPr lang="en-US" dirty="0" smtClean="0">
                <a:sym typeface="Wingdings" panose="05000000000000000000" pitchFamily="2" charset="2"/>
              </a:rPr>
              <a:t>in extensive, full system simulations</a:t>
            </a:r>
            <a:endParaRPr lang="en-US" dirty="0" smtClean="0"/>
          </a:p>
          <a:p>
            <a:pPr>
              <a:lnSpc>
                <a:spcPct val="150000"/>
              </a:lnSpc>
            </a:pPr>
            <a:r>
              <a:rPr lang="en-US" sz="2000" dirty="0" smtClean="0"/>
              <a:t>re-evaluate n-</a:t>
            </a:r>
            <a:r>
              <a:rPr lang="en-US" sz="2000" dirty="0" err="1" smtClean="0"/>
              <a:t>mos</a:t>
            </a:r>
            <a:r>
              <a:rPr lang="en-US" sz="2000" dirty="0" smtClean="0"/>
              <a:t> rather than p-</a:t>
            </a:r>
            <a:r>
              <a:rPr lang="en-US" sz="2000" dirty="0" err="1" smtClean="0"/>
              <a:t>mos</a:t>
            </a:r>
            <a:r>
              <a:rPr lang="en-US" sz="2000" dirty="0" smtClean="0"/>
              <a:t> for ~30% higher g</a:t>
            </a:r>
            <a:r>
              <a:rPr lang="en-US" sz="2000" baseline="-25000" dirty="0" smtClean="0"/>
              <a:t>m</a:t>
            </a:r>
          </a:p>
          <a:p>
            <a:pPr>
              <a:lnSpc>
                <a:spcPct val="150000"/>
              </a:lnSpc>
            </a:pPr>
            <a:r>
              <a:rPr lang="en-US" sz="2000" dirty="0" smtClean="0"/>
              <a:t>evaluate front-end architecture for higher PSRR </a:t>
            </a:r>
            <a:r>
              <a:rPr lang="en-US" sz="2000" dirty="0"/>
              <a:t>	</a:t>
            </a:r>
            <a:r>
              <a:rPr lang="en-US" sz="2000" dirty="0" smtClean="0"/>
              <a:t>		(additional circuitry to folded </a:t>
            </a:r>
            <a:r>
              <a:rPr lang="en-US" sz="2000" dirty="0" err="1" smtClean="0"/>
              <a:t>cascode</a:t>
            </a:r>
            <a:r>
              <a:rPr lang="en-US" sz="2000" dirty="0" smtClean="0"/>
              <a:t>)</a:t>
            </a:r>
          </a:p>
          <a:p>
            <a:pPr>
              <a:lnSpc>
                <a:spcPct val="150000"/>
              </a:lnSpc>
            </a:pPr>
            <a:r>
              <a:rPr lang="en-US" sz="2000" dirty="0" smtClean="0"/>
              <a:t>evaluate higher power and larger input transistor</a:t>
            </a:r>
          </a:p>
          <a:p>
            <a:pPr>
              <a:lnSpc>
                <a:spcPct val="150000"/>
              </a:lnSpc>
            </a:pPr>
            <a:r>
              <a:rPr lang="en-US" sz="2000" dirty="0" smtClean="0"/>
              <a:t>optimize cable design </a:t>
            </a:r>
            <a:r>
              <a:rPr lang="en-US" sz="2000" dirty="0" smtClean="0">
                <a:sym typeface="Wingdings" panose="05000000000000000000" pitchFamily="2" charset="2"/>
              </a:rPr>
              <a:t> reduction in capacitance</a:t>
            </a:r>
          </a:p>
          <a:p>
            <a:pPr>
              <a:lnSpc>
                <a:spcPct val="150000"/>
              </a:lnSpc>
            </a:pPr>
            <a:r>
              <a:rPr lang="en-US" sz="2000" dirty="0" smtClean="0">
                <a:sym typeface="Wingdings" panose="05000000000000000000" pitchFamily="2" charset="2"/>
              </a:rPr>
              <a:t>improve sensor strip resistivity</a:t>
            </a:r>
          </a:p>
          <a:p>
            <a:pPr>
              <a:lnSpc>
                <a:spcPct val="150000"/>
              </a:lnSpc>
            </a:pPr>
            <a:r>
              <a:rPr lang="en-US" sz="2000" dirty="0" smtClean="0">
                <a:sym typeface="Wingdings" panose="05000000000000000000" pitchFamily="2" charset="2"/>
              </a:rPr>
              <a:t>add LDO supply noise into considerations</a:t>
            </a:r>
          </a:p>
          <a:p>
            <a:pPr>
              <a:lnSpc>
                <a:spcPct val="150000"/>
              </a:lnSpc>
            </a:pPr>
            <a:r>
              <a:rPr lang="en-US" sz="2000" dirty="0" smtClean="0">
                <a:sym typeface="Wingdings" panose="05000000000000000000" pitchFamily="2" charset="2"/>
              </a:rPr>
              <a:t>....</a:t>
            </a:r>
          </a:p>
          <a:p>
            <a:pPr marL="0" indent="0">
              <a:lnSpc>
                <a:spcPct val="150000"/>
              </a:lnSpc>
              <a:buNone/>
            </a:pPr>
            <a:endParaRPr lang="en-US" sz="2000" dirty="0"/>
          </a:p>
        </p:txBody>
      </p:sp>
      <p:sp>
        <p:nvSpPr>
          <p:cNvPr id="4" name="Textfeld 3"/>
          <p:cNvSpPr txBox="1"/>
          <p:nvPr/>
        </p:nvSpPr>
        <p:spPr>
          <a:xfrm>
            <a:off x="3464169" y="6104030"/>
            <a:ext cx="6255239" cy="400110"/>
          </a:xfrm>
          <a:prstGeom prst="rect">
            <a:avLst/>
          </a:prstGeom>
          <a:noFill/>
        </p:spPr>
        <p:txBody>
          <a:bodyPr wrap="none" rtlCol="0">
            <a:spAutoFit/>
          </a:bodyPr>
          <a:lstStyle/>
          <a:p>
            <a:r>
              <a:rPr lang="en-US" sz="2000" dirty="0" smtClean="0">
                <a:solidFill>
                  <a:schemeClr val="accent1">
                    <a:lumMod val="75000"/>
                  </a:schemeClr>
                </a:solidFill>
              </a:rPr>
              <a:t>this led to STS-XYTER 2.0 with </a:t>
            </a:r>
            <a:r>
              <a:rPr lang="en-US" sz="2000" dirty="0" err="1" smtClean="0">
                <a:solidFill>
                  <a:schemeClr val="accent1">
                    <a:lumMod val="75000"/>
                  </a:schemeClr>
                </a:solidFill>
              </a:rPr>
              <a:t>GBTx</a:t>
            </a:r>
            <a:r>
              <a:rPr lang="en-US" sz="2000" dirty="0" smtClean="0">
                <a:solidFill>
                  <a:schemeClr val="accent1">
                    <a:lumMod val="75000"/>
                  </a:schemeClr>
                </a:solidFill>
              </a:rPr>
              <a:t>-E-link interface</a:t>
            </a:r>
            <a:endParaRPr lang="en-US" sz="2000" dirty="0">
              <a:solidFill>
                <a:schemeClr val="accent1">
                  <a:lumMod val="75000"/>
                </a:schemeClr>
              </a:solidFill>
            </a:endParaRPr>
          </a:p>
        </p:txBody>
      </p:sp>
      <p:sp>
        <p:nvSpPr>
          <p:cNvPr id="5" name="Titel 1"/>
          <p:cNvSpPr txBox="1">
            <a:spLocks/>
          </p:cNvSpPr>
          <p:nvPr/>
        </p:nvSpPr>
        <p:spPr bwMode="auto">
          <a:xfrm>
            <a:off x="592138" y="776640"/>
            <a:ext cx="84201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a:lstStyle>
          <a:p>
            <a:r>
              <a:rPr lang="en-US" kern="0" smtClean="0">
                <a:solidFill>
                  <a:schemeClr val="accent5">
                    <a:lumMod val="75000"/>
                  </a:schemeClr>
                </a:solidFill>
              </a:rPr>
              <a:t>Noise simulations indicate: It is not that simple!</a:t>
            </a:r>
            <a:endParaRPr lang="en-US" kern="0" dirty="0">
              <a:solidFill>
                <a:schemeClr val="accent5">
                  <a:lumMod val="75000"/>
                </a:schemeClr>
              </a:solidFill>
            </a:endParaRPr>
          </a:p>
        </p:txBody>
      </p:sp>
    </p:spTree>
    <p:extLst>
      <p:ext uri="{BB962C8B-B14F-4D97-AF65-F5344CB8AC3E}">
        <p14:creationId xmlns:p14="http://schemas.microsoft.com/office/powerpoint/2010/main" val="336698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5122" name="Picture 2" descr="\\WinfileSvM\DL$Root\cschmidt\Eigene Dateien\CBM\CBM-XYTER\Submission Details STS-XYTER 2.0\STS_XYTER_2\STS2_XYTER_testsocket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73" y="-298928"/>
            <a:ext cx="10160001"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345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741" y="228600"/>
            <a:ext cx="9539531" cy="533400"/>
          </a:xfrm>
        </p:spPr>
        <p:txBody>
          <a:bodyPr/>
          <a:lstStyle/>
          <a:p>
            <a:r>
              <a:rPr lang="en-US" dirty="0" smtClean="0">
                <a:solidFill>
                  <a:srgbClr val="0070C0"/>
                </a:solidFill>
              </a:rPr>
              <a:t>Dicing precision successful: 100µm Pogo-Pins match! </a:t>
            </a:r>
            <a:endParaRPr lang="en-US" dirty="0">
              <a:solidFill>
                <a:srgbClr val="0070C0"/>
              </a:solidFill>
            </a:endParaRPr>
          </a:p>
        </p:txBody>
      </p:sp>
      <p:sp>
        <p:nvSpPr>
          <p:cNvPr id="3" name="Inhaltsplatzhalter 2"/>
          <p:cNvSpPr>
            <a:spLocks noGrp="1"/>
          </p:cNvSpPr>
          <p:nvPr>
            <p:ph idx="1"/>
          </p:nvPr>
        </p:nvSpPr>
        <p:spPr>
          <a:xfrm>
            <a:off x="1732510" y="1161562"/>
            <a:ext cx="8859837" cy="4343400"/>
          </a:xfrm>
        </p:spPr>
        <p:txBody>
          <a:bodyPr/>
          <a:lstStyle/>
          <a:p>
            <a:endParaRPr lang="en-US" dirty="0"/>
          </a:p>
        </p:txBody>
      </p:sp>
      <p:pic>
        <p:nvPicPr>
          <p:cNvPr id="8194" name="Picture 2" descr="\\WinfileSvM\DL$Root\cschmidt\Eigene Dateien\CBM\CBM-XYTER\Bilder_Testsockel\STS2_XYTER_testsocket_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884" y="800100"/>
            <a:ext cx="5987562" cy="449067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infileSvM\DL$Root\cschmidt\Eigene Dateien\CBM\CBM-XYTER\Bilder_Testsockel\STS2_XYTER_testsocket_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741" y="2643554"/>
            <a:ext cx="5619262" cy="42144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infileSvM\DL$Root\cschmidt\Eigene Dateien\CBM\CBM-XYTER\Bilder_Testsockel\IMG_36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93" y="4456858"/>
            <a:ext cx="3112476" cy="23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996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379" y="228600"/>
            <a:ext cx="9839642" cy="533400"/>
          </a:xfrm>
        </p:spPr>
        <p:txBody>
          <a:bodyPr/>
          <a:lstStyle/>
          <a:p>
            <a:r>
              <a:rPr lang="en-US" sz="3600" dirty="0" smtClean="0">
                <a:solidFill>
                  <a:schemeClr val="accent1">
                    <a:lumMod val="75000"/>
                  </a:schemeClr>
                </a:solidFill>
              </a:rPr>
              <a:t>STS-XYTER 2.0 		</a:t>
            </a:r>
            <a:r>
              <a:rPr lang="en-US" sz="2400" b="0" dirty="0" smtClean="0">
                <a:solidFill>
                  <a:schemeClr val="accent1">
                    <a:lumMod val="75000"/>
                  </a:schemeClr>
                </a:solidFill>
              </a:rPr>
              <a:t>R. </a:t>
            </a:r>
            <a:r>
              <a:rPr lang="en-US" sz="2400" b="0" dirty="0" err="1" smtClean="0">
                <a:solidFill>
                  <a:schemeClr val="accent1">
                    <a:lumMod val="75000"/>
                  </a:schemeClr>
                </a:solidFill>
              </a:rPr>
              <a:t>Szczygiel</a:t>
            </a:r>
            <a:r>
              <a:rPr lang="en-US" sz="2400" b="0" dirty="0" smtClean="0">
                <a:solidFill>
                  <a:schemeClr val="accent1">
                    <a:lumMod val="75000"/>
                  </a:schemeClr>
                </a:solidFill>
              </a:rPr>
              <a:t> et al. AGH Krakow</a:t>
            </a:r>
            <a:endParaRPr lang="en-US" sz="3600" b="0" dirty="0">
              <a:solidFill>
                <a:schemeClr val="accent1">
                  <a:lumMod val="75000"/>
                </a:schemeClr>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491" y="1241241"/>
            <a:ext cx="6255276" cy="444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Inhaltsplatzhalter 2"/>
          <p:cNvSpPr>
            <a:spLocks noGrp="1"/>
          </p:cNvSpPr>
          <p:nvPr>
            <p:ph idx="1"/>
          </p:nvPr>
        </p:nvSpPr>
        <p:spPr>
          <a:xfrm>
            <a:off x="133436" y="837047"/>
            <a:ext cx="10180340" cy="5784469"/>
          </a:xfrm>
        </p:spPr>
        <p:txBody>
          <a:bodyPr/>
          <a:lstStyle/>
          <a:p>
            <a:pPr>
              <a:lnSpc>
                <a:spcPct val="150000"/>
              </a:lnSpc>
            </a:pPr>
            <a:r>
              <a:rPr lang="en-US" sz="1800" dirty="0" smtClean="0">
                <a:sym typeface="Wingdings" panose="05000000000000000000" pitchFamily="2" charset="2"/>
              </a:rPr>
              <a:t>STS-XYTER: high gain none-differential pre-amp  bad power supply rejection</a:t>
            </a:r>
          </a:p>
          <a:p>
            <a:pPr>
              <a:lnSpc>
                <a:spcPct val="150000"/>
              </a:lnSpc>
            </a:pPr>
            <a:endParaRPr lang="en-US" sz="1800" dirty="0">
              <a:sym typeface="Wingdings" panose="05000000000000000000" pitchFamily="2" charset="2"/>
            </a:endParaRPr>
          </a:p>
          <a:p>
            <a:pPr>
              <a:lnSpc>
                <a:spcPct val="150000"/>
              </a:lnSpc>
            </a:pPr>
            <a:endParaRPr lang="en-US" sz="1800" dirty="0" smtClean="0">
              <a:sym typeface="Wingdings" panose="05000000000000000000" pitchFamily="2" charset="2"/>
            </a:endParaRPr>
          </a:p>
          <a:p>
            <a:pPr>
              <a:lnSpc>
                <a:spcPct val="150000"/>
              </a:lnSpc>
            </a:pPr>
            <a:endParaRPr lang="en-US" sz="1800" dirty="0">
              <a:sym typeface="Wingdings" panose="05000000000000000000" pitchFamily="2" charset="2"/>
            </a:endParaRPr>
          </a:p>
          <a:p>
            <a:pPr>
              <a:lnSpc>
                <a:spcPct val="150000"/>
              </a:lnSpc>
            </a:pPr>
            <a:endParaRPr lang="en-US" sz="1800" dirty="0" smtClean="0">
              <a:sym typeface="Wingdings" panose="05000000000000000000" pitchFamily="2" charset="2"/>
            </a:endParaRPr>
          </a:p>
          <a:p>
            <a:pPr>
              <a:lnSpc>
                <a:spcPct val="150000"/>
              </a:lnSpc>
            </a:pPr>
            <a:endParaRPr lang="en-US" sz="1800" dirty="0">
              <a:sym typeface="Wingdings" panose="05000000000000000000" pitchFamily="2" charset="2"/>
            </a:endParaRPr>
          </a:p>
          <a:p>
            <a:pPr>
              <a:lnSpc>
                <a:spcPct val="150000"/>
              </a:lnSpc>
            </a:pPr>
            <a:endParaRPr lang="en-US" sz="1800" dirty="0" smtClean="0">
              <a:sym typeface="Wingdings" panose="05000000000000000000" pitchFamily="2" charset="2"/>
            </a:endParaRPr>
          </a:p>
          <a:p>
            <a:pPr>
              <a:lnSpc>
                <a:spcPct val="150000"/>
              </a:lnSpc>
            </a:pPr>
            <a:endParaRPr lang="en-US" sz="1800" dirty="0">
              <a:sym typeface="Wingdings" panose="05000000000000000000" pitchFamily="2" charset="2"/>
            </a:endParaRPr>
          </a:p>
          <a:p>
            <a:pPr>
              <a:lnSpc>
                <a:spcPct val="150000"/>
              </a:lnSpc>
            </a:pPr>
            <a:r>
              <a:rPr lang="en-US" sz="1800" dirty="0" smtClean="0">
                <a:sym typeface="Wingdings" panose="05000000000000000000" pitchFamily="2" charset="2"/>
              </a:rPr>
              <a:t>Need to care for noise on power lines</a:t>
            </a:r>
          </a:p>
          <a:p>
            <a:pPr>
              <a:lnSpc>
                <a:spcPct val="150000"/>
              </a:lnSpc>
            </a:pPr>
            <a:r>
              <a:rPr lang="en-US" sz="1800" dirty="0" smtClean="0">
                <a:sym typeface="Wingdings" panose="05000000000000000000" pitchFamily="2" charset="2"/>
              </a:rPr>
              <a:t>Power efficiency essential in dense STS</a:t>
            </a:r>
          </a:p>
          <a:p>
            <a:pPr>
              <a:lnSpc>
                <a:spcPct val="150000"/>
              </a:lnSpc>
            </a:pPr>
            <a:r>
              <a:rPr lang="en-US" sz="1800" dirty="0" smtClean="0">
                <a:sym typeface="Wingdings" panose="05000000000000000000" pitchFamily="2" charset="2"/>
              </a:rPr>
              <a:t> Switch-mode supplies with linear point of load regulation</a:t>
            </a:r>
          </a:p>
        </p:txBody>
      </p:sp>
      <p:sp>
        <p:nvSpPr>
          <p:cNvPr id="4" name="Textfeld 3"/>
          <p:cNvSpPr txBox="1"/>
          <p:nvPr/>
        </p:nvSpPr>
        <p:spPr>
          <a:xfrm>
            <a:off x="5234152" y="1418903"/>
            <a:ext cx="2990306" cy="338554"/>
          </a:xfrm>
          <a:prstGeom prst="rect">
            <a:avLst/>
          </a:prstGeom>
          <a:noFill/>
        </p:spPr>
        <p:txBody>
          <a:bodyPr wrap="none" rtlCol="0">
            <a:spAutoFit/>
          </a:bodyPr>
          <a:lstStyle/>
          <a:p>
            <a:r>
              <a:rPr lang="de-DE" dirty="0" smtClean="0">
                <a:solidFill>
                  <a:schemeClr val="accent1">
                    <a:lumMod val="75000"/>
                  </a:schemeClr>
                </a:solidFill>
              </a:rPr>
              <a:t>Transfer </a:t>
            </a:r>
            <a:r>
              <a:rPr lang="de-DE" dirty="0" err="1" smtClean="0">
                <a:solidFill>
                  <a:schemeClr val="accent1">
                    <a:lumMod val="75000"/>
                  </a:schemeClr>
                </a:solidFill>
              </a:rPr>
              <a:t>Function</a:t>
            </a:r>
            <a:r>
              <a:rPr lang="de-DE" dirty="0" smtClean="0">
                <a:solidFill>
                  <a:schemeClr val="accent1">
                    <a:lumMod val="75000"/>
                  </a:schemeClr>
                </a:solidFill>
              </a:rPr>
              <a:t> STS-XYTER</a:t>
            </a:r>
            <a:endParaRPr lang="de-DE" dirty="0">
              <a:solidFill>
                <a:schemeClr val="accent1">
                  <a:lumMod val="75000"/>
                </a:schemeClr>
              </a:solidFill>
            </a:endParaRPr>
          </a:p>
        </p:txBody>
      </p:sp>
    </p:spTree>
    <p:extLst>
      <p:ext uri="{BB962C8B-B14F-4D97-AF65-F5344CB8AC3E}">
        <p14:creationId xmlns:p14="http://schemas.microsoft.com/office/powerpoint/2010/main" val="3917684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738" y="228600"/>
            <a:ext cx="9466262" cy="533400"/>
          </a:xfrm>
        </p:spPr>
        <p:txBody>
          <a:bodyPr/>
          <a:lstStyle/>
          <a:p>
            <a:r>
              <a:rPr lang="de-DE" dirty="0" err="1" smtClean="0">
                <a:solidFill>
                  <a:schemeClr val="accent1">
                    <a:lumMod val="75000"/>
                  </a:schemeClr>
                </a:solidFill>
              </a:rPr>
              <a:t>Derived</a:t>
            </a:r>
            <a:r>
              <a:rPr lang="de-DE" dirty="0" smtClean="0">
                <a:solidFill>
                  <a:schemeClr val="accent1">
                    <a:lumMod val="75000"/>
                  </a:schemeClr>
                </a:solidFill>
              </a:rPr>
              <a:t> </a:t>
            </a:r>
            <a:r>
              <a:rPr lang="de-DE" dirty="0" err="1" smtClean="0">
                <a:solidFill>
                  <a:schemeClr val="accent1">
                    <a:lumMod val="75000"/>
                  </a:schemeClr>
                </a:solidFill>
              </a:rPr>
              <a:t>Specifications</a:t>
            </a:r>
            <a:r>
              <a:rPr lang="de-DE" dirty="0" smtClean="0">
                <a:solidFill>
                  <a:schemeClr val="accent1">
                    <a:lumMod val="75000"/>
                  </a:schemeClr>
                </a:solidFill>
              </a:rPr>
              <a:t> </a:t>
            </a:r>
            <a:r>
              <a:rPr lang="de-DE" dirty="0" err="1" smtClean="0">
                <a:solidFill>
                  <a:schemeClr val="accent1">
                    <a:lumMod val="75000"/>
                  </a:schemeClr>
                </a:solidFill>
              </a:rPr>
              <a:t>for</a:t>
            </a:r>
            <a:r>
              <a:rPr lang="de-DE" dirty="0" smtClean="0">
                <a:solidFill>
                  <a:schemeClr val="accent1">
                    <a:lumMod val="75000"/>
                  </a:schemeClr>
                </a:solidFill>
              </a:rPr>
              <a:t> a Linear Power Regulator</a:t>
            </a:r>
            <a:endParaRPr lang="de-DE" dirty="0">
              <a:solidFill>
                <a:schemeClr val="accent1">
                  <a:lumMod val="75000"/>
                </a:schemeClr>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480" y="797373"/>
            <a:ext cx="8931442" cy="634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LDONoiseFitF.jp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4172837" y="2249607"/>
            <a:ext cx="3042338" cy="2910985"/>
          </a:xfrm>
          <a:prstGeom prst="rect">
            <a:avLst/>
          </a:prstGeom>
        </p:spPr>
      </p:pic>
    </p:spTree>
    <p:extLst>
      <p:ext uri="{BB962C8B-B14F-4D97-AF65-F5344CB8AC3E}">
        <p14:creationId xmlns:p14="http://schemas.microsoft.com/office/powerpoint/2010/main" val="314427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3"/>
          <p:cNvPicPr/>
          <p:nvPr/>
        </p:nvPicPr>
        <p:blipFill>
          <a:blip r:embed="rId2"/>
          <a:stretch/>
        </p:blipFill>
        <p:spPr>
          <a:xfrm>
            <a:off x="4689750" y="1071720"/>
            <a:ext cx="5061030" cy="4510080"/>
          </a:xfrm>
          <a:prstGeom prst="rect">
            <a:avLst/>
          </a:prstGeom>
          <a:ln w="9360">
            <a:noFill/>
          </a:ln>
        </p:spPr>
      </p:pic>
      <p:sp>
        <p:nvSpPr>
          <p:cNvPr id="91" name="CustomShape 1"/>
          <p:cNvSpPr/>
          <p:nvPr/>
        </p:nvSpPr>
        <p:spPr>
          <a:xfrm>
            <a:off x="77220" y="571320"/>
            <a:ext cx="4488120" cy="5857560"/>
          </a:xfrm>
          <a:prstGeom prst="roundRect">
            <a:avLst>
              <a:gd name="adj" fmla="val 16667"/>
            </a:avLst>
          </a:prstGeom>
          <a:solidFill>
            <a:schemeClr val="accent6">
              <a:lumMod val="20000"/>
              <a:lumOff val="80000"/>
            </a:schemeClr>
          </a:solidFill>
          <a:ln>
            <a:round/>
          </a:ln>
        </p:spPr>
        <p:style>
          <a:lnRef idx="2">
            <a:schemeClr val="accent1">
              <a:shade val="50000"/>
            </a:schemeClr>
          </a:lnRef>
          <a:fillRef idx="1">
            <a:schemeClr val="accent1"/>
          </a:fillRef>
          <a:effectRef idx="0">
            <a:schemeClr val="accent1"/>
          </a:effectRef>
          <a:fontRef idx="minor"/>
        </p:style>
      </p:sp>
      <p:sp>
        <p:nvSpPr>
          <p:cNvPr id="92" name="CustomShape 2"/>
          <p:cNvSpPr/>
          <p:nvPr/>
        </p:nvSpPr>
        <p:spPr>
          <a:xfrm>
            <a:off x="154830" y="500040"/>
            <a:ext cx="4101240" cy="530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eaLnBrk="1" fontAlgn="auto" hangingPunct="1">
              <a:spcBef>
                <a:spcPts val="0"/>
              </a:spcBef>
              <a:spcAft>
                <a:spcPts val="0"/>
              </a:spcAft>
            </a:pPr>
            <a:r>
              <a:rPr lang="en-US" sz="1800" dirty="0">
                <a:solidFill>
                  <a:srgbClr val="000000"/>
                </a:solidFill>
                <a:latin typeface="Calibri"/>
              </a:rPr>
              <a:t>	Semi-Conductor Laboratory (SCL)-  Main Objective to aid, promote, guide and co-ordinate </a:t>
            </a:r>
            <a:r>
              <a:rPr lang="en-US" sz="1800" b="1" dirty="0">
                <a:solidFill>
                  <a:srgbClr val="000000"/>
                </a:solidFill>
                <a:latin typeface="Calibri"/>
              </a:rPr>
              <a:t>Research &amp; Development in the field of semiconductor technology, Micro Electro Mechanical Systems </a:t>
            </a:r>
            <a:r>
              <a:rPr lang="en-US" sz="1800" dirty="0">
                <a:solidFill>
                  <a:srgbClr val="000000"/>
                </a:solidFill>
                <a:latin typeface="Calibri"/>
              </a:rPr>
              <a:t>and process technologies relating to semiconductor processing. 
SCL developed 3μ, 2μ, 1.2μ and 0.8μ CMOS. Now SCL has a </a:t>
            </a:r>
            <a:r>
              <a:rPr lang="en-US" sz="1800" b="1" dirty="0">
                <a:solidFill>
                  <a:srgbClr val="000000"/>
                </a:solidFill>
                <a:latin typeface="Calibri"/>
              </a:rPr>
              <a:t>0.18μ technologies as well specialized technologies such as CCD</a:t>
            </a:r>
            <a:r>
              <a:rPr lang="en-US" sz="1800" dirty="0">
                <a:solidFill>
                  <a:srgbClr val="000000"/>
                </a:solidFill>
                <a:latin typeface="Calibri"/>
              </a:rPr>
              <a:t>. SCL has over the years developed and supplied a number of key VLSIs, majority of which have been Application Specific Integrated Circuits (ASICs) for high reliability and industrial applications.</a:t>
            </a:r>
            <a:endParaRPr sz="1800">
              <a:solidFill>
                <a:prstClr val="black"/>
              </a:solidFill>
            </a:endParaRPr>
          </a:p>
        </p:txBody>
      </p:sp>
      <p:sp>
        <p:nvSpPr>
          <p:cNvPr id="93" name="CustomShape 3"/>
          <p:cNvSpPr/>
          <p:nvPr/>
        </p:nvSpPr>
        <p:spPr>
          <a:xfrm>
            <a:off x="0" y="0"/>
            <a:ext cx="990561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pPr>
            <a:r>
              <a:rPr lang="en-US" sz="2800" dirty="0" smtClean="0">
                <a:solidFill>
                  <a:srgbClr val="FFFFFF"/>
                </a:solidFill>
                <a:latin typeface="Calibri"/>
              </a:rPr>
              <a:t>Indian Partner: Semi-Conductor Laboratory SCL Chandigarh</a:t>
            </a:r>
            <a:endParaRPr sz="1800" dirty="0">
              <a:solidFill>
                <a:prstClr val="black"/>
              </a:solidFill>
            </a:endParaRPr>
          </a:p>
        </p:txBody>
      </p:sp>
    </p:spTree>
    <p:extLst>
      <p:ext uri="{BB962C8B-B14F-4D97-AF65-F5344CB8AC3E}">
        <p14:creationId xmlns:p14="http://schemas.microsoft.com/office/powerpoint/2010/main" val="33633309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CustomShape 1"/>
          <p:cNvSpPr/>
          <p:nvPr/>
        </p:nvSpPr>
        <p:spPr>
          <a:xfrm>
            <a:off x="0" y="0"/>
            <a:ext cx="990561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pPr>
            <a:r>
              <a:rPr lang="en-US" sz="2800" dirty="0" smtClean="0">
                <a:solidFill>
                  <a:srgbClr val="FFFFFF"/>
                </a:solidFill>
              </a:rPr>
              <a:t>SCL-Standard </a:t>
            </a:r>
            <a:r>
              <a:rPr lang="en-US" sz="2800" dirty="0">
                <a:solidFill>
                  <a:srgbClr val="FFFFFF"/>
                </a:solidFill>
              </a:rPr>
              <a:t>Products:</a:t>
            </a:r>
            <a:r>
              <a:rPr lang="en-US" sz="2800" b="1" dirty="0">
                <a:solidFill>
                  <a:srgbClr val="FFFFFF"/>
                </a:solidFill>
              </a:rPr>
              <a:t>  Power Management</a:t>
            </a:r>
            <a:endParaRPr sz="1800" dirty="0">
              <a:solidFill>
                <a:prstClr val="black"/>
              </a:solidFill>
            </a:endParaRPr>
          </a:p>
        </p:txBody>
      </p:sp>
      <p:pic>
        <p:nvPicPr>
          <p:cNvPr id="294" name="Picture 3"/>
          <p:cNvPicPr/>
          <p:nvPr/>
        </p:nvPicPr>
        <p:blipFill>
          <a:blip r:embed="rId2"/>
          <a:stretch/>
        </p:blipFill>
        <p:spPr>
          <a:xfrm>
            <a:off x="12480" y="642960"/>
            <a:ext cx="2933190" cy="3062160"/>
          </a:xfrm>
          <a:prstGeom prst="rect">
            <a:avLst/>
          </a:prstGeom>
          <a:ln w="9360">
            <a:noFill/>
          </a:ln>
        </p:spPr>
      </p:pic>
      <p:sp>
        <p:nvSpPr>
          <p:cNvPr id="295" name="CustomShape 2"/>
          <p:cNvSpPr/>
          <p:nvPr/>
        </p:nvSpPr>
        <p:spPr>
          <a:xfrm>
            <a:off x="0" y="3643314"/>
            <a:ext cx="3714741" cy="322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fontAlgn="auto" hangingPunct="1">
              <a:spcBef>
                <a:spcPts val="0"/>
              </a:spcBef>
              <a:spcAft>
                <a:spcPts val="0"/>
              </a:spcAft>
            </a:pPr>
            <a:endParaRPr sz="1800" dirty="0">
              <a:solidFill>
                <a:prstClr val="black"/>
              </a:solidFill>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Fixed Output   1.8V</a:t>
            </a:r>
            <a:endParaRPr sz="1400" dirty="0">
              <a:solidFill>
                <a:prstClr val="black"/>
              </a:solidFill>
              <a:latin typeface="Calibri" pitchFamily="34" charset="0"/>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Full Load         150 mA</a:t>
            </a:r>
            <a:endParaRPr sz="1400" dirty="0">
              <a:solidFill>
                <a:prstClr val="black"/>
              </a:solidFill>
              <a:latin typeface="Calibri" pitchFamily="34" charset="0"/>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Drop-Out </a:t>
            </a:r>
            <a:r>
              <a:rPr lang="en-US" sz="1400" dirty="0" smtClean="0">
                <a:solidFill>
                  <a:srgbClr val="000000"/>
                </a:solidFill>
                <a:latin typeface="Calibri" pitchFamily="34" charset="0"/>
              </a:rPr>
              <a:t>   </a:t>
            </a:r>
            <a:r>
              <a:rPr lang="en-US" sz="1400" dirty="0">
                <a:solidFill>
                  <a:srgbClr val="000000"/>
                </a:solidFill>
                <a:latin typeface="Calibri" pitchFamily="34" charset="0"/>
              </a:rPr>
              <a:t>400 mV @ full load</a:t>
            </a:r>
            <a:endParaRPr sz="1400" dirty="0">
              <a:solidFill>
                <a:prstClr val="black"/>
              </a:solidFill>
              <a:latin typeface="Calibri" pitchFamily="34" charset="0"/>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Input Voltage    &lt; 3.6V</a:t>
            </a:r>
            <a:endParaRPr sz="1400" dirty="0">
              <a:solidFill>
                <a:prstClr val="black"/>
              </a:solidFill>
              <a:latin typeface="Calibri" pitchFamily="34" charset="0"/>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Over Current Protection</a:t>
            </a:r>
            <a:endParaRPr sz="1400" dirty="0">
              <a:solidFill>
                <a:prstClr val="black"/>
              </a:solidFill>
              <a:latin typeface="Calibri" pitchFamily="34" charset="0"/>
            </a:endParaRPr>
          </a:p>
          <a:p>
            <a:pPr eaLnBrk="1" fontAlgn="auto" hangingPunct="1">
              <a:spcBef>
                <a:spcPts val="0"/>
              </a:spcBef>
              <a:spcAft>
                <a:spcPts val="0"/>
              </a:spcAft>
              <a:buFont typeface="Arial"/>
              <a:buChar char="•"/>
            </a:pPr>
            <a:r>
              <a:rPr lang="en-US" sz="1400" dirty="0">
                <a:solidFill>
                  <a:srgbClr val="000000"/>
                </a:solidFill>
                <a:latin typeface="Calibri" pitchFamily="34" charset="0"/>
              </a:rPr>
              <a:t>Over Temperature Protection </a:t>
            </a:r>
            <a:endParaRPr sz="1400" dirty="0">
              <a:solidFill>
                <a:prstClr val="black"/>
              </a:solidFill>
              <a:latin typeface="Calibri" pitchFamily="34" charset="0"/>
            </a:endParaRPr>
          </a:p>
          <a:p>
            <a:pPr eaLnBrk="1" fontAlgn="auto" hangingPunct="1">
              <a:spcBef>
                <a:spcPts val="0"/>
              </a:spcBef>
              <a:spcAft>
                <a:spcPts val="0"/>
              </a:spcAft>
            </a:pPr>
            <a:r>
              <a:rPr lang="en-US" sz="1400" dirty="0">
                <a:solidFill>
                  <a:srgbClr val="000000"/>
                </a:solidFill>
                <a:latin typeface="Calibri" pitchFamily="34" charset="0"/>
              </a:rPr>
              <a:t>      with Hysteresis</a:t>
            </a:r>
            <a:endParaRPr sz="1400" dirty="0">
              <a:solidFill>
                <a:prstClr val="black"/>
              </a:solidFill>
              <a:latin typeface="Calibri" pitchFamily="34" charset="0"/>
            </a:endParaRPr>
          </a:p>
          <a:p>
            <a:pPr eaLnBrk="1" fontAlgn="auto" hangingPunct="1">
              <a:spcBef>
                <a:spcPts val="0"/>
              </a:spcBef>
              <a:spcAft>
                <a:spcPts val="0"/>
              </a:spcAft>
            </a:pPr>
            <a:endParaRPr sz="1800" dirty="0">
              <a:solidFill>
                <a:prstClr val="black"/>
              </a:solidFill>
            </a:endParaRPr>
          </a:p>
          <a:p>
            <a:pPr eaLnBrk="1" fontAlgn="auto" hangingPunct="1">
              <a:spcBef>
                <a:spcPts val="0"/>
              </a:spcBef>
              <a:spcAft>
                <a:spcPts val="0"/>
              </a:spcAft>
            </a:pPr>
            <a:endParaRPr sz="1800" dirty="0">
              <a:solidFill>
                <a:prstClr val="black"/>
              </a:solidFill>
            </a:endParaRPr>
          </a:p>
          <a:p>
            <a:pPr eaLnBrk="1" fontAlgn="auto" hangingPunct="1">
              <a:spcBef>
                <a:spcPts val="0"/>
              </a:spcBef>
              <a:spcAft>
                <a:spcPts val="0"/>
              </a:spcAft>
            </a:pPr>
            <a:endParaRPr sz="1800" dirty="0">
              <a:solidFill>
                <a:prstClr val="black"/>
              </a:solidFill>
            </a:endParaRPr>
          </a:p>
          <a:p>
            <a:pPr eaLnBrk="1" fontAlgn="auto" hangingPunct="1">
              <a:spcBef>
                <a:spcPts val="0"/>
              </a:spcBef>
              <a:spcAft>
                <a:spcPts val="0"/>
              </a:spcAft>
            </a:pPr>
            <a:endParaRPr sz="1800" dirty="0">
              <a:solidFill>
                <a:prstClr val="black"/>
              </a:solidFill>
            </a:endParaRPr>
          </a:p>
        </p:txBody>
      </p:sp>
      <p:pic>
        <p:nvPicPr>
          <p:cNvPr id="296" name="Picture 3"/>
          <p:cNvPicPr/>
          <p:nvPr/>
        </p:nvPicPr>
        <p:blipFill>
          <a:blip r:embed="rId3"/>
          <a:stretch/>
        </p:blipFill>
        <p:spPr>
          <a:xfrm>
            <a:off x="7273500" y="968770"/>
            <a:ext cx="2586870" cy="3062160"/>
          </a:xfrm>
          <a:prstGeom prst="rect">
            <a:avLst/>
          </a:prstGeom>
          <a:ln w="9360">
            <a:noFill/>
          </a:ln>
        </p:spPr>
      </p:pic>
      <p:sp>
        <p:nvSpPr>
          <p:cNvPr id="297" name="CustomShape 3"/>
          <p:cNvSpPr/>
          <p:nvPr/>
        </p:nvSpPr>
        <p:spPr>
          <a:xfrm>
            <a:off x="3530670" y="2876040"/>
            <a:ext cx="2320110" cy="1312560"/>
          </a:xfrm>
          <a:prstGeom prst="ellipse">
            <a:avLst/>
          </a:prstGeom>
          <a:solidFill>
            <a:srgbClr val="C00000"/>
          </a:solidFill>
          <a:ln>
            <a:round/>
          </a:ln>
        </p:spPr>
        <p:style>
          <a:lnRef idx="2">
            <a:schemeClr val="accent1">
              <a:shade val="50000"/>
            </a:schemeClr>
          </a:lnRef>
          <a:fillRef idx="1">
            <a:schemeClr val="accent1"/>
          </a:fillRef>
          <a:effectRef idx="0">
            <a:schemeClr val="accent1"/>
          </a:effectRef>
          <a:fontRef idx="minor"/>
        </p:style>
      </p:sp>
      <p:sp>
        <p:nvSpPr>
          <p:cNvPr id="298" name="CustomShape 4"/>
          <p:cNvSpPr/>
          <p:nvPr/>
        </p:nvSpPr>
        <p:spPr>
          <a:xfrm>
            <a:off x="3755310" y="3188520"/>
            <a:ext cx="1870830" cy="631800"/>
          </a:xfrm>
          <a:prstGeom prst="rect">
            <a:avLst/>
          </a:prstGeom>
          <a:noFill/>
          <a:ln>
            <a:noFill/>
          </a:ln>
        </p:spPr>
        <p:style>
          <a:lnRef idx="0">
            <a:scrgbClr r="0" g="0" b="0"/>
          </a:lnRef>
          <a:fillRef idx="0">
            <a:scrgbClr r="0" g="0" b="0"/>
          </a:fillRef>
          <a:effectRef idx="0">
            <a:scrgbClr r="0" g="0" b="0"/>
          </a:effectRef>
          <a:fontRef idx="minor"/>
        </p:style>
        <p:txBody>
          <a:bodyPr lIns="82800" tIns="41400" rIns="82800" bIns="41400"/>
          <a:lstStyle/>
          <a:p>
            <a:pPr algn="ctr" eaLnBrk="1" fontAlgn="auto" hangingPunct="1">
              <a:spcBef>
                <a:spcPts val="0"/>
              </a:spcBef>
              <a:spcAft>
                <a:spcPts val="0"/>
              </a:spcAft>
            </a:pPr>
            <a:r>
              <a:rPr lang="en-US" sz="1800">
                <a:solidFill>
                  <a:srgbClr val="FFFF00"/>
                </a:solidFill>
                <a:latin typeface="Calibri"/>
              </a:rPr>
              <a:t>POWER</a:t>
            </a:r>
            <a:endParaRPr sz="1800">
              <a:solidFill>
                <a:prstClr val="black"/>
              </a:solidFill>
            </a:endParaRPr>
          </a:p>
          <a:p>
            <a:pPr eaLnBrk="1" fontAlgn="auto" hangingPunct="1">
              <a:spcBef>
                <a:spcPts val="0"/>
              </a:spcBef>
              <a:spcAft>
                <a:spcPts val="0"/>
              </a:spcAft>
            </a:pPr>
            <a:r>
              <a:rPr lang="en-US" sz="1800">
                <a:solidFill>
                  <a:srgbClr val="FFFF00"/>
                </a:solidFill>
                <a:latin typeface="Calibri"/>
              </a:rPr>
              <a:t>MANEGEMENT</a:t>
            </a:r>
            <a:endParaRPr sz="1800">
              <a:solidFill>
                <a:prstClr val="black"/>
              </a:solidFill>
            </a:endParaRPr>
          </a:p>
        </p:txBody>
      </p:sp>
      <p:pic>
        <p:nvPicPr>
          <p:cNvPr id="299" name="Picture 2"/>
          <p:cNvPicPr/>
          <p:nvPr/>
        </p:nvPicPr>
        <p:blipFill>
          <a:blip r:embed="rId4"/>
          <a:srcRect l="21435" t="16535" r="12488" b="8692"/>
          <a:stretch/>
        </p:blipFill>
        <p:spPr>
          <a:xfrm>
            <a:off x="5272410" y="536400"/>
            <a:ext cx="1850940" cy="2392200"/>
          </a:xfrm>
          <a:prstGeom prst="rect">
            <a:avLst/>
          </a:prstGeom>
          <a:ln w="9360">
            <a:noFill/>
          </a:ln>
        </p:spPr>
      </p:pic>
      <p:sp>
        <p:nvSpPr>
          <p:cNvPr id="300" name="CustomShape 5"/>
          <p:cNvSpPr/>
          <p:nvPr/>
        </p:nvSpPr>
        <p:spPr>
          <a:xfrm>
            <a:off x="6346080" y="4294040"/>
            <a:ext cx="3397290" cy="3152160"/>
          </a:xfrm>
          <a:prstGeom prst="rect">
            <a:avLst/>
          </a:prstGeom>
          <a:noFill/>
          <a:ln w="9360">
            <a:noFill/>
          </a:ln>
        </p:spPr>
        <p:style>
          <a:lnRef idx="0">
            <a:scrgbClr r="0" g="0" b="0"/>
          </a:lnRef>
          <a:fillRef idx="0">
            <a:scrgbClr r="0" g="0" b="0"/>
          </a:fillRef>
          <a:effectRef idx="0">
            <a:scrgbClr r="0" g="0" b="0"/>
          </a:effectRef>
          <a:fontRef idx="minor"/>
        </p:style>
        <p:txBody>
          <a:bodyPr lIns="82800" tIns="41400" rIns="82800" bIns="41400"/>
          <a:lstStyle/>
          <a:p>
            <a:pPr algn="just" eaLnBrk="1" fontAlgn="auto" hangingPunct="1">
              <a:lnSpc>
                <a:spcPct val="90000"/>
              </a:lnSpc>
              <a:spcBef>
                <a:spcPts val="0"/>
              </a:spcBef>
              <a:spcAft>
                <a:spcPts val="0"/>
              </a:spcAft>
            </a:pP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Adjustable Output   1.8V onwards</a:t>
            </a: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Programmable Full Load  0.5A – 1.5A</a:t>
            </a: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Drop-Out          600 mV @ full-load</a:t>
            </a: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Input Voltage    &lt; 3.6V</a:t>
            </a: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Programmable Over Current Protection 1A – 3A</a:t>
            </a:r>
            <a:endParaRPr sz="1800" dirty="0">
              <a:solidFill>
                <a:prstClr val="black"/>
              </a:solidFill>
              <a:latin typeface="Calibri" pitchFamily="34" charset="0"/>
            </a:endParaRPr>
          </a:p>
          <a:p>
            <a:pPr algn="just" eaLnBrk="1" fontAlgn="auto" hangingPunct="1">
              <a:lnSpc>
                <a:spcPct val="90000"/>
              </a:lnSpc>
              <a:spcBef>
                <a:spcPts val="0"/>
              </a:spcBef>
              <a:spcAft>
                <a:spcPts val="0"/>
              </a:spcAft>
              <a:buFont typeface="Arial"/>
              <a:buChar char="•"/>
            </a:pPr>
            <a:r>
              <a:rPr lang="en-US" sz="1500" dirty="0">
                <a:solidFill>
                  <a:srgbClr val="000000"/>
                </a:solidFill>
                <a:latin typeface="Calibri" pitchFamily="34" charset="0"/>
              </a:rPr>
              <a:t>Over Temperature Protection </a:t>
            </a:r>
            <a:endParaRPr sz="1800" dirty="0">
              <a:solidFill>
                <a:prstClr val="black"/>
              </a:solidFill>
              <a:latin typeface="Calibri" pitchFamily="34" charset="0"/>
            </a:endParaRPr>
          </a:p>
          <a:p>
            <a:pPr algn="just" eaLnBrk="1" fontAlgn="auto" hangingPunct="1">
              <a:lnSpc>
                <a:spcPct val="90000"/>
              </a:lnSpc>
              <a:spcBef>
                <a:spcPts val="0"/>
              </a:spcBef>
              <a:spcAft>
                <a:spcPts val="0"/>
              </a:spcAft>
            </a:pPr>
            <a:r>
              <a:rPr lang="en-US" sz="1500" dirty="0">
                <a:solidFill>
                  <a:srgbClr val="000000"/>
                </a:solidFill>
                <a:latin typeface="Calibri" pitchFamily="34" charset="0"/>
              </a:rPr>
              <a:t>      with Hysteresis</a:t>
            </a:r>
            <a:endParaRPr sz="1800" dirty="0">
              <a:solidFill>
                <a:prstClr val="black"/>
              </a:solidFill>
              <a:latin typeface="Calibri" pitchFamily="34" charset="0"/>
            </a:endParaRPr>
          </a:p>
          <a:p>
            <a:pPr algn="just" eaLnBrk="1" fontAlgn="auto" hangingPunct="1">
              <a:lnSpc>
                <a:spcPct val="90000"/>
              </a:lnSpc>
              <a:spcBef>
                <a:spcPts val="0"/>
              </a:spcBef>
              <a:spcAft>
                <a:spcPts val="0"/>
              </a:spcAft>
            </a:pPr>
            <a:endParaRPr sz="1800" dirty="0">
              <a:solidFill>
                <a:prstClr val="black"/>
              </a:solidFill>
            </a:endParaRPr>
          </a:p>
          <a:p>
            <a:pPr algn="just" eaLnBrk="1" fontAlgn="auto" hangingPunct="1">
              <a:lnSpc>
                <a:spcPct val="90000"/>
              </a:lnSpc>
              <a:spcBef>
                <a:spcPts val="0"/>
              </a:spcBef>
              <a:spcAft>
                <a:spcPts val="0"/>
              </a:spcAft>
            </a:pPr>
            <a:endParaRPr sz="1800" dirty="0">
              <a:solidFill>
                <a:prstClr val="black"/>
              </a:solidFill>
            </a:endParaRPr>
          </a:p>
        </p:txBody>
      </p:sp>
      <p:sp>
        <p:nvSpPr>
          <p:cNvPr id="301" name="CustomShape 6"/>
          <p:cNvSpPr/>
          <p:nvPr/>
        </p:nvSpPr>
        <p:spPr>
          <a:xfrm>
            <a:off x="7155020" y="512394"/>
            <a:ext cx="2769390" cy="552600"/>
          </a:xfrm>
          <a:prstGeom prst="rect">
            <a:avLst/>
          </a:prstGeom>
          <a:noFill/>
          <a:ln w="9360">
            <a:noFill/>
          </a:ln>
        </p:spPr>
        <p:style>
          <a:lnRef idx="0">
            <a:scrgbClr r="0" g="0" b="0"/>
          </a:lnRef>
          <a:fillRef idx="0">
            <a:scrgbClr r="0" g="0" b="0"/>
          </a:fillRef>
          <a:effectRef idx="0">
            <a:scrgbClr r="0" g="0" b="0"/>
          </a:effectRef>
          <a:fontRef idx="minor"/>
        </p:style>
        <p:txBody>
          <a:bodyPr lIns="82800" tIns="41400" rIns="82800" bIns="41400"/>
          <a:lstStyle/>
          <a:p>
            <a:pPr eaLnBrk="1" fontAlgn="auto" hangingPunct="1">
              <a:lnSpc>
                <a:spcPct val="90000"/>
              </a:lnSpc>
              <a:spcBef>
                <a:spcPts val="0"/>
              </a:spcBef>
              <a:spcAft>
                <a:spcPts val="0"/>
              </a:spcAft>
            </a:pPr>
            <a:r>
              <a:rPr lang="en-US" sz="2200" b="1" dirty="0">
                <a:solidFill>
                  <a:srgbClr val="0D0D0D"/>
                </a:solidFill>
                <a:latin typeface="Times New Roman"/>
              </a:rPr>
              <a:t>Programmable</a:t>
            </a:r>
            <a:r>
              <a:rPr lang="en-US" sz="2200" b="1" dirty="0">
                <a:solidFill>
                  <a:srgbClr val="FFFF00"/>
                </a:solidFill>
                <a:latin typeface="Times New Roman"/>
              </a:rPr>
              <a:t> </a:t>
            </a:r>
            <a:r>
              <a:rPr lang="en-US" sz="2200" b="1" dirty="0">
                <a:solidFill>
                  <a:srgbClr val="0D0D0D"/>
                </a:solidFill>
                <a:latin typeface="Times New Roman"/>
              </a:rPr>
              <a:t>LDO</a:t>
            </a:r>
            <a:endParaRPr sz="1800" dirty="0">
              <a:solidFill>
                <a:prstClr val="black"/>
              </a:solidFill>
            </a:endParaRPr>
          </a:p>
          <a:p>
            <a:pPr eaLnBrk="1" fontAlgn="auto" hangingPunct="1">
              <a:lnSpc>
                <a:spcPct val="90000"/>
              </a:lnSpc>
              <a:spcBef>
                <a:spcPts val="0"/>
              </a:spcBef>
              <a:spcAft>
                <a:spcPts val="0"/>
              </a:spcAft>
            </a:pPr>
            <a:endParaRPr sz="1800" dirty="0">
              <a:solidFill>
                <a:prstClr val="black"/>
              </a:solidFill>
            </a:endParaRPr>
          </a:p>
        </p:txBody>
      </p:sp>
      <p:sp>
        <p:nvSpPr>
          <p:cNvPr id="302" name="CustomShape 7"/>
          <p:cNvSpPr/>
          <p:nvPr/>
        </p:nvSpPr>
        <p:spPr>
          <a:xfrm>
            <a:off x="3006900" y="1685160"/>
            <a:ext cx="1796340" cy="759600"/>
          </a:xfrm>
          <a:prstGeom prst="rect">
            <a:avLst/>
          </a:prstGeom>
          <a:solidFill>
            <a:schemeClr val="accent4">
              <a:lumMod val="60000"/>
              <a:lumOff val="40000"/>
            </a:schemeClr>
          </a:solidFill>
          <a:ln w="9360">
            <a:noFill/>
          </a:ln>
        </p:spPr>
        <p:style>
          <a:lnRef idx="0">
            <a:scrgbClr r="0" g="0" b="0"/>
          </a:lnRef>
          <a:fillRef idx="0">
            <a:scrgbClr r="0" g="0" b="0"/>
          </a:fillRef>
          <a:effectRef idx="0">
            <a:scrgbClr r="0" g="0" b="0"/>
          </a:effectRef>
          <a:fontRef idx="minor"/>
        </p:style>
        <p:txBody>
          <a:bodyPr lIns="82800" tIns="41400" rIns="82800" bIns="41400"/>
          <a:lstStyle/>
          <a:p>
            <a:pPr eaLnBrk="1" fontAlgn="auto" hangingPunct="1">
              <a:lnSpc>
                <a:spcPct val="90000"/>
              </a:lnSpc>
              <a:spcBef>
                <a:spcPts val="0"/>
              </a:spcBef>
              <a:spcAft>
                <a:spcPts val="0"/>
              </a:spcAft>
            </a:pPr>
            <a:r>
              <a:rPr lang="en-US" sz="1800" b="1">
                <a:solidFill>
                  <a:srgbClr val="000000"/>
                </a:solidFill>
                <a:latin typeface="Times New Roman"/>
              </a:rPr>
              <a:t>COB </a:t>
            </a:r>
            <a:endParaRPr sz="1800">
              <a:solidFill>
                <a:prstClr val="black"/>
              </a:solidFill>
            </a:endParaRPr>
          </a:p>
          <a:p>
            <a:pPr eaLnBrk="1" fontAlgn="auto" hangingPunct="1">
              <a:lnSpc>
                <a:spcPct val="90000"/>
              </a:lnSpc>
              <a:spcBef>
                <a:spcPts val="0"/>
              </a:spcBef>
              <a:spcAft>
                <a:spcPts val="0"/>
              </a:spcAft>
            </a:pPr>
            <a:r>
              <a:rPr lang="en-US" sz="1800" b="1">
                <a:solidFill>
                  <a:srgbClr val="000000"/>
                </a:solidFill>
                <a:latin typeface="Times New Roman"/>
              </a:rPr>
              <a:t>Miniaturization</a:t>
            </a:r>
            <a:endParaRPr sz="1800">
              <a:solidFill>
                <a:prstClr val="black"/>
              </a:solidFill>
            </a:endParaRPr>
          </a:p>
          <a:p>
            <a:pPr eaLnBrk="1" fontAlgn="auto" hangingPunct="1">
              <a:lnSpc>
                <a:spcPct val="90000"/>
              </a:lnSpc>
              <a:spcBef>
                <a:spcPts val="0"/>
              </a:spcBef>
              <a:spcAft>
                <a:spcPts val="0"/>
              </a:spcAft>
            </a:pPr>
            <a:endParaRPr sz="1800">
              <a:solidFill>
                <a:prstClr val="black"/>
              </a:solidFill>
            </a:endParaRPr>
          </a:p>
          <a:p>
            <a:pPr eaLnBrk="1" fontAlgn="auto" hangingPunct="1">
              <a:lnSpc>
                <a:spcPct val="90000"/>
              </a:lnSpc>
              <a:spcBef>
                <a:spcPts val="0"/>
              </a:spcBef>
              <a:spcAft>
                <a:spcPts val="0"/>
              </a:spcAft>
            </a:pPr>
            <a:endParaRPr sz="1800">
              <a:solidFill>
                <a:prstClr val="black"/>
              </a:solidFill>
            </a:endParaRPr>
          </a:p>
        </p:txBody>
      </p:sp>
      <p:sp>
        <p:nvSpPr>
          <p:cNvPr id="303" name="CustomShape 8"/>
          <p:cNvSpPr/>
          <p:nvPr/>
        </p:nvSpPr>
        <p:spPr>
          <a:xfrm>
            <a:off x="3605550" y="4188960"/>
            <a:ext cx="2544750" cy="552600"/>
          </a:xfrm>
          <a:prstGeom prst="rect">
            <a:avLst/>
          </a:prstGeom>
          <a:noFill/>
          <a:ln w="9360">
            <a:noFill/>
          </a:ln>
        </p:spPr>
        <p:style>
          <a:lnRef idx="0">
            <a:scrgbClr r="0" g="0" b="0"/>
          </a:lnRef>
          <a:fillRef idx="0">
            <a:scrgbClr r="0" g="0" b="0"/>
          </a:fillRef>
          <a:effectRef idx="0">
            <a:scrgbClr r="0" g="0" b="0"/>
          </a:effectRef>
          <a:fontRef idx="minor"/>
        </p:style>
        <p:txBody>
          <a:bodyPr lIns="82800" tIns="41400" rIns="82800" bIns="41400"/>
          <a:lstStyle/>
          <a:p>
            <a:pPr eaLnBrk="1" fontAlgn="auto" hangingPunct="1">
              <a:lnSpc>
                <a:spcPct val="90000"/>
              </a:lnSpc>
              <a:spcBef>
                <a:spcPts val="0"/>
              </a:spcBef>
              <a:spcAft>
                <a:spcPts val="0"/>
              </a:spcAft>
            </a:pPr>
            <a:r>
              <a:rPr lang="en-US" sz="2200" b="1">
                <a:solidFill>
                  <a:srgbClr val="000000"/>
                </a:solidFill>
                <a:latin typeface="Times New Roman"/>
              </a:rPr>
              <a:t>LDO  1.8V, 12mA</a:t>
            </a:r>
            <a:endParaRPr sz="1800">
              <a:solidFill>
                <a:prstClr val="black"/>
              </a:solidFill>
            </a:endParaRPr>
          </a:p>
          <a:p>
            <a:pPr eaLnBrk="1" fontAlgn="auto" hangingPunct="1">
              <a:lnSpc>
                <a:spcPct val="90000"/>
              </a:lnSpc>
              <a:spcBef>
                <a:spcPts val="0"/>
              </a:spcBef>
              <a:spcAft>
                <a:spcPts val="0"/>
              </a:spcAft>
            </a:pPr>
            <a:endParaRPr sz="1800">
              <a:solidFill>
                <a:prstClr val="black"/>
              </a:solidFill>
            </a:endParaRPr>
          </a:p>
        </p:txBody>
      </p:sp>
      <p:pic>
        <p:nvPicPr>
          <p:cNvPr id="304" name="Picture 10"/>
          <p:cNvPicPr/>
          <p:nvPr/>
        </p:nvPicPr>
        <p:blipFill>
          <a:blip r:embed="rId5"/>
          <a:stretch/>
        </p:blipFill>
        <p:spPr>
          <a:xfrm>
            <a:off x="3946800" y="4536000"/>
            <a:ext cx="1857180" cy="1902600"/>
          </a:xfrm>
          <a:prstGeom prst="rect">
            <a:avLst/>
          </a:prstGeom>
          <a:ln w="9360">
            <a:noFill/>
          </a:ln>
        </p:spPr>
      </p:pic>
      <p:pic>
        <p:nvPicPr>
          <p:cNvPr id="305" name="Picture 3"/>
          <p:cNvPicPr/>
          <p:nvPr/>
        </p:nvPicPr>
        <p:blipFill>
          <a:blip r:embed="rId6"/>
          <a:stretch/>
        </p:blipFill>
        <p:spPr>
          <a:xfrm>
            <a:off x="3755310" y="600480"/>
            <a:ext cx="897780" cy="1015200"/>
          </a:xfrm>
          <a:prstGeom prst="rect">
            <a:avLst/>
          </a:prstGeom>
          <a:ln w="9360">
            <a:noFill/>
          </a:ln>
        </p:spPr>
      </p:pic>
      <p:sp>
        <p:nvSpPr>
          <p:cNvPr id="306" name="CustomShape 9"/>
          <p:cNvSpPr/>
          <p:nvPr/>
        </p:nvSpPr>
        <p:spPr>
          <a:xfrm>
            <a:off x="2932020" y="2376000"/>
            <a:ext cx="897780" cy="552600"/>
          </a:xfrm>
          <a:prstGeom prst="bentUpArrow">
            <a:avLst>
              <a:gd name="adj1" fmla="val 25000"/>
              <a:gd name="adj2" fmla="val 25000"/>
              <a:gd name="adj3" fmla="val 25000"/>
            </a:avLst>
          </a:prstGeom>
          <a:solidFill>
            <a:srgbClr val="FF0000"/>
          </a:solidFill>
          <a:ln>
            <a:round/>
          </a:ln>
        </p:spPr>
        <p:style>
          <a:lnRef idx="2">
            <a:schemeClr val="accent1">
              <a:shade val="50000"/>
            </a:schemeClr>
          </a:lnRef>
          <a:fillRef idx="1">
            <a:schemeClr val="accent1"/>
          </a:fillRef>
          <a:effectRef idx="0">
            <a:schemeClr val="accent1"/>
          </a:effectRef>
          <a:fontRef idx="minor"/>
        </p:style>
      </p:sp>
      <p:sp>
        <p:nvSpPr>
          <p:cNvPr id="307" name="CustomShape 10"/>
          <p:cNvSpPr/>
          <p:nvPr/>
        </p:nvSpPr>
        <p:spPr>
          <a:xfrm>
            <a:off x="4353960" y="2514240"/>
            <a:ext cx="897780" cy="207000"/>
          </a:xfrm>
          <a:prstGeom prst="rightArrow">
            <a:avLst>
              <a:gd name="adj1" fmla="val 50000"/>
              <a:gd name="adj2" fmla="val 50000"/>
            </a:avLst>
          </a:prstGeom>
          <a:solidFill>
            <a:srgbClr val="FF0000"/>
          </a:solidFill>
          <a:ln>
            <a:round/>
          </a:ln>
        </p:spPr>
        <p:style>
          <a:lnRef idx="2">
            <a:schemeClr val="accent1">
              <a:shade val="50000"/>
            </a:schemeClr>
          </a:lnRef>
          <a:fillRef idx="1">
            <a:schemeClr val="accent1"/>
          </a:fillRef>
          <a:effectRef idx="0">
            <a:schemeClr val="accent1"/>
          </a:effectRef>
          <a:fontRef idx="minor"/>
        </p:style>
      </p:sp>
      <p:sp>
        <p:nvSpPr>
          <p:cNvPr id="308" name="CustomShape 11"/>
          <p:cNvSpPr/>
          <p:nvPr/>
        </p:nvSpPr>
        <p:spPr>
          <a:xfrm>
            <a:off x="4353960" y="2376000"/>
            <a:ext cx="149370" cy="276120"/>
          </a:xfrm>
          <a:prstGeom prst="rect">
            <a:avLst/>
          </a:prstGeom>
          <a:solidFill>
            <a:srgbClr val="FF0000"/>
          </a:solidFill>
          <a:ln>
            <a:round/>
          </a:ln>
        </p:spPr>
        <p:style>
          <a:lnRef idx="2">
            <a:schemeClr val="accent1">
              <a:shade val="50000"/>
            </a:schemeClr>
          </a:lnRef>
          <a:fillRef idx="1">
            <a:schemeClr val="accent1"/>
          </a:fillRef>
          <a:effectRef idx="0">
            <a:schemeClr val="accent1"/>
          </a:effectRef>
          <a:fontRef idx="minor"/>
        </p:style>
      </p:sp>
      <p:sp>
        <p:nvSpPr>
          <p:cNvPr id="2" name="Textfeld 1"/>
          <p:cNvSpPr txBox="1"/>
          <p:nvPr/>
        </p:nvSpPr>
        <p:spPr>
          <a:xfrm>
            <a:off x="273269" y="5759669"/>
            <a:ext cx="3586238" cy="523220"/>
          </a:xfrm>
          <a:prstGeom prst="rect">
            <a:avLst/>
          </a:prstGeom>
          <a:noFill/>
        </p:spPr>
        <p:txBody>
          <a:bodyPr wrap="none" rtlCol="0">
            <a:spAutoFit/>
          </a:bodyPr>
          <a:lstStyle/>
          <a:p>
            <a:r>
              <a:rPr lang="de-DE" sz="2800" dirty="0" smtClean="0">
                <a:solidFill>
                  <a:srgbClr val="4F81BD">
                    <a:lumMod val="75000"/>
                  </a:srgbClr>
                </a:solidFill>
                <a:latin typeface="Comic Sans MS" panose="030F0702030302020204" pitchFamily="66" charset="0"/>
              </a:rPr>
              <a:t>LDOs </a:t>
            </a:r>
            <a:r>
              <a:rPr lang="de-DE" sz="2800" dirty="0" err="1" smtClean="0">
                <a:solidFill>
                  <a:srgbClr val="4F81BD">
                    <a:lumMod val="75000"/>
                  </a:srgbClr>
                </a:solidFill>
                <a:latin typeface="Comic Sans MS" panose="030F0702030302020204" pitchFamily="66" charset="0"/>
              </a:rPr>
              <a:t>for</a:t>
            </a:r>
            <a:r>
              <a:rPr lang="de-DE" sz="2800" dirty="0" smtClean="0">
                <a:solidFill>
                  <a:srgbClr val="4F81BD">
                    <a:lumMod val="75000"/>
                  </a:srgbClr>
                </a:solidFill>
                <a:latin typeface="Comic Sans MS" panose="030F0702030302020204" pitchFamily="66" charset="0"/>
              </a:rPr>
              <a:t> </a:t>
            </a:r>
            <a:r>
              <a:rPr lang="de-DE" sz="2800" dirty="0" err="1" smtClean="0">
                <a:solidFill>
                  <a:srgbClr val="4F81BD">
                    <a:lumMod val="75000"/>
                  </a:srgbClr>
                </a:solidFill>
                <a:latin typeface="Comic Sans MS" panose="030F0702030302020204" pitchFamily="66" charset="0"/>
              </a:rPr>
              <a:t>Satellites</a:t>
            </a:r>
            <a:r>
              <a:rPr lang="de-DE" sz="2800" dirty="0" smtClean="0">
                <a:solidFill>
                  <a:srgbClr val="4F81BD">
                    <a:lumMod val="75000"/>
                  </a:srgbClr>
                </a:solidFill>
                <a:latin typeface="Comic Sans MS" panose="030F0702030302020204" pitchFamily="66" charset="0"/>
              </a:rPr>
              <a:t>!</a:t>
            </a:r>
            <a:endParaRPr lang="de-DE" sz="2800" dirty="0">
              <a:solidFill>
                <a:srgbClr val="4F81BD">
                  <a:lumMod val="75000"/>
                </a:srgbClr>
              </a:solidFill>
              <a:latin typeface="Comic Sans MS" panose="030F0702030302020204" pitchFamily="66" charset="0"/>
            </a:endParaRPr>
          </a:p>
        </p:txBody>
      </p:sp>
    </p:spTree>
    <p:extLst>
      <p:ext uri="{BB962C8B-B14F-4D97-AF65-F5344CB8AC3E}">
        <p14:creationId xmlns:p14="http://schemas.microsoft.com/office/powerpoint/2010/main" val="22847854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884421"/>
            <a:ext cx="9905999" cy="5441428"/>
          </a:xfrm>
          <a:solidFill>
            <a:schemeClr val="accent1"/>
          </a:solidFill>
          <a:ln>
            <a:solidFill>
              <a:schemeClr val="accent1"/>
            </a:solidFill>
          </a:ln>
        </p:spPr>
        <p:txBody>
          <a:bodyPr>
            <a:normAutofit/>
          </a:bodyPr>
          <a:lstStyle/>
          <a:p>
            <a:pPr marL="566928" lvl="3" indent="0">
              <a:lnSpc>
                <a:spcPct val="100000"/>
              </a:lnSpc>
              <a:buClr>
                <a:schemeClr val="bg1"/>
              </a:buClr>
              <a:buNone/>
            </a:pPr>
            <a:endParaRPr lang="en-US" sz="2000" dirty="0" smtClean="0">
              <a:ln w="0"/>
              <a:solidFill>
                <a:schemeClr val="bg1"/>
              </a:solidFill>
              <a:latin typeface="Arial" panose="020B0604020202020204" pitchFamily="34" charset="0"/>
              <a:cs typeface="Arial" panose="020B0604020202020204" pitchFamily="34" charset="0"/>
            </a:endParaRPr>
          </a:p>
          <a:p>
            <a:pPr marL="566928" lvl="3" indent="0">
              <a:lnSpc>
                <a:spcPct val="100000"/>
              </a:lnSpc>
              <a:buClr>
                <a:schemeClr val="bg1"/>
              </a:buClr>
              <a:buNone/>
            </a:pPr>
            <a:endParaRPr lang="en-US" sz="2000" dirty="0" smtClean="0">
              <a:ln w="0"/>
              <a:solidFill>
                <a:schemeClr val="bg1"/>
              </a:solidFill>
              <a:latin typeface="Arial" panose="020B0604020202020204" pitchFamily="34" charset="0"/>
              <a:cs typeface="Arial" panose="020B0604020202020204" pitchFamily="34" charset="0"/>
            </a:endParaRPr>
          </a:p>
          <a:p>
            <a:pPr marL="566928" lvl="3" indent="0">
              <a:lnSpc>
                <a:spcPct val="100000"/>
              </a:lnSpc>
              <a:buClr>
                <a:schemeClr val="bg1"/>
              </a:buClr>
              <a:buNone/>
            </a:pPr>
            <a:endParaRPr lang="en-US" sz="2000" dirty="0" smtClean="0">
              <a:ln w="0"/>
              <a:solidFill>
                <a:schemeClr val="bg1"/>
              </a:solidFill>
              <a:latin typeface="Arial" panose="020B0604020202020204" pitchFamily="34" charset="0"/>
              <a:cs typeface="Arial" panose="020B0604020202020204" pitchFamily="34" charset="0"/>
            </a:endParaRPr>
          </a:p>
          <a:p>
            <a:pPr lvl="3">
              <a:lnSpc>
                <a:spcPct val="100000"/>
              </a:lnSpc>
              <a:buClr>
                <a:schemeClr val="bg1"/>
              </a:buClr>
              <a:buFont typeface="Wingdings" panose="05000000000000000000" pitchFamily="2" charset="2"/>
              <a:buChar char="§"/>
            </a:pPr>
            <a:endParaRPr lang="en-US" sz="2000" dirty="0" smtClean="0">
              <a:ln w="0"/>
              <a:solidFill>
                <a:schemeClr val="bg1"/>
              </a:solidFill>
              <a:latin typeface="Arial" panose="020B0604020202020204" pitchFamily="34" charset="0"/>
              <a:cs typeface="Arial" panose="020B0604020202020204" pitchFamily="34" charset="0"/>
            </a:endParaRPr>
          </a:p>
          <a:p>
            <a:pPr lvl="3">
              <a:lnSpc>
                <a:spcPct val="100000"/>
              </a:lnSpc>
              <a:buClr>
                <a:schemeClr val="bg1"/>
              </a:buClr>
              <a:buFont typeface="Wingdings" panose="05000000000000000000" pitchFamily="2" charset="2"/>
              <a:buChar char="§"/>
            </a:pPr>
            <a:endParaRPr lang="en-US" sz="2000" dirty="0" smtClean="0">
              <a:ln w="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 y="1"/>
            <a:ext cx="9905999" cy="884420"/>
          </a:xfrm>
          <a:solidFill>
            <a:schemeClr val="accent6">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a:lstStyle/>
          <a:p>
            <a:pPr algn="ctr"/>
            <a:r>
              <a:rPr lang="en-US" sz="2400" b="1" spc="0" dirty="0" smtClean="0">
                <a:ln w="0"/>
                <a:solidFill>
                  <a:schemeClr val="tx1">
                    <a:lumMod val="95000"/>
                    <a:lumOff val="5000"/>
                  </a:schemeClr>
                </a:solidFill>
                <a:latin typeface="Arial" panose="020B0604020202020204" pitchFamily="34" charset="0"/>
                <a:cs typeface="Arial" panose="020B0604020202020204" pitchFamily="34" charset="0"/>
              </a:rPr>
              <a:t>Electrical Results at SCL of Initial Prototypes of LDO  </a:t>
            </a:r>
            <a:r>
              <a:rPr lang="en-US" sz="2800" b="1" spc="0" dirty="0" smtClean="0">
                <a:ln w="0"/>
                <a:solidFill>
                  <a:schemeClr val="tx1">
                    <a:lumMod val="95000"/>
                    <a:lumOff val="5000"/>
                  </a:schemeClr>
                </a:solidFill>
                <a:latin typeface="Arial" panose="020B0604020202020204" pitchFamily="34" charset="0"/>
                <a:cs typeface="Arial" panose="020B0604020202020204" pitchFamily="34" charset="0"/>
              </a:rPr>
              <a:t/>
            </a:r>
            <a:br>
              <a:rPr lang="en-US" sz="2800" b="1" spc="0" dirty="0" smtClean="0">
                <a:ln w="0"/>
                <a:solidFill>
                  <a:schemeClr val="tx1">
                    <a:lumMod val="95000"/>
                    <a:lumOff val="5000"/>
                  </a:schemeClr>
                </a:solidFill>
                <a:latin typeface="Arial" panose="020B0604020202020204" pitchFamily="34" charset="0"/>
                <a:cs typeface="Arial" panose="020B0604020202020204" pitchFamily="34" charset="0"/>
              </a:rPr>
            </a:br>
            <a:r>
              <a:rPr lang="en-US" sz="1800" b="1" spc="0" dirty="0" smtClean="0">
                <a:ln w="0"/>
                <a:solidFill>
                  <a:schemeClr val="tx1">
                    <a:lumMod val="95000"/>
                    <a:lumOff val="5000"/>
                  </a:schemeClr>
                </a:solidFill>
                <a:latin typeface="Arial" panose="020B0604020202020204" pitchFamily="34" charset="0"/>
                <a:cs typeface="Arial" panose="020B0604020202020204" pitchFamily="34" charset="0"/>
              </a:rPr>
              <a:t>1.8 V  /  1.6 A, similar results for 1.2 V / 1.6 A</a:t>
            </a:r>
            <a:endParaRPr lang="en-US" sz="1800" b="1" spc="0" dirty="0">
              <a:ln w="0"/>
              <a:solidFill>
                <a:schemeClr val="tx1">
                  <a:lumMod val="95000"/>
                  <a:lumOff val="5000"/>
                </a:schemeClr>
              </a:solidFill>
              <a:effectLst/>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dirty="0" smtClean="0"/>
              <a:t>19/02/17</a:t>
            </a:r>
            <a:endParaRPr lang="en-US" dirty="0"/>
          </a:p>
        </p:txBody>
      </p:sp>
      <p:sp>
        <p:nvSpPr>
          <p:cNvPr id="5" name="Footer Placeholder 4"/>
          <p:cNvSpPr>
            <a:spLocks noGrp="1"/>
          </p:cNvSpPr>
          <p:nvPr>
            <p:ph type="ftr" sz="quarter" idx="11"/>
          </p:nvPr>
        </p:nvSpPr>
        <p:spPr/>
        <p:txBody>
          <a:bodyPr/>
          <a:lstStyle/>
          <a:p>
            <a:r>
              <a:rPr lang="en-US" smtClean="0"/>
              <a:t>Semi-Conductor Laboratory, S.A.S. Nagar, Punjab </a:t>
            </a:r>
            <a:endParaRPr lang="en-US" dirty="0"/>
          </a:p>
        </p:txBody>
      </p:sp>
      <p:sp>
        <p:nvSpPr>
          <p:cNvPr id="6" name="Slide Number Placeholder 5"/>
          <p:cNvSpPr>
            <a:spLocks noGrp="1"/>
          </p:cNvSpPr>
          <p:nvPr>
            <p:ph type="sldNum" sz="quarter" idx="12"/>
          </p:nvPr>
        </p:nvSpPr>
        <p:spPr/>
        <p:txBody>
          <a:bodyPr/>
          <a:lstStyle/>
          <a:p>
            <a:fld id="{EE689E61-FA66-4CBE-8EFB-15BC8BD42B18}" type="slidenum">
              <a:rPr lang="en-US" smtClean="0"/>
              <a:pPr/>
              <a:t>18</a:t>
            </a:fld>
            <a:endParaRPr lang="en-US"/>
          </a:p>
        </p:txBody>
      </p:sp>
      <p:cxnSp>
        <p:nvCxnSpPr>
          <p:cNvPr id="8" name="Straight Connector 7"/>
          <p:cNvCxnSpPr/>
          <p:nvPr/>
        </p:nvCxnSpPr>
        <p:spPr>
          <a:xfrm>
            <a:off x="891540" y="1845734"/>
            <a:ext cx="6022014" cy="0"/>
          </a:xfrm>
          <a:prstGeom prst="line">
            <a:avLst/>
          </a:prstGeom>
          <a:ln>
            <a:no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6"/>
          <p:cNvGraphicFramePr>
            <a:graphicFrameLocks/>
          </p:cNvGraphicFramePr>
          <p:nvPr>
            <p:extLst>
              <p:ext uri="{D42A27DB-BD31-4B8C-83A1-F6EECF244321}">
                <p14:modId xmlns:p14="http://schemas.microsoft.com/office/powerpoint/2010/main" val="2973429238"/>
              </p:ext>
            </p:extLst>
          </p:nvPr>
        </p:nvGraphicFramePr>
        <p:xfrm>
          <a:off x="2980342" y="959777"/>
          <a:ext cx="3869280" cy="5545223"/>
        </p:xfrm>
        <a:graphic>
          <a:graphicData uri="http://schemas.openxmlformats.org/drawingml/2006/table">
            <a:tbl>
              <a:tblPr>
                <a:tableStyleId>{5C22544A-7EE6-4342-B048-85BDC9FD1C3A}</a:tableStyleId>
              </a:tblPr>
              <a:tblGrid>
                <a:gridCol w="928940"/>
                <a:gridCol w="833096"/>
                <a:gridCol w="833096"/>
                <a:gridCol w="441051"/>
                <a:gridCol w="392046"/>
                <a:gridCol w="441051"/>
              </a:tblGrid>
              <a:tr h="172168">
                <a:tc rowSpan="2">
                  <a:txBody>
                    <a:bodyPr/>
                    <a:lstStyle/>
                    <a:p>
                      <a:pPr marL="0" marR="0" algn="ctr">
                        <a:lnSpc>
                          <a:spcPct val="115000"/>
                        </a:lnSpc>
                        <a:spcBef>
                          <a:spcPts val="0"/>
                        </a:spcBef>
                        <a:spcAft>
                          <a:spcPts val="0"/>
                        </a:spcAft>
                      </a:pPr>
                      <a:r>
                        <a:rPr lang="en-IN" sz="800" cap="all" dirty="0">
                          <a:effectLst/>
                          <a:latin typeface="Arial" panose="020B0604020202020204" pitchFamily="34" charset="0"/>
                          <a:cs typeface="Arial" panose="020B0604020202020204" pitchFamily="34" charset="0"/>
                        </a:rPr>
                        <a:t>Parameter</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2" gridSpan="2">
                  <a:txBody>
                    <a:bodyPr/>
                    <a:lstStyle/>
                    <a:p>
                      <a:pPr marL="0" marR="0" algn="ctr">
                        <a:lnSpc>
                          <a:spcPct val="115000"/>
                        </a:lnSpc>
                        <a:spcBef>
                          <a:spcPts val="0"/>
                        </a:spcBef>
                        <a:spcAft>
                          <a:spcPts val="0"/>
                        </a:spcAft>
                      </a:pPr>
                      <a:r>
                        <a:rPr lang="en-IN" sz="800" cap="all">
                          <a:effectLst/>
                          <a:latin typeface="Arial" panose="020B0604020202020204" pitchFamily="34" charset="0"/>
                          <a:cs typeface="Arial" panose="020B0604020202020204" pitchFamily="34" charset="0"/>
                        </a:rPr>
                        <a:t>Test Conditions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2" hMerge="1">
                  <a:txBody>
                    <a:bodyPr/>
                    <a:lstStyle/>
                    <a:p>
                      <a:endParaRPr lang="en-US"/>
                    </a:p>
                  </a:txBody>
                  <a:tcPr/>
                </a:tc>
                <a:tc gridSpan="2">
                  <a:txBody>
                    <a:bodyPr/>
                    <a:lstStyle/>
                    <a:p>
                      <a:pPr marL="0" marR="0" algn="ctr">
                        <a:lnSpc>
                          <a:spcPct val="115000"/>
                        </a:lnSpc>
                        <a:spcBef>
                          <a:spcPts val="0"/>
                        </a:spcBef>
                        <a:spcAft>
                          <a:spcPts val="0"/>
                        </a:spcAft>
                      </a:pPr>
                      <a:r>
                        <a:rPr lang="en-IN" sz="800" cap="all">
                          <a:effectLst/>
                          <a:latin typeface="Arial" panose="020B0604020202020204" pitchFamily="34" charset="0"/>
                          <a:cs typeface="Arial" panose="020B0604020202020204" pitchFamily="34" charset="0"/>
                        </a:rPr>
                        <a:t>SC1007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rowSpan="2">
                  <a:txBody>
                    <a:bodyPr/>
                    <a:lstStyle/>
                    <a:p>
                      <a:pPr marL="0" marR="0" algn="ctr">
                        <a:lnSpc>
                          <a:spcPct val="115000"/>
                        </a:lnSpc>
                        <a:spcBef>
                          <a:spcPts val="0"/>
                        </a:spcBef>
                        <a:spcAft>
                          <a:spcPts val="0"/>
                        </a:spcAft>
                      </a:pPr>
                      <a:r>
                        <a:rPr lang="en-IN" sz="800" cap="all">
                          <a:effectLst/>
                          <a:latin typeface="Arial" panose="020B0604020202020204" pitchFamily="34" charset="0"/>
                          <a:cs typeface="Arial" panose="020B0604020202020204" pitchFamily="34" charset="0"/>
                        </a:rPr>
                        <a:t>Units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14840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IN" sz="800" cap="all">
                          <a:effectLst/>
                          <a:latin typeface="Arial" panose="020B0604020202020204" pitchFamily="34" charset="0"/>
                          <a:cs typeface="Arial" panose="020B0604020202020204" pitchFamily="34" charset="0"/>
                        </a:rPr>
                        <a:t>Min</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cap="all">
                          <a:effectLst/>
                          <a:latin typeface="Arial" panose="020B0604020202020204" pitchFamily="34" charset="0"/>
                          <a:cs typeface="Arial" panose="020B0604020202020204" pitchFamily="34" charset="0"/>
                        </a:rPr>
                        <a:t>Max</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r h="230113">
                <a:tc rowSpan="2">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Nominal Voltage</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Vin = 2.4V, 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0.125Ω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=1.6A)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1.720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1.761</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V</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30113">
                <a:tc vMerge="1">
                  <a:txBody>
                    <a:bodyPr/>
                    <a:lstStyle/>
                    <a:p>
                      <a:endParaRPr lang="en-US"/>
                    </a:p>
                  </a:txBody>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Vin = 3.3V, 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0.125Ω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1.745</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1.773</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r h="212603">
                <a:tc>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Initial Accuracy</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0.125Ω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-4.466</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-2.147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60299">
                <a:tc>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Load Regulation</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Vin = 2.4V, 0.125Ω≤  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 (0.16A ≤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1.6A)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0.31</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0.92</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12603">
                <a:tc rowSpan="2">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Load Transient</a:t>
                      </a:r>
                    </a:p>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(±10mV Accuracy)</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dirty="0">
                          <a:effectLst/>
                          <a:latin typeface="Arial" panose="020B0604020202020204" pitchFamily="34" charset="0"/>
                          <a:cs typeface="Arial" panose="020B0604020202020204" pitchFamily="34" charset="0"/>
                        </a:rPr>
                        <a:t>Load switched from &lt;1.6A to 3A</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0.4</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ms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12603">
                <a:tc vMerge="1">
                  <a:txBody>
                    <a:bodyPr/>
                    <a:lstStyle/>
                    <a:p>
                      <a:endParaRPr lang="en-US"/>
                    </a:p>
                  </a:txBody>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Other than above condition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0.1</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ms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60299">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Temp Drift</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Vin= 2.4, 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=0.16A) Bgref</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17.25</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ppm/ºC</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15960" marR="15960" marT="0" marB="0" anchor="ctr">
                    <a:solidFill>
                      <a:schemeClr val="accent6">
                        <a:lumMod val="40000"/>
                        <a:lumOff val="60000"/>
                      </a:schemeClr>
                    </a:solidFill>
                  </a:tcPr>
                </a:tc>
              </a:tr>
              <a:tr h="260299">
                <a:tc rowSpan="3">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Line Regulation</a:t>
                      </a:r>
                      <a:endParaRPr lang="en-US" sz="800">
                        <a:effectLst/>
                        <a:latin typeface="Arial" panose="020B0604020202020204" pitchFamily="34" charset="0"/>
                        <a:ea typeface="Times New Roman" panose="02020603050405020304" pitchFamily="18" charset="0"/>
                        <a:cs typeface="Arial" panose="020B0604020202020204" pitchFamily="34" charset="0"/>
                      </a:endParaRPr>
                    </a:p>
                  </a:txBody>
                  <a:tcPr marL="30240" marR="30240" marT="0" marB="0" anchor="ctr">
                    <a:solidFill>
                      <a:schemeClr val="accent6">
                        <a:lumMod val="40000"/>
                        <a:lumOff val="60000"/>
                      </a:schemeClr>
                    </a:solidFill>
                  </a:tcPr>
                </a:tc>
                <a:tc rowSpan="3">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2.4V ≤ V</a:t>
                      </a:r>
                      <a:r>
                        <a:rPr lang="en-IN" sz="800" baseline="-25000">
                          <a:effectLst/>
                          <a:latin typeface="Arial" panose="020B0604020202020204" pitchFamily="34" charset="0"/>
                          <a:cs typeface="Arial" panose="020B0604020202020204" pitchFamily="34" charset="0"/>
                        </a:rPr>
                        <a:t>IN</a:t>
                      </a:r>
                      <a:r>
                        <a:rPr lang="en-IN" sz="800">
                          <a:effectLst/>
                          <a:latin typeface="Arial" panose="020B0604020202020204" pitchFamily="34" charset="0"/>
                          <a:cs typeface="Arial" panose="020B0604020202020204" pitchFamily="34" charset="0"/>
                        </a:rPr>
                        <a:t> ≤ 3.6V,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0.10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0.12</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3">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%/V</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60299">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2.25Ω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=0.8A)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0.04</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r h="260299">
                <a:tc vMerge="1">
                  <a:txBody>
                    <a:bodyPr/>
                    <a:lstStyle/>
                    <a:p>
                      <a:endParaRPr lang="en-US"/>
                    </a:p>
                  </a:txBody>
                  <a:tcPr/>
                </a:tc>
                <a:tc vMerge="1">
                  <a:txBody>
                    <a:bodyPr/>
                    <a:lstStyle/>
                    <a:p>
                      <a:endParaRPr lang="en-US"/>
                    </a:p>
                  </a:txBody>
                  <a:tcPr/>
                </a:tc>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0.125Ω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0.03</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0.05</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r h="260299">
                <a:tc>
                  <a:txBody>
                    <a:bodyPr/>
                    <a:lstStyle/>
                    <a:p>
                      <a:pPr marL="0" marR="0" algn="l">
                        <a:lnSpc>
                          <a:spcPct val="115000"/>
                        </a:lnSpc>
                        <a:spcBef>
                          <a:spcPts val="0"/>
                        </a:spcBef>
                        <a:spcAft>
                          <a:spcPts val="0"/>
                        </a:spcAft>
                      </a:pPr>
                      <a:r>
                        <a:rPr lang="en-US" sz="800">
                          <a:effectLst/>
                          <a:latin typeface="Arial" panose="020B0604020202020204" pitchFamily="34" charset="0"/>
                          <a:cs typeface="Arial" panose="020B0604020202020204" pitchFamily="34" charset="0"/>
                        </a:rPr>
                        <a:t>Line Transient</a:t>
                      </a:r>
                    </a:p>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(±5mV Accuracy)</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dirty="0">
                          <a:effectLst/>
                          <a:latin typeface="Arial" panose="020B0604020202020204" pitchFamily="34" charset="0"/>
                          <a:cs typeface="Arial" panose="020B0604020202020204" pitchFamily="34" charset="0"/>
                        </a:rPr>
                        <a:t>2.4V ≤ V</a:t>
                      </a:r>
                      <a:r>
                        <a:rPr lang="en-IN" sz="800" baseline="-25000" dirty="0">
                          <a:effectLst/>
                          <a:latin typeface="Arial" panose="020B0604020202020204" pitchFamily="34" charset="0"/>
                          <a:cs typeface="Arial" panose="020B0604020202020204" pitchFamily="34" charset="0"/>
                        </a:rPr>
                        <a:t>IN</a:t>
                      </a:r>
                      <a:r>
                        <a:rPr lang="en-IN" sz="800" dirty="0">
                          <a:effectLst/>
                          <a:latin typeface="Arial" panose="020B0604020202020204" pitchFamily="34" charset="0"/>
                          <a:cs typeface="Arial" panose="020B0604020202020204" pitchFamily="34" charset="0"/>
                        </a:rPr>
                        <a:t> ≤ 3.6V, No Load</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0.025</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ms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396235">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Power Supply Rejection</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V</a:t>
                      </a:r>
                      <a:r>
                        <a:rPr lang="en-IN" sz="800" baseline="-25000">
                          <a:effectLst/>
                          <a:latin typeface="Arial" panose="020B0604020202020204" pitchFamily="34" charset="0"/>
                          <a:cs typeface="Arial" panose="020B0604020202020204" pitchFamily="34" charset="0"/>
                        </a:rPr>
                        <a:t>IN</a:t>
                      </a:r>
                      <a:r>
                        <a:rPr lang="en-IN" sz="800">
                          <a:effectLst/>
                          <a:latin typeface="Arial" panose="020B0604020202020204" pitchFamily="34" charset="0"/>
                          <a:cs typeface="Arial" panose="020B0604020202020204" pitchFamily="34" charset="0"/>
                        </a:rPr>
                        <a:t>  = 2.4 Vdc ± 500mV p-p Sine 10KHz to 100kHz  at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=0.35A)  </a:t>
                      </a:r>
                      <a:endParaRPr lang="en-US" sz="800">
                        <a:effectLst/>
                        <a:latin typeface="Arial" panose="020B0604020202020204" pitchFamily="34" charset="0"/>
                        <a:cs typeface="Arial" panose="020B0604020202020204" pitchFamily="34" charset="0"/>
                      </a:endParaRPr>
                    </a:p>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Cin = 0.1uF, Cout = 4.7uF</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22.27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dB</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12603">
                <a:tc row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Dropout Voltage</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0.077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0.070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2">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V</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12603">
                <a:tc vMerge="1">
                  <a:txBody>
                    <a:bodyPr/>
                    <a:lstStyle/>
                    <a:p>
                      <a:endParaRPr lang="en-US"/>
                    </a:p>
                  </a:txBody>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0.125Ω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0.148</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0.171</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r h="396235">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O/P Noise</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0.125Ω ≤ 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a:t>
                      </a:r>
                      <a:endParaRPr lang="en-US" sz="800">
                        <a:effectLst/>
                        <a:latin typeface="Arial" panose="020B0604020202020204" pitchFamily="34" charset="0"/>
                        <a:cs typeface="Arial" panose="020B0604020202020204" pitchFamily="34" charset="0"/>
                      </a:endParaRPr>
                    </a:p>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(0.16A ≤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1.6A)  (100KHz to 100MHz)</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70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µVrms</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345170">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Short-Circuit Current </a:t>
                      </a:r>
                      <a:endParaRPr lang="en-US" sz="800">
                        <a:effectLst/>
                        <a:latin typeface="Arial" panose="020B0604020202020204" pitchFamily="34" charset="0"/>
                        <a:cs typeface="Arial" panose="020B0604020202020204" pitchFamily="34" charset="0"/>
                      </a:endParaRPr>
                    </a:p>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(programmed)</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 Short (Programmed by </a:t>
                      </a:r>
                      <a:r>
                        <a:rPr lang="en-US" sz="800">
                          <a:effectLst/>
                          <a:latin typeface="Arial" panose="020B0604020202020204" pitchFamily="34" charset="0"/>
                          <a:cs typeface="Arial" panose="020B0604020202020204" pitchFamily="34" charset="0"/>
                        </a:rPr>
                        <a:t>3.3Kohm resistance to GND</a:t>
                      </a:r>
                      <a:r>
                        <a:rPr lang="en-IN" sz="800">
                          <a:effectLst/>
                          <a:latin typeface="Arial" panose="020B0604020202020204" pitchFamily="34" charset="0"/>
                          <a:cs typeface="Arial" panose="020B0604020202020204" pitchFamily="34" charset="0"/>
                        </a:rPr>
                        <a:t>)</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2.7</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260299">
                <a:tc>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Shutdown Temp.</a:t>
                      </a:r>
                      <a:endParaRPr lang="en-US" sz="800">
                        <a:effectLst/>
                        <a:latin typeface="Arial" panose="020B0604020202020204" pitchFamily="34" charset="0"/>
                        <a:cs typeface="Arial" panose="020B0604020202020204" pitchFamily="34" charset="0"/>
                      </a:endParaRPr>
                    </a:p>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(programmed)</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When R8 = 9.1kΩ, R7 = 14kΩ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100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110</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ºC</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193012">
                <a:tc row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Quiescent  Current</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gridSpan="2">
                  <a:txBody>
                    <a:bodyPr/>
                    <a:lstStyle/>
                    <a:p>
                      <a:pPr marL="0" marR="0" algn="l">
                        <a:lnSpc>
                          <a:spcPct val="115000"/>
                        </a:lnSpc>
                        <a:spcBef>
                          <a:spcPts val="0"/>
                        </a:spcBef>
                        <a:spcAft>
                          <a:spcPts val="0"/>
                        </a:spcAft>
                      </a:pPr>
                      <a:r>
                        <a:rPr lang="en-IN" sz="800">
                          <a:effectLst/>
                          <a:latin typeface="Arial" panose="020B0604020202020204" pitchFamily="34" charset="0"/>
                          <a:cs typeface="Arial" panose="020B0604020202020204" pitchFamily="34" charset="0"/>
                        </a:rPr>
                        <a:t>R</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  = 11.25Ω (I</a:t>
                      </a:r>
                      <a:r>
                        <a:rPr lang="en-IN" sz="800" baseline="-25000">
                          <a:effectLst/>
                          <a:latin typeface="Arial" panose="020B0604020202020204" pitchFamily="34" charset="0"/>
                          <a:cs typeface="Arial" panose="020B0604020202020204" pitchFamily="34" charset="0"/>
                        </a:rPr>
                        <a:t>LOAD</a:t>
                      </a:r>
                      <a:r>
                        <a:rPr lang="en-IN" sz="800">
                          <a:effectLst/>
                          <a:latin typeface="Arial" panose="020B0604020202020204" pitchFamily="34" charset="0"/>
                          <a:cs typeface="Arial" panose="020B0604020202020204" pitchFamily="34" charset="0"/>
                        </a:rPr>
                        <a:t>=0.16A)</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4.25</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rowSpan="2">
                  <a:txBody>
                    <a:bodyPr/>
                    <a:lstStyle/>
                    <a:p>
                      <a:pPr marL="0" marR="0" algn="ctr">
                        <a:lnSpc>
                          <a:spcPct val="115000"/>
                        </a:lnSpc>
                        <a:spcBef>
                          <a:spcPts val="0"/>
                        </a:spcBef>
                        <a:spcAft>
                          <a:spcPts val="0"/>
                        </a:spcAft>
                      </a:pPr>
                      <a:r>
                        <a:rPr lang="en-IN" sz="800" dirty="0">
                          <a:effectLst/>
                          <a:latin typeface="Arial" panose="020B0604020202020204" pitchFamily="34" charset="0"/>
                          <a:cs typeface="Arial" panose="020B0604020202020204" pitchFamily="34" charset="0"/>
                        </a:rPr>
                        <a:t>mA</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r>
              <a:tr h="183006">
                <a:tc vMerge="1">
                  <a:txBody>
                    <a:bodyPr/>
                    <a:lstStyle/>
                    <a:p>
                      <a:endParaRPr lang="en-US"/>
                    </a:p>
                  </a:txBody>
                  <a:tcPr/>
                </a:tc>
                <a:tc gridSpan="2">
                  <a:txBody>
                    <a:bodyPr/>
                    <a:lstStyle/>
                    <a:p>
                      <a:pPr marL="0" marR="0" algn="l">
                        <a:lnSpc>
                          <a:spcPct val="115000"/>
                        </a:lnSpc>
                        <a:spcBef>
                          <a:spcPts val="0"/>
                        </a:spcBef>
                        <a:spcAft>
                          <a:spcPts val="0"/>
                        </a:spcAft>
                      </a:pPr>
                      <a:r>
                        <a:rPr lang="en-IN" sz="800" dirty="0">
                          <a:effectLst/>
                          <a:latin typeface="Arial" panose="020B0604020202020204" pitchFamily="34" charset="0"/>
                          <a:cs typeface="Arial" panose="020B0604020202020204" pitchFamily="34" charset="0"/>
                        </a:rPr>
                        <a:t>R</a:t>
                      </a:r>
                      <a:r>
                        <a:rPr lang="en-IN" sz="800" baseline="-25000" dirty="0">
                          <a:effectLst/>
                          <a:latin typeface="Arial" panose="020B0604020202020204" pitchFamily="34" charset="0"/>
                          <a:cs typeface="Arial" panose="020B0604020202020204" pitchFamily="34" charset="0"/>
                        </a:rPr>
                        <a:t>LOAD</a:t>
                      </a:r>
                      <a:r>
                        <a:rPr lang="en-IN" sz="800" dirty="0">
                          <a:effectLst/>
                          <a:latin typeface="Arial" panose="020B0604020202020204" pitchFamily="34" charset="0"/>
                          <a:cs typeface="Arial" panose="020B0604020202020204" pitchFamily="34" charset="0"/>
                        </a:rPr>
                        <a:t>  = 0.125Ω (I</a:t>
                      </a:r>
                      <a:r>
                        <a:rPr lang="en-IN" sz="800" baseline="-25000" dirty="0">
                          <a:effectLst/>
                          <a:latin typeface="Arial" panose="020B0604020202020204" pitchFamily="34" charset="0"/>
                          <a:cs typeface="Arial" panose="020B0604020202020204" pitchFamily="34" charset="0"/>
                        </a:rPr>
                        <a:t>LOAD</a:t>
                      </a:r>
                      <a:r>
                        <a:rPr lang="en-IN" sz="800" dirty="0">
                          <a:effectLst/>
                          <a:latin typeface="Arial" panose="020B0604020202020204" pitchFamily="34" charset="0"/>
                          <a:cs typeface="Arial" panose="020B0604020202020204" pitchFamily="34" charset="0"/>
                        </a:rPr>
                        <a:t>=1.6A)</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IN" sz="800">
                          <a:effectLst/>
                          <a:latin typeface="Arial" panose="020B0604020202020204" pitchFamily="34" charset="0"/>
                          <a:cs typeface="Arial" panose="020B0604020202020204" pitchFamily="34" charset="0"/>
                        </a:rPr>
                        <a:t> </a:t>
                      </a:r>
                      <a:endParaRPr lang="en-US" sz="80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a:txBody>
                    <a:bodyPr/>
                    <a:lstStyle/>
                    <a:p>
                      <a:pPr marL="0" marR="0" algn="ctr">
                        <a:lnSpc>
                          <a:spcPct val="115000"/>
                        </a:lnSpc>
                        <a:spcBef>
                          <a:spcPts val="0"/>
                        </a:spcBef>
                        <a:spcAft>
                          <a:spcPts val="0"/>
                        </a:spcAft>
                      </a:pPr>
                      <a:r>
                        <a:rPr lang="en-IN" sz="800" dirty="0">
                          <a:effectLst/>
                          <a:latin typeface="Arial" panose="020B0604020202020204" pitchFamily="34" charset="0"/>
                          <a:cs typeface="Arial" panose="020B0604020202020204" pitchFamily="34" charset="0"/>
                        </a:rPr>
                        <a:t>4.82</a:t>
                      </a:r>
                      <a:endParaRPr lang="en-US" sz="800" dirty="0">
                        <a:effectLst/>
                        <a:latin typeface="Arial" panose="020B0604020202020204" pitchFamily="34" charset="0"/>
                        <a:ea typeface="Calibri" panose="020F0502020204030204" pitchFamily="34" charset="0"/>
                        <a:cs typeface="Arial" panose="020B0604020202020204" pitchFamily="34" charset="0"/>
                      </a:endParaRPr>
                    </a:p>
                  </a:txBody>
                  <a:tcPr marL="30240" marR="30240" marT="0" marB="0" anchor="ctr">
                    <a:solidFill>
                      <a:schemeClr val="accent6">
                        <a:lumMod val="40000"/>
                        <a:lumOff val="60000"/>
                      </a:schemeClr>
                    </a:solidFill>
                  </a:tcPr>
                </a:tc>
                <a:tc vMerge="1">
                  <a:txBody>
                    <a:bodyPr/>
                    <a:lstStyle/>
                    <a:p>
                      <a:endParaRPr lang="en-US"/>
                    </a:p>
                  </a:txBody>
                  <a:tcPr/>
                </a:tc>
              </a:tr>
            </a:tbl>
          </a:graphicData>
        </a:graphic>
      </p:graphicFrame>
      <p:sp>
        <p:nvSpPr>
          <p:cNvPr id="10" name="Rectangle 1"/>
          <p:cNvSpPr>
            <a:spLocks noChangeArrowheads="1"/>
          </p:cNvSpPr>
          <p:nvPr/>
        </p:nvSpPr>
        <p:spPr bwMode="auto">
          <a:xfrm>
            <a:off x="225596" y="1099379"/>
            <a:ext cx="2587870"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463675" algn="l"/>
              </a:tabLst>
              <a:defRPr>
                <a:solidFill>
                  <a:schemeClr val="tx1"/>
                </a:solidFill>
                <a:latin typeface="Arial" panose="020B0604020202020204" pitchFamily="34" charset="0"/>
              </a:defRPr>
            </a:lvl1pPr>
            <a:lvl2pPr eaLnBrk="0" fontAlgn="base" hangingPunct="0">
              <a:spcBef>
                <a:spcPct val="0"/>
              </a:spcBef>
              <a:spcAft>
                <a:spcPct val="0"/>
              </a:spcAft>
              <a:tabLst>
                <a:tab pos="1463675" algn="l"/>
              </a:tabLst>
              <a:defRPr>
                <a:solidFill>
                  <a:schemeClr val="tx1"/>
                </a:solidFill>
                <a:latin typeface="Arial" panose="020B0604020202020204" pitchFamily="34" charset="0"/>
              </a:defRPr>
            </a:lvl2pPr>
            <a:lvl3pPr eaLnBrk="0" fontAlgn="base" hangingPunct="0">
              <a:spcBef>
                <a:spcPct val="0"/>
              </a:spcBef>
              <a:spcAft>
                <a:spcPct val="0"/>
              </a:spcAft>
              <a:tabLst>
                <a:tab pos="1463675" algn="l"/>
              </a:tabLst>
              <a:defRPr>
                <a:solidFill>
                  <a:schemeClr val="tx1"/>
                </a:solidFill>
                <a:latin typeface="Arial" panose="020B0604020202020204" pitchFamily="34" charset="0"/>
              </a:defRPr>
            </a:lvl3pPr>
            <a:lvl4pPr eaLnBrk="0" fontAlgn="base" hangingPunct="0">
              <a:spcBef>
                <a:spcPct val="0"/>
              </a:spcBef>
              <a:spcAft>
                <a:spcPct val="0"/>
              </a:spcAft>
              <a:tabLst>
                <a:tab pos="1463675" algn="l"/>
              </a:tabLst>
              <a:defRPr>
                <a:solidFill>
                  <a:schemeClr val="tx1"/>
                </a:solidFill>
                <a:latin typeface="Arial" panose="020B0604020202020204" pitchFamily="34" charset="0"/>
              </a:defRPr>
            </a:lvl4pPr>
            <a:lvl5pPr eaLnBrk="0" fontAlgn="base" hangingPunct="0">
              <a:spcBef>
                <a:spcPct val="0"/>
              </a:spcBef>
              <a:spcAft>
                <a:spcPct val="0"/>
              </a:spcAft>
              <a:tabLst>
                <a:tab pos="1463675" algn="l"/>
              </a:tabLst>
              <a:defRPr>
                <a:solidFill>
                  <a:schemeClr val="tx1"/>
                </a:solidFill>
                <a:latin typeface="Arial" panose="020B0604020202020204" pitchFamily="34" charset="0"/>
              </a:defRPr>
            </a:lvl5pPr>
            <a:lvl6pPr eaLnBrk="0" fontAlgn="base" hangingPunct="0">
              <a:spcBef>
                <a:spcPct val="0"/>
              </a:spcBef>
              <a:spcAft>
                <a:spcPct val="0"/>
              </a:spcAft>
              <a:tabLst>
                <a:tab pos="1463675" algn="l"/>
              </a:tabLst>
              <a:defRPr>
                <a:solidFill>
                  <a:schemeClr val="tx1"/>
                </a:solidFill>
                <a:latin typeface="Arial" panose="020B0604020202020204" pitchFamily="34" charset="0"/>
              </a:defRPr>
            </a:lvl6pPr>
            <a:lvl7pPr eaLnBrk="0" fontAlgn="base" hangingPunct="0">
              <a:spcBef>
                <a:spcPct val="0"/>
              </a:spcBef>
              <a:spcAft>
                <a:spcPct val="0"/>
              </a:spcAft>
              <a:tabLst>
                <a:tab pos="1463675" algn="l"/>
              </a:tabLst>
              <a:defRPr>
                <a:solidFill>
                  <a:schemeClr val="tx1"/>
                </a:solidFill>
                <a:latin typeface="Arial" panose="020B0604020202020204" pitchFamily="34" charset="0"/>
              </a:defRPr>
            </a:lvl7pPr>
            <a:lvl8pPr eaLnBrk="0" fontAlgn="base" hangingPunct="0">
              <a:spcBef>
                <a:spcPct val="0"/>
              </a:spcBef>
              <a:spcAft>
                <a:spcPct val="0"/>
              </a:spcAft>
              <a:tabLst>
                <a:tab pos="1463675" algn="l"/>
              </a:tabLst>
              <a:defRPr>
                <a:solidFill>
                  <a:schemeClr val="tx1"/>
                </a:solidFill>
                <a:latin typeface="Arial" panose="020B0604020202020204" pitchFamily="34" charset="0"/>
              </a:defRPr>
            </a:lvl8pPr>
            <a:lvl9pPr eaLnBrk="0" fontAlgn="base" hangingPunct="0">
              <a:spcBef>
                <a:spcPct val="0"/>
              </a:spcBef>
              <a:spcAft>
                <a:spcPct val="0"/>
              </a:spcAft>
              <a:tabLst>
                <a:tab pos="1463675" algn="l"/>
              </a:tabLst>
              <a:defRPr>
                <a:solidFill>
                  <a:schemeClr val="tx1"/>
                </a:solidFill>
                <a:latin typeface="Arial" panose="020B0604020202020204" pitchFamily="34" charset="0"/>
              </a:defRPr>
            </a:lvl9pPr>
          </a:lstStyle>
          <a:p>
            <a:endParaRPr lang="en-US" altLang="en-US" sz="1400" dirty="0" smtClean="0">
              <a:solidFill>
                <a:prstClr val="black"/>
              </a:solidFill>
            </a:endParaRPr>
          </a:p>
          <a:p>
            <a:r>
              <a:rPr lang="en-US" altLang="en-US" sz="1400" b="1" dirty="0" smtClean="0">
                <a:solidFill>
                  <a:prstClr val="black"/>
                </a:solidFill>
                <a:ea typeface="Calibri" panose="020F0502020204030204" pitchFamily="34" charset="0"/>
                <a:cs typeface="Arial" panose="020B0604020202020204" pitchFamily="34" charset="0"/>
              </a:rPr>
              <a:t>All Specifications: </a:t>
            </a:r>
          </a:p>
          <a:p>
            <a:endParaRPr lang="en-US" altLang="en-US" sz="1400" b="1" dirty="0" smtClean="0">
              <a:solidFill>
                <a:prstClr val="black"/>
              </a:solidFill>
              <a:ea typeface="Calibri" panose="020F0502020204030204" pitchFamily="34" charset="0"/>
              <a:cs typeface="Arial" panose="020B0604020202020204" pitchFamily="34" charset="0"/>
            </a:endParaRPr>
          </a:p>
          <a:p>
            <a:r>
              <a:rPr lang="en-US" altLang="en-US" sz="1400" b="1" dirty="0" smtClean="0">
                <a:solidFill>
                  <a:prstClr val="black"/>
                </a:solidFill>
                <a:ea typeface="Calibri" panose="020F0502020204030204" pitchFamily="34" charset="0"/>
                <a:cs typeface="Arial" panose="020B0604020202020204" pitchFamily="34" charset="0"/>
              </a:rPr>
              <a:t>VIN =2.4-3.6V,</a:t>
            </a:r>
          </a:p>
          <a:p>
            <a:r>
              <a:rPr lang="en-US" altLang="en-US" sz="1400" b="1" dirty="0" smtClean="0">
                <a:solidFill>
                  <a:prstClr val="black"/>
                </a:solidFill>
                <a:ea typeface="Calibri" panose="020F0502020204030204" pitchFamily="34" charset="0"/>
                <a:cs typeface="Arial" panose="020B0604020202020204" pitchFamily="34" charset="0"/>
              </a:rPr>
              <a:t>-55ºC ≤ T</a:t>
            </a:r>
            <a:r>
              <a:rPr lang="en-US" altLang="en-US" sz="1400" b="1" baseline="-30000" dirty="0" smtClean="0">
                <a:solidFill>
                  <a:prstClr val="black"/>
                </a:solidFill>
                <a:ea typeface="Calibri" panose="020F0502020204030204" pitchFamily="34" charset="0"/>
                <a:cs typeface="Arial" panose="020B0604020202020204" pitchFamily="34" charset="0"/>
              </a:rPr>
              <a:t>A</a:t>
            </a:r>
            <a:r>
              <a:rPr lang="en-US" altLang="en-US" sz="1400" b="1" dirty="0" smtClean="0">
                <a:solidFill>
                  <a:prstClr val="black"/>
                </a:solidFill>
                <a:ea typeface="Calibri" panose="020F0502020204030204" pitchFamily="34" charset="0"/>
                <a:cs typeface="Arial" panose="020B0604020202020204" pitchFamily="34" charset="0"/>
              </a:rPr>
              <a:t> ≤ 125ºC, </a:t>
            </a:r>
          </a:p>
          <a:p>
            <a:r>
              <a:rPr lang="en-US" altLang="en-US" sz="1400" b="1" dirty="0" smtClean="0">
                <a:solidFill>
                  <a:prstClr val="black"/>
                </a:solidFill>
                <a:ea typeface="Calibri" panose="020F0502020204030204" pitchFamily="34" charset="0"/>
                <a:cs typeface="Arial" panose="020B0604020202020204" pitchFamily="34" charset="0"/>
              </a:rPr>
              <a:t>CIN = 0.1uF, </a:t>
            </a:r>
          </a:p>
          <a:p>
            <a:r>
              <a:rPr lang="en-US" altLang="en-US" sz="1400" b="1" dirty="0" smtClean="0">
                <a:solidFill>
                  <a:prstClr val="black"/>
                </a:solidFill>
                <a:ea typeface="Calibri" panose="020F0502020204030204" pitchFamily="34" charset="0"/>
                <a:cs typeface="Arial" panose="020B0604020202020204" pitchFamily="34" charset="0"/>
              </a:rPr>
              <a:t>COUT = 4.7µF, </a:t>
            </a:r>
          </a:p>
          <a:p>
            <a:r>
              <a:rPr lang="en-US" altLang="en-US" sz="1400" b="1" dirty="0" smtClean="0">
                <a:solidFill>
                  <a:prstClr val="black"/>
                </a:solidFill>
                <a:ea typeface="Calibri" panose="020F0502020204030204" pitchFamily="34" charset="0"/>
                <a:cs typeface="Arial" panose="020B0604020202020204" pitchFamily="34" charset="0"/>
              </a:rPr>
              <a:t>unless otherwise specified.</a:t>
            </a:r>
            <a:endParaRPr lang="en-US" altLang="en-US" sz="1400" b="1" dirty="0" smtClean="0">
              <a:solidFill>
                <a:prstClr val="black"/>
              </a:solidFill>
              <a:cs typeface="Arial" panose="020B0604020202020204" pitchFamily="34" charset="0"/>
            </a:endParaRPr>
          </a:p>
          <a:p>
            <a:endParaRPr lang="en-US" altLang="en-US" sz="1000" b="1" dirty="0" smtClean="0">
              <a:solidFill>
                <a:prstClr val="black"/>
              </a:solidFill>
              <a:ea typeface="Calibri" panose="020F0502020204030204" pitchFamily="34" charset="0"/>
              <a:cs typeface="Arial" panose="020B0604020202020204" pitchFamily="34" charset="0"/>
            </a:endParaRPr>
          </a:p>
          <a:p>
            <a:endParaRPr lang="en-US" altLang="en-US" sz="1000" b="1" dirty="0" smtClean="0">
              <a:solidFill>
                <a:prstClr val="black"/>
              </a:solidFill>
              <a:ea typeface="Calibri" panose="020F0502020204030204" pitchFamily="34" charset="0"/>
              <a:cs typeface="Arial" panose="020B0604020202020204" pitchFamily="34" charset="0"/>
            </a:endParaRPr>
          </a:p>
          <a:p>
            <a:endParaRPr lang="en-US" altLang="en-US" sz="1000" b="1" dirty="0">
              <a:solidFill>
                <a:prstClr val="black"/>
              </a:solidFill>
              <a:ea typeface="Calibri" panose="020F0502020204030204" pitchFamily="34" charset="0"/>
              <a:cs typeface="Arial" panose="020B0604020202020204" pitchFamily="34" charset="0"/>
            </a:endParaRPr>
          </a:p>
          <a:p>
            <a:endParaRPr lang="en-US" altLang="en-US" sz="1000" b="1" dirty="0" smtClean="0">
              <a:solidFill>
                <a:prstClr val="black"/>
              </a:solidFill>
              <a:ea typeface="Calibri" panose="020F0502020204030204" pitchFamily="34" charset="0"/>
              <a:cs typeface="Arial" panose="020B0604020202020204" pitchFamily="34" charset="0"/>
            </a:endParaRPr>
          </a:p>
          <a:p>
            <a:endParaRPr lang="en-US" altLang="en-US" sz="1000" b="1" dirty="0">
              <a:solidFill>
                <a:prstClr val="black"/>
              </a:solidFill>
              <a:ea typeface="Calibri" panose="020F0502020204030204" pitchFamily="34" charset="0"/>
              <a:cs typeface="Arial" panose="020B0604020202020204" pitchFamily="34" charset="0"/>
            </a:endParaRPr>
          </a:p>
          <a:p>
            <a:r>
              <a:rPr lang="en-US" altLang="en-US" sz="1200" b="1" dirty="0" smtClean="0">
                <a:solidFill>
                  <a:prstClr val="black"/>
                </a:solidFill>
                <a:ea typeface="Calibri" panose="020F0502020204030204" pitchFamily="34" charset="0"/>
                <a:cs typeface="Arial" panose="020B0604020202020204" pitchFamily="34" charset="0"/>
              </a:rPr>
              <a:t>Note: </a:t>
            </a:r>
          </a:p>
          <a:p>
            <a:endParaRPr lang="en-US" altLang="en-US" sz="1200" b="1" dirty="0">
              <a:solidFill>
                <a:prstClr val="black"/>
              </a:solidFill>
              <a:ea typeface="Calibri" panose="020F0502020204030204" pitchFamily="34" charset="0"/>
              <a:cs typeface="Arial" panose="020B0604020202020204" pitchFamily="34" charset="0"/>
            </a:endParaRPr>
          </a:p>
          <a:p>
            <a:r>
              <a:rPr lang="en-US" altLang="en-US" sz="1200" b="1" dirty="0" smtClean="0">
                <a:solidFill>
                  <a:prstClr val="black"/>
                </a:solidFill>
                <a:ea typeface="Calibri" panose="020F0502020204030204" pitchFamily="34" charset="0"/>
                <a:cs typeface="Arial" panose="020B0604020202020204" pitchFamily="34" charset="0"/>
              </a:rPr>
              <a:t>All parameters are measured by using V</a:t>
            </a:r>
            <a:r>
              <a:rPr lang="en-US" altLang="en-US" sz="1200" b="1" baseline="-30000" dirty="0" smtClean="0">
                <a:solidFill>
                  <a:prstClr val="black"/>
                </a:solidFill>
                <a:ea typeface="Calibri" panose="020F0502020204030204" pitchFamily="34" charset="0"/>
                <a:cs typeface="Arial" panose="020B0604020202020204" pitchFamily="34" charset="0"/>
              </a:rPr>
              <a:t>NOM</a:t>
            </a:r>
            <a:r>
              <a:rPr lang="en-US" altLang="en-US" sz="1200" b="1" dirty="0" smtClean="0">
                <a:solidFill>
                  <a:prstClr val="black"/>
                </a:solidFill>
                <a:ea typeface="Calibri" panose="020F0502020204030204" pitchFamily="34" charset="0"/>
                <a:cs typeface="Arial" panose="020B0604020202020204" pitchFamily="34" charset="0"/>
              </a:rPr>
              <a:t> at V</a:t>
            </a:r>
            <a:r>
              <a:rPr lang="en-US" altLang="en-US" sz="1200" b="1" baseline="-30000" dirty="0" smtClean="0">
                <a:solidFill>
                  <a:prstClr val="black"/>
                </a:solidFill>
                <a:ea typeface="Calibri" panose="020F0502020204030204" pitchFamily="34" charset="0"/>
                <a:cs typeface="Arial" panose="020B0604020202020204" pitchFamily="34" charset="0"/>
              </a:rPr>
              <a:t>IN</a:t>
            </a:r>
            <a:r>
              <a:rPr lang="en-US" altLang="en-US" sz="1200" b="1" dirty="0" smtClean="0">
                <a:solidFill>
                  <a:prstClr val="black"/>
                </a:solidFill>
                <a:ea typeface="Calibri" panose="020F0502020204030204" pitchFamily="34" charset="0"/>
                <a:cs typeface="Arial" panose="020B0604020202020204" pitchFamily="34" charset="0"/>
              </a:rPr>
              <a:t> = 2.4V.</a:t>
            </a:r>
          </a:p>
          <a:p>
            <a:r>
              <a:rPr lang="en-US" altLang="en-US" sz="1200" b="1" dirty="0" smtClean="0">
                <a:solidFill>
                  <a:prstClr val="black"/>
                </a:solidFill>
                <a:ea typeface="Calibri" panose="020F0502020204030204" pitchFamily="34" charset="0"/>
                <a:cs typeface="Arial" panose="020B0604020202020204" pitchFamily="34" charset="0"/>
              </a:rPr>
              <a:t>        </a:t>
            </a:r>
          </a:p>
          <a:p>
            <a:r>
              <a:rPr lang="en-US" altLang="en-US" sz="1200" b="1" dirty="0" smtClean="0">
                <a:solidFill>
                  <a:prstClr val="black"/>
                </a:solidFill>
                <a:ea typeface="Calibri" panose="020F0502020204030204" pitchFamily="34" charset="0"/>
                <a:cs typeface="Arial" panose="020B0604020202020204" pitchFamily="34" charset="0"/>
              </a:rPr>
              <a:t>Short circuit current can go max up-to 3A and Thermal Shutdown (chip could bear) up to 160 ºC</a:t>
            </a:r>
            <a:r>
              <a:rPr lang="en-US" altLang="en-US" sz="1200" b="1" dirty="0" smtClean="0">
                <a:solidFill>
                  <a:prstClr val="black"/>
                </a:solidFill>
                <a:cs typeface="Arial" panose="020B0604020202020204" pitchFamily="34" charset="0"/>
              </a:rPr>
              <a:t> </a:t>
            </a:r>
          </a:p>
        </p:txBody>
      </p:sp>
      <p:pic>
        <p:nvPicPr>
          <p:cNvPr id="11" name="Picture 8" descr="G:\User\Roshish\LVR\LVR Device Pics\SC1007.jpg"/>
          <p:cNvPicPr/>
          <p:nvPr/>
        </p:nvPicPr>
        <p:blipFill>
          <a:blip r:embed="rId2"/>
          <a:srcRect l="5301" t="3694" r="10891" b="6277"/>
          <a:stretch>
            <a:fillRect/>
          </a:stretch>
        </p:blipFill>
        <p:spPr bwMode="auto">
          <a:xfrm>
            <a:off x="7466693" y="1845734"/>
            <a:ext cx="1827899" cy="2280285"/>
          </a:xfrm>
          <a:prstGeom prst="rect">
            <a:avLst/>
          </a:prstGeom>
          <a:noFill/>
          <a:ln w="9525">
            <a:noFill/>
            <a:miter lim="800000"/>
            <a:headEnd/>
            <a:tailEnd/>
          </a:ln>
        </p:spPr>
      </p:pic>
    </p:spTree>
    <p:extLst>
      <p:ext uri="{BB962C8B-B14F-4D97-AF65-F5344CB8AC3E}">
        <p14:creationId xmlns:p14="http://schemas.microsoft.com/office/powerpoint/2010/main" val="771785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26212"/>
            <a:ext cx="9906000" cy="814559"/>
          </a:xfrm>
        </p:spPr>
        <p:txBody>
          <a:bodyPr>
            <a:normAutofit fontScale="90000"/>
          </a:bodyPr>
          <a:lstStyle/>
          <a:p>
            <a:pPr algn="ctr"/>
            <a:r>
              <a:rPr lang="en-US" sz="4900" b="1" dirty="0" smtClean="0">
                <a:solidFill>
                  <a:schemeClr val="accent1">
                    <a:lumMod val="75000"/>
                  </a:schemeClr>
                </a:solidFill>
                <a:latin typeface="Sakkal Majalla" pitchFamily="2" charset="-78"/>
                <a:cs typeface="Sakkal Majalla" pitchFamily="2" charset="-78"/>
              </a:rPr>
              <a:t>Alternative Chip design: </a:t>
            </a:r>
            <a:r>
              <a:rPr lang="en-US" sz="4900" b="1" dirty="0">
                <a:solidFill>
                  <a:schemeClr val="accent1">
                    <a:lumMod val="75000"/>
                  </a:schemeClr>
                </a:solidFill>
                <a:latin typeface="Sakkal Majalla" pitchFamily="2" charset="-78"/>
                <a:cs typeface="Sakkal Majalla" pitchFamily="2" charset="-78"/>
              </a:rPr>
              <a:t>32-channel ASIC for </a:t>
            </a:r>
            <a:r>
              <a:rPr lang="en-US" sz="4900" b="1" dirty="0" smtClean="0">
                <a:solidFill>
                  <a:schemeClr val="accent1">
                    <a:lumMod val="75000"/>
                  </a:schemeClr>
                </a:solidFill>
                <a:latin typeface="Sakkal Majalla" pitchFamily="2" charset="-78"/>
                <a:cs typeface="Sakkal Majalla" pitchFamily="2" charset="-78"/>
              </a:rPr>
              <a:t>MUCH</a:t>
            </a:r>
            <a:r>
              <a:rPr lang="en-US" sz="4000" dirty="0">
                <a:latin typeface="Verdana" pitchFamily="34" charset="0"/>
                <a:ea typeface="Verdana" pitchFamily="34" charset="0"/>
                <a:cs typeface="Verdana" pitchFamily="34" charset="0"/>
              </a:rPr>
              <a:t/>
            </a:r>
            <a:br>
              <a:rPr lang="en-US" sz="4000" dirty="0">
                <a:latin typeface="Verdana" pitchFamily="34" charset="0"/>
                <a:ea typeface="Verdana" pitchFamily="34" charset="0"/>
                <a:cs typeface="Verdana" pitchFamily="34" charset="0"/>
              </a:rPr>
            </a:br>
            <a:r>
              <a:rPr lang="en-US" sz="2700" b="1" dirty="0">
                <a:latin typeface="Verdana" pitchFamily="34" charset="0"/>
                <a:ea typeface="Verdana" pitchFamily="34" charset="0"/>
                <a:cs typeface="Verdana" pitchFamily="34" charset="0"/>
              </a:rPr>
              <a:t>f</a:t>
            </a:r>
            <a:r>
              <a:rPr lang="en-US" sz="2700" b="1" dirty="0" smtClean="0">
                <a:latin typeface="Verdana" pitchFamily="34" charset="0"/>
                <a:ea typeface="Verdana" pitchFamily="34" charset="0"/>
                <a:cs typeface="Verdana" pitchFamily="34" charset="0"/>
              </a:rPr>
              <a:t>rom building blocks to a full size chip...</a:t>
            </a:r>
            <a:r>
              <a:rPr lang="en-US" dirty="0" smtClean="0">
                <a:latin typeface="Verdana" pitchFamily="34" charset="0"/>
                <a:ea typeface="Verdana" pitchFamily="34" charset="0"/>
                <a:cs typeface="Verdana" pitchFamily="34" charset="0"/>
              </a:rPr>
              <a:t/>
            </a:r>
            <a:br>
              <a:rPr lang="en-US" dirty="0" smtClean="0">
                <a:latin typeface="Verdana" pitchFamily="34" charset="0"/>
                <a:ea typeface="Verdana" pitchFamily="34" charset="0"/>
                <a:cs typeface="Verdana" pitchFamily="34" charset="0"/>
              </a:rPr>
            </a:br>
            <a:r>
              <a:rPr lang="en-US" sz="2200" dirty="0" err="1" smtClean="0">
                <a:latin typeface="Verdana" pitchFamily="34" charset="0"/>
                <a:ea typeface="Verdana" pitchFamily="34" charset="0"/>
                <a:cs typeface="Verdana" pitchFamily="34" charset="0"/>
              </a:rPr>
              <a:t>Evgeny</a:t>
            </a:r>
            <a:r>
              <a:rPr lang="en-US" sz="2200" dirty="0" smtClean="0">
                <a:latin typeface="Verdana" pitchFamily="34" charset="0"/>
                <a:ea typeface="Verdana" pitchFamily="34" charset="0"/>
                <a:cs typeface="Verdana" pitchFamily="34" charset="0"/>
              </a:rPr>
              <a:t> </a:t>
            </a:r>
            <a:r>
              <a:rPr lang="en-US" sz="2200" dirty="0" err="1" smtClean="0">
                <a:latin typeface="Verdana" pitchFamily="34" charset="0"/>
                <a:ea typeface="Verdana" pitchFamily="34" charset="0"/>
                <a:cs typeface="Verdana" pitchFamily="34" charset="0"/>
              </a:rPr>
              <a:t>Malankin</a:t>
            </a:r>
            <a:r>
              <a:rPr lang="en-US" sz="2200" dirty="0" smtClean="0">
                <a:latin typeface="Verdana" pitchFamily="34" charset="0"/>
                <a:ea typeface="Verdana" pitchFamily="34" charset="0"/>
                <a:cs typeface="Verdana" pitchFamily="34" charset="0"/>
              </a:rPr>
              <a:t> and Pavel Ivanov, E. Atkin et. al. </a:t>
            </a:r>
            <a:endParaRPr lang="ru-RU" sz="3600" dirty="0">
              <a:latin typeface="Verdana" pitchFamily="34" charset="0"/>
              <a:ea typeface="Verdana" pitchFamily="34" charset="0"/>
              <a:cs typeface="Verdana" pitchFamily="34" charset="0"/>
            </a:endParaRPr>
          </a:p>
        </p:txBody>
      </p:sp>
      <p:sp>
        <p:nvSpPr>
          <p:cNvPr id="28" name="Номер слайда 3"/>
          <p:cNvSpPr>
            <a:spLocks noGrp="1"/>
          </p:cNvSpPr>
          <p:nvPr>
            <p:ph type="sldNum" sz="quarter" idx="11"/>
          </p:nvPr>
        </p:nvSpPr>
        <p:spPr bwMode="auto">
          <a:xfrm>
            <a:off x="9348787" y="6381750"/>
            <a:ext cx="557213"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fld id="{28C845C4-1560-4A4D-AB50-E17E9428F6C6}" type="slidenum">
              <a:rPr lang="en-US" sz="2000"/>
              <a:pPr fontAlgn="base">
                <a:spcBef>
                  <a:spcPct val="0"/>
                </a:spcBef>
                <a:spcAft>
                  <a:spcPct val="0"/>
                </a:spcAft>
              </a:pPr>
              <a:t>19</a:t>
            </a:fld>
            <a:endParaRPr lang="en-US" dirty="0"/>
          </a:p>
        </p:txBody>
      </p:sp>
      <p:pic>
        <p:nvPicPr>
          <p:cNvPr id="4" name="Picture 2" descr="C:\Users\Eugene\Downloads\CHIP_AUGUST2EUGENE_black.jpg"/>
          <p:cNvPicPr>
            <a:picLocks noChangeAspect="1" noChangeArrowheads="1"/>
          </p:cNvPicPr>
          <p:nvPr/>
        </p:nvPicPr>
        <p:blipFill>
          <a:blip r:embed="rId2" cstate="print"/>
          <a:srcRect/>
          <a:stretch>
            <a:fillRect/>
          </a:stretch>
        </p:blipFill>
        <p:spPr bwMode="auto">
          <a:xfrm>
            <a:off x="250462" y="4570294"/>
            <a:ext cx="3858061" cy="1876776"/>
          </a:xfrm>
          <a:prstGeom prst="rect">
            <a:avLst/>
          </a:prstGeom>
          <a:noFill/>
        </p:spPr>
      </p:pic>
      <p:pic>
        <p:nvPicPr>
          <p:cNvPr id="5" name="Picture 2" descr="C:\Users\Malankin\Downloads\CBM_TEST_2x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082" y="3714752"/>
            <a:ext cx="1878385" cy="1728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5" descr="C:\Users\1\Documents\Микросхемы\Буфер обмена-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41" y="2357435"/>
            <a:ext cx="3788093" cy="16468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Прямая со стрелкой 9"/>
          <p:cNvCxnSpPr/>
          <p:nvPr/>
        </p:nvCxnSpPr>
        <p:spPr>
          <a:xfrm>
            <a:off x="6857357" y="4607806"/>
            <a:ext cx="7800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4643435" y="4286256"/>
            <a:ext cx="288632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ADC</a:t>
            </a:r>
            <a:r>
              <a:rPr lang="ru-RU" dirty="0" smtClean="0">
                <a:solidFill>
                  <a:schemeClr val="tx1"/>
                </a:solidFill>
              </a:rPr>
              <a:t>, </a:t>
            </a:r>
            <a:r>
              <a:rPr lang="en-US" dirty="0" smtClean="0">
                <a:solidFill>
                  <a:schemeClr val="tx1"/>
                </a:solidFill>
              </a:rPr>
              <a:t>SLVS </a:t>
            </a:r>
          </a:p>
          <a:p>
            <a:pPr algn="ctr"/>
            <a:r>
              <a:rPr lang="en-US" dirty="0" smtClean="0">
                <a:solidFill>
                  <a:schemeClr val="tx1"/>
                </a:solidFill>
              </a:rPr>
              <a:t>transceiver</a:t>
            </a:r>
            <a:endParaRPr lang="ru-RU" dirty="0">
              <a:solidFill>
                <a:schemeClr val="tx1"/>
              </a:solidFill>
            </a:endParaRPr>
          </a:p>
        </p:txBody>
      </p:sp>
      <p:cxnSp>
        <p:nvCxnSpPr>
          <p:cNvPr id="12" name="Прямая со стрелкой 11"/>
          <p:cNvCxnSpPr/>
          <p:nvPr/>
        </p:nvCxnSpPr>
        <p:spPr>
          <a:xfrm flipH="1">
            <a:off x="4245135" y="3274170"/>
            <a:ext cx="62406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4798218" y="5500702"/>
            <a:ext cx="310460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Full-scale readout channel</a:t>
            </a:r>
            <a:r>
              <a:rPr lang="ru-RU" dirty="0" smtClean="0">
                <a:solidFill>
                  <a:schemeClr val="tx1"/>
                </a:solidFill>
              </a:rPr>
              <a:t>, </a:t>
            </a:r>
            <a:r>
              <a:rPr lang="en-US" dirty="0" smtClean="0">
                <a:solidFill>
                  <a:schemeClr val="tx1"/>
                </a:solidFill>
              </a:rPr>
              <a:t>digital control</a:t>
            </a:r>
            <a:r>
              <a:rPr lang="ru-RU" dirty="0" smtClean="0">
                <a:solidFill>
                  <a:schemeClr val="tx1"/>
                </a:solidFill>
              </a:rPr>
              <a:t>, </a:t>
            </a:r>
            <a:r>
              <a:rPr lang="en-US" dirty="0" smtClean="0">
                <a:solidFill>
                  <a:schemeClr val="tx1"/>
                </a:solidFill>
              </a:rPr>
              <a:t>timestamp</a:t>
            </a:r>
            <a:r>
              <a:rPr lang="ru-RU" dirty="0" smtClean="0">
                <a:solidFill>
                  <a:schemeClr val="tx1"/>
                </a:solidFill>
              </a:rPr>
              <a:t>, </a:t>
            </a:r>
            <a:r>
              <a:rPr lang="en-US" dirty="0" smtClean="0">
                <a:solidFill>
                  <a:schemeClr val="tx1"/>
                </a:solidFill>
              </a:rPr>
              <a:t>digital peak detector</a:t>
            </a:r>
            <a:endParaRPr lang="ru-RU" dirty="0">
              <a:solidFill>
                <a:schemeClr val="tx1"/>
              </a:solidFill>
            </a:endParaRPr>
          </a:p>
        </p:txBody>
      </p:sp>
      <p:pic>
        <p:nvPicPr>
          <p:cNvPr id="16" name="Picture 2" descr="C:\Users\Eugene\Downloads\222.png"/>
          <p:cNvPicPr>
            <a:picLocks noChangeAspect="1" noChangeArrowheads="1"/>
          </p:cNvPicPr>
          <p:nvPr/>
        </p:nvPicPr>
        <p:blipFill>
          <a:blip r:embed="rId5" cstate="print"/>
          <a:srcRect/>
          <a:stretch>
            <a:fillRect/>
          </a:stretch>
        </p:blipFill>
        <p:spPr bwMode="auto">
          <a:xfrm>
            <a:off x="7739085" y="1299882"/>
            <a:ext cx="1915109" cy="1769674"/>
          </a:xfrm>
          <a:prstGeom prst="rect">
            <a:avLst/>
          </a:prstGeom>
          <a:noFill/>
        </p:spPr>
      </p:pic>
      <p:sp>
        <p:nvSpPr>
          <p:cNvPr id="17" name="Прямоугольник 16"/>
          <p:cNvSpPr/>
          <p:nvPr/>
        </p:nvSpPr>
        <p:spPr>
          <a:xfrm>
            <a:off x="4333873" y="1571612"/>
            <a:ext cx="288632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10-channel </a:t>
            </a:r>
            <a:r>
              <a:rPr lang="ru-RU" dirty="0" smtClean="0">
                <a:solidFill>
                  <a:schemeClr val="tx1"/>
                </a:solidFill>
              </a:rPr>
              <a:t> </a:t>
            </a:r>
            <a:endParaRPr lang="en-US" dirty="0" smtClean="0">
              <a:solidFill>
                <a:schemeClr val="tx1"/>
              </a:solidFill>
            </a:endParaRPr>
          </a:p>
          <a:p>
            <a:pPr algn="ctr"/>
            <a:r>
              <a:rPr lang="en-US" dirty="0" smtClean="0">
                <a:solidFill>
                  <a:schemeClr val="tx1"/>
                </a:solidFill>
              </a:rPr>
              <a:t>preamplifier</a:t>
            </a:r>
            <a:endParaRPr lang="ru-RU" dirty="0">
              <a:solidFill>
                <a:schemeClr val="tx1"/>
              </a:solidFill>
            </a:endParaRPr>
          </a:p>
        </p:txBody>
      </p:sp>
      <p:cxnSp>
        <p:nvCxnSpPr>
          <p:cNvPr id="18" name="Прямая со стрелкой 17"/>
          <p:cNvCxnSpPr/>
          <p:nvPr/>
        </p:nvCxnSpPr>
        <p:spPr>
          <a:xfrm flipH="1">
            <a:off x="4256482" y="5572140"/>
            <a:ext cx="62406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4720826" y="3000372"/>
            <a:ext cx="2886321"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8-</a:t>
            </a:r>
            <a:r>
              <a:rPr lang="en-US" dirty="0" smtClean="0">
                <a:solidFill>
                  <a:schemeClr val="tx1"/>
                </a:solidFill>
              </a:rPr>
              <a:t>channel</a:t>
            </a:r>
            <a:r>
              <a:rPr lang="ru-RU" dirty="0" smtClean="0">
                <a:solidFill>
                  <a:schemeClr val="tx1"/>
                </a:solidFill>
              </a:rPr>
              <a:t> </a:t>
            </a:r>
            <a:r>
              <a:rPr lang="en-US" dirty="0" smtClean="0">
                <a:solidFill>
                  <a:schemeClr val="tx1"/>
                </a:solidFill>
              </a:rPr>
              <a:t>ASIC with discriminator</a:t>
            </a:r>
            <a:r>
              <a:rPr lang="ru-RU" dirty="0" smtClean="0">
                <a:solidFill>
                  <a:schemeClr val="tx1"/>
                </a:solidFill>
              </a:rPr>
              <a:t>, </a:t>
            </a:r>
            <a:r>
              <a:rPr lang="en-US" dirty="0" smtClean="0">
                <a:solidFill>
                  <a:schemeClr val="tx1"/>
                </a:solidFill>
              </a:rPr>
              <a:t>threshold DAC and ADC</a:t>
            </a:r>
            <a:endParaRPr lang="ru-RU" dirty="0">
              <a:solidFill>
                <a:schemeClr val="tx1"/>
              </a:solidFill>
            </a:endParaRPr>
          </a:p>
        </p:txBody>
      </p:sp>
      <p:cxnSp>
        <p:nvCxnSpPr>
          <p:cNvPr id="22" name="Прямая со стрелкой 21"/>
          <p:cNvCxnSpPr/>
          <p:nvPr/>
        </p:nvCxnSpPr>
        <p:spPr>
          <a:xfrm>
            <a:off x="6748213" y="1882938"/>
            <a:ext cx="7800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4439086" y="2348880"/>
            <a:ext cx="24182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5032023" y="5157192"/>
            <a:ext cx="210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5030391" y="3929066"/>
            <a:ext cx="210623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117561" y="1340773"/>
            <a:ext cx="4767095" cy="584775"/>
          </a:xfrm>
          <a:prstGeom prst="rect">
            <a:avLst/>
          </a:prstGeom>
        </p:spPr>
        <p:txBody>
          <a:bodyPr wrap="square">
            <a:spAutoFit/>
          </a:bodyPr>
          <a:lstStyle/>
          <a:p>
            <a:pPr marL="180975">
              <a:spcAft>
                <a:spcPts val="600"/>
              </a:spcAft>
            </a:pPr>
            <a:r>
              <a:rPr lang="en-US" b="1" dirty="0">
                <a:solidFill>
                  <a:sysClr val="windowText" lastClr="000000"/>
                </a:solidFill>
                <a:latin typeface="Calibri" pitchFamily="34" charset="0"/>
              </a:rPr>
              <a:t>4 prototype ASICs for GEM detectors have been developed:</a:t>
            </a:r>
          </a:p>
        </p:txBody>
      </p:sp>
      <p:sp>
        <p:nvSpPr>
          <p:cNvPr id="6" name="Прямоугольник 5"/>
          <p:cNvSpPr/>
          <p:nvPr/>
        </p:nvSpPr>
        <p:spPr>
          <a:xfrm>
            <a:off x="154748" y="4500570"/>
            <a:ext cx="4049486"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Box 22"/>
          <p:cNvSpPr txBox="1">
            <a:spLocks noChangeArrowheads="1"/>
          </p:cNvSpPr>
          <p:nvPr/>
        </p:nvSpPr>
        <p:spPr bwMode="auto">
          <a:xfrm>
            <a:off x="0" y="6488114"/>
            <a:ext cx="9906000" cy="338554"/>
          </a:xfrm>
          <a:prstGeom prst="rect">
            <a:avLst/>
          </a:prstGeom>
          <a:noFill/>
          <a:ln w="9525">
            <a:noFill/>
            <a:miter lim="800000"/>
            <a:headEnd/>
            <a:tailEnd/>
          </a:ln>
        </p:spPr>
        <p:txBody>
          <a:bodyPr>
            <a:spAutoFit/>
          </a:bodyPr>
          <a:lstStyle/>
          <a:p>
            <a:pPr algn="ctr"/>
            <a:r>
              <a:rPr lang="en-US" dirty="0" smtClean="0">
                <a:latin typeface="Corbel" pitchFamily="34" charset="0"/>
              </a:rPr>
              <a:t>CBM collaboration meeting, </a:t>
            </a:r>
            <a:r>
              <a:rPr lang="en-US" dirty="0" err="1" smtClean="0">
                <a:latin typeface="Corbel" pitchFamily="34" charset="0"/>
              </a:rPr>
              <a:t>Tuebingen</a:t>
            </a:r>
            <a:r>
              <a:rPr lang="en-US" dirty="0" smtClean="0">
                <a:latin typeface="Corbel" pitchFamily="34" charset="0"/>
              </a:rPr>
              <a:t>, Sept. 2016</a:t>
            </a:r>
            <a:endParaRPr lang="ru-RU" dirty="0">
              <a:latin typeface="Corbel" pitchFamily="34" charset="0"/>
            </a:endParaRPr>
          </a:p>
        </p:txBody>
      </p:sp>
      <p:pic>
        <p:nvPicPr>
          <p:cNvPr id="23" name="Picture 2" descr="C:\Users\Eugene\Desktop\Презентация CBM Meeting 2014\logo_mephi2.gif"/>
          <p:cNvPicPr>
            <a:picLocks noChangeAspect="1" noChangeArrowheads="1"/>
          </p:cNvPicPr>
          <p:nvPr/>
        </p:nvPicPr>
        <p:blipFill>
          <a:blip r:embed="rId6" cstate="print"/>
          <a:srcRect/>
          <a:stretch>
            <a:fillRect/>
          </a:stretch>
        </p:blipFill>
        <p:spPr bwMode="auto">
          <a:xfrm>
            <a:off x="8807168" y="5661764"/>
            <a:ext cx="1098832" cy="1080120"/>
          </a:xfrm>
          <a:prstGeom prst="rect">
            <a:avLst/>
          </a:prstGeom>
          <a:noFill/>
        </p:spPr>
      </p:pic>
      <p:pic>
        <p:nvPicPr>
          <p:cNvPr id="25" name="Picture 2" descr="C:\Users\Eugene\Desktop\Варна\frrc_9_small.png"/>
          <p:cNvPicPr>
            <a:picLocks noChangeAspect="1" noChangeArrowheads="1"/>
          </p:cNvPicPr>
          <p:nvPr/>
        </p:nvPicPr>
        <p:blipFill>
          <a:blip r:embed="rId7" cstate="print"/>
          <a:srcRect/>
          <a:stretch>
            <a:fillRect/>
          </a:stretch>
        </p:blipFill>
        <p:spPr bwMode="auto">
          <a:xfrm>
            <a:off x="6906188" y="5949796"/>
            <a:ext cx="1790449" cy="792088"/>
          </a:xfrm>
          <a:prstGeom prst="rect">
            <a:avLst/>
          </a:prstGeom>
          <a:noFill/>
        </p:spPr>
      </p:pic>
    </p:spTree>
    <p:extLst>
      <p:ext uri="{BB962C8B-B14F-4D97-AF65-F5344CB8AC3E}">
        <p14:creationId xmlns:p14="http://schemas.microsoft.com/office/powerpoint/2010/main" val="356354387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2"/>
          <p:cNvSpPr>
            <a:spLocks noChangeArrowheads="1"/>
          </p:cNvSpPr>
          <p:nvPr/>
        </p:nvSpPr>
        <p:spPr bwMode="auto">
          <a:xfrm>
            <a:off x="350844" y="5138737"/>
            <a:ext cx="3173412" cy="13493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smtClean="0"/>
              <a:t>CBM-HUB (SIS 300)</a:t>
            </a:r>
            <a:endParaRPr lang="de-DE" altLang="de-DE" sz="2000" dirty="0"/>
          </a:p>
          <a:p>
            <a:pPr algn="ctr"/>
            <a:r>
              <a:rPr lang="de-DE" altLang="de-DE" dirty="0"/>
              <a:t>DAQ, </a:t>
            </a:r>
            <a:r>
              <a:rPr lang="de-DE" altLang="de-DE" dirty="0" err="1" smtClean="0"/>
              <a:t>communications</a:t>
            </a:r>
            <a:r>
              <a:rPr lang="de-DE" altLang="de-DE" dirty="0" smtClean="0"/>
              <a:t> </a:t>
            </a:r>
            <a:r>
              <a:rPr lang="de-DE" altLang="de-DE" dirty="0" err="1" smtClean="0"/>
              <a:t>chip</a:t>
            </a:r>
            <a:endParaRPr lang="de-DE" altLang="de-DE" dirty="0"/>
          </a:p>
          <a:p>
            <a:pPr algn="ctr"/>
            <a:r>
              <a:rPr lang="de-DE" altLang="de-DE" dirty="0"/>
              <a:t>U. Brüning et al, </a:t>
            </a:r>
            <a:r>
              <a:rPr lang="de-DE" altLang="de-DE" dirty="0" err="1"/>
              <a:t>Ziti</a:t>
            </a:r>
            <a:endParaRPr lang="de-DE" altLang="de-DE" dirty="0"/>
          </a:p>
          <a:p>
            <a:pPr algn="ctr"/>
            <a:r>
              <a:rPr lang="de-DE" altLang="de-DE" dirty="0"/>
              <a:t>T. </a:t>
            </a:r>
            <a:r>
              <a:rPr lang="de-DE" altLang="de-DE" dirty="0" err="1"/>
              <a:t>Bhattacharyya</a:t>
            </a:r>
            <a:r>
              <a:rPr lang="de-DE" altLang="de-DE" dirty="0"/>
              <a:t> et al, IIT</a:t>
            </a:r>
            <a:endParaRPr lang="de-DE" altLang="de-DE" sz="1400" i="1" dirty="0"/>
          </a:p>
        </p:txBody>
      </p:sp>
      <p:sp>
        <p:nvSpPr>
          <p:cNvPr id="19" name="Rectangle 22"/>
          <p:cNvSpPr>
            <a:spLocks noChangeArrowheads="1"/>
          </p:cNvSpPr>
          <p:nvPr/>
        </p:nvSpPr>
        <p:spPr bwMode="auto">
          <a:xfrm>
            <a:off x="5061909" y="836616"/>
            <a:ext cx="2627312" cy="1233487"/>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40000"/>
              </a:spcBef>
              <a:buClr>
                <a:schemeClr val="accent1"/>
              </a:buClr>
              <a:buSzPct val="80000"/>
              <a:buFont typeface="Wingdings" pitchFamily="2" charset="2"/>
              <a:buChar char="n"/>
              <a:defRPr kumimoji="1" sz="2400">
                <a:solidFill>
                  <a:schemeClr val="tx1"/>
                </a:solidFill>
                <a:latin typeface="Arial" charset="0"/>
              </a:defRPr>
            </a:lvl1pPr>
            <a:lvl2pPr marL="742950" indent="-285750">
              <a:spcBef>
                <a:spcPct val="40000"/>
              </a:spcBef>
              <a:buClr>
                <a:schemeClr val="accent1"/>
              </a:buClr>
              <a:buSzPct val="80000"/>
              <a:buFont typeface="Wingdings" pitchFamily="2" charset="2"/>
              <a:buChar char="n"/>
              <a:defRPr kumimoji="1" sz="2000">
                <a:solidFill>
                  <a:schemeClr val="tx1"/>
                </a:solidFill>
                <a:latin typeface="Arial" charset="0"/>
              </a:defRPr>
            </a:lvl2pPr>
            <a:lvl3pPr marL="1143000" indent="-228600">
              <a:spcBef>
                <a:spcPct val="40000"/>
              </a:spcBef>
              <a:buClr>
                <a:schemeClr val="accent1"/>
              </a:buClr>
              <a:buSzPct val="80000"/>
              <a:buFont typeface="Wingdings" pitchFamily="2" charset="2"/>
              <a:buChar char="n"/>
              <a:defRPr kumimoji="1">
                <a:solidFill>
                  <a:schemeClr val="tx1"/>
                </a:solidFill>
                <a:latin typeface="Arial" charset="0"/>
              </a:defRPr>
            </a:lvl3pPr>
            <a:lvl4pPr marL="1600200" indent="-228600">
              <a:spcBef>
                <a:spcPct val="40000"/>
              </a:spcBef>
              <a:buClr>
                <a:schemeClr val="accent1"/>
              </a:buClr>
              <a:buSzPct val="80000"/>
              <a:buFont typeface="Wingdings" pitchFamily="2" charset="2"/>
              <a:buChar char="n"/>
              <a:defRPr kumimoji="1">
                <a:solidFill>
                  <a:schemeClr val="tx1"/>
                </a:solidFill>
                <a:latin typeface="Arial" charset="0"/>
              </a:defRPr>
            </a:lvl4pPr>
            <a:lvl5pPr marL="2057400" indent="-228600">
              <a:spcBef>
                <a:spcPct val="40000"/>
              </a:spcBef>
              <a:buClr>
                <a:schemeClr val="accent1"/>
              </a:buClr>
              <a:buSzPct val="80000"/>
              <a:buFont typeface="Wingdings" pitchFamily="2" charset="2"/>
              <a:buChar char="n"/>
              <a:defRPr kumimoji="1">
                <a:solidFill>
                  <a:schemeClr val="tx1"/>
                </a:solidFill>
                <a:latin typeface="Arial" charset="0"/>
              </a:defRPr>
            </a:lvl5pPr>
            <a:lvl6pPr marL="2514600" indent="-22860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Arial" charset="0"/>
              </a:defRPr>
            </a:lvl6pPr>
            <a:lvl7pPr marL="2971800" indent="-22860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Arial" charset="0"/>
              </a:defRPr>
            </a:lvl7pPr>
            <a:lvl8pPr marL="3429000" indent="-22860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Arial" charset="0"/>
              </a:defRPr>
            </a:lvl8pPr>
            <a:lvl9pPr marL="3886200" indent="-22860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Arial" charset="0"/>
              </a:defRPr>
            </a:lvl9pPr>
          </a:lstStyle>
          <a:p>
            <a:pPr algn="ctr">
              <a:spcBef>
                <a:spcPct val="0"/>
              </a:spcBef>
              <a:buClrTx/>
              <a:buSzTx/>
              <a:buFontTx/>
              <a:buNone/>
            </a:pPr>
            <a:r>
              <a:rPr kumimoji="0" lang="de-DE" altLang="de-DE" sz="2000" dirty="0"/>
              <a:t>CBM </a:t>
            </a:r>
            <a:r>
              <a:rPr kumimoji="0" lang="de-DE" altLang="de-DE" sz="2000" dirty="0" err="1" smtClean="0"/>
              <a:t>MuCH</a:t>
            </a:r>
            <a:r>
              <a:rPr kumimoji="0" lang="de-DE" altLang="de-DE" sz="2000" dirty="0" smtClean="0"/>
              <a:t> </a:t>
            </a:r>
            <a:r>
              <a:rPr kumimoji="0" lang="de-DE" altLang="de-DE" sz="2000" dirty="0"/>
              <a:t>XYTER</a:t>
            </a:r>
            <a:r>
              <a:rPr kumimoji="0" lang="de-DE" altLang="de-DE" sz="1800" dirty="0"/>
              <a:t> </a:t>
            </a:r>
          </a:p>
          <a:p>
            <a:pPr algn="ctr">
              <a:spcBef>
                <a:spcPct val="0"/>
              </a:spcBef>
              <a:buClrTx/>
              <a:buSzTx/>
              <a:buFontTx/>
              <a:buNone/>
            </a:pPr>
            <a:r>
              <a:rPr kumimoji="0" lang="de-DE" altLang="de-DE" sz="1800" i="1" dirty="0"/>
              <a:t>E. </a:t>
            </a:r>
            <a:r>
              <a:rPr kumimoji="0" lang="de-DE" altLang="de-DE" sz="1800" i="1" dirty="0" err="1"/>
              <a:t>Atkin</a:t>
            </a:r>
            <a:r>
              <a:rPr kumimoji="0" lang="de-DE" altLang="de-DE" sz="1800" i="1" dirty="0"/>
              <a:t> et al, </a:t>
            </a:r>
            <a:r>
              <a:rPr kumimoji="0" lang="de-DE" altLang="de-DE" sz="1800" i="1" dirty="0" err="1" smtClean="0"/>
              <a:t>MEPhI</a:t>
            </a:r>
            <a:endParaRPr kumimoji="0" lang="de-DE" altLang="de-DE" sz="1800" i="1" dirty="0" smtClean="0"/>
          </a:p>
        </p:txBody>
      </p:sp>
      <p:sp>
        <p:nvSpPr>
          <p:cNvPr id="4098" name="Rectangle 2"/>
          <p:cNvSpPr>
            <a:spLocks noGrp="1" noChangeArrowheads="1"/>
          </p:cNvSpPr>
          <p:nvPr>
            <p:ph type="title"/>
          </p:nvPr>
        </p:nvSpPr>
        <p:spPr>
          <a:xfrm>
            <a:off x="439738" y="165100"/>
            <a:ext cx="9466262" cy="533400"/>
          </a:xfrm>
        </p:spPr>
        <p:txBody>
          <a:bodyPr/>
          <a:lstStyle/>
          <a:p>
            <a:r>
              <a:rPr lang="de-DE" altLang="de-DE" sz="3200" dirty="0" smtClean="0">
                <a:solidFill>
                  <a:schemeClr val="accent1"/>
                </a:solidFill>
              </a:rPr>
              <a:t>CBM-</a:t>
            </a:r>
            <a:r>
              <a:rPr lang="de-DE" altLang="de-DE" sz="3200" dirty="0" err="1">
                <a:solidFill>
                  <a:schemeClr val="accent1"/>
                </a:solidFill>
              </a:rPr>
              <a:t>r</a:t>
            </a:r>
            <a:r>
              <a:rPr lang="de-DE" altLang="de-DE" sz="3200" dirty="0" err="1" smtClean="0">
                <a:solidFill>
                  <a:schemeClr val="accent1"/>
                </a:solidFill>
              </a:rPr>
              <a:t>elated</a:t>
            </a:r>
            <a:r>
              <a:rPr lang="de-DE" altLang="de-DE" sz="3200" dirty="0" smtClean="0">
                <a:solidFill>
                  <a:schemeClr val="accent1"/>
                </a:solidFill>
              </a:rPr>
              <a:t> Chip </a:t>
            </a:r>
            <a:r>
              <a:rPr lang="de-DE" altLang="de-DE" sz="3200" dirty="0" err="1" smtClean="0">
                <a:solidFill>
                  <a:schemeClr val="accent1"/>
                </a:solidFill>
              </a:rPr>
              <a:t>Developments</a:t>
            </a:r>
            <a:r>
              <a:rPr lang="de-DE" altLang="de-DE" sz="3200" dirty="0" smtClean="0">
                <a:solidFill>
                  <a:schemeClr val="accent1"/>
                </a:solidFill>
              </a:rPr>
              <a:t> </a:t>
            </a:r>
            <a:r>
              <a:rPr lang="de-DE" altLang="de-DE" sz="3200" dirty="0" err="1" smtClean="0">
                <a:solidFill>
                  <a:schemeClr val="accent1"/>
                </a:solidFill>
              </a:rPr>
              <a:t>and</a:t>
            </a:r>
            <a:r>
              <a:rPr lang="de-DE" altLang="de-DE" sz="3200" dirty="0" smtClean="0">
                <a:solidFill>
                  <a:schemeClr val="accent1"/>
                </a:solidFill>
              </a:rPr>
              <a:t> Options</a:t>
            </a:r>
          </a:p>
        </p:txBody>
      </p:sp>
      <p:sp>
        <p:nvSpPr>
          <p:cNvPr id="4100" name="Rectangle 7"/>
          <p:cNvSpPr>
            <a:spLocks noChangeArrowheads="1"/>
          </p:cNvSpPr>
          <p:nvPr/>
        </p:nvSpPr>
        <p:spPr bwMode="auto">
          <a:xfrm>
            <a:off x="5859780" y="2170129"/>
            <a:ext cx="3996055" cy="13112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a:t>CBM STS </a:t>
            </a:r>
            <a:r>
              <a:rPr lang="de-DE" altLang="de-DE" sz="2000" dirty="0" smtClean="0"/>
              <a:t>XYTER/</a:t>
            </a:r>
            <a:r>
              <a:rPr lang="de-DE" altLang="de-DE" sz="2000" dirty="0" err="1" smtClean="0"/>
              <a:t>MuCH</a:t>
            </a:r>
            <a:r>
              <a:rPr lang="de-DE" altLang="de-DE" sz="2000" dirty="0" smtClean="0"/>
              <a:t>-XYTER</a:t>
            </a:r>
            <a:r>
              <a:rPr lang="de-DE" altLang="de-DE" sz="1800" dirty="0" smtClean="0"/>
              <a:t> </a:t>
            </a:r>
            <a:endParaRPr lang="de-DE" altLang="de-DE" sz="1800" dirty="0"/>
          </a:p>
          <a:p>
            <a:pPr algn="ctr"/>
            <a:r>
              <a:rPr lang="de-DE" altLang="de-DE" sz="1800" i="1" dirty="0"/>
              <a:t>AGH </a:t>
            </a:r>
            <a:r>
              <a:rPr lang="de-DE" altLang="de-DE" sz="1800" i="1" dirty="0" err="1"/>
              <a:t>Krakow</a:t>
            </a:r>
            <a:r>
              <a:rPr lang="de-DE" altLang="de-DE" sz="1800" i="1" dirty="0"/>
              <a:t>, R. </a:t>
            </a:r>
            <a:r>
              <a:rPr lang="de-DE" altLang="de-DE" sz="1800" i="1" dirty="0" err="1"/>
              <a:t>Szczygiel</a:t>
            </a:r>
            <a:r>
              <a:rPr lang="de-DE" altLang="de-DE" sz="1800" i="1" dirty="0"/>
              <a:t> et </a:t>
            </a:r>
            <a:r>
              <a:rPr lang="de-DE" altLang="de-DE" sz="1800" i="1" dirty="0" smtClean="0"/>
              <a:t>al</a:t>
            </a:r>
          </a:p>
        </p:txBody>
      </p:sp>
      <p:sp>
        <p:nvSpPr>
          <p:cNvPr id="4102" name="Rectangle 9"/>
          <p:cNvSpPr>
            <a:spLocks noChangeArrowheads="1"/>
          </p:cNvSpPr>
          <p:nvPr/>
        </p:nvSpPr>
        <p:spPr bwMode="auto">
          <a:xfrm>
            <a:off x="5976940" y="4091369"/>
            <a:ext cx="3810000" cy="1741478"/>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a:t>SPADIC </a:t>
            </a:r>
            <a:r>
              <a:rPr lang="de-DE" altLang="de-DE" sz="2000" dirty="0" err="1"/>
              <a:t>for</a:t>
            </a:r>
            <a:r>
              <a:rPr lang="de-DE" altLang="de-DE" sz="2000" dirty="0"/>
              <a:t> TRD </a:t>
            </a:r>
            <a:r>
              <a:rPr lang="de-DE" altLang="de-DE" sz="1800" dirty="0"/>
              <a:t> </a:t>
            </a:r>
          </a:p>
          <a:p>
            <a:pPr algn="ctr"/>
            <a:r>
              <a:rPr lang="de-DE" altLang="de-DE" sz="1800" i="1" dirty="0" err="1"/>
              <a:t>ZiTi</a:t>
            </a:r>
            <a:r>
              <a:rPr lang="de-DE" altLang="de-DE" sz="1800" i="1" dirty="0"/>
              <a:t> Heidelberg, P. Fischer et </a:t>
            </a:r>
            <a:r>
              <a:rPr lang="de-DE" altLang="de-DE" sz="1800" i="1" dirty="0" smtClean="0"/>
              <a:t>al</a:t>
            </a:r>
          </a:p>
          <a:p>
            <a:pPr algn="ctr"/>
            <a:endParaRPr lang="de-DE" altLang="de-DE" sz="1050" i="1" dirty="0" smtClean="0"/>
          </a:p>
          <a:p>
            <a:pPr algn="ctr"/>
            <a:r>
              <a:rPr lang="de-DE" altLang="de-DE" sz="1800" i="1" dirty="0" smtClean="0">
                <a:solidFill>
                  <a:srgbClr val="FFFFFF"/>
                </a:solidFill>
              </a:rPr>
              <a:t>Submission 1.1 </a:t>
            </a:r>
            <a:r>
              <a:rPr lang="de-DE" altLang="de-DE" sz="1800" i="1" dirty="0" err="1" smtClean="0">
                <a:solidFill>
                  <a:srgbClr val="FFFFFF"/>
                </a:solidFill>
              </a:rPr>
              <a:t>bug</a:t>
            </a:r>
            <a:r>
              <a:rPr lang="de-DE" altLang="de-DE" sz="1800" i="1" dirty="0" smtClean="0">
                <a:solidFill>
                  <a:srgbClr val="FFFFFF"/>
                </a:solidFill>
              </a:rPr>
              <a:t> fix </a:t>
            </a:r>
            <a:r>
              <a:rPr lang="de-DE" altLang="de-DE" sz="1800" i="1" dirty="0" err="1" smtClean="0">
                <a:solidFill>
                  <a:srgbClr val="FFFFFF"/>
                </a:solidFill>
              </a:rPr>
              <a:t>version</a:t>
            </a:r>
            <a:endParaRPr lang="de-DE" altLang="de-DE" sz="1800" i="1" dirty="0" smtClean="0">
              <a:solidFill>
                <a:srgbClr val="FFFFFF"/>
              </a:solidFill>
            </a:endParaRPr>
          </a:p>
          <a:p>
            <a:pPr algn="ctr"/>
            <a:r>
              <a:rPr lang="de-DE" altLang="de-DE" sz="1800" i="1" dirty="0" err="1" smtClean="0">
                <a:solidFill>
                  <a:srgbClr val="FFFFFF"/>
                </a:solidFill>
              </a:rPr>
              <a:t>done</a:t>
            </a:r>
            <a:r>
              <a:rPr lang="de-DE" altLang="de-DE" sz="1800" i="1" dirty="0" smtClean="0">
                <a:solidFill>
                  <a:srgbClr val="FFFFFF"/>
                </a:solidFill>
              </a:rPr>
              <a:t> </a:t>
            </a:r>
            <a:r>
              <a:rPr lang="de-DE" altLang="de-DE" sz="1800" i="1" dirty="0" err="1" smtClean="0">
                <a:solidFill>
                  <a:srgbClr val="FFFFFF"/>
                </a:solidFill>
              </a:rPr>
              <a:t>and</a:t>
            </a:r>
            <a:r>
              <a:rPr lang="de-DE" altLang="de-DE" sz="1800" i="1" dirty="0" smtClean="0">
                <a:solidFill>
                  <a:srgbClr val="FFFFFF"/>
                </a:solidFill>
              </a:rPr>
              <a:t> </a:t>
            </a:r>
            <a:r>
              <a:rPr lang="de-DE" altLang="de-DE" sz="1800" i="1" dirty="0" err="1" smtClean="0">
                <a:solidFill>
                  <a:srgbClr val="FFFFFF"/>
                </a:solidFill>
              </a:rPr>
              <a:t>under</a:t>
            </a:r>
            <a:r>
              <a:rPr lang="de-DE" altLang="de-DE" sz="1800" i="1" dirty="0" smtClean="0">
                <a:solidFill>
                  <a:srgbClr val="FFFFFF"/>
                </a:solidFill>
              </a:rPr>
              <a:t> </a:t>
            </a:r>
            <a:r>
              <a:rPr lang="de-DE" altLang="de-DE" sz="1800" i="1" dirty="0" err="1" smtClean="0">
                <a:solidFill>
                  <a:srgbClr val="FFFFFF"/>
                </a:solidFill>
              </a:rPr>
              <a:t>test</a:t>
            </a:r>
            <a:endParaRPr lang="de-DE" altLang="de-DE" sz="1800" i="1" dirty="0" smtClean="0">
              <a:solidFill>
                <a:srgbClr val="FFFFFF"/>
              </a:solidFill>
            </a:endParaRPr>
          </a:p>
          <a:p>
            <a:pPr algn="ctr"/>
            <a:r>
              <a:rPr lang="de-DE" altLang="de-DE" sz="1800" i="1" dirty="0" err="1" smtClean="0">
                <a:solidFill>
                  <a:srgbClr val="FFFFFF"/>
                </a:solidFill>
              </a:rPr>
              <a:t>new</a:t>
            </a:r>
            <a:r>
              <a:rPr lang="de-DE" altLang="de-DE" sz="1800" i="1" dirty="0" smtClean="0">
                <a:solidFill>
                  <a:srgbClr val="FFFFFF"/>
                </a:solidFill>
              </a:rPr>
              <a:t>: SPADIC 2.0 </a:t>
            </a:r>
            <a:r>
              <a:rPr lang="de-DE" altLang="de-DE" sz="1800" i="1" dirty="0" err="1" smtClean="0">
                <a:solidFill>
                  <a:srgbClr val="FFFFFF"/>
                </a:solidFill>
              </a:rPr>
              <a:t>with</a:t>
            </a:r>
            <a:r>
              <a:rPr lang="de-DE" altLang="de-DE" sz="1800" i="1" dirty="0" smtClean="0">
                <a:solidFill>
                  <a:srgbClr val="FFFFFF"/>
                </a:solidFill>
              </a:rPr>
              <a:t> e-link </a:t>
            </a:r>
            <a:r>
              <a:rPr lang="de-DE" altLang="de-DE" sz="1800" i="1" dirty="0" err="1" smtClean="0">
                <a:solidFill>
                  <a:srgbClr val="FFFFFF"/>
                </a:solidFill>
              </a:rPr>
              <a:t>interface</a:t>
            </a:r>
            <a:endParaRPr lang="de-DE" altLang="de-DE" sz="1800" i="1" dirty="0">
              <a:solidFill>
                <a:srgbClr val="FFFFFF"/>
              </a:solidFill>
            </a:endParaRPr>
          </a:p>
        </p:txBody>
      </p:sp>
      <p:grpSp>
        <p:nvGrpSpPr>
          <p:cNvPr id="4103" name="Group 30"/>
          <p:cNvGrpSpPr>
            <a:grpSpLocks/>
          </p:cNvGrpSpPr>
          <p:nvPr/>
        </p:nvGrpSpPr>
        <p:grpSpPr bwMode="auto">
          <a:xfrm>
            <a:off x="3606800" y="3198819"/>
            <a:ext cx="1600200" cy="1589087"/>
            <a:chOff x="2064" y="2839"/>
            <a:chExt cx="1008" cy="1001"/>
          </a:xfrm>
        </p:grpSpPr>
        <p:pic>
          <p:nvPicPr>
            <p:cNvPr id="4113" name="Picture 18" descr="QuarksGluons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 y="2839"/>
              <a:ext cx="1008" cy="1001"/>
            </a:xfrm>
            <a:prstGeom prst="rect">
              <a:avLst/>
            </a:prstGeom>
            <a:solidFill>
              <a:schemeClr val="bg1"/>
            </a:solidFill>
            <a:ln w="57150">
              <a:solidFill>
                <a:schemeClr val="bg1"/>
              </a:solidFill>
              <a:miter lim="800000"/>
              <a:headEnd/>
              <a:tailEnd/>
            </a:ln>
          </p:spPr>
        </p:pic>
        <p:sp>
          <p:nvSpPr>
            <p:cNvPr id="4114" name="Rectangle 19"/>
            <p:cNvSpPr>
              <a:spLocks noChangeArrowheads="1"/>
            </p:cNvSpPr>
            <p:nvPr/>
          </p:nvSpPr>
          <p:spPr bwMode="auto">
            <a:xfrm>
              <a:off x="2064" y="2856"/>
              <a:ext cx="992" cy="976"/>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p>
          </p:txBody>
        </p:sp>
      </p:grpSp>
      <p:sp>
        <p:nvSpPr>
          <p:cNvPr id="4107" name="Rectangle 26"/>
          <p:cNvSpPr>
            <a:spLocks noChangeArrowheads="1"/>
          </p:cNvSpPr>
          <p:nvPr/>
        </p:nvSpPr>
        <p:spPr bwMode="auto">
          <a:xfrm>
            <a:off x="144463" y="836616"/>
            <a:ext cx="2576512" cy="10191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a:t>PADI for Diamond</a:t>
            </a:r>
            <a:r>
              <a:rPr lang="de-DE" altLang="de-DE" sz="1800"/>
              <a:t> </a:t>
            </a:r>
          </a:p>
          <a:p>
            <a:pPr algn="ctr"/>
            <a:r>
              <a:rPr lang="de-DE" altLang="de-DE" sz="1800" i="1"/>
              <a:t>M. Ciobanu, ISS</a:t>
            </a:r>
          </a:p>
        </p:txBody>
      </p:sp>
      <p:sp>
        <p:nvSpPr>
          <p:cNvPr id="4108" name="Rectangle 25"/>
          <p:cNvSpPr>
            <a:spLocks noChangeArrowheads="1"/>
          </p:cNvSpPr>
          <p:nvPr/>
        </p:nvSpPr>
        <p:spPr bwMode="auto">
          <a:xfrm>
            <a:off x="1135063" y="1560516"/>
            <a:ext cx="2576512" cy="10191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a:t>PADI for TOF</a:t>
            </a:r>
            <a:r>
              <a:rPr lang="de-DE" altLang="de-DE" sz="1800"/>
              <a:t> </a:t>
            </a:r>
          </a:p>
          <a:p>
            <a:pPr algn="ctr"/>
            <a:r>
              <a:rPr lang="de-DE" altLang="de-DE" sz="1800" i="1"/>
              <a:t>M. Ciobanu, ISS</a:t>
            </a:r>
          </a:p>
          <a:p>
            <a:pPr algn="ctr"/>
            <a:r>
              <a:rPr lang="de-DE" altLang="de-DE" sz="1800" i="1"/>
              <a:t>Bucharest</a:t>
            </a:r>
          </a:p>
        </p:txBody>
      </p:sp>
      <p:sp>
        <p:nvSpPr>
          <p:cNvPr id="4109" name="Line 27"/>
          <p:cNvSpPr>
            <a:spLocks noChangeShapeType="1"/>
          </p:cNvSpPr>
          <p:nvPr/>
        </p:nvSpPr>
        <p:spPr bwMode="auto">
          <a:xfrm flipH="1" flipV="1">
            <a:off x="3187708" y="3225799"/>
            <a:ext cx="333375" cy="431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0" name="Rectangle 29"/>
          <p:cNvSpPr>
            <a:spLocks noChangeArrowheads="1"/>
          </p:cNvSpPr>
          <p:nvPr/>
        </p:nvSpPr>
        <p:spPr bwMode="auto">
          <a:xfrm>
            <a:off x="0" y="2477857"/>
            <a:ext cx="3135312" cy="10191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a:t>GET-4 TDC (TOF)</a:t>
            </a:r>
            <a:r>
              <a:rPr lang="de-DE" altLang="de-DE" sz="1800" dirty="0"/>
              <a:t> </a:t>
            </a:r>
          </a:p>
          <a:p>
            <a:pPr algn="ctr"/>
            <a:r>
              <a:rPr lang="de-DE" altLang="de-DE" sz="1800" i="1" dirty="0"/>
              <a:t>H. Flemming, H. Deppe, </a:t>
            </a:r>
            <a:r>
              <a:rPr lang="de-DE" altLang="de-DE" sz="1800" i="1" dirty="0" smtClean="0"/>
              <a:t>GSI</a:t>
            </a:r>
          </a:p>
        </p:txBody>
      </p:sp>
      <p:sp>
        <p:nvSpPr>
          <p:cNvPr id="4111" name="Line 31"/>
          <p:cNvSpPr>
            <a:spLocks noChangeShapeType="1"/>
          </p:cNvSpPr>
          <p:nvPr/>
        </p:nvSpPr>
        <p:spPr bwMode="auto">
          <a:xfrm flipH="1">
            <a:off x="3135319" y="4424366"/>
            <a:ext cx="388937" cy="41052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2" name="Rectangle 32"/>
          <p:cNvSpPr>
            <a:spLocks noChangeArrowheads="1"/>
          </p:cNvSpPr>
          <p:nvPr/>
        </p:nvSpPr>
        <p:spPr bwMode="auto">
          <a:xfrm>
            <a:off x="144466" y="4939506"/>
            <a:ext cx="3173412" cy="890588"/>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smtClean="0"/>
              <a:t>CBM-</a:t>
            </a:r>
            <a:r>
              <a:rPr lang="de-DE" altLang="de-DE" sz="2000" dirty="0" err="1" smtClean="0"/>
              <a:t>GBTx</a:t>
            </a:r>
            <a:endParaRPr lang="de-DE" altLang="de-DE" sz="2000" dirty="0"/>
          </a:p>
          <a:p>
            <a:pPr algn="ctr"/>
            <a:r>
              <a:rPr lang="de-DE" altLang="de-DE" sz="2000" dirty="0" err="1" smtClean="0"/>
              <a:t>Chipset</a:t>
            </a:r>
            <a:r>
              <a:rPr lang="de-DE" altLang="de-DE" sz="2000" dirty="0" smtClean="0"/>
              <a:t> </a:t>
            </a:r>
            <a:r>
              <a:rPr lang="de-DE" altLang="de-DE" sz="2000" dirty="0" err="1" smtClean="0"/>
              <a:t>ordered</a:t>
            </a:r>
            <a:r>
              <a:rPr lang="de-DE" altLang="de-DE" sz="2000" dirty="0" smtClean="0"/>
              <a:t> </a:t>
            </a:r>
            <a:r>
              <a:rPr lang="de-DE" altLang="de-DE" sz="2000" dirty="0" err="1" smtClean="0"/>
              <a:t>from</a:t>
            </a:r>
            <a:r>
              <a:rPr lang="de-DE" altLang="de-DE" sz="2000" dirty="0" smtClean="0"/>
              <a:t> CERN</a:t>
            </a:r>
            <a:endParaRPr lang="de-DE" altLang="de-DE" sz="1800" i="1" dirty="0"/>
          </a:p>
        </p:txBody>
      </p:sp>
      <p:sp>
        <p:nvSpPr>
          <p:cNvPr id="21" name="Freeform 23"/>
          <p:cNvSpPr>
            <a:spLocks/>
          </p:cNvSpPr>
          <p:nvPr/>
        </p:nvSpPr>
        <p:spPr bwMode="auto">
          <a:xfrm>
            <a:off x="7777480" y="1767843"/>
            <a:ext cx="850900" cy="431799"/>
          </a:xfrm>
          <a:custGeom>
            <a:avLst/>
            <a:gdLst>
              <a:gd name="T0" fmla="*/ 1350803750 w 536"/>
              <a:gd name="T1" fmla="*/ 1229836250 h 488"/>
              <a:gd name="T2" fmla="*/ 987901250 w 536"/>
              <a:gd name="T3" fmla="*/ 322580000 h 488"/>
              <a:gd name="T4" fmla="*/ 0 w 536"/>
              <a:gd name="T5" fmla="*/ 0 h 488"/>
              <a:gd name="T6" fmla="*/ 0 60000 65536"/>
              <a:gd name="T7" fmla="*/ 0 60000 65536"/>
              <a:gd name="T8" fmla="*/ 0 60000 65536"/>
            </a:gdLst>
            <a:ahLst/>
            <a:cxnLst>
              <a:cxn ang="T6">
                <a:pos x="T0" y="T1"/>
              </a:cxn>
              <a:cxn ang="T7">
                <a:pos x="T2" y="T3"/>
              </a:cxn>
              <a:cxn ang="T8">
                <a:pos x="T4" y="T5"/>
              </a:cxn>
            </a:cxnLst>
            <a:rect l="0" t="0" r="r" b="b"/>
            <a:pathLst>
              <a:path w="536" h="488">
                <a:moveTo>
                  <a:pt x="536" y="488"/>
                </a:moveTo>
                <a:cubicBezTo>
                  <a:pt x="508" y="348"/>
                  <a:pt x="481" y="209"/>
                  <a:pt x="392" y="128"/>
                </a:cubicBezTo>
                <a:cubicBezTo>
                  <a:pt x="303" y="47"/>
                  <a:pt x="151" y="23"/>
                  <a:pt x="0" y="0"/>
                </a:cubicBezTo>
              </a:path>
            </a:pathLst>
          </a:custGeom>
          <a:noFill/>
          <a:ln w="5715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1" name="Line 8"/>
          <p:cNvSpPr>
            <a:spLocks noChangeShapeType="1"/>
          </p:cNvSpPr>
          <p:nvPr/>
        </p:nvSpPr>
        <p:spPr bwMode="auto">
          <a:xfrm>
            <a:off x="4777740" y="4495801"/>
            <a:ext cx="873760" cy="50959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9" name="Line 6"/>
          <p:cNvSpPr>
            <a:spLocks noChangeShapeType="1"/>
          </p:cNvSpPr>
          <p:nvPr/>
        </p:nvSpPr>
        <p:spPr bwMode="auto">
          <a:xfrm flipV="1">
            <a:off x="4968242" y="3089290"/>
            <a:ext cx="857886" cy="47688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32"/>
          <p:cNvSpPr>
            <a:spLocks noChangeArrowheads="1"/>
          </p:cNvSpPr>
          <p:nvPr/>
        </p:nvSpPr>
        <p:spPr bwMode="auto">
          <a:xfrm>
            <a:off x="622935" y="5715955"/>
            <a:ext cx="3173412" cy="890588"/>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000" dirty="0" err="1" smtClean="0">
                <a:solidFill>
                  <a:srgbClr val="FFFFFF"/>
                </a:solidFill>
              </a:rPr>
              <a:t>GBTx</a:t>
            </a:r>
            <a:endParaRPr lang="de-DE" altLang="de-DE" sz="1800" i="1" dirty="0">
              <a:solidFill>
                <a:srgbClr val="FFFFFF"/>
              </a:solidFill>
            </a:endParaRPr>
          </a:p>
          <a:p>
            <a:pPr algn="ctr"/>
            <a:r>
              <a:rPr lang="de-DE" altLang="de-DE" sz="1800" i="1" dirty="0" smtClean="0">
                <a:solidFill>
                  <a:srgbClr val="FFFFFF"/>
                </a:solidFill>
              </a:rPr>
              <a:t>FPGA </a:t>
            </a:r>
            <a:r>
              <a:rPr lang="de-DE" altLang="de-DE" sz="1800" i="1" dirty="0" err="1" smtClean="0">
                <a:solidFill>
                  <a:srgbClr val="FFFFFF"/>
                </a:solidFill>
              </a:rPr>
              <a:t>emulation</a:t>
            </a:r>
            <a:r>
              <a:rPr lang="de-DE" altLang="de-DE" sz="1800" i="1" dirty="0" smtClean="0">
                <a:solidFill>
                  <a:srgbClr val="FFFFFF"/>
                </a:solidFill>
              </a:rPr>
              <a:t> </a:t>
            </a:r>
            <a:r>
              <a:rPr lang="de-DE" altLang="de-DE" sz="1800" i="1" dirty="0" err="1" smtClean="0">
                <a:solidFill>
                  <a:srgbClr val="FFFFFF"/>
                </a:solidFill>
              </a:rPr>
              <a:t>functional</a:t>
            </a:r>
            <a:endParaRPr lang="de-DE" altLang="de-DE" sz="1800" i="1" dirty="0" smtClean="0">
              <a:solidFill>
                <a:srgbClr val="FFFFFF"/>
              </a:solidFill>
            </a:endParaRPr>
          </a:p>
          <a:p>
            <a:pPr algn="ctr"/>
            <a:r>
              <a:rPr lang="de-DE" altLang="de-DE" sz="1800" i="1" dirty="0" err="1" smtClean="0">
                <a:solidFill>
                  <a:srgbClr val="FFFFFF"/>
                </a:solidFill>
              </a:rPr>
              <a:t>Swagata</a:t>
            </a:r>
            <a:r>
              <a:rPr lang="de-DE" altLang="de-DE" sz="1800" i="1" dirty="0" smtClean="0">
                <a:solidFill>
                  <a:srgbClr val="FFFFFF"/>
                </a:solidFill>
              </a:rPr>
              <a:t> </a:t>
            </a:r>
            <a:r>
              <a:rPr lang="de-DE" altLang="de-DE" sz="1800" i="1" dirty="0" err="1" smtClean="0">
                <a:solidFill>
                  <a:srgbClr val="FFFFFF"/>
                </a:solidFill>
              </a:rPr>
              <a:t>Mandal</a:t>
            </a:r>
            <a:r>
              <a:rPr lang="de-DE" altLang="de-DE" sz="1800" i="1" dirty="0" smtClean="0">
                <a:solidFill>
                  <a:srgbClr val="FFFFFF"/>
                </a:solidFill>
              </a:rPr>
              <a:t>, VECC</a:t>
            </a:r>
            <a:endParaRPr lang="de-DE" altLang="de-DE" sz="2000" dirty="0">
              <a:solidFill>
                <a:srgbClr val="FFFFFF"/>
              </a:solidFill>
            </a:endParaRPr>
          </a:p>
        </p:txBody>
      </p:sp>
      <p:sp>
        <p:nvSpPr>
          <p:cNvPr id="20" name="Rectangle 24"/>
          <p:cNvSpPr>
            <a:spLocks noChangeArrowheads="1"/>
          </p:cNvSpPr>
          <p:nvPr/>
        </p:nvSpPr>
        <p:spPr bwMode="auto">
          <a:xfrm>
            <a:off x="5758779" y="5813425"/>
            <a:ext cx="3681412" cy="1044575"/>
          </a:xfrm>
          <a:prstGeom prst="rect">
            <a:avLst/>
          </a:prstGeom>
          <a:solidFill>
            <a:srgbClr val="9CA2D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GB"/>
            </a:defPPr>
            <a:lvl1pPr algn="l" rtl="0" eaLnBrk="0" fontAlgn="base" hangingPunct="0">
              <a:spcBef>
                <a:spcPct val="0"/>
              </a:spcBef>
              <a:spcAft>
                <a:spcPct val="0"/>
              </a:spcAft>
              <a:defRPr sz="1600"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600" kern="1200">
                <a:solidFill>
                  <a:schemeClr val="tx1"/>
                </a:solidFill>
                <a:latin typeface="Arial" pitchFamily="34" charset="0"/>
                <a:ea typeface="+mn-ea"/>
                <a:cs typeface="+mn-cs"/>
              </a:defRPr>
            </a:lvl6pPr>
            <a:lvl7pPr marL="2743200" algn="l" defTabSz="914400" rtl="0" eaLnBrk="1" latinLnBrk="0" hangingPunct="1">
              <a:defRPr sz="1600" kern="1200">
                <a:solidFill>
                  <a:schemeClr val="tx1"/>
                </a:solidFill>
                <a:latin typeface="Arial" pitchFamily="34" charset="0"/>
                <a:ea typeface="+mn-ea"/>
                <a:cs typeface="+mn-cs"/>
              </a:defRPr>
            </a:lvl7pPr>
            <a:lvl8pPr marL="3200400" algn="l" defTabSz="914400" rtl="0" eaLnBrk="1" latinLnBrk="0" hangingPunct="1">
              <a:defRPr sz="1600" kern="1200">
                <a:solidFill>
                  <a:schemeClr val="tx1"/>
                </a:solidFill>
                <a:latin typeface="Arial" pitchFamily="34" charset="0"/>
                <a:ea typeface="+mn-ea"/>
                <a:cs typeface="+mn-cs"/>
              </a:defRPr>
            </a:lvl8pPr>
            <a:lvl9pPr marL="3657600" algn="l" defTabSz="914400" rtl="0" eaLnBrk="1" latinLnBrk="0" hangingPunct="1">
              <a:defRPr sz="1600" kern="1200">
                <a:solidFill>
                  <a:schemeClr val="tx1"/>
                </a:solidFill>
                <a:latin typeface="Arial" pitchFamily="34" charset="0"/>
                <a:ea typeface="+mn-ea"/>
                <a:cs typeface="+mn-cs"/>
              </a:defRPr>
            </a:lvl9pPr>
          </a:lstStyle>
          <a:p>
            <a:pPr algn="ctr"/>
            <a:r>
              <a:rPr lang="de-DE" altLang="de-DE" sz="2000" dirty="0"/>
              <a:t>FASP </a:t>
            </a:r>
            <a:r>
              <a:rPr lang="de-DE" altLang="de-DE" sz="2000" dirty="0" err="1"/>
              <a:t>for</a:t>
            </a:r>
            <a:r>
              <a:rPr lang="de-DE" altLang="de-DE" sz="2000" dirty="0"/>
              <a:t> TRD</a:t>
            </a:r>
          </a:p>
          <a:p>
            <a:pPr algn="ctr"/>
            <a:r>
              <a:rPr lang="de-DE" altLang="de-DE" sz="2000" dirty="0" err="1"/>
              <a:t>V.Catanescu</a:t>
            </a:r>
            <a:r>
              <a:rPr lang="de-DE" altLang="de-DE" sz="2000" dirty="0"/>
              <a:t>, NIPNE</a:t>
            </a:r>
          </a:p>
          <a:p>
            <a:pPr algn="ctr"/>
            <a:r>
              <a:rPr lang="de-DE" altLang="de-DE" sz="2000" dirty="0"/>
              <a:t>(optional front-end </a:t>
            </a:r>
            <a:r>
              <a:rPr lang="de-DE" altLang="de-DE" sz="2000" dirty="0" err="1"/>
              <a:t>for</a:t>
            </a:r>
            <a:r>
              <a:rPr lang="de-DE" altLang="de-DE" sz="2000" dirty="0"/>
              <a:t> </a:t>
            </a:r>
            <a:r>
              <a:rPr lang="de-DE" altLang="de-DE" sz="2000" dirty="0" err="1"/>
              <a:t>the</a:t>
            </a:r>
            <a:r>
              <a:rPr lang="de-DE" altLang="de-DE" sz="2000" dirty="0"/>
              <a:t> TRD)</a:t>
            </a:r>
            <a:r>
              <a:rPr lang="de-DE" altLang="de-DE" sz="1800" dirty="0"/>
              <a:t> </a:t>
            </a:r>
            <a:endParaRPr lang="de-DE" altLang="de-DE" sz="1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12"/>
                                        </p:tgtEl>
                                        <p:attrNameLst>
                                          <p:attrName>style.visibility</p:attrName>
                                        </p:attrNameLst>
                                      </p:cBhvr>
                                      <p:to>
                                        <p:strVal val="visible"/>
                                      </p:to>
                                    </p:set>
                                    <p:animEffect transition="in" filter="fade">
                                      <p:cBhvr>
                                        <p:cTn id="7" dur="500"/>
                                        <p:tgtEl>
                                          <p:spTgt spid="4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2"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a:xfrm>
            <a:off x="0" y="116633"/>
            <a:ext cx="9906000" cy="740601"/>
          </a:xfrm>
        </p:spPr>
        <p:txBody>
          <a:bodyPr>
            <a:normAutofit/>
          </a:bodyPr>
          <a:lstStyle/>
          <a:p>
            <a:pPr algn="ctr"/>
            <a:r>
              <a:rPr lang="en-US" sz="3600" dirty="0" smtClean="0">
                <a:latin typeface="Verdana" pitchFamily="34" charset="0"/>
                <a:ea typeface="Verdana" pitchFamily="34" charset="0"/>
                <a:cs typeface="Verdana" pitchFamily="34" charset="0"/>
              </a:rPr>
              <a:t>Chip Features, submission planned Dec.</a:t>
            </a:r>
            <a:endParaRPr lang="ru-RU" sz="3600" dirty="0">
              <a:latin typeface="Verdana" pitchFamily="34" charset="0"/>
              <a:ea typeface="Verdana" pitchFamily="34" charset="0"/>
              <a:cs typeface="Verdana" pitchFamily="34" charset="0"/>
            </a:endParaRPr>
          </a:p>
        </p:txBody>
      </p:sp>
      <p:sp>
        <p:nvSpPr>
          <p:cNvPr id="6" name="Номер слайда 3"/>
          <p:cNvSpPr>
            <a:spLocks noGrp="1"/>
          </p:cNvSpPr>
          <p:nvPr>
            <p:ph type="sldNum" sz="quarter" idx="11"/>
          </p:nvPr>
        </p:nvSpPr>
        <p:spPr bwMode="auto">
          <a:xfrm>
            <a:off x="9348787" y="6381750"/>
            <a:ext cx="557213" cy="476250"/>
          </a:xfrm>
          <a:noFill/>
          <a:ln>
            <a:miter lim="800000"/>
            <a:headEnd/>
            <a:tailEnd/>
          </a:ln>
        </p:spPr>
        <p:txBody>
          <a:bodyPr vert="horz" wrap="square" lIns="91440" tIns="45720" rIns="91440" bIns="45720" numCol="1" anchor="t" anchorCtr="0" compatLnSpc="1">
            <a:prstTxWarp prst="textNoShape">
              <a:avLst/>
            </a:prstTxWarp>
          </a:bodyPr>
          <a:lstStyle/>
          <a:p>
            <a:fld id="{28C845C4-1560-4A4D-AB50-E17E9428F6C6}" type="slidenum">
              <a:rPr lang="en-US" sz="2000">
                <a:solidFill>
                  <a:prstClr val="black"/>
                </a:solidFill>
              </a:rPr>
              <a:pPr/>
              <a:t>20</a:t>
            </a:fld>
            <a:endParaRPr lang="en-US" dirty="0">
              <a:solidFill>
                <a:prstClr val="black"/>
              </a:solidFill>
            </a:endParaRPr>
          </a:p>
        </p:txBody>
      </p:sp>
      <p:sp>
        <p:nvSpPr>
          <p:cNvPr id="2" name="Прямоугольник 1"/>
          <p:cNvSpPr/>
          <p:nvPr/>
        </p:nvSpPr>
        <p:spPr>
          <a:xfrm>
            <a:off x="154747" y="1535437"/>
            <a:ext cx="9557399" cy="3902607"/>
          </a:xfrm>
          <a:prstGeom prst="rect">
            <a:avLst/>
          </a:prstGeom>
        </p:spPr>
        <p:txBody>
          <a:bodyPr wrap="square">
            <a:spAutoFit/>
          </a:bodyPr>
          <a:lstStyle/>
          <a:p>
            <a:pPr marL="285750" indent="-285750" eaLnBrk="1" hangingPunct="1">
              <a:lnSpc>
                <a:spcPct val="110000"/>
              </a:lnSpc>
              <a:spcAft>
                <a:spcPts val="1200"/>
              </a:spcAft>
              <a:buFontTx/>
              <a:buChar char="-"/>
            </a:pPr>
            <a:r>
              <a:rPr lang="en-US" sz="2800" dirty="0" smtClean="0">
                <a:solidFill>
                  <a:srgbClr val="1F497D"/>
                </a:solidFill>
                <a:latin typeface="Tahoma" pitchFamily="34" charset="0"/>
                <a:cs typeface="Tahoma" pitchFamily="34" charset="0"/>
              </a:rPr>
              <a:t>2 modes (high occupancy &amp; optimized noise)</a:t>
            </a:r>
          </a:p>
          <a:p>
            <a:pPr marL="285750" indent="-285750" eaLnBrk="1" hangingPunct="1">
              <a:lnSpc>
                <a:spcPct val="110000"/>
              </a:lnSpc>
              <a:spcAft>
                <a:spcPts val="1200"/>
              </a:spcAft>
              <a:buFontTx/>
              <a:buChar char="-"/>
            </a:pPr>
            <a:r>
              <a:rPr lang="en-US" sz="2800" dirty="0" smtClean="0">
                <a:solidFill>
                  <a:srgbClr val="1F497D"/>
                </a:solidFill>
                <a:latin typeface="Tahoma" pitchFamily="34" charset="0"/>
                <a:cs typeface="Tahoma" pitchFamily="34" charset="0"/>
              </a:rPr>
              <a:t>8 bit SAR-ADC (per channel)</a:t>
            </a:r>
          </a:p>
          <a:p>
            <a:pPr eaLnBrk="1" hangingPunct="1">
              <a:lnSpc>
                <a:spcPct val="90000"/>
              </a:lnSpc>
              <a:spcAft>
                <a:spcPts val="1200"/>
              </a:spcAft>
              <a:buFontTx/>
              <a:buChar char="-"/>
            </a:pPr>
            <a:r>
              <a:rPr lang="en-US" sz="2800" dirty="0" smtClean="0">
                <a:solidFill>
                  <a:srgbClr val="1F497D"/>
                </a:solidFill>
                <a:latin typeface="Tahoma" pitchFamily="34" charset="0"/>
                <a:cs typeface="Tahoma" pitchFamily="34" charset="0"/>
              </a:rPr>
              <a:t> Self-trigger</a:t>
            </a:r>
          </a:p>
          <a:p>
            <a:pPr eaLnBrk="1" hangingPunct="1">
              <a:lnSpc>
                <a:spcPct val="90000"/>
              </a:lnSpc>
              <a:spcAft>
                <a:spcPts val="1200"/>
              </a:spcAft>
              <a:buFontTx/>
              <a:buChar char="-"/>
            </a:pPr>
            <a:r>
              <a:rPr lang="en-US" sz="2800" dirty="0" smtClean="0">
                <a:solidFill>
                  <a:srgbClr val="1F497D"/>
                </a:solidFill>
                <a:latin typeface="Tahoma" pitchFamily="34" charset="0"/>
                <a:cs typeface="Tahoma" pitchFamily="34" charset="0"/>
              </a:rPr>
              <a:t> Timestamp </a:t>
            </a:r>
          </a:p>
          <a:p>
            <a:pPr eaLnBrk="1" hangingPunct="1">
              <a:lnSpc>
                <a:spcPct val="90000"/>
              </a:lnSpc>
              <a:spcAft>
                <a:spcPts val="1200"/>
              </a:spcAft>
              <a:buFontTx/>
              <a:buChar char="-"/>
            </a:pPr>
            <a:r>
              <a:rPr lang="en-US" sz="2800" dirty="0" smtClean="0">
                <a:solidFill>
                  <a:srgbClr val="1F497D"/>
                </a:solidFill>
                <a:latin typeface="Tahoma" pitchFamily="34" charset="0"/>
                <a:cs typeface="Tahoma" pitchFamily="34" charset="0"/>
              </a:rPr>
              <a:t> Digital Peak Detector </a:t>
            </a:r>
            <a:r>
              <a:rPr lang="ru-RU" sz="2800" dirty="0" smtClean="0">
                <a:solidFill>
                  <a:srgbClr val="1F497D"/>
                </a:solidFill>
                <a:latin typeface="Tahoma" pitchFamily="34" charset="0"/>
                <a:cs typeface="Tahoma" pitchFamily="34" charset="0"/>
              </a:rPr>
              <a:t>(</a:t>
            </a:r>
            <a:r>
              <a:rPr lang="en-US" sz="2800" dirty="0" smtClean="0">
                <a:solidFill>
                  <a:srgbClr val="1F497D"/>
                </a:solidFill>
                <a:latin typeface="Tahoma" pitchFamily="34" charset="0"/>
                <a:cs typeface="Tahoma" pitchFamily="34" charset="0"/>
              </a:rPr>
              <a:t>advanced noise immunity)</a:t>
            </a:r>
          </a:p>
          <a:p>
            <a:pPr eaLnBrk="1" hangingPunct="1">
              <a:lnSpc>
                <a:spcPct val="90000"/>
              </a:lnSpc>
              <a:spcAft>
                <a:spcPts val="1200"/>
              </a:spcAft>
              <a:buFontTx/>
              <a:buChar char="-"/>
            </a:pPr>
            <a:r>
              <a:rPr lang="en-US" sz="2800" dirty="0" smtClean="0">
                <a:solidFill>
                  <a:srgbClr val="1F497D"/>
                </a:solidFill>
                <a:latin typeface="Tahoma" pitchFamily="34" charset="0"/>
                <a:cs typeface="Tahoma" pitchFamily="34" charset="0"/>
              </a:rPr>
              <a:t> Data serializing and framing</a:t>
            </a:r>
          </a:p>
          <a:p>
            <a:pPr eaLnBrk="1" hangingPunct="1">
              <a:lnSpc>
                <a:spcPct val="90000"/>
              </a:lnSpc>
              <a:spcAft>
                <a:spcPts val="1200"/>
              </a:spcAft>
              <a:buFontTx/>
              <a:buChar char="-"/>
            </a:pPr>
            <a:r>
              <a:rPr lang="en-US" sz="2800" dirty="0" smtClean="0">
                <a:solidFill>
                  <a:srgbClr val="1F497D"/>
                </a:solidFill>
                <a:latin typeface="Tahoma" pitchFamily="34" charset="0"/>
                <a:cs typeface="Tahoma" pitchFamily="34" charset="0"/>
              </a:rPr>
              <a:t> 320 MHz GBT-e-link compatible data transmission</a:t>
            </a:r>
          </a:p>
        </p:txBody>
      </p:sp>
      <p:sp>
        <p:nvSpPr>
          <p:cNvPr id="9" name="TextBox 22"/>
          <p:cNvSpPr txBox="1">
            <a:spLocks noChangeArrowheads="1"/>
          </p:cNvSpPr>
          <p:nvPr/>
        </p:nvSpPr>
        <p:spPr bwMode="auto">
          <a:xfrm>
            <a:off x="0" y="6488116"/>
            <a:ext cx="9906000" cy="369887"/>
          </a:xfrm>
          <a:prstGeom prst="rect">
            <a:avLst/>
          </a:prstGeom>
          <a:noFill/>
          <a:ln w="9525">
            <a:noFill/>
            <a:miter lim="800000"/>
            <a:headEnd/>
            <a:tailEnd/>
          </a:ln>
        </p:spPr>
        <p:txBody>
          <a:bodyPr>
            <a:spAutoFit/>
          </a:bodyPr>
          <a:lstStyle/>
          <a:p>
            <a:pPr algn="ctr" eaLnBrk="1" hangingPunct="1"/>
            <a:r>
              <a:rPr lang="en-US" sz="1800" dirty="0" smtClean="0">
                <a:solidFill>
                  <a:prstClr val="black"/>
                </a:solidFill>
                <a:latin typeface="Corbel" pitchFamily="34" charset="0"/>
              </a:rPr>
              <a:t>CBM collaboration meeting, </a:t>
            </a:r>
            <a:r>
              <a:rPr lang="en-US" sz="1800" dirty="0" err="1" smtClean="0">
                <a:solidFill>
                  <a:prstClr val="black"/>
                </a:solidFill>
                <a:latin typeface="Corbel" pitchFamily="34" charset="0"/>
              </a:rPr>
              <a:t>Tuebingen</a:t>
            </a:r>
            <a:r>
              <a:rPr lang="en-US" sz="1800" dirty="0" smtClean="0">
                <a:solidFill>
                  <a:prstClr val="black"/>
                </a:solidFill>
                <a:latin typeface="Corbel" pitchFamily="34" charset="0"/>
              </a:rPr>
              <a:t>, Sept. 2016</a:t>
            </a:r>
            <a:endParaRPr lang="ru-RU" sz="1800" dirty="0">
              <a:solidFill>
                <a:prstClr val="black"/>
              </a:solidFill>
              <a:latin typeface="Corbel" pitchFamily="34" charset="0"/>
            </a:endParaRPr>
          </a:p>
        </p:txBody>
      </p:sp>
      <p:pic>
        <p:nvPicPr>
          <p:cNvPr id="7" name="Picture 2" descr="C:\Users\Eugene\Desktop\Презентация CBM Meeting 2014\logo_mephi2.gif"/>
          <p:cNvPicPr>
            <a:picLocks noChangeAspect="1" noChangeArrowheads="1"/>
          </p:cNvPicPr>
          <p:nvPr/>
        </p:nvPicPr>
        <p:blipFill>
          <a:blip r:embed="rId2" cstate="print"/>
          <a:srcRect/>
          <a:stretch>
            <a:fillRect/>
          </a:stretch>
        </p:blipFill>
        <p:spPr bwMode="auto">
          <a:xfrm>
            <a:off x="8807168" y="5661764"/>
            <a:ext cx="1098832" cy="1080120"/>
          </a:xfrm>
          <a:prstGeom prst="rect">
            <a:avLst/>
          </a:prstGeom>
          <a:noFill/>
        </p:spPr>
      </p:pic>
      <p:pic>
        <p:nvPicPr>
          <p:cNvPr id="8" name="Picture 2" descr="C:\Users\Eugene\Desktop\Варна\frrc_9_small.png"/>
          <p:cNvPicPr>
            <a:picLocks noChangeAspect="1" noChangeArrowheads="1"/>
          </p:cNvPicPr>
          <p:nvPr/>
        </p:nvPicPr>
        <p:blipFill>
          <a:blip r:embed="rId3" cstate="print"/>
          <a:srcRect/>
          <a:stretch>
            <a:fillRect/>
          </a:stretch>
        </p:blipFill>
        <p:spPr bwMode="auto">
          <a:xfrm>
            <a:off x="249014" y="5949796"/>
            <a:ext cx="1790449" cy="792088"/>
          </a:xfrm>
          <a:prstGeom prst="rect">
            <a:avLst/>
          </a:prstGeom>
          <a:noFill/>
        </p:spPr>
      </p:pic>
    </p:spTree>
    <p:extLst>
      <p:ext uri="{BB962C8B-B14F-4D97-AF65-F5344CB8AC3E}">
        <p14:creationId xmlns:p14="http://schemas.microsoft.com/office/powerpoint/2010/main" val="7508406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endParaRPr lang="de-DE" altLang="de-DE" smtClean="0"/>
          </a:p>
        </p:txBody>
      </p:sp>
      <p:sp>
        <p:nvSpPr>
          <p:cNvPr id="6147" name="Rectangle 3"/>
          <p:cNvSpPr>
            <a:spLocks noGrp="1" noChangeArrowheads="1"/>
          </p:cNvSpPr>
          <p:nvPr>
            <p:ph type="body" idx="1"/>
          </p:nvPr>
        </p:nvSpPr>
        <p:spPr/>
        <p:txBody>
          <a:bodyPr/>
          <a:lstStyle/>
          <a:p>
            <a:endParaRPr lang="de-DE" altLang="de-DE" smtClean="0"/>
          </a:p>
        </p:txBody>
      </p:sp>
      <p:pic>
        <p:nvPicPr>
          <p:cNvPr id="61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213" y="582613"/>
            <a:ext cx="192246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44450"/>
            <a:ext cx="11044238" cy="690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6"/>
          <p:cNvSpPr txBox="1">
            <a:spLocks noChangeArrowheads="1"/>
          </p:cNvSpPr>
          <p:nvPr/>
        </p:nvSpPr>
        <p:spPr bwMode="auto">
          <a:xfrm>
            <a:off x="990601" y="2543177"/>
            <a:ext cx="8747760"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sz="2800" dirty="0" err="1" smtClean="0">
                <a:solidFill>
                  <a:srgbClr val="5C65C2"/>
                </a:solidFill>
              </a:rPr>
              <a:t>Readout</a:t>
            </a:r>
            <a:r>
              <a:rPr lang="de-DE" altLang="de-DE" sz="2800" dirty="0">
                <a:solidFill>
                  <a:srgbClr val="5C65C2"/>
                </a:solidFill>
              </a:rPr>
              <a:t> C</a:t>
            </a:r>
            <a:r>
              <a:rPr lang="de-DE" altLang="de-DE" sz="2800" dirty="0" smtClean="0">
                <a:solidFill>
                  <a:srgbClr val="5C65C2"/>
                </a:solidFill>
              </a:rPr>
              <a:t>hip </a:t>
            </a:r>
            <a:r>
              <a:rPr lang="de-DE" altLang="de-DE" sz="2800" dirty="0" err="1" smtClean="0">
                <a:solidFill>
                  <a:srgbClr val="5C65C2"/>
                </a:solidFill>
              </a:rPr>
              <a:t>for</a:t>
            </a:r>
            <a:r>
              <a:rPr lang="de-DE" altLang="de-DE" sz="2800" dirty="0" smtClean="0">
                <a:solidFill>
                  <a:srgbClr val="5C65C2"/>
                </a:solidFill>
              </a:rPr>
              <a:t> TRD</a:t>
            </a:r>
            <a:endParaRPr lang="de-DE" altLang="de-DE" sz="2800" dirty="0">
              <a:solidFill>
                <a:srgbClr val="5C65C2"/>
              </a:solidFill>
            </a:endParaRPr>
          </a:p>
        </p:txBody>
      </p:sp>
      <p:sp>
        <p:nvSpPr>
          <p:cNvPr id="647177" name="Text Box 9"/>
          <p:cNvSpPr txBox="1">
            <a:spLocks noChangeArrowheads="1"/>
          </p:cNvSpPr>
          <p:nvPr/>
        </p:nvSpPr>
        <p:spPr bwMode="auto">
          <a:xfrm>
            <a:off x="3814763" y="4229100"/>
            <a:ext cx="5645150" cy="1477328"/>
          </a:xfrm>
          <a:prstGeom prst="rect">
            <a:avLst/>
          </a:prstGeom>
          <a:solidFill>
            <a:srgbClr val="AFE0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nSpc>
                <a:spcPct val="150000"/>
              </a:lnSpc>
            </a:pPr>
            <a:r>
              <a:rPr lang="de-DE" altLang="de-DE" sz="2000" dirty="0">
                <a:solidFill>
                  <a:srgbClr val="000000"/>
                </a:solidFill>
              </a:rPr>
              <a:t>32 </a:t>
            </a:r>
            <a:r>
              <a:rPr lang="de-DE" altLang="de-DE" sz="2000" dirty="0" err="1">
                <a:solidFill>
                  <a:srgbClr val="000000"/>
                </a:solidFill>
              </a:rPr>
              <a:t>channels</a:t>
            </a:r>
            <a:r>
              <a:rPr lang="de-DE" altLang="de-DE" sz="2000" dirty="0">
                <a:solidFill>
                  <a:srgbClr val="000000"/>
                </a:solidFill>
              </a:rPr>
              <a:t> </a:t>
            </a:r>
            <a:r>
              <a:rPr lang="de-DE" altLang="de-DE" sz="2000" dirty="0" err="1">
                <a:solidFill>
                  <a:srgbClr val="000000"/>
                </a:solidFill>
              </a:rPr>
              <a:t>for</a:t>
            </a:r>
            <a:r>
              <a:rPr lang="de-DE" altLang="de-DE" sz="2000" dirty="0">
                <a:solidFill>
                  <a:srgbClr val="000000"/>
                </a:solidFill>
              </a:rPr>
              <a:t> </a:t>
            </a:r>
            <a:r>
              <a:rPr lang="de-DE" altLang="de-DE" sz="2000" dirty="0" err="1">
                <a:solidFill>
                  <a:srgbClr val="000000"/>
                </a:solidFill>
              </a:rPr>
              <a:t>each</a:t>
            </a:r>
            <a:r>
              <a:rPr lang="de-DE" altLang="de-DE" sz="2000" dirty="0">
                <a:solidFill>
                  <a:srgbClr val="000000"/>
                </a:solidFill>
              </a:rPr>
              <a:t> sign. </a:t>
            </a:r>
            <a:r>
              <a:rPr lang="de-DE" altLang="de-DE" sz="2000" dirty="0" err="1">
                <a:solidFill>
                  <a:srgbClr val="000000"/>
                </a:solidFill>
              </a:rPr>
              <a:t>polarity</a:t>
            </a:r>
            <a:endParaRPr lang="de-DE" altLang="de-DE" sz="2000" dirty="0">
              <a:solidFill>
                <a:srgbClr val="000000"/>
              </a:solidFill>
            </a:endParaRPr>
          </a:p>
          <a:p>
            <a:pPr>
              <a:lnSpc>
                <a:spcPct val="150000"/>
              </a:lnSpc>
            </a:pPr>
            <a:r>
              <a:rPr lang="de-DE" altLang="de-DE" sz="2000" dirty="0" err="1">
                <a:solidFill>
                  <a:srgbClr val="000000"/>
                </a:solidFill>
              </a:rPr>
              <a:t>Fully</a:t>
            </a:r>
            <a:r>
              <a:rPr lang="de-DE" altLang="de-DE" sz="2000" dirty="0">
                <a:solidFill>
                  <a:srgbClr val="000000"/>
                </a:solidFill>
              </a:rPr>
              <a:t> </a:t>
            </a:r>
            <a:r>
              <a:rPr lang="de-DE" altLang="de-DE" sz="2000" dirty="0" err="1">
                <a:solidFill>
                  <a:srgbClr val="000000"/>
                </a:solidFill>
              </a:rPr>
              <a:t>digitized</a:t>
            </a:r>
            <a:r>
              <a:rPr lang="de-DE" altLang="de-DE" sz="2000" dirty="0">
                <a:solidFill>
                  <a:srgbClr val="000000"/>
                </a:solidFill>
              </a:rPr>
              <a:t> </a:t>
            </a:r>
            <a:r>
              <a:rPr lang="de-DE" altLang="de-DE" sz="2000" dirty="0" err="1">
                <a:solidFill>
                  <a:srgbClr val="000000"/>
                </a:solidFill>
              </a:rPr>
              <a:t>signals</a:t>
            </a:r>
            <a:r>
              <a:rPr lang="de-DE" altLang="de-DE" sz="2000" dirty="0">
                <a:solidFill>
                  <a:srgbClr val="000000"/>
                </a:solidFill>
              </a:rPr>
              <a:t>  </a:t>
            </a:r>
            <a:r>
              <a:rPr lang="de-DE" altLang="de-DE" sz="2000" dirty="0" smtClean="0">
                <a:solidFill>
                  <a:srgbClr val="000000"/>
                </a:solidFill>
                <a:sym typeface="Wingdings" pitchFamily="2" charset="2"/>
              </a:rPr>
              <a:t> </a:t>
            </a:r>
            <a:r>
              <a:rPr lang="de-DE" altLang="de-DE" sz="2000" dirty="0">
                <a:solidFill>
                  <a:srgbClr val="000000"/>
                </a:solidFill>
                <a:sym typeface="Wingdings" pitchFamily="2" charset="2"/>
              </a:rPr>
              <a:t>32-ch </a:t>
            </a:r>
            <a:r>
              <a:rPr lang="de-DE" altLang="de-DE" sz="2000" dirty="0" err="1">
                <a:solidFill>
                  <a:srgbClr val="000000"/>
                </a:solidFill>
                <a:sym typeface="Wingdings" pitchFamily="2" charset="2"/>
              </a:rPr>
              <a:t>oszilloscope</a:t>
            </a:r>
            <a:endParaRPr lang="de-DE" altLang="de-DE" sz="2000" dirty="0">
              <a:solidFill>
                <a:srgbClr val="000000"/>
              </a:solidFill>
            </a:endParaRPr>
          </a:p>
          <a:p>
            <a:pPr>
              <a:lnSpc>
                <a:spcPct val="150000"/>
              </a:lnSpc>
            </a:pPr>
            <a:r>
              <a:rPr lang="de-DE" altLang="de-DE" sz="2000" dirty="0">
                <a:solidFill>
                  <a:srgbClr val="000000"/>
                </a:solidFill>
              </a:rPr>
              <a:t>digital </a:t>
            </a:r>
            <a:r>
              <a:rPr lang="de-DE" altLang="de-DE" sz="2000" dirty="0" err="1">
                <a:solidFill>
                  <a:srgbClr val="000000"/>
                </a:solidFill>
              </a:rPr>
              <a:t>signal</a:t>
            </a:r>
            <a:r>
              <a:rPr lang="de-DE" altLang="de-DE" sz="2000" dirty="0">
                <a:solidFill>
                  <a:srgbClr val="000000"/>
                </a:solidFill>
              </a:rPr>
              <a:t> </a:t>
            </a:r>
            <a:r>
              <a:rPr lang="de-DE" altLang="de-DE" sz="2000" dirty="0" err="1" smtClean="0">
                <a:solidFill>
                  <a:srgbClr val="000000"/>
                </a:solidFill>
              </a:rPr>
              <a:t>processing</a:t>
            </a:r>
            <a:r>
              <a:rPr lang="de-DE" altLang="de-DE" sz="2000" dirty="0" smtClean="0">
                <a:solidFill>
                  <a:srgbClr val="000000"/>
                </a:solidFill>
              </a:rPr>
              <a:t>, </a:t>
            </a:r>
            <a:r>
              <a:rPr lang="de-DE" altLang="de-DE" sz="2000" dirty="0" err="1" smtClean="0">
                <a:solidFill>
                  <a:srgbClr val="000000"/>
                </a:solidFill>
              </a:rPr>
              <a:t>very</a:t>
            </a:r>
            <a:r>
              <a:rPr lang="de-DE" altLang="de-DE" sz="2000" dirty="0" smtClean="0">
                <a:solidFill>
                  <a:srgbClr val="000000"/>
                </a:solidFill>
              </a:rPr>
              <a:t> </a:t>
            </a:r>
            <a:r>
              <a:rPr lang="de-DE" altLang="de-DE" sz="2000" dirty="0">
                <a:solidFill>
                  <a:srgbClr val="000000"/>
                </a:solidFill>
              </a:rPr>
              <a:t>large </a:t>
            </a:r>
            <a:r>
              <a:rPr lang="de-DE" altLang="de-DE" sz="2000" dirty="0" err="1">
                <a:solidFill>
                  <a:srgbClr val="000000"/>
                </a:solidFill>
              </a:rPr>
              <a:t>data</a:t>
            </a:r>
            <a:r>
              <a:rPr lang="de-DE" altLang="de-DE" sz="2000" dirty="0">
                <a:solidFill>
                  <a:srgbClr val="000000"/>
                </a:solidFill>
              </a:rPr>
              <a:t> </a:t>
            </a:r>
            <a:r>
              <a:rPr lang="de-DE" altLang="de-DE" sz="2000" dirty="0" err="1" smtClean="0">
                <a:solidFill>
                  <a:srgbClr val="000000"/>
                </a:solidFill>
              </a:rPr>
              <a:t>volume</a:t>
            </a:r>
            <a:endParaRPr lang="de-DE" altLang="de-DE" sz="2000" dirty="0">
              <a:solidFill>
                <a:srgbClr val="000000"/>
              </a:solidFill>
            </a:endParaRPr>
          </a:p>
        </p:txBody>
      </p:sp>
      <p:sp>
        <p:nvSpPr>
          <p:cNvPr id="6152" name="Text Box 10"/>
          <p:cNvSpPr txBox="1">
            <a:spLocks noChangeArrowheads="1"/>
          </p:cNvSpPr>
          <p:nvPr/>
        </p:nvSpPr>
        <p:spPr bwMode="auto">
          <a:xfrm>
            <a:off x="727076" y="6423025"/>
            <a:ext cx="5013295" cy="338554"/>
          </a:xfrm>
          <a:prstGeom prst="rect">
            <a:avLst/>
          </a:prstGeom>
          <a:solidFill>
            <a:srgbClr val="E5ED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de-DE" altLang="de-DE">
                <a:solidFill>
                  <a:srgbClr val="000099"/>
                </a:solidFill>
              </a:rPr>
              <a:t>Tim Armbruster, Michael Krieger, ZiTi, Uni Heidelberg</a:t>
            </a:r>
          </a:p>
        </p:txBody>
      </p:sp>
      <p:sp>
        <p:nvSpPr>
          <p:cNvPr id="2" name="Rechteck 1"/>
          <p:cNvSpPr/>
          <p:nvPr/>
        </p:nvSpPr>
        <p:spPr bwMode="auto">
          <a:xfrm>
            <a:off x="2880360" y="1973580"/>
            <a:ext cx="2103120" cy="50292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3" y="-140677"/>
            <a:ext cx="10224748" cy="722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782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47177"/>
                                        </p:tgtEl>
                                        <p:attrNameLst>
                                          <p:attrName>style.visibility</p:attrName>
                                        </p:attrNameLst>
                                      </p:cBhvr>
                                      <p:to>
                                        <p:strVal val="visible"/>
                                      </p:to>
                                    </p:set>
                                    <p:animEffect transition="in" filter="box(in)">
                                      <p:cBhvr>
                                        <p:cTn id="7" dur="500"/>
                                        <p:tgtEl>
                                          <p:spTgt spid="64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873"/>
            <a:ext cx="9906000" cy="7130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2156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906000" cy="7029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899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de-DE" altLang="de-DE" dirty="0" smtClean="0"/>
              <a:t>TRD-FEE Electronics, Plans</a:t>
            </a:r>
          </a:p>
        </p:txBody>
      </p:sp>
      <p:sp>
        <p:nvSpPr>
          <p:cNvPr id="8195" name="Rectangle 3"/>
          <p:cNvSpPr>
            <a:spLocks noGrp="1" noChangeArrowheads="1"/>
          </p:cNvSpPr>
          <p:nvPr>
            <p:ph type="body" idx="1"/>
          </p:nvPr>
        </p:nvSpPr>
        <p:spPr>
          <a:xfrm>
            <a:off x="371794" y="1841500"/>
            <a:ext cx="9328466" cy="4343400"/>
          </a:xfrm>
        </p:spPr>
        <p:txBody>
          <a:bodyPr/>
          <a:lstStyle/>
          <a:p>
            <a:r>
              <a:rPr lang="de-DE" altLang="de-DE" dirty="0" err="1" smtClean="0"/>
              <a:t>Spadic</a:t>
            </a:r>
            <a:r>
              <a:rPr lang="de-DE" altLang="de-DE" dirty="0" smtClean="0"/>
              <a:t> 1.0 will </a:t>
            </a:r>
            <a:r>
              <a:rPr lang="de-DE" altLang="de-DE" dirty="0" err="1" smtClean="0"/>
              <a:t>go</a:t>
            </a:r>
            <a:r>
              <a:rPr lang="de-DE" altLang="de-DE" dirty="0" smtClean="0"/>
              <a:t> </a:t>
            </a:r>
            <a:r>
              <a:rPr lang="de-DE" altLang="de-DE" dirty="0" err="1" smtClean="0"/>
              <a:t>through</a:t>
            </a:r>
            <a:r>
              <a:rPr lang="de-DE" altLang="de-DE" dirty="0" smtClean="0"/>
              <a:t> a </a:t>
            </a:r>
            <a:r>
              <a:rPr lang="de-DE" altLang="de-DE" dirty="0" err="1" smtClean="0"/>
              <a:t>bug</a:t>
            </a:r>
            <a:r>
              <a:rPr lang="de-DE" altLang="de-DE" dirty="0" smtClean="0"/>
              <a:t> fix </a:t>
            </a:r>
            <a:r>
              <a:rPr lang="de-DE" altLang="de-DE" dirty="0" err="1" smtClean="0"/>
              <a:t>submission</a:t>
            </a:r>
            <a:r>
              <a:rPr lang="de-DE" altLang="de-DE" dirty="0" smtClean="0"/>
              <a:t> </a:t>
            </a:r>
            <a:r>
              <a:rPr lang="de-DE" altLang="de-DE" dirty="0" err="1" smtClean="0"/>
              <a:t>until</a:t>
            </a:r>
            <a:r>
              <a:rPr lang="de-DE" altLang="de-DE" dirty="0" smtClean="0"/>
              <a:t> end </a:t>
            </a:r>
            <a:r>
              <a:rPr lang="de-DE" altLang="de-DE" dirty="0" err="1" smtClean="0"/>
              <a:t>of</a:t>
            </a:r>
            <a:r>
              <a:rPr lang="de-DE" altLang="de-DE" dirty="0" smtClean="0"/>
              <a:t> 2015</a:t>
            </a:r>
          </a:p>
          <a:p>
            <a:endParaRPr lang="de-DE" altLang="de-DE" dirty="0"/>
          </a:p>
          <a:p>
            <a:r>
              <a:rPr lang="de-DE" altLang="de-DE" dirty="0" err="1" smtClean="0"/>
              <a:t>Redesign</a:t>
            </a:r>
            <a:r>
              <a:rPr lang="de-DE" altLang="de-DE" dirty="0" smtClean="0"/>
              <a:t> </a:t>
            </a:r>
            <a:r>
              <a:rPr lang="de-DE" altLang="de-DE" dirty="0" err="1" smtClean="0"/>
              <a:t>of</a:t>
            </a:r>
            <a:r>
              <a:rPr lang="de-DE" altLang="de-DE" dirty="0" smtClean="0"/>
              <a:t> </a:t>
            </a:r>
            <a:r>
              <a:rPr lang="de-DE" altLang="de-DE" dirty="0" err="1" smtClean="0"/>
              <a:t>Spadic</a:t>
            </a:r>
            <a:r>
              <a:rPr lang="de-DE" altLang="de-DE" dirty="0" smtClean="0"/>
              <a:t> 2.0 </a:t>
            </a:r>
            <a:r>
              <a:rPr lang="de-DE" altLang="de-DE" dirty="0" err="1" smtClean="0"/>
              <a:t>with</a:t>
            </a:r>
            <a:r>
              <a:rPr lang="de-DE" altLang="de-DE" dirty="0" smtClean="0"/>
              <a:t> </a:t>
            </a:r>
            <a:r>
              <a:rPr lang="de-DE" altLang="de-DE" dirty="0" err="1" smtClean="0"/>
              <a:t>GBTx</a:t>
            </a:r>
            <a:r>
              <a:rPr lang="de-DE" altLang="de-DE" dirty="0" smtClean="0"/>
              <a:t> </a:t>
            </a:r>
            <a:r>
              <a:rPr lang="de-DE" altLang="de-DE" dirty="0" err="1" smtClean="0"/>
              <a:t>interface</a:t>
            </a:r>
            <a:r>
              <a:rPr lang="de-DE" altLang="de-DE" dirty="0" smtClean="0"/>
              <a:t> </a:t>
            </a:r>
            <a:r>
              <a:rPr lang="de-DE" altLang="de-DE" dirty="0" err="1" smtClean="0"/>
              <a:t>to</a:t>
            </a:r>
            <a:r>
              <a:rPr lang="de-DE" altLang="de-DE" dirty="0" smtClean="0"/>
              <a:t> follow in 2016</a:t>
            </a:r>
          </a:p>
          <a:p>
            <a:pPr>
              <a:buFont typeface="Wingdings" pitchFamily="2" charset="2"/>
              <a:buChar char="à"/>
            </a:pPr>
            <a:r>
              <a:rPr lang="de-DE" altLang="de-DE" dirty="0" smtClean="0">
                <a:sym typeface="Wingdings" panose="05000000000000000000" pitchFamily="2" charset="2"/>
              </a:rPr>
              <a:t>will </a:t>
            </a:r>
            <a:r>
              <a:rPr lang="de-DE" altLang="de-DE" dirty="0" err="1" smtClean="0">
                <a:sym typeface="Wingdings" panose="05000000000000000000" pitchFamily="2" charset="2"/>
              </a:rPr>
              <a:t>inherit</a:t>
            </a:r>
            <a:r>
              <a:rPr lang="de-DE" altLang="de-DE" dirty="0" smtClean="0">
                <a:sym typeface="Wingdings" panose="05000000000000000000" pitchFamily="2" charset="2"/>
              </a:rPr>
              <a:t> </a:t>
            </a:r>
            <a:r>
              <a:rPr lang="de-DE" altLang="de-DE" dirty="0" err="1" smtClean="0">
                <a:sym typeface="Wingdings" panose="05000000000000000000" pitchFamily="2" charset="2"/>
              </a:rPr>
              <a:t>GBTx</a:t>
            </a:r>
            <a:r>
              <a:rPr lang="de-DE" altLang="de-DE" dirty="0" smtClean="0">
                <a:sym typeface="Wingdings" panose="05000000000000000000" pitchFamily="2" charset="2"/>
              </a:rPr>
              <a:t> </a:t>
            </a:r>
            <a:r>
              <a:rPr lang="de-DE" altLang="de-DE" dirty="0" err="1" smtClean="0">
                <a:sym typeface="Wingdings" panose="05000000000000000000" pitchFamily="2" charset="2"/>
              </a:rPr>
              <a:t>interface</a:t>
            </a:r>
            <a:r>
              <a:rPr lang="de-DE" altLang="de-DE" dirty="0" smtClean="0">
                <a:sym typeface="Wingdings" panose="05000000000000000000" pitchFamily="2" charset="2"/>
              </a:rPr>
              <a:t> </a:t>
            </a:r>
            <a:r>
              <a:rPr lang="de-DE" altLang="de-DE" dirty="0" err="1" smtClean="0">
                <a:sym typeface="Wingdings" panose="05000000000000000000" pitchFamily="2" charset="2"/>
              </a:rPr>
              <a:t>of</a:t>
            </a:r>
            <a:r>
              <a:rPr lang="de-DE" altLang="de-DE" dirty="0" smtClean="0">
                <a:sym typeface="Wingdings" panose="05000000000000000000" pitchFamily="2" charset="2"/>
              </a:rPr>
              <a:t> STS-XYTER (</a:t>
            </a:r>
            <a:r>
              <a:rPr lang="de-DE" altLang="de-DE" dirty="0" err="1" smtClean="0">
                <a:sym typeface="Wingdings" panose="05000000000000000000" pitchFamily="2" charset="2"/>
              </a:rPr>
              <a:t>as</a:t>
            </a:r>
            <a:r>
              <a:rPr lang="de-DE" altLang="de-DE" dirty="0" smtClean="0">
                <a:sym typeface="Wingdings" panose="05000000000000000000" pitchFamily="2" charset="2"/>
              </a:rPr>
              <a:t> </a:t>
            </a:r>
            <a:r>
              <a:rPr lang="de-DE" altLang="de-DE" dirty="0" err="1" smtClean="0">
                <a:sym typeface="Wingdings" panose="05000000000000000000" pitchFamily="2" charset="2"/>
              </a:rPr>
              <a:t>much</a:t>
            </a:r>
            <a:r>
              <a:rPr lang="de-DE" altLang="de-DE" dirty="0" smtClean="0">
                <a:sym typeface="Wingdings" panose="05000000000000000000" pitchFamily="2" charset="2"/>
              </a:rPr>
              <a:t> </a:t>
            </a:r>
            <a:r>
              <a:rPr lang="de-DE" altLang="de-DE" dirty="0" err="1" smtClean="0">
                <a:sym typeface="Wingdings" panose="05000000000000000000" pitchFamily="2" charset="2"/>
              </a:rPr>
              <a:t>as</a:t>
            </a:r>
            <a:r>
              <a:rPr lang="de-DE" altLang="de-DE" dirty="0" smtClean="0">
                <a:sym typeface="Wingdings" panose="05000000000000000000" pitchFamily="2" charset="2"/>
              </a:rPr>
              <a:t> </a:t>
            </a:r>
            <a:r>
              <a:rPr lang="de-DE" altLang="de-DE" dirty="0" err="1" smtClean="0">
                <a:sym typeface="Wingdings" panose="05000000000000000000" pitchFamily="2" charset="2"/>
              </a:rPr>
              <a:t>possible</a:t>
            </a:r>
            <a:r>
              <a:rPr lang="de-DE" altLang="de-DE" dirty="0" smtClean="0">
                <a:sym typeface="Wingdings" panose="05000000000000000000" pitchFamily="2" charset="2"/>
              </a:rPr>
              <a:t>)</a:t>
            </a:r>
          </a:p>
          <a:p>
            <a:pPr>
              <a:buFont typeface="Wingdings" pitchFamily="2" charset="2"/>
              <a:buChar char="à"/>
            </a:pPr>
            <a:endParaRPr lang="de-DE" altLang="de-DE" dirty="0">
              <a:sym typeface="Wingdings" panose="05000000000000000000" pitchFamily="2" charset="2"/>
            </a:endParaRPr>
          </a:p>
          <a:p>
            <a:pPr>
              <a:buFont typeface="Arial" panose="020B0604020202020204" pitchFamily="34" charset="0"/>
              <a:buChar char="■"/>
            </a:pPr>
            <a:r>
              <a:rPr lang="de-DE" altLang="de-DE" dirty="0" smtClean="0"/>
              <a:t>FEE-Chips (FASP, </a:t>
            </a:r>
            <a:r>
              <a:rPr lang="de-DE" altLang="de-DE" dirty="0" err="1" smtClean="0"/>
              <a:t>Spadic</a:t>
            </a:r>
            <a:r>
              <a:rPr lang="de-DE" altLang="de-DE" dirty="0" smtClean="0"/>
              <a:t>) </a:t>
            </a:r>
            <a:r>
              <a:rPr lang="de-DE" altLang="de-DE" dirty="0" err="1" smtClean="0"/>
              <a:t>and</a:t>
            </a:r>
            <a:r>
              <a:rPr lang="de-DE" altLang="de-DE" dirty="0" smtClean="0"/>
              <a:t> System Performance </a:t>
            </a:r>
            <a:r>
              <a:rPr lang="de-DE" altLang="de-DE" dirty="0" err="1" smtClean="0"/>
              <a:t>being</a:t>
            </a:r>
            <a:r>
              <a:rPr lang="de-DE" altLang="de-DE" dirty="0" smtClean="0"/>
              <a:t> </a:t>
            </a:r>
            <a:r>
              <a:rPr lang="de-DE" altLang="de-DE" dirty="0" err="1"/>
              <a:t>t</a:t>
            </a:r>
            <a:r>
              <a:rPr lang="de-DE" altLang="de-DE" dirty="0" err="1" smtClean="0"/>
              <a:t>ested</a:t>
            </a:r>
            <a:r>
              <a:rPr lang="de-DE" altLang="de-DE" dirty="0" smtClean="0"/>
              <a:t> at CERN in </a:t>
            </a:r>
            <a:r>
              <a:rPr lang="de-DE" altLang="de-DE" dirty="0" err="1" smtClean="0"/>
              <a:t>Detector</a:t>
            </a:r>
            <a:r>
              <a:rPr lang="de-DE" altLang="de-DE" dirty="0" smtClean="0"/>
              <a:t> Prototype Beam Time</a:t>
            </a:r>
          </a:p>
          <a:p>
            <a:endParaRPr lang="de-DE" altLang="de-DE" dirty="0"/>
          </a:p>
          <a:p>
            <a:endParaRPr lang="de-DE" altLang="de-DE"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96854" cy="705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0991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 y="228600"/>
            <a:ext cx="10111154" cy="533400"/>
          </a:xfrm>
        </p:spPr>
        <p:txBody>
          <a:bodyPr/>
          <a:lstStyle/>
          <a:p>
            <a:r>
              <a:rPr lang="en-US" dirty="0" smtClean="0">
                <a:solidFill>
                  <a:schemeClr val="accent1"/>
                </a:solidFill>
              </a:rPr>
              <a:t>CBM TRD: </a:t>
            </a:r>
            <a:r>
              <a:rPr lang="en-US" dirty="0" err="1" smtClean="0">
                <a:solidFill>
                  <a:schemeClr val="accent1"/>
                </a:solidFill>
              </a:rPr>
              <a:t>Spadic</a:t>
            </a:r>
            <a:r>
              <a:rPr lang="en-US" dirty="0" smtClean="0">
                <a:solidFill>
                  <a:schemeClr val="accent1"/>
                </a:solidFill>
              </a:rPr>
              <a:t> 2.0 in both versions available</a:t>
            </a:r>
            <a:endParaRPr lang="en-US" dirty="0">
              <a:solidFill>
                <a:schemeClr val="accent1"/>
              </a:solidFill>
            </a:endParaRPr>
          </a:p>
        </p:txBody>
      </p:sp>
      <p:sp>
        <p:nvSpPr>
          <p:cNvPr id="3" name="Inhaltsplatzhalter 2"/>
          <p:cNvSpPr>
            <a:spLocks noGrp="1"/>
          </p:cNvSpPr>
          <p:nvPr>
            <p:ph idx="1"/>
          </p:nvPr>
        </p:nvSpPr>
        <p:spPr>
          <a:xfrm>
            <a:off x="298942" y="896814"/>
            <a:ext cx="4004963" cy="4343400"/>
          </a:xfrm>
        </p:spPr>
        <p:txBody>
          <a:bodyPr/>
          <a:lstStyle/>
          <a:p>
            <a:r>
              <a:rPr lang="en-US" dirty="0"/>
              <a:t>T</a:t>
            </a:r>
            <a:r>
              <a:rPr lang="en-US" dirty="0" smtClean="0"/>
              <a:t>wo versions with aim to study: how to synthesize DDR multiplexers and </a:t>
            </a:r>
            <a:r>
              <a:rPr lang="en-US" dirty="0" err="1" smtClean="0"/>
              <a:t>serializers</a:t>
            </a:r>
            <a:r>
              <a:rPr lang="en-US" dirty="0" smtClean="0"/>
              <a:t> ...</a:t>
            </a:r>
          </a:p>
          <a:p>
            <a:endParaRPr lang="en-US" dirty="0" smtClean="0"/>
          </a:p>
          <a:p>
            <a:pPr marL="0" indent="0">
              <a:buNone/>
            </a:pPr>
            <a:r>
              <a:rPr lang="en-US" dirty="0" smtClean="0"/>
              <a:t> </a:t>
            </a:r>
            <a:endParaRPr lang="en-US" dirty="0"/>
          </a:p>
        </p:txBody>
      </p:sp>
      <p:pic>
        <p:nvPicPr>
          <p:cNvPr id="6146" name="Picture 2" descr="C:\Users\cschmidt\AppData\Local\Temp\Rar$DRa0.347\Gesam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4382" y="879232"/>
            <a:ext cx="5349732" cy="443132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schmidt\AppData\Local\Temp\Rar$DRa0.347\Spadic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41" y="3238826"/>
            <a:ext cx="3112476" cy="32894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schmidt\AppData\Local\Temp\Rar$DRa0.347\Spadic_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5017" y="2584938"/>
            <a:ext cx="3012930" cy="3167135"/>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2"/>
          <p:cNvSpPr txBox="1">
            <a:spLocks/>
          </p:cNvSpPr>
          <p:nvPr/>
        </p:nvSpPr>
        <p:spPr bwMode="auto">
          <a:xfrm>
            <a:off x="3634154" y="5804829"/>
            <a:ext cx="6178062"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a:lstStyle>
          <a:p>
            <a:r>
              <a:rPr lang="en-US" kern="0" dirty="0" smtClean="0"/>
              <a:t>by today, Michael Krieger managed to have the tools take the right choice... </a:t>
            </a:r>
          </a:p>
          <a:p>
            <a:pPr marL="0" indent="0">
              <a:buFont typeface="Wingdings" pitchFamily="2" charset="2"/>
              <a:buNone/>
            </a:pPr>
            <a:r>
              <a:rPr lang="en-US" kern="0" dirty="0" smtClean="0"/>
              <a:t> </a:t>
            </a:r>
            <a:endParaRPr lang="en-US" kern="0" dirty="0"/>
          </a:p>
        </p:txBody>
      </p:sp>
    </p:spTree>
    <p:extLst>
      <p:ext uri="{BB962C8B-B14F-4D97-AF65-F5344CB8AC3E}">
        <p14:creationId xmlns:p14="http://schemas.microsoft.com/office/powerpoint/2010/main" val="654534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1" name="Shape 31"/>
          <p:cNvSpPr txBox="1">
            <a:spLocks noGrp="1"/>
          </p:cNvSpPr>
          <p:nvPr>
            <p:ph type="title"/>
          </p:nvPr>
        </p:nvSpPr>
        <p:spPr>
          <a:xfrm>
            <a:off x="1697436" y="0"/>
            <a:ext cx="8208525" cy="816000"/>
          </a:xfrm>
          <a:prstGeom prst="rect">
            <a:avLst/>
          </a:prstGeom>
        </p:spPr>
        <p:txBody>
          <a:bodyPr lIns="91425" tIns="91425" rIns="91425" bIns="91425" anchor="ctr" anchorCtr="0">
            <a:noAutofit/>
          </a:bodyPr>
          <a:lstStyle/>
          <a:p>
            <a:pPr lvl="0"/>
            <a:r>
              <a:rPr lang="en-GB" dirty="0"/>
              <a:t>Readout Chip for </a:t>
            </a:r>
            <a:r>
              <a:rPr lang="en-GB" dirty="0" smtClean="0"/>
              <a:t>TRD: </a:t>
            </a:r>
            <a:r>
              <a:rPr lang="en-GB" dirty="0"/>
              <a:t>What’s new in SPADIC 2.0</a:t>
            </a:r>
            <a:r>
              <a:rPr lang="en-GB" dirty="0" smtClean="0"/>
              <a:t>? </a:t>
            </a:r>
            <a:endParaRPr lang="en-GB" dirty="0"/>
          </a:p>
        </p:txBody>
      </p:sp>
      <p:sp>
        <p:nvSpPr>
          <p:cNvPr id="32" name="Shape 32"/>
          <p:cNvSpPr txBox="1">
            <a:spLocks noGrp="1"/>
          </p:cNvSpPr>
          <p:nvPr>
            <p:ph type="body" idx="1"/>
          </p:nvPr>
        </p:nvSpPr>
        <p:spPr>
          <a:xfrm>
            <a:off x="2" y="1250050"/>
            <a:ext cx="9905998" cy="5429400"/>
          </a:xfrm>
          <a:prstGeom prst="rect">
            <a:avLst/>
          </a:prstGeom>
        </p:spPr>
        <p:txBody>
          <a:bodyPr lIns="91425" tIns="91425" rIns="91425" bIns="91425" anchor="t" anchorCtr="0">
            <a:noAutofit/>
          </a:bodyPr>
          <a:lstStyle/>
          <a:p>
            <a:pPr marL="457200" lvl="0" indent="-228600" rtl="0">
              <a:lnSpc>
                <a:spcPct val="115000"/>
              </a:lnSpc>
              <a:spcBef>
                <a:spcPts val="0"/>
              </a:spcBef>
            </a:pPr>
            <a:r>
              <a:rPr lang="en-GB" dirty="0"/>
              <a:t>Replace </a:t>
            </a:r>
            <a:r>
              <a:rPr lang="en-GB" dirty="0" err="1"/>
              <a:t>CBMnet</a:t>
            </a:r>
            <a:r>
              <a:rPr lang="en-GB" dirty="0"/>
              <a:t> by (unnamed) interface to the </a:t>
            </a:r>
            <a:r>
              <a:rPr lang="en-GB" dirty="0" smtClean="0"/>
              <a:t>DPB </a:t>
            </a:r>
            <a:r>
              <a:rPr lang="en-GB" dirty="0"/>
              <a:t>over E-Links </a:t>
            </a:r>
            <a:r>
              <a:rPr lang="en-GB" dirty="0" smtClean="0"/>
              <a:t> (</a:t>
            </a:r>
            <a:r>
              <a:rPr lang="en-GB" dirty="0"/>
              <a:t>via GBTX</a:t>
            </a:r>
            <a:r>
              <a:rPr lang="en-GB" dirty="0" smtClean="0"/>
              <a:t>)    </a:t>
            </a:r>
            <a:r>
              <a:rPr lang="en-GB" sz="2800" dirty="0" smtClean="0">
                <a:solidFill>
                  <a:srgbClr val="0070C0"/>
                </a:solidFill>
                <a:sym typeface="Wingdings" panose="05000000000000000000" pitchFamily="2" charset="2"/>
              </a:rPr>
              <a:t> second GBT-adapted CBM-Chip</a:t>
            </a:r>
            <a:endParaRPr lang="en-GB" dirty="0">
              <a:solidFill>
                <a:srgbClr val="0070C0"/>
              </a:solidFill>
            </a:endParaRPr>
          </a:p>
          <a:p>
            <a:pPr marL="457200" lvl="0" indent="-228600" rtl="0">
              <a:lnSpc>
                <a:spcPct val="115000"/>
              </a:lnSpc>
              <a:spcBef>
                <a:spcPts val="0"/>
              </a:spcBef>
            </a:pPr>
            <a:r>
              <a:rPr lang="en-GB" dirty="0" err="1" smtClean="0"/>
              <a:t>GBTx</a:t>
            </a:r>
            <a:r>
              <a:rPr lang="en-GB" dirty="0" smtClean="0"/>
              <a:t> </a:t>
            </a:r>
            <a:r>
              <a:rPr lang="en-GB" dirty="0"/>
              <a:t>clock </a:t>
            </a:r>
            <a:r>
              <a:rPr lang="en-GB" dirty="0" smtClean="0"/>
              <a:t>frequencies: adapt </a:t>
            </a:r>
            <a:r>
              <a:rPr lang="en-GB" dirty="0"/>
              <a:t>ADC sampling rate from 25 to 16 MHz</a:t>
            </a:r>
          </a:p>
          <a:p>
            <a:pPr marL="457200" lvl="0" indent="-228600" rtl="0">
              <a:lnSpc>
                <a:spcPct val="115000"/>
              </a:lnSpc>
              <a:spcBef>
                <a:spcPts val="0"/>
              </a:spcBef>
            </a:pPr>
            <a:r>
              <a:rPr lang="en-GB" dirty="0"/>
              <a:t>Adjust the amplifier shaping time </a:t>
            </a:r>
            <a:r>
              <a:rPr lang="en-GB" dirty="0" smtClean="0"/>
              <a:t>accordingly and to meet expectations on signals</a:t>
            </a:r>
            <a:endParaRPr lang="en-GB" dirty="0"/>
          </a:p>
          <a:p>
            <a:pPr marL="457200" lvl="0" indent="-228600" rtl="0">
              <a:lnSpc>
                <a:spcPct val="115000"/>
              </a:lnSpc>
              <a:spcBef>
                <a:spcPts val="0"/>
              </a:spcBef>
            </a:pPr>
            <a:r>
              <a:rPr lang="en-GB" dirty="0"/>
              <a:t>Important: finish the design to catch the engineering run</a:t>
            </a:r>
          </a:p>
          <a:p>
            <a:pPr marL="457200" lvl="0" indent="-228600" rtl="0">
              <a:spcBef>
                <a:spcPts val="0"/>
              </a:spcBef>
            </a:pPr>
            <a:endParaRPr lang="en-GB" dirty="0" smtClean="0"/>
          </a:p>
          <a:p>
            <a:pPr marL="457200" lvl="0" indent="-228600" rtl="0">
              <a:spcBef>
                <a:spcPts val="0"/>
              </a:spcBef>
            </a:pPr>
            <a:r>
              <a:rPr lang="en-GB" dirty="0" smtClean="0"/>
              <a:t>Some </a:t>
            </a:r>
            <a:r>
              <a:rPr lang="en-GB" dirty="0"/>
              <a:t>simpler adjustments can be done already</a:t>
            </a:r>
          </a:p>
          <a:p>
            <a:pPr marL="914400" lvl="1" indent="-228600">
              <a:spcBef>
                <a:spcPts val="0"/>
              </a:spcBef>
            </a:pPr>
            <a:r>
              <a:rPr lang="en-GB" dirty="0" smtClean="0"/>
              <a:t>Increase </a:t>
            </a:r>
            <a:r>
              <a:rPr lang="en-GB" dirty="0"/>
              <a:t>the number of “pre-samples” (before the rising edge of a pulse)</a:t>
            </a:r>
          </a:p>
        </p:txBody>
      </p:sp>
      <p:sp>
        <p:nvSpPr>
          <p:cNvPr id="33" name="Shape 33"/>
          <p:cNvSpPr txBox="1">
            <a:spLocks noGrp="1"/>
          </p:cNvSpPr>
          <p:nvPr>
            <p:ph type="sldNum" idx="12"/>
          </p:nvPr>
        </p:nvSpPr>
        <p:spPr>
          <a:xfrm>
            <a:off x="1697583" y="6500825"/>
            <a:ext cx="8208525" cy="357300"/>
          </a:xfrm>
          <a:prstGeom prst="rect">
            <a:avLst/>
          </a:prstGeom>
        </p:spPr>
        <p:txBody>
          <a:bodyPr lIns="91425" tIns="45700" rIns="91425" bIns="45700" anchor="ctr" anchorCtr="0">
            <a:noAutofit/>
          </a:bodyPr>
          <a:lstStyle/>
          <a:p>
            <a:pPr>
              <a:buClr>
                <a:srgbClr val="000000"/>
              </a:buClr>
              <a:buSzPct val="25000"/>
              <a:buFont typeface="Arial"/>
              <a:buNone/>
            </a:pPr>
            <a:r>
              <a:rPr lang="en-GB"/>
              <a:t>M. Krieger, ZITI, Uni Heidelberg       </a:t>
            </a:r>
            <a:fld id="{00000000-1234-1234-1234-123412341234}" type="slidenum">
              <a:rPr lang="en-GB"/>
              <a:pPr>
                <a:buClr>
                  <a:srgbClr val="000000"/>
                </a:buClr>
                <a:buSzPct val="25000"/>
                <a:buFont typeface="Arial"/>
                <a:buNone/>
              </a:pPr>
              <a:t>26</a:t>
            </a:fld>
            <a:endParaRPr lang="en-GB"/>
          </a:p>
        </p:txBody>
      </p:sp>
      <p:sp>
        <p:nvSpPr>
          <p:cNvPr id="7" name="Textfeld 6"/>
          <p:cNvSpPr txBox="1"/>
          <p:nvPr/>
        </p:nvSpPr>
        <p:spPr>
          <a:xfrm>
            <a:off x="102549" y="5537662"/>
            <a:ext cx="8727774" cy="646331"/>
          </a:xfrm>
          <a:prstGeom prst="rect">
            <a:avLst/>
          </a:prstGeom>
          <a:noFill/>
        </p:spPr>
        <p:txBody>
          <a:bodyPr wrap="none" rtlCol="0">
            <a:spAutoFit/>
          </a:bodyPr>
          <a:lstStyle/>
          <a:p>
            <a:pPr marL="285750" indent="-285750">
              <a:buFont typeface="Wingdings"/>
              <a:buChar char="à"/>
            </a:pPr>
            <a:r>
              <a:rPr lang="en-US" sz="1800" dirty="0" err="1" smtClean="0">
                <a:solidFill>
                  <a:srgbClr val="0070C0"/>
                </a:solidFill>
                <a:sym typeface="Wingdings" panose="05000000000000000000" pitchFamily="2" charset="2"/>
              </a:rPr>
              <a:t>Woytek</a:t>
            </a:r>
            <a:r>
              <a:rPr lang="en-US" sz="1800" dirty="0" smtClean="0">
                <a:solidFill>
                  <a:srgbClr val="0070C0"/>
                </a:solidFill>
                <a:sym typeface="Wingdings" panose="05000000000000000000" pitchFamily="2" charset="2"/>
              </a:rPr>
              <a:t> </a:t>
            </a:r>
            <a:r>
              <a:rPr lang="en-US" sz="1800" dirty="0" err="1" smtClean="0">
                <a:solidFill>
                  <a:srgbClr val="0070C0"/>
                </a:solidFill>
                <a:sym typeface="Wingdings" panose="05000000000000000000" pitchFamily="2" charset="2"/>
              </a:rPr>
              <a:t>Zabolotny´s</a:t>
            </a:r>
            <a:r>
              <a:rPr lang="en-US" sz="1800" dirty="0" smtClean="0">
                <a:solidFill>
                  <a:srgbClr val="0070C0"/>
                </a:solidFill>
                <a:sym typeface="Wingdings" panose="05000000000000000000" pitchFamily="2" charset="2"/>
              </a:rPr>
              <a:t>  (WUT) FPGA protocol test bench can be used for real tests </a:t>
            </a:r>
          </a:p>
          <a:p>
            <a:r>
              <a:rPr lang="en-US" sz="1800" dirty="0">
                <a:solidFill>
                  <a:srgbClr val="0070C0"/>
                </a:solidFill>
                <a:sym typeface="Wingdings" panose="05000000000000000000" pitchFamily="2" charset="2"/>
              </a:rPr>
              <a:t>	</a:t>
            </a:r>
            <a:r>
              <a:rPr lang="en-US" sz="1800" dirty="0" smtClean="0">
                <a:solidFill>
                  <a:srgbClr val="0070C0"/>
                </a:solidFill>
                <a:sym typeface="Wingdings" panose="05000000000000000000" pitchFamily="2" charset="2"/>
              </a:rPr>
              <a:t>	on STS-XYTER as well as </a:t>
            </a:r>
            <a:r>
              <a:rPr lang="en-US" sz="1800" dirty="0" err="1" smtClean="0">
                <a:solidFill>
                  <a:srgbClr val="0070C0"/>
                </a:solidFill>
                <a:sym typeface="Wingdings" panose="05000000000000000000" pitchFamily="2" charset="2"/>
              </a:rPr>
              <a:t>Spadic</a:t>
            </a:r>
            <a:endParaRPr lang="en-US" sz="1800" dirty="0">
              <a:solidFill>
                <a:srgbClr val="0070C0"/>
              </a:solidFill>
            </a:endParaRPr>
          </a:p>
        </p:txBody>
      </p:sp>
    </p:spTree>
    <p:extLst>
      <p:ext uri="{BB962C8B-B14F-4D97-AF65-F5344CB8AC3E}">
        <p14:creationId xmlns:p14="http://schemas.microsoft.com/office/powerpoint/2010/main" val="2143260458"/>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p:cNvSpPr>
            <a:spLocks noChangeArrowheads="1"/>
          </p:cNvSpPr>
          <p:nvPr/>
        </p:nvSpPr>
        <p:spPr bwMode="auto">
          <a:xfrm>
            <a:off x="0" y="0"/>
            <a:ext cx="9906000" cy="6858000"/>
          </a:xfrm>
          <a:prstGeom prst="rect">
            <a:avLst/>
          </a:prstGeom>
          <a:solidFill>
            <a:srgbClr val="CBEDC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 name="Rectangle 2"/>
          <p:cNvSpPr>
            <a:spLocks noGrp="1" noChangeArrowheads="1"/>
          </p:cNvSpPr>
          <p:nvPr>
            <p:ph type="title"/>
          </p:nvPr>
        </p:nvSpPr>
        <p:spPr>
          <a:xfrm>
            <a:off x="439738" y="228600"/>
            <a:ext cx="9271000" cy="533400"/>
          </a:xfrm>
          <a:solidFill>
            <a:srgbClr val="00B050"/>
          </a:solidFill>
        </p:spPr>
        <p:txBody>
          <a:bodyPr/>
          <a:lstStyle/>
          <a:p>
            <a:r>
              <a:rPr lang="de-DE" altLang="de-DE" dirty="0" smtClean="0">
                <a:solidFill>
                  <a:schemeClr val="bg1"/>
                </a:solidFill>
              </a:rPr>
              <a:t>FASP: an alternative front-end </a:t>
            </a:r>
            <a:r>
              <a:rPr lang="de-DE" altLang="de-DE" dirty="0" err="1" smtClean="0">
                <a:solidFill>
                  <a:schemeClr val="bg1"/>
                </a:solidFill>
              </a:rPr>
              <a:t>for</a:t>
            </a:r>
            <a:r>
              <a:rPr lang="de-DE" altLang="de-DE" dirty="0" smtClean="0">
                <a:solidFill>
                  <a:schemeClr val="bg1"/>
                </a:solidFill>
              </a:rPr>
              <a:t> </a:t>
            </a:r>
            <a:r>
              <a:rPr lang="de-DE" altLang="de-DE" dirty="0" err="1" smtClean="0">
                <a:solidFill>
                  <a:schemeClr val="bg1"/>
                </a:solidFill>
              </a:rPr>
              <a:t>the</a:t>
            </a:r>
            <a:r>
              <a:rPr lang="de-DE" altLang="de-DE" dirty="0" smtClean="0">
                <a:solidFill>
                  <a:schemeClr val="bg1"/>
                </a:solidFill>
              </a:rPr>
              <a:t> TRD </a:t>
            </a:r>
            <a:r>
              <a:rPr lang="de-DE" altLang="de-DE" dirty="0" err="1" smtClean="0">
                <a:solidFill>
                  <a:schemeClr val="bg1"/>
                </a:solidFill>
              </a:rPr>
              <a:t>readout</a:t>
            </a:r>
            <a:endParaRPr lang="de-DE" altLang="de-DE" dirty="0" smtClean="0">
              <a:solidFill>
                <a:schemeClr val="bg1"/>
              </a:solidFill>
            </a:endParaRPr>
          </a:p>
        </p:txBody>
      </p:sp>
      <p:sp>
        <p:nvSpPr>
          <p:cNvPr id="9219" name="Rectangle 3"/>
          <p:cNvSpPr>
            <a:spLocks noGrp="1" noChangeArrowheads="1"/>
          </p:cNvSpPr>
          <p:nvPr>
            <p:ph type="body" idx="1"/>
          </p:nvPr>
        </p:nvSpPr>
        <p:spPr>
          <a:xfrm>
            <a:off x="606242" y="1884576"/>
            <a:ext cx="8859837" cy="5619750"/>
          </a:xfrm>
        </p:spPr>
        <p:txBody>
          <a:bodyPr/>
          <a:lstStyle/>
          <a:p>
            <a:pPr>
              <a:lnSpc>
                <a:spcPct val="90000"/>
              </a:lnSpc>
            </a:pPr>
            <a:r>
              <a:rPr lang="de-DE" altLang="de-DE" sz="2000" dirty="0" smtClean="0"/>
              <a:t>TRD front-end </a:t>
            </a:r>
            <a:r>
              <a:rPr lang="de-DE" altLang="de-DE" sz="2000" dirty="0" err="1" smtClean="0"/>
              <a:t>with</a:t>
            </a:r>
            <a:r>
              <a:rPr lang="de-DE" altLang="de-DE" sz="2000" dirty="0" smtClean="0"/>
              <a:t> </a:t>
            </a:r>
            <a:r>
              <a:rPr lang="de-DE" altLang="de-DE" sz="2000" dirty="0" err="1" smtClean="0"/>
              <a:t>built</a:t>
            </a:r>
            <a:r>
              <a:rPr lang="de-DE" altLang="de-DE" sz="2000" dirty="0" smtClean="0"/>
              <a:t>-in </a:t>
            </a:r>
            <a:r>
              <a:rPr lang="de-DE" altLang="de-DE" sz="2000" dirty="0" err="1" smtClean="0"/>
              <a:t>peak</a:t>
            </a:r>
            <a:r>
              <a:rPr lang="de-DE" altLang="de-DE" sz="2000" dirty="0" smtClean="0"/>
              <a:t> </a:t>
            </a:r>
            <a:r>
              <a:rPr lang="de-DE" altLang="de-DE" sz="2000" dirty="0" err="1" smtClean="0"/>
              <a:t>detection</a:t>
            </a:r>
            <a:r>
              <a:rPr lang="de-DE" altLang="de-DE" sz="2000" dirty="0" smtClean="0"/>
              <a:t> </a:t>
            </a:r>
            <a:r>
              <a:rPr lang="de-DE" altLang="de-DE" sz="2000" dirty="0" err="1" smtClean="0"/>
              <a:t>and</a:t>
            </a:r>
            <a:endParaRPr lang="de-DE" altLang="de-DE" sz="2000" dirty="0" smtClean="0"/>
          </a:p>
          <a:p>
            <a:pPr marL="0" indent="0">
              <a:lnSpc>
                <a:spcPct val="90000"/>
              </a:lnSpc>
              <a:buNone/>
            </a:pPr>
            <a:r>
              <a:rPr lang="de-DE" altLang="de-DE" sz="2000" dirty="0"/>
              <a:t>	</a:t>
            </a:r>
            <a:r>
              <a:rPr lang="de-DE" altLang="de-DE" sz="2000" dirty="0" smtClean="0"/>
              <a:t> fast </a:t>
            </a:r>
            <a:r>
              <a:rPr lang="de-DE" altLang="de-DE" sz="2000" dirty="0" err="1" smtClean="0"/>
              <a:t>baseline</a:t>
            </a:r>
            <a:r>
              <a:rPr lang="de-DE" altLang="de-DE" sz="2000" dirty="0" smtClean="0"/>
              <a:t> </a:t>
            </a:r>
            <a:r>
              <a:rPr lang="de-DE" altLang="de-DE" sz="2000" dirty="0" err="1" smtClean="0"/>
              <a:t>return</a:t>
            </a:r>
            <a:endParaRPr lang="de-DE" altLang="de-DE" sz="2000" dirty="0" smtClean="0"/>
          </a:p>
          <a:p>
            <a:pPr>
              <a:lnSpc>
                <a:spcPct val="90000"/>
              </a:lnSpc>
              <a:buFont typeface="Wingdings" pitchFamily="2" charset="2"/>
              <a:buNone/>
            </a:pPr>
            <a:r>
              <a:rPr lang="de-DE" altLang="de-DE" sz="2000" dirty="0" smtClean="0"/>
              <a:t>	</a:t>
            </a:r>
          </a:p>
          <a:p>
            <a:pPr>
              <a:lnSpc>
                <a:spcPct val="90000"/>
              </a:lnSpc>
            </a:pPr>
            <a:r>
              <a:rPr lang="de-DE" altLang="de-DE" sz="2000" dirty="0" smtClean="0"/>
              <a:t>FASP 02: New </a:t>
            </a:r>
            <a:r>
              <a:rPr lang="de-DE" altLang="de-DE" sz="2000" dirty="0" err="1" smtClean="0"/>
              <a:t>submission</a:t>
            </a:r>
            <a:r>
              <a:rPr lang="de-DE" altLang="de-DE" sz="2000" dirty="0" smtClean="0"/>
              <a:t> </a:t>
            </a:r>
            <a:r>
              <a:rPr lang="de-DE" altLang="de-DE" sz="2000" dirty="0" err="1" smtClean="0"/>
              <a:t>planned</a:t>
            </a:r>
            <a:r>
              <a:rPr lang="de-DE" altLang="de-DE" sz="2000" dirty="0" smtClean="0"/>
              <a:t>: 		      </a:t>
            </a:r>
          </a:p>
          <a:p>
            <a:pPr marL="0" indent="0">
              <a:lnSpc>
                <a:spcPct val="90000"/>
              </a:lnSpc>
              <a:buNone/>
            </a:pPr>
            <a:r>
              <a:rPr lang="de-DE" altLang="de-DE" sz="2000" dirty="0" err="1" smtClean="0"/>
              <a:t>Towards</a:t>
            </a:r>
            <a:r>
              <a:rPr lang="de-DE" altLang="de-DE" sz="2000" dirty="0" smtClean="0"/>
              <a:t> a 16 </a:t>
            </a:r>
            <a:r>
              <a:rPr lang="de-DE" altLang="de-DE" sz="2000" dirty="0" err="1" smtClean="0"/>
              <a:t>ch</a:t>
            </a:r>
            <a:r>
              <a:rPr lang="de-DE" altLang="de-DE" sz="2000" dirty="0" smtClean="0"/>
              <a:t>, </a:t>
            </a:r>
            <a:r>
              <a:rPr lang="de-DE" altLang="de-DE" sz="2000" dirty="0" err="1" smtClean="0"/>
              <a:t>purely</a:t>
            </a:r>
            <a:r>
              <a:rPr lang="de-DE" altLang="de-DE" sz="2000" dirty="0" smtClean="0"/>
              <a:t> </a:t>
            </a:r>
            <a:r>
              <a:rPr lang="de-DE" altLang="de-DE" sz="2000" dirty="0" err="1" smtClean="0"/>
              <a:t>analogue</a:t>
            </a:r>
            <a:r>
              <a:rPr lang="de-DE" altLang="de-DE" sz="2000" dirty="0" smtClean="0"/>
              <a:t> </a:t>
            </a:r>
            <a:r>
              <a:rPr lang="de-DE" altLang="de-DE" sz="2000" dirty="0" err="1" smtClean="0"/>
              <a:t>chip</a:t>
            </a:r>
            <a:r>
              <a:rPr lang="de-DE" altLang="de-DE" sz="2000" dirty="0" smtClean="0"/>
              <a:t> </a:t>
            </a:r>
            <a:r>
              <a:rPr lang="de-DE" altLang="de-DE" sz="2000" dirty="0" err="1" smtClean="0"/>
              <a:t>with</a:t>
            </a:r>
            <a:r>
              <a:rPr lang="de-DE" altLang="de-DE" sz="2000" dirty="0" smtClean="0"/>
              <a:t> </a:t>
            </a:r>
          </a:p>
          <a:p>
            <a:pPr marL="0" indent="0">
              <a:lnSpc>
                <a:spcPct val="90000"/>
              </a:lnSpc>
              <a:buNone/>
            </a:pPr>
            <a:r>
              <a:rPr lang="de-DE" altLang="de-DE" sz="2000" dirty="0" err="1" smtClean="0"/>
              <a:t>altered</a:t>
            </a:r>
            <a:r>
              <a:rPr lang="de-DE" altLang="de-DE" sz="2000" dirty="0" smtClean="0"/>
              <a:t> </a:t>
            </a:r>
            <a:r>
              <a:rPr lang="de-DE" altLang="de-DE" sz="2000" dirty="0" err="1" smtClean="0"/>
              <a:t>peaking</a:t>
            </a:r>
            <a:r>
              <a:rPr lang="de-DE" altLang="de-DE" sz="2000" dirty="0" smtClean="0"/>
              <a:t> time </a:t>
            </a:r>
            <a:r>
              <a:rPr lang="de-DE" altLang="de-DE" sz="2000" dirty="0" err="1" smtClean="0"/>
              <a:t>of</a:t>
            </a:r>
            <a:r>
              <a:rPr lang="de-DE" altLang="de-DE" sz="2000" dirty="0" smtClean="0"/>
              <a:t> 100ns, 200 </a:t>
            </a:r>
            <a:r>
              <a:rPr lang="de-DE" altLang="de-DE" sz="2000" dirty="0" err="1" smtClean="0"/>
              <a:t>fC</a:t>
            </a:r>
            <a:r>
              <a:rPr lang="de-DE" altLang="de-DE" sz="2000" dirty="0" smtClean="0"/>
              <a:t> </a:t>
            </a:r>
            <a:r>
              <a:rPr lang="de-DE" altLang="de-DE" sz="2000" dirty="0" err="1" smtClean="0"/>
              <a:t>dynamic</a:t>
            </a:r>
            <a:r>
              <a:rPr lang="de-DE" altLang="de-DE" sz="2000" dirty="0" smtClean="0"/>
              <a:t> </a:t>
            </a:r>
            <a:r>
              <a:rPr lang="de-DE" altLang="de-DE" sz="2000" dirty="0" err="1" smtClean="0"/>
              <a:t>range</a:t>
            </a:r>
            <a:r>
              <a:rPr lang="de-DE" altLang="de-DE" sz="2000" dirty="0" smtClean="0"/>
              <a:t> in AMS 0.35µ. </a:t>
            </a:r>
          </a:p>
          <a:p>
            <a:pPr algn="ctr">
              <a:lnSpc>
                <a:spcPct val="90000"/>
              </a:lnSpc>
              <a:buFont typeface="Wingdings" pitchFamily="2" charset="2"/>
              <a:buNone/>
            </a:pPr>
            <a:endParaRPr lang="de-DE" altLang="de-DE" sz="2000" b="1" dirty="0" smtClean="0">
              <a:solidFill>
                <a:srgbClr val="008000"/>
              </a:solidFill>
            </a:endParaRPr>
          </a:p>
          <a:p>
            <a:pPr algn="ctr">
              <a:lnSpc>
                <a:spcPct val="90000"/>
              </a:lnSpc>
              <a:buFont typeface="Wingdings" pitchFamily="2" charset="2"/>
              <a:buNone/>
            </a:pPr>
            <a:r>
              <a:rPr lang="de-DE" altLang="de-DE" sz="1600" b="1" dirty="0">
                <a:solidFill>
                  <a:srgbClr val="008000"/>
                </a:solidFill>
              </a:rPr>
              <a:t>H</a:t>
            </a:r>
            <a:r>
              <a:rPr lang="de-DE" altLang="de-DE" sz="1600" b="1" dirty="0" smtClean="0">
                <a:solidFill>
                  <a:srgbClr val="008000"/>
                </a:solidFill>
              </a:rPr>
              <a:t>igh </a:t>
            </a:r>
            <a:r>
              <a:rPr lang="de-DE" altLang="de-DE" sz="1600" b="1" dirty="0" err="1" smtClean="0">
                <a:solidFill>
                  <a:srgbClr val="008000"/>
                </a:solidFill>
              </a:rPr>
              <a:t>precision</a:t>
            </a:r>
            <a:r>
              <a:rPr lang="de-DE" altLang="de-DE" sz="1600" b="1" dirty="0" smtClean="0">
                <a:solidFill>
                  <a:srgbClr val="008000"/>
                </a:solidFill>
              </a:rPr>
              <a:t> </a:t>
            </a:r>
            <a:r>
              <a:rPr lang="de-DE" altLang="de-DE" sz="1600" b="1" dirty="0" err="1" smtClean="0">
                <a:solidFill>
                  <a:srgbClr val="008000"/>
                </a:solidFill>
              </a:rPr>
              <a:t>analogue</a:t>
            </a:r>
            <a:r>
              <a:rPr lang="de-DE" altLang="de-DE" sz="1600" b="1" dirty="0" smtClean="0">
                <a:solidFill>
                  <a:srgbClr val="008000"/>
                </a:solidFill>
              </a:rPr>
              <a:t> </a:t>
            </a:r>
            <a:r>
              <a:rPr lang="de-DE" altLang="de-DE" sz="1600" b="1" dirty="0" err="1" smtClean="0">
                <a:solidFill>
                  <a:srgbClr val="008000"/>
                </a:solidFill>
              </a:rPr>
              <a:t>circuitry</a:t>
            </a:r>
            <a:r>
              <a:rPr lang="de-DE" altLang="de-DE" sz="1600" b="1" dirty="0" smtClean="0">
                <a:solidFill>
                  <a:srgbClr val="008000"/>
                </a:solidFill>
              </a:rPr>
              <a:t>, </a:t>
            </a:r>
            <a:r>
              <a:rPr lang="de-DE" altLang="de-DE" sz="1600" b="1" dirty="0" err="1" smtClean="0">
                <a:solidFill>
                  <a:srgbClr val="008000"/>
                </a:solidFill>
              </a:rPr>
              <a:t>built</a:t>
            </a:r>
            <a:r>
              <a:rPr lang="de-DE" altLang="de-DE" sz="1600" b="1" dirty="0" smtClean="0">
                <a:solidFill>
                  <a:srgbClr val="008000"/>
                </a:solidFill>
              </a:rPr>
              <a:t> </a:t>
            </a:r>
            <a:r>
              <a:rPr lang="de-DE" altLang="de-DE" sz="1600" b="1" dirty="0" err="1" smtClean="0">
                <a:solidFill>
                  <a:srgbClr val="008000"/>
                </a:solidFill>
              </a:rPr>
              <a:t>to</a:t>
            </a:r>
            <a:r>
              <a:rPr lang="de-DE" altLang="de-DE" sz="1600" b="1" dirty="0" smtClean="0">
                <a:solidFill>
                  <a:srgbClr val="008000"/>
                </a:solidFill>
              </a:rPr>
              <a:t> </a:t>
            </a:r>
            <a:r>
              <a:rPr lang="de-DE" altLang="de-DE" sz="1600" b="1" dirty="0" err="1" smtClean="0">
                <a:solidFill>
                  <a:srgbClr val="008000"/>
                </a:solidFill>
              </a:rPr>
              <a:t>precisely</a:t>
            </a:r>
            <a:r>
              <a:rPr lang="de-DE" altLang="de-DE" sz="1600" b="1" dirty="0" smtClean="0">
                <a:solidFill>
                  <a:srgbClr val="008000"/>
                </a:solidFill>
              </a:rPr>
              <a:t> </a:t>
            </a:r>
            <a:r>
              <a:rPr lang="de-DE" altLang="de-DE" sz="1600" b="1" dirty="0" err="1" smtClean="0">
                <a:solidFill>
                  <a:srgbClr val="008000"/>
                </a:solidFill>
              </a:rPr>
              <a:t>meet</a:t>
            </a:r>
            <a:r>
              <a:rPr lang="de-DE" altLang="de-DE" sz="1600" b="1" dirty="0" smtClean="0">
                <a:solidFill>
                  <a:srgbClr val="008000"/>
                </a:solidFill>
              </a:rPr>
              <a:t> high-rates TRD </a:t>
            </a:r>
            <a:r>
              <a:rPr lang="de-DE" altLang="de-DE" sz="1600" b="1" dirty="0" err="1" smtClean="0">
                <a:solidFill>
                  <a:srgbClr val="008000"/>
                </a:solidFill>
              </a:rPr>
              <a:t>necessities</a:t>
            </a:r>
            <a:r>
              <a:rPr lang="de-DE" altLang="de-DE" sz="1600" b="1" dirty="0" smtClean="0">
                <a:solidFill>
                  <a:srgbClr val="008000"/>
                </a:solidFill>
              </a:rPr>
              <a:t>!</a:t>
            </a:r>
          </a:p>
          <a:p>
            <a:pPr algn="ctr">
              <a:lnSpc>
                <a:spcPct val="90000"/>
              </a:lnSpc>
              <a:buFont typeface="Wingdings" pitchFamily="2" charset="2"/>
              <a:buNone/>
            </a:pPr>
            <a:endParaRPr lang="de-DE" altLang="de-DE" sz="2000" dirty="0" smtClean="0"/>
          </a:p>
          <a:p>
            <a:pPr>
              <a:lnSpc>
                <a:spcPct val="90000"/>
              </a:lnSpc>
            </a:pPr>
            <a:r>
              <a:rPr lang="de-DE" altLang="de-DE" sz="2000" dirty="0" smtClean="0"/>
              <a:t>Design </a:t>
            </a:r>
            <a:r>
              <a:rPr lang="de-DE" altLang="de-DE" sz="2000" dirty="0" err="1" smtClean="0"/>
              <a:t>is</a:t>
            </a:r>
            <a:r>
              <a:rPr lang="de-DE" altLang="de-DE" sz="2000" dirty="0" smtClean="0"/>
              <a:t> not </a:t>
            </a:r>
            <a:r>
              <a:rPr lang="de-DE" altLang="de-DE" sz="2000" dirty="0" err="1" smtClean="0"/>
              <a:t>yet</a:t>
            </a:r>
            <a:r>
              <a:rPr lang="de-DE" altLang="de-DE" sz="2000" dirty="0" smtClean="0"/>
              <a:t> </a:t>
            </a:r>
            <a:r>
              <a:rPr lang="de-DE" altLang="de-DE" sz="2000" dirty="0" err="1" smtClean="0"/>
              <a:t>migrated</a:t>
            </a:r>
            <a:r>
              <a:rPr lang="de-DE" altLang="de-DE" sz="2000" dirty="0" smtClean="0"/>
              <a:t> </a:t>
            </a:r>
            <a:r>
              <a:rPr lang="de-DE" altLang="de-DE" sz="2000" dirty="0" err="1" smtClean="0"/>
              <a:t>to</a:t>
            </a:r>
            <a:r>
              <a:rPr lang="de-DE" altLang="de-DE" sz="2000" dirty="0" smtClean="0"/>
              <a:t> UMC 0.180 </a:t>
            </a:r>
            <a:r>
              <a:rPr lang="de-DE" altLang="de-DE" sz="2000" dirty="0" smtClean="0">
                <a:sym typeface="Wingdings" pitchFamily="2" charset="2"/>
              </a:rPr>
              <a:t></a:t>
            </a:r>
            <a:r>
              <a:rPr lang="de-DE" altLang="de-DE" sz="2000" dirty="0" smtClean="0"/>
              <a:t> 				</a:t>
            </a:r>
            <a:r>
              <a:rPr lang="de-DE" altLang="de-DE" sz="2000" dirty="0" err="1" smtClean="0"/>
              <a:t>exploitation</a:t>
            </a:r>
            <a:r>
              <a:rPr lang="de-DE" altLang="de-DE" sz="2000" dirty="0" smtClean="0"/>
              <a:t> </a:t>
            </a:r>
            <a:r>
              <a:rPr lang="de-DE" altLang="de-DE" sz="2000" dirty="0" err="1" smtClean="0"/>
              <a:t>of</a:t>
            </a:r>
            <a:r>
              <a:rPr lang="de-DE" altLang="de-DE" sz="2000" dirty="0" smtClean="0"/>
              <a:t> </a:t>
            </a:r>
            <a:r>
              <a:rPr lang="de-DE" altLang="de-DE" sz="2000" dirty="0" err="1" smtClean="0"/>
              <a:t>the</a:t>
            </a:r>
            <a:r>
              <a:rPr lang="de-DE" altLang="de-DE" sz="2000" dirty="0" smtClean="0"/>
              <a:t> CBM-XYTER backend </a:t>
            </a:r>
            <a:r>
              <a:rPr lang="de-DE" altLang="de-DE" sz="2000" dirty="0" err="1" smtClean="0"/>
              <a:t>toolbox</a:t>
            </a:r>
            <a:r>
              <a:rPr lang="de-DE" altLang="de-DE" sz="2000" dirty="0" smtClean="0"/>
              <a:t> not </a:t>
            </a:r>
            <a:r>
              <a:rPr lang="de-DE" altLang="de-DE" sz="2000" dirty="0" err="1" smtClean="0"/>
              <a:t>yet</a:t>
            </a:r>
            <a:r>
              <a:rPr lang="de-DE" altLang="de-DE" sz="2000" dirty="0" smtClean="0"/>
              <a:t> </a:t>
            </a:r>
            <a:r>
              <a:rPr lang="de-DE" altLang="de-DE" sz="2000" dirty="0" err="1" smtClean="0"/>
              <a:t>possible</a:t>
            </a:r>
            <a:r>
              <a:rPr lang="de-DE" altLang="de-DE" sz="2000" dirty="0" smtClean="0"/>
              <a:t>.   </a:t>
            </a:r>
          </a:p>
          <a:p>
            <a:pPr>
              <a:lnSpc>
                <a:spcPct val="90000"/>
              </a:lnSpc>
            </a:pPr>
            <a:endParaRPr lang="de-DE" altLang="de-DE" sz="2000" dirty="0" smtClean="0"/>
          </a:p>
          <a:p>
            <a:pPr>
              <a:lnSpc>
                <a:spcPct val="90000"/>
              </a:lnSpc>
            </a:pPr>
            <a:r>
              <a:rPr lang="de-DE" altLang="de-DE" sz="2000" dirty="0" err="1" smtClean="0"/>
              <a:t>Could</a:t>
            </a:r>
            <a:r>
              <a:rPr lang="de-DE" altLang="de-DE" sz="2000" dirty="0" smtClean="0"/>
              <a:t> in </a:t>
            </a:r>
            <a:r>
              <a:rPr lang="de-DE" altLang="de-DE" sz="2000" dirty="0" err="1" smtClean="0"/>
              <a:t>principle</a:t>
            </a:r>
            <a:r>
              <a:rPr lang="de-DE" altLang="de-DE" sz="2000" dirty="0" smtClean="0"/>
              <a:t> </a:t>
            </a:r>
            <a:r>
              <a:rPr lang="de-DE" altLang="de-DE" sz="2000" dirty="0" err="1" smtClean="0"/>
              <a:t>be</a:t>
            </a:r>
            <a:r>
              <a:rPr lang="de-DE" altLang="de-DE" sz="2000" dirty="0" smtClean="0"/>
              <a:t> </a:t>
            </a:r>
            <a:r>
              <a:rPr lang="de-DE" altLang="de-DE" sz="2000" dirty="0" err="1" smtClean="0"/>
              <a:t>integrated</a:t>
            </a:r>
            <a:r>
              <a:rPr lang="de-DE" altLang="de-DE" sz="2000" dirty="0" smtClean="0"/>
              <a:t> </a:t>
            </a:r>
            <a:r>
              <a:rPr lang="de-DE" altLang="de-DE" sz="2000" dirty="0" err="1" smtClean="0"/>
              <a:t>into</a:t>
            </a:r>
            <a:r>
              <a:rPr lang="de-DE" altLang="de-DE" sz="2000" dirty="0" smtClean="0"/>
              <a:t> CBM back-end, </a:t>
            </a:r>
            <a:r>
              <a:rPr lang="de-DE" altLang="de-DE" sz="2000" dirty="0" err="1" smtClean="0"/>
              <a:t>providing</a:t>
            </a:r>
            <a:r>
              <a:rPr lang="de-DE" altLang="de-DE" sz="2000" dirty="0" smtClean="0"/>
              <a:t> </a:t>
            </a:r>
            <a:r>
              <a:rPr lang="de-DE" altLang="de-DE" sz="2000" dirty="0" err="1" smtClean="0"/>
              <a:t>sampling</a:t>
            </a:r>
            <a:r>
              <a:rPr lang="de-DE" altLang="de-DE" sz="2000" dirty="0" smtClean="0"/>
              <a:t> ADCs, </a:t>
            </a:r>
            <a:r>
              <a:rPr lang="de-DE" altLang="de-DE" sz="2000" dirty="0" err="1" smtClean="0"/>
              <a:t>data</a:t>
            </a:r>
            <a:r>
              <a:rPr lang="de-DE" altLang="de-DE" sz="2000" dirty="0" smtClean="0"/>
              <a:t> </a:t>
            </a:r>
            <a:r>
              <a:rPr lang="de-DE" altLang="de-DE" sz="2000" dirty="0" err="1" smtClean="0"/>
              <a:t>transfer</a:t>
            </a:r>
            <a:r>
              <a:rPr lang="de-DE" altLang="de-DE" sz="2000" dirty="0" smtClean="0"/>
              <a:t> </a:t>
            </a:r>
            <a:r>
              <a:rPr lang="de-DE" altLang="de-DE" sz="2000" dirty="0" err="1" smtClean="0"/>
              <a:t>and</a:t>
            </a:r>
            <a:r>
              <a:rPr lang="de-DE" altLang="de-DE" sz="2000" dirty="0" smtClean="0"/>
              <a:t> </a:t>
            </a:r>
            <a:r>
              <a:rPr lang="de-DE" altLang="de-DE" sz="2000" dirty="0" err="1" smtClean="0"/>
              <a:t>controls</a:t>
            </a:r>
            <a:r>
              <a:rPr lang="de-DE" altLang="de-DE" sz="2000" dirty="0" smtClean="0"/>
              <a:t>!  </a:t>
            </a:r>
          </a:p>
        </p:txBody>
      </p:sp>
      <p:sp>
        <p:nvSpPr>
          <p:cNvPr id="9220" name="Text Box 4"/>
          <p:cNvSpPr txBox="1">
            <a:spLocks noChangeArrowheads="1"/>
          </p:cNvSpPr>
          <p:nvPr/>
        </p:nvSpPr>
        <p:spPr bwMode="auto">
          <a:xfrm>
            <a:off x="5528310" y="6456999"/>
            <a:ext cx="39693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de-DE" altLang="de-DE" sz="2000" i="1" dirty="0">
                <a:solidFill>
                  <a:schemeClr val="accent1">
                    <a:lumMod val="75000"/>
                  </a:schemeClr>
                </a:solidFill>
                <a:latin typeface="David" panose="020E0502060401010101" pitchFamily="34" charset="-79"/>
                <a:cs typeface="David" panose="020E0502060401010101" pitchFamily="34" charset="-79"/>
              </a:rPr>
              <a:t>Vasile </a:t>
            </a:r>
            <a:r>
              <a:rPr lang="de-DE" altLang="de-DE" sz="2000" i="1" dirty="0" err="1">
                <a:solidFill>
                  <a:schemeClr val="accent1">
                    <a:lumMod val="75000"/>
                  </a:schemeClr>
                </a:solidFill>
                <a:latin typeface="David" panose="020E0502060401010101" pitchFamily="34" charset="-79"/>
                <a:cs typeface="David" panose="020E0502060401010101" pitchFamily="34" charset="-79"/>
              </a:rPr>
              <a:t>Catanescu</a:t>
            </a:r>
            <a:r>
              <a:rPr lang="de-DE" altLang="de-DE" sz="2000" i="1" dirty="0">
                <a:solidFill>
                  <a:schemeClr val="accent1">
                    <a:lumMod val="75000"/>
                  </a:schemeClr>
                </a:solidFill>
                <a:latin typeface="David" panose="020E0502060401010101" pitchFamily="34" charset="-79"/>
                <a:cs typeface="David" panose="020E0502060401010101" pitchFamily="34" charset="-79"/>
              </a:rPr>
              <a:t>, NIPNE, </a:t>
            </a:r>
            <a:r>
              <a:rPr lang="de-DE" altLang="de-DE" sz="2000" i="1" dirty="0" err="1">
                <a:solidFill>
                  <a:schemeClr val="accent1">
                    <a:lumMod val="75000"/>
                  </a:schemeClr>
                </a:solidFill>
                <a:latin typeface="David" panose="020E0502060401010101" pitchFamily="34" charset="-79"/>
                <a:cs typeface="David" panose="020E0502060401010101" pitchFamily="34" charset="-79"/>
              </a:rPr>
              <a:t>Bucharest</a:t>
            </a:r>
            <a:endParaRPr lang="de-DE" altLang="de-DE" sz="2000" i="1" dirty="0">
              <a:solidFill>
                <a:schemeClr val="accent1">
                  <a:lumMod val="75000"/>
                </a:schemeClr>
              </a:solidFill>
              <a:latin typeface="David" panose="020E0502060401010101" pitchFamily="34" charset="-79"/>
              <a:cs typeface="David" panose="020E0502060401010101" pitchFamily="34" charset="-79"/>
            </a:endParaRPr>
          </a:p>
        </p:txBody>
      </p:sp>
      <p:pic>
        <p:nvPicPr>
          <p:cNvPr id="922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1687" y="922020"/>
            <a:ext cx="2326632" cy="153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091687" y="2461260"/>
            <a:ext cx="2436629" cy="523220"/>
          </a:xfrm>
          <a:prstGeom prst="rect">
            <a:avLst/>
          </a:prstGeom>
          <a:noFill/>
        </p:spPr>
        <p:txBody>
          <a:bodyPr wrap="none" rtlCol="0">
            <a:spAutoFit/>
          </a:bodyPr>
          <a:lstStyle/>
          <a:p>
            <a:pPr algn="ctr"/>
            <a:r>
              <a:rPr lang="en-US" sz="1400" dirty="0" smtClean="0">
                <a:solidFill>
                  <a:schemeClr val="accent1">
                    <a:lumMod val="75000"/>
                  </a:schemeClr>
                </a:solidFill>
              </a:rPr>
              <a:t>newly developed ADC-DAQ </a:t>
            </a:r>
          </a:p>
          <a:p>
            <a:pPr algn="ctr"/>
            <a:r>
              <a:rPr lang="en-US" sz="1400" dirty="0">
                <a:solidFill>
                  <a:schemeClr val="accent1">
                    <a:lumMod val="75000"/>
                  </a:schemeClr>
                </a:solidFill>
              </a:rPr>
              <a:t>i</a:t>
            </a:r>
            <a:r>
              <a:rPr lang="en-US" sz="1400" dirty="0" smtClean="0">
                <a:solidFill>
                  <a:schemeClr val="accent1">
                    <a:lumMod val="75000"/>
                  </a:schemeClr>
                </a:solidFill>
              </a:rPr>
              <a:t>nterface</a:t>
            </a:r>
            <a:endParaRPr lang="en-US" sz="1400" dirty="0">
              <a:solidFill>
                <a:schemeClr val="accent1">
                  <a:lumMod val="75000"/>
                </a:schemeClr>
              </a:solidFill>
            </a:endParaRPr>
          </a:p>
        </p:txBody>
      </p:sp>
    </p:spTree>
    <p:extLst>
      <p:ext uri="{BB962C8B-B14F-4D97-AF65-F5344CB8AC3E}">
        <p14:creationId xmlns:p14="http://schemas.microsoft.com/office/powerpoint/2010/main" val="322716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8000"/>
                </a:solidFill>
              </a:rPr>
              <a:t>TOF Electronics</a:t>
            </a:r>
            <a:r>
              <a:rPr lang="en-US" dirty="0" smtClean="0"/>
              <a:t>, System Setup tested </a:t>
            </a:r>
            <a:br>
              <a:rPr lang="en-US" dirty="0" smtClean="0"/>
            </a:br>
            <a:r>
              <a:rPr lang="en-US" dirty="0" err="1" smtClean="0"/>
              <a:t>Freerunning</a:t>
            </a:r>
            <a:r>
              <a:rPr lang="en-US" dirty="0" smtClean="0"/>
              <a:t> Setup @ CERN Feb. 2015</a:t>
            </a:r>
            <a:endParaRPr lang="en-US" dirty="0"/>
          </a:p>
        </p:txBody>
      </p:sp>
      <p:sp>
        <p:nvSpPr>
          <p:cNvPr id="15" name="Content Placeholder 2"/>
          <p:cNvSpPr txBox="1">
            <a:spLocks/>
          </p:cNvSpPr>
          <p:nvPr/>
        </p:nvSpPr>
        <p:spPr>
          <a:xfrm>
            <a:off x="4318400" y="1376363"/>
            <a:ext cx="5382948" cy="2303462"/>
          </a:xfrm>
          <a:prstGeom prst="rect">
            <a:avLst/>
          </a:prstGeom>
        </p:spPr>
        <p:txBody>
          <a:bodyPr/>
          <a:lstStyle>
            <a:defPPr>
              <a:defRPr lang="de-DE"/>
            </a:defPPr>
            <a:lvl1pPr algn="l" rtl="0" fontAlgn="base">
              <a:spcBef>
                <a:spcPct val="0"/>
              </a:spcBef>
              <a:spcAft>
                <a:spcPct val="0"/>
              </a:spcAft>
              <a:defRPr sz="18000" kern="1200">
                <a:solidFill>
                  <a:schemeClr val="tx1"/>
                </a:solidFill>
                <a:latin typeface="Arial" charset="0"/>
                <a:ea typeface="+mn-ea"/>
                <a:cs typeface="Arial" charset="0"/>
              </a:defRPr>
            </a:lvl1pPr>
            <a:lvl2pPr marL="457200" algn="l" rtl="0" fontAlgn="base">
              <a:spcBef>
                <a:spcPct val="0"/>
              </a:spcBef>
              <a:spcAft>
                <a:spcPct val="0"/>
              </a:spcAft>
              <a:defRPr sz="18000" kern="1200">
                <a:solidFill>
                  <a:schemeClr val="tx1"/>
                </a:solidFill>
                <a:latin typeface="Arial" charset="0"/>
                <a:ea typeface="+mn-ea"/>
                <a:cs typeface="Arial" charset="0"/>
              </a:defRPr>
            </a:lvl2pPr>
            <a:lvl3pPr marL="914400" algn="l" rtl="0" fontAlgn="base">
              <a:spcBef>
                <a:spcPct val="0"/>
              </a:spcBef>
              <a:spcAft>
                <a:spcPct val="0"/>
              </a:spcAft>
              <a:defRPr sz="18000" kern="1200">
                <a:solidFill>
                  <a:schemeClr val="tx1"/>
                </a:solidFill>
                <a:latin typeface="Arial" charset="0"/>
                <a:ea typeface="+mn-ea"/>
                <a:cs typeface="Arial" charset="0"/>
              </a:defRPr>
            </a:lvl3pPr>
            <a:lvl4pPr marL="1371600" algn="l" rtl="0" fontAlgn="base">
              <a:spcBef>
                <a:spcPct val="0"/>
              </a:spcBef>
              <a:spcAft>
                <a:spcPct val="0"/>
              </a:spcAft>
              <a:defRPr sz="18000" kern="1200">
                <a:solidFill>
                  <a:schemeClr val="tx1"/>
                </a:solidFill>
                <a:latin typeface="Arial" charset="0"/>
                <a:ea typeface="+mn-ea"/>
                <a:cs typeface="Arial" charset="0"/>
              </a:defRPr>
            </a:lvl4pPr>
            <a:lvl5pPr marL="1828800" algn="l" rtl="0" fontAlgn="base">
              <a:spcBef>
                <a:spcPct val="0"/>
              </a:spcBef>
              <a:spcAft>
                <a:spcPct val="0"/>
              </a:spcAft>
              <a:defRPr sz="18000" kern="1200">
                <a:solidFill>
                  <a:schemeClr val="tx1"/>
                </a:solidFill>
                <a:latin typeface="Arial" charset="0"/>
                <a:ea typeface="+mn-ea"/>
                <a:cs typeface="Arial" charset="0"/>
              </a:defRPr>
            </a:lvl5pPr>
            <a:lvl6pPr marL="2286000" algn="l" defTabSz="914400" rtl="0" eaLnBrk="1" latinLnBrk="0" hangingPunct="1">
              <a:defRPr sz="18000" kern="1200">
                <a:solidFill>
                  <a:schemeClr val="tx1"/>
                </a:solidFill>
                <a:latin typeface="Arial" charset="0"/>
                <a:ea typeface="+mn-ea"/>
                <a:cs typeface="Arial" charset="0"/>
              </a:defRPr>
            </a:lvl6pPr>
            <a:lvl7pPr marL="2743200" algn="l" defTabSz="914400" rtl="0" eaLnBrk="1" latinLnBrk="0" hangingPunct="1">
              <a:defRPr sz="18000" kern="1200">
                <a:solidFill>
                  <a:schemeClr val="tx1"/>
                </a:solidFill>
                <a:latin typeface="Arial" charset="0"/>
                <a:ea typeface="+mn-ea"/>
                <a:cs typeface="Arial" charset="0"/>
              </a:defRPr>
            </a:lvl7pPr>
            <a:lvl8pPr marL="3200400" algn="l" defTabSz="914400" rtl="0" eaLnBrk="1" latinLnBrk="0" hangingPunct="1">
              <a:defRPr sz="18000" kern="1200">
                <a:solidFill>
                  <a:schemeClr val="tx1"/>
                </a:solidFill>
                <a:latin typeface="Arial" charset="0"/>
                <a:ea typeface="+mn-ea"/>
                <a:cs typeface="Arial" charset="0"/>
              </a:defRPr>
            </a:lvl8pPr>
            <a:lvl9pPr marL="3657600" algn="l" defTabSz="914400" rtl="0" eaLnBrk="1" latinLnBrk="0" hangingPunct="1">
              <a:defRPr sz="18000" kern="1200">
                <a:solidFill>
                  <a:schemeClr val="tx1"/>
                </a:solidFill>
                <a:latin typeface="Arial" charset="0"/>
                <a:ea typeface="+mn-ea"/>
                <a:cs typeface="Arial" charset="0"/>
              </a:defRPr>
            </a:lvl9pPr>
          </a:lstStyle>
          <a:p>
            <a:pPr marL="685800" lvl="1" eaLnBrk="1" hangingPunct="1">
              <a:buFont typeface="Arial" panose="020B0604020202020204" pitchFamily="34" charset="0"/>
              <a:buChar char="•"/>
              <a:defRPr/>
            </a:pPr>
            <a:endParaRPr lang="en-US" sz="1200" kern="0" dirty="0" smtClean="0">
              <a:solidFill>
                <a:srgbClr val="000000"/>
              </a:solidFill>
            </a:endParaRPr>
          </a:p>
        </p:txBody>
      </p:sp>
      <p:pic>
        <p:nvPicPr>
          <p:cNvPr id="44034" name="Picture 2"/>
          <p:cNvPicPr>
            <a:picLocks noChangeAspect="1" noChangeArrowheads="1"/>
          </p:cNvPicPr>
          <p:nvPr/>
        </p:nvPicPr>
        <p:blipFill>
          <a:blip r:embed="rId2"/>
          <a:srcRect/>
          <a:stretch>
            <a:fillRect/>
          </a:stretch>
        </p:blipFill>
        <p:spPr bwMode="auto">
          <a:xfrm>
            <a:off x="1414310" y="1442952"/>
            <a:ext cx="5041696" cy="349070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TextBox 21"/>
          <p:cNvSpPr txBox="1">
            <a:spLocks noChangeArrowheads="1"/>
          </p:cNvSpPr>
          <p:nvPr/>
        </p:nvSpPr>
        <p:spPr bwMode="auto">
          <a:xfrm>
            <a:off x="7033949" y="1579568"/>
            <a:ext cx="15018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8000">
                <a:solidFill>
                  <a:schemeClr val="tx1"/>
                </a:solidFill>
                <a:latin typeface="Arial" pitchFamily="34" charset="0"/>
                <a:cs typeface="Arial" pitchFamily="34" charset="0"/>
              </a:defRPr>
            </a:lvl1pPr>
            <a:lvl2pPr marL="742950" indent="-285750" eaLnBrk="0" hangingPunct="0">
              <a:defRPr sz="18000">
                <a:solidFill>
                  <a:schemeClr val="tx1"/>
                </a:solidFill>
                <a:latin typeface="Arial" pitchFamily="34" charset="0"/>
                <a:cs typeface="Arial" pitchFamily="34" charset="0"/>
              </a:defRPr>
            </a:lvl2pPr>
            <a:lvl3pPr marL="1143000" indent="-228600" eaLnBrk="0" hangingPunct="0">
              <a:defRPr sz="18000">
                <a:solidFill>
                  <a:schemeClr val="tx1"/>
                </a:solidFill>
                <a:latin typeface="Arial" pitchFamily="34" charset="0"/>
                <a:cs typeface="Arial" pitchFamily="34" charset="0"/>
              </a:defRPr>
            </a:lvl3pPr>
            <a:lvl4pPr marL="1600200" indent="-228600" eaLnBrk="0" hangingPunct="0">
              <a:defRPr sz="18000">
                <a:solidFill>
                  <a:schemeClr val="tx1"/>
                </a:solidFill>
                <a:latin typeface="Arial" pitchFamily="34" charset="0"/>
                <a:cs typeface="Arial" pitchFamily="34" charset="0"/>
              </a:defRPr>
            </a:lvl4pPr>
            <a:lvl5pPr marL="2057400" indent="-228600" eaLnBrk="0" hangingPunct="0">
              <a:defRPr sz="18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8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8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8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8000">
                <a:solidFill>
                  <a:schemeClr val="tx1"/>
                </a:solidFill>
                <a:latin typeface="Arial" pitchFamily="34" charset="0"/>
                <a:cs typeface="Arial" pitchFamily="34" charset="0"/>
              </a:defRPr>
            </a:lvl9pPr>
          </a:lstStyle>
          <a:p>
            <a:pPr eaLnBrk="1" hangingPunct="1"/>
            <a:r>
              <a:rPr lang="en-US" altLang="de-DE" sz="1400" dirty="0">
                <a:solidFill>
                  <a:srgbClr val="000000"/>
                </a:solidFill>
              </a:rPr>
              <a:t>CERN Setup:</a:t>
            </a:r>
          </a:p>
          <a:p>
            <a:pPr eaLnBrk="1" hangingPunct="1"/>
            <a:r>
              <a:rPr lang="en-US" altLang="de-DE" sz="1400" dirty="0">
                <a:solidFill>
                  <a:srgbClr val="000000"/>
                </a:solidFill>
              </a:rPr>
              <a:t>1x FLIB</a:t>
            </a:r>
          </a:p>
          <a:p>
            <a:pPr eaLnBrk="1" hangingPunct="1"/>
            <a:r>
              <a:rPr lang="en-US" altLang="de-DE" sz="1400" dirty="0">
                <a:solidFill>
                  <a:srgbClr val="000000"/>
                </a:solidFill>
              </a:rPr>
              <a:t>2x SYSCORE 3</a:t>
            </a:r>
          </a:p>
          <a:p>
            <a:pPr eaLnBrk="1" hangingPunct="1"/>
            <a:r>
              <a:rPr lang="en-US" altLang="de-DE" sz="1400" dirty="0">
                <a:solidFill>
                  <a:srgbClr val="000000"/>
                </a:solidFill>
              </a:rPr>
              <a:t>6x GET4 </a:t>
            </a:r>
            <a:r>
              <a:rPr lang="en-US" altLang="de-DE" sz="1400" dirty="0" smtClean="0">
                <a:solidFill>
                  <a:srgbClr val="000000"/>
                </a:solidFill>
              </a:rPr>
              <a:t>+ PADI</a:t>
            </a:r>
            <a:endParaRPr lang="en-US" altLang="de-DE" sz="1400" dirty="0">
              <a:solidFill>
                <a:srgbClr val="000000"/>
              </a:solidFill>
            </a:endParaRPr>
          </a:p>
          <a:p>
            <a:pPr eaLnBrk="1" hangingPunct="1"/>
            <a:endParaRPr lang="en-US" altLang="de-DE" sz="1400" dirty="0">
              <a:solidFill>
                <a:srgbClr val="000000"/>
              </a:solidFill>
            </a:endParaRPr>
          </a:p>
          <a:p>
            <a:pPr eaLnBrk="1" hangingPunct="1"/>
            <a:r>
              <a:rPr lang="en-US" altLang="de-DE" sz="1400" dirty="0">
                <a:solidFill>
                  <a:srgbClr val="000000"/>
                </a:solidFill>
              </a:rPr>
              <a:t>= 192 Channel</a:t>
            </a:r>
          </a:p>
        </p:txBody>
      </p:sp>
      <p:pic>
        <p:nvPicPr>
          <p:cNvPr id="8" name="Picture 4" descr="PADI6 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4859" y="3144204"/>
            <a:ext cx="1547252" cy="1071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et4V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9864" y="4473104"/>
            <a:ext cx="1472246" cy="101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436969" y="5555325"/>
            <a:ext cx="9095979" cy="10652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3200" b="1">
                <a:solidFill>
                  <a:schemeClr val="tx2"/>
                </a:solidFill>
                <a:effectLst>
                  <a:outerShdw blurRad="38100" dist="38100" dir="2700000" algn="tl">
                    <a:srgbClr val="C0C0C0"/>
                  </a:outerShdw>
                </a:effectLst>
                <a:latin typeface="Arial" charset="0"/>
              </a:defRPr>
            </a:lvl9pPr>
          </a:lstStyle>
          <a:p>
            <a:pPr>
              <a:defRPr/>
            </a:pPr>
            <a:r>
              <a:rPr lang="en-US" sz="2800" b="0" kern="0" dirty="0" smtClean="0">
                <a:solidFill>
                  <a:schemeClr val="tx1"/>
                </a:solidFill>
              </a:rPr>
              <a:t>Large</a:t>
            </a:r>
            <a:r>
              <a:rPr lang="en-US" sz="2800" b="0" kern="0" dirty="0" smtClean="0">
                <a:solidFill>
                  <a:srgbClr val="008000"/>
                </a:solidFill>
              </a:rPr>
              <a:t> </a:t>
            </a:r>
            <a:r>
              <a:rPr lang="en-US" sz="2800" b="0" kern="0" dirty="0" smtClean="0">
                <a:solidFill>
                  <a:schemeClr val="tx1"/>
                </a:solidFill>
              </a:rPr>
              <a:t>20.000 </a:t>
            </a:r>
            <a:r>
              <a:rPr lang="en-US" sz="2800" b="0" kern="0" dirty="0" err="1" smtClean="0">
                <a:solidFill>
                  <a:schemeClr val="tx1"/>
                </a:solidFill>
              </a:rPr>
              <a:t>ch</a:t>
            </a:r>
            <a:r>
              <a:rPr lang="en-US" sz="2800" b="0" kern="0" dirty="0" smtClean="0">
                <a:solidFill>
                  <a:srgbClr val="008000"/>
                </a:solidFill>
              </a:rPr>
              <a:t> </a:t>
            </a:r>
            <a:r>
              <a:rPr lang="en-US" sz="2800" b="0" kern="0" dirty="0"/>
              <a:t>s</a:t>
            </a:r>
            <a:r>
              <a:rPr lang="en-US" sz="2800" b="0" kern="0" dirty="0" smtClean="0"/>
              <a:t>ystem being built for TOF application at STAR in 2018 (FAIR Phase 0)</a:t>
            </a:r>
            <a:endParaRPr lang="en-US" sz="2800" b="0" kern="0" dirty="0"/>
          </a:p>
        </p:txBody>
      </p:sp>
    </p:spTree>
    <p:extLst>
      <p:ext uri="{BB962C8B-B14F-4D97-AF65-F5344CB8AC3E}">
        <p14:creationId xmlns:p14="http://schemas.microsoft.com/office/powerpoint/2010/main" val="1246096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39738" y="228600"/>
            <a:ext cx="9466262" cy="533400"/>
          </a:xfrm>
        </p:spPr>
        <p:txBody>
          <a:bodyPr/>
          <a:lstStyle/>
          <a:p>
            <a:r>
              <a:rPr lang="de-DE" altLang="de-DE" sz="2400" dirty="0" smtClean="0">
                <a:solidFill>
                  <a:srgbClr val="000099"/>
                </a:solidFill>
              </a:rPr>
              <a:t>PADI </a:t>
            </a:r>
            <a:r>
              <a:rPr lang="en-US" altLang="de-DE" sz="2400" dirty="0">
                <a:solidFill>
                  <a:srgbClr val="5C65C2"/>
                </a:solidFill>
              </a:rPr>
              <a:t>Preamplifier &amp; Discriminator (PADI):FEE for </a:t>
            </a:r>
            <a:r>
              <a:rPr lang="en-US" altLang="de-DE" sz="2400" dirty="0" smtClean="0">
                <a:solidFill>
                  <a:srgbClr val="5C65C2"/>
                </a:solidFill>
              </a:rPr>
              <a:t>CBM-TOF</a:t>
            </a:r>
            <a:endParaRPr lang="de-DE" altLang="de-DE" sz="2400" dirty="0" smtClean="0">
              <a:solidFill>
                <a:srgbClr val="000099"/>
              </a:solidFill>
            </a:endParaRPr>
          </a:p>
        </p:txBody>
      </p:sp>
      <p:sp>
        <p:nvSpPr>
          <p:cNvPr id="17411" name="Rectangle 3"/>
          <p:cNvSpPr>
            <a:spLocks noGrp="1" noChangeArrowheads="1"/>
          </p:cNvSpPr>
          <p:nvPr>
            <p:ph type="body" idx="1"/>
          </p:nvPr>
        </p:nvSpPr>
        <p:spPr>
          <a:xfrm>
            <a:off x="331788" y="861178"/>
            <a:ext cx="8859837" cy="5156200"/>
          </a:xfrm>
        </p:spPr>
        <p:txBody>
          <a:bodyPr/>
          <a:lstStyle/>
          <a:p>
            <a:pPr>
              <a:lnSpc>
                <a:spcPct val="80000"/>
              </a:lnSpc>
            </a:pPr>
            <a:r>
              <a:rPr lang="de-DE" altLang="de-DE" sz="2000" dirty="0" smtClean="0"/>
              <a:t>Monte Carlo </a:t>
            </a:r>
            <a:r>
              <a:rPr lang="de-DE" altLang="de-DE" sz="2000" dirty="0" err="1" smtClean="0"/>
              <a:t>simulations</a:t>
            </a:r>
            <a:r>
              <a:rPr lang="de-DE" altLang="de-DE" sz="2000" dirty="0" smtClean="0"/>
              <a:t> </a:t>
            </a:r>
            <a:r>
              <a:rPr lang="de-DE" altLang="de-DE" sz="2000" dirty="0" err="1" smtClean="0"/>
              <a:t>allowed</a:t>
            </a:r>
            <a:r>
              <a:rPr lang="de-DE" altLang="de-DE" sz="2000" dirty="0" smtClean="0"/>
              <a:t> </a:t>
            </a:r>
            <a:r>
              <a:rPr lang="de-DE" altLang="de-DE" sz="2000" dirty="0" err="1" smtClean="0"/>
              <a:t>enormous</a:t>
            </a:r>
            <a:r>
              <a:rPr lang="de-DE" altLang="de-DE" sz="2000" dirty="0" smtClean="0"/>
              <a:t> </a:t>
            </a:r>
            <a:r>
              <a:rPr lang="de-DE" altLang="de-DE" sz="2000" dirty="0" err="1" smtClean="0"/>
              <a:t>improvements</a:t>
            </a:r>
            <a:endParaRPr lang="de-DE" altLang="de-DE" sz="2000" dirty="0" smtClean="0"/>
          </a:p>
          <a:p>
            <a:pPr lvl="1">
              <a:lnSpc>
                <a:spcPct val="80000"/>
              </a:lnSpc>
            </a:pPr>
            <a:r>
              <a:rPr lang="de-DE" altLang="de-DE" sz="1800" dirty="0" smtClean="0"/>
              <a:t>on </a:t>
            </a:r>
            <a:r>
              <a:rPr lang="de-DE" altLang="de-DE" sz="1800" dirty="0" err="1" smtClean="0"/>
              <a:t>offset</a:t>
            </a:r>
            <a:r>
              <a:rPr lang="de-DE" altLang="de-DE" sz="1800" dirty="0" smtClean="0"/>
              <a:t> </a:t>
            </a:r>
            <a:r>
              <a:rPr lang="de-DE" altLang="de-DE" sz="1800" dirty="0" err="1" smtClean="0"/>
              <a:t>dispersions</a:t>
            </a:r>
            <a:r>
              <a:rPr lang="de-DE" altLang="de-DE" sz="1800" dirty="0" smtClean="0"/>
              <a:t> ( </a:t>
            </a:r>
            <a:r>
              <a:rPr lang="de-DE" altLang="de-DE" sz="1800" dirty="0" err="1" smtClean="0"/>
              <a:t>better</a:t>
            </a:r>
            <a:r>
              <a:rPr lang="de-DE" altLang="de-DE" sz="1800" dirty="0" smtClean="0"/>
              <a:t> </a:t>
            </a:r>
            <a:r>
              <a:rPr lang="de-DE" altLang="de-DE" sz="1800" dirty="0" err="1" smtClean="0"/>
              <a:t>by</a:t>
            </a:r>
            <a:r>
              <a:rPr lang="de-DE" altLang="de-DE" sz="1800" dirty="0" smtClean="0"/>
              <a:t> </a:t>
            </a:r>
            <a:r>
              <a:rPr lang="de-DE" altLang="de-DE" sz="1800" dirty="0" err="1" smtClean="0"/>
              <a:t>factor</a:t>
            </a:r>
            <a:r>
              <a:rPr lang="de-DE" altLang="de-DE" sz="1800" dirty="0" smtClean="0"/>
              <a:t> </a:t>
            </a:r>
            <a:r>
              <a:rPr lang="de-DE" altLang="de-DE" sz="1800" dirty="0" err="1" smtClean="0"/>
              <a:t>of</a:t>
            </a:r>
            <a:r>
              <a:rPr lang="de-DE" altLang="de-DE" sz="1800" dirty="0" smtClean="0"/>
              <a:t> 4)</a:t>
            </a:r>
          </a:p>
          <a:p>
            <a:pPr lvl="1">
              <a:lnSpc>
                <a:spcPct val="80000"/>
              </a:lnSpc>
            </a:pPr>
            <a:r>
              <a:rPr lang="de-DE" altLang="de-DE" sz="1800" dirty="0" err="1" smtClean="0"/>
              <a:t>bandwidth</a:t>
            </a:r>
            <a:r>
              <a:rPr lang="de-DE" altLang="de-DE" sz="1800" dirty="0" smtClean="0"/>
              <a:t>: </a:t>
            </a:r>
            <a:r>
              <a:rPr lang="de-DE" altLang="de-DE" sz="1800" dirty="0" err="1" smtClean="0"/>
              <a:t>pre-amp</a:t>
            </a:r>
            <a:r>
              <a:rPr lang="de-DE" altLang="de-DE" sz="1800" dirty="0" smtClean="0"/>
              <a:t> 390 MHz</a:t>
            </a:r>
          </a:p>
          <a:p>
            <a:pPr lvl="1">
              <a:lnSpc>
                <a:spcPct val="80000"/>
              </a:lnSpc>
            </a:pPr>
            <a:r>
              <a:rPr lang="de-DE" altLang="de-DE" sz="1800" dirty="0" err="1" smtClean="0"/>
              <a:t>gain</a:t>
            </a:r>
            <a:r>
              <a:rPr lang="de-DE" altLang="de-DE" sz="1800" dirty="0" smtClean="0"/>
              <a:t>                                 </a:t>
            </a:r>
            <a:r>
              <a:rPr lang="de-DE" altLang="de-DE" sz="1800" dirty="0" smtClean="0">
                <a:sym typeface="Wingdings" pitchFamily="2" charset="2"/>
              </a:rPr>
              <a:t> PADI 6 </a:t>
            </a:r>
            <a:r>
              <a:rPr lang="de-DE" altLang="de-DE" sz="1800" dirty="0" err="1" smtClean="0">
                <a:sym typeface="Wingdings" pitchFamily="2" charset="2"/>
              </a:rPr>
              <a:t>and</a:t>
            </a:r>
            <a:r>
              <a:rPr lang="de-DE" altLang="de-DE" sz="1800" dirty="0" smtClean="0">
                <a:sym typeface="Wingdings" pitchFamily="2" charset="2"/>
              </a:rPr>
              <a:t> PADI 7</a:t>
            </a:r>
            <a:endParaRPr lang="de-DE" altLang="de-DE" sz="1800" dirty="0" smtClean="0"/>
          </a:p>
          <a:p>
            <a:pPr>
              <a:lnSpc>
                <a:spcPct val="80000"/>
              </a:lnSpc>
              <a:buFont typeface="Wingdings" pitchFamily="2" charset="2"/>
              <a:buNone/>
            </a:pPr>
            <a:r>
              <a:rPr lang="de-DE" altLang="de-DE" sz="2000" dirty="0" smtClean="0"/>
              <a:t>	</a:t>
            </a:r>
          </a:p>
          <a:p>
            <a:r>
              <a:rPr lang="de-DE" altLang="de-DE" sz="2000" dirty="0" smtClean="0"/>
              <a:t>PADI-8 </a:t>
            </a:r>
            <a:r>
              <a:rPr lang="de-DE" altLang="de-DE" sz="2000" dirty="0" err="1" smtClean="0"/>
              <a:t>submitted</a:t>
            </a:r>
            <a:r>
              <a:rPr lang="de-DE" altLang="de-DE" sz="2000" dirty="0" smtClean="0"/>
              <a:t> in </a:t>
            </a:r>
            <a:r>
              <a:rPr lang="de-DE" altLang="de-DE" sz="2000" dirty="0" err="1" smtClean="0"/>
              <a:t>July</a:t>
            </a:r>
            <a:r>
              <a:rPr lang="de-DE" altLang="de-DE" sz="2000" dirty="0" smtClean="0"/>
              <a:t> 2013, 						an </a:t>
            </a:r>
            <a:r>
              <a:rPr lang="de-DE" altLang="de-DE" sz="2000" dirty="0" err="1" smtClean="0"/>
              <a:t>ever</a:t>
            </a:r>
            <a:r>
              <a:rPr lang="de-DE" altLang="de-DE" sz="2000" dirty="0" smtClean="0"/>
              <a:t> </a:t>
            </a:r>
            <a:r>
              <a:rPr lang="de-DE" altLang="de-DE" sz="2000" dirty="0" err="1" smtClean="0"/>
              <a:t>improved</a:t>
            </a:r>
            <a:r>
              <a:rPr lang="de-DE" altLang="de-DE" sz="2000" dirty="0" smtClean="0"/>
              <a:t> 8ch-version </a:t>
            </a:r>
            <a:r>
              <a:rPr lang="de-DE" altLang="de-DE" sz="2000" dirty="0" err="1" smtClean="0"/>
              <a:t>of</a:t>
            </a:r>
            <a:r>
              <a:rPr lang="de-DE" altLang="de-DE" sz="2000" dirty="0" smtClean="0"/>
              <a:t> PADI 7 </a:t>
            </a:r>
            <a:r>
              <a:rPr lang="de-DE" altLang="de-DE" sz="2000" dirty="0" err="1" smtClean="0"/>
              <a:t>for</a:t>
            </a:r>
            <a:r>
              <a:rPr lang="de-DE" altLang="de-DE" sz="2000" dirty="0" smtClean="0"/>
              <a:t> </a:t>
            </a:r>
            <a:r>
              <a:rPr lang="de-DE" altLang="de-DE" sz="2000" dirty="0" err="1" smtClean="0"/>
              <a:t>the</a:t>
            </a:r>
            <a:r>
              <a:rPr lang="de-DE" altLang="de-DE" sz="2000" dirty="0" smtClean="0"/>
              <a:t> CBM TOF-RPC-Wall</a:t>
            </a:r>
            <a:r>
              <a:rPr lang="de-DE" altLang="de-DE" sz="1800" dirty="0" smtClean="0"/>
              <a:t>   </a:t>
            </a:r>
          </a:p>
          <a:p>
            <a:pPr lvl="1">
              <a:lnSpc>
                <a:spcPct val="80000"/>
              </a:lnSpc>
              <a:buFont typeface="Wingdings" pitchFamily="2" charset="2"/>
              <a:buNone/>
            </a:pPr>
            <a:endParaRPr lang="de-DE" altLang="de-DE" sz="1800" dirty="0" smtClean="0"/>
          </a:p>
          <a:p>
            <a:pPr>
              <a:lnSpc>
                <a:spcPct val="80000"/>
              </a:lnSpc>
            </a:pPr>
            <a:r>
              <a:rPr lang="de-DE" altLang="de-DE" sz="2000" dirty="0" smtClean="0"/>
              <a:t>PADI-8D, a </a:t>
            </a:r>
            <a:r>
              <a:rPr lang="de-DE" altLang="de-DE" sz="2000" dirty="0" err="1" smtClean="0"/>
              <a:t>dedicated</a:t>
            </a:r>
            <a:r>
              <a:rPr lang="de-DE" altLang="de-DE" sz="2000" dirty="0" smtClean="0"/>
              <a:t> PADI </a:t>
            </a:r>
            <a:r>
              <a:rPr lang="de-DE" altLang="de-DE" sz="2000" dirty="0" err="1" smtClean="0"/>
              <a:t>for</a:t>
            </a:r>
            <a:r>
              <a:rPr lang="de-DE" altLang="de-DE" sz="2000" dirty="0" smtClean="0"/>
              <a:t> </a:t>
            </a:r>
            <a:r>
              <a:rPr lang="de-DE" altLang="de-DE" sz="2000" dirty="0" err="1" smtClean="0"/>
              <a:t>diamond</a:t>
            </a:r>
            <a:r>
              <a:rPr lang="de-DE" altLang="de-DE" sz="2000" dirty="0" smtClean="0"/>
              <a:t> </a:t>
            </a:r>
          </a:p>
          <a:p>
            <a:pPr marL="0" indent="0">
              <a:lnSpc>
                <a:spcPct val="80000"/>
              </a:lnSpc>
              <a:buNone/>
            </a:pPr>
            <a:r>
              <a:rPr lang="de-DE" altLang="de-DE" sz="2000" dirty="0" smtClean="0"/>
              <a:t>     </a:t>
            </a:r>
            <a:r>
              <a:rPr lang="de-DE" altLang="de-DE" sz="2000" dirty="0" err="1" smtClean="0"/>
              <a:t>detector</a:t>
            </a:r>
            <a:r>
              <a:rPr lang="de-DE" altLang="de-DE" sz="2000" dirty="0" smtClean="0"/>
              <a:t> </a:t>
            </a:r>
            <a:r>
              <a:rPr lang="de-DE" altLang="de-DE" sz="2000" dirty="0" err="1" smtClean="0"/>
              <a:t>readout</a:t>
            </a:r>
            <a:r>
              <a:rPr lang="de-DE" altLang="de-DE" sz="2000" dirty="0" smtClean="0"/>
              <a:t> </a:t>
            </a:r>
            <a:r>
              <a:rPr lang="de-DE" altLang="de-DE" sz="1800" dirty="0" smtClean="0"/>
              <a:t>(</a:t>
            </a:r>
            <a:r>
              <a:rPr lang="de-DE" altLang="de-DE" sz="1800" dirty="0" err="1" smtClean="0"/>
              <a:t>omit</a:t>
            </a:r>
            <a:r>
              <a:rPr lang="de-DE" altLang="de-DE" sz="1800" dirty="0" smtClean="0"/>
              <a:t> 50 Ohm </a:t>
            </a:r>
            <a:r>
              <a:rPr lang="de-DE" altLang="de-DE" sz="1800" dirty="0" err="1" smtClean="0"/>
              <a:t>input</a:t>
            </a:r>
            <a:r>
              <a:rPr lang="de-DE" altLang="de-DE" sz="1800" dirty="0" smtClean="0"/>
              <a:t> </a:t>
            </a:r>
          </a:p>
          <a:p>
            <a:pPr marL="0" indent="0">
              <a:lnSpc>
                <a:spcPct val="80000"/>
              </a:lnSpc>
              <a:buNone/>
            </a:pPr>
            <a:r>
              <a:rPr lang="de-DE" altLang="de-DE" sz="1800" dirty="0"/>
              <a:t> </a:t>
            </a:r>
            <a:r>
              <a:rPr lang="de-DE" altLang="de-DE" sz="1800" dirty="0" smtClean="0"/>
              <a:t>     </a:t>
            </a:r>
            <a:r>
              <a:rPr lang="de-DE" altLang="de-DE" sz="1800" dirty="0" err="1" smtClean="0"/>
              <a:t>impedance</a:t>
            </a:r>
            <a:r>
              <a:rPr lang="de-DE" altLang="de-DE" sz="1800" dirty="0" smtClean="0"/>
              <a:t>, </a:t>
            </a:r>
            <a:r>
              <a:rPr lang="de-DE" altLang="de-DE" sz="1800" dirty="0" err="1" smtClean="0"/>
              <a:t>target</a:t>
            </a:r>
            <a:r>
              <a:rPr lang="de-DE" altLang="de-DE" sz="1800" dirty="0" smtClean="0"/>
              <a:t> p-</a:t>
            </a:r>
            <a:r>
              <a:rPr lang="de-DE" altLang="de-DE" sz="1800" dirty="0" err="1" smtClean="0"/>
              <a:t>detection</a:t>
            </a:r>
            <a:r>
              <a:rPr lang="de-DE" altLang="de-DE" sz="1800" dirty="0" smtClean="0"/>
              <a:t> in </a:t>
            </a:r>
            <a:r>
              <a:rPr lang="de-DE" altLang="de-DE" sz="1800" dirty="0" err="1" smtClean="0"/>
              <a:t>diamond</a:t>
            </a:r>
            <a:r>
              <a:rPr lang="de-DE" altLang="de-DE" sz="1800" dirty="0" smtClean="0"/>
              <a:t>, </a:t>
            </a:r>
          </a:p>
          <a:p>
            <a:pPr marL="0" indent="0">
              <a:lnSpc>
                <a:spcPct val="80000"/>
              </a:lnSpc>
              <a:buNone/>
            </a:pPr>
            <a:r>
              <a:rPr lang="de-DE" altLang="de-DE" sz="1800" dirty="0"/>
              <a:t> </a:t>
            </a:r>
            <a:r>
              <a:rPr lang="de-DE" altLang="de-DE" sz="1800" dirty="0" smtClean="0"/>
              <a:t>     1/3 </a:t>
            </a:r>
            <a:r>
              <a:rPr lang="de-DE" altLang="de-DE" sz="1800" dirty="0" err="1" smtClean="0"/>
              <a:t>noise</a:t>
            </a:r>
            <a:r>
              <a:rPr lang="de-DE" altLang="de-DE" sz="1800" dirty="0" smtClean="0"/>
              <a:t>)</a:t>
            </a:r>
          </a:p>
          <a:p>
            <a:pPr>
              <a:lnSpc>
                <a:spcPct val="80000"/>
              </a:lnSpc>
              <a:buFont typeface="Wingdings" pitchFamily="2" charset="2"/>
              <a:buNone/>
            </a:pPr>
            <a:endParaRPr lang="de-DE" altLang="de-DE" sz="2000" dirty="0" smtClean="0"/>
          </a:p>
          <a:p>
            <a:pPr>
              <a:lnSpc>
                <a:spcPct val="80000"/>
              </a:lnSpc>
            </a:pPr>
            <a:endParaRPr lang="de-DE" altLang="de-DE" sz="2000" dirty="0" smtClean="0"/>
          </a:p>
        </p:txBody>
      </p:sp>
      <p:sp>
        <p:nvSpPr>
          <p:cNvPr id="17412" name="Text Box 4"/>
          <p:cNvSpPr txBox="1">
            <a:spLocks noChangeArrowheads="1"/>
          </p:cNvSpPr>
          <p:nvPr/>
        </p:nvSpPr>
        <p:spPr bwMode="auto">
          <a:xfrm>
            <a:off x="1384300" y="628967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de-DE" altLang="de-DE">
              <a:solidFill>
                <a:srgbClr val="000000"/>
              </a:solidFill>
            </a:endParaRPr>
          </a:p>
        </p:txBody>
      </p:sp>
      <p:pic>
        <p:nvPicPr>
          <p:cNvPr id="17415" name="Picture 4" descr="PADI6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285" y="1015178"/>
            <a:ext cx="26574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9"/>
          <p:cNvSpPr>
            <a:spLocks noChangeArrowheads="1"/>
          </p:cNvSpPr>
          <p:nvPr/>
        </p:nvSpPr>
        <p:spPr bwMode="auto">
          <a:xfrm>
            <a:off x="5891213" y="0"/>
            <a:ext cx="4014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spcBef>
                <a:spcPct val="40000"/>
              </a:spcBef>
              <a:buClr>
                <a:srgbClr val="5C65C2"/>
              </a:buClr>
              <a:buSzPct val="80000"/>
              <a:buFont typeface="Wingdings" pitchFamily="2" charset="2"/>
              <a:buNone/>
            </a:pPr>
            <a:r>
              <a:rPr kumimoji="1" lang="en-US" altLang="de-DE">
                <a:solidFill>
                  <a:srgbClr val="000000"/>
                </a:solidFill>
              </a:rPr>
              <a:t>Developer: Dr. Mircea Ciobanu (ISS / GSI)</a:t>
            </a: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290" y="3385034"/>
            <a:ext cx="4661234" cy="348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818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434" y="197778"/>
            <a:ext cx="9300163" cy="533400"/>
          </a:xfrm>
        </p:spPr>
        <p:txBody>
          <a:bodyPr/>
          <a:lstStyle/>
          <a:p>
            <a:r>
              <a:rPr lang="de-DE" dirty="0" smtClean="0">
                <a:solidFill>
                  <a:schemeClr val="accent2">
                    <a:lumMod val="75000"/>
                  </a:schemeClr>
                </a:solidFill>
              </a:rPr>
              <a:t>Long </a:t>
            </a:r>
            <a:r>
              <a:rPr lang="de-DE" dirty="0" err="1" smtClean="0">
                <a:solidFill>
                  <a:schemeClr val="accent2">
                    <a:lumMod val="75000"/>
                  </a:schemeClr>
                </a:solidFill>
              </a:rPr>
              <a:t>awaited</a:t>
            </a:r>
            <a:r>
              <a:rPr lang="de-DE" dirty="0" smtClean="0">
                <a:solidFill>
                  <a:schemeClr val="accent2">
                    <a:lumMod val="75000"/>
                  </a:schemeClr>
                </a:solidFill>
              </a:rPr>
              <a:t> STS-XYTER 2.0 Submission Mai 2016</a:t>
            </a:r>
            <a:endParaRPr lang="de-DE" dirty="0">
              <a:solidFill>
                <a:schemeClr val="accent2">
                  <a:lumMod val="75000"/>
                </a:schemeClr>
              </a:solidFill>
            </a:endParaRPr>
          </a:p>
        </p:txBody>
      </p:sp>
      <p:sp>
        <p:nvSpPr>
          <p:cNvPr id="3" name="Inhaltsplatzhalter 2"/>
          <p:cNvSpPr>
            <a:spLocks noGrp="1"/>
          </p:cNvSpPr>
          <p:nvPr>
            <p:ph idx="1"/>
          </p:nvPr>
        </p:nvSpPr>
        <p:spPr>
          <a:xfrm>
            <a:off x="412374" y="1276579"/>
            <a:ext cx="9901403" cy="4343400"/>
          </a:xfrm>
        </p:spPr>
        <p:txBody>
          <a:bodyPr/>
          <a:lstStyle/>
          <a:p>
            <a:r>
              <a:rPr lang="de-DE" sz="2000" dirty="0" smtClean="0"/>
              <a:t>STS-XYTER 2.0 </a:t>
            </a:r>
            <a:r>
              <a:rPr lang="de-DE" sz="2000" dirty="0" smtClean="0">
                <a:sym typeface="Wingdings" panose="05000000000000000000" pitchFamily="2" charset="2"/>
              </a:rPr>
              <a:t> </a:t>
            </a:r>
            <a:r>
              <a:rPr lang="de-DE" sz="2000" dirty="0" err="1" smtClean="0">
                <a:sym typeface="Wingdings" panose="05000000000000000000" pitchFamily="2" charset="2"/>
              </a:rPr>
              <a:t>yield</a:t>
            </a:r>
            <a:r>
              <a:rPr lang="de-DE" sz="2000" dirty="0" smtClean="0">
                <a:sym typeface="Wingdings" panose="05000000000000000000" pitchFamily="2" charset="2"/>
              </a:rPr>
              <a:t> 930 </a:t>
            </a:r>
            <a:r>
              <a:rPr lang="de-DE" sz="2000" dirty="0" err="1" smtClean="0">
                <a:sym typeface="Wingdings" panose="05000000000000000000" pitchFamily="2" charset="2"/>
              </a:rPr>
              <a:t>chips</a:t>
            </a:r>
            <a:r>
              <a:rPr lang="de-DE" sz="2000" dirty="0" smtClean="0">
                <a:sym typeface="Wingdings" panose="05000000000000000000" pitchFamily="2" charset="2"/>
              </a:rPr>
              <a:t> </a:t>
            </a:r>
            <a:r>
              <a:rPr lang="de-DE" sz="2000" dirty="0" err="1" smtClean="0">
                <a:sym typeface="Wingdings" panose="05000000000000000000" pitchFamily="2" charset="2"/>
              </a:rPr>
              <a:t>for</a:t>
            </a:r>
            <a:r>
              <a:rPr lang="de-DE" sz="2000" dirty="0" smtClean="0">
                <a:sym typeface="Wingdings" panose="05000000000000000000" pitchFamily="2" charset="2"/>
              </a:rPr>
              <a:t> STS-</a:t>
            </a:r>
            <a:r>
              <a:rPr lang="de-DE" sz="2000" dirty="0" err="1" smtClean="0">
                <a:sym typeface="Wingdings" panose="05000000000000000000" pitchFamily="2" charset="2"/>
              </a:rPr>
              <a:t>prototyping</a:t>
            </a:r>
            <a:endParaRPr lang="de-DE" sz="2000" dirty="0" smtClean="0"/>
          </a:p>
          <a:p>
            <a:r>
              <a:rPr lang="de-DE" sz="2000" dirty="0" smtClean="0"/>
              <a:t>TOF </a:t>
            </a:r>
            <a:r>
              <a:rPr lang="de-DE" sz="2000" dirty="0" err="1" smtClean="0"/>
              <a:t>readout</a:t>
            </a:r>
            <a:r>
              <a:rPr lang="de-DE" sz="2000" dirty="0" smtClean="0"/>
              <a:t> ASICs, Volume </a:t>
            </a:r>
            <a:r>
              <a:rPr lang="de-DE" sz="2000" dirty="0" err="1" smtClean="0"/>
              <a:t>production</a:t>
            </a:r>
            <a:r>
              <a:rPr lang="de-DE" sz="2000" dirty="0" smtClean="0"/>
              <a:t> </a:t>
            </a:r>
            <a:r>
              <a:rPr lang="de-DE" sz="2000" dirty="0" err="1" smtClean="0"/>
              <a:t>for</a:t>
            </a:r>
            <a:r>
              <a:rPr lang="de-DE" sz="2000" dirty="0" smtClean="0"/>
              <a:t> </a:t>
            </a:r>
            <a:r>
              <a:rPr lang="de-DE" sz="2000" dirty="0" err="1" smtClean="0"/>
              <a:t>operation</a:t>
            </a:r>
            <a:r>
              <a:rPr lang="de-DE" sz="2000" dirty="0" smtClean="0"/>
              <a:t> at STAR (20.000 </a:t>
            </a:r>
            <a:r>
              <a:rPr lang="de-DE" sz="2000" dirty="0" err="1" smtClean="0"/>
              <a:t>ch</a:t>
            </a:r>
            <a:r>
              <a:rPr lang="de-DE" sz="2000" dirty="0" smtClean="0"/>
              <a:t>)</a:t>
            </a:r>
          </a:p>
          <a:p>
            <a:pPr lvl="1"/>
            <a:r>
              <a:rPr lang="de-DE" sz="1600" b="1" dirty="0" smtClean="0"/>
              <a:t>Get4</a:t>
            </a:r>
            <a:r>
              <a:rPr lang="de-DE" sz="1600" dirty="0" smtClean="0"/>
              <a:t> in </a:t>
            </a:r>
            <a:r>
              <a:rPr lang="de-DE" sz="1600" dirty="0" err="1" smtClean="0"/>
              <a:t>two</a:t>
            </a:r>
            <a:r>
              <a:rPr lang="de-DE" sz="1600" dirty="0" smtClean="0"/>
              <a:t> </a:t>
            </a:r>
            <a:r>
              <a:rPr lang="de-DE" sz="1600" dirty="0" err="1" smtClean="0"/>
              <a:t>versions</a:t>
            </a:r>
            <a:r>
              <a:rPr lang="de-DE" sz="1600" dirty="0" smtClean="0"/>
              <a:t>: </a:t>
            </a:r>
          </a:p>
          <a:p>
            <a:pPr lvl="2"/>
            <a:r>
              <a:rPr lang="de-DE" sz="1600" dirty="0" smtClean="0"/>
              <a:t>Bug-fix </a:t>
            </a:r>
            <a:r>
              <a:rPr lang="de-DE" sz="1600" dirty="0" err="1" smtClean="0"/>
              <a:t>version</a:t>
            </a:r>
            <a:r>
              <a:rPr lang="de-DE" sz="1600" dirty="0" smtClean="0"/>
              <a:t> </a:t>
            </a:r>
          </a:p>
          <a:p>
            <a:pPr lvl="2"/>
            <a:r>
              <a:rPr lang="de-DE" sz="1600" dirty="0" smtClean="0"/>
              <a:t>Version </a:t>
            </a:r>
            <a:r>
              <a:rPr lang="de-DE" sz="1600" dirty="0" err="1" smtClean="0"/>
              <a:t>for</a:t>
            </a:r>
            <a:r>
              <a:rPr lang="de-DE" sz="1600" dirty="0" smtClean="0"/>
              <a:t> robust </a:t>
            </a:r>
            <a:r>
              <a:rPr lang="de-DE" sz="1600" dirty="0" err="1" smtClean="0"/>
              <a:t>operation</a:t>
            </a:r>
            <a:r>
              <a:rPr lang="de-DE" sz="1600" dirty="0" smtClean="0"/>
              <a:t> at 40MHz </a:t>
            </a:r>
          </a:p>
          <a:p>
            <a:pPr lvl="1"/>
            <a:r>
              <a:rPr lang="de-DE" sz="1600" b="1" dirty="0" smtClean="0"/>
              <a:t>PADI</a:t>
            </a:r>
            <a:r>
              <a:rPr lang="de-DE" sz="1600" dirty="0" smtClean="0"/>
              <a:t> Timing-</a:t>
            </a:r>
            <a:r>
              <a:rPr lang="de-DE" sz="1600" dirty="0" err="1" smtClean="0"/>
              <a:t>Pre</a:t>
            </a:r>
            <a:r>
              <a:rPr lang="de-DE" sz="1600" dirty="0" smtClean="0"/>
              <a:t>-</a:t>
            </a:r>
            <a:r>
              <a:rPr lang="de-DE" sz="1600" dirty="0" err="1" smtClean="0"/>
              <a:t>Amp</a:t>
            </a:r>
            <a:r>
              <a:rPr lang="de-DE" sz="1600" dirty="0" smtClean="0"/>
              <a:t> </a:t>
            </a:r>
            <a:r>
              <a:rPr lang="de-DE" sz="1600" dirty="0" err="1" smtClean="0"/>
              <a:t>for</a:t>
            </a:r>
            <a:r>
              <a:rPr lang="de-DE" sz="1600" dirty="0" smtClean="0"/>
              <a:t> TOF</a:t>
            </a:r>
          </a:p>
          <a:p>
            <a:r>
              <a:rPr lang="de-DE" sz="2000" dirty="0" smtClean="0"/>
              <a:t>SPADIC V2 </a:t>
            </a:r>
            <a:r>
              <a:rPr lang="de-DE" sz="2000" dirty="0" smtClean="0">
                <a:sym typeface="Wingdings" panose="05000000000000000000" pitchFamily="2" charset="2"/>
              </a:rPr>
              <a:t> </a:t>
            </a:r>
            <a:r>
              <a:rPr lang="de-DE" sz="2000" dirty="0" smtClean="0">
                <a:sym typeface="Wingdings" panose="05000000000000000000" pitchFamily="2" charset="2"/>
              </a:rPr>
              <a:t>TRD prototype </a:t>
            </a:r>
            <a:r>
              <a:rPr lang="de-DE" sz="2000" dirty="0" err="1" smtClean="0">
                <a:sym typeface="Wingdings" panose="05000000000000000000" pitchFamily="2" charset="2"/>
              </a:rPr>
              <a:t>run</a:t>
            </a:r>
            <a:r>
              <a:rPr lang="de-DE" sz="2000" dirty="0" smtClean="0">
                <a:sym typeface="Wingdings" panose="05000000000000000000" pitchFamily="2" charset="2"/>
              </a:rPr>
              <a:t> </a:t>
            </a:r>
            <a:r>
              <a:rPr lang="de-DE" sz="2000" dirty="0" err="1" smtClean="0">
                <a:sym typeface="Wingdings" panose="05000000000000000000" pitchFamily="2" charset="2"/>
              </a:rPr>
              <a:t>with</a:t>
            </a:r>
            <a:r>
              <a:rPr lang="de-DE" sz="2000" dirty="0" smtClean="0">
                <a:sym typeface="Wingdings" panose="05000000000000000000" pitchFamily="2" charset="2"/>
              </a:rPr>
              <a:t> CBM </a:t>
            </a:r>
            <a:r>
              <a:rPr lang="de-DE" sz="2000" dirty="0" err="1" smtClean="0">
                <a:sym typeface="Wingdings" panose="05000000000000000000" pitchFamily="2" charset="2"/>
              </a:rPr>
              <a:t>compatible</a:t>
            </a:r>
            <a:r>
              <a:rPr lang="de-DE" sz="2000" dirty="0" smtClean="0">
                <a:sym typeface="Wingdings" panose="05000000000000000000" pitchFamily="2" charset="2"/>
              </a:rPr>
              <a:t> e-link </a:t>
            </a:r>
            <a:r>
              <a:rPr lang="de-DE" sz="2000" dirty="0" err="1" smtClean="0">
                <a:sym typeface="Wingdings" panose="05000000000000000000" pitchFamily="2" charset="2"/>
              </a:rPr>
              <a:t>interface</a:t>
            </a:r>
            <a:endParaRPr lang="de-DE" sz="2000" dirty="0"/>
          </a:p>
        </p:txBody>
      </p:sp>
      <p:pic>
        <p:nvPicPr>
          <p:cNvPr id="2050" name="Picture 2" descr="\\WinFileSvG\DL$Root\cschmidt\Eigene Dateien\CBM\27th CBM Collaboration Meeting\GSIEng1_Retic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10" y="4043633"/>
            <a:ext cx="5245784" cy="2814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070922" y="761602"/>
            <a:ext cx="7906332" cy="461665"/>
          </a:xfrm>
          <a:prstGeom prst="rect">
            <a:avLst/>
          </a:prstGeom>
          <a:noFill/>
        </p:spPr>
        <p:txBody>
          <a:bodyPr wrap="none" rtlCol="0">
            <a:spAutoFit/>
          </a:bodyPr>
          <a:lstStyle/>
          <a:p>
            <a:r>
              <a:rPr lang="de-DE" sz="2400" b="1" dirty="0" smtClean="0">
                <a:solidFill>
                  <a:srgbClr val="008000"/>
                </a:solidFill>
              </a:rPr>
              <a:t>...</a:t>
            </a:r>
            <a:r>
              <a:rPr lang="de-DE" sz="2400" b="1" dirty="0" err="1" smtClean="0">
                <a:solidFill>
                  <a:srgbClr val="008000"/>
                </a:solidFill>
              </a:rPr>
              <a:t>evolved</a:t>
            </a:r>
            <a:r>
              <a:rPr lang="de-DE" sz="2400" b="1" dirty="0" smtClean="0">
                <a:solidFill>
                  <a:srgbClr val="008000"/>
                </a:solidFill>
              </a:rPr>
              <a:t> </a:t>
            </a:r>
            <a:r>
              <a:rPr lang="de-DE" sz="2400" b="1" dirty="0" err="1" smtClean="0">
                <a:solidFill>
                  <a:srgbClr val="008000"/>
                </a:solidFill>
              </a:rPr>
              <a:t>to</a:t>
            </a:r>
            <a:r>
              <a:rPr lang="de-DE" sz="2400" b="1" dirty="0" smtClean="0">
                <a:solidFill>
                  <a:srgbClr val="008000"/>
                </a:solidFill>
              </a:rPr>
              <a:t> a </a:t>
            </a:r>
            <a:r>
              <a:rPr lang="de-DE" sz="2400" b="1" dirty="0" err="1" smtClean="0">
                <a:solidFill>
                  <a:srgbClr val="008000"/>
                </a:solidFill>
              </a:rPr>
              <a:t>grand</a:t>
            </a:r>
            <a:r>
              <a:rPr lang="de-DE" sz="2400" b="1" dirty="0" smtClean="0">
                <a:solidFill>
                  <a:srgbClr val="008000"/>
                </a:solidFill>
              </a:rPr>
              <a:t> CBM-</a:t>
            </a:r>
            <a:r>
              <a:rPr lang="de-DE" sz="2400" b="1" dirty="0" err="1" smtClean="0">
                <a:solidFill>
                  <a:srgbClr val="008000"/>
                </a:solidFill>
              </a:rPr>
              <a:t>Joined</a:t>
            </a:r>
            <a:r>
              <a:rPr lang="de-DE" sz="2400" b="1" dirty="0" smtClean="0">
                <a:solidFill>
                  <a:srgbClr val="008000"/>
                </a:solidFill>
              </a:rPr>
              <a:t> 6-Chip Submission</a:t>
            </a:r>
            <a:endParaRPr lang="de-DE" sz="2400" b="1" dirty="0">
              <a:solidFill>
                <a:srgbClr val="008000"/>
              </a:solidFill>
            </a:endParaRPr>
          </a:p>
        </p:txBody>
      </p:sp>
      <p:sp>
        <p:nvSpPr>
          <p:cNvPr id="5" name="Rechteck 4"/>
          <p:cNvSpPr/>
          <p:nvPr/>
        </p:nvSpPr>
        <p:spPr bwMode="auto">
          <a:xfrm>
            <a:off x="838778" y="4373151"/>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8" name="Rechteck 7"/>
          <p:cNvSpPr/>
          <p:nvPr/>
        </p:nvSpPr>
        <p:spPr bwMode="auto">
          <a:xfrm>
            <a:off x="1460744" y="4377267"/>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9" name="Rechteck 8"/>
          <p:cNvSpPr/>
          <p:nvPr/>
        </p:nvSpPr>
        <p:spPr bwMode="auto">
          <a:xfrm>
            <a:off x="2095070" y="4377267"/>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0" name="Rechteck 9"/>
          <p:cNvSpPr/>
          <p:nvPr/>
        </p:nvSpPr>
        <p:spPr bwMode="auto">
          <a:xfrm>
            <a:off x="834656" y="5209305"/>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1" name="Rechteck 10"/>
          <p:cNvSpPr/>
          <p:nvPr/>
        </p:nvSpPr>
        <p:spPr bwMode="auto">
          <a:xfrm>
            <a:off x="1456622" y="5213421"/>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2" name="Rechteck 11"/>
          <p:cNvSpPr/>
          <p:nvPr/>
        </p:nvSpPr>
        <p:spPr bwMode="auto">
          <a:xfrm>
            <a:off x="2090948" y="5213421"/>
            <a:ext cx="609600" cy="429515"/>
          </a:xfrm>
          <a:prstGeom prst="rect">
            <a:avLst/>
          </a:prstGeom>
          <a:noFill/>
          <a:ln w="2857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3" name="Rechteck 12"/>
          <p:cNvSpPr/>
          <p:nvPr/>
        </p:nvSpPr>
        <p:spPr bwMode="auto">
          <a:xfrm>
            <a:off x="842894" y="5662395"/>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4" name="Rechteck 13"/>
          <p:cNvSpPr/>
          <p:nvPr/>
        </p:nvSpPr>
        <p:spPr bwMode="auto">
          <a:xfrm>
            <a:off x="1464860" y="5666511"/>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5" name="Rechteck 14"/>
          <p:cNvSpPr/>
          <p:nvPr/>
        </p:nvSpPr>
        <p:spPr bwMode="auto">
          <a:xfrm>
            <a:off x="2099186" y="5666511"/>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6" name="Rechteck 15"/>
          <p:cNvSpPr/>
          <p:nvPr/>
        </p:nvSpPr>
        <p:spPr bwMode="auto">
          <a:xfrm>
            <a:off x="847011" y="6152553"/>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7" name="Rechteck 16"/>
          <p:cNvSpPr/>
          <p:nvPr/>
        </p:nvSpPr>
        <p:spPr bwMode="auto">
          <a:xfrm>
            <a:off x="1468976" y="6156669"/>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8" name="Rechteck 17"/>
          <p:cNvSpPr/>
          <p:nvPr/>
        </p:nvSpPr>
        <p:spPr bwMode="auto">
          <a:xfrm>
            <a:off x="2103302" y="6156669"/>
            <a:ext cx="609600" cy="429515"/>
          </a:xfrm>
          <a:prstGeom prst="rect">
            <a:avLst/>
          </a:prstGeom>
          <a:noFill/>
          <a:ln w="28575" cap="flat" cmpd="sng" algn="ctr">
            <a:solidFill>
              <a:srgbClr val="CBEDC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19" name="Rechteck 18"/>
          <p:cNvSpPr/>
          <p:nvPr/>
        </p:nvSpPr>
        <p:spPr bwMode="auto">
          <a:xfrm>
            <a:off x="842894" y="4831496"/>
            <a:ext cx="609600" cy="341873"/>
          </a:xfrm>
          <a:prstGeom prst="rect">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20" name="Rechteck 19"/>
          <p:cNvSpPr/>
          <p:nvPr/>
        </p:nvSpPr>
        <p:spPr bwMode="auto">
          <a:xfrm>
            <a:off x="1473098" y="4835612"/>
            <a:ext cx="609600" cy="341873"/>
          </a:xfrm>
          <a:prstGeom prst="rect">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21" name="Rechteck 20"/>
          <p:cNvSpPr/>
          <p:nvPr/>
        </p:nvSpPr>
        <p:spPr bwMode="auto">
          <a:xfrm>
            <a:off x="2099186" y="4835612"/>
            <a:ext cx="609600" cy="341873"/>
          </a:xfrm>
          <a:prstGeom prst="rect">
            <a:avLst/>
          </a:prstGeom>
          <a:noFill/>
          <a:ln w="28575"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22" name="Rechteck 21"/>
          <p:cNvSpPr/>
          <p:nvPr/>
        </p:nvSpPr>
        <p:spPr bwMode="auto">
          <a:xfrm>
            <a:off x="2737616" y="4364913"/>
            <a:ext cx="1915282" cy="1265669"/>
          </a:xfrm>
          <a:prstGeom prst="rect">
            <a:avLst/>
          </a:prstGeom>
          <a:noFill/>
          <a:ln w="28575" cap="flat" cmpd="sng" algn="ctr">
            <a:solidFill>
              <a:srgbClr val="FFC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23" name="Rechteck 22"/>
          <p:cNvSpPr/>
          <p:nvPr/>
        </p:nvSpPr>
        <p:spPr bwMode="auto">
          <a:xfrm>
            <a:off x="2729381" y="5669483"/>
            <a:ext cx="957641" cy="916701"/>
          </a:xfrm>
          <a:prstGeom prst="rect">
            <a:avLst/>
          </a:prstGeom>
          <a:noFill/>
          <a:ln w="285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24" name="Rechteck 23"/>
          <p:cNvSpPr/>
          <p:nvPr/>
        </p:nvSpPr>
        <p:spPr bwMode="auto">
          <a:xfrm>
            <a:off x="3697340" y="5665361"/>
            <a:ext cx="957641" cy="916701"/>
          </a:xfrm>
          <a:prstGeom prst="rect">
            <a:avLst/>
          </a:prstGeom>
          <a:noFill/>
          <a:ln w="285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pitchFamily="34" charset="0"/>
            </a:endParaRPr>
          </a:p>
        </p:txBody>
      </p:sp>
      <p:sp>
        <p:nvSpPr>
          <p:cNvPr id="7" name="Textfeld 6"/>
          <p:cNvSpPr txBox="1"/>
          <p:nvPr/>
        </p:nvSpPr>
        <p:spPr>
          <a:xfrm rot="18730486">
            <a:off x="-437084" y="4774057"/>
            <a:ext cx="3095719" cy="461665"/>
          </a:xfrm>
          <a:prstGeom prst="rect">
            <a:avLst/>
          </a:prstGeom>
          <a:noFill/>
        </p:spPr>
        <p:txBody>
          <a:bodyPr wrap="none" rtlCol="0">
            <a:spAutoFit/>
          </a:bodyPr>
          <a:lstStyle/>
          <a:p>
            <a:r>
              <a:rPr lang="de-DE" sz="2400" dirty="0" err="1" smtClean="0">
                <a:solidFill>
                  <a:srgbClr val="C00000"/>
                </a:solidFill>
              </a:rPr>
              <a:t>Reticle</a:t>
            </a:r>
            <a:r>
              <a:rPr lang="de-DE" sz="2400" dirty="0" smtClean="0">
                <a:solidFill>
                  <a:srgbClr val="C00000"/>
                </a:solidFill>
              </a:rPr>
              <a:t> </a:t>
            </a:r>
            <a:r>
              <a:rPr lang="de-DE" sz="2400" dirty="0" err="1" smtClean="0">
                <a:solidFill>
                  <a:srgbClr val="C00000"/>
                </a:solidFill>
              </a:rPr>
              <a:t>for</a:t>
            </a:r>
            <a:r>
              <a:rPr lang="de-DE" sz="2400" dirty="0" smtClean="0">
                <a:solidFill>
                  <a:srgbClr val="C00000"/>
                </a:solidFill>
              </a:rPr>
              <a:t> </a:t>
            </a:r>
            <a:r>
              <a:rPr lang="de-DE" sz="2400" dirty="0" err="1" smtClean="0">
                <a:solidFill>
                  <a:srgbClr val="C00000"/>
                </a:solidFill>
              </a:rPr>
              <a:t>production</a:t>
            </a:r>
            <a:endParaRPr lang="de-DE" sz="2400" dirty="0">
              <a:solidFill>
                <a:srgbClr val="C00000"/>
              </a:solidFill>
            </a:endParaRPr>
          </a:p>
        </p:txBody>
      </p:sp>
      <p:sp>
        <p:nvSpPr>
          <p:cNvPr id="25" name="Inhaltsplatzhalter 2"/>
          <p:cNvSpPr txBox="1">
            <a:spLocks/>
          </p:cNvSpPr>
          <p:nvPr/>
        </p:nvSpPr>
        <p:spPr bwMode="auto">
          <a:xfrm>
            <a:off x="4494642" y="3746292"/>
            <a:ext cx="6336679"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a:lstStyle>
          <a:p>
            <a:pPr marL="914400" lvl="2" indent="0">
              <a:buNone/>
            </a:pPr>
            <a:endParaRPr lang="en-US" sz="1800" kern="0" dirty="0" smtClean="0"/>
          </a:p>
          <a:p>
            <a:pPr lvl="1"/>
            <a:r>
              <a:rPr lang="en-US" kern="0" dirty="0" smtClean="0"/>
              <a:t>10 STS-XYTER dedicated wafers</a:t>
            </a:r>
          </a:p>
          <a:p>
            <a:pPr lvl="2"/>
            <a:r>
              <a:rPr lang="en-US" sz="1800" kern="0" dirty="0" smtClean="0"/>
              <a:t>stealth diced (laser diced) at DISCO, </a:t>
            </a:r>
          </a:p>
          <a:p>
            <a:pPr marL="914400" lvl="2" indent="0">
              <a:buNone/>
            </a:pPr>
            <a:r>
              <a:rPr lang="en-US" sz="1800" kern="0" dirty="0" smtClean="0"/>
              <a:t>Munich to get high chip body </a:t>
            </a:r>
          </a:p>
          <a:p>
            <a:pPr marL="914400" lvl="2" indent="0">
              <a:buNone/>
            </a:pPr>
            <a:r>
              <a:rPr lang="en-US" sz="1800" kern="0" dirty="0" smtClean="0"/>
              <a:t>precision &lt;10µm</a:t>
            </a:r>
          </a:p>
          <a:p>
            <a:pPr lvl="2"/>
            <a:r>
              <a:rPr lang="en-US" sz="1800" kern="0" dirty="0" smtClean="0"/>
              <a:t>stealth dicing allows cutting as you wish </a:t>
            </a:r>
          </a:p>
          <a:p>
            <a:pPr marL="914400" lvl="2" indent="0">
              <a:buNone/>
            </a:pPr>
            <a:r>
              <a:rPr lang="en-US" sz="1800" kern="0" dirty="0" smtClean="0">
                <a:sym typeface="Wingdings" panose="05000000000000000000" pitchFamily="2" charset="2"/>
              </a:rPr>
              <a:t> other chips survive as well</a:t>
            </a:r>
            <a:endParaRPr lang="en-US" sz="1800" kern="0" dirty="0" smtClean="0"/>
          </a:p>
          <a:p>
            <a:pPr lvl="1"/>
            <a:endParaRPr lang="en-US" kern="0" dirty="0"/>
          </a:p>
        </p:txBody>
      </p:sp>
    </p:spTree>
    <p:extLst>
      <p:ext uri="{BB962C8B-B14F-4D97-AF65-F5344CB8AC3E}">
        <p14:creationId xmlns:p14="http://schemas.microsoft.com/office/powerpoint/2010/main" val="26580632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en-US" dirty="0"/>
          </a:p>
        </p:txBody>
      </p:sp>
      <p:pic>
        <p:nvPicPr>
          <p:cNvPr id="7170" name="Picture 2" descr="\\WinfileSvM\DL$Root\cschmidt\Eigene Dateien\CBM\CBM-XYTER\Submission Details STS-XYTER 2.0\STS_XYTER_2\PADI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4001" y="-26339"/>
            <a:ext cx="10160001"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1767244" y="958346"/>
            <a:ext cx="8420100" cy="533400"/>
          </a:xfrm>
        </p:spPr>
        <p:txBody>
          <a:bodyPr/>
          <a:lstStyle/>
          <a:p>
            <a:pPr algn="ctr"/>
            <a:r>
              <a:rPr lang="en-US" sz="3200" dirty="0" smtClean="0">
                <a:solidFill>
                  <a:schemeClr val="bg1">
                    <a:lumMod val="95000"/>
                  </a:schemeClr>
                </a:solidFill>
              </a:rPr>
              <a:t>PADI, the one proven design, is available in large numbers now </a:t>
            </a:r>
            <a:endParaRPr lang="en-US" sz="3200" dirty="0">
              <a:solidFill>
                <a:schemeClr val="bg1">
                  <a:lumMod val="95000"/>
                </a:schemeClr>
              </a:solidFill>
            </a:endParaRPr>
          </a:p>
        </p:txBody>
      </p:sp>
      <p:sp>
        <p:nvSpPr>
          <p:cNvPr id="8" name="Titel 1"/>
          <p:cNvSpPr txBox="1">
            <a:spLocks/>
          </p:cNvSpPr>
          <p:nvPr/>
        </p:nvSpPr>
        <p:spPr bwMode="auto">
          <a:xfrm>
            <a:off x="1620677" y="6180963"/>
            <a:ext cx="583517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a:lstStyle>
          <a:p>
            <a:pPr algn="ctr"/>
            <a:r>
              <a:rPr lang="en-US" b="0" kern="0" dirty="0" smtClean="0">
                <a:solidFill>
                  <a:schemeClr val="bg1">
                    <a:lumMod val="95000"/>
                  </a:schemeClr>
                </a:solidFill>
              </a:rPr>
              <a:t>Designer: Mircea Ciobanu </a:t>
            </a:r>
            <a:endParaRPr lang="en-US" b="0" kern="0" dirty="0">
              <a:solidFill>
                <a:schemeClr val="bg1">
                  <a:lumMod val="95000"/>
                </a:schemeClr>
              </a:solidFill>
            </a:endParaRPr>
          </a:p>
        </p:txBody>
      </p:sp>
    </p:spTree>
    <p:extLst>
      <p:ext uri="{BB962C8B-B14F-4D97-AF65-F5344CB8AC3E}">
        <p14:creationId xmlns:p14="http://schemas.microsoft.com/office/powerpoint/2010/main" val="1519043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en-US"/>
          </a:p>
        </p:txBody>
      </p:sp>
      <p:pic>
        <p:nvPicPr>
          <p:cNvPr id="9218" name="Picture 2" descr="\\WinfileSvM\DL$Root\cschmidt\Eigene Dateien\CBM\CBM-XYTER\Submission Details STS-XYTER 2.0\STS_XYTER_2\GET_4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92" y="-178045"/>
            <a:ext cx="9381392" cy="70360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35171" y="1652954"/>
            <a:ext cx="8420100" cy="533400"/>
          </a:xfrm>
        </p:spPr>
        <p:txBody>
          <a:bodyPr/>
          <a:lstStyle/>
          <a:p>
            <a:r>
              <a:rPr lang="en-US" dirty="0" smtClean="0"/>
              <a:t>GET4</a:t>
            </a:r>
            <a:endParaRPr lang="en-US" dirty="0"/>
          </a:p>
        </p:txBody>
      </p:sp>
    </p:spTree>
    <p:extLst>
      <p:ext uri="{BB962C8B-B14F-4D97-AF65-F5344CB8AC3E}">
        <p14:creationId xmlns:p14="http://schemas.microsoft.com/office/powerpoint/2010/main" val="772404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9738" y="228600"/>
            <a:ext cx="9205424" cy="533400"/>
          </a:xfrm>
        </p:spPr>
        <p:txBody>
          <a:bodyPr/>
          <a:lstStyle/>
          <a:p>
            <a:r>
              <a:rPr lang="en-US" dirty="0" smtClean="0">
                <a:solidFill>
                  <a:srgbClr val="0070C0"/>
                </a:solidFill>
              </a:rPr>
              <a:t>Get4: Multi Hit TDC </a:t>
            </a:r>
            <a:r>
              <a:rPr lang="en-US" b="0" dirty="0" smtClean="0">
                <a:solidFill>
                  <a:srgbClr val="0070C0"/>
                </a:solidFill>
              </a:rPr>
              <a:t>(H. </a:t>
            </a:r>
            <a:r>
              <a:rPr lang="en-US" b="0" dirty="0" err="1" smtClean="0">
                <a:solidFill>
                  <a:srgbClr val="0070C0"/>
                </a:solidFill>
              </a:rPr>
              <a:t>Flemming</a:t>
            </a:r>
            <a:r>
              <a:rPr lang="en-US" b="0" dirty="0" smtClean="0">
                <a:solidFill>
                  <a:srgbClr val="0070C0"/>
                </a:solidFill>
              </a:rPr>
              <a:t> and H. Deppe)</a:t>
            </a:r>
            <a:endParaRPr lang="en-US" sz="4000" b="0" dirty="0">
              <a:solidFill>
                <a:srgbClr val="0070C0"/>
              </a:solidFill>
            </a:endParaRPr>
          </a:p>
        </p:txBody>
      </p:sp>
      <p:sp>
        <p:nvSpPr>
          <p:cNvPr id="3" name="Inhaltsplatzhalter 2"/>
          <p:cNvSpPr>
            <a:spLocks noGrp="1"/>
          </p:cNvSpPr>
          <p:nvPr>
            <p:ph idx="1"/>
          </p:nvPr>
        </p:nvSpPr>
        <p:spPr>
          <a:xfrm>
            <a:off x="3" y="1178155"/>
            <a:ext cx="5108331" cy="4343400"/>
          </a:xfrm>
        </p:spPr>
        <p:txBody>
          <a:bodyPr/>
          <a:lstStyle/>
          <a:p>
            <a:r>
              <a:rPr lang="en-US" sz="2000" dirty="0" smtClean="0"/>
              <a:t>Version A: Fixed known flaws in state machine that led to data loss</a:t>
            </a:r>
            <a:r>
              <a:rPr lang="en-US" sz="2000" dirty="0" smtClean="0"/>
              <a:t>...</a:t>
            </a:r>
            <a:endParaRPr lang="en-US" sz="2000" dirty="0" smtClean="0"/>
          </a:p>
        </p:txBody>
      </p:sp>
      <p:pic>
        <p:nvPicPr>
          <p:cNvPr id="10242" name="Picture 2" descr="\\WinfileSvM\DL$Root\cschmidt\Eigene Dateien\CBM\CBM-XYTER\Submission Details STS-XYTER 2.0\STS_XYTER_2\GET_4_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52" y="2837740"/>
            <a:ext cx="4985222" cy="373891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WinfileSvM\DL$Root\cschmidt\Eigene Dateien\CBM\CBM-XYTER\Submission Details STS-XYTER 2.0\STS_XYTER_2\GET_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663" y="800100"/>
            <a:ext cx="4642340" cy="348175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2"/>
          <p:cNvSpPr txBox="1">
            <a:spLocks/>
          </p:cNvSpPr>
          <p:nvPr/>
        </p:nvSpPr>
        <p:spPr bwMode="auto">
          <a:xfrm>
            <a:off x="5067308" y="4369788"/>
            <a:ext cx="499988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0"/>
              </a:spcAft>
              <a:buClr>
                <a:schemeClr val="accent1"/>
              </a:buClr>
              <a:buSzPct val="80000"/>
              <a:buFont typeface="Wingdings" pitchFamily="2" charset="2"/>
              <a:buChar char="n"/>
              <a:defRPr kumimoji="1" sz="2400">
                <a:solidFill>
                  <a:schemeClr val="tx1"/>
                </a:solidFill>
                <a:latin typeface="+mn-lt"/>
                <a:ea typeface="+mn-ea"/>
                <a:cs typeface="+mn-cs"/>
              </a:defRPr>
            </a:lvl1pPr>
            <a:lvl2pPr marL="742950" indent="-285750" algn="l" rtl="0" eaLnBrk="0" fontAlgn="base" hangingPunct="0">
              <a:spcBef>
                <a:spcPct val="40000"/>
              </a:spcBef>
              <a:spcAft>
                <a:spcPct val="0"/>
              </a:spcAft>
              <a:buClr>
                <a:schemeClr val="accent1"/>
              </a:buClr>
              <a:buSzPct val="80000"/>
              <a:buFont typeface="Wingdings" pitchFamily="2" charset="2"/>
              <a:buChar char="n"/>
              <a:defRPr kumimoji="1" sz="2000">
                <a:solidFill>
                  <a:schemeClr val="tx1"/>
                </a:solidFill>
                <a:latin typeface="+mn-lt"/>
              </a:defRPr>
            </a:lvl2pPr>
            <a:lvl3pPr marL="1143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3pPr>
            <a:lvl4pPr marL="1600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4pPr>
            <a:lvl5pPr marL="20574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5pPr>
            <a:lvl6pPr marL="25146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6pPr>
            <a:lvl7pPr marL="29718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7pPr>
            <a:lvl8pPr marL="34290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8pPr>
            <a:lvl9pPr marL="3886200" indent="-228600" algn="l" rtl="0" eaLnBrk="0" fontAlgn="base" hangingPunct="0">
              <a:spcBef>
                <a:spcPct val="40000"/>
              </a:spcBef>
              <a:spcAft>
                <a:spcPct val="0"/>
              </a:spcAft>
              <a:buClr>
                <a:schemeClr val="accent1"/>
              </a:buClr>
              <a:buSzPct val="80000"/>
              <a:buFont typeface="Wingdings" pitchFamily="2" charset="2"/>
              <a:buChar char="n"/>
              <a:defRPr kumimoji="1">
                <a:solidFill>
                  <a:schemeClr val="tx1"/>
                </a:solidFill>
                <a:latin typeface="+mn-lt"/>
              </a:defRPr>
            </a:lvl9pPr>
          </a:lstStyle>
          <a:p>
            <a:r>
              <a:rPr lang="en-US" sz="1800" kern="0" dirty="0" smtClean="0"/>
              <a:t>Version B: Take measures to make design much less speed critical and robust.</a:t>
            </a:r>
          </a:p>
          <a:p>
            <a:r>
              <a:rPr lang="en-US" sz="1800" kern="0" dirty="0" smtClean="0"/>
              <a:t>Key </a:t>
            </a:r>
            <a:r>
              <a:rPr lang="en-US" sz="1800" kern="0" dirty="0" smtClean="0"/>
              <a:t>suggestion</a:t>
            </a:r>
            <a:r>
              <a:rPr lang="en-US" sz="1800" kern="0" dirty="0" smtClean="0"/>
              <a:t> </a:t>
            </a:r>
            <a:r>
              <a:rPr lang="en-US" sz="1800" kern="0" dirty="0" smtClean="0"/>
              <a:t>by P. Fischer on design review: Shorten </a:t>
            </a:r>
            <a:r>
              <a:rPr lang="en-US" sz="1800" kern="0" dirty="0" err="1" smtClean="0"/>
              <a:t>delayline</a:t>
            </a:r>
            <a:r>
              <a:rPr lang="en-US" sz="1800" kern="0" dirty="0" smtClean="0"/>
              <a:t> to unconventional </a:t>
            </a:r>
            <a:r>
              <a:rPr lang="en-US" sz="1800" kern="0" dirty="0" smtClean="0"/>
              <a:t>length: 113 rather than 128</a:t>
            </a:r>
            <a:endParaRPr lang="en-US" sz="1800" kern="0" dirty="0" smtClean="0"/>
          </a:p>
          <a:p>
            <a:r>
              <a:rPr lang="en-US" sz="1800" kern="0" dirty="0" smtClean="0"/>
              <a:t>Result possible through extra time given     by STS-XYTER preparations and GSI restructuring paralysis....</a:t>
            </a:r>
            <a:endParaRPr lang="en-US" sz="1800" kern="0" dirty="0"/>
          </a:p>
        </p:txBody>
      </p:sp>
    </p:spTree>
    <p:extLst>
      <p:ext uri="{BB962C8B-B14F-4D97-AF65-F5344CB8AC3E}">
        <p14:creationId xmlns:p14="http://schemas.microsoft.com/office/powerpoint/2010/main" val="1630264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340"/>
            <a:ext cx="9906000" cy="1143000"/>
          </a:xfrm>
        </p:spPr>
        <p:txBody>
          <a:bodyPr/>
          <a:lstStyle/>
          <a:p>
            <a:r>
              <a:rPr kumimoji="1" lang="en-US" sz="2800" kern="0" dirty="0">
                <a:ln>
                  <a:noFill/>
                </a:ln>
                <a:solidFill>
                  <a:srgbClr val="5C65C2">
                    <a:lumMod val="50000"/>
                  </a:srgbClr>
                </a:solidFill>
                <a:effectLst/>
                <a:latin typeface="Arial"/>
              </a:rPr>
              <a:t>CBM-TOF Electronics for </a:t>
            </a:r>
            <a:r>
              <a:rPr kumimoji="1" lang="en-US" sz="2800" kern="0" dirty="0" smtClean="0">
                <a:ln>
                  <a:noFill/>
                </a:ln>
                <a:solidFill>
                  <a:srgbClr val="5C65C2">
                    <a:lumMod val="50000"/>
                  </a:srgbClr>
                </a:solidFill>
                <a:effectLst/>
                <a:latin typeface="Arial"/>
              </a:rPr>
              <a:t>JINR </a:t>
            </a:r>
            <a:r>
              <a:rPr kumimoji="1" lang="en-US" sz="2800" kern="0" dirty="0" err="1" smtClean="0">
                <a:ln>
                  <a:noFill/>
                </a:ln>
                <a:solidFill>
                  <a:srgbClr val="5C65C2">
                    <a:lumMod val="50000"/>
                  </a:srgbClr>
                </a:solidFill>
                <a:effectLst/>
                <a:latin typeface="Arial"/>
              </a:rPr>
              <a:t>Peshekonov</a:t>
            </a:r>
            <a:r>
              <a:rPr kumimoji="1" lang="en-US" sz="2800" kern="0" dirty="0" smtClean="0">
                <a:ln>
                  <a:noFill/>
                </a:ln>
                <a:solidFill>
                  <a:srgbClr val="5C65C2">
                    <a:lumMod val="50000"/>
                  </a:srgbClr>
                </a:solidFill>
                <a:effectLst/>
                <a:latin typeface="Arial"/>
              </a:rPr>
              <a:t> </a:t>
            </a:r>
            <a:r>
              <a:rPr kumimoji="1" lang="en-US" sz="2800" kern="0" dirty="0" err="1" smtClean="0">
                <a:ln>
                  <a:noFill/>
                </a:ln>
                <a:solidFill>
                  <a:srgbClr val="5C65C2">
                    <a:lumMod val="50000"/>
                  </a:srgbClr>
                </a:solidFill>
                <a:effectLst/>
                <a:latin typeface="Arial"/>
              </a:rPr>
              <a:t>MuCH</a:t>
            </a:r>
            <a:r>
              <a:rPr kumimoji="1" lang="en-US" sz="2800" kern="0" dirty="0" smtClean="0">
                <a:ln>
                  <a:noFill/>
                </a:ln>
                <a:solidFill>
                  <a:srgbClr val="5C65C2">
                    <a:lumMod val="50000"/>
                  </a:srgbClr>
                </a:solidFill>
                <a:effectLst/>
                <a:latin typeface="Arial"/>
              </a:rPr>
              <a:t> </a:t>
            </a:r>
            <a:r>
              <a:rPr kumimoji="1" lang="en-US" sz="2800" kern="0" dirty="0">
                <a:ln>
                  <a:noFill/>
                </a:ln>
                <a:solidFill>
                  <a:srgbClr val="5C65C2">
                    <a:lumMod val="50000"/>
                  </a:srgbClr>
                </a:solidFill>
                <a:effectLst/>
                <a:latin typeface="Arial"/>
              </a:rPr>
              <a:t>Straws</a:t>
            </a:r>
            <a:endParaRPr lang="en-US" dirty="0"/>
          </a:p>
        </p:txBody>
      </p:sp>
      <p:pic>
        <p:nvPicPr>
          <p:cNvPr id="2050" name="Picture 2" descr="\\Winscratch\scratch\Traeger\2015-02-19 Proton beam 2.95GeV Juelich\Fotos\P21928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770" y="1007602"/>
            <a:ext cx="3274009" cy="2093253"/>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971" y="1095070"/>
            <a:ext cx="2633929" cy="1941997"/>
          </a:xfrm>
          <a:prstGeom prst="rect">
            <a:avLst/>
          </a:prstGeom>
        </p:spPr>
      </p:pic>
      <p:sp>
        <p:nvSpPr>
          <p:cNvPr id="11" name="Foliennummernplatzhalter 10"/>
          <p:cNvSpPr>
            <a:spLocks noGrp="1"/>
          </p:cNvSpPr>
          <p:nvPr>
            <p:ph type="sldNum" sz="quarter" idx="12"/>
          </p:nvPr>
        </p:nvSpPr>
        <p:spPr/>
        <p:txBody>
          <a:bodyPr/>
          <a:lstStyle/>
          <a:p>
            <a:fld id="{B6F15528-21DE-4FAA-801E-634DDDAF4B2B}" type="slidenum">
              <a:rPr lang="en-US" smtClean="0">
                <a:solidFill>
                  <a:prstClr val="white">
                    <a:shade val="50000"/>
                  </a:prstClr>
                </a:solidFill>
              </a:rPr>
              <a:pPr/>
              <a:t>33</a:t>
            </a:fld>
            <a:endParaRPr lang="en-US" dirty="0">
              <a:solidFill>
                <a:prstClr val="white">
                  <a:shade val="50000"/>
                </a:prstClr>
              </a:solidFill>
            </a:endParaRPr>
          </a:p>
        </p:txBody>
      </p:sp>
      <p:pic>
        <p:nvPicPr>
          <p:cNvPr id="24" name="Picture 2" descr="C:\Users\pietrasz\AppData\Local\Microsoft\Windows\Temporary Internet Files\Content.Outlook\EXBDBNUW\OG_Dipro_10_5_15min2015-02-22_0_191528 (2).png"/>
          <p:cNvPicPr>
            <a:picLocks noChangeAspect="1" noChangeArrowheads="1"/>
          </p:cNvPicPr>
          <p:nvPr/>
        </p:nvPicPr>
        <p:blipFill rotWithShape="1">
          <a:blip r:embed="rId5">
            <a:extLst>
              <a:ext uri="{28A0092B-C50C-407E-A947-70E740481C1C}">
                <a14:useLocalDpi xmlns:a14="http://schemas.microsoft.com/office/drawing/2010/main" val="0"/>
              </a:ext>
            </a:extLst>
          </a:blip>
          <a:srcRect l="558" t="50000" r="50000" b="5281"/>
          <a:stretch/>
        </p:blipFill>
        <p:spPr bwMode="auto">
          <a:xfrm>
            <a:off x="6698957" y="1093983"/>
            <a:ext cx="3067048" cy="19204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0992" y="3353242"/>
            <a:ext cx="3962400" cy="26208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6" name="Textfeld 25"/>
              <p:cNvSpPr txBox="1"/>
              <p:nvPr/>
            </p:nvSpPr>
            <p:spPr>
              <a:xfrm>
                <a:off x="4390798" y="3757107"/>
                <a:ext cx="5400902" cy="668260"/>
              </a:xfrm>
              <a:prstGeom prst="rect">
                <a:avLst/>
              </a:prstGeom>
              <a:solidFill>
                <a:schemeClr val="tx1">
                  <a:lumMod val="95000"/>
                </a:schemeClr>
              </a:solidFill>
            </p:spPr>
            <p:txBody>
              <a:bodyPr wrap="none" rtlCol="0">
                <a:spAutoFit/>
              </a:bodyPr>
              <a:lstStyle/>
              <a:p>
                <a:pPr eaLnBrk="1" fontAlgn="auto" hangingPunct="1">
                  <a:spcBef>
                    <a:spcPts val="0"/>
                  </a:spcBef>
                  <a:spcAft>
                    <a:spcPts val="0"/>
                  </a:spcAft>
                </a:pPr>
                <a14:m>
                  <m:oMath xmlns:m="http://schemas.openxmlformats.org/officeDocument/2006/math">
                    <m:sSub>
                      <m:sSubPr>
                        <m:ctrlPr>
                          <a:rPr lang="de-DE" sz="1800" i="1" dirty="0" smtClean="0">
                            <a:solidFill>
                              <a:prstClr val="black"/>
                            </a:solidFill>
                            <a:latin typeface="Cambria Math"/>
                            <a:ea typeface="Cambria Math"/>
                          </a:rPr>
                        </m:ctrlPr>
                      </m:sSubPr>
                      <m:e>
                        <m:r>
                          <a:rPr lang="de-DE" sz="1800" i="1" dirty="0">
                            <a:solidFill>
                              <a:prstClr val="black"/>
                            </a:solidFill>
                            <a:latin typeface="Cambria Math"/>
                            <a:ea typeface="Cambria Math"/>
                          </a:rPr>
                          <m:t>𝜎</m:t>
                        </m:r>
                      </m:e>
                      <m:sub>
                        <m:r>
                          <a:rPr lang="de-DE" sz="1800" i="1" dirty="0">
                            <a:solidFill>
                              <a:prstClr val="black"/>
                            </a:solidFill>
                            <a:latin typeface="Cambria Math"/>
                            <a:ea typeface="Cambria Math"/>
                          </a:rPr>
                          <m:t>∆</m:t>
                        </m:r>
                        <m:r>
                          <a:rPr lang="de-DE" sz="1800" i="1" dirty="0">
                            <a:solidFill>
                              <a:prstClr val="black"/>
                            </a:solidFill>
                            <a:latin typeface="Cambria Math"/>
                            <a:ea typeface="Cambria Math"/>
                          </a:rPr>
                          <m:t>𝑦</m:t>
                        </m:r>
                      </m:sub>
                    </m:sSub>
                    <m:r>
                      <a:rPr lang="de-DE" sz="1800" i="1" dirty="0">
                        <a:solidFill>
                          <a:prstClr val="black"/>
                        </a:solidFill>
                        <a:latin typeface="Cambria Math"/>
                      </a:rPr>
                      <m:t>=</m:t>
                    </m:r>
                  </m:oMath>
                </a14:m>
                <a:r>
                  <a:rPr lang="de-DE" sz="1800" dirty="0">
                    <a:solidFill>
                      <a:prstClr val="black"/>
                    </a:solidFill>
                    <a:latin typeface="Book Antiqua"/>
                  </a:rPr>
                  <a:t>(1</a:t>
                </a:r>
                <a14:m>
                  <m:oMath xmlns:m="http://schemas.openxmlformats.org/officeDocument/2006/math">
                    <m:r>
                      <a:rPr lang="de-DE" sz="1800" dirty="0">
                        <a:solidFill>
                          <a:prstClr val="black"/>
                        </a:solidFill>
                        <a:latin typeface="Cambria Math"/>
                        <a:ea typeface="Cambria Math"/>
                      </a:rPr>
                      <m:t>57.</m:t>
                    </m:r>
                    <m:r>
                      <a:rPr lang="de-DE" sz="1800" i="1" dirty="0">
                        <a:solidFill>
                          <a:prstClr val="black"/>
                        </a:solidFill>
                        <a:latin typeface="Cambria Math"/>
                        <a:ea typeface="Cambria Math"/>
                      </a:rPr>
                      <m:t>1±9,9)</m:t>
                    </m:r>
                    <m:r>
                      <a:rPr lang="de-DE" sz="1800" i="1" dirty="0">
                        <a:solidFill>
                          <a:prstClr val="black"/>
                        </a:solidFill>
                        <a:latin typeface="Cambria Math"/>
                        <a:ea typeface="Cambria Math"/>
                      </a:rPr>
                      <m:t>𝜇</m:t>
                    </m:r>
                    <m:r>
                      <a:rPr lang="de-DE" sz="1800" i="1" dirty="0">
                        <a:solidFill>
                          <a:prstClr val="black"/>
                        </a:solidFill>
                        <a:latin typeface="Cambria Math"/>
                        <a:ea typeface="Cambria Math"/>
                      </a:rPr>
                      <m:t>𝑚</m:t>
                    </m:r>
                    <m:r>
                      <a:rPr lang="de-DE" sz="1800" i="1" dirty="0" smtClean="0">
                        <a:solidFill>
                          <a:prstClr val="black"/>
                        </a:solidFill>
                        <a:latin typeface="Cambria Math"/>
                        <a:ea typeface="Cambria Math"/>
                      </a:rPr>
                      <m:t> </m:t>
                    </m:r>
                  </m:oMath>
                </a14:m>
                <a:endParaRPr lang="de-DE" sz="1800" i="1" dirty="0" smtClean="0">
                  <a:solidFill>
                    <a:prstClr val="black"/>
                  </a:solidFill>
                  <a:latin typeface="Cambria Math"/>
                  <a:ea typeface="Cambria Math"/>
                </a:endParaRPr>
              </a:p>
              <a:p>
                <a:pPr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de-DE" sz="1800" i="1" dirty="0" smtClean="0">
                          <a:solidFill>
                            <a:prstClr val="black"/>
                          </a:solidFill>
                          <a:latin typeface="Cambria Math"/>
                          <a:ea typeface="Cambria Math"/>
                        </a:rPr>
                        <m:t>𝑐</m:t>
                      </m:r>
                      <m:r>
                        <a:rPr lang="de-DE" sz="1800" i="1" dirty="0" smtClean="0">
                          <a:solidFill>
                            <a:prstClr val="black"/>
                          </a:solidFill>
                          <a:latin typeface="Cambria Math"/>
                          <a:ea typeface="Cambria Math"/>
                        </a:rPr>
                        <m:t>.</m:t>
                      </m:r>
                      <m:r>
                        <a:rPr lang="de-DE" sz="1800" i="1" dirty="0" smtClean="0">
                          <a:solidFill>
                            <a:prstClr val="black"/>
                          </a:solidFill>
                          <a:latin typeface="Cambria Math"/>
                          <a:ea typeface="Cambria Math"/>
                        </a:rPr>
                        <m:t>𝑓</m:t>
                      </m:r>
                      <m:r>
                        <a:rPr lang="de-DE" sz="1800" i="1" dirty="0" smtClean="0">
                          <a:solidFill>
                            <a:prstClr val="black"/>
                          </a:solidFill>
                          <a:latin typeface="Cambria Math"/>
                          <a:ea typeface="Cambria Math"/>
                        </a:rPr>
                        <m:t>. </m:t>
                      </m:r>
                      <m:r>
                        <a:rPr lang="de-DE" sz="1800" i="1" dirty="0" smtClean="0">
                          <a:solidFill>
                            <a:prstClr val="black"/>
                          </a:solidFill>
                          <a:latin typeface="Cambria Math"/>
                          <a:ea typeface="Cambria Math"/>
                        </a:rPr>
                        <m:t>𝑒𝑠𝑡𝑖𝑚𝑎𝑡𝑒𝑑</m:t>
                      </m:r>
                      <m:r>
                        <a:rPr lang="de-DE" sz="1800" i="1" dirty="0" smtClean="0">
                          <a:solidFill>
                            <a:prstClr val="black"/>
                          </a:solidFill>
                          <a:latin typeface="Cambria Math"/>
                          <a:ea typeface="Cambria Math"/>
                        </a:rPr>
                        <m:t> </m:t>
                      </m:r>
                      <m:r>
                        <a:rPr lang="de-DE" sz="1800" i="1" dirty="0" smtClean="0">
                          <a:solidFill>
                            <a:prstClr val="black"/>
                          </a:solidFill>
                          <a:latin typeface="Cambria Math"/>
                          <a:ea typeface="Cambria Math"/>
                        </a:rPr>
                        <m:t>𝑖𝑛𝑡𝑟𝑖𝑛𝑠𝑖𝑐</m:t>
                      </m:r>
                      <m:r>
                        <a:rPr lang="de-DE" sz="1800" i="1" dirty="0" smtClean="0">
                          <a:solidFill>
                            <a:prstClr val="black"/>
                          </a:solidFill>
                          <a:latin typeface="Cambria Math"/>
                          <a:ea typeface="Cambria Math"/>
                        </a:rPr>
                        <m:t> </m:t>
                      </m:r>
                      <m:r>
                        <a:rPr lang="de-DE" sz="1800" i="1" dirty="0" smtClean="0">
                          <a:solidFill>
                            <a:prstClr val="black"/>
                          </a:solidFill>
                          <a:latin typeface="Cambria Math"/>
                          <a:ea typeface="Cambria Math"/>
                        </a:rPr>
                        <m:t>𝑠𝑡𝑟𝑎𝑤</m:t>
                      </m:r>
                      <m:r>
                        <a:rPr lang="de-DE" sz="1800" i="1" dirty="0" smtClean="0">
                          <a:solidFill>
                            <a:prstClr val="black"/>
                          </a:solidFill>
                          <a:latin typeface="Cambria Math"/>
                          <a:ea typeface="Cambria Math"/>
                        </a:rPr>
                        <m:t> </m:t>
                      </m:r>
                      <m:r>
                        <a:rPr lang="de-DE" sz="1800" i="1" dirty="0" smtClean="0">
                          <a:solidFill>
                            <a:prstClr val="black"/>
                          </a:solidFill>
                          <a:latin typeface="Cambria Math"/>
                          <a:ea typeface="Cambria Math"/>
                        </a:rPr>
                        <m:t>𝑟𝑒𝑠𝑜𝑙𝑢𝑡𝑖𝑜𝑛</m:t>
                      </m:r>
                      <m:r>
                        <a:rPr lang="de-DE" sz="1800" i="1" dirty="0" smtClean="0">
                          <a:solidFill>
                            <a:prstClr val="black"/>
                          </a:solidFill>
                          <a:latin typeface="Cambria Math"/>
                          <a:ea typeface="Cambria Math"/>
                        </a:rPr>
                        <m:t> ~200µ</m:t>
                      </m:r>
                      <m:r>
                        <a:rPr lang="de-DE" sz="1800" i="1" dirty="0" smtClean="0">
                          <a:solidFill>
                            <a:prstClr val="black"/>
                          </a:solidFill>
                          <a:latin typeface="Cambria Math"/>
                          <a:ea typeface="Cambria Math"/>
                        </a:rPr>
                        <m:t>𝑚</m:t>
                      </m:r>
                    </m:oMath>
                  </m:oMathPara>
                </a14:m>
                <a:endParaRPr lang="de-DE" sz="1800" dirty="0">
                  <a:solidFill>
                    <a:prstClr val="black"/>
                  </a:solidFill>
                  <a:latin typeface="Book Antiqua"/>
                </a:endParaRPr>
              </a:p>
            </p:txBody>
          </p:sp>
        </mc:Choice>
        <mc:Fallback xmlns="">
          <p:sp>
            <p:nvSpPr>
              <p:cNvPr id="26" name="Textfeld 25"/>
              <p:cNvSpPr txBox="1">
                <a:spLocks noRot="1" noChangeAspect="1" noMove="1" noResize="1" noEditPoints="1" noAdjustHandles="1" noChangeArrowheads="1" noChangeShapeType="1" noTextEdit="1"/>
              </p:cNvSpPr>
              <p:nvPr/>
            </p:nvSpPr>
            <p:spPr>
              <a:xfrm>
                <a:off x="4390798" y="3757107"/>
                <a:ext cx="5400902" cy="668260"/>
              </a:xfrm>
              <a:prstGeom prst="rect">
                <a:avLst/>
              </a:prstGeom>
              <a:blipFill rotWithShape="1">
                <a:blip r:embed="rId7"/>
                <a:stretch>
                  <a:fillRect t="-2727" b="-6364"/>
                </a:stretch>
              </a:blipFill>
            </p:spPr>
            <p:txBody>
              <a:bodyPr/>
              <a:lstStyle/>
              <a:p>
                <a:r>
                  <a:rPr lang="en-US">
                    <a:noFill/>
                  </a:rPr>
                  <a:t> </a:t>
                </a:r>
              </a:p>
            </p:txBody>
          </p:sp>
        </mc:Fallback>
      </mc:AlternateContent>
      <p:sp>
        <p:nvSpPr>
          <p:cNvPr id="5" name="Stern mit 4 Zacken 4"/>
          <p:cNvSpPr/>
          <p:nvPr/>
        </p:nvSpPr>
        <p:spPr>
          <a:xfrm>
            <a:off x="7688580" y="4564380"/>
            <a:ext cx="1722120" cy="1760220"/>
          </a:xfrm>
          <a:prstGeom prst="star4">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feld 11"/>
          <p:cNvSpPr txBox="1"/>
          <p:nvPr/>
        </p:nvSpPr>
        <p:spPr>
          <a:xfrm>
            <a:off x="403860" y="6059886"/>
            <a:ext cx="9275809" cy="707886"/>
          </a:xfrm>
          <a:prstGeom prst="rect">
            <a:avLst/>
          </a:prstGeom>
          <a:noFill/>
        </p:spPr>
        <p:txBody>
          <a:bodyPr wrap="none" rtlCol="0">
            <a:spAutoFit/>
          </a:bodyPr>
          <a:lstStyle/>
          <a:p>
            <a:r>
              <a:rPr lang="en-US" sz="2000" dirty="0" smtClean="0">
                <a:solidFill>
                  <a:prstClr val="white"/>
                </a:solidFill>
              </a:rPr>
              <a:t>Great job Michael </a:t>
            </a:r>
            <a:r>
              <a:rPr lang="en-US" sz="2000" dirty="0" err="1" smtClean="0">
                <a:solidFill>
                  <a:prstClr val="white"/>
                </a:solidFill>
              </a:rPr>
              <a:t>Träger</a:t>
            </a:r>
            <a:r>
              <a:rPr lang="en-US" sz="2000" dirty="0" smtClean="0">
                <a:solidFill>
                  <a:prstClr val="white"/>
                </a:solidFill>
              </a:rPr>
              <a:t>, Jochen </a:t>
            </a:r>
            <a:r>
              <a:rPr lang="en-US" sz="2000" dirty="0" err="1" smtClean="0">
                <a:solidFill>
                  <a:prstClr val="white"/>
                </a:solidFill>
              </a:rPr>
              <a:t>Frühauf</a:t>
            </a:r>
            <a:r>
              <a:rPr lang="en-US" sz="2000" dirty="0" smtClean="0">
                <a:solidFill>
                  <a:prstClr val="white"/>
                </a:solidFill>
              </a:rPr>
              <a:t> and Jerzy </a:t>
            </a:r>
            <a:r>
              <a:rPr lang="en-US" sz="2000" dirty="0" err="1" smtClean="0">
                <a:solidFill>
                  <a:prstClr val="white"/>
                </a:solidFill>
              </a:rPr>
              <a:t>Pietrasco</a:t>
            </a:r>
            <a:r>
              <a:rPr lang="en-US" sz="2000" dirty="0" smtClean="0">
                <a:solidFill>
                  <a:prstClr val="white"/>
                </a:solidFill>
              </a:rPr>
              <a:t>!</a:t>
            </a:r>
          </a:p>
          <a:p>
            <a:r>
              <a:rPr lang="en-US" sz="2000" dirty="0" smtClean="0">
                <a:solidFill>
                  <a:prstClr val="white"/>
                </a:solidFill>
              </a:rPr>
              <a:t>Unfortunately V. </a:t>
            </a:r>
            <a:r>
              <a:rPr lang="en-US" sz="2000" dirty="0" err="1" smtClean="0">
                <a:solidFill>
                  <a:prstClr val="white"/>
                </a:solidFill>
              </a:rPr>
              <a:t>Peshekonov</a:t>
            </a:r>
            <a:r>
              <a:rPr lang="en-US" sz="2000" dirty="0" smtClean="0">
                <a:solidFill>
                  <a:prstClr val="white"/>
                </a:solidFill>
              </a:rPr>
              <a:t> ceased away and so straws are no more an option!</a:t>
            </a:r>
            <a:endParaRPr lang="en-US" sz="2000" dirty="0">
              <a:solidFill>
                <a:prstClr val="white"/>
              </a:solidFill>
            </a:endParaRPr>
          </a:p>
        </p:txBody>
      </p:sp>
      <p:sp>
        <p:nvSpPr>
          <p:cNvPr id="13" name="Textfeld 12"/>
          <p:cNvSpPr txBox="1"/>
          <p:nvPr/>
        </p:nvSpPr>
        <p:spPr>
          <a:xfrm>
            <a:off x="4328160" y="4632620"/>
            <a:ext cx="5676747" cy="707886"/>
          </a:xfrm>
          <a:prstGeom prst="rect">
            <a:avLst/>
          </a:prstGeom>
          <a:noFill/>
        </p:spPr>
        <p:txBody>
          <a:bodyPr wrap="none" rtlCol="0">
            <a:spAutoFit/>
          </a:bodyPr>
          <a:lstStyle/>
          <a:p>
            <a:pPr marL="285750" indent="-285750">
              <a:buFont typeface="Wingdings" pitchFamily="2" charset="2"/>
              <a:buChar char="à"/>
            </a:pPr>
            <a:r>
              <a:rPr lang="en-US" sz="2000" dirty="0" err="1" smtClean="0">
                <a:solidFill>
                  <a:srgbClr val="FFFF00"/>
                </a:solidFill>
                <a:sym typeface="Wingdings" panose="05000000000000000000" pitchFamily="2" charset="2"/>
              </a:rPr>
              <a:t>MuCH</a:t>
            </a:r>
            <a:r>
              <a:rPr lang="en-US" sz="2000" dirty="0" smtClean="0">
                <a:solidFill>
                  <a:srgbClr val="FFFF00"/>
                </a:solidFill>
                <a:sym typeface="Wingdings" panose="05000000000000000000" pitchFamily="2" charset="2"/>
              </a:rPr>
              <a:t> Straws can rely upon TOF-Electronics</a:t>
            </a:r>
          </a:p>
          <a:p>
            <a:pPr marL="285750" indent="-285750">
              <a:buFont typeface="Wingdings" pitchFamily="2" charset="2"/>
              <a:buChar char="à"/>
            </a:pPr>
            <a:r>
              <a:rPr lang="en-US" sz="2000" dirty="0" smtClean="0">
                <a:solidFill>
                  <a:srgbClr val="FFFF00"/>
                </a:solidFill>
                <a:sym typeface="Wingdings" panose="05000000000000000000" pitchFamily="2" charset="2"/>
              </a:rPr>
              <a:t>complete synergy, just need to buy more sets!</a:t>
            </a:r>
          </a:p>
        </p:txBody>
      </p:sp>
      <p:sp>
        <p:nvSpPr>
          <p:cNvPr id="16" name="Textfeld 15"/>
          <p:cNvSpPr txBox="1"/>
          <p:nvPr/>
        </p:nvSpPr>
        <p:spPr>
          <a:xfrm>
            <a:off x="4914900" y="3200400"/>
            <a:ext cx="4250074" cy="523220"/>
          </a:xfrm>
          <a:prstGeom prst="rect">
            <a:avLst/>
          </a:prstGeom>
          <a:noFill/>
        </p:spPr>
        <p:txBody>
          <a:bodyPr wrap="none" rtlCol="0">
            <a:spAutoFit/>
          </a:bodyPr>
          <a:lstStyle/>
          <a:p>
            <a:r>
              <a:rPr lang="en-US" sz="2800" dirty="0" err="1" smtClean="0">
                <a:solidFill>
                  <a:prstClr val="white"/>
                </a:solidFill>
              </a:rPr>
              <a:t>Beamtime</a:t>
            </a:r>
            <a:r>
              <a:rPr lang="en-US" sz="2800" dirty="0" smtClean="0">
                <a:solidFill>
                  <a:prstClr val="white"/>
                </a:solidFill>
              </a:rPr>
              <a:t> Tests at COSY</a:t>
            </a:r>
            <a:endParaRPr lang="en-US" sz="2800" dirty="0">
              <a:solidFill>
                <a:prstClr val="white"/>
              </a:solidFill>
            </a:endParaRPr>
          </a:p>
        </p:txBody>
      </p:sp>
      <p:sp>
        <p:nvSpPr>
          <p:cNvPr id="17" name="Textfeld 16"/>
          <p:cNvSpPr txBox="1"/>
          <p:nvPr/>
        </p:nvSpPr>
        <p:spPr>
          <a:xfrm>
            <a:off x="3804971" y="1095070"/>
            <a:ext cx="2751074" cy="338554"/>
          </a:xfrm>
          <a:prstGeom prst="rect">
            <a:avLst/>
          </a:prstGeom>
          <a:noFill/>
        </p:spPr>
        <p:txBody>
          <a:bodyPr wrap="none" rtlCol="0">
            <a:spAutoFit/>
          </a:bodyPr>
          <a:lstStyle/>
          <a:p>
            <a:r>
              <a:rPr lang="en-US" dirty="0" smtClean="0">
                <a:solidFill>
                  <a:prstClr val="black"/>
                </a:solidFill>
              </a:rPr>
              <a:t>Diamond to pinpoint p-track </a:t>
            </a:r>
            <a:endParaRPr lang="en-US" dirty="0">
              <a:solidFill>
                <a:prstClr val="black"/>
              </a:solidFill>
            </a:endParaRPr>
          </a:p>
        </p:txBody>
      </p:sp>
    </p:spTree>
    <p:extLst>
      <p:ext uri="{BB962C8B-B14F-4D97-AF65-F5344CB8AC3E}">
        <p14:creationId xmlns:p14="http://schemas.microsoft.com/office/powerpoint/2010/main" val="161390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p:txBody>
          <a:bodyPr/>
          <a:lstStyle/>
          <a:p>
            <a:endParaRPr lang="de-DE" altLang="de-DE" smtClean="0"/>
          </a:p>
        </p:txBody>
      </p:sp>
      <p:sp>
        <p:nvSpPr>
          <p:cNvPr id="2" name="Inhaltsplatzhalter 1"/>
          <p:cNvSpPr>
            <a:spLocks noGrp="1"/>
          </p:cNvSpPr>
          <p:nvPr>
            <p:ph idx="1"/>
          </p:nvPr>
        </p:nvSpPr>
        <p:spPr/>
        <p:txBody>
          <a:bodyPr/>
          <a:lstStyle/>
          <a:p>
            <a:endParaRPr lang="en-US" dirty="0"/>
          </a:p>
        </p:txBody>
      </p:sp>
      <p:pic>
        <p:nvPicPr>
          <p:cNvPr id="2050" name="Picture 2" descr="\\WinfileSvM\DL$Root\cschmidt\Eigene Dateien\CBM\CBM-XYTER\Submission Details STS-XYTER 2.0\STS_XYTER_2\20160919_0924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6714"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3200" dirty="0" smtClean="0">
                <a:solidFill>
                  <a:schemeClr val="accent2"/>
                </a:solidFill>
              </a:rPr>
              <a:t>Unpacking was solemn like X-mas</a:t>
            </a:r>
            <a:endParaRPr lang="en-US" sz="3200" dirty="0">
              <a:solidFill>
                <a:schemeClr val="accent2"/>
              </a:solidFill>
            </a:endParaRPr>
          </a:p>
        </p:txBody>
      </p:sp>
      <p:sp>
        <p:nvSpPr>
          <p:cNvPr id="3" name="Inhaltsplatzhalter 2"/>
          <p:cNvSpPr>
            <a:spLocks noGrp="1"/>
          </p:cNvSpPr>
          <p:nvPr>
            <p:ph idx="1"/>
          </p:nvPr>
        </p:nvSpPr>
        <p:spPr/>
        <p:txBody>
          <a:bodyPr/>
          <a:lstStyle/>
          <a:p>
            <a:endParaRPr lang="en-US" dirty="0"/>
          </a:p>
        </p:txBody>
      </p:sp>
      <p:pic>
        <p:nvPicPr>
          <p:cNvPr id="4098" name="Picture 2" descr="\\WinfileSvM\DL$Root\cschmidt\Eigene Dateien\CBM\CBM-XYTER\Submission Details STS-XYTER 2.0\STS_XYTER_2\20160919_0921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6144" y="938921"/>
            <a:ext cx="3135557" cy="55743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infileSvM\DL$Root\cschmidt\Eigene Dateien\CBM\CBM-XYTER\Submission Details STS-XYTER 2.0\STS_XYTER_2\20160919_0922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1765395"/>
            <a:ext cx="6235468" cy="350745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WinfileSvM\DL$Root\cschmidt\Eigene Dateien\CBM\CBM-XYTER\Submission Details STS-XYTER 2.0\STS_XYTER_2\DA2A_518-A4   #1\IMG_27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492" y="-68478"/>
            <a:ext cx="12105848" cy="6926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60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CBM Reticle</a:t>
            </a:r>
            <a:endParaRPr lang="en-US" dirty="0"/>
          </a:p>
        </p:txBody>
      </p:sp>
      <p:sp>
        <p:nvSpPr>
          <p:cNvPr id="3" name="Inhaltsplatzhalter 2"/>
          <p:cNvSpPr>
            <a:spLocks noGrp="1"/>
          </p:cNvSpPr>
          <p:nvPr>
            <p:ph idx="1"/>
          </p:nvPr>
        </p:nvSpPr>
        <p:spPr/>
        <p:txBody>
          <a:bodyPr/>
          <a:lstStyle/>
          <a:p>
            <a:endParaRPr lang="en-US"/>
          </a:p>
        </p:txBody>
      </p:sp>
      <p:pic>
        <p:nvPicPr>
          <p:cNvPr id="3074" name="Picture 2" descr="\\WinfileSvM\DL$Root\cschmidt\Eigene Dateien\CBM\CBM-XYTER\Submission Details STS-XYTER 2.0\STS_XYTER_2\STS_Reticl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00" y="871029"/>
            <a:ext cx="9348417" cy="55297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808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solidFill>
                  <a:schemeClr val="accent2">
                    <a:lumMod val="75000"/>
                  </a:schemeClr>
                </a:solidFill>
              </a:rPr>
              <a:t>STS-XYTER 2.0</a:t>
            </a:r>
            <a:endParaRPr lang="en-US" dirty="0">
              <a:solidFill>
                <a:schemeClr val="accent2">
                  <a:lumMod val="75000"/>
                </a:schemeClr>
              </a:solidFill>
            </a:endParaRPr>
          </a:p>
        </p:txBody>
      </p:sp>
      <p:sp>
        <p:nvSpPr>
          <p:cNvPr id="3" name="Inhaltsplatzhalter 2"/>
          <p:cNvSpPr>
            <a:spLocks noGrp="1"/>
          </p:cNvSpPr>
          <p:nvPr>
            <p:ph idx="1"/>
          </p:nvPr>
        </p:nvSpPr>
        <p:spPr>
          <a:xfrm>
            <a:off x="109031" y="1147087"/>
            <a:ext cx="9831268" cy="4343400"/>
          </a:xfrm>
        </p:spPr>
        <p:txBody>
          <a:bodyPr/>
          <a:lstStyle/>
          <a:p>
            <a:pPr>
              <a:lnSpc>
                <a:spcPct val="150000"/>
              </a:lnSpc>
            </a:pPr>
            <a:r>
              <a:rPr lang="en-US" sz="2000" dirty="0" smtClean="0"/>
              <a:t>128 </a:t>
            </a:r>
            <a:r>
              <a:rPr lang="en-US" sz="2000" dirty="0" err="1" smtClean="0"/>
              <a:t>ch</a:t>
            </a:r>
            <a:r>
              <a:rPr lang="en-US" sz="2000" dirty="0" smtClean="0"/>
              <a:t> </a:t>
            </a:r>
            <a:r>
              <a:rPr lang="en-US" sz="2000" dirty="0"/>
              <a:t>f</a:t>
            </a:r>
            <a:r>
              <a:rPr lang="en-US" sz="2000" dirty="0" smtClean="0"/>
              <a:t>ront end solution for STS as well as MUCH at 250kHz per </a:t>
            </a:r>
            <a:r>
              <a:rPr lang="en-US" sz="2000" dirty="0" smtClean="0"/>
              <a:t>channel</a:t>
            </a:r>
          </a:p>
          <a:p>
            <a:pPr>
              <a:lnSpc>
                <a:spcPct val="150000"/>
              </a:lnSpc>
            </a:pPr>
            <a:r>
              <a:rPr lang="en-US" sz="2000" dirty="0"/>
              <a:t>E</a:t>
            </a:r>
            <a:r>
              <a:rPr lang="en-US" sz="2000" dirty="0" smtClean="0"/>
              <a:t>ntirely data driven, self triggered</a:t>
            </a:r>
            <a:endParaRPr lang="en-US" sz="2000" dirty="0" smtClean="0"/>
          </a:p>
          <a:p>
            <a:pPr>
              <a:lnSpc>
                <a:spcPct val="150000"/>
              </a:lnSpc>
            </a:pPr>
            <a:r>
              <a:rPr lang="en-US" sz="2000" dirty="0" smtClean="0"/>
              <a:t>Designed so that noise specs will be met ( &lt; 1000 ENC)</a:t>
            </a:r>
          </a:p>
          <a:p>
            <a:pPr lvl="1">
              <a:lnSpc>
                <a:spcPct val="150000"/>
              </a:lnSpc>
            </a:pPr>
            <a:r>
              <a:rPr lang="en-US" sz="1600" dirty="0" smtClean="0">
                <a:sym typeface="Wingdings" panose="05000000000000000000" pitchFamily="2" charset="2"/>
              </a:rPr>
              <a:t>for all envisioned sensor/cable combinations with up to 50cm cables and up to 12cm sensors</a:t>
            </a:r>
          </a:p>
          <a:p>
            <a:pPr lvl="1">
              <a:lnSpc>
                <a:spcPct val="150000"/>
              </a:lnSpc>
            </a:pPr>
            <a:r>
              <a:rPr lang="en-US" sz="1600" dirty="0" smtClean="0">
                <a:sym typeface="Wingdings" panose="05000000000000000000" pitchFamily="2" charset="2"/>
              </a:rPr>
              <a:t>at sensor end of life with 400nA leakage per channel </a:t>
            </a:r>
          </a:p>
          <a:p>
            <a:pPr>
              <a:lnSpc>
                <a:spcPct val="150000"/>
              </a:lnSpc>
            </a:pPr>
            <a:r>
              <a:rPr lang="en-US" sz="2000" dirty="0" smtClean="0">
                <a:sym typeface="Wingdings" panose="05000000000000000000" pitchFamily="2" charset="2"/>
              </a:rPr>
              <a:t>Full digital </a:t>
            </a:r>
            <a:r>
              <a:rPr lang="en-US" sz="2000" dirty="0" err="1" smtClean="0">
                <a:sym typeface="Wingdings" panose="05000000000000000000" pitchFamily="2" charset="2"/>
              </a:rPr>
              <a:t>GBTx</a:t>
            </a:r>
            <a:r>
              <a:rPr lang="en-US" sz="2000" dirty="0" smtClean="0">
                <a:sym typeface="Wingdings" panose="05000000000000000000" pitchFamily="2" charset="2"/>
              </a:rPr>
              <a:t>-E-link compatible interface/STS-protocol </a:t>
            </a:r>
            <a:r>
              <a:rPr lang="en-US" sz="2000" dirty="0" smtClean="0">
                <a:sym typeface="Wingdings" panose="05000000000000000000" pitchFamily="2" charset="2"/>
              </a:rPr>
              <a:t>realized and verified</a:t>
            </a:r>
          </a:p>
          <a:p>
            <a:pPr>
              <a:lnSpc>
                <a:spcPct val="150000"/>
              </a:lnSpc>
            </a:pPr>
            <a:r>
              <a:rPr lang="en-US" sz="2000" dirty="0" smtClean="0">
                <a:sym typeface="Wingdings" panose="05000000000000000000" pitchFamily="2" charset="2"/>
              </a:rPr>
              <a:t>State-machines verified to operate out of arbitrary states</a:t>
            </a:r>
          </a:p>
          <a:p>
            <a:pPr>
              <a:lnSpc>
                <a:spcPct val="150000"/>
              </a:lnSpc>
            </a:pPr>
            <a:r>
              <a:rPr lang="en-US" sz="2000" dirty="0">
                <a:sym typeface="Wingdings" panose="05000000000000000000" pitchFamily="2" charset="2"/>
              </a:rPr>
              <a:t>Radiation hardened design with extensive SEU protection</a:t>
            </a:r>
          </a:p>
          <a:p>
            <a:pPr>
              <a:lnSpc>
                <a:spcPct val="150000"/>
              </a:lnSpc>
            </a:pPr>
            <a:r>
              <a:rPr lang="en-US" sz="2000" dirty="0" smtClean="0">
                <a:sym typeface="Wingdings" panose="05000000000000000000" pitchFamily="2" charset="2"/>
              </a:rPr>
              <a:t>Complete focus on system capable design  much more than a prototype</a:t>
            </a:r>
          </a:p>
          <a:p>
            <a:pPr lvl="1">
              <a:lnSpc>
                <a:spcPct val="150000"/>
              </a:lnSpc>
            </a:pPr>
            <a:r>
              <a:rPr lang="en-US" sz="1600" dirty="0" smtClean="0">
                <a:sym typeface="Wingdings" panose="05000000000000000000" pitchFamily="2" charset="2"/>
              </a:rPr>
              <a:t>Complete controlled hierarchical reset scheme implemented</a:t>
            </a:r>
          </a:p>
        </p:txBody>
      </p:sp>
    </p:spTree>
    <p:extLst>
      <p:ext uri="{BB962C8B-B14F-4D97-AF65-F5344CB8AC3E}">
        <p14:creationId xmlns:p14="http://schemas.microsoft.com/office/powerpoint/2010/main" val="479851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14"/>
          <p:cNvSpPr txBox="1">
            <a:spLocks noChangeArrowheads="1"/>
          </p:cNvSpPr>
          <p:nvPr/>
        </p:nvSpPr>
        <p:spPr bwMode="auto">
          <a:xfrm>
            <a:off x="1568450" y="172920"/>
            <a:ext cx="6273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de-DE" altLang="de-DE" sz="3200" b="1" dirty="0" err="1">
                <a:solidFill>
                  <a:srgbClr val="000000"/>
                </a:solidFill>
                <a:latin typeface="Arial" charset="0"/>
              </a:rPr>
              <a:t>the</a:t>
            </a:r>
            <a:r>
              <a:rPr lang="de-DE" altLang="de-DE" sz="3200" b="1" dirty="0">
                <a:solidFill>
                  <a:srgbClr val="000000"/>
                </a:solidFill>
                <a:latin typeface="Arial" charset="0"/>
              </a:rPr>
              <a:t> Silicon-Sensor-Module</a:t>
            </a:r>
            <a:endParaRPr lang="en-US" altLang="de-DE" sz="3200" b="1" dirty="0">
              <a:solidFill>
                <a:srgbClr val="000000"/>
              </a:solidFill>
              <a:latin typeface="Arial" charset="0"/>
            </a:endParaRPr>
          </a:p>
        </p:txBody>
      </p:sp>
      <p:pic>
        <p:nvPicPr>
          <p:cNvPr id="6149" name="Grafi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9060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p:nvPr/>
        </p:nvSpPr>
        <p:spPr>
          <a:xfrm>
            <a:off x="2373314" y="4800603"/>
            <a:ext cx="3673475" cy="430213"/>
          </a:xfrm>
          <a:prstGeom prst="rect">
            <a:avLst/>
          </a:prstGeom>
          <a:noFill/>
          <a:ln>
            <a:noFill/>
          </a:ln>
        </p:spPr>
        <p:txBody>
          <a:bodyPr>
            <a:spAutoFit/>
          </a:bodyPr>
          <a:lstStyle/>
          <a:p>
            <a:pPr algn="just">
              <a:lnSpc>
                <a:spcPct val="110000"/>
              </a:lnSpc>
              <a:defRPr/>
            </a:pPr>
            <a:r>
              <a:rPr lang="en-US" sz="2000" b="1" u="sng" dirty="0">
                <a:latin typeface="+mn-lt"/>
              </a:rPr>
              <a:t>STS-module-components:</a:t>
            </a:r>
            <a:r>
              <a:rPr lang="en-US" sz="2000" b="1" dirty="0">
                <a:latin typeface="+mn-lt"/>
              </a:rPr>
              <a:t> </a:t>
            </a:r>
          </a:p>
        </p:txBody>
      </p:sp>
      <p:sp>
        <p:nvSpPr>
          <p:cNvPr id="7" name="TextBox 1"/>
          <p:cNvSpPr txBox="1"/>
          <p:nvPr/>
        </p:nvSpPr>
        <p:spPr>
          <a:xfrm>
            <a:off x="5695950" y="5410203"/>
            <a:ext cx="3136900" cy="634020"/>
          </a:xfrm>
          <a:prstGeom prst="rect">
            <a:avLst/>
          </a:prstGeom>
          <a:noFill/>
          <a:ln w="12700">
            <a:solidFill>
              <a:schemeClr val="tx1"/>
            </a:solidFill>
          </a:ln>
        </p:spPr>
        <p:txBody>
          <a:bodyPr>
            <a:spAutoFit/>
          </a:bodyPr>
          <a:lstStyle/>
          <a:p>
            <a:pPr algn="ctr">
              <a:lnSpc>
                <a:spcPct val="110000"/>
              </a:lnSpc>
              <a:defRPr/>
            </a:pPr>
            <a:r>
              <a:rPr lang="en-US" b="1" dirty="0">
                <a:latin typeface="+mn-lt"/>
              </a:rPr>
              <a:t>double-sided silicon</a:t>
            </a:r>
          </a:p>
          <a:p>
            <a:pPr algn="ctr">
              <a:lnSpc>
                <a:spcPct val="110000"/>
              </a:lnSpc>
              <a:defRPr/>
            </a:pPr>
            <a:r>
              <a:rPr lang="en-US" b="1" dirty="0" err="1">
                <a:latin typeface="+mn-lt"/>
              </a:rPr>
              <a:t>microstrip</a:t>
            </a:r>
            <a:r>
              <a:rPr lang="en-US" b="1" dirty="0">
                <a:latin typeface="+mn-lt"/>
              </a:rPr>
              <a:t> sensor</a:t>
            </a:r>
          </a:p>
        </p:txBody>
      </p:sp>
      <p:sp>
        <p:nvSpPr>
          <p:cNvPr id="8" name="TextBox 1"/>
          <p:cNvSpPr txBox="1"/>
          <p:nvPr/>
        </p:nvSpPr>
        <p:spPr>
          <a:xfrm>
            <a:off x="2089547" y="5410202"/>
            <a:ext cx="2641600" cy="634020"/>
          </a:xfrm>
          <a:prstGeom prst="rect">
            <a:avLst/>
          </a:prstGeom>
          <a:noFill/>
          <a:ln w="12700">
            <a:solidFill>
              <a:schemeClr val="tx1"/>
            </a:solidFill>
          </a:ln>
        </p:spPr>
        <p:txBody>
          <a:bodyPr>
            <a:spAutoFit/>
          </a:bodyPr>
          <a:lstStyle/>
          <a:p>
            <a:pPr algn="ctr">
              <a:lnSpc>
                <a:spcPct val="110000"/>
              </a:lnSpc>
              <a:defRPr/>
            </a:pPr>
            <a:r>
              <a:rPr lang="en-US" b="1" dirty="0">
                <a:latin typeface="+mn-lt"/>
              </a:rPr>
              <a:t>signal transmission cable</a:t>
            </a:r>
          </a:p>
        </p:txBody>
      </p:sp>
      <p:sp>
        <p:nvSpPr>
          <p:cNvPr id="9" name="TextBox 1"/>
          <p:cNvSpPr txBox="1"/>
          <p:nvPr/>
        </p:nvSpPr>
        <p:spPr>
          <a:xfrm>
            <a:off x="330200" y="5410203"/>
            <a:ext cx="1485900" cy="634020"/>
          </a:xfrm>
          <a:prstGeom prst="rect">
            <a:avLst/>
          </a:prstGeom>
          <a:noFill/>
          <a:ln w="12700">
            <a:solidFill>
              <a:schemeClr val="tx1"/>
            </a:solidFill>
          </a:ln>
        </p:spPr>
        <p:txBody>
          <a:bodyPr>
            <a:spAutoFit/>
          </a:bodyPr>
          <a:lstStyle/>
          <a:p>
            <a:pPr algn="ctr">
              <a:lnSpc>
                <a:spcPct val="110000"/>
              </a:lnSpc>
              <a:defRPr/>
            </a:pPr>
            <a:r>
              <a:rPr lang="de-DE" b="1" dirty="0">
                <a:latin typeface="+mn-lt"/>
              </a:rPr>
              <a:t>front-end-boards</a:t>
            </a:r>
            <a:endParaRPr lang="en-US" b="1" dirty="0">
              <a:latin typeface="+mn-lt"/>
            </a:endParaRPr>
          </a:p>
        </p:txBody>
      </p:sp>
      <p:pic>
        <p:nvPicPr>
          <p:cNvPr id="7170" name="Picture 2" descr="D:\Bilder CBM Modules\Dummy_Modul\8STS_board_2nd_layer\module_2nd_row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476500" y="838200"/>
            <a:ext cx="7429500" cy="46866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Bilder CBM Modules\Dummy_Modul\8STS_board_2nd_layer\STS8_pcb_2nd_row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82550" y="4123944"/>
            <a:ext cx="4127500" cy="296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2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379" y="228600"/>
            <a:ext cx="9839642" cy="533400"/>
          </a:xfrm>
        </p:spPr>
        <p:txBody>
          <a:bodyPr/>
          <a:lstStyle/>
          <a:p>
            <a:r>
              <a:rPr lang="en-US" sz="3600" dirty="0" smtClean="0">
                <a:solidFill>
                  <a:schemeClr val="accent1">
                    <a:lumMod val="75000"/>
                  </a:schemeClr>
                </a:solidFill>
              </a:rPr>
              <a:t>STS-XYTER Silicon Strip Readout ASIC	</a:t>
            </a:r>
            <a:endParaRPr lang="en-US" sz="3600" b="0" dirty="0">
              <a:solidFill>
                <a:schemeClr val="accent1">
                  <a:lumMod val="75000"/>
                </a:schemeClr>
              </a:solidFill>
            </a:endParaRPr>
          </a:p>
        </p:txBody>
      </p:sp>
      <p:sp>
        <p:nvSpPr>
          <p:cNvPr id="3" name="Inhaltsplatzhalter 2"/>
          <p:cNvSpPr>
            <a:spLocks noGrp="1"/>
          </p:cNvSpPr>
          <p:nvPr>
            <p:ph idx="1"/>
          </p:nvPr>
        </p:nvSpPr>
        <p:spPr>
          <a:xfrm>
            <a:off x="133435" y="1598416"/>
            <a:ext cx="10180340" cy="4343400"/>
          </a:xfrm>
        </p:spPr>
        <p:txBody>
          <a:bodyPr/>
          <a:lstStyle/>
          <a:p>
            <a:pPr>
              <a:lnSpc>
                <a:spcPct val="150000"/>
              </a:lnSpc>
            </a:pPr>
            <a:r>
              <a:rPr lang="en-US" sz="1800" dirty="0" smtClean="0"/>
              <a:t>Submission Review in Feb. 2015: Noise is an issue </a:t>
            </a:r>
            <a:r>
              <a:rPr lang="en-US" sz="1800" dirty="0" smtClean="0">
                <a:sym typeface="Wingdings" panose="05000000000000000000" pitchFamily="2" charset="2"/>
              </a:rPr>
              <a:t> </a:t>
            </a:r>
          </a:p>
          <a:p>
            <a:pPr marL="0" indent="0">
              <a:lnSpc>
                <a:spcPct val="150000"/>
              </a:lnSpc>
              <a:buNone/>
            </a:pPr>
            <a:r>
              <a:rPr lang="en-US" sz="1800" b="1" dirty="0" smtClean="0">
                <a:solidFill>
                  <a:schemeClr val="accent2">
                    <a:lumMod val="75000"/>
                  </a:schemeClr>
                </a:solidFill>
                <a:sym typeface="Wingdings" panose="05000000000000000000" pitchFamily="2" charset="2"/>
              </a:rPr>
              <a:t>system issue, optimization with complete system perspective, 			extensive architectural studies</a:t>
            </a:r>
          </a:p>
          <a:p>
            <a:pPr>
              <a:lnSpc>
                <a:spcPct val="150000"/>
              </a:lnSpc>
            </a:pPr>
            <a:r>
              <a:rPr lang="en-US" sz="1800" dirty="0" smtClean="0"/>
              <a:t>Submission </a:t>
            </a:r>
            <a:r>
              <a:rPr lang="en-US" sz="1800" dirty="0"/>
              <a:t>Review in </a:t>
            </a:r>
            <a:r>
              <a:rPr lang="en-US" sz="1800" dirty="0" smtClean="0"/>
              <a:t>Oct. 2015</a:t>
            </a:r>
            <a:r>
              <a:rPr lang="en-US" sz="1800" dirty="0"/>
              <a:t> </a:t>
            </a:r>
            <a:r>
              <a:rPr lang="en-US" sz="1800" dirty="0" smtClean="0">
                <a:sym typeface="Wingdings" panose="05000000000000000000" pitchFamily="2" charset="2"/>
              </a:rPr>
              <a:t> full go for submission </a:t>
            </a:r>
          </a:p>
          <a:p>
            <a:pPr marL="0" indent="0">
              <a:lnSpc>
                <a:spcPct val="150000"/>
              </a:lnSpc>
              <a:buNone/>
            </a:pPr>
            <a:endParaRPr lang="en-US" sz="1800" b="1" dirty="0" smtClean="0">
              <a:solidFill>
                <a:schemeClr val="accent2">
                  <a:lumMod val="75000"/>
                </a:schemeClr>
              </a:solidFill>
            </a:endParaRPr>
          </a:p>
          <a:p>
            <a:pPr>
              <a:lnSpc>
                <a:spcPct val="150000"/>
              </a:lnSpc>
            </a:pPr>
            <a:r>
              <a:rPr lang="en-US" sz="2000" dirty="0" smtClean="0"/>
              <a:t>STS-XYTER 2.0: adaptation to </a:t>
            </a:r>
            <a:r>
              <a:rPr lang="en-US" sz="2000" dirty="0" err="1" smtClean="0"/>
              <a:t>GBTx</a:t>
            </a:r>
            <a:r>
              <a:rPr lang="en-US" sz="2000" dirty="0" smtClean="0"/>
              <a:t>-</a:t>
            </a:r>
            <a:r>
              <a:rPr lang="en-US" sz="2000" dirty="0" err="1" smtClean="0"/>
              <a:t>eLink</a:t>
            </a:r>
            <a:r>
              <a:rPr lang="en-US" sz="2000" dirty="0" smtClean="0"/>
              <a:t>-readout, STS-r/o protocol </a:t>
            </a:r>
          </a:p>
          <a:p>
            <a:pPr marL="0" indent="0">
              <a:lnSpc>
                <a:spcPct val="150000"/>
              </a:lnSpc>
              <a:buNone/>
            </a:pPr>
            <a:r>
              <a:rPr lang="en-US" sz="2000" dirty="0" smtClean="0">
                <a:sym typeface="Wingdings" panose="05000000000000000000" pitchFamily="2" charset="2"/>
              </a:rPr>
              <a:t> intensive collaboration AGH-WUT (W. </a:t>
            </a:r>
            <a:r>
              <a:rPr lang="en-US" sz="2000" dirty="0" err="1" smtClean="0">
                <a:sym typeface="Wingdings" panose="05000000000000000000" pitchFamily="2" charset="2"/>
              </a:rPr>
              <a:t>Zabolotny</a:t>
            </a:r>
            <a:r>
              <a:rPr lang="en-US" sz="2000" dirty="0" smtClean="0">
                <a:sym typeface="Wingdings" panose="05000000000000000000" pitchFamily="2" charset="2"/>
              </a:rPr>
              <a:t> (DPB)) on design and verification </a:t>
            </a:r>
            <a:endParaRPr lang="en-US" sz="2000" dirty="0" smtClean="0"/>
          </a:p>
          <a:p>
            <a:pPr lvl="1">
              <a:lnSpc>
                <a:spcPct val="150000"/>
              </a:lnSpc>
            </a:pPr>
            <a:r>
              <a:rPr lang="en-US" sz="1800" dirty="0" smtClean="0"/>
              <a:t>STS-XYTER defines critical path for STS!</a:t>
            </a:r>
          </a:p>
          <a:p>
            <a:pPr lvl="1">
              <a:lnSpc>
                <a:spcPct val="150000"/>
              </a:lnSpc>
            </a:pPr>
            <a:r>
              <a:rPr lang="en-US" sz="1800" dirty="0" smtClean="0">
                <a:sym typeface="Wingdings" panose="05000000000000000000" pitchFamily="2" charset="2"/>
              </a:rPr>
              <a:t> This submission has all architectural elements included! </a:t>
            </a:r>
          </a:p>
        </p:txBody>
      </p:sp>
      <p:sp>
        <p:nvSpPr>
          <p:cNvPr id="5" name="Titel 1"/>
          <p:cNvSpPr txBox="1">
            <a:spLocks/>
          </p:cNvSpPr>
          <p:nvPr/>
        </p:nvSpPr>
        <p:spPr bwMode="auto">
          <a:xfrm>
            <a:off x="-32702" y="792480"/>
            <a:ext cx="9839642"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2800" b="1">
                <a:solidFill>
                  <a:schemeClr val="tx2"/>
                </a:solidFill>
                <a:latin typeface="+mj-lt"/>
                <a:ea typeface="+mj-ea"/>
                <a:cs typeface="+mj-cs"/>
              </a:defRPr>
            </a:lvl1pPr>
            <a:lvl2pPr algn="l" rtl="0" eaLnBrk="0" fontAlgn="base" hangingPunct="0">
              <a:spcBef>
                <a:spcPct val="0"/>
              </a:spcBef>
              <a:spcAft>
                <a:spcPct val="0"/>
              </a:spcAft>
              <a:defRPr kumimoji="1" sz="2800" b="1">
                <a:solidFill>
                  <a:schemeClr val="tx2"/>
                </a:solidFill>
                <a:latin typeface="Arial" pitchFamily="34" charset="0"/>
              </a:defRPr>
            </a:lvl2pPr>
            <a:lvl3pPr algn="l" rtl="0" eaLnBrk="0" fontAlgn="base" hangingPunct="0">
              <a:spcBef>
                <a:spcPct val="0"/>
              </a:spcBef>
              <a:spcAft>
                <a:spcPct val="0"/>
              </a:spcAft>
              <a:defRPr kumimoji="1" sz="2800" b="1">
                <a:solidFill>
                  <a:schemeClr val="tx2"/>
                </a:solidFill>
                <a:latin typeface="Arial" pitchFamily="34" charset="0"/>
              </a:defRPr>
            </a:lvl3pPr>
            <a:lvl4pPr algn="l" rtl="0" eaLnBrk="0" fontAlgn="base" hangingPunct="0">
              <a:spcBef>
                <a:spcPct val="0"/>
              </a:spcBef>
              <a:spcAft>
                <a:spcPct val="0"/>
              </a:spcAft>
              <a:defRPr kumimoji="1" sz="2800" b="1">
                <a:solidFill>
                  <a:schemeClr val="tx2"/>
                </a:solidFill>
                <a:latin typeface="Arial" pitchFamily="34" charset="0"/>
              </a:defRPr>
            </a:lvl4pPr>
            <a:lvl5pPr algn="l" rtl="0" eaLnBrk="0" fontAlgn="base" hangingPunct="0">
              <a:spcBef>
                <a:spcPct val="0"/>
              </a:spcBef>
              <a:spcAft>
                <a:spcPct val="0"/>
              </a:spcAft>
              <a:defRPr kumimoji="1" sz="2800" b="1">
                <a:solidFill>
                  <a:schemeClr val="tx2"/>
                </a:solidFill>
                <a:latin typeface="Arial" pitchFamily="34" charset="0"/>
              </a:defRPr>
            </a:lvl5pPr>
            <a:lvl6pPr marL="457200" algn="l" rtl="0" eaLnBrk="0" fontAlgn="base" hangingPunct="0">
              <a:spcBef>
                <a:spcPct val="0"/>
              </a:spcBef>
              <a:spcAft>
                <a:spcPct val="0"/>
              </a:spcAft>
              <a:defRPr kumimoji="1" sz="2800" b="1">
                <a:solidFill>
                  <a:schemeClr val="tx2"/>
                </a:solidFill>
                <a:latin typeface="Arial" pitchFamily="34" charset="0"/>
              </a:defRPr>
            </a:lvl6pPr>
            <a:lvl7pPr marL="914400" algn="l" rtl="0" eaLnBrk="0" fontAlgn="base" hangingPunct="0">
              <a:spcBef>
                <a:spcPct val="0"/>
              </a:spcBef>
              <a:spcAft>
                <a:spcPct val="0"/>
              </a:spcAft>
              <a:defRPr kumimoji="1" sz="2800" b="1">
                <a:solidFill>
                  <a:schemeClr val="tx2"/>
                </a:solidFill>
                <a:latin typeface="Arial" pitchFamily="34" charset="0"/>
              </a:defRPr>
            </a:lvl7pPr>
            <a:lvl8pPr marL="1371600" algn="l" rtl="0" eaLnBrk="0" fontAlgn="base" hangingPunct="0">
              <a:spcBef>
                <a:spcPct val="0"/>
              </a:spcBef>
              <a:spcAft>
                <a:spcPct val="0"/>
              </a:spcAft>
              <a:defRPr kumimoji="1" sz="2800" b="1">
                <a:solidFill>
                  <a:schemeClr val="tx2"/>
                </a:solidFill>
                <a:latin typeface="Arial" pitchFamily="34" charset="0"/>
              </a:defRPr>
            </a:lvl8pPr>
            <a:lvl9pPr marL="1828800" algn="l" rtl="0" eaLnBrk="0" fontAlgn="base" hangingPunct="0">
              <a:spcBef>
                <a:spcPct val="0"/>
              </a:spcBef>
              <a:spcAft>
                <a:spcPct val="0"/>
              </a:spcAft>
              <a:defRPr kumimoji="1" sz="2800" b="1">
                <a:solidFill>
                  <a:schemeClr val="tx2"/>
                </a:solidFill>
                <a:latin typeface="Arial" pitchFamily="34" charset="0"/>
              </a:defRPr>
            </a:lvl9pPr>
          </a:lstStyle>
          <a:p>
            <a:r>
              <a:rPr lang="en-US" kern="0" dirty="0" smtClean="0">
                <a:solidFill>
                  <a:schemeClr val="accent1">
                    <a:lumMod val="60000"/>
                    <a:lumOff val="40000"/>
                  </a:schemeClr>
                </a:solidFill>
              </a:rPr>
              <a:t>STS-XYTER turns into </a:t>
            </a:r>
            <a:r>
              <a:rPr lang="en-US" kern="0" dirty="0" err="1" smtClean="0">
                <a:solidFill>
                  <a:schemeClr val="accent1">
                    <a:lumMod val="60000"/>
                    <a:lumOff val="40000"/>
                  </a:schemeClr>
                </a:solidFill>
              </a:rPr>
              <a:t>MuCH</a:t>
            </a:r>
            <a:r>
              <a:rPr lang="en-US" kern="0" dirty="0" smtClean="0">
                <a:solidFill>
                  <a:schemeClr val="accent1">
                    <a:lumMod val="60000"/>
                    <a:lumOff val="40000"/>
                  </a:schemeClr>
                </a:solidFill>
              </a:rPr>
              <a:t>-XYTER via a Gain Switch</a:t>
            </a:r>
            <a:endParaRPr lang="en-US" kern="0" dirty="0">
              <a:solidFill>
                <a:schemeClr val="accent1">
                  <a:lumMod val="60000"/>
                  <a:lumOff val="40000"/>
                </a:schemeClr>
              </a:solidFill>
            </a:endParaRPr>
          </a:p>
        </p:txBody>
      </p:sp>
      <p:cxnSp>
        <p:nvCxnSpPr>
          <p:cNvPr id="6" name="Gerade Verbindung 5"/>
          <p:cNvCxnSpPr/>
          <p:nvPr/>
        </p:nvCxnSpPr>
        <p:spPr bwMode="auto">
          <a:xfrm>
            <a:off x="1416908" y="3852207"/>
            <a:ext cx="5659395" cy="0"/>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feld 3"/>
          <p:cNvSpPr txBox="1"/>
          <p:nvPr/>
        </p:nvSpPr>
        <p:spPr>
          <a:xfrm>
            <a:off x="0" y="6519446"/>
            <a:ext cx="3045898" cy="338554"/>
          </a:xfrm>
          <a:prstGeom prst="rect">
            <a:avLst/>
          </a:prstGeom>
          <a:noFill/>
        </p:spPr>
        <p:txBody>
          <a:bodyPr wrap="none" rtlCol="0">
            <a:spAutoFit/>
          </a:bodyPr>
          <a:lstStyle/>
          <a:p>
            <a:r>
              <a:rPr lang="en-US" dirty="0">
                <a:solidFill>
                  <a:schemeClr val="accent1">
                    <a:lumMod val="75000"/>
                  </a:schemeClr>
                </a:solidFill>
              </a:rPr>
              <a:t>R. </a:t>
            </a:r>
            <a:r>
              <a:rPr lang="en-US" dirty="0" err="1">
                <a:solidFill>
                  <a:schemeClr val="accent1">
                    <a:lumMod val="75000"/>
                  </a:schemeClr>
                </a:solidFill>
              </a:rPr>
              <a:t>Szczygiel</a:t>
            </a:r>
            <a:r>
              <a:rPr lang="en-US" dirty="0">
                <a:solidFill>
                  <a:schemeClr val="accent1">
                    <a:lumMod val="75000"/>
                  </a:schemeClr>
                </a:solidFill>
              </a:rPr>
              <a:t> et al. AGH Krakow</a:t>
            </a:r>
            <a:endParaRPr lang="en-US" dirty="0"/>
          </a:p>
        </p:txBody>
      </p:sp>
    </p:spTree>
    <p:extLst>
      <p:ext uri="{BB962C8B-B14F-4D97-AF65-F5344CB8AC3E}">
        <p14:creationId xmlns:p14="http://schemas.microsoft.com/office/powerpoint/2010/main" val="2061135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de-DE" altLang="de-DE" smtClean="0"/>
          </a:p>
        </p:txBody>
      </p:sp>
      <p:sp>
        <p:nvSpPr>
          <p:cNvPr id="11267" name="Rectangle 3"/>
          <p:cNvSpPr>
            <a:spLocks noGrp="1" noChangeArrowheads="1"/>
          </p:cNvSpPr>
          <p:nvPr>
            <p:ph type="body" idx="1"/>
          </p:nvPr>
        </p:nvSpPr>
        <p:spPr/>
        <p:txBody>
          <a:bodyPr/>
          <a:lstStyle/>
          <a:p>
            <a:endParaRPr lang="de-DE" altLang="de-DE" smtClean="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1037888" cy="689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720725" y="5310189"/>
            <a:ext cx="8485656" cy="461665"/>
          </a:xfrm>
          <a:prstGeom prst="rect">
            <a:avLst/>
          </a:prstGeom>
          <a:solidFill>
            <a:srgbClr val="CBEDC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r>
              <a:rPr lang="de-DE" altLang="de-DE" sz="2400">
                <a:solidFill>
                  <a:srgbClr val="000099"/>
                </a:solidFill>
              </a:rPr>
              <a:t>Two stage trigger allows fast time stamp and low trigger level</a:t>
            </a:r>
          </a:p>
        </p:txBody>
      </p:sp>
      <p:sp>
        <p:nvSpPr>
          <p:cNvPr id="11270" name="Text Box 6"/>
          <p:cNvSpPr txBox="1">
            <a:spLocks noChangeArrowheads="1"/>
          </p:cNvSpPr>
          <p:nvPr/>
        </p:nvSpPr>
        <p:spPr bwMode="auto">
          <a:xfrm>
            <a:off x="3235798" y="1450977"/>
            <a:ext cx="13468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a:solidFill>
                  <a:srgbClr val="000000"/>
                </a:solidFill>
              </a:rPr>
              <a:t>peaking time</a:t>
            </a:r>
          </a:p>
          <a:p>
            <a:pPr algn="ctr"/>
            <a:r>
              <a:rPr lang="de-DE" altLang="de-DE">
                <a:solidFill>
                  <a:srgbClr val="000000"/>
                </a:solidFill>
              </a:rPr>
              <a:t>30ns</a:t>
            </a:r>
          </a:p>
        </p:txBody>
      </p:sp>
      <p:sp>
        <p:nvSpPr>
          <p:cNvPr id="11271" name="Text Box 7"/>
          <p:cNvSpPr txBox="1">
            <a:spLocks noChangeArrowheads="1"/>
          </p:cNvSpPr>
          <p:nvPr/>
        </p:nvSpPr>
        <p:spPr bwMode="auto">
          <a:xfrm>
            <a:off x="2130898" y="4679952"/>
            <a:ext cx="13468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algn="ctr"/>
            <a:r>
              <a:rPr lang="de-DE" altLang="de-DE">
                <a:solidFill>
                  <a:srgbClr val="000000"/>
                </a:solidFill>
              </a:rPr>
              <a:t>peaking time</a:t>
            </a:r>
          </a:p>
          <a:p>
            <a:pPr algn="ctr"/>
            <a:r>
              <a:rPr lang="de-DE" altLang="de-DE">
                <a:solidFill>
                  <a:srgbClr val="000000"/>
                </a:solidFill>
              </a:rPr>
              <a:t>80ns</a:t>
            </a:r>
          </a:p>
        </p:txBody>
      </p:sp>
    </p:spTree>
    <p:extLst>
      <p:ext uri="{BB962C8B-B14F-4D97-AF65-F5344CB8AC3E}">
        <p14:creationId xmlns:p14="http://schemas.microsoft.com/office/powerpoint/2010/main" val="3817407905"/>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ASCADEtemplate">
  <a:themeElements>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fontScheme name="CASCADEtemplat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template 1">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clrMap bg1="lt1" tx1="dk1" bg2="lt2" tx2="dk2" accent1="accent1" accent2="accent2" accent3="accent3" accent4="accent4" accent5="accent5" accent6="accent6" hlink="hlink" folHlink="folHlink"/>
    </a:extraClrScheme>
    <a:extraClrScheme>
      <a:clrScheme name="CASCADEtemplate 3">
        <a:dk1>
          <a:srgbClr val="000000"/>
        </a:dk1>
        <a:lt1>
          <a:srgbClr val="FFFFFF"/>
        </a:lt1>
        <a:dk2>
          <a:srgbClr val="000000"/>
        </a:dk2>
        <a:lt2>
          <a:srgbClr val="918A82"/>
        </a:lt2>
        <a:accent1>
          <a:srgbClr val="822DDC"/>
        </a:accent1>
        <a:accent2>
          <a:srgbClr val="9B7BEA"/>
        </a:accent2>
        <a:accent3>
          <a:srgbClr val="FFFFFF"/>
        </a:accent3>
        <a:accent4>
          <a:srgbClr val="000000"/>
        </a:accent4>
        <a:accent5>
          <a:srgbClr val="C1ADEB"/>
        </a:accent5>
        <a:accent6>
          <a:srgbClr val="8C6FD4"/>
        </a:accent6>
        <a:hlink>
          <a:srgbClr val="A691EE"/>
        </a:hlink>
        <a:folHlink>
          <a:srgbClr val="754FE3"/>
        </a:folHlink>
      </a:clrScheme>
      <a:clrMap bg1="lt1" tx1="dk1" bg2="lt2" tx2="dk2" accent1="accent1" accent2="accent2" accent3="accent3" accent4="accent4" accent5="accent5" accent6="accent6" hlink="hlink" folHlink="folHlink"/>
    </a:extraClrScheme>
    <a:extraClrScheme>
      <a:clrScheme name="CASCADEtemplate 4">
        <a:dk1>
          <a:srgbClr val="000000"/>
        </a:dk1>
        <a:lt1>
          <a:srgbClr val="FFFFFF"/>
        </a:lt1>
        <a:dk2>
          <a:srgbClr val="000000"/>
        </a:dk2>
        <a:lt2>
          <a:srgbClr val="918A82"/>
        </a:lt2>
        <a:accent1>
          <a:srgbClr val="218B38"/>
        </a:accent1>
        <a:accent2>
          <a:srgbClr val="52D544"/>
        </a:accent2>
        <a:accent3>
          <a:srgbClr val="FFFFFF"/>
        </a:accent3>
        <a:accent4>
          <a:srgbClr val="000000"/>
        </a:accent4>
        <a:accent5>
          <a:srgbClr val="ABC4AE"/>
        </a:accent5>
        <a:accent6>
          <a:srgbClr val="49C13D"/>
        </a:accent6>
        <a:hlink>
          <a:srgbClr val="75DC75"/>
        </a:hlink>
        <a:folHlink>
          <a:srgbClr val="45B023"/>
        </a:folHlink>
      </a:clrScheme>
      <a:clrMap bg1="lt1" tx1="dk1" bg2="lt2" tx2="dk2" accent1="accent1" accent2="accent2" accent3="accent3" accent4="accent4" accent5="accent5" accent6="accent6" hlink="hlink" folHlink="folHlink"/>
    </a:extraClrScheme>
    <a:extraClrScheme>
      <a:clrScheme name="CASCADEtemplate 5">
        <a:dk1>
          <a:srgbClr val="000000"/>
        </a:dk1>
        <a:lt1>
          <a:srgbClr val="FFFFFF"/>
        </a:lt1>
        <a:dk2>
          <a:srgbClr val="000000"/>
        </a:dk2>
        <a:lt2>
          <a:srgbClr val="918A82"/>
        </a:lt2>
        <a:accent1>
          <a:srgbClr val="CB3974"/>
        </a:accent1>
        <a:accent2>
          <a:srgbClr val="DA779F"/>
        </a:accent2>
        <a:accent3>
          <a:srgbClr val="FFFFFF"/>
        </a:accent3>
        <a:accent4>
          <a:srgbClr val="000000"/>
        </a:accent4>
        <a:accent5>
          <a:srgbClr val="E2AEBC"/>
        </a:accent5>
        <a:accent6>
          <a:srgbClr val="C56B90"/>
        </a:accent6>
        <a:hlink>
          <a:srgbClr val="DE8CAE"/>
        </a:hlink>
        <a:folHlink>
          <a:srgbClr val="D4638F"/>
        </a:folHlink>
      </a:clrScheme>
      <a:clrMap bg1="lt1" tx1="dk1" bg2="lt2" tx2="dk2" accent1="accent1" accent2="accent2" accent3="accent3" accent4="accent4" accent5="accent5" accent6="accent6" hlink="hlink" folHlink="folHlink"/>
    </a:extraClrScheme>
    <a:extraClrScheme>
      <a:clrScheme name="CASCADEtemplate 6">
        <a:dk1>
          <a:srgbClr val="000000"/>
        </a:dk1>
        <a:lt1>
          <a:srgbClr val="FFFFFF"/>
        </a:lt1>
        <a:dk2>
          <a:srgbClr val="000000"/>
        </a:dk2>
        <a:lt2>
          <a:srgbClr val="918A82"/>
        </a:lt2>
        <a:accent1>
          <a:srgbClr val="EB9E0C"/>
        </a:accent1>
        <a:accent2>
          <a:srgbClr val="E7C76F"/>
        </a:accent2>
        <a:accent3>
          <a:srgbClr val="FFFFFF"/>
        </a:accent3>
        <a:accent4>
          <a:srgbClr val="000000"/>
        </a:accent4>
        <a:accent5>
          <a:srgbClr val="F3CCAA"/>
        </a:accent5>
        <a:accent6>
          <a:srgbClr val="D1B464"/>
        </a:accent6>
        <a:hlink>
          <a:srgbClr val="F3DC97"/>
        </a:hlink>
        <a:folHlink>
          <a:srgbClr val="E3B54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243AF7DC-D15B-41C0-AE81-23980D1B9FC4}"/>
    </a:ext>
  </a:extLst>
</a:theme>
</file>

<file path=ppt/theme/theme11.xml><?xml version="1.0" encoding="utf-8"?>
<a:theme xmlns:a="http://schemas.openxmlformats.org/drawingml/2006/main" name="3_CASCADEtemplate">
  <a:themeElements>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fontScheme name="CASCADEtemplat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template 1">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clrMap bg1="lt1" tx1="dk1" bg2="lt2" tx2="dk2" accent1="accent1" accent2="accent2" accent3="accent3" accent4="accent4" accent5="accent5" accent6="accent6" hlink="hlink" folHlink="folHlink"/>
    </a:extraClrScheme>
    <a:extraClrScheme>
      <a:clrScheme name="CASCADEtemplate 3">
        <a:dk1>
          <a:srgbClr val="000000"/>
        </a:dk1>
        <a:lt1>
          <a:srgbClr val="FFFFFF"/>
        </a:lt1>
        <a:dk2>
          <a:srgbClr val="000000"/>
        </a:dk2>
        <a:lt2>
          <a:srgbClr val="918A82"/>
        </a:lt2>
        <a:accent1>
          <a:srgbClr val="822DDC"/>
        </a:accent1>
        <a:accent2>
          <a:srgbClr val="9B7BEA"/>
        </a:accent2>
        <a:accent3>
          <a:srgbClr val="FFFFFF"/>
        </a:accent3>
        <a:accent4>
          <a:srgbClr val="000000"/>
        </a:accent4>
        <a:accent5>
          <a:srgbClr val="C1ADEB"/>
        </a:accent5>
        <a:accent6>
          <a:srgbClr val="8C6FD4"/>
        </a:accent6>
        <a:hlink>
          <a:srgbClr val="A691EE"/>
        </a:hlink>
        <a:folHlink>
          <a:srgbClr val="754FE3"/>
        </a:folHlink>
      </a:clrScheme>
      <a:clrMap bg1="lt1" tx1="dk1" bg2="lt2" tx2="dk2" accent1="accent1" accent2="accent2" accent3="accent3" accent4="accent4" accent5="accent5" accent6="accent6" hlink="hlink" folHlink="folHlink"/>
    </a:extraClrScheme>
    <a:extraClrScheme>
      <a:clrScheme name="CASCADEtemplate 4">
        <a:dk1>
          <a:srgbClr val="000000"/>
        </a:dk1>
        <a:lt1>
          <a:srgbClr val="FFFFFF"/>
        </a:lt1>
        <a:dk2>
          <a:srgbClr val="000000"/>
        </a:dk2>
        <a:lt2>
          <a:srgbClr val="918A82"/>
        </a:lt2>
        <a:accent1>
          <a:srgbClr val="218B38"/>
        </a:accent1>
        <a:accent2>
          <a:srgbClr val="52D544"/>
        </a:accent2>
        <a:accent3>
          <a:srgbClr val="FFFFFF"/>
        </a:accent3>
        <a:accent4>
          <a:srgbClr val="000000"/>
        </a:accent4>
        <a:accent5>
          <a:srgbClr val="ABC4AE"/>
        </a:accent5>
        <a:accent6>
          <a:srgbClr val="49C13D"/>
        </a:accent6>
        <a:hlink>
          <a:srgbClr val="75DC75"/>
        </a:hlink>
        <a:folHlink>
          <a:srgbClr val="45B023"/>
        </a:folHlink>
      </a:clrScheme>
      <a:clrMap bg1="lt1" tx1="dk1" bg2="lt2" tx2="dk2" accent1="accent1" accent2="accent2" accent3="accent3" accent4="accent4" accent5="accent5" accent6="accent6" hlink="hlink" folHlink="folHlink"/>
    </a:extraClrScheme>
    <a:extraClrScheme>
      <a:clrScheme name="CASCADEtemplate 5">
        <a:dk1>
          <a:srgbClr val="000000"/>
        </a:dk1>
        <a:lt1>
          <a:srgbClr val="FFFFFF"/>
        </a:lt1>
        <a:dk2>
          <a:srgbClr val="000000"/>
        </a:dk2>
        <a:lt2>
          <a:srgbClr val="918A82"/>
        </a:lt2>
        <a:accent1>
          <a:srgbClr val="CB3974"/>
        </a:accent1>
        <a:accent2>
          <a:srgbClr val="DA779F"/>
        </a:accent2>
        <a:accent3>
          <a:srgbClr val="FFFFFF"/>
        </a:accent3>
        <a:accent4>
          <a:srgbClr val="000000"/>
        </a:accent4>
        <a:accent5>
          <a:srgbClr val="E2AEBC"/>
        </a:accent5>
        <a:accent6>
          <a:srgbClr val="C56B90"/>
        </a:accent6>
        <a:hlink>
          <a:srgbClr val="DE8CAE"/>
        </a:hlink>
        <a:folHlink>
          <a:srgbClr val="D4638F"/>
        </a:folHlink>
      </a:clrScheme>
      <a:clrMap bg1="lt1" tx1="dk1" bg2="lt2" tx2="dk2" accent1="accent1" accent2="accent2" accent3="accent3" accent4="accent4" accent5="accent5" accent6="accent6" hlink="hlink" folHlink="folHlink"/>
    </a:extraClrScheme>
    <a:extraClrScheme>
      <a:clrScheme name="CASCADEtemplate 6">
        <a:dk1>
          <a:srgbClr val="000000"/>
        </a:dk1>
        <a:lt1>
          <a:srgbClr val="FFFFFF"/>
        </a:lt1>
        <a:dk2>
          <a:srgbClr val="000000"/>
        </a:dk2>
        <a:lt2>
          <a:srgbClr val="918A82"/>
        </a:lt2>
        <a:accent1>
          <a:srgbClr val="EB9E0C"/>
        </a:accent1>
        <a:accent2>
          <a:srgbClr val="E7C76F"/>
        </a:accent2>
        <a:accent3>
          <a:srgbClr val="FFFFFF"/>
        </a:accent3>
        <a:accent4>
          <a:srgbClr val="000000"/>
        </a:accent4>
        <a:accent5>
          <a:srgbClr val="F3CCAA"/>
        </a:accent5>
        <a:accent6>
          <a:srgbClr val="D1B464"/>
        </a:accent6>
        <a:hlink>
          <a:srgbClr val="F3DC97"/>
        </a:hlink>
        <a:folHlink>
          <a:srgbClr val="E3B54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tektorvorlesung">
  <a:themeElements>
    <a:clrScheme name="">
      <a:dk1>
        <a:srgbClr val="000000"/>
      </a:dk1>
      <a:lt1>
        <a:srgbClr val="FFFFFF"/>
      </a:lt1>
      <a:dk2>
        <a:srgbClr val="000000"/>
      </a:dk2>
      <a:lt2>
        <a:srgbClr val="808080"/>
      </a:lt2>
      <a:accent1>
        <a:srgbClr val="966C2B"/>
      </a:accent1>
      <a:accent2>
        <a:srgbClr val="990000"/>
      </a:accent2>
      <a:accent3>
        <a:srgbClr val="FFFFFF"/>
      </a:accent3>
      <a:accent4>
        <a:srgbClr val="000000"/>
      </a:accent4>
      <a:accent5>
        <a:srgbClr val="C9BAAC"/>
      </a:accent5>
      <a:accent6>
        <a:srgbClr val="8A0000"/>
      </a:accent6>
      <a:hlink>
        <a:srgbClr val="301B7F"/>
      </a:hlink>
      <a:folHlink>
        <a:srgbClr val="99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ASCADEtemplate">
  <a:themeElements>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fontScheme name="CASCADEtemplat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template 1">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clrMap bg1="lt1" tx1="dk1" bg2="lt2" tx2="dk2" accent1="accent1" accent2="accent2" accent3="accent3" accent4="accent4" accent5="accent5" accent6="accent6" hlink="hlink" folHlink="folHlink"/>
    </a:extraClrScheme>
    <a:extraClrScheme>
      <a:clrScheme name="CASCADEtemplate 3">
        <a:dk1>
          <a:srgbClr val="000000"/>
        </a:dk1>
        <a:lt1>
          <a:srgbClr val="FFFFFF"/>
        </a:lt1>
        <a:dk2>
          <a:srgbClr val="000000"/>
        </a:dk2>
        <a:lt2>
          <a:srgbClr val="918A82"/>
        </a:lt2>
        <a:accent1>
          <a:srgbClr val="822DDC"/>
        </a:accent1>
        <a:accent2>
          <a:srgbClr val="9B7BEA"/>
        </a:accent2>
        <a:accent3>
          <a:srgbClr val="FFFFFF"/>
        </a:accent3>
        <a:accent4>
          <a:srgbClr val="000000"/>
        </a:accent4>
        <a:accent5>
          <a:srgbClr val="C1ADEB"/>
        </a:accent5>
        <a:accent6>
          <a:srgbClr val="8C6FD4"/>
        </a:accent6>
        <a:hlink>
          <a:srgbClr val="A691EE"/>
        </a:hlink>
        <a:folHlink>
          <a:srgbClr val="754FE3"/>
        </a:folHlink>
      </a:clrScheme>
      <a:clrMap bg1="lt1" tx1="dk1" bg2="lt2" tx2="dk2" accent1="accent1" accent2="accent2" accent3="accent3" accent4="accent4" accent5="accent5" accent6="accent6" hlink="hlink" folHlink="folHlink"/>
    </a:extraClrScheme>
    <a:extraClrScheme>
      <a:clrScheme name="CASCADEtemplate 4">
        <a:dk1>
          <a:srgbClr val="000000"/>
        </a:dk1>
        <a:lt1>
          <a:srgbClr val="FFFFFF"/>
        </a:lt1>
        <a:dk2>
          <a:srgbClr val="000000"/>
        </a:dk2>
        <a:lt2>
          <a:srgbClr val="918A82"/>
        </a:lt2>
        <a:accent1>
          <a:srgbClr val="218B38"/>
        </a:accent1>
        <a:accent2>
          <a:srgbClr val="52D544"/>
        </a:accent2>
        <a:accent3>
          <a:srgbClr val="FFFFFF"/>
        </a:accent3>
        <a:accent4>
          <a:srgbClr val="000000"/>
        </a:accent4>
        <a:accent5>
          <a:srgbClr val="ABC4AE"/>
        </a:accent5>
        <a:accent6>
          <a:srgbClr val="49C13D"/>
        </a:accent6>
        <a:hlink>
          <a:srgbClr val="75DC75"/>
        </a:hlink>
        <a:folHlink>
          <a:srgbClr val="45B023"/>
        </a:folHlink>
      </a:clrScheme>
      <a:clrMap bg1="lt1" tx1="dk1" bg2="lt2" tx2="dk2" accent1="accent1" accent2="accent2" accent3="accent3" accent4="accent4" accent5="accent5" accent6="accent6" hlink="hlink" folHlink="folHlink"/>
    </a:extraClrScheme>
    <a:extraClrScheme>
      <a:clrScheme name="CASCADEtemplate 5">
        <a:dk1>
          <a:srgbClr val="000000"/>
        </a:dk1>
        <a:lt1>
          <a:srgbClr val="FFFFFF"/>
        </a:lt1>
        <a:dk2>
          <a:srgbClr val="000000"/>
        </a:dk2>
        <a:lt2>
          <a:srgbClr val="918A82"/>
        </a:lt2>
        <a:accent1>
          <a:srgbClr val="CB3974"/>
        </a:accent1>
        <a:accent2>
          <a:srgbClr val="DA779F"/>
        </a:accent2>
        <a:accent3>
          <a:srgbClr val="FFFFFF"/>
        </a:accent3>
        <a:accent4>
          <a:srgbClr val="000000"/>
        </a:accent4>
        <a:accent5>
          <a:srgbClr val="E2AEBC"/>
        </a:accent5>
        <a:accent6>
          <a:srgbClr val="C56B90"/>
        </a:accent6>
        <a:hlink>
          <a:srgbClr val="DE8CAE"/>
        </a:hlink>
        <a:folHlink>
          <a:srgbClr val="D4638F"/>
        </a:folHlink>
      </a:clrScheme>
      <a:clrMap bg1="lt1" tx1="dk1" bg2="lt2" tx2="dk2" accent1="accent1" accent2="accent2" accent3="accent3" accent4="accent4" accent5="accent5" accent6="accent6" hlink="hlink" folHlink="folHlink"/>
    </a:extraClrScheme>
    <a:extraClrScheme>
      <a:clrScheme name="CASCADEtemplate 6">
        <a:dk1>
          <a:srgbClr val="000000"/>
        </a:dk1>
        <a:lt1>
          <a:srgbClr val="FFFFFF"/>
        </a:lt1>
        <a:dk2>
          <a:srgbClr val="000000"/>
        </a:dk2>
        <a:lt2>
          <a:srgbClr val="918A82"/>
        </a:lt2>
        <a:accent1>
          <a:srgbClr val="EB9E0C"/>
        </a:accent1>
        <a:accent2>
          <a:srgbClr val="E7C76F"/>
        </a:accent2>
        <a:accent3>
          <a:srgbClr val="FFFFFF"/>
        </a:accent3>
        <a:accent4>
          <a:srgbClr val="000000"/>
        </a:accent4>
        <a:accent5>
          <a:srgbClr val="F3CCAA"/>
        </a:accent5>
        <a:accent6>
          <a:srgbClr val="D1B464"/>
        </a:accent6>
        <a:hlink>
          <a:srgbClr val="F3DC97"/>
        </a:hlink>
        <a:folHlink>
          <a:srgbClr val="E3B54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Them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дульная">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5.xml><?xml version="1.0" encoding="utf-8"?>
<a:theme xmlns:a="http://schemas.openxmlformats.org/drawingml/2006/main" name="1_Custom Them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Модульная">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6.xml><?xml version="1.0" encoding="utf-8"?>
<a:theme xmlns:a="http://schemas.openxmlformats.org/drawingml/2006/main" name="2_CASCADEtemplate">
  <a:themeElements>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fontScheme name="CASCADEtemplat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template 1">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SCADEtemplate 2">
        <a:dk1>
          <a:srgbClr val="000000"/>
        </a:dk1>
        <a:lt1>
          <a:srgbClr val="FFFFFF"/>
        </a:lt1>
        <a:dk2>
          <a:srgbClr val="000000"/>
        </a:dk2>
        <a:lt2>
          <a:srgbClr val="999999"/>
        </a:lt2>
        <a:accent1>
          <a:srgbClr val="5C65C2"/>
        </a:accent1>
        <a:accent2>
          <a:srgbClr val="7F96D2"/>
        </a:accent2>
        <a:accent3>
          <a:srgbClr val="FFFFFF"/>
        </a:accent3>
        <a:accent4>
          <a:srgbClr val="000000"/>
        </a:accent4>
        <a:accent5>
          <a:srgbClr val="B5B8DD"/>
        </a:accent5>
        <a:accent6>
          <a:srgbClr val="7287BE"/>
        </a:accent6>
        <a:hlink>
          <a:srgbClr val="97B8E1"/>
        </a:hlink>
        <a:folHlink>
          <a:srgbClr val="6B82D7"/>
        </a:folHlink>
      </a:clrScheme>
      <a:clrMap bg1="lt1" tx1="dk1" bg2="lt2" tx2="dk2" accent1="accent1" accent2="accent2" accent3="accent3" accent4="accent4" accent5="accent5" accent6="accent6" hlink="hlink" folHlink="folHlink"/>
    </a:extraClrScheme>
    <a:extraClrScheme>
      <a:clrScheme name="CASCADEtemplate 3">
        <a:dk1>
          <a:srgbClr val="000000"/>
        </a:dk1>
        <a:lt1>
          <a:srgbClr val="FFFFFF"/>
        </a:lt1>
        <a:dk2>
          <a:srgbClr val="000000"/>
        </a:dk2>
        <a:lt2>
          <a:srgbClr val="918A82"/>
        </a:lt2>
        <a:accent1>
          <a:srgbClr val="822DDC"/>
        </a:accent1>
        <a:accent2>
          <a:srgbClr val="9B7BEA"/>
        </a:accent2>
        <a:accent3>
          <a:srgbClr val="FFFFFF"/>
        </a:accent3>
        <a:accent4>
          <a:srgbClr val="000000"/>
        </a:accent4>
        <a:accent5>
          <a:srgbClr val="C1ADEB"/>
        </a:accent5>
        <a:accent6>
          <a:srgbClr val="8C6FD4"/>
        </a:accent6>
        <a:hlink>
          <a:srgbClr val="A691EE"/>
        </a:hlink>
        <a:folHlink>
          <a:srgbClr val="754FE3"/>
        </a:folHlink>
      </a:clrScheme>
      <a:clrMap bg1="lt1" tx1="dk1" bg2="lt2" tx2="dk2" accent1="accent1" accent2="accent2" accent3="accent3" accent4="accent4" accent5="accent5" accent6="accent6" hlink="hlink" folHlink="folHlink"/>
    </a:extraClrScheme>
    <a:extraClrScheme>
      <a:clrScheme name="CASCADEtemplate 4">
        <a:dk1>
          <a:srgbClr val="000000"/>
        </a:dk1>
        <a:lt1>
          <a:srgbClr val="FFFFFF"/>
        </a:lt1>
        <a:dk2>
          <a:srgbClr val="000000"/>
        </a:dk2>
        <a:lt2>
          <a:srgbClr val="918A82"/>
        </a:lt2>
        <a:accent1>
          <a:srgbClr val="218B38"/>
        </a:accent1>
        <a:accent2>
          <a:srgbClr val="52D544"/>
        </a:accent2>
        <a:accent3>
          <a:srgbClr val="FFFFFF"/>
        </a:accent3>
        <a:accent4>
          <a:srgbClr val="000000"/>
        </a:accent4>
        <a:accent5>
          <a:srgbClr val="ABC4AE"/>
        </a:accent5>
        <a:accent6>
          <a:srgbClr val="49C13D"/>
        </a:accent6>
        <a:hlink>
          <a:srgbClr val="75DC75"/>
        </a:hlink>
        <a:folHlink>
          <a:srgbClr val="45B023"/>
        </a:folHlink>
      </a:clrScheme>
      <a:clrMap bg1="lt1" tx1="dk1" bg2="lt2" tx2="dk2" accent1="accent1" accent2="accent2" accent3="accent3" accent4="accent4" accent5="accent5" accent6="accent6" hlink="hlink" folHlink="folHlink"/>
    </a:extraClrScheme>
    <a:extraClrScheme>
      <a:clrScheme name="CASCADEtemplate 5">
        <a:dk1>
          <a:srgbClr val="000000"/>
        </a:dk1>
        <a:lt1>
          <a:srgbClr val="FFFFFF"/>
        </a:lt1>
        <a:dk2>
          <a:srgbClr val="000000"/>
        </a:dk2>
        <a:lt2>
          <a:srgbClr val="918A82"/>
        </a:lt2>
        <a:accent1>
          <a:srgbClr val="CB3974"/>
        </a:accent1>
        <a:accent2>
          <a:srgbClr val="DA779F"/>
        </a:accent2>
        <a:accent3>
          <a:srgbClr val="FFFFFF"/>
        </a:accent3>
        <a:accent4>
          <a:srgbClr val="000000"/>
        </a:accent4>
        <a:accent5>
          <a:srgbClr val="E2AEBC"/>
        </a:accent5>
        <a:accent6>
          <a:srgbClr val="C56B90"/>
        </a:accent6>
        <a:hlink>
          <a:srgbClr val="DE8CAE"/>
        </a:hlink>
        <a:folHlink>
          <a:srgbClr val="D4638F"/>
        </a:folHlink>
      </a:clrScheme>
      <a:clrMap bg1="lt1" tx1="dk1" bg2="lt2" tx2="dk2" accent1="accent1" accent2="accent2" accent3="accent3" accent4="accent4" accent5="accent5" accent6="accent6" hlink="hlink" folHlink="folHlink"/>
    </a:extraClrScheme>
    <a:extraClrScheme>
      <a:clrScheme name="CASCADEtemplate 6">
        <a:dk1>
          <a:srgbClr val="000000"/>
        </a:dk1>
        <a:lt1>
          <a:srgbClr val="FFFFFF"/>
        </a:lt1>
        <a:dk2>
          <a:srgbClr val="000000"/>
        </a:dk2>
        <a:lt2>
          <a:srgbClr val="918A82"/>
        </a:lt2>
        <a:accent1>
          <a:srgbClr val="EB9E0C"/>
        </a:accent1>
        <a:accent2>
          <a:srgbClr val="E7C76F"/>
        </a:accent2>
        <a:accent3>
          <a:srgbClr val="FFFFFF"/>
        </a:accent3>
        <a:accent4>
          <a:srgbClr val="000000"/>
        </a:accent4>
        <a:accent5>
          <a:srgbClr val="F3CCAA"/>
        </a:accent5>
        <a:accent6>
          <a:srgbClr val="D1B464"/>
        </a:accent6>
        <a:hlink>
          <a:srgbClr val="F3DC97"/>
        </a:hlink>
        <a:folHlink>
          <a:srgbClr val="E3B54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SI-Zukunft">
  <a:themeElements>
    <a:clrScheme name="GSI-Zukun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SI-Zukunf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GSI-Zukun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SI-Zukunf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SI-Zukunf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SI-Zukunf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SI-Zukunf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SI-Zukunf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SI-Zukunf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SI-Zukunf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SI-Zukunf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SI-Zukunf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SI-Zukunf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SI-Zukunf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Ananke">
  <a:themeElements>
    <a:clrScheme name="Anank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nank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nank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Settings\cschmidt\Application Data\Microsoft\Templates\CASCADEtemplate.pot</Template>
  <TotalTime>0</TotalTime>
  <Words>1749</Words>
  <Application>Microsoft Office PowerPoint</Application>
  <PresentationFormat>A4-Papier (210x297 mm)</PresentationFormat>
  <Paragraphs>375</Paragraphs>
  <Slides>34</Slides>
  <Notes>4</Notes>
  <HiddenSlides>0</HiddenSlides>
  <MMClips>0</MMClips>
  <ScaleCrop>false</ScaleCrop>
  <HeadingPairs>
    <vt:vector size="4" baseType="variant">
      <vt:variant>
        <vt:lpstr>Design</vt:lpstr>
      </vt:variant>
      <vt:variant>
        <vt:i4>11</vt:i4>
      </vt:variant>
      <vt:variant>
        <vt:lpstr>Folientitel</vt:lpstr>
      </vt:variant>
      <vt:variant>
        <vt:i4>34</vt:i4>
      </vt:variant>
    </vt:vector>
  </HeadingPairs>
  <TitlesOfParts>
    <vt:vector size="45" baseType="lpstr">
      <vt:lpstr>CASCADEtemplate</vt:lpstr>
      <vt:lpstr>Detektorvorlesung</vt:lpstr>
      <vt:lpstr>1_CASCADEtemplate</vt:lpstr>
      <vt:lpstr>Custom Theme</vt:lpstr>
      <vt:lpstr>1_Custom Theme</vt:lpstr>
      <vt:lpstr>2_CASCADEtemplate</vt:lpstr>
      <vt:lpstr>GSI-Zukunft</vt:lpstr>
      <vt:lpstr>1_Ananke</vt:lpstr>
      <vt:lpstr>1_Office Theme</vt:lpstr>
      <vt:lpstr>Retrospect</vt:lpstr>
      <vt:lpstr>3_CASCADEtemplate</vt:lpstr>
      <vt:lpstr>  CBM ASIC-FEE Development  PANDA Collaboration Meeting 17/1 GSI, Germany June 6 – 9, 2017      </vt:lpstr>
      <vt:lpstr>CBM-related Chip Developments and Options</vt:lpstr>
      <vt:lpstr>Long awaited STS-XYTER 2.0 Submission Mai 2016</vt:lpstr>
      <vt:lpstr>Unpacking was solemn like X-mas</vt:lpstr>
      <vt:lpstr>The CBM Reticle</vt:lpstr>
      <vt:lpstr>STS-XYTER 2.0</vt:lpstr>
      <vt:lpstr>PowerPoint-Präsentation</vt:lpstr>
      <vt:lpstr>STS-XYTER Silicon Strip Readout ASIC </vt:lpstr>
      <vt:lpstr>PowerPoint-Präsentation</vt:lpstr>
      <vt:lpstr>STS-XYTER v1.0: Thorough test in complete detector setup</vt:lpstr>
      <vt:lpstr>STS-XYTER Noise Consequences, Measures </vt:lpstr>
      <vt:lpstr>PowerPoint-Präsentation</vt:lpstr>
      <vt:lpstr>Dicing precision successful: 100µm Pogo-Pins match! </vt:lpstr>
      <vt:lpstr>STS-XYTER 2.0   R. Szczygiel et al. AGH Krakow</vt:lpstr>
      <vt:lpstr>Derived Specifications for a Linear Power Regulator</vt:lpstr>
      <vt:lpstr>PowerPoint-Präsentation</vt:lpstr>
      <vt:lpstr>PowerPoint-Präsentation</vt:lpstr>
      <vt:lpstr>Electrical Results at SCL of Initial Prototypes of LDO   1.8 V  /  1.6 A, similar results for 1.2 V / 1.6 A</vt:lpstr>
      <vt:lpstr>Alternative Chip design: 32-channel ASIC for MUCH from building blocks to a full size chip... Evgeny Malankin and Pavel Ivanov, E. Atkin et. al. </vt:lpstr>
      <vt:lpstr>Chip Features, submission planned Dec.</vt:lpstr>
      <vt:lpstr>PowerPoint-Präsentation</vt:lpstr>
      <vt:lpstr>PowerPoint-Präsentation</vt:lpstr>
      <vt:lpstr>PowerPoint-Präsentation</vt:lpstr>
      <vt:lpstr>TRD-FEE Electronics, Plans</vt:lpstr>
      <vt:lpstr>CBM TRD: Spadic 2.0 in both versions available</vt:lpstr>
      <vt:lpstr>Readout Chip for TRD: What’s new in SPADIC 2.0? </vt:lpstr>
      <vt:lpstr>FASP: an alternative front-end for the TRD readout</vt:lpstr>
      <vt:lpstr>TOF Electronics, System Setup tested  Freerunning Setup @ CERN Feb. 2015</vt:lpstr>
      <vt:lpstr>PADI Preamplifier &amp; Discriminator (PADI):FEE for CBM-TOF</vt:lpstr>
      <vt:lpstr>PADI, the one proven design, is available in large numbers now </vt:lpstr>
      <vt:lpstr>GET4</vt:lpstr>
      <vt:lpstr>Get4: Multi Hit TDC (H. Flemming and H. Deppe)</vt:lpstr>
      <vt:lpstr>CBM-TOF Electronics for JINR Peshekonov MuCH Straws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CASCADE Neutron Detector:  R&amp;D in DETNI</dc:title>
  <dc:creator>Schmidt, Christian Joachim Dr.</dc:creator>
  <cp:lastModifiedBy>Schmidt, Christian Joachim Dr.</cp:lastModifiedBy>
  <cp:revision>675</cp:revision>
  <cp:lastPrinted>2002-06-24T10:32:24Z</cp:lastPrinted>
  <dcterms:created xsi:type="dcterms:W3CDTF">2002-05-06T20:46:39Z</dcterms:created>
  <dcterms:modified xsi:type="dcterms:W3CDTF">2017-06-07T06:20:58Z</dcterms:modified>
</cp:coreProperties>
</file>