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xls" ContentType="application/vnd.ms-excel"/>
  <Override PartName="/ppt/charts/chart6.xml" ContentType="application/vnd.openxmlformats-officedocument.drawingml.chart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charts/chart13.xml" ContentType="application/vnd.openxmlformats-officedocument.drawingml.chart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charts/chart16.xml" ContentType="application/vnd.openxmlformats-officedocument.drawingml.chart+xml"/>
  <Override PartName="/ppt/charts/chart12.xml" ContentType="application/vnd.openxmlformats-officedocument.drawingml.chart+xml"/>
  <Override PartName="/ppt/charts/chart7.xml" ContentType="application/vnd.openxmlformats-officedocument.drawingml.chart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wmf" ContentType="image/x-wmf"/>
  <Override PartName="/ppt/embeddings/Microsoft_Equation8.bin" ContentType="application/vnd.openxmlformats-officedocument.oleObject"/>
  <Override PartName="/ppt/slides/slide25.xml" ContentType="application/vnd.openxmlformats-officedocument.presentationml.slide+xml"/>
  <Override PartName="/ppt/embeddings/Microsoft_Equation2.bin" ContentType="application/vnd.openxmlformats-officedocument.oleObject"/>
  <Override PartName="/ppt/charts/chart10.xml" ContentType="application/vnd.openxmlformats-officedocument.drawingml.chart+xml"/>
  <Override PartName="/ppt/notesSlides/notesSlide3.xml" ContentType="application/vnd.openxmlformats-officedocument.presentationml.notesSlide+xml"/>
  <Override PartName="/ppt/embeddings/Microsoft_Equation4.bin" ContentType="application/vnd.openxmlformats-officedocument.oleObject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embeddings/Microsoft_Equation5.bin" ContentType="application/vnd.openxmlformats-officedocument.oleObject"/>
  <Override PartName="/ppt/drawings/drawing2.xml" ContentType="application/vnd.openxmlformats-officedocument.drawingml.chartshapes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charts/chart9.xml" ContentType="application/vnd.openxmlformats-officedocument.drawingml.chart+xml"/>
  <Override PartName="/ppt/slideLayouts/slideLayout4.xml" ContentType="application/vnd.openxmlformats-officedocument.presentationml.slideLayout+xml"/>
  <Override PartName="/ppt/charts/chart11.xml" ContentType="application/vnd.openxmlformats-officedocument.drawingml.char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charts/chart15.xml" ContentType="application/vnd.openxmlformats-officedocument.drawingml.char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charts/chart4.xml" ContentType="application/vnd.openxmlformats-officedocument.drawingml.char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embeddings/Microsoft_Equation1.bin" ContentType="application/vnd.openxmlformats-officedocument.oleObject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5.xml" ContentType="application/vnd.openxmlformats-officedocument.drawingml.char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charts/chart8.xml" ContentType="application/vnd.openxmlformats-officedocument.drawingml.chart+xml"/>
  <Override PartName="/ppt/slides/slide15.xml" ContentType="application/vnd.openxmlformats-officedocument.presentationml.slide+xml"/>
  <Override PartName="/ppt/embeddings/Microsoft_Equation9.bin" ContentType="application/vnd.openxmlformats-officedocument.oleObject"/>
  <Default Extension="bin" ContentType="application/vnd.openxmlformats-officedocument.presentationml.printerSettings"/>
  <Override PartName="/ppt/embeddings/Microsoft_Equation6.bin" ContentType="application/vnd.openxmlformats-officedocument.oleObject"/>
  <Override PartName="/ppt/charts/chart14.xml" ContentType="application/vnd.openxmlformats-officedocument.drawingml.chart+xml"/>
  <Override PartName="/ppt/slides/slide9.xml" ContentType="application/vnd.openxmlformats-officedocument.presentationml.slide+xml"/>
  <Override PartName="/ppt/embeddings/Microsoft_Equation3.bin" ContentType="application/vnd.openxmlformats-officedocument.oleObject"/>
  <Default Extension="rels" ContentType="application/vnd.openxmlformats-package.relationships+xml"/>
  <Override PartName="/ppt/slides/slide24.xml" ContentType="application/vnd.openxmlformats-officedocument.presentationml.slide+xml"/>
  <Override PartName="/ppt/drawings/drawing3.xml" ContentType="application/vnd.openxmlformats-officedocument.drawingml.chartshapes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98" r:id="rId1"/>
  </p:sldMasterIdLst>
  <p:notesMasterIdLst>
    <p:notesMasterId r:id="rId29"/>
  </p:notesMasterIdLst>
  <p:sldIdLst>
    <p:sldId id="292" r:id="rId2"/>
    <p:sldId id="347" r:id="rId3"/>
    <p:sldId id="345" r:id="rId4"/>
    <p:sldId id="367" r:id="rId5"/>
    <p:sldId id="348" r:id="rId6"/>
    <p:sldId id="350" r:id="rId7"/>
    <p:sldId id="351" r:id="rId8"/>
    <p:sldId id="341" r:id="rId9"/>
    <p:sldId id="377" r:id="rId10"/>
    <p:sldId id="339" r:id="rId11"/>
    <p:sldId id="352" r:id="rId12"/>
    <p:sldId id="349" r:id="rId13"/>
    <p:sldId id="373" r:id="rId14"/>
    <p:sldId id="372" r:id="rId15"/>
    <p:sldId id="375" r:id="rId16"/>
    <p:sldId id="376" r:id="rId17"/>
    <p:sldId id="371" r:id="rId18"/>
    <p:sldId id="374" r:id="rId19"/>
    <p:sldId id="369" r:id="rId20"/>
    <p:sldId id="356" r:id="rId21"/>
    <p:sldId id="368" r:id="rId22"/>
    <p:sldId id="363" r:id="rId23"/>
    <p:sldId id="361" r:id="rId24"/>
    <p:sldId id="362" r:id="rId25"/>
    <p:sldId id="364" r:id="rId26"/>
    <p:sldId id="358" r:id="rId27"/>
    <p:sldId id="331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51F2"/>
    <a:srgbClr val="FF0000"/>
    <a:srgbClr val="FF9966"/>
    <a:srgbClr val="FF00FF"/>
    <a:srgbClr val="61FB9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1437" autoAdjust="0"/>
    <p:restoredTop sz="94118" autoAdjust="0"/>
  </p:normalViewPr>
  <p:slideViewPr>
    <p:cSldViewPr>
      <p:cViewPr varScale="1">
        <p:scale>
          <a:sx n="92" d="100"/>
          <a:sy n="92" d="100"/>
        </p:scale>
        <p:origin x="-8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presProps" Target="presProps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printerSettings" Target="printerSettings/printerSettings1.bin"/><Relationship Id="rId11" Type="http://schemas.openxmlformats.org/officeDocument/2006/relationships/slide" Target="slides/slide10.xml"/><Relationship Id="rId29" Type="http://schemas.openxmlformats.org/officeDocument/2006/relationships/notesMaster" Target="notesMasters/notes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2009\PANDA_09\FE_2009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E:\2009\PANDA_2009\FE_2009.xls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D:\2009\PANDA_09\FE_2009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2009\PANDA_2009\FE_2009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2009\2009_Frascati\March2009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2009\2009_Frascati\March2009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2009\2009_Frascati\March2009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2009\2009_Frascati\March2009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2009\PANDA_09\FE_2009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09\PANDA_09\FE_2009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09\PANDA_09\FE_2009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09\PANDA_09\FE_2009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2009_May\PANDA_2009\FE_2009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09\PANDA_09\FE_2009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09\PANDA_09\FE_2009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E:\2009\2008_AK_Ferrara\Ferrara_STD\ENC_noise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142696478977864"/>
          <c:y val="0.119069567952009"/>
          <c:w val="0.811509508908244"/>
          <c:h val="0.642857142857143"/>
        </c:manualLayout>
      </c:layout>
      <c:scatterChart>
        <c:scatterStyle val="lineMarker"/>
        <c:ser>
          <c:idx val="0"/>
          <c:order val="0"/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trendline>
            <c:trendlineType val="poly"/>
            <c:order val="2"/>
          </c:trendline>
          <c:xVal>
            <c:numRef>
              <c:f>Sheet1!$A$1289:$A$1328</c:f>
              <c:numCache>
                <c:formatCode>General</c:formatCode>
                <c:ptCount val="40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</c:numCache>
            </c:numRef>
          </c:xVal>
          <c:yVal>
            <c:numRef>
              <c:f>Sheet1!$B$1289:$B$1328</c:f>
              <c:numCache>
                <c:formatCode>General</c:formatCode>
                <c:ptCount val="40"/>
                <c:pt idx="0">
                  <c:v>83.2</c:v>
                </c:pt>
                <c:pt idx="1">
                  <c:v>83.2</c:v>
                </c:pt>
                <c:pt idx="2">
                  <c:v>88.6</c:v>
                </c:pt>
                <c:pt idx="3">
                  <c:v>88.6</c:v>
                </c:pt>
                <c:pt idx="4">
                  <c:v>88.6</c:v>
                </c:pt>
                <c:pt idx="5">
                  <c:v>88.6</c:v>
                </c:pt>
                <c:pt idx="6">
                  <c:v>88.6</c:v>
                </c:pt>
                <c:pt idx="7">
                  <c:v>88.6</c:v>
                </c:pt>
                <c:pt idx="8">
                  <c:v>89.0</c:v>
                </c:pt>
                <c:pt idx="9">
                  <c:v>90.0</c:v>
                </c:pt>
                <c:pt idx="10">
                  <c:v>94.0</c:v>
                </c:pt>
                <c:pt idx="11">
                  <c:v>95.0</c:v>
                </c:pt>
                <c:pt idx="12">
                  <c:v>98.0</c:v>
                </c:pt>
                <c:pt idx="13">
                  <c:v>96.0</c:v>
                </c:pt>
                <c:pt idx="14">
                  <c:v>96.0</c:v>
                </c:pt>
                <c:pt idx="15">
                  <c:v>96.0</c:v>
                </c:pt>
                <c:pt idx="16">
                  <c:v>96.0</c:v>
                </c:pt>
                <c:pt idx="17">
                  <c:v>99.4</c:v>
                </c:pt>
                <c:pt idx="18">
                  <c:v>96.0</c:v>
                </c:pt>
                <c:pt idx="19">
                  <c:v>99.0</c:v>
                </c:pt>
                <c:pt idx="20">
                  <c:v>98.0</c:v>
                </c:pt>
                <c:pt idx="21">
                  <c:v>97.0</c:v>
                </c:pt>
                <c:pt idx="22">
                  <c:v>98.0</c:v>
                </c:pt>
                <c:pt idx="23">
                  <c:v>98.0</c:v>
                </c:pt>
                <c:pt idx="24">
                  <c:v>98.0</c:v>
                </c:pt>
                <c:pt idx="25">
                  <c:v>94.0</c:v>
                </c:pt>
                <c:pt idx="26">
                  <c:v>94.0</c:v>
                </c:pt>
                <c:pt idx="27">
                  <c:v>99.4</c:v>
                </c:pt>
                <c:pt idx="28">
                  <c:v>99.0</c:v>
                </c:pt>
                <c:pt idx="29">
                  <c:v>95.0</c:v>
                </c:pt>
                <c:pt idx="30">
                  <c:v>96.0</c:v>
                </c:pt>
                <c:pt idx="31">
                  <c:v>94.0</c:v>
                </c:pt>
                <c:pt idx="32">
                  <c:v>94.0</c:v>
                </c:pt>
                <c:pt idx="33">
                  <c:v>90.0</c:v>
                </c:pt>
                <c:pt idx="34">
                  <c:v>91.0</c:v>
                </c:pt>
                <c:pt idx="35">
                  <c:v>91.0</c:v>
                </c:pt>
                <c:pt idx="36">
                  <c:v>88.6</c:v>
                </c:pt>
                <c:pt idx="37">
                  <c:v>88.6</c:v>
                </c:pt>
                <c:pt idx="38">
                  <c:v>88.6</c:v>
                </c:pt>
                <c:pt idx="39">
                  <c:v>87.0</c:v>
                </c:pt>
              </c:numCache>
            </c:numRef>
          </c:yVal>
        </c:ser>
        <c:axId val="463621944"/>
        <c:axId val="463628648"/>
      </c:scatterChart>
      <c:valAx>
        <c:axId val="463621944"/>
        <c:scaling>
          <c:orientation val="minMax"/>
          <c:max val="40.0"/>
        </c:scaling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Point along straw (pitch 1 cm)</a:t>
                </a:r>
              </a:p>
            </c:rich>
          </c:tx>
          <c:layout>
            <c:manualLayout>
              <c:xMode val="edge"/>
              <c:yMode val="edge"/>
              <c:x val="0.289683100979473"/>
              <c:y val="0.857142857142858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63628648"/>
        <c:crosses val="autoZero"/>
        <c:crossBetween val="midCat"/>
      </c:valAx>
      <c:valAx>
        <c:axId val="463628648"/>
        <c:scaling>
          <c:orientation val="minMax"/>
          <c:max val="120.0"/>
          <c:min val="0.0"/>
        </c:scaling>
        <c:axPos val="l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Fe-55 peak (mV)</a:t>
                </a:r>
              </a:p>
            </c:rich>
          </c:tx>
          <c:layout>
            <c:manualLayout>
              <c:xMode val="edge"/>
              <c:yMode val="edge"/>
              <c:x val="0.0317460932580242"/>
              <c:y val="0.218045112781956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in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63621944"/>
        <c:crosses val="autoZero"/>
        <c:crossBetween val="midCat"/>
        <c:majorUnit val="10.0"/>
        <c:minorUnit val="5.0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156057651334754"/>
          <c:y val="0.0928573047874317"/>
          <c:w val="0.78234164682291"/>
          <c:h val="0.660715437910577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FFFFFF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trendline>
            <c:spPr>
              <a:ln w="25400">
                <a:solidFill>
                  <a:srgbClr val="000000"/>
                </a:solidFill>
                <a:prstDash val="solid"/>
              </a:ln>
            </c:spPr>
            <c:trendlineType val="linear"/>
          </c:trendline>
          <c:xVal>
            <c:numRef>
              <c:f>Sheet1!$A$1244:$A$1247</c:f>
              <c:numCache>
                <c:formatCode>General</c:formatCode>
                <c:ptCount val="4"/>
                <c:pt idx="0">
                  <c:v>1550.0</c:v>
                </c:pt>
                <c:pt idx="1">
                  <c:v>1600.0</c:v>
                </c:pt>
                <c:pt idx="2">
                  <c:v>1650.0</c:v>
                </c:pt>
                <c:pt idx="3">
                  <c:v>1700.0</c:v>
                </c:pt>
              </c:numCache>
            </c:numRef>
          </c:xVal>
          <c:yVal>
            <c:numRef>
              <c:f>Sheet1!$H$1244:$H$1247</c:f>
              <c:numCache>
                <c:formatCode>General</c:formatCode>
                <c:ptCount val="4"/>
                <c:pt idx="0">
                  <c:v>9.941642412512717</c:v>
                </c:pt>
                <c:pt idx="1">
                  <c:v>10.46554522916439</c:v>
                </c:pt>
                <c:pt idx="2">
                  <c:v>10.99569946355681</c:v>
                </c:pt>
                <c:pt idx="3">
                  <c:v>11.53191561986292</c:v>
                </c:pt>
              </c:numCache>
            </c:numRef>
          </c:yVal>
        </c:ser>
        <c:axId val="464342504"/>
        <c:axId val="464352168"/>
      </c:scatterChart>
      <c:valAx>
        <c:axId val="464342504"/>
        <c:scaling>
          <c:orientation val="minMax"/>
        </c:scaling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HV (V)</a:t>
                </a:r>
              </a:p>
            </c:rich>
          </c:tx>
          <c:layout>
            <c:manualLayout>
              <c:xMode val="edge"/>
              <c:yMode val="edge"/>
              <c:x val="0.503080513293129"/>
              <c:y val="0.864287214098238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64352168"/>
        <c:crosses val="autoZero"/>
        <c:crossBetween val="midCat"/>
      </c:valAx>
      <c:valAx>
        <c:axId val="464352168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ln (M)</a:t>
                </a:r>
              </a:p>
            </c:rich>
          </c:tx>
          <c:layout>
            <c:manualLayout>
              <c:xMode val="edge"/>
              <c:yMode val="edge"/>
              <c:x val="0.0328542094455853"/>
              <c:y val="0.353572178477692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64342504"/>
        <c:crosses val="autoZero"/>
        <c:crossBetween val="midCat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158756137479542"/>
          <c:y val="0.172011906676935"/>
          <c:w val="0.78396072013093"/>
          <c:h val="0.594753033255844"/>
        </c:manualLayout>
      </c:layout>
      <c:scatterChart>
        <c:scatterStyle val="lineMarker"/>
        <c:ser>
          <c:idx val="0"/>
          <c:order val="0"/>
          <c:tx>
            <c:v>Fe-55</c:v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FFFF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xVal>
            <c:numRef>
              <c:f>Sheet1!$A$1432:$A$1456</c:f>
              <c:numCache>
                <c:formatCode>General</c:formatCode>
                <c:ptCount val="25"/>
                <c:pt idx="0">
                  <c:v>1100.0</c:v>
                </c:pt>
                <c:pt idx="1">
                  <c:v>1150.0</c:v>
                </c:pt>
                <c:pt idx="2">
                  <c:v>1200.0</c:v>
                </c:pt>
                <c:pt idx="3">
                  <c:v>1250.0</c:v>
                </c:pt>
                <c:pt idx="4">
                  <c:v>1300.0</c:v>
                </c:pt>
                <c:pt idx="5">
                  <c:v>1350.0</c:v>
                </c:pt>
                <c:pt idx="6">
                  <c:v>1400.0</c:v>
                </c:pt>
                <c:pt idx="7">
                  <c:v>1450.0</c:v>
                </c:pt>
                <c:pt idx="8">
                  <c:v>1500.0</c:v>
                </c:pt>
                <c:pt idx="9">
                  <c:v>1550.0</c:v>
                </c:pt>
                <c:pt idx="10">
                  <c:v>1600.0</c:v>
                </c:pt>
                <c:pt idx="11">
                  <c:v>1650.0</c:v>
                </c:pt>
                <c:pt idx="12">
                  <c:v>1700.0</c:v>
                </c:pt>
                <c:pt idx="13">
                  <c:v>1750.0</c:v>
                </c:pt>
                <c:pt idx="14">
                  <c:v>1800.0</c:v>
                </c:pt>
                <c:pt idx="15">
                  <c:v>1850.0</c:v>
                </c:pt>
                <c:pt idx="16">
                  <c:v>1900.0</c:v>
                </c:pt>
                <c:pt idx="17">
                  <c:v>1950.0</c:v>
                </c:pt>
                <c:pt idx="18">
                  <c:v>2000.0</c:v>
                </c:pt>
                <c:pt idx="19">
                  <c:v>2050.0</c:v>
                </c:pt>
                <c:pt idx="20">
                  <c:v>2100.0</c:v>
                </c:pt>
                <c:pt idx="21">
                  <c:v>2150.0</c:v>
                </c:pt>
                <c:pt idx="22">
                  <c:v>2200.0</c:v>
                </c:pt>
                <c:pt idx="23">
                  <c:v>2250.0</c:v>
                </c:pt>
                <c:pt idx="24">
                  <c:v>2300.0</c:v>
                </c:pt>
              </c:numCache>
            </c:numRef>
          </c:xVal>
          <c:yVal>
            <c:numRef>
              <c:f>Sheet1!$B$1432:$B$1456</c:f>
              <c:numCache>
                <c:formatCode>General</c:formatCode>
                <c:ptCount val="25"/>
                <c:pt idx="0">
                  <c:v>0.0</c:v>
                </c:pt>
                <c:pt idx="1">
                  <c:v>0.0</c:v>
                </c:pt>
                <c:pt idx="2">
                  <c:v>1.0</c:v>
                </c:pt>
                <c:pt idx="3">
                  <c:v>1.0</c:v>
                </c:pt>
                <c:pt idx="4">
                  <c:v>2.0</c:v>
                </c:pt>
                <c:pt idx="5">
                  <c:v>970.0</c:v>
                </c:pt>
                <c:pt idx="6">
                  <c:v>2230.0</c:v>
                </c:pt>
                <c:pt idx="7">
                  <c:v>2450.0</c:v>
                </c:pt>
                <c:pt idx="8">
                  <c:v>2490.0</c:v>
                </c:pt>
                <c:pt idx="9">
                  <c:v>2510.0</c:v>
                </c:pt>
                <c:pt idx="10">
                  <c:v>2540.0</c:v>
                </c:pt>
                <c:pt idx="11">
                  <c:v>2520.0</c:v>
                </c:pt>
                <c:pt idx="12">
                  <c:v>2500.0</c:v>
                </c:pt>
                <c:pt idx="13">
                  <c:v>2600.0</c:v>
                </c:pt>
                <c:pt idx="14">
                  <c:v>4400.0</c:v>
                </c:pt>
              </c:numCache>
            </c:numRef>
          </c:yVal>
        </c:ser>
        <c:ser>
          <c:idx val="1"/>
          <c:order val="1"/>
          <c:tx>
            <c:v>Am-241</c:v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square"/>
            <c:size val="6"/>
            <c:spPr>
              <a:solidFill>
                <a:srgbClr val="FFFFFF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Sheet1!$A$1432:$A$1450</c:f>
              <c:numCache>
                <c:formatCode>General</c:formatCode>
                <c:ptCount val="19"/>
                <c:pt idx="0">
                  <c:v>1100.0</c:v>
                </c:pt>
                <c:pt idx="1">
                  <c:v>1150.0</c:v>
                </c:pt>
                <c:pt idx="2">
                  <c:v>1200.0</c:v>
                </c:pt>
                <c:pt idx="3">
                  <c:v>1250.0</c:v>
                </c:pt>
                <c:pt idx="4">
                  <c:v>1300.0</c:v>
                </c:pt>
                <c:pt idx="5">
                  <c:v>1350.0</c:v>
                </c:pt>
                <c:pt idx="6">
                  <c:v>1400.0</c:v>
                </c:pt>
                <c:pt idx="7">
                  <c:v>1450.0</c:v>
                </c:pt>
                <c:pt idx="8">
                  <c:v>1500.0</c:v>
                </c:pt>
                <c:pt idx="9">
                  <c:v>1550.0</c:v>
                </c:pt>
                <c:pt idx="10">
                  <c:v>1600.0</c:v>
                </c:pt>
                <c:pt idx="11">
                  <c:v>1650.0</c:v>
                </c:pt>
                <c:pt idx="12">
                  <c:v>1700.0</c:v>
                </c:pt>
                <c:pt idx="13">
                  <c:v>1750.0</c:v>
                </c:pt>
                <c:pt idx="14">
                  <c:v>1800.0</c:v>
                </c:pt>
                <c:pt idx="15">
                  <c:v>1850.0</c:v>
                </c:pt>
                <c:pt idx="16">
                  <c:v>1900.0</c:v>
                </c:pt>
                <c:pt idx="17">
                  <c:v>1950.0</c:v>
                </c:pt>
                <c:pt idx="18">
                  <c:v>2000.0</c:v>
                </c:pt>
              </c:numCache>
            </c:numRef>
          </c:xVal>
          <c:yVal>
            <c:numRef>
              <c:f>Sheet1!$C$1432:$C$1450</c:f>
              <c:numCache>
                <c:formatCode>General</c:formatCode>
                <c:ptCount val="19"/>
                <c:pt idx="0">
                  <c:v>150.0</c:v>
                </c:pt>
                <c:pt idx="1">
                  <c:v>150.0</c:v>
                </c:pt>
                <c:pt idx="2">
                  <c:v>186.0</c:v>
                </c:pt>
                <c:pt idx="3">
                  <c:v>216.0</c:v>
                </c:pt>
                <c:pt idx="4">
                  <c:v>467.0</c:v>
                </c:pt>
                <c:pt idx="5">
                  <c:v>740.0</c:v>
                </c:pt>
                <c:pt idx="6">
                  <c:v>980.0</c:v>
                </c:pt>
                <c:pt idx="7">
                  <c:v>1279.0</c:v>
                </c:pt>
                <c:pt idx="8">
                  <c:v>1320.0</c:v>
                </c:pt>
                <c:pt idx="9">
                  <c:v>1320.0</c:v>
                </c:pt>
                <c:pt idx="10">
                  <c:v>1330.0</c:v>
                </c:pt>
                <c:pt idx="11">
                  <c:v>1330.0</c:v>
                </c:pt>
                <c:pt idx="12">
                  <c:v>1370.0</c:v>
                </c:pt>
                <c:pt idx="13">
                  <c:v>1560.0</c:v>
                </c:pt>
                <c:pt idx="14">
                  <c:v>2725.0</c:v>
                </c:pt>
              </c:numCache>
            </c:numRef>
          </c:yVal>
        </c:ser>
        <c:axId val="464406840"/>
        <c:axId val="464419208"/>
      </c:scatterChart>
      <c:valAx>
        <c:axId val="464406840"/>
        <c:scaling>
          <c:orientation val="minMax"/>
          <c:max val="2000.0"/>
          <c:min val="1000.0"/>
        </c:scaling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HV (V)</a:t>
                </a:r>
              </a:p>
            </c:rich>
          </c:tx>
          <c:layout>
            <c:manualLayout>
              <c:xMode val="edge"/>
              <c:yMode val="edge"/>
              <c:x val="0.505728314238953"/>
              <c:y val="0.871721340954833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in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64419208"/>
        <c:crosses val="autoZero"/>
        <c:crossBetween val="midCat"/>
        <c:majorUnit val="200.0"/>
        <c:minorUnit val="50.0"/>
      </c:valAx>
      <c:valAx>
        <c:axId val="464419208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Count (Hz)</a:t>
                </a:r>
              </a:p>
            </c:rich>
          </c:tx>
          <c:layout>
            <c:manualLayout>
              <c:xMode val="edge"/>
              <c:yMode val="edge"/>
              <c:x val="0.0261865793780687"/>
              <c:y val="0.341108483888495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64406840"/>
        <c:crosses val="autoZero"/>
        <c:crossBetween val="midCat"/>
      </c:valAx>
      <c:spPr>
        <a:solidFill>
          <a:srgbClr val="CCFFCC"/>
        </a:solidFill>
        <a:ln w="12700">
          <a:solidFill>
            <a:srgbClr val="80808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20949263502455"/>
          <c:y val="0.0233236151603498"/>
          <c:w val="0.68085106382979"/>
          <c:h val="0.0787172011661808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171244076922895"/>
          <c:y val="0.162319300043309"/>
          <c:w val="0.772213856312678"/>
          <c:h val="0.605798816233065"/>
        </c:manualLayout>
      </c:layout>
      <c:scatterChart>
        <c:scatterStyle val="lineMarker"/>
        <c:ser>
          <c:idx val="3"/>
          <c:order val="0"/>
          <c:tx>
            <c:v>Fe-55 Straw #31 (1030mV)</c:v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triangle"/>
            <c:size val="7"/>
            <c:spPr>
              <a:noFill/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Sheet1!$A$1504:$A$1528</c:f>
              <c:numCache>
                <c:formatCode>General</c:formatCode>
                <c:ptCount val="25"/>
                <c:pt idx="0">
                  <c:v>1100.0</c:v>
                </c:pt>
                <c:pt idx="1">
                  <c:v>1150.0</c:v>
                </c:pt>
                <c:pt idx="2">
                  <c:v>1200.0</c:v>
                </c:pt>
                <c:pt idx="3">
                  <c:v>1250.0</c:v>
                </c:pt>
                <c:pt idx="4">
                  <c:v>1300.0</c:v>
                </c:pt>
                <c:pt idx="5">
                  <c:v>1350.0</c:v>
                </c:pt>
                <c:pt idx="6">
                  <c:v>1400.0</c:v>
                </c:pt>
                <c:pt idx="7">
                  <c:v>1450.0</c:v>
                </c:pt>
                <c:pt idx="8">
                  <c:v>1500.0</c:v>
                </c:pt>
                <c:pt idx="9">
                  <c:v>1550.0</c:v>
                </c:pt>
                <c:pt idx="10">
                  <c:v>1600.0</c:v>
                </c:pt>
                <c:pt idx="11">
                  <c:v>1650.0</c:v>
                </c:pt>
                <c:pt idx="12">
                  <c:v>1700.0</c:v>
                </c:pt>
                <c:pt idx="13">
                  <c:v>1750.0</c:v>
                </c:pt>
                <c:pt idx="14">
                  <c:v>1800.0</c:v>
                </c:pt>
                <c:pt idx="15">
                  <c:v>1850.0</c:v>
                </c:pt>
                <c:pt idx="16">
                  <c:v>1900.0</c:v>
                </c:pt>
                <c:pt idx="17">
                  <c:v>1950.0</c:v>
                </c:pt>
                <c:pt idx="18">
                  <c:v>2000.0</c:v>
                </c:pt>
                <c:pt idx="19">
                  <c:v>2050.0</c:v>
                </c:pt>
                <c:pt idx="20">
                  <c:v>2100.0</c:v>
                </c:pt>
                <c:pt idx="21">
                  <c:v>2150.0</c:v>
                </c:pt>
                <c:pt idx="22">
                  <c:v>2200.0</c:v>
                </c:pt>
                <c:pt idx="23">
                  <c:v>2250.0</c:v>
                </c:pt>
                <c:pt idx="24">
                  <c:v>2300.0</c:v>
                </c:pt>
              </c:numCache>
            </c:numRef>
          </c:xVal>
          <c:yVal>
            <c:numRef>
              <c:f>Sheet1!$B$1504:$B$1528</c:f>
              <c:numCache>
                <c:formatCode>General</c:formatCode>
                <c:ptCount val="25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1.0</c:v>
                </c:pt>
                <c:pt idx="6">
                  <c:v>340.0</c:v>
                </c:pt>
                <c:pt idx="7">
                  <c:v>2440.0</c:v>
                </c:pt>
                <c:pt idx="8">
                  <c:v>2670.0</c:v>
                </c:pt>
                <c:pt idx="9">
                  <c:v>2740.0</c:v>
                </c:pt>
                <c:pt idx="10">
                  <c:v>2760.0</c:v>
                </c:pt>
                <c:pt idx="11">
                  <c:v>2780.0</c:v>
                </c:pt>
                <c:pt idx="12">
                  <c:v>2800.0</c:v>
                </c:pt>
                <c:pt idx="13">
                  <c:v>2820.0</c:v>
                </c:pt>
                <c:pt idx="14">
                  <c:v>2850.0</c:v>
                </c:pt>
                <c:pt idx="15">
                  <c:v>3560.0</c:v>
                </c:pt>
                <c:pt idx="16">
                  <c:v>6700.0</c:v>
                </c:pt>
              </c:numCache>
            </c:numRef>
          </c:yVal>
        </c:ser>
        <c:ser>
          <c:idx val="0"/>
          <c:order val="1"/>
          <c:tx>
            <c:v>Dark current (nA)</c:v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Sheet1!$A$1480:$A$1492</c:f>
              <c:numCache>
                <c:formatCode>General</c:formatCode>
                <c:ptCount val="13"/>
                <c:pt idx="0">
                  <c:v>1000.0</c:v>
                </c:pt>
                <c:pt idx="1">
                  <c:v>1400.0</c:v>
                </c:pt>
                <c:pt idx="2">
                  <c:v>1800.0</c:v>
                </c:pt>
                <c:pt idx="3">
                  <c:v>2000.0</c:v>
                </c:pt>
                <c:pt idx="4">
                  <c:v>2100.0</c:v>
                </c:pt>
                <c:pt idx="5">
                  <c:v>2150.0</c:v>
                </c:pt>
                <c:pt idx="6">
                  <c:v>2200.0</c:v>
                </c:pt>
                <c:pt idx="7">
                  <c:v>2250.0</c:v>
                </c:pt>
                <c:pt idx="8">
                  <c:v>2300.0</c:v>
                </c:pt>
                <c:pt idx="9">
                  <c:v>2350.0</c:v>
                </c:pt>
                <c:pt idx="10">
                  <c:v>2400.0</c:v>
                </c:pt>
                <c:pt idx="11">
                  <c:v>2450.0</c:v>
                </c:pt>
                <c:pt idx="12">
                  <c:v>2500.0</c:v>
                </c:pt>
              </c:numCache>
            </c:numRef>
          </c:xVal>
          <c:yVal>
            <c:numRef>
              <c:f>Sheet1!$B$1480:$B$1492</c:f>
              <c:numCache>
                <c:formatCode>General</c:formatCode>
                <c:ptCount val="13"/>
                <c:pt idx="0">
                  <c:v>2.0</c:v>
                </c:pt>
                <c:pt idx="1">
                  <c:v>2.6</c:v>
                </c:pt>
                <c:pt idx="2">
                  <c:v>2.8</c:v>
                </c:pt>
                <c:pt idx="3">
                  <c:v>2.8</c:v>
                </c:pt>
                <c:pt idx="4">
                  <c:v>4.0</c:v>
                </c:pt>
                <c:pt idx="5">
                  <c:v>7.0</c:v>
                </c:pt>
                <c:pt idx="6">
                  <c:v>80.0</c:v>
                </c:pt>
              </c:numCache>
            </c:numRef>
          </c:yVal>
        </c:ser>
        <c:axId val="465575896"/>
        <c:axId val="465587576"/>
      </c:scatterChart>
      <c:valAx>
        <c:axId val="465575896"/>
        <c:scaling>
          <c:orientation val="minMax"/>
          <c:max val="2500.0"/>
          <c:min val="1000.0"/>
        </c:scaling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HV (V)</a:t>
                </a:r>
              </a:p>
            </c:rich>
          </c:tx>
          <c:layout>
            <c:manualLayout>
              <c:xMode val="edge"/>
              <c:yMode val="edge"/>
              <c:x val="0.513732230768685"/>
              <c:y val="0.872466237732783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in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65587576"/>
        <c:crosses val="autoZero"/>
        <c:crossBetween val="midCat"/>
        <c:majorUnit val="200.0"/>
        <c:minorUnit val="50.0"/>
      </c:valAx>
      <c:valAx>
        <c:axId val="465587576"/>
        <c:scaling>
          <c:logBase val="10.0"/>
          <c:orientation val="minMax"/>
          <c:max val="10000.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Count (Hz)</a:t>
                </a:r>
              </a:p>
            </c:rich>
          </c:tx>
          <c:layout>
            <c:manualLayout>
              <c:xMode val="edge"/>
              <c:yMode val="edge"/>
              <c:x val="0.0258481625543993"/>
              <c:y val="0.336232835803996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65575896"/>
        <c:crosses val="autoZero"/>
        <c:crossBetween val="midCat"/>
      </c:valAx>
      <c:spPr>
        <a:solidFill>
          <a:srgbClr val="CCFFCC"/>
        </a:solidFill>
        <a:ln w="12700">
          <a:solidFill>
            <a:srgbClr val="80808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287560808417692"/>
          <c:y val="0.0231884714347584"/>
          <c:w val="0.537964883163434"/>
          <c:h val="0.0695654143042751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121182852143482"/>
          <c:y val="0.0282524059492563"/>
          <c:w val="0.814546369203849"/>
          <c:h val="0.779322688830563"/>
        </c:manualLayout>
      </c:layout>
      <c:scatterChart>
        <c:scatterStyle val="lineMarker"/>
        <c:ser>
          <c:idx val="0"/>
          <c:order val="0"/>
          <c:tx>
            <c:v>Top</c:v>
          </c:tx>
          <c:xVal>
            <c:numRef>
              <c:f>Sheet1!$A$599:$A$635</c:f>
              <c:numCache>
                <c:formatCode>General</c:formatCode>
                <c:ptCount val="37"/>
                <c:pt idx="0">
                  <c:v>1300.0</c:v>
                </c:pt>
                <c:pt idx="1">
                  <c:v>1350.0</c:v>
                </c:pt>
                <c:pt idx="2">
                  <c:v>1400.0</c:v>
                </c:pt>
                <c:pt idx="3">
                  <c:v>1450.0</c:v>
                </c:pt>
                <c:pt idx="4">
                  <c:v>1500.0</c:v>
                </c:pt>
                <c:pt idx="5">
                  <c:v>1550.0</c:v>
                </c:pt>
                <c:pt idx="6">
                  <c:v>1600.0</c:v>
                </c:pt>
                <c:pt idx="7">
                  <c:v>1650.0</c:v>
                </c:pt>
                <c:pt idx="8">
                  <c:v>1700.0</c:v>
                </c:pt>
                <c:pt idx="9">
                  <c:v>1750.0</c:v>
                </c:pt>
                <c:pt idx="10">
                  <c:v>1800.0</c:v>
                </c:pt>
                <c:pt idx="11">
                  <c:v>1850.0</c:v>
                </c:pt>
                <c:pt idx="12">
                  <c:v>1900.0</c:v>
                </c:pt>
                <c:pt idx="13">
                  <c:v>1950.0</c:v>
                </c:pt>
                <c:pt idx="14">
                  <c:v>2000.0</c:v>
                </c:pt>
                <c:pt idx="15">
                  <c:v>2050.0</c:v>
                </c:pt>
                <c:pt idx="16">
                  <c:v>2100.0</c:v>
                </c:pt>
                <c:pt idx="17">
                  <c:v>2150.0</c:v>
                </c:pt>
                <c:pt idx="18">
                  <c:v>2200.0</c:v>
                </c:pt>
                <c:pt idx="19">
                  <c:v>2250.0</c:v>
                </c:pt>
                <c:pt idx="20">
                  <c:v>2300.0</c:v>
                </c:pt>
                <c:pt idx="21">
                  <c:v>2350.0</c:v>
                </c:pt>
                <c:pt idx="22">
                  <c:v>2400.0</c:v>
                </c:pt>
                <c:pt idx="23">
                  <c:v>2450.0</c:v>
                </c:pt>
                <c:pt idx="24">
                  <c:v>2500.0</c:v>
                </c:pt>
                <c:pt idx="25">
                  <c:v>2550.0</c:v>
                </c:pt>
                <c:pt idx="26">
                  <c:v>2600.0</c:v>
                </c:pt>
                <c:pt idx="27">
                  <c:v>2650.0</c:v>
                </c:pt>
                <c:pt idx="28">
                  <c:v>2700.0</c:v>
                </c:pt>
                <c:pt idx="29">
                  <c:v>2750.0</c:v>
                </c:pt>
                <c:pt idx="30">
                  <c:v>2800.0</c:v>
                </c:pt>
                <c:pt idx="31">
                  <c:v>2850.0</c:v>
                </c:pt>
                <c:pt idx="32">
                  <c:v>2900.0</c:v>
                </c:pt>
                <c:pt idx="33">
                  <c:v>2950.0</c:v>
                </c:pt>
                <c:pt idx="34">
                  <c:v>3000.0</c:v>
                </c:pt>
                <c:pt idx="35">
                  <c:v>3050.0</c:v>
                </c:pt>
                <c:pt idx="36">
                  <c:v>3100.0</c:v>
                </c:pt>
              </c:numCache>
            </c:numRef>
          </c:xVal>
          <c:yVal>
            <c:numRef>
              <c:f>Sheet1!$B$599:$B$635</c:f>
              <c:numCache>
                <c:formatCode>General</c:formatCode>
                <c:ptCount val="37"/>
                <c:pt idx="0">
                  <c:v>2500.0</c:v>
                </c:pt>
                <c:pt idx="1">
                  <c:v>7700.0</c:v>
                </c:pt>
                <c:pt idx="2">
                  <c:v>8300.0</c:v>
                </c:pt>
                <c:pt idx="3">
                  <c:v>8400.0</c:v>
                </c:pt>
                <c:pt idx="4">
                  <c:v>8500.0</c:v>
                </c:pt>
                <c:pt idx="5">
                  <c:v>8700.0</c:v>
                </c:pt>
                <c:pt idx="6">
                  <c:v>8770.0</c:v>
                </c:pt>
                <c:pt idx="7">
                  <c:v>8700.0</c:v>
                </c:pt>
                <c:pt idx="8">
                  <c:v>8637.0</c:v>
                </c:pt>
                <c:pt idx="9">
                  <c:v>8580.0</c:v>
                </c:pt>
                <c:pt idx="10">
                  <c:v>8660.0</c:v>
                </c:pt>
                <c:pt idx="11">
                  <c:v>8668.0</c:v>
                </c:pt>
                <c:pt idx="12">
                  <c:v>8500.0</c:v>
                </c:pt>
                <c:pt idx="13">
                  <c:v>8620.0</c:v>
                </c:pt>
                <c:pt idx="14">
                  <c:v>8623.0</c:v>
                </c:pt>
                <c:pt idx="15">
                  <c:v>8641.0</c:v>
                </c:pt>
                <c:pt idx="16">
                  <c:v>8690.0</c:v>
                </c:pt>
                <c:pt idx="17">
                  <c:v>8693.0</c:v>
                </c:pt>
                <c:pt idx="18">
                  <c:v>8606.0</c:v>
                </c:pt>
                <c:pt idx="19">
                  <c:v>8870.0</c:v>
                </c:pt>
                <c:pt idx="20">
                  <c:v>8640.0</c:v>
                </c:pt>
                <c:pt idx="21">
                  <c:v>8635.0</c:v>
                </c:pt>
                <c:pt idx="22">
                  <c:v>8784.0</c:v>
                </c:pt>
                <c:pt idx="23">
                  <c:v>8760.0</c:v>
                </c:pt>
                <c:pt idx="24">
                  <c:v>8560.0</c:v>
                </c:pt>
                <c:pt idx="25">
                  <c:v>8635.0</c:v>
                </c:pt>
                <c:pt idx="26">
                  <c:v>8720.0</c:v>
                </c:pt>
                <c:pt idx="27">
                  <c:v>8750.0</c:v>
                </c:pt>
                <c:pt idx="28">
                  <c:v>8681.0</c:v>
                </c:pt>
                <c:pt idx="29">
                  <c:v>8900.0</c:v>
                </c:pt>
                <c:pt idx="30">
                  <c:v>8935.0</c:v>
                </c:pt>
                <c:pt idx="31">
                  <c:v>9200.0</c:v>
                </c:pt>
                <c:pt idx="32">
                  <c:v>8770.0</c:v>
                </c:pt>
                <c:pt idx="33">
                  <c:v>9000.0</c:v>
                </c:pt>
                <c:pt idx="34">
                  <c:v>9200.0</c:v>
                </c:pt>
                <c:pt idx="35">
                  <c:v>9280.0</c:v>
                </c:pt>
                <c:pt idx="36">
                  <c:v>9550.0</c:v>
                </c:pt>
              </c:numCache>
            </c:numRef>
          </c:yVal>
        </c:ser>
        <c:ser>
          <c:idx val="1"/>
          <c:order val="1"/>
          <c:tx>
            <c:v>Bottom</c:v>
          </c:tx>
          <c:xVal>
            <c:numRef>
              <c:f>Sheet1!$A$599:$A$635</c:f>
              <c:numCache>
                <c:formatCode>General</c:formatCode>
                <c:ptCount val="37"/>
                <c:pt idx="0">
                  <c:v>1300.0</c:v>
                </c:pt>
                <c:pt idx="1">
                  <c:v>1350.0</c:v>
                </c:pt>
                <c:pt idx="2">
                  <c:v>1400.0</c:v>
                </c:pt>
                <c:pt idx="3">
                  <c:v>1450.0</c:v>
                </c:pt>
                <c:pt idx="4">
                  <c:v>1500.0</c:v>
                </c:pt>
                <c:pt idx="5">
                  <c:v>1550.0</c:v>
                </c:pt>
                <c:pt idx="6">
                  <c:v>1600.0</c:v>
                </c:pt>
                <c:pt idx="7">
                  <c:v>1650.0</c:v>
                </c:pt>
                <c:pt idx="8">
                  <c:v>1700.0</c:v>
                </c:pt>
                <c:pt idx="9">
                  <c:v>1750.0</c:v>
                </c:pt>
                <c:pt idx="10">
                  <c:v>1800.0</c:v>
                </c:pt>
                <c:pt idx="11">
                  <c:v>1850.0</c:v>
                </c:pt>
                <c:pt idx="12">
                  <c:v>1900.0</c:v>
                </c:pt>
                <c:pt idx="13">
                  <c:v>1950.0</c:v>
                </c:pt>
                <c:pt idx="14">
                  <c:v>2000.0</c:v>
                </c:pt>
                <c:pt idx="15">
                  <c:v>2050.0</c:v>
                </c:pt>
                <c:pt idx="16">
                  <c:v>2100.0</c:v>
                </c:pt>
                <c:pt idx="17">
                  <c:v>2150.0</c:v>
                </c:pt>
                <c:pt idx="18">
                  <c:v>2200.0</c:v>
                </c:pt>
                <c:pt idx="19">
                  <c:v>2250.0</c:v>
                </c:pt>
                <c:pt idx="20">
                  <c:v>2300.0</c:v>
                </c:pt>
                <c:pt idx="21">
                  <c:v>2350.0</c:v>
                </c:pt>
                <c:pt idx="22">
                  <c:v>2400.0</c:v>
                </c:pt>
                <c:pt idx="23">
                  <c:v>2450.0</c:v>
                </c:pt>
                <c:pt idx="24">
                  <c:v>2500.0</c:v>
                </c:pt>
                <c:pt idx="25">
                  <c:v>2550.0</c:v>
                </c:pt>
                <c:pt idx="26">
                  <c:v>2600.0</c:v>
                </c:pt>
                <c:pt idx="27">
                  <c:v>2650.0</c:v>
                </c:pt>
                <c:pt idx="28">
                  <c:v>2700.0</c:v>
                </c:pt>
                <c:pt idx="29">
                  <c:v>2750.0</c:v>
                </c:pt>
                <c:pt idx="30">
                  <c:v>2800.0</c:v>
                </c:pt>
                <c:pt idx="31">
                  <c:v>2850.0</c:v>
                </c:pt>
                <c:pt idx="32">
                  <c:v>2900.0</c:v>
                </c:pt>
                <c:pt idx="33">
                  <c:v>2950.0</c:v>
                </c:pt>
                <c:pt idx="34">
                  <c:v>3000.0</c:v>
                </c:pt>
                <c:pt idx="35">
                  <c:v>3050.0</c:v>
                </c:pt>
                <c:pt idx="36">
                  <c:v>3100.0</c:v>
                </c:pt>
              </c:numCache>
            </c:numRef>
          </c:xVal>
          <c:yVal>
            <c:numRef>
              <c:f>Sheet1!$C$599:$C$635</c:f>
              <c:numCache>
                <c:formatCode>General</c:formatCode>
                <c:ptCount val="37"/>
                <c:pt idx="0">
                  <c:v>1061.0</c:v>
                </c:pt>
                <c:pt idx="1">
                  <c:v>2580.0</c:v>
                </c:pt>
                <c:pt idx="2">
                  <c:v>2700.0</c:v>
                </c:pt>
                <c:pt idx="3">
                  <c:v>2500.0</c:v>
                </c:pt>
                <c:pt idx="4">
                  <c:v>2400.0</c:v>
                </c:pt>
                <c:pt idx="5">
                  <c:v>2300.0</c:v>
                </c:pt>
                <c:pt idx="6">
                  <c:v>2400.0</c:v>
                </c:pt>
                <c:pt idx="7">
                  <c:v>2300.0</c:v>
                </c:pt>
                <c:pt idx="8">
                  <c:v>2345.0</c:v>
                </c:pt>
                <c:pt idx="9">
                  <c:v>2300.0</c:v>
                </c:pt>
                <c:pt idx="10">
                  <c:v>2200.0</c:v>
                </c:pt>
                <c:pt idx="11">
                  <c:v>2334.0</c:v>
                </c:pt>
                <c:pt idx="12">
                  <c:v>2380.0</c:v>
                </c:pt>
                <c:pt idx="13">
                  <c:v>2345.0</c:v>
                </c:pt>
                <c:pt idx="14">
                  <c:v>2339.0</c:v>
                </c:pt>
                <c:pt idx="15">
                  <c:v>2332.0</c:v>
                </c:pt>
                <c:pt idx="16">
                  <c:v>2300.0</c:v>
                </c:pt>
                <c:pt idx="17">
                  <c:v>2316.0</c:v>
                </c:pt>
                <c:pt idx="18">
                  <c:v>2385.0</c:v>
                </c:pt>
                <c:pt idx="19">
                  <c:v>2334.0</c:v>
                </c:pt>
                <c:pt idx="20">
                  <c:v>2330.0</c:v>
                </c:pt>
                <c:pt idx="21">
                  <c:v>2300.0</c:v>
                </c:pt>
                <c:pt idx="22">
                  <c:v>2352.0</c:v>
                </c:pt>
                <c:pt idx="23">
                  <c:v>2364.0</c:v>
                </c:pt>
                <c:pt idx="24">
                  <c:v>2307.0</c:v>
                </c:pt>
                <c:pt idx="25">
                  <c:v>2383.0</c:v>
                </c:pt>
                <c:pt idx="26">
                  <c:v>2384.0</c:v>
                </c:pt>
                <c:pt idx="27">
                  <c:v>2364.0</c:v>
                </c:pt>
                <c:pt idx="28">
                  <c:v>2370.0</c:v>
                </c:pt>
                <c:pt idx="29">
                  <c:v>2340.0</c:v>
                </c:pt>
                <c:pt idx="30">
                  <c:v>2411.0</c:v>
                </c:pt>
                <c:pt idx="31">
                  <c:v>2515.0</c:v>
                </c:pt>
                <c:pt idx="32">
                  <c:v>3048.0</c:v>
                </c:pt>
                <c:pt idx="33">
                  <c:v>3200.0</c:v>
                </c:pt>
                <c:pt idx="34">
                  <c:v>6700.0</c:v>
                </c:pt>
                <c:pt idx="35">
                  <c:v>4900.0</c:v>
                </c:pt>
                <c:pt idx="36">
                  <c:v>11000.0</c:v>
                </c:pt>
              </c:numCache>
            </c:numRef>
          </c:yVal>
        </c:ser>
        <c:axId val="463916488"/>
        <c:axId val="464483160"/>
      </c:scatterChart>
      <c:valAx>
        <c:axId val="463916488"/>
        <c:scaling>
          <c:orientation val="minMax"/>
          <c:min val="1300.0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HV (V)</a:t>
                </a:r>
              </a:p>
            </c:rich>
          </c:tx>
          <c:layout/>
        </c:title>
        <c:numFmt formatCode="General" sourceLinked="1"/>
        <c:tickLblPos val="nextTo"/>
        <c:crossAx val="464483160"/>
        <c:crosses val="autoZero"/>
        <c:crossBetween val="midCat"/>
        <c:majorUnit val="200.0"/>
        <c:minorUnit val="50.0"/>
      </c:valAx>
      <c:valAx>
        <c:axId val="46448316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Count (Hz)</a:t>
                </a:r>
              </a:p>
            </c:rich>
          </c:tx>
          <c:layout/>
        </c:title>
        <c:numFmt formatCode="General" sourceLinked="1"/>
        <c:tickLblPos val="nextTo"/>
        <c:crossAx val="463916488"/>
        <c:crosses val="autoZero"/>
        <c:crossBetween val="midCat"/>
      </c:valAx>
    </c:plotArea>
    <c:legend>
      <c:legendPos val="t"/>
      <c:layout/>
    </c:legend>
    <c:plotVisOnly val="1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136668853893263"/>
          <c:y val="0.0421412948381461"/>
          <c:w val="0.800990813648307"/>
          <c:h val="0.761188028579762"/>
        </c:manualLayout>
      </c:layout>
      <c:scatterChart>
        <c:scatterStyle val="lineMarker"/>
        <c:ser>
          <c:idx val="0"/>
          <c:order val="0"/>
          <c:xVal>
            <c:numRef>
              <c:f>Sheet1!$A$599:$A$635</c:f>
              <c:numCache>
                <c:formatCode>General</c:formatCode>
                <c:ptCount val="37"/>
                <c:pt idx="0">
                  <c:v>1300.0</c:v>
                </c:pt>
                <c:pt idx="1">
                  <c:v>1350.0</c:v>
                </c:pt>
                <c:pt idx="2">
                  <c:v>1400.0</c:v>
                </c:pt>
                <c:pt idx="3">
                  <c:v>1450.0</c:v>
                </c:pt>
                <c:pt idx="4">
                  <c:v>1500.0</c:v>
                </c:pt>
                <c:pt idx="5">
                  <c:v>1550.0</c:v>
                </c:pt>
                <c:pt idx="6">
                  <c:v>1600.0</c:v>
                </c:pt>
                <c:pt idx="7">
                  <c:v>1650.0</c:v>
                </c:pt>
                <c:pt idx="8">
                  <c:v>1700.0</c:v>
                </c:pt>
                <c:pt idx="9">
                  <c:v>1750.0</c:v>
                </c:pt>
                <c:pt idx="10">
                  <c:v>1800.0</c:v>
                </c:pt>
                <c:pt idx="11">
                  <c:v>1850.0</c:v>
                </c:pt>
                <c:pt idx="12">
                  <c:v>1900.0</c:v>
                </c:pt>
                <c:pt idx="13">
                  <c:v>1950.0</c:v>
                </c:pt>
                <c:pt idx="14">
                  <c:v>2000.0</c:v>
                </c:pt>
                <c:pt idx="15">
                  <c:v>2050.0</c:v>
                </c:pt>
                <c:pt idx="16">
                  <c:v>2100.0</c:v>
                </c:pt>
                <c:pt idx="17">
                  <c:v>2150.0</c:v>
                </c:pt>
                <c:pt idx="18">
                  <c:v>2200.0</c:v>
                </c:pt>
                <c:pt idx="19">
                  <c:v>2250.0</c:v>
                </c:pt>
                <c:pt idx="20">
                  <c:v>2300.0</c:v>
                </c:pt>
                <c:pt idx="21">
                  <c:v>2350.0</c:v>
                </c:pt>
                <c:pt idx="22">
                  <c:v>2400.0</c:v>
                </c:pt>
                <c:pt idx="23">
                  <c:v>2450.0</c:v>
                </c:pt>
                <c:pt idx="24">
                  <c:v>2500.0</c:v>
                </c:pt>
                <c:pt idx="25">
                  <c:v>2550.0</c:v>
                </c:pt>
                <c:pt idx="26">
                  <c:v>2600.0</c:v>
                </c:pt>
                <c:pt idx="27">
                  <c:v>2650.0</c:v>
                </c:pt>
                <c:pt idx="28">
                  <c:v>2700.0</c:v>
                </c:pt>
                <c:pt idx="29">
                  <c:v>2750.0</c:v>
                </c:pt>
                <c:pt idx="30">
                  <c:v>2800.0</c:v>
                </c:pt>
                <c:pt idx="31">
                  <c:v>2850.0</c:v>
                </c:pt>
                <c:pt idx="32">
                  <c:v>2900.0</c:v>
                </c:pt>
                <c:pt idx="33">
                  <c:v>2950.0</c:v>
                </c:pt>
                <c:pt idx="34">
                  <c:v>3000.0</c:v>
                </c:pt>
                <c:pt idx="35">
                  <c:v>3050.0</c:v>
                </c:pt>
                <c:pt idx="36">
                  <c:v>3100.0</c:v>
                </c:pt>
              </c:numCache>
            </c:numRef>
          </c:xVal>
          <c:yVal>
            <c:numRef>
              <c:f>Sheet1!$E$599:$E$635</c:f>
              <c:numCache>
                <c:formatCode>0.00%</c:formatCode>
                <c:ptCount val="37"/>
                <c:pt idx="0">
                  <c:v>0.114012917719741</c:v>
                </c:pt>
                <c:pt idx="1">
                  <c:v>0.071011673151751</c:v>
                </c:pt>
                <c:pt idx="2">
                  <c:v>0.0581818181818182</c:v>
                </c:pt>
                <c:pt idx="3">
                  <c:v>0.0321100917431193</c:v>
                </c:pt>
                <c:pt idx="4">
                  <c:v>0.0149541284403672</c:v>
                </c:pt>
                <c:pt idx="5">
                  <c:v>0.0107272727272727</c:v>
                </c:pt>
                <c:pt idx="6">
                  <c:v>0.0081468218442256</c:v>
                </c:pt>
                <c:pt idx="7">
                  <c:v>0.00427272727272728</c:v>
                </c:pt>
                <c:pt idx="8">
                  <c:v>0.00209433618648701</c:v>
                </c:pt>
                <c:pt idx="9">
                  <c:v>0.000919117647058827</c:v>
                </c:pt>
                <c:pt idx="10">
                  <c:v>0.000920810313075506</c:v>
                </c:pt>
                <c:pt idx="11">
                  <c:v>0.00090892564988185</c:v>
                </c:pt>
                <c:pt idx="12">
                  <c:v>0.00101102941176471</c:v>
                </c:pt>
                <c:pt idx="13">
                  <c:v>0.00127678978568173</c:v>
                </c:pt>
                <c:pt idx="14">
                  <c:v>0.0010034665207079</c:v>
                </c:pt>
                <c:pt idx="15">
                  <c:v>0.000729062243689065</c:v>
                </c:pt>
                <c:pt idx="16">
                  <c:v>0.0010919017288444</c:v>
                </c:pt>
                <c:pt idx="17">
                  <c:v>0.000908347715505505</c:v>
                </c:pt>
                <c:pt idx="18">
                  <c:v>0.00145573651169139</c:v>
                </c:pt>
                <c:pt idx="19">
                  <c:v>0.00116029989289539</c:v>
                </c:pt>
                <c:pt idx="20">
                  <c:v>0.00109389243391067</c:v>
                </c:pt>
                <c:pt idx="21">
                  <c:v>0.00118884316415184</c:v>
                </c:pt>
                <c:pt idx="22">
                  <c:v>0.000897988505747143</c:v>
                </c:pt>
                <c:pt idx="23">
                  <c:v>0.000719165767709463</c:v>
                </c:pt>
                <c:pt idx="24">
                  <c:v>0.0011042606055029</c:v>
                </c:pt>
                <c:pt idx="25">
                  <c:v>0.000726084588854602</c:v>
                </c:pt>
                <c:pt idx="26">
                  <c:v>0.00090057636887608</c:v>
                </c:pt>
                <c:pt idx="27">
                  <c:v>0.00170955551556595</c:v>
                </c:pt>
                <c:pt idx="28">
                  <c:v>0.00171930142068591</c:v>
                </c:pt>
                <c:pt idx="29">
                  <c:v>0.00160142348754448</c:v>
                </c:pt>
                <c:pt idx="30">
                  <c:v>0.00149832540102239</c:v>
                </c:pt>
                <c:pt idx="31">
                  <c:v>0.00367050789586004</c:v>
                </c:pt>
                <c:pt idx="32">
                  <c:v>0.00499238449822305</c:v>
                </c:pt>
                <c:pt idx="33">
                  <c:v>0.00713114754098367</c:v>
                </c:pt>
                <c:pt idx="34">
                  <c:v>0.0218867924528302</c:v>
                </c:pt>
                <c:pt idx="35">
                  <c:v>0.00994358251057844</c:v>
                </c:pt>
                <c:pt idx="36">
                  <c:v>0.0115328467153285</c:v>
                </c:pt>
              </c:numCache>
            </c:numRef>
          </c:yVal>
        </c:ser>
        <c:axId val="465600344"/>
        <c:axId val="464383112"/>
      </c:scatterChart>
      <c:valAx>
        <c:axId val="465600344"/>
        <c:scaling>
          <c:orientation val="minMax"/>
          <c:max val="3300.0"/>
          <c:min val="1300.0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HV (V)</a:t>
                </a:r>
              </a:p>
            </c:rich>
          </c:tx>
          <c:layout/>
        </c:title>
        <c:numFmt formatCode="General" sourceLinked="1"/>
        <c:tickLblPos val="nextTo"/>
        <c:crossAx val="464383112"/>
        <c:crosses val="autoZero"/>
        <c:crossBetween val="midCat"/>
        <c:majorUnit val="200.0"/>
        <c:minorUnit val="50.0"/>
      </c:valAx>
      <c:valAx>
        <c:axId val="464383112"/>
        <c:scaling>
          <c:logBase val="10.0"/>
          <c:orientation val="minMax"/>
        </c:scaling>
        <c:axPos val="l"/>
        <c:min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Cross-talks</a:t>
                </a:r>
              </a:p>
            </c:rich>
          </c:tx>
          <c:layout/>
        </c:title>
        <c:numFmt formatCode="0.00%" sourceLinked="1"/>
        <c:tickLblPos val="nextTo"/>
        <c:crossAx val="465600344"/>
        <c:crosses val="autoZero"/>
        <c:crossBetween val="midCat"/>
      </c:valAx>
    </c:plotArea>
    <c:plotVisOnly val="1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layout/>
    </c:title>
    <c:plotArea>
      <c:layout/>
      <c:scatterChart>
        <c:scatterStyle val="lineMarker"/>
        <c:ser>
          <c:idx val="1"/>
          <c:order val="0"/>
          <c:tx>
            <c:v>Cross-talks to top</c:v>
          </c:tx>
          <c:spPr>
            <a:ln w="28575">
              <a:noFill/>
            </a:ln>
          </c:spPr>
          <c:trendline>
            <c:trendlineType val="exp"/>
          </c:trendline>
          <c:xVal>
            <c:numRef>
              <c:f>Sheet1!$A$351:$A$356</c:f>
              <c:numCache>
                <c:formatCode>General</c:formatCode>
                <c:ptCount val="6"/>
                <c:pt idx="0">
                  <c:v>983.0</c:v>
                </c:pt>
                <c:pt idx="1">
                  <c:v>979.0</c:v>
                </c:pt>
                <c:pt idx="2">
                  <c:v>973.0</c:v>
                </c:pt>
                <c:pt idx="3">
                  <c:v>968.0</c:v>
                </c:pt>
                <c:pt idx="4">
                  <c:v>963.0</c:v>
                </c:pt>
                <c:pt idx="5">
                  <c:v>959.0</c:v>
                </c:pt>
              </c:numCache>
            </c:numRef>
          </c:xVal>
          <c:yVal>
            <c:numRef>
              <c:f>Sheet1!$D$351:$D$356</c:f>
              <c:numCache>
                <c:formatCode>General</c:formatCode>
                <c:ptCount val="6"/>
                <c:pt idx="0">
                  <c:v>5.0</c:v>
                </c:pt>
                <c:pt idx="1">
                  <c:v>8.0</c:v>
                </c:pt>
                <c:pt idx="2">
                  <c:v>14.0</c:v>
                </c:pt>
                <c:pt idx="3">
                  <c:v>30.0</c:v>
                </c:pt>
                <c:pt idx="4">
                  <c:v>60.0</c:v>
                </c:pt>
                <c:pt idx="5">
                  <c:v>165.0</c:v>
                </c:pt>
              </c:numCache>
            </c:numRef>
          </c:yVal>
        </c:ser>
        <c:axId val="465702952"/>
        <c:axId val="465713576"/>
      </c:scatterChart>
      <c:valAx>
        <c:axId val="465702952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Threshold (mV)</a:t>
                </a:r>
              </a:p>
            </c:rich>
          </c:tx>
          <c:layout/>
        </c:title>
        <c:numFmt formatCode="General" sourceLinked="1"/>
        <c:tickLblPos val="nextTo"/>
        <c:crossAx val="465713576"/>
        <c:crosses val="autoZero"/>
        <c:crossBetween val="midCat"/>
      </c:valAx>
      <c:valAx>
        <c:axId val="465713576"/>
        <c:scaling>
          <c:logBase val="10.0"/>
          <c:orientation val="minMax"/>
        </c:scaling>
        <c:axPos val="l"/>
        <c:min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Count (Hz)</a:t>
                </a:r>
              </a:p>
            </c:rich>
          </c:tx>
          <c:layout/>
        </c:title>
        <c:numFmt formatCode="General" sourceLinked="1"/>
        <c:tickLblPos val="nextTo"/>
        <c:crossAx val="465702952"/>
        <c:crosses val="autoZero"/>
        <c:crossBetween val="midCat"/>
      </c:valAx>
    </c:plotArea>
    <c:plotVisOnly val="1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layout/>
    </c:title>
    <c:plotArea>
      <c:layout>
        <c:manualLayout>
          <c:layoutTarget val="inner"/>
          <c:xMode val="edge"/>
          <c:yMode val="edge"/>
          <c:x val="0.181927379349271"/>
          <c:y val="0.18405200910894"/>
          <c:w val="0.771003540162585"/>
          <c:h val="0.568001029883345"/>
        </c:manualLayout>
      </c:layout>
      <c:scatterChart>
        <c:scatterStyle val="lineMarker"/>
        <c:ser>
          <c:idx val="1"/>
          <c:order val="0"/>
          <c:tx>
            <c:v>Cross-talks to bottom</c:v>
          </c:tx>
          <c:spPr>
            <a:ln w="28575">
              <a:noFill/>
            </a:ln>
          </c:spPr>
          <c:trendline>
            <c:trendlineType val="exp"/>
          </c:trendline>
          <c:xVal>
            <c:numRef>
              <c:f>Sheet1!$A$364:$A$369</c:f>
              <c:numCache>
                <c:formatCode>General</c:formatCode>
                <c:ptCount val="6"/>
                <c:pt idx="0">
                  <c:v>983.0</c:v>
                </c:pt>
                <c:pt idx="1">
                  <c:v>975.0</c:v>
                </c:pt>
                <c:pt idx="2">
                  <c:v>970.0</c:v>
                </c:pt>
                <c:pt idx="3">
                  <c:v>967.0</c:v>
                </c:pt>
                <c:pt idx="4">
                  <c:v>963.0</c:v>
                </c:pt>
                <c:pt idx="5">
                  <c:v>960.0</c:v>
                </c:pt>
              </c:numCache>
            </c:numRef>
          </c:xVal>
          <c:yVal>
            <c:numRef>
              <c:f>Sheet1!$D$364:$D$369</c:f>
              <c:numCache>
                <c:formatCode>General</c:formatCode>
                <c:ptCount val="6"/>
                <c:pt idx="0">
                  <c:v>6.0</c:v>
                </c:pt>
                <c:pt idx="1">
                  <c:v>20.0</c:v>
                </c:pt>
                <c:pt idx="2">
                  <c:v>47.0</c:v>
                </c:pt>
                <c:pt idx="3">
                  <c:v>129.0</c:v>
                </c:pt>
                <c:pt idx="4">
                  <c:v>340.0</c:v>
                </c:pt>
                <c:pt idx="5">
                  <c:v>922.0</c:v>
                </c:pt>
              </c:numCache>
            </c:numRef>
          </c:yVal>
        </c:ser>
        <c:axId val="465870136"/>
        <c:axId val="465881096"/>
      </c:scatterChart>
      <c:valAx>
        <c:axId val="465870136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Threshold (mV)</a:t>
                </a:r>
              </a:p>
            </c:rich>
          </c:tx>
          <c:layout/>
        </c:title>
        <c:numFmt formatCode="General" sourceLinked="1"/>
        <c:tickLblPos val="nextTo"/>
        <c:crossAx val="465881096"/>
        <c:crosses val="autoZero"/>
        <c:crossBetween val="midCat"/>
      </c:valAx>
      <c:valAx>
        <c:axId val="465881096"/>
        <c:scaling>
          <c:logBase val="10.0"/>
          <c:orientation val="minMax"/>
        </c:scaling>
        <c:axPos val="l"/>
        <c:min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Count (Hz)</a:t>
                </a:r>
              </a:p>
            </c:rich>
          </c:tx>
          <c:layout/>
        </c:title>
        <c:numFmt formatCode="General" sourceLinked="1"/>
        <c:tickLblPos val="nextTo"/>
        <c:crossAx val="465870136"/>
        <c:crosses val="autoZero"/>
        <c:crossBetween val="midCat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177735610373182"/>
          <c:y val="0.0928573047874317"/>
          <c:w val="0.778621125869706"/>
          <c:h val="0.660715437910579"/>
        </c:manualLayout>
      </c:layout>
      <c:scatterChart>
        <c:scatterStyle val="smoothMarker"/>
        <c:ser>
          <c:idx val="0"/>
          <c:order val="0"/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Sheet1!$A$1174:$A$1215</c:f>
              <c:numCache>
                <c:formatCode>General</c:formatCode>
                <c:ptCount val="4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</c:numCache>
            </c:numRef>
          </c:xVal>
          <c:yVal>
            <c:numRef>
              <c:f>Sheet1!$B$1174:$B$1215</c:f>
              <c:numCache>
                <c:formatCode>General</c:formatCode>
                <c:ptCount val="42"/>
                <c:pt idx="0">
                  <c:v>3252.0</c:v>
                </c:pt>
                <c:pt idx="1">
                  <c:v>4644.0</c:v>
                </c:pt>
                <c:pt idx="2">
                  <c:v>4925.0</c:v>
                </c:pt>
                <c:pt idx="3">
                  <c:v>5038.0</c:v>
                </c:pt>
                <c:pt idx="4">
                  <c:v>4996.0</c:v>
                </c:pt>
                <c:pt idx="5">
                  <c:v>5011.0</c:v>
                </c:pt>
                <c:pt idx="6">
                  <c:v>5113.0</c:v>
                </c:pt>
                <c:pt idx="7">
                  <c:v>5057.0</c:v>
                </c:pt>
                <c:pt idx="8">
                  <c:v>5019.0</c:v>
                </c:pt>
                <c:pt idx="9">
                  <c:v>4984.0</c:v>
                </c:pt>
                <c:pt idx="10">
                  <c:v>5028.0</c:v>
                </c:pt>
                <c:pt idx="11">
                  <c:v>5015.0</c:v>
                </c:pt>
                <c:pt idx="12">
                  <c:v>4975.0</c:v>
                </c:pt>
                <c:pt idx="13">
                  <c:v>4970.0</c:v>
                </c:pt>
                <c:pt idx="14">
                  <c:v>5027.0</c:v>
                </c:pt>
                <c:pt idx="15">
                  <c:v>4992.0</c:v>
                </c:pt>
                <c:pt idx="16">
                  <c:v>5051.0</c:v>
                </c:pt>
                <c:pt idx="17">
                  <c:v>5044.0</c:v>
                </c:pt>
                <c:pt idx="18">
                  <c:v>5061.0</c:v>
                </c:pt>
                <c:pt idx="19">
                  <c:v>5038.0</c:v>
                </c:pt>
                <c:pt idx="20">
                  <c:v>4947.0</c:v>
                </c:pt>
                <c:pt idx="21">
                  <c:v>4902.0</c:v>
                </c:pt>
                <c:pt idx="22">
                  <c:v>4917.0</c:v>
                </c:pt>
                <c:pt idx="23">
                  <c:v>4934.0</c:v>
                </c:pt>
                <c:pt idx="24">
                  <c:v>5045.0</c:v>
                </c:pt>
                <c:pt idx="25">
                  <c:v>4952.0</c:v>
                </c:pt>
                <c:pt idx="26">
                  <c:v>4857.0</c:v>
                </c:pt>
                <c:pt idx="27">
                  <c:v>4906.0</c:v>
                </c:pt>
                <c:pt idx="28">
                  <c:v>4857.0</c:v>
                </c:pt>
                <c:pt idx="29">
                  <c:v>4908.0</c:v>
                </c:pt>
                <c:pt idx="30">
                  <c:v>4923.0</c:v>
                </c:pt>
                <c:pt idx="31">
                  <c:v>5022.0</c:v>
                </c:pt>
                <c:pt idx="32">
                  <c:v>5025.0</c:v>
                </c:pt>
                <c:pt idx="33">
                  <c:v>5098.0</c:v>
                </c:pt>
                <c:pt idx="34">
                  <c:v>4966.0</c:v>
                </c:pt>
                <c:pt idx="35">
                  <c:v>5061.0</c:v>
                </c:pt>
                <c:pt idx="36">
                  <c:v>4922.0</c:v>
                </c:pt>
                <c:pt idx="37">
                  <c:v>5026.0</c:v>
                </c:pt>
                <c:pt idx="38">
                  <c:v>4982.0</c:v>
                </c:pt>
                <c:pt idx="39">
                  <c:v>4359.0</c:v>
                </c:pt>
                <c:pt idx="40">
                  <c:v>3288.0</c:v>
                </c:pt>
                <c:pt idx="41">
                  <c:v>4881.390243902441</c:v>
                </c:pt>
              </c:numCache>
            </c:numRef>
          </c:yVal>
          <c:smooth val="1"/>
        </c:ser>
        <c:axId val="463775928"/>
        <c:axId val="463770552"/>
      </c:scatterChart>
      <c:valAx>
        <c:axId val="463775928"/>
        <c:scaling>
          <c:orientation val="minMax"/>
          <c:max val="42.0"/>
          <c:min val="0.0"/>
        </c:scaling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Point along </a:t>
                </a:r>
                <a:r>
                  <a:rPr lang="en-US" dirty="0" smtClean="0"/>
                  <a:t>straw (pitch 1cm)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392789373814046"/>
              <c:y val="0.864287214098238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63770552"/>
        <c:crosses val="autoZero"/>
        <c:crossBetween val="midCat"/>
        <c:minorUnit val="1.0"/>
      </c:valAx>
      <c:valAx>
        <c:axId val="463770552"/>
        <c:scaling>
          <c:orientation val="minMax"/>
          <c:max val="6000.0"/>
        </c:scaling>
        <c:axPos val="l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Fe-55 count per 10s</a:t>
                </a:r>
              </a:p>
            </c:rich>
          </c:tx>
          <c:layout>
            <c:manualLayout>
              <c:xMode val="edge"/>
              <c:yMode val="edge"/>
              <c:x val="0.0303605313092977"/>
              <c:y val="0.196428946381702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63775928"/>
        <c:crosses val="autoZero"/>
        <c:crossBetween val="midCat"/>
        <c:majorUnit val="500.0"/>
        <c:minorUnit val="100.0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157467657286534"/>
          <c:y val="0.0705290540000369"/>
          <c:w val="0.785714908522497"/>
          <c:h val="0.72796059307181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FFFFFF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trendline>
            <c:spPr>
              <a:ln w="25400">
                <a:solidFill>
                  <a:srgbClr val="000000"/>
                </a:solidFill>
                <a:prstDash val="solid"/>
              </a:ln>
            </c:spPr>
            <c:trendlineType val="exp"/>
          </c:trendline>
          <c:xVal>
            <c:numRef>
              <c:f>Sheet1!$A$1244:$A$1247</c:f>
              <c:numCache>
                <c:formatCode>General</c:formatCode>
                <c:ptCount val="4"/>
                <c:pt idx="0">
                  <c:v>1550.0</c:v>
                </c:pt>
                <c:pt idx="1">
                  <c:v>1600.0</c:v>
                </c:pt>
                <c:pt idx="2">
                  <c:v>1650.0</c:v>
                </c:pt>
                <c:pt idx="3">
                  <c:v>1700.0</c:v>
                </c:pt>
              </c:numCache>
            </c:numRef>
          </c:xVal>
          <c:yVal>
            <c:numRef>
              <c:f>Sheet1!$B$1244:$B$1247</c:f>
              <c:numCache>
                <c:formatCode>General</c:formatCode>
                <c:ptCount val="4"/>
                <c:pt idx="0">
                  <c:v>24.0</c:v>
                </c:pt>
                <c:pt idx="1">
                  <c:v>43.0</c:v>
                </c:pt>
                <c:pt idx="2">
                  <c:v>72.0</c:v>
                </c:pt>
                <c:pt idx="3">
                  <c:v>121.0</c:v>
                </c:pt>
              </c:numCache>
            </c:numRef>
          </c:yVal>
        </c:ser>
        <c:axId val="463840152"/>
        <c:axId val="463821784"/>
      </c:scatterChart>
      <c:valAx>
        <c:axId val="463840152"/>
        <c:scaling>
          <c:orientation val="minMax"/>
        </c:scaling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HV (V)</a:t>
                </a:r>
              </a:p>
            </c:rich>
          </c:tx>
          <c:layout>
            <c:manualLayout>
              <c:xMode val="edge"/>
              <c:yMode val="edge"/>
              <c:x val="0.50649390797318"/>
              <c:y val="0.889169859357608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63821784"/>
        <c:crosses val="autoZero"/>
        <c:crossBetween val="midCat"/>
      </c:valAx>
      <c:valAx>
        <c:axId val="463821784"/>
        <c:scaling>
          <c:logBase val="10.0"/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>
          <c:spPr>
            <a:ln w="3175">
              <a:solidFill>
                <a:srgbClr val="000000"/>
              </a:solidFill>
              <a:prstDash val="solid"/>
            </a:ln>
          </c:spPr>
        </c:minorGridlines>
        <c:title>
          <c:tx>
            <c:rich>
              <a:bodyPr/>
              <a:lstStyle/>
              <a:p>
                <a:pPr>
                  <a:defRPr sz="11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Peak 5.9keV (mV)</a:t>
                </a:r>
              </a:p>
            </c:rich>
          </c:tx>
          <c:layout>
            <c:manualLayout>
              <c:xMode val="edge"/>
              <c:yMode val="edge"/>
              <c:x val="0.0259740465627273"/>
              <c:y val="0.259446162928707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63840152"/>
        <c:crosses val="autoZero"/>
        <c:crossBetween val="midCat"/>
      </c:valAx>
      <c:spPr>
        <a:solidFill>
          <a:srgbClr val="CCFFCC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139508493042144"/>
          <c:y val="0.0805117409867172"/>
          <c:w val="0.814395445659196"/>
          <c:h val="0.66071543791058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trendline>
            <c:spPr>
              <a:ln w="25400">
                <a:solidFill>
                  <a:srgbClr val="000000"/>
                </a:solidFill>
                <a:prstDash val="solid"/>
              </a:ln>
            </c:spPr>
            <c:trendlineType val="linear"/>
            <c:dispEq val="1"/>
            <c:trendlineLbl>
              <c:layout>
                <c:manualLayout>
                  <c:x val="-0.241289270659349"/>
                  <c:y val="0.149649793775778"/>
                </c:manualLayout>
              </c:layout>
              <c:numFmt formatCode="General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Sheet1!$A$1265:$A$1267</c:f>
              <c:numCache>
                <c:formatCode>General</c:formatCode>
                <c:ptCount val="3"/>
                <c:pt idx="0">
                  <c:v>96.0</c:v>
                </c:pt>
                <c:pt idx="1">
                  <c:v>240.0</c:v>
                </c:pt>
                <c:pt idx="2">
                  <c:v>480.0</c:v>
                </c:pt>
              </c:numCache>
            </c:numRef>
          </c:xVal>
          <c:yVal>
            <c:numRef>
              <c:f>Sheet1!$B$1265:$B$1267</c:f>
              <c:numCache>
                <c:formatCode>General</c:formatCode>
                <c:ptCount val="3"/>
                <c:pt idx="0">
                  <c:v>21.0</c:v>
                </c:pt>
                <c:pt idx="1">
                  <c:v>61.0</c:v>
                </c:pt>
                <c:pt idx="2">
                  <c:v>122.0</c:v>
                </c:pt>
              </c:numCache>
            </c:numRef>
          </c:yVal>
        </c:ser>
        <c:axId val="463690552"/>
        <c:axId val="463748440"/>
      </c:scatterChart>
      <c:valAx>
        <c:axId val="463690552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Qin (fC)</a:t>
                </a:r>
              </a:p>
            </c:rich>
          </c:tx>
          <c:layout>
            <c:manualLayout>
              <c:xMode val="edge"/>
              <c:yMode val="edge"/>
              <c:x val="0.496213038983041"/>
              <c:y val="0.864287221483018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63748440"/>
        <c:crosses val="autoZero"/>
        <c:crossBetween val="midCat"/>
      </c:valAx>
      <c:valAx>
        <c:axId val="463748440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peak_out (mV)</a:t>
                </a:r>
              </a:p>
            </c:rich>
          </c:tx>
          <c:layout>
            <c:manualLayout>
              <c:xMode val="edge"/>
              <c:yMode val="edge"/>
              <c:x val="0.022727272727273"/>
              <c:y val="0.25357180352456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63690552"/>
        <c:crosses val="autoZero"/>
        <c:crossBetween val="midCat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167320475031244"/>
          <c:y val="0.0556844547563805"/>
          <c:w val="0.711112018882785"/>
          <c:h val="0.698375870069608"/>
        </c:manualLayout>
      </c:layout>
      <c:scatterChart>
        <c:scatterStyle val="lineMarker"/>
        <c:ser>
          <c:idx val="0"/>
          <c:order val="0"/>
          <c:tx>
            <c:v>p1</c:v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Sheet1!$A$1335:$A$1338</c:f>
              <c:numCache>
                <c:formatCode>General</c:formatCode>
                <c:ptCount val="4"/>
                <c:pt idx="0">
                  <c:v>1725.0</c:v>
                </c:pt>
                <c:pt idx="1">
                  <c:v>1700.0</c:v>
                </c:pt>
                <c:pt idx="2">
                  <c:v>1650.0</c:v>
                </c:pt>
                <c:pt idx="3">
                  <c:v>1600.0</c:v>
                </c:pt>
              </c:numCache>
            </c:numRef>
          </c:xVal>
          <c:yVal>
            <c:numRef>
              <c:f>Sheet1!$B$1335:$B$1338</c:f>
              <c:numCache>
                <c:formatCode>General</c:formatCode>
                <c:ptCount val="4"/>
                <c:pt idx="0">
                  <c:v>115.6</c:v>
                </c:pt>
                <c:pt idx="1">
                  <c:v>83.16</c:v>
                </c:pt>
                <c:pt idx="2">
                  <c:v>50.76000000000001</c:v>
                </c:pt>
                <c:pt idx="3">
                  <c:v>29.2</c:v>
                </c:pt>
              </c:numCache>
            </c:numRef>
          </c:yVal>
        </c:ser>
        <c:ser>
          <c:idx val="1"/>
          <c:order val="1"/>
          <c:tx>
            <c:v>p2</c:v>
          </c:tx>
          <c:spPr>
            <a:ln w="28575">
              <a:noFill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Sheet1!$A$1335:$A$1338</c:f>
              <c:numCache>
                <c:formatCode>General</c:formatCode>
                <c:ptCount val="4"/>
                <c:pt idx="0">
                  <c:v>1725.0</c:v>
                </c:pt>
                <c:pt idx="1">
                  <c:v>1700.0</c:v>
                </c:pt>
                <c:pt idx="2">
                  <c:v>1650.0</c:v>
                </c:pt>
                <c:pt idx="3">
                  <c:v>1600.0</c:v>
                </c:pt>
              </c:numCache>
            </c:numRef>
          </c:xVal>
          <c:yVal>
            <c:numRef>
              <c:f>Sheet1!$C$1335:$C$1338</c:f>
              <c:numCache>
                <c:formatCode>General</c:formatCode>
                <c:ptCount val="4"/>
                <c:pt idx="0">
                  <c:v>116.0</c:v>
                </c:pt>
                <c:pt idx="1">
                  <c:v>89.0</c:v>
                </c:pt>
                <c:pt idx="2">
                  <c:v>56.2</c:v>
                </c:pt>
                <c:pt idx="3">
                  <c:v>29.2</c:v>
                </c:pt>
              </c:numCache>
            </c:numRef>
          </c:yVal>
        </c:ser>
        <c:ser>
          <c:idx val="2"/>
          <c:order val="2"/>
          <c:tx>
            <c:v>p3</c:v>
          </c:tx>
          <c:spPr>
            <a:ln w="28575">
              <a:noFill/>
            </a:ln>
          </c:spPr>
          <c:marker>
            <c:symbol val="triangle"/>
            <c:size val="5"/>
            <c:spPr>
              <a:solidFill>
                <a:srgbClr val="FFFFFF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trendline>
            <c:spPr>
              <a:ln w="25400">
                <a:solidFill>
                  <a:srgbClr val="000000"/>
                </a:solidFill>
                <a:prstDash val="solid"/>
              </a:ln>
            </c:spPr>
            <c:trendlineType val="exp"/>
          </c:trendline>
          <c:xVal>
            <c:numRef>
              <c:f>Sheet1!$A$1335:$A$1338</c:f>
              <c:numCache>
                <c:formatCode>General</c:formatCode>
                <c:ptCount val="4"/>
                <c:pt idx="0">
                  <c:v>1725.0</c:v>
                </c:pt>
                <c:pt idx="1">
                  <c:v>1700.0</c:v>
                </c:pt>
                <c:pt idx="2">
                  <c:v>1650.0</c:v>
                </c:pt>
                <c:pt idx="3">
                  <c:v>1600.0</c:v>
                </c:pt>
              </c:numCache>
            </c:numRef>
          </c:xVal>
          <c:yVal>
            <c:numRef>
              <c:f>Sheet1!$D$1335:$D$1338</c:f>
              <c:numCache>
                <c:formatCode>General</c:formatCode>
                <c:ptCount val="4"/>
                <c:pt idx="0">
                  <c:v>126.4</c:v>
                </c:pt>
                <c:pt idx="1">
                  <c:v>88.6</c:v>
                </c:pt>
                <c:pt idx="2">
                  <c:v>56.2</c:v>
                </c:pt>
                <c:pt idx="3">
                  <c:v>29.2</c:v>
                </c:pt>
              </c:numCache>
            </c:numRef>
          </c:yVal>
        </c:ser>
        <c:ser>
          <c:idx val="3"/>
          <c:order val="3"/>
          <c:tx>
            <c:v>p4</c:v>
          </c:tx>
          <c:spPr>
            <a:ln w="28575">
              <a:noFill/>
            </a:ln>
          </c:spPr>
          <c:marker>
            <c:symbol val="x"/>
            <c:size val="5"/>
            <c:spPr>
              <a:noFill/>
              <a:ln>
                <a:solidFill>
                  <a:srgbClr val="00FFFF"/>
                </a:solidFill>
                <a:prstDash val="solid"/>
              </a:ln>
            </c:spPr>
          </c:marker>
          <c:xVal>
            <c:numRef>
              <c:f>Sheet1!$A$1335:$A$1338</c:f>
              <c:numCache>
                <c:formatCode>General</c:formatCode>
                <c:ptCount val="4"/>
                <c:pt idx="0">
                  <c:v>1725.0</c:v>
                </c:pt>
                <c:pt idx="1">
                  <c:v>1700.0</c:v>
                </c:pt>
                <c:pt idx="2">
                  <c:v>1650.0</c:v>
                </c:pt>
                <c:pt idx="3">
                  <c:v>1600.0</c:v>
                </c:pt>
              </c:numCache>
            </c:numRef>
          </c:xVal>
          <c:yVal>
            <c:numRef>
              <c:f>Sheet1!$E$1335:$E$1338</c:f>
              <c:numCache>
                <c:formatCode>General</c:formatCode>
                <c:ptCount val="4"/>
                <c:pt idx="0">
                  <c:v>132.0</c:v>
                </c:pt>
                <c:pt idx="1">
                  <c:v>94.0</c:v>
                </c:pt>
                <c:pt idx="2">
                  <c:v>56.2</c:v>
                </c:pt>
                <c:pt idx="3">
                  <c:v>34.6</c:v>
                </c:pt>
              </c:numCache>
            </c:numRef>
          </c:yVal>
        </c:ser>
        <c:ser>
          <c:idx val="4"/>
          <c:order val="4"/>
          <c:tx>
            <c:v>p5</c:v>
          </c:tx>
          <c:spPr>
            <a:ln w="28575">
              <a:noFill/>
            </a:ln>
          </c:spPr>
          <c:marker>
            <c:symbol val="star"/>
            <c:size val="5"/>
            <c:spPr>
              <a:noFill/>
              <a:ln>
                <a:solidFill>
                  <a:srgbClr val="800080"/>
                </a:solidFill>
                <a:prstDash val="solid"/>
              </a:ln>
            </c:spPr>
          </c:marker>
          <c:xVal>
            <c:numRef>
              <c:f>Sheet1!$A$1335:$A$1338</c:f>
              <c:numCache>
                <c:formatCode>General</c:formatCode>
                <c:ptCount val="4"/>
                <c:pt idx="0">
                  <c:v>1725.0</c:v>
                </c:pt>
                <c:pt idx="1">
                  <c:v>1700.0</c:v>
                </c:pt>
                <c:pt idx="2">
                  <c:v>1650.0</c:v>
                </c:pt>
                <c:pt idx="3">
                  <c:v>1600.0</c:v>
                </c:pt>
              </c:numCache>
            </c:numRef>
          </c:xVal>
          <c:yVal>
            <c:numRef>
              <c:f>Sheet1!$F$1335:$F$1338</c:f>
              <c:numCache>
                <c:formatCode>General</c:formatCode>
                <c:ptCount val="4"/>
                <c:pt idx="0">
                  <c:v>131.7</c:v>
                </c:pt>
                <c:pt idx="1">
                  <c:v>99.4</c:v>
                </c:pt>
                <c:pt idx="2">
                  <c:v>61.6</c:v>
                </c:pt>
                <c:pt idx="3">
                  <c:v>34.6</c:v>
                </c:pt>
              </c:numCache>
            </c:numRef>
          </c:yVal>
        </c:ser>
        <c:ser>
          <c:idx val="5"/>
          <c:order val="5"/>
          <c:tx>
            <c:v>p6</c:v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800000"/>
              </a:solidFill>
              <a:ln>
                <a:solidFill>
                  <a:srgbClr val="800000"/>
                </a:solidFill>
                <a:prstDash val="solid"/>
              </a:ln>
            </c:spPr>
          </c:marker>
          <c:xVal>
            <c:numRef>
              <c:f>Sheet1!$A$1335:$A$1338</c:f>
              <c:numCache>
                <c:formatCode>General</c:formatCode>
                <c:ptCount val="4"/>
                <c:pt idx="0">
                  <c:v>1725.0</c:v>
                </c:pt>
                <c:pt idx="1">
                  <c:v>1700.0</c:v>
                </c:pt>
                <c:pt idx="2">
                  <c:v>1650.0</c:v>
                </c:pt>
                <c:pt idx="3">
                  <c:v>1600.0</c:v>
                </c:pt>
              </c:numCache>
            </c:numRef>
          </c:xVal>
          <c:yVal>
            <c:numRef>
              <c:f>Sheet1!$G$1335:$G$1338</c:f>
              <c:numCache>
                <c:formatCode>General</c:formatCode>
                <c:ptCount val="4"/>
                <c:pt idx="0">
                  <c:v>132.0</c:v>
                </c:pt>
                <c:pt idx="1">
                  <c:v>105.0</c:v>
                </c:pt>
                <c:pt idx="2">
                  <c:v>61.0</c:v>
                </c:pt>
                <c:pt idx="3">
                  <c:v>40.0</c:v>
                </c:pt>
              </c:numCache>
            </c:numRef>
          </c:yVal>
        </c:ser>
        <c:ser>
          <c:idx val="6"/>
          <c:order val="6"/>
          <c:tx>
            <c:v>p7</c:v>
          </c:tx>
          <c:spPr>
            <a:ln w="28575">
              <a:noFill/>
            </a:ln>
          </c:spPr>
          <c:marker>
            <c:symbol val="plus"/>
            <c:size val="5"/>
            <c:spPr>
              <a:noFill/>
              <a:ln>
                <a:solidFill>
                  <a:srgbClr val="008080"/>
                </a:solidFill>
                <a:prstDash val="solid"/>
              </a:ln>
            </c:spPr>
          </c:marker>
          <c:trendline>
            <c:spPr>
              <a:ln w="25400">
                <a:solidFill>
                  <a:srgbClr val="000000"/>
                </a:solidFill>
                <a:prstDash val="solid"/>
              </a:ln>
            </c:spPr>
            <c:trendlineType val="exp"/>
          </c:trendline>
          <c:xVal>
            <c:numRef>
              <c:f>Sheet1!$A$1335:$A$1338</c:f>
              <c:numCache>
                <c:formatCode>General</c:formatCode>
                <c:ptCount val="4"/>
                <c:pt idx="0">
                  <c:v>1725.0</c:v>
                </c:pt>
                <c:pt idx="1">
                  <c:v>1700.0</c:v>
                </c:pt>
                <c:pt idx="2">
                  <c:v>1650.0</c:v>
                </c:pt>
                <c:pt idx="3">
                  <c:v>1600.0</c:v>
                </c:pt>
              </c:numCache>
            </c:numRef>
          </c:xVal>
          <c:yVal>
            <c:numRef>
              <c:f>Sheet1!$H$1335:$H$1338</c:f>
              <c:numCache>
                <c:formatCode>General</c:formatCode>
                <c:ptCount val="4"/>
                <c:pt idx="0">
                  <c:v>137.2</c:v>
                </c:pt>
                <c:pt idx="1">
                  <c:v>110.2</c:v>
                </c:pt>
                <c:pt idx="2">
                  <c:v>61.6</c:v>
                </c:pt>
                <c:pt idx="3">
                  <c:v>40.0</c:v>
                </c:pt>
              </c:numCache>
            </c:numRef>
          </c:yVal>
        </c:ser>
        <c:ser>
          <c:idx val="7"/>
          <c:order val="7"/>
          <c:tx>
            <c:v>p8</c:v>
          </c:tx>
          <c:spPr>
            <a:ln w="28575">
              <a:noFill/>
            </a:ln>
          </c:spPr>
          <c:marker>
            <c:symbol val="dot"/>
            <c:size val="5"/>
            <c:spPr>
              <a:noFill/>
              <a:ln>
                <a:solidFill>
                  <a:srgbClr val="0000FF"/>
                </a:solidFill>
                <a:prstDash val="solid"/>
              </a:ln>
            </c:spPr>
          </c:marker>
          <c:xVal>
            <c:numRef>
              <c:f>Sheet1!$A$1335:$A$1338</c:f>
              <c:numCache>
                <c:formatCode>General</c:formatCode>
                <c:ptCount val="4"/>
                <c:pt idx="0">
                  <c:v>1725.0</c:v>
                </c:pt>
                <c:pt idx="1">
                  <c:v>1700.0</c:v>
                </c:pt>
                <c:pt idx="2">
                  <c:v>1650.0</c:v>
                </c:pt>
                <c:pt idx="3">
                  <c:v>1600.0</c:v>
                </c:pt>
              </c:numCache>
            </c:numRef>
          </c:xVal>
          <c:yVal>
            <c:numRef>
              <c:f>Sheet1!$I$1335:$I$1338</c:f>
              <c:numCache>
                <c:formatCode>General</c:formatCode>
                <c:ptCount val="4"/>
                <c:pt idx="0">
                  <c:v>129.4</c:v>
                </c:pt>
                <c:pt idx="1">
                  <c:v>104.8</c:v>
                </c:pt>
                <c:pt idx="2">
                  <c:v>61.6</c:v>
                </c:pt>
                <c:pt idx="3">
                  <c:v>34.6</c:v>
                </c:pt>
              </c:numCache>
            </c:numRef>
          </c:yVal>
        </c:ser>
        <c:ser>
          <c:idx val="8"/>
          <c:order val="8"/>
          <c:tx>
            <c:v>p9</c:v>
          </c:tx>
          <c:spPr>
            <a:ln w="28575">
              <a:noFill/>
            </a:ln>
          </c:spPr>
          <c:marker>
            <c:symbol val="dash"/>
            <c:size val="5"/>
            <c:spPr>
              <a:noFill/>
              <a:ln>
                <a:solidFill>
                  <a:srgbClr val="00CCFF"/>
                </a:solidFill>
                <a:prstDash val="solid"/>
              </a:ln>
            </c:spPr>
          </c:marker>
          <c:xVal>
            <c:numRef>
              <c:f>Sheet1!$A$1335:$A$1338</c:f>
              <c:numCache>
                <c:formatCode>General</c:formatCode>
                <c:ptCount val="4"/>
                <c:pt idx="0">
                  <c:v>1725.0</c:v>
                </c:pt>
                <c:pt idx="1">
                  <c:v>1700.0</c:v>
                </c:pt>
                <c:pt idx="2">
                  <c:v>1650.0</c:v>
                </c:pt>
                <c:pt idx="3">
                  <c:v>1600.0</c:v>
                </c:pt>
              </c:numCache>
            </c:numRef>
          </c:xVal>
          <c:yVal>
            <c:numRef>
              <c:f>Sheet1!$J$1335:$J$1338</c:f>
              <c:numCache>
                <c:formatCode>General</c:formatCode>
                <c:ptCount val="4"/>
                <c:pt idx="0">
                  <c:v>131.8</c:v>
                </c:pt>
                <c:pt idx="1">
                  <c:v>104.7</c:v>
                </c:pt>
                <c:pt idx="2">
                  <c:v>56.2</c:v>
                </c:pt>
                <c:pt idx="3">
                  <c:v>34.6</c:v>
                </c:pt>
              </c:numCache>
            </c:numRef>
          </c:yVal>
        </c:ser>
        <c:ser>
          <c:idx val="9"/>
          <c:order val="9"/>
          <c:tx>
            <c:v>p10</c:v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CC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trendline>
            <c:spPr>
              <a:ln w="25400">
                <a:solidFill>
                  <a:srgbClr val="000000"/>
                </a:solidFill>
                <a:prstDash val="solid"/>
              </a:ln>
            </c:spPr>
            <c:trendlineType val="exp"/>
          </c:trendline>
          <c:xVal>
            <c:numRef>
              <c:f>Sheet1!$A$1335:$A$1338</c:f>
              <c:numCache>
                <c:formatCode>General</c:formatCode>
                <c:ptCount val="4"/>
                <c:pt idx="0">
                  <c:v>1725.0</c:v>
                </c:pt>
                <c:pt idx="1">
                  <c:v>1700.0</c:v>
                </c:pt>
                <c:pt idx="2">
                  <c:v>1650.0</c:v>
                </c:pt>
                <c:pt idx="3">
                  <c:v>1600.0</c:v>
                </c:pt>
              </c:numCache>
            </c:numRef>
          </c:xVal>
          <c:yVal>
            <c:numRef>
              <c:f>Sheet1!$K$1335:$K$1338</c:f>
              <c:numCache>
                <c:formatCode>General</c:formatCode>
                <c:ptCount val="4"/>
                <c:pt idx="0">
                  <c:v>121.0</c:v>
                </c:pt>
                <c:pt idx="1">
                  <c:v>94.0</c:v>
                </c:pt>
                <c:pt idx="2">
                  <c:v>56.2</c:v>
                </c:pt>
                <c:pt idx="3">
                  <c:v>34.6</c:v>
                </c:pt>
              </c:numCache>
            </c:numRef>
          </c:yVal>
        </c:ser>
        <c:axId val="463979000"/>
        <c:axId val="463985608"/>
      </c:scatterChart>
      <c:valAx>
        <c:axId val="463979000"/>
        <c:scaling>
          <c:orientation val="minMax"/>
        </c:scaling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7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HV (V)</a:t>
                </a:r>
              </a:p>
            </c:rich>
          </c:tx>
          <c:layout>
            <c:manualLayout>
              <c:xMode val="edge"/>
              <c:yMode val="edge"/>
              <c:x val="0.473203163330075"/>
              <c:y val="0.877030162412993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63985608"/>
        <c:crosses val="autoZero"/>
        <c:crossBetween val="midCat"/>
      </c:valAx>
      <c:valAx>
        <c:axId val="463985608"/>
        <c:scaling>
          <c:logBase val="10.0"/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>
          <c:spPr>
            <a:ln w="3175">
              <a:solidFill>
                <a:srgbClr val="000000"/>
              </a:solidFill>
              <a:prstDash val="solid"/>
            </a:ln>
          </c:spPr>
        </c:minorGridlines>
        <c:title>
          <c:tx>
            <c:rich>
              <a:bodyPr/>
              <a:lstStyle/>
              <a:p>
                <a:pPr>
                  <a:defRPr sz="17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Fe-55 peak position (mV)</a:t>
                </a:r>
              </a:p>
            </c:rich>
          </c:tx>
          <c:layout>
            <c:manualLayout>
              <c:xMode val="edge"/>
              <c:yMode val="edge"/>
              <c:x val="0.0196078431372549"/>
              <c:y val="0.0765661252900232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63979000"/>
        <c:crosses val="autoZero"/>
        <c:crossBetween val="midCat"/>
      </c:valAx>
      <c:spPr>
        <a:solidFill>
          <a:srgbClr val="CCFFCC"/>
        </a:solidFill>
        <a:ln w="12700">
          <a:solidFill>
            <a:srgbClr val="808080"/>
          </a:solidFill>
          <a:prstDash val="solid"/>
        </a:ln>
      </c:spPr>
    </c:plotArea>
    <c:legend>
      <c:legendPos val="r"/>
      <c:legendEntry>
        <c:idx val="10"/>
        <c:delete val="1"/>
      </c:legendEntry>
      <c:legendEntry>
        <c:idx val="11"/>
        <c:delete val="1"/>
      </c:legendEntry>
      <c:legendEntry>
        <c:idx val="12"/>
        <c:delete val="1"/>
      </c:legendEntry>
      <c:layout>
        <c:manualLayout>
          <c:xMode val="edge"/>
          <c:yMode val="edge"/>
          <c:x val="0.279738973804747"/>
          <c:y val="0.11136890951276"/>
          <c:w val="0.420915581630729"/>
          <c:h val="0.0556844547563805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5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196147278064865"/>
          <c:y val="0.0778818568738345"/>
          <c:w val="0.700525993088809"/>
          <c:h val="0.672899243389937"/>
        </c:manualLayout>
      </c:layout>
      <c:scatterChart>
        <c:scatterStyle val="lineMarker"/>
        <c:ser>
          <c:idx val="2"/>
          <c:order val="2"/>
          <c:tx>
            <c:strRef>
              <c:f>"Exel fit"</c:f>
            </c:strRef>
          </c:tx>
          <c:spPr>
            <a:ln w="28575">
              <a:noFill/>
            </a:ln>
          </c:spPr>
          <c:xVal>
            <c:numRef>
              <c:f>Sheet1!$A$1244:$A$1247</c:f>
            </c:numRef>
          </c:xVal>
          <c:yVal>
            <c:numRef>
              <c:f>Sheet1!$E$1244:$E$1247</c:f>
            </c:numRef>
          </c:yVal>
        </c:ser>
        <c:ser>
          <c:idx val="3"/>
          <c:order val="3"/>
          <c:tx>
            <c:strRef>
              <c:f>"Diethorn"</c:f>
            </c:strRef>
          </c:tx>
          <c:spPr>
            <a:ln w="28575">
              <a:noFill/>
            </a:ln>
          </c:spPr>
          <c:xVal>
            <c:numRef>
              <c:f>Sheet1!$A$1244:$A$1247</c:f>
            </c:numRef>
          </c:xVal>
          <c:yVal>
            <c:numRef>
              <c:f>Sheet1!$G$1244:$G$1247</c:f>
            </c:numRef>
          </c:yVal>
        </c:ser>
        <c:ser>
          <c:idx val="0"/>
          <c:order val="0"/>
          <c:tx>
            <c:v>Exel fit</c:v>
          </c:tx>
          <c:spPr>
            <a:ln w="28575">
              <a:noFill/>
            </a:ln>
          </c:spPr>
          <c:marker>
            <c:symbol val="diamond"/>
            <c:size val="8"/>
            <c:spPr>
              <a:solidFill>
                <a:srgbClr val="FFFFFF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trendline>
            <c:spPr>
              <a:ln w="25400">
                <a:solidFill>
                  <a:srgbClr val="000000"/>
                </a:solidFill>
                <a:prstDash val="solid"/>
              </a:ln>
            </c:spPr>
            <c:trendlineType val="exp"/>
            <c:forward val="200.0"/>
            <c:backward val="200.0"/>
            <c:dispEq val="1"/>
            <c:trendlineLbl>
              <c:layout>
                <c:manualLayout>
                  <c:x val="-0.266462140345666"/>
                  <c:y val="0.0708379631031009"/>
                </c:manualLayout>
              </c:layout>
              <c:tx>
                <c:rich>
                  <a:bodyPr/>
                  <a:lstStyle/>
                  <a:p>
                    <a:pPr>
                      <a:defRPr sz="120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1200" b="0" i="0" strike="noStrike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y = (V/0.01243*25091)</a:t>
                    </a:r>
                    <a:r>
                      <a:rPr lang="en-US" sz="1200" b="0" i="0" strike="noStrike" baseline="3000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V/8.96*27.9</a:t>
                    </a:r>
                  </a:p>
                </c:rich>
              </c:tx>
              <c:numFmt formatCode="General" sourceLinked="0"/>
              <c:spPr>
                <a:solidFill>
                  <a:srgbClr val="FFFFFF"/>
                </a:solidFill>
                <a:ln w="3175">
                  <a:solidFill>
                    <a:srgbClr val="000000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</c:trendlineLbl>
          </c:trendline>
          <c:xVal>
            <c:numRef>
              <c:f>Sheet1!$A$1244:$A$1247</c:f>
              <c:numCache>
                <c:formatCode>General</c:formatCode>
                <c:ptCount val="4"/>
                <c:pt idx="0">
                  <c:v>1550.0</c:v>
                </c:pt>
                <c:pt idx="1">
                  <c:v>1600.0</c:v>
                </c:pt>
                <c:pt idx="2">
                  <c:v>1650.0</c:v>
                </c:pt>
                <c:pt idx="3">
                  <c:v>1700.0</c:v>
                </c:pt>
              </c:numCache>
            </c:numRef>
          </c:xVal>
          <c:yVal>
            <c:numRef>
              <c:f>Sheet1!$E$1244:$E$1247</c:f>
              <c:numCache>
                <c:formatCode>0</c:formatCode>
                <c:ptCount val="4"/>
                <c:pt idx="0">
                  <c:v>19770.38604280115</c:v>
                </c:pt>
                <c:pt idx="1">
                  <c:v>35421.94166001873</c:v>
                </c:pt>
                <c:pt idx="2">
                  <c:v>59311.15812840345</c:v>
                </c:pt>
                <c:pt idx="3">
                  <c:v>99675.69629912195</c:v>
                </c:pt>
              </c:numCache>
            </c:numRef>
          </c:yVal>
        </c:ser>
        <c:ser>
          <c:idx val="1"/>
          <c:order val="1"/>
          <c:tx>
            <c:v>Diethorn</c:v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trendline>
            <c:spPr>
              <a:ln w="25400">
                <a:solidFill>
                  <a:srgbClr val="000000"/>
                </a:solidFill>
                <a:prstDash val="solid"/>
              </a:ln>
            </c:spPr>
            <c:trendlineType val="exp"/>
            <c:forward val="200.0"/>
            <c:backward val="200.0"/>
          </c:trendline>
          <c:xVal>
            <c:numRef>
              <c:f>Sheet1!$A$1244:$A$1247</c:f>
              <c:numCache>
                <c:formatCode>General</c:formatCode>
                <c:ptCount val="4"/>
                <c:pt idx="0">
                  <c:v>1550.0</c:v>
                </c:pt>
                <c:pt idx="1">
                  <c:v>1600.0</c:v>
                </c:pt>
                <c:pt idx="2">
                  <c:v>1650.0</c:v>
                </c:pt>
                <c:pt idx="3">
                  <c:v>1700.0</c:v>
                </c:pt>
              </c:numCache>
            </c:numRef>
          </c:xVal>
          <c:yVal>
            <c:numRef>
              <c:f>Sheet1!$G$1244:$G$1247</c:f>
              <c:numCache>
                <c:formatCode>General</c:formatCode>
                <c:ptCount val="4"/>
                <c:pt idx="0">
                  <c:v>20777.84206457542</c:v>
                </c:pt>
                <c:pt idx="1">
                  <c:v>35085.57053859166</c:v>
                </c:pt>
                <c:pt idx="2">
                  <c:v>59617.2036684609</c:v>
                </c:pt>
                <c:pt idx="3">
                  <c:v>101917.1614714105</c:v>
                </c:pt>
              </c:numCache>
            </c:numRef>
          </c:yVal>
        </c:ser>
        <c:axId val="463894712"/>
        <c:axId val="464139688"/>
      </c:scatterChart>
      <c:valAx>
        <c:axId val="463894712"/>
        <c:scaling>
          <c:orientation val="minMax"/>
          <c:max val="1800.0"/>
          <c:min val="1400.0"/>
        </c:scaling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HV (V)</a:t>
                </a:r>
              </a:p>
            </c:rich>
          </c:tx>
          <c:layout>
            <c:manualLayout>
              <c:xMode val="edge"/>
              <c:yMode val="edge"/>
              <c:x val="0.499124770075776"/>
              <c:y val="0.862930974162086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64139688"/>
        <c:crosses val="autoZero"/>
        <c:crossBetween val="midCat"/>
      </c:valAx>
      <c:valAx>
        <c:axId val="464139688"/>
        <c:scaling>
          <c:orientation val="minMax"/>
          <c:max val="200000.0"/>
          <c:min val="1.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Gas Gain 
M</a:t>
                </a:r>
              </a:p>
            </c:rich>
          </c:tx>
          <c:layout>
            <c:manualLayout>
              <c:xMode val="edge"/>
              <c:yMode val="edge"/>
              <c:x val="0.0280210397235522"/>
              <c:y val="0.299066330395524"/>
            </c:manualLayout>
          </c:layout>
          <c:spPr>
            <a:noFill/>
            <a:ln w="25400">
              <a:noFill/>
            </a:ln>
          </c:spPr>
        </c:title>
        <c:numFmt formatCode="0" sourceLinked="1"/>
        <c:majorTickMark val="cross"/>
        <c:min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63894712"/>
        <c:crosses val="autoZero"/>
        <c:crossBetween val="midCat"/>
        <c:majorUnit val="50000.0"/>
        <c:minorUnit val="10000.0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/>
      <c:scatterChart>
        <c:scatterStyle val="lineMarker"/>
        <c:ser>
          <c:idx val="0"/>
          <c:order val="0"/>
          <c:tx>
            <c:v>Diethorn</c:v>
          </c:tx>
          <c:spPr>
            <a:ln w="28575">
              <a:noFill/>
            </a:ln>
          </c:spPr>
          <c:xVal>
            <c:numRef>
              <c:f>Sheet1!$A$1244:$A$1247</c:f>
              <c:numCache>
                <c:formatCode>General</c:formatCode>
                <c:ptCount val="4"/>
                <c:pt idx="0">
                  <c:v>1550.0</c:v>
                </c:pt>
                <c:pt idx="1">
                  <c:v>1600.0</c:v>
                </c:pt>
                <c:pt idx="2">
                  <c:v>1650.0</c:v>
                </c:pt>
                <c:pt idx="3">
                  <c:v>1700.0</c:v>
                </c:pt>
              </c:numCache>
            </c:numRef>
          </c:xVal>
          <c:yVal>
            <c:numRef>
              <c:f>Sheet1!$H$1244:$H$1247</c:f>
              <c:numCache>
                <c:formatCode>General</c:formatCode>
                <c:ptCount val="4"/>
                <c:pt idx="0">
                  <c:v>9.941642412512717</c:v>
                </c:pt>
                <c:pt idx="1">
                  <c:v>10.4655452291644</c:v>
                </c:pt>
                <c:pt idx="2">
                  <c:v>10.99569946355681</c:v>
                </c:pt>
                <c:pt idx="3">
                  <c:v>11.53191561986292</c:v>
                </c:pt>
              </c:numCache>
            </c:numRef>
          </c:yVal>
        </c:ser>
        <c:ser>
          <c:idx val="1"/>
          <c:order val="1"/>
          <c:tx>
            <c:v>Bateman</c:v>
          </c:tx>
          <c:spPr>
            <a:ln w="28575">
              <a:noFill/>
            </a:ln>
          </c:spPr>
          <c:trendline>
            <c:trendlineType val="linear"/>
            <c:dispEq val="1"/>
            <c:trendlineLbl>
              <c:layout/>
              <c:numFmt formatCode="General" sourceLinked="0"/>
            </c:trendlineLbl>
          </c:trendline>
          <c:xVal>
            <c:numRef>
              <c:f>Sheet1!$A$1244:$A$1247</c:f>
              <c:numCache>
                <c:formatCode>General</c:formatCode>
                <c:ptCount val="4"/>
                <c:pt idx="0">
                  <c:v>1550.0</c:v>
                </c:pt>
                <c:pt idx="1">
                  <c:v>1600.0</c:v>
                </c:pt>
                <c:pt idx="2">
                  <c:v>1650.0</c:v>
                </c:pt>
                <c:pt idx="3">
                  <c:v>1700.0</c:v>
                </c:pt>
              </c:numCache>
            </c:numRef>
          </c:xVal>
          <c:yVal>
            <c:numRef>
              <c:f>Sheet1!$J$1244:$J$1247</c:f>
              <c:numCache>
                <c:formatCode>General</c:formatCode>
                <c:ptCount val="4"/>
                <c:pt idx="0">
                  <c:v>9.913373828012734</c:v>
                </c:pt>
                <c:pt idx="1">
                  <c:v>10.44007612083445</c:v>
                </c:pt>
                <c:pt idx="2">
                  <c:v>10.97702928247498</c:v>
                </c:pt>
                <c:pt idx="3">
                  <c:v>11.52393005365152</c:v>
                </c:pt>
              </c:numCache>
            </c:numRef>
          </c:yVal>
        </c:ser>
        <c:axId val="464056712"/>
        <c:axId val="463888984"/>
      </c:scatterChart>
      <c:valAx>
        <c:axId val="464056712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HV (V)</a:t>
                </a:r>
              </a:p>
            </c:rich>
          </c:tx>
          <c:layout/>
        </c:title>
        <c:numFmt formatCode="General" sourceLinked="1"/>
        <c:majorTickMark val="cross"/>
        <c:minorTickMark val="cross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63888984"/>
        <c:crosses val="autoZero"/>
        <c:crossBetween val="midCat"/>
      </c:valAx>
      <c:valAx>
        <c:axId val="46388898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ln(M)</a:t>
                </a:r>
              </a:p>
            </c:rich>
          </c:tx>
          <c:layout/>
        </c:title>
        <c:numFmt formatCode="General" sourceLinked="1"/>
        <c:tickLblPos val="nextTo"/>
        <c:crossAx val="464056712"/>
        <c:crosses val="autoZero"/>
        <c:crossBetween val="midCat"/>
      </c:valAx>
    </c:plotArea>
    <c:legend>
      <c:legendPos val="t"/>
      <c:legendEntry>
        <c:idx val="2"/>
        <c:delete val="1"/>
      </c:legendEntry>
      <c:layout/>
    </c:legend>
    <c:plotVisOnly val="1"/>
    <c:dispBlanksAs val="gap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plotArea>
      <c:layout>
        <c:manualLayout>
          <c:layoutTarget val="inner"/>
          <c:xMode val="edge"/>
          <c:yMode val="edge"/>
          <c:x val="0.217896174863388"/>
          <c:y val="0.0911368663186773"/>
          <c:w val="0.720628415300552"/>
          <c:h val="0.65043891985412"/>
        </c:manualLayout>
      </c:layout>
      <c:scatterChart>
        <c:scatterStyle val="lineMarker"/>
        <c:ser>
          <c:idx val="0"/>
          <c:order val="0"/>
          <c:tx>
            <c:v>Gas Gain vs. over_P</c:v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trendline>
            <c:spPr>
              <a:ln w="25400">
                <a:solidFill>
                  <a:srgbClr val="000000"/>
                </a:solidFill>
                <a:prstDash val="solid"/>
              </a:ln>
            </c:spPr>
            <c:trendlineType val="linear"/>
            <c:dispEq val="1"/>
            <c:trendlineLbl>
              <c:layout>
                <c:manualLayout>
                  <c:x val="-0.195554193020954"/>
                  <c:y val="0.0182057426679759"/>
                </c:manualLayout>
              </c:layout>
              <c:numFmt formatCode="General" sourceLinked="0"/>
              <c:spPr>
                <a:solidFill>
                  <a:srgbClr val="FFFFFF"/>
                </a:solidFill>
                <a:ln w="3175">
                  <a:solidFill>
                    <a:srgbClr val="000000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Sheet1!$A$1370:$A$1374</c:f>
              <c:numCache>
                <c:formatCode>General</c:formatCode>
                <c:ptCount val="5"/>
                <c:pt idx="0">
                  <c:v>870.0</c:v>
                </c:pt>
                <c:pt idx="1">
                  <c:v>990.0</c:v>
                </c:pt>
                <c:pt idx="2">
                  <c:v>1020.0</c:v>
                </c:pt>
                <c:pt idx="3">
                  <c:v>1050.0</c:v>
                </c:pt>
                <c:pt idx="4">
                  <c:v>1100.0</c:v>
                </c:pt>
              </c:numCache>
            </c:numRef>
          </c:xVal>
          <c:yVal>
            <c:numRef>
              <c:f>Sheet1!$E$1370:$E$1374</c:f>
              <c:numCache>
                <c:formatCode>0</c:formatCode>
                <c:ptCount val="5"/>
                <c:pt idx="0">
                  <c:v>108298.3497394325</c:v>
                </c:pt>
                <c:pt idx="1">
                  <c:v>80794.00694846554</c:v>
                </c:pt>
                <c:pt idx="2">
                  <c:v>75636.94267515854</c:v>
                </c:pt>
                <c:pt idx="3">
                  <c:v>68760.85697741731</c:v>
                </c:pt>
                <c:pt idx="4">
                  <c:v>58446.72843080485</c:v>
                </c:pt>
              </c:numCache>
            </c:numRef>
          </c:yVal>
        </c:ser>
        <c:axId val="464178152"/>
        <c:axId val="464209016"/>
      </c:scatterChart>
      <c:valAx>
        <c:axId val="464178152"/>
        <c:scaling>
          <c:orientation val="minMax"/>
          <c:min val="800.0"/>
        </c:scaling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Over-pressure (mbar)</a:t>
                </a:r>
              </a:p>
            </c:rich>
          </c:tx>
          <c:layout>
            <c:manualLayout>
              <c:xMode val="edge"/>
              <c:yMode val="edge"/>
              <c:x val="0.424180327868855"/>
              <c:y val="0.85768104829593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64209016"/>
        <c:crosses val="autoZero"/>
        <c:crossBetween val="midCat"/>
        <c:majorUnit val="50.0"/>
        <c:minorUnit val="10.0"/>
      </c:valAx>
      <c:valAx>
        <c:axId val="464209016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Gas</a:t>
                </a:r>
                <a:r>
                  <a:rPr lang="en-US" baseline="0" dirty="0"/>
                  <a:t> gain M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0327868852459016"/>
              <c:y val="0.280900056032322"/>
            </c:manualLayout>
          </c:layout>
          <c:spPr>
            <a:noFill/>
            <a:ln w="25400">
              <a:noFill/>
            </a:ln>
          </c:spPr>
        </c:title>
        <c:numFmt formatCode="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64178152"/>
        <c:crosses val="autoZero"/>
        <c:crossBetween val="midCat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122449101611429"/>
          <c:y val="0.151613142031789"/>
          <c:w val="0.824490617516958"/>
          <c:h val="0.625807437322703"/>
        </c:manualLayout>
      </c:layout>
      <c:scatterChart>
        <c:scatterStyle val="lineMarker"/>
        <c:ser>
          <c:idx val="3"/>
          <c:order val="1"/>
          <c:tx>
            <c:v>2 (next day)</c:v>
          </c:tx>
          <c:spPr>
            <a:ln w="28575">
              <a:noFill/>
            </a:ln>
          </c:spPr>
          <c:xVal>
            <c:numRef>
              <c:f>Sheet1!$D$304:$D$308</c:f>
              <c:numCache>
                <c:formatCode>General</c:formatCode>
                <c:ptCount val="5"/>
                <c:pt idx="0">
                  <c:v>243.3600000000007</c:v>
                </c:pt>
                <c:pt idx="1">
                  <c:v>123.2100000000005</c:v>
                </c:pt>
                <c:pt idx="2">
                  <c:v>92.16000000000042</c:v>
                </c:pt>
                <c:pt idx="3">
                  <c:v>73.9600000000004</c:v>
                </c:pt>
                <c:pt idx="4">
                  <c:v>43.5600000000003</c:v>
                </c:pt>
              </c:numCache>
            </c:numRef>
          </c:xVal>
          <c:yVal>
            <c:numRef>
              <c:f>Sheet1!$E$304:$E$308</c:f>
              <c:numCache>
                <c:formatCode>General</c:formatCode>
                <c:ptCount val="5"/>
                <c:pt idx="1">
                  <c:v>3.058122215782914</c:v>
                </c:pt>
                <c:pt idx="2">
                  <c:v>4.320553376206058</c:v>
                </c:pt>
                <c:pt idx="3">
                  <c:v>4.744760673727696</c:v>
                </c:pt>
              </c:numCache>
            </c:numRef>
          </c:yVal>
        </c:ser>
        <c:ser>
          <c:idx val="1"/>
          <c:order val="0"/>
          <c:tx>
            <c:v>2 (next day)</c:v>
          </c:tx>
          <c:spPr>
            <a:ln w="28575">
              <a:noFill/>
            </a:ln>
          </c:spPr>
          <c:marker>
            <c:symbol val="square"/>
            <c:size val="6"/>
            <c:spPr>
              <a:solidFill>
                <a:srgbClr val="FFFFFF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trendline>
            <c:spPr>
              <a:ln w="12700">
                <a:solidFill>
                  <a:srgbClr val="FF0000"/>
                </a:solidFill>
                <a:prstDash val="solid"/>
              </a:ln>
            </c:spPr>
            <c:trendlineType val="linear"/>
            <c:backward val="70.0"/>
            <c:dispEq val="1"/>
            <c:trendlineLbl>
              <c:layout>
                <c:manualLayout>
                  <c:x val="-0.300010519748908"/>
                  <c:y val="-0.144086476841585"/>
                </c:manualLayout>
              </c:layout>
              <c:numFmt formatCode="General" sourceLinked="0"/>
              <c:spPr>
                <a:solidFill>
                  <a:srgbClr val="FFFFCC"/>
                </a:solidFill>
                <a:ln w="3175">
                  <a:solidFill>
                    <a:srgbClr val="000000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Sheet1!$D$304:$D$308</c:f>
              <c:numCache>
                <c:formatCode>General</c:formatCode>
                <c:ptCount val="5"/>
                <c:pt idx="0">
                  <c:v>243.3600000000007</c:v>
                </c:pt>
                <c:pt idx="1">
                  <c:v>123.2100000000005</c:v>
                </c:pt>
                <c:pt idx="2">
                  <c:v>92.16000000000042</c:v>
                </c:pt>
                <c:pt idx="3">
                  <c:v>73.9600000000004</c:v>
                </c:pt>
                <c:pt idx="4">
                  <c:v>43.5600000000003</c:v>
                </c:pt>
              </c:numCache>
            </c:numRef>
          </c:xVal>
          <c:yVal>
            <c:numRef>
              <c:f>Sheet1!$E$304:$E$308</c:f>
              <c:numCache>
                <c:formatCode>General</c:formatCode>
                <c:ptCount val="5"/>
                <c:pt idx="1">
                  <c:v>3.058122215782914</c:v>
                </c:pt>
                <c:pt idx="2">
                  <c:v>4.320553376206058</c:v>
                </c:pt>
                <c:pt idx="3">
                  <c:v>4.744760673727696</c:v>
                </c:pt>
              </c:numCache>
            </c:numRef>
          </c:yVal>
        </c:ser>
        <c:axId val="464235864"/>
        <c:axId val="464265288"/>
      </c:scatterChart>
      <c:valAx>
        <c:axId val="464235864"/>
        <c:scaling>
          <c:orientation val="minMax"/>
          <c:min val="0.0"/>
        </c:scaling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Threshold (mV^2)</a:t>
                </a:r>
              </a:p>
            </c:rich>
          </c:tx>
          <c:layout>
            <c:manualLayout>
              <c:xMode val="edge"/>
              <c:yMode val="edge"/>
              <c:x val="0.418367763839052"/>
              <c:y val="0.877420736864821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64265288"/>
        <c:crosses val="autoZero"/>
        <c:crossBetween val="midCat"/>
      </c:valAx>
      <c:valAx>
        <c:axId val="464265288"/>
        <c:scaling>
          <c:orientation val="minMax"/>
          <c:max val="8.0"/>
          <c:min val="0.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000" b="1" i="0" strike="noStrike">
                    <a:solidFill>
                      <a:srgbClr val="000000"/>
                    </a:solidFill>
                    <a:latin typeface="Arial"/>
                    <a:cs typeface="Arial"/>
                  </a:rPr>
                  <a:t>log</a:t>
                </a:r>
                <a:r>
                  <a:rPr lang="en-US" sz="1000" b="1" i="0" strike="noStrike" baseline="-25000">
                    <a:solidFill>
                      <a:srgbClr val="000000"/>
                    </a:solidFill>
                    <a:latin typeface="Arial"/>
                    <a:cs typeface="Arial"/>
                  </a:rPr>
                  <a:t>10</a:t>
                </a:r>
                <a:r>
                  <a:rPr lang="en-US" sz="1000" b="1" i="0" strike="noStrike">
                    <a:solidFill>
                      <a:srgbClr val="000000"/>
                    </a:solidFill>
                    <a:latin typeface="Arial"/>
                    <a:cs typeface="Arial"/>
                  </a:rPr>
                  <a:t> (rate [Hz]) </a:t>
                </a:r>
              </a:p>
            </c:rich>
          </c:tx>
          <c:layout>
            <c:manualLayout>
              <c:xMode val="edge"/>
              <c:yMode val="edge"/>
              <c:x val="0.0326530937630478"/>
              <c:y val="0.306452095596169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64235864"/>
        <c:crosses val="autoZero"/>
        <c:crossBetween val="midCat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3" Type="http://schemas.openxmlformats.org/officeDocument/2006/relationships/image" Target="../media/image23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3" Type="http://schemas.openxmlformats.org/officeDocument/2006/relationships/image" Target="../media/image33.wmf"/><Relationship Id="rId1" Type="http://schemas.openxmlformats.org/officeDocument/2006/relationships/image" Target="../media/image3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0.24764</cdr:x>
      <cdr:y>0.01578</cdr:y>
    </cdr:from>
    <cdr:to>
      <cdr:x>0.82298</cdr:x>
      <cdr:y>0.09515</cdr:y>
    </cdr:to>
    <cdr:sp macro="" textlink="">
      <cdr:nvSpPr>
        <cdr:cNvPr id="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00119" y="65783"/>
          <a:ext cx="2323585" cy="3308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en-US" sz="1000" b="0" i="0" strike="noStrike" dirty="0" smtClean="0">
              <a:solidFill>
                <a:srgbClr val="000000"/>
              </a:solidFill>
              <a:latin typeface="Arial"/>
              <a:cs typeface="Arial"/>
            </a:rPr>
            <a:t>Fe-55 peak position - analog data</a:t>
          </a:r>
        </a:p>
        <a:p xmlns:a="http://schemas.openxmlformats.org/drawingml/2006/main">
          <a:pPr algn="l" rtl="0">
            <a:defRPr sz="1000"/>
          </a:pPr>
          <a:r>
            <a:rPr lang="en-US" sz="1000" b="0" i="0" strike="noStrike" dirty="0" smtClean="0">
              <a:solidFill>
                <a:srgbClr val="000000"/>
              </a:solidFill>
              <a:latin typeface="Arial"/>
              <a:cs typeface="Arial"/>
            </a:rPr>
            <a:t>Mean =</a:t>
          </a:r>
          <a:r>
            <a:rPr lang="en-US" sz="1000" dirty="0" smtClean="0">
              <a:solidFill>
                <a:srgbClr val="000000"/>
              </a:solidFill>
              <a:latin typeface="Arial"/>
              <a:cs typeface="Arial"/>
            </a:rPr>
            <a:t>93.04</a:t>
          </a:r>
          <a:r>
            <a:rPr lang="en-US" sz="1000" b="0" i="0" strike="noStrike" dirty="0" smtClean="0">
              <a:solidFill>
                <a:srgbClr val="000000"/>
              </a:solidFill>
              <a:latin typeface="Arial"/>
              <a:cs typeface="Arial"/>
            </a:rPr>
            <a:t>; </a:t>
          </a:r>
          <a:r>
            <a:rPr lang="en-US" sz="1000" b="0" i="0" strike="noStrike" dirty="0">
              <a:solidFill>
                <a:srgbClr val="000000"/>
              </a:solidFill>
              <a:latin typeface="Arial"/>
              <a:cs typeface="Arial"/>
            </a:rPr>
            <a:t>Stdev </a:t>
          </a:r>
          <a:r>
            <a:rPr lang="en-US" sz="1000" b="0" i="0" strike="noStrike" dirty="0" smtClean="0">
              <a:solidFill>
                <a:srgbClr val="000000"/>
              </a:solidFill>
              <a:latin typeface="Arial"/>
              <a:cs typeface="Arial"/>
            </a:rPr>
            <a:t>=</a:t>
          </a:r>
          <a:r>
            <a:rPr lang="en-US" sz="1000" dirty="0" smtClean="0">
              <a:solidFill>
                <a:srgbClr val="000000"/>
              </a:solidFill>
              <a:latin typeface="Arial"/>
              <a:cs typeface="Arial"/>
            </a:rPr>
            <a:t>4.55</a:t>
          </a:r>
          <a:r>
            <a:rPr lang="en-US" sz="1000" b="0" i="0" strike="noStrike" dirty="0" smtClean="0">
              <a:solidFill>
                <a:srgbClr val="000000"/>
              </a:solidFill>
              <a:latin typeface="Arial"/>
              <a:cs typeface="Arial"/>
            </a:rPr>
            <a:t>; Ratio=4.9%  </a:t>
          </a:r>
          <a:endParaRPr lang="en-US" sz="1000" b="0" i="0" strike="noStrike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0.15197</cdr:x>
      <cdr:y>0.2032</cdr:y>
    </cdr:from>
    <cdr:to>
      <cdr:x>0.95276</cdr:x>
      <cdr:y>0.2032</cdr:y>
    </cdr:to>
    <cdr:sp macro="" textlink="">
      <cdr:nvSpPr>
        <cdr:cNvPr id="138241" name="Line 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767456" y="547050"/>
          <a:ext cx="4027337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prstDash val="dash"/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0.22995</cdr:x>
      <cdr:y>0.01578</cdr:y>
    </cdr:from>
    <cdr:to>
      <cdr:x>0.94025</cdr:x>
      <cdr:y>0.09515</cdr:y>
    </cdr:to>
    <cdr:sp macro="" textlink="">
      <cdr:nvSpPr>
        <cdr:cNvPr id="13824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28676" y="65783"/>
          <a:ext cx="2868606" cy="3308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000" b="0" i="0" strike="noStrike" dirty="0" smtClean="0">
              <a:solidFill>
                <a:srgbClr val="000000"/>
              </a:solidFill>
              <a:latin typeface="Arial"/>
              <a:cs typeface="Arial"/>
            </a:rPr>
            <a:t>Fe-55 count  -  digital data</a:t>
          </a:r>
        </a:p>
        <a:p xmlns:a="http://schemas.openxmlformats.org/drawingml/2006/main">
          <a:pPr algn="l" rtl="0">
            <a:defRPr sz="1000"/>
          </a:pPr>
          <a:r>
            <a:rPr lang="en-US" sz="1000" b="0" i="0" strike="noStrike" dirty="0" smtClean="0">
              <a:solidFill>
                <a:srgbClr val="000000"/>
              </a:solidFill>
              <a:latin typeface="Arial"/>
              <a:cs typeface="Arial"/>
            </a:rPr>
            <a:t>Mean =4881</a:t>
          </a:r>
          <a:r>
            <a:rPr lang="en-US" sz="1000" b="0" i="0" strike="noStrike" dirty="0">
              <a:solidFill>
                <a:srgbClr val="000000"/>
              </a:solidFill>
              <a:latin typeface="Arial"/>
              <a:cs typeface="Arial"/>
            </a:rPr>
            <a:t>; Stdev </a:t>
          </a:r>
          <a:r>
            <a:rPr lang="en-US" sz="1000" b="0" i="0" strike="noStrike" dirty="0" smtClean="0">
              <a:solidFill>
                <a:srgbClr val="000000"/>
              </a:solidFill>
              <a:latin typeface="Arial"/>
              <a:cs typeface="Arial"/>
            </a:rPr>
            <a:t>=390</a:t>
          </a:r>
          <a:r>
            <a:rPr lang="en-US" sz="1000" b="0" i="0" strike="noStrike" dirty="0">
              <a:solidFill>
                <a:srgbClr val="000000"/>
              </a:solidFill>
              <a:latin typeface="Arial"/>
              <a:cs typeface="Arial"/>
            </a:rPr>
            <a:t>; Ratio=1.3% w/o edges</a:t>
          </a:r>
          <a:r>
            <a:rPr lang="en-US" sz="1000" b="0" i="0" strike="noStrike" baseline="0" dirty="0">
              <a:solidFill>
                <a:srgbClr val="000000"/>
              </a:solidFill>
              <a:latin typeface="Arial"/>
              <a:cs typeface="Arial"/>
            </a:rPr>
            <a:t> </a:t>
          </a:r>
          <a:r>
            <a:rPr lang="en-US" sz="1000" b="0" i="0" strike="noStrike" dirty="0">
              <a:solidFill>
                <a:srgbClr val="000000"/>
              </a:solidFill>
              <a:latin typeface="Arial"/>
              <a:cs typeface="Arial"/>
            </a:rPr>
            <a:t> </a:t>
          </a:r>
        </a:p>
      </cdr:txBody>
    </cdr:sp>
  </cdr:relSizeAnchor>
  <cdr:relSizeAnchor xmlns:cdr="http://schemas.openxmlformats.org/drawingml/2006/chartDrawing">
    <cdr:from>
      <cdr:x>0.15197</cdr:x>
      <cdr:y>0.2032</cdr:y>
    </cdr:from>
    <cdr:to>
      <cdr:x>0.95276</cdr:x>
      <cdr:y>0.2032</cdr:y>
    </cdr:to>
    <cdr:sp macro="" textlink="">
      <cdr:nvSpPr>
        <cdr:cNvPr id="4" name="Line 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613746" y="847095"/>
          <a:ext cx="3234071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prstDash val="dash"/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Constantia"/>
            </a:defRPr>
          </a:lvl1pPr>
          <a:lvl2pPr marL="457200" indent="0">
            <a:defRPr sz="1100">
              <a:latin typeface="Constantia"/>
            </a:defRPr>
          </a:lvl2pPr>
          <a:lvl3pPr marL="914400" indent="0">
            <a:defRPr sz="1100">
              <a:latin typeface="Constantia"/>
            </a:defRPr>
          </a:lvl3pPr>
          <a:lvl4pPr marL="1371600" indent="0">
            <a:defRPr sz="1100">
              <a:latin typeface="Constantia"/>
            </a:defRPr>
          </a:lvl4pPr>
          <a:lvl5pPr marL="1828800" indent="0">
            <a:defRPr sz="1100">
              <a:latin typeface="Constantia"/>
            </a:defRPr>
          </a:lvl5pPr>
          <a:lvl6pPr marL="2286000" indent="0">
            <a:defRPr sz="1100">
              <a:latin typeface="Constantia"/>
            </a:defRPr>
          </a:lvl6pPr>
          <a:lvl7pPr marL="2743200" indent="0">
            <a:defRPr sz="1100">
              <a:latin typeface="Constantia"/>
            </a:defRPr>
          </a:lvl7pPr>
          <a:lvl8pPr marL="3200400" indent="0">
            <a:defRPr sz="1100">
              <a:latin typeface="Constantia"/>
            </a:defRPr>
          </a:lvl8pPr>
          <a:lvl9pPr marL="3657600" indent="0">
            <a:defRPr sz="1100">
              <a:latin typeface="Constantia"/>
            </a:defRPr>
          </a:lvl9pPr>
        </a:lstStyle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0.15197</cdr:x>
      <cdr:y>0.2032</cdr:y>
    </cdr:from>
    <cdr:to>
      <cdr:x>0.95276</cdr:x>
      <cdr:y>0.2032</cdr:y>
    </cdr:to>
    <cdr:sp macro="" textlink="">
      <cdr:nvSpPr>
        <cdr:cNvPr id="5" name="Line 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613746" y="847095"/>
          <a:ext cx="3234071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FF0000"/>
          </a:solidFill>
          <a:prstDash val="dash"/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Constantia"/>
            </a:defRPr>
          </a:lvl1pPr>
          <a:lvl2pPr marL="457200" indent="0">
            <a:defRPr sz="1100">
              <a:latin typeface="Constantia"/>
            </a:defRPr>
          </a:lvl2pPr>
          <a:lvl3pPr marL="914400" indent="0">
            <a:defRPr sz="1100">
              <a:latin typeface="Constantia"/>
            </a:defRPr>
          </a:lvl3pPr>
          <a:lvl4pPr marL="1371600" indent="0">
            <a:defRPr sz="1100">
              <a:latin typeface="Constantia"/>
            </a:defRPr>
          </a:lvl4pPr>
          <a:lvl5pPr marL="1828800" indent="0">
            <a:defRPr sz="1100">
              <a:latin typeface="Constantia"/>
            </a:defRPr>
          </a:lvl5pPr>
          <a:lvl6pPr marL="2286000" indent="0">
            <a:defRPr sz="1100">
              <a:latin typeface="Constantia"/>
            </a:defRPr>
          </a:lvl6pPr>
          <a:lvl7pPr marL="2743200" indent="0">
            <a:defRPr sz="1100">
              <a:latin typeface="Constantia"/>
            </a:defRPr>
          </a:lvl7pPr>
          <a:lvl8pPr marL="3200400" indent="0">
            <a:defRPr sz="1100">
              <a:latin typeface="Constantia"/>
            </a:defRPr>
          </a:lvl8pPr>
          <a:lvl9pPr marL="3657600" indent="0">
            <a:defRPr sz="1100">
              <a:latin typeface="Constantia"/>
            </a:defRPr>
          </a:lvl9pPr>
        </a:lstStyle>
        <a:p xmlns:a="http://schemas.openxmlformats.org/drawingml/2006/main">
          <a:endParaRPr lang="en-US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0.65625</cdr:x>
      <cdr:y>0.617</cdr:y>
    </cdr:from>
    <cdr:to>
      <cdr:x>0.77514</cdr:x>
      <cdr:y>0.72741</cdr:y>
    </cdr:to>
    <cdr:sp macro="" textlink="">
      <cdr:nvSpPr>
        <cdr:cNvPr id="2" name="Right Arrow 1"/>
        <cdr:cNvSpPr/>
      </cdr:nvSpPr>
      <cdr:spPr>
        <a:xfrm xmlns:a="http://schemas.openxmlformats.org/drawingml/2006/main">
          <a:off x="5400684" y="2708283"/>
          <a:ext cx="978408" cy="484632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en-US" sz="1800" dirty="0" smtClean="0"/>
            <a:t>   </a:t>
          </a:r>
          <a:endParaRPr lang="en-US" sz="18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B95F876-573E-43FC-A04C-F26189D82A70}" type="datetimeFigureOut">
              <a:rPr lang="en-US"/>
              <a:pPr>
                <a:defRPr/>
              </a:pPr>
              <a:t>6/11/09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E7C5A6F-FC7E-4ED5-9ACB-06735C4B27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DA8E2F3-00FC-4C2F-A6A7-603E4ABE7E24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7C5A6F-FC7E-4ED5-9ACB-06735C4B2715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2F575A-8847-45BE-857C-64A8C9DA6EF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16  June 2009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A.Kashchuk, PANDA meeting, Torino, Italy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6A3644-9FB9-4412-86FD-0B3AF14ADC9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16  June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A.Kashchuk, PANDA meeting, Torino, Italy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F8C46F-727B-4561-A4D9-6ECD0848E20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16  June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A.Kashchuk, PANDA meeting, Torino, Italy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15574-C266-45A9-AA65-4904B081ABB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16  June 2009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A.Kashchuk, PANDA meeting, Torino, Italy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E1D60B6-AA08-4297-9AD4-9413F87CACC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16  June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A.Kashchuk, PANDA meeting, Torino, Italy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DA54F1-AE4A-4C34-98BD-EBA25016E19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16  June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A.Kashchuk, PANDA meeting, Torino, Italy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AF7B4A-4E7E-4056-A749-7A2E04A3C32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16  June 2009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A.Kashchuk, PANDA meeting, Torino, Italy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73B4C-55F5-46CC-84E4-146C26D3876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16  June 2009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A.Kashchuk, PANDA meeting, Torino, Italy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BC0CCA-46A7-4C38-9C28-F1B56F4C48E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16  June 2009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A.Kashchuk, PANDA meeting, Torino, Italy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41276-49E0-43FE-92EE-42F30C4E00E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16  June 2009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A.Kashchuk, PANDA meeting, Torino, Italy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118BE9-69EE-45FA-977C-C88681051F8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16  June 2009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A.Kashchuk, PANDA meeting, Torino, Italy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A9D003-887F-4BFA-A3AD-DA14922363B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16  June 2009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A.Kashchuk, PANDA meeting, Torino, Italy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81773701-ACA0-4FE3-9AD9-B43CF3C17D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16  June 2009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A.Kashchuk, PANDA meeting, Torino, Italy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A2A646A-D037-4374-8E13-755E30D415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chart" Target="../charts/chart7.xml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Relationship Id="rId3" Type="http://schemas.openxmlformats.org/officeDocument/2006/relationships/chart" Target="../charts/chart6.xml"/><Relationship Id="rId5" Type="http://schemas.openxmlformats.org/officeDocument/2006/relationships/oleObject" Target="../embeddings/Microsoft_Equation2.bin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oleObject" Target="../embeddings/Microsoft_Equation5.bin"/><Relationship Id="rId4" Type="http://schemas.openxmlformats.org/officeDocument/2006/relationships/oleObject" Target="../embeddings/Microsoft_Equation3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24.png"/><Relationship Id="rId5" Type="http://schemas.openxmlformats.org/officeDocument/2006/relationships/oleObject" Target="../embeddings/Microsoft_Equation4.bin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6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.xml"/><Relationship Id="rId3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8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Microsoft_Excel_97_-_2004_Worksheet7.xls"/><Relationship Id="rId5" Type="http://schemas.openxmlformats.org/officeDocument/2006/relationships/oleObject" Target="../embeddings/Microsoft_Equation9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3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3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3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4" Type="http://schemas.openxmlformats.org/officeDocument/2006/relationships/image" Target="../media/image10.png"/><Relationship Id="rId10" Type="http://schemas.openxmlformats.org/officeDocument/2006/relationships/image" Target="../media/image16.png"/><Relationship Id="rId5" Type="http://schemas.openxmlformats.org/officeDocument/2006/relationships/image" Target="../media/image11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9" Type="http://schemas.openxmlformats.org/officeDocument/2006/relationships/image" Target="../media/image15.png"/><Relationship Id="rId3" Type="http://schemas.openxmlformats.org/officeDocument/2006/relationships/image" Target="../media/image9.png"/><Relationship Id="rId6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3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3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3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9" name="Text Box 5"/>
          <p:cNvSpPr txBox="1">
            <a:spLocks noChangeArrowheads="1"/>
          </p:cNvSpPr>
          <p:nvPr/>
        </p:nvSpPr>
        <p:spPr bwMode="auto">
          <a:xfrm>
            <a:off x="1142976" y="1357298"/>
            <a:ext cx="6966972" cy="83099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smtClean="0">
                <a:ln w="11430"/>
                <a:solidFill>
                  <a:schemeClr val="tx2"/>
                </a:solidFill>
              </a:rPr>
              <a:t>Gas gain measurement</a:t>
            </a:r>
            <a:endParaRPr lang="en-US" sz="4800" b="1" dirty="0">
              <a:ln w="11430"/>
              <a:solidFill>
                <a:schemeClr val="tx2"/>
              </a:solidFill>
            </a:endParaRPr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16  June 2009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A.Kashchuk, PANDA meeting, Torino, Italy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240F73-56E3-4875-BA96-B9BCFE66B618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2151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3" y="4000504"/>
            <a:ext cx="1515301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857488" y="3103434"/>
            <a:ext cx="328614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M.Savrie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P.Gianotti</a:t>
            </a:r>
          </a:p>
          <a:p>
            <a:endParaRPr lang="en-US" b="1" dirty="0" smtClean="0">
              <a:solidFill>
                <a:srgbClr val="0070C0"/>
              </a:solidFill>
            </a:endParaRPr>
          </a:p>
          <a:p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O.Levitskaya</a:t>
            </a:r>
          </a:p>
          <a:p>
            <a:r>
              <a:rPr lang="en-US" b="1" u="sng" dirty="0" smtClean="0">
                <a:solidFill>
                  <a:srgbClr val="0070C0"/>
                </a:solidFill>
              </a:rPr>
              <a:t>A.Kashchuk </a:t>
            </a:r>
          </a:p>
          <a:p>
            <a:r>
              <a:rPr lang="en-US" sz="1200" i="1" dirty="0" smtClean="0"/>
              <a:t>(mail address: anatoli.kachtchouk@cern.ch) </a:t>
            </a:r>
            <a:endParaRPr lang="en-US" sz="1200" i="1" dirty="0" smtClean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86710" y="834078"/>
            <a:ext cx="1407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Part1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577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2428868"/>
            <a:ext cx="194010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3036292"/>
            <a:ext cx="1500198" cy="93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216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216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0"/>
                                        <p:tgtEl>
                                          <p:spTgt spid="216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6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9" grpId="0" build="allAtOnce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Gas gain parameterization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</p:nvPr>
        </p:nvGraphicFramePr>
        <p:xfrm>
          <a:off x="457200" y="1920875"/>
          <a:ext cx="4038600" cy="443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</p:nvPr>
        </p:nvGraphicFramePr>
        <p:xfrm>
          <a:off x="4648200" y="1920875"/>
          <a:ext cx="4038600" cy="443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16  June 2009</a:t>
            </a:r>
            <a:endParaRPr lang="en-US" dirty="0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A.Kashchuk, PANDA meeting, Torino, Italy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73B4C-55F5-46CC-84E4-146C26D3876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54273" name="Object 4"/>
          <p:cNvGraphicFramePr>
            <a:graphicFrameLocks noChangeAspect="1"/>
          </p:cNvGraphicFramePr>
          <p:nvPr/>
        </p:nvGraphicFramePr>
        <p:xfrm>
          <a:off x="5791200" y="1428750"/>
          <a:ext cx="2005013" cy="590550"/>
        </p:xfrm>
        <a:graphic>
          <a:graphicData uri="http://schemas.openxmlformats.org/presentationml/2006/ole">
            <p:oleObj spid="_x0000_s54273" name="Equation" r:id="rId5" imgW="133344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71437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Parameterization: criteria of goodness</a:t>
            </a:r>
            <a:endParaRPr lang="en-US" sz="4000" b="1" dirty="0"/>
          </a:p>
        </p:txBody>
      </p:sp>
      <p:pic>
        <p:nvPicPr>
          <p:cNvPr id="8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2236273"/>
            <a:ext cx="2428892" cy="104985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graphicFrame>
        <p:nvGraphicFramePr>
          <p:cNvPr id="49154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3552825" y="2105025"/>
          <a:ext cx="5164138" cy="2101850"/>
        </p:xfrm>
        <a:graphic>
          <a:graphicData uri="http://schemas.openxmlformats.org/presentationml/2006/ole">
            <p:oleObj spid="_x0000_s49154" name="Equation" r:id="rId4" imgW="3962160" imgH="1612800" progId="Equation.3">
              <p:embed/>
            </p:oleObj>
          </a:graphicData>
        </a:graphic>
      </p:graphicFrame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16  June 2009</a:t>
            </a:r>
            <a:endParaRPr lang="en-US" dirty="0"/>
          </a:p>
        </p:txBody>
      </p:sp>
      <p:sp>
        <p:nvSpPr>
          <p:cNvPr id="12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A.Kashchuk, PANDA meeting, Torino, Italy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73B4C-55F5-46CC-84E4-146C26D3876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357554" y="1978521"/>
            <a:ext cx="5572164" cy="15001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9157" name="Object 5"/>
          <p:cNvGraphicFramePr>
            <a:graphicFrameLocks noChangeAspect="1"/>
          </p:cNvGraphicFramePr>
          <p:nvPr/>
        </p:nvGraphicFramePr>
        <p:xfrm>
          <a:off x="3575150" y="4845063"/>
          <a:ext cx="2782800" cy="512763"/>
        </p:xfrm>
        <a:graphic>
          <a:graphicData uri="http://schemas.openxmlformats.org/presentationml/2006/ole">
            <p:oleObj spid="_x0000_s49157" name="Equation" r:id="rId5" imgW="2006280" imgH="393480" progId="Equation.3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85720" y="4357694"/>
            <a:ext cx="8233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consistence to Diethorn’s parameters of LHCb muon MWPC for similar M at </a:t>
            </a:r>
            <a:endParaRPr lang="en-US" dirty="0"/>
          </a:p>
        </p:txBody>
      </p:sp>
      <p:graphicFrame>
        <p:nvGraphicFramePr>
          <p:cNvPr id="49158" name="Object 6"/>
          <p:cNvGraphicFramePr>
            <a:graphicFrameLocks noChangeAspect="1"/>
          </p:cNvGraphicFramePr>
          <p:nvPr/>
        </p:nvGraphicFramePr>
        <p:xfrm>
          <a:off x="8329903" y="4286256"/>
          <a:ext cx="599815" cy="563563"/>
        </p:xfrm>
        <a:graphic>
          <a:graphicData uri="http://schemas.openxmlformats.org/presentationml/2006/ole">
            <p:oleObj spid="_x0000_s49158" name="Equation" r:id="rId6" imgW="431640" imgH="431640" progId="Equation.3">
              <p:embed/>
            </p:oleObj>
          </a:graphicData>
        </a:graphic>
      </p:graphicFrame>
      <p:sp>
        <p:nvSpPr>
          <p:cNvPr id="17" name="Rectangle 16"/>
          <p:cNvSpPr/>
          <p:nvPr/>
        </p:nvSpPr>
        <p:spPr>
          <a:xfrm>
            <a:off x="642910" y="5357826"/>
            <a:ext cx="57150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u="sng" dirty="0" smtClean="0">
                <a:solidFill>
                  <a:srgbClr val="0070C0"/>
                </a:solidFill>
              </a:rPr>
              <a:t>http://lhcb-muon.web.cern.ch/lhcb-muon/siena06.pdf</a:t>
            </a:r>
            <a:endParaRPr lang="en-US" sz="1600" i="1" u="sng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Gas gain vs. over-pressure</a:t>
            </a:r>
            <a:endParaRPr lang="en-US" b="1" dirty="0"/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sz="half" idx="2"/>
          </p:nvPr>
        </p:nvGraphicFramePr>
        <p:xfrm>
          <a:off x="4648200" y="1920875"/>
          <a:ext cx="4038600" cy="443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16  June 2009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A.Kashchuk, PANDA meeting, Torino, Italy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73B4C-55F5-46CC-84E4-146C26D3876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aphicFrame>
        <p:nvGraphicFramePr>
          <p:cNvPr id="53249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871538" y="1857375"/>
          <a:ext cx="3030537" cy="823913"/>
        </p:xfrm>
        <a:graphic>
          <a:graphicData uri="http://schemas.openxmlformats.org/presentationml/2006/ole">
            <p:oleObj spid="_x0000_s53249" name="Equation" r:id="rId4" imgW="1447560" imgH="39348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28596" y="2928934"/>
            <a:ext cx="391645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Reduction of P by 100 mbar</a:t>
            </a:r>
          </a:p>
          <a:p>
            <a:r>
              <a:rPr lang="en-US" dirty="0" smtClean="0"/>
              <a:t>well increases gas gain </a:t>
            </a:r>
          </a:p>
          <a:p>
            <a:r>
              <a:rPr lang="en-US" dirty="0" smtClean="0"/>
              <a:t>Can be used for tuning M</a:t>
            </a:r>
          </a:p>
          <a:p>
            <a:endParaRPr lang="en-US" dirty="0" smtClean="0"/>
          </a:p>
          <a:p>
            <a:r>
              <a:rPr lang="en-US" u="sng" dirty="0" smtClean="0"/>
              <a:t>Note: </a:t>
            </a:r>
          </a:p>
          <a:p>
            <a:r>
              <a:rPr lang="en-US" dirty="0" smtClean="0"/>
              <a:t>In order to get high spatial resolution</a:t>
            </a:r>
          </a:p>
          <a:p>
            <a:r>
              <a:rPr lang="en-US" dirty="0" smtClean="0"/>
              <a:t>the gas gain ~10</a:t>
            </a:r>
            <a:r>
              <a:rPr lang="en-US" baseline="30000" dirty="0" smtClean="0"/>
              <a:t>5</a:t>
            </a:r>
            <a:r>
              <a:rPr lang="en-US" dirty="0" smtClean="0"/>
              <a:t> is needed</a:t>
            </a:r>
          </a:p>
          <a:p>
            <a:r>
              <a:rPr lang="en-US" dirty="0" smtClean="0"/>
              <a:t>(see NA62 results with CARIOCA)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108"/>
          <p:cNvSpPr>
            <a:spLocks noChangeArrowheads="1"/>
          </p:cNvSpPr>
          <p:nvPr/>
        </p:nvSpPr>
        <p:spPr bwMode="auto">
          <a:xfrm>
            <a:off x="0" y="0"/>
            <a:ext cx="9144000" cy="6324600"/>
          </a:xfrm>
          <a:prstGeom prst="rect">
            <a:avLst/>
          </a:prstGeom>
          <a:gradFill rotWithShape="1">
            <a:gsLst>
              <a:gs pos="0">
                <a:srgbClr val="8CCFF8"/>
              </a:gs>
              <a:gs pos="100000">
                <a:schemeClr val="bg1"/>
              </a:gs>
            </a:gsLst>
            <a:lin ang="5400000" scaled="1"/>
          </a:gradFill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9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1500166" y="428604"/>
            <a:ext cx="607223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en-US" sz="3600" b="1" dirty="0" smtClean="0">
                <a:solidFill>
                  <a:srgbClr val="0051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Tracks </a:t>
            </a:r>
            <a:r>
              <a:rPr lang="en-US" sz="3600" b="1" dirty="0">
                <a:solidFill>
                  <a:srgbClr val="0051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taken for </a:t>
            </a:r>
            <a:r>
              <a:rPr lang="en-US" sz="3600" b="1" dirty="0" smtClean="0">
                <a:solidFill>
                  <a:srgbClr val="0051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analysis</a:t>
            </a:r>
          </a:p>
          <a:p>
            <a:pPr algn="ctr" eaLnBrk="0" hangingPunct="0"/>
            <a:r>
              <a:rPr lang="en-US" sz="3600" b="1" dirty="0" smtClean="0">
                <a:solidFill>
                  <a:srgbClr val="0051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(auto-calibration)</a:t>
            </a:r>
            <a:endParaRPr lang="en-US" sz="3600" b="1" dirty="0">
              <a:solidFill>
                <a:srgbClr val="0051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1524000" y="1905000"/>
            <a:ext cx="3810000" cy="3910013"/>
            <a:chOff x="2272" y="1776"/>
            <a:chExt cx="4800" cy="4738"/>
          </a:xfrm>
        </p:grpSpPr>
        <p:sp>
          <p:nvSpPr>
            <p:cNvPr id="77828" name="AutoShape 4"/>
            <p:cNvSpPr>
              <a:spLocks noChangeAspect="1" noChangeArrowheads="1" noTextEdit="1"/>
            </p:cNvSpPr>
            <p:nvPr/>
          </p:nvSpPr>
          <p:spPr bwMode="auto">
            <a:xfrm>
              <a:off x="2272" y="1776"/>
              <a:ext cx="4800" cy="4738"/>
            </a:xfrm>
            <a:prstGeom prst="rect">
              <a:avLst/>
            </a:prstGeom>
            <a:noFill/>
          </p:spPr>
          <p:txBody>
            <a:bodyPr/>
            <a:lstStyle/>
            <a:p>
              <a:endParaRPr lang="en-US"/>
            </a:p>
          </p:txBody>
        </p:sp>
        <p:sp>
          <p:nvSpPr>
            <p:cNvPr id="77829" name="Oval 5"/>
            <p:cNvSpPr>
              <a:spLocks noChangeArrowheads="1"/>
            </p:cNvSpPr>
            <p:nvPr/>
          </p:nvSpPr>
          <p:spPr bwMode="auto">
            <a:xfrm>
              <a:off x="5378" y="2473"/>
              <a:ext cx="565" cy="5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30" name="Oval 6"/>
            <p:cNvSpPr>
              <a:spLocks noChangeArrowheads="1"/>
            </p:cNvSpPr>
            <p:nvPr/>
          </p:nvSpPr>
          <p:spPr bwMode="auto">
            <a:xfrm>
              <a:off x="5943" y="2473"/>
              <a:ext cx="564" cy="55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31" name="Oval 7"/>
            <p:cNvSpPr>
              <a:spLocks noChangeArrowheads="1"/>
            </p:cNvSpPr>
            <p:nvPr/>
          </p:nvSpPr>
          <p:spPr bwMode="auto">
            <a:xfrm>
              <a:off x="5660" y="3031"/>
              <a:ext cx="567" cy="55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32" name="Oval 8"/>
            <p:cNvSpPr>
              <a:spLocks noChangeArrowheads="1"/>
            </p:cNvSpPr>
            <p:nvPr/>
          </p:nvSpPr>
          <p:spPr bwMode="auto">
            <a:xfrm>
              <a:off x="6225" y="3031"/>
              <a:ext cx="564" cy="55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33" name="Oval 9"/>
            <p:cNvSpPr>
              <a:spLocks noChangeArrowheads="1"/>
            </p:cNvSpPr>
            <p:nvPr/>
          </p:nvSpPr>
          <p:spPr bwMode="auto">
            <a:xfrm>
              <a:off x="6225" y="4145"/>
              <a:ext cx="565" cy="55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34" name="Oval 10"/>
            <p:cNvSpPr>
              <a:spLocks noChangeArrowheads="1"/>
            </p:cNvSpPr>
            <p:nvPr/>
          </p:nvSpPr>
          <p:spPr bwMode="auto">
            <a:xfrm>
              <a:off x="5660" y="1916"/>
              <a:ext cx="566" cy="5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35" name="Oval 11"/>
            <p:cNvSpPr>
              <a:spLocks noChangeArrowheads="1"/>
            </p:cNvSpPr>
            <p:nvPr/>
          </p:nvSpPr>
          <p:spPr bwMode="auto">
            <a:xfrm>
              <a:off x="6225" y="1916"/>
              <a:ext cx="564" cy="5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36" name="Oval 12"/>
            <p:cNvSpPr>
              <a:spLocks noChangeArrowheads="1"/>
            </p:cNvSpPr>
            <p:nvPr/>
          </p:nvSpPr>
          <p:spPr bwMode="auto">
            <a:xfrm>
              <a:off x="5943" y="3588"/>
              <a:ext cx="561" cy="55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37" name="Oval 13"/>
            <p:cNvSpPr>
              <a:spLocks noChangeArrowheads="1"/>
            </p:cNvSpPr>
            <p:nvPr/>
          </p:nvSpPr>
          <p:spPr bwMode="auto">
            <a:xfrm>
              <a:off x="5660" y="4145"/>
              <a:ext cx="567" cy="56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38" name="Text Box 14"/>
            <p:cNvSpPr txBox="1">
              <a:spLocks noChangeArrowheads="1"/>
            </p:cNvSpPr>
            <p:nvPr/>
          </p:nvSpPr>
          <p:spPr bwMode="auto">
            <a:xfrm>
              <a:off x="6366" y="2055"/>
              <a:ext cx="282" cy="27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15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839" name="Text Box 15"/>
            <p:cNvSpPr txBox="1">
              <a:spLocks noChangeArrowheads="1"/>
            </p:cNvSpPr>
            <p:nvPr/>
          </p:nvSpPr>
          <p:spPr bwMode="auto">
            <a:xfrm>
              <a:off x="5801" y="2055"/>
              <a:ext cx="283" cy="27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 13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840" name="Text Box 16"/>
            <p:cNvSpPr txBox="1">
              <a:spLocks noChangeArrowheads="1"/>
            </p:cNvSpPr>
            <p:nvPr/>
          </p:nvSpPr>
          <p:spPr bwMode="auto">
            <a:xfrm>
              <a:off x="6366" y="3170"/>
              <a:ext cx="282" cy="27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17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841" name="Text Box 17"/>
            <p:cNvSpPr txBox="1">
              <a:spLocks noChangeArrowheads="1"/>
            </p:cNvSpPr>
            <p:nvPr/>
          </p:nvSpPr>
          <p:spPr bwMode="auto">
            <a:xfrm>
              <a:off x="5801" y="3170"/>
              <a:ext cx="283" cy="27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 19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842" name="Text Box 18"/>
            <p:cNvSpPr txBox="1">
              <a:spLocks noChangeArrowheads="1"/>
            </p:cNvSpPr>
            <p:nvPr/>
          </p:nvSpPr>
          <p:spPr bwMode="auto">
            <a:xfrm>
              <a:off x="5801" y="4285"/>
              <a:ext cx="283" cy="27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 3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843" name="Text Box 19"/>
            <p:cNvSpPr txBox="1">
              <a:spLocks noChangeArrowheads="1"/>
            </p:cNvSpPr>
            <p:nvPr/>
          </p:nvSpPr>
          <p:spPr bwMode="auto">
            <a:xfrm>
              <a:off x="6366" y="4285"/>
              <a:ext cx="282" cy="27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844" name="Oval 20"/>
            <p:cNvSpPr>
              <a:spLocks noChangeArrowheads="1"/>
            </p:cNvSpPr>
            <p:nvPr/>
          </p:nvSpPr>
          <p:spPr bwMode="auto">
            <a:xfrm>
              <a:off x="6226" y="5260"/>
              <a:ext cx="564" cy="55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45" name="Oval 21"/>
            <p:cNvSpPr>
              <a:spLocks noChangeArrowheads="1"/>
            </p:cNvSpPr>
            <p:nvPr/>
          </p:nvSpPr>
          <p:spPr bwMode="auto">
            <a:xfrm>
              <a:off x="5660" y="5260"/>
              <a:ext cx="569" cy="56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46" name="Text Box 22"/>
            <p:cNvSpPr txBox="1">
              <a:spLocks noChangeArrowheads="1"/>
            </p:cNvSpPr>
            <p:nvPr/>
          </p:nvSpPr>
          <p:spPr bwMode="auto">
            <a:xfrm>
              <a:off x="5801" y="5399"/>
              <a:ext cx="284" cy="28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 19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847" name="Text Box 23"/>
            <p:cNvSpPr txBox="1">
              <a:spLocks noChangeArrowheads="1"/>
            </p:cNvSpPr>
            <p:nvPr/>
          </p:nvSpPr>
          <p:spPr bwMode="auto">
            <a:xfrm>
              <a:off x="6367" y="5399"/>
              <a:ext cx="281" cy="28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17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848" name="Text Box 24"/>
            <p:cNvSpPr txBox="1">
              <a:spLocks noChangeArrowheads="1"/>
            </p:cNvSpPr>
            <p:nvPr/>
          </p:nvSpPr>
          <p:spPr bwMode="auto">
            <a:xfrm>
              <a:off x="6084" y="2612"/>
              <a:ext cx="282" cy="28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14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849" name="Text Box 25"/>
            <p:cNvSpPr txBox="1">
              <a:spLocks noChangeArrowheads="1"/>
            </p:cNvSpPr>
            <p:nvPr/>
          </p:nvSpPr>
          <p:spPr bwMode="auto">
            <a:xfrm>
              <a:off x="5519" y="2612"/>
              <a:ext cx="282" cy="28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 11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850" name="Text Box 26"/>
            <p:cNvSpPr txBox="1">
              <a:spLocks noChangeArrowheads="1"/>
            </p:cNvSpPr>
            <p:nvPr/>
          </p:nvSpPr>
          <p:spPr bwMode="auto">
            <a:xfrm>
              <a:off x="6084" y="3727"/>
              <a:ext cx="282" cy="27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18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851" name="Oval 27"/>
            <p:cNvSpPr>
              <a:spLocks noChangeArrowheads="1"/>
            </p:cNvSpPr>
            <p:nvPr/>
          </p:nvSpPr>
          <p:spPr bwMode="auto">
            <a:xfrm>
              <a:off x="5378" y="3588"/>
              <a:ext cx="560" cy="55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52" name="Text Box 28"/>
            <p:cNvSpPr txBox="1">
              <a:spLocks noChangeArrowheads="1"/>
            </p:cNvSpPr>
            <p:nvPr/>
          </p:nvSpPr>
          <p:spPr bwMode="auto">
            <a:xfrm>
              <a:off x="5517" y="3727"/>
              <a:ext cx="283" cy="27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 21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853" name="Oval 29"/>
            <p:cNvSpPr>
              <a:spLocks noChangeArrowheads="1"/>
            </p:cNvSpPr>
            <p:nvPr/>
          </p:nvSpPr>
          <p:spPr bwMode="auto">
            <a:xfrm>
              <a:off x="5379" y="4703"/>
              <a:ext cx="560" cy="55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54" name="Text Box 30"/>
            <p:cNvSpPr txBox="1">
              <a:spLocks noChangeArrowheads="1"/>
            </p:cNvSpPr>
            <p:nvPr/>
          </p:nvSpPr>
          <p:spPr bwMode="auto">
            <a:xfrm>
              <a:off x="5519" y="4842"/>
              <a:ext cx="282" cy="27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 5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855" name="Oval 31"/>
            <p:cNvSpPr>
              <a:spLocks noChangeArrowheads="1"/>
            </p:cNvSpPr>
            <p:nvPr/>
          </p:nvSpPr>
          <p:spPr bwMode="auto">
            <a:xfrm>
              <a:off x="5944" y="4703"/>
              <a:ext cx="560" cy="55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56" name="Text Box 32"/>
            <p:cNvSpPr txBox="1">
              <a:spLocks noChangeArrowheads="1"/>
            </p:cNvSpPr>
            <p:nvPr/>
          </p:nvSpPr>
          <p:spPr bwMode="auto">
            <a:xfrm>
              <a:off x="6084" y="4842"/>
              <a:ext cx="282" cy="27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857" name="Oval 33"/>
            <p:cNvSpPr>
              <a:spLocks noChangeArrowheads="1"/>
            </p:cNvSpPr>
            <p:nvPr/>
          </p:nvSpPr>
          <p:spPr bwMode="auto">
            <a:xfrm>
              <a:off x="5379" y="5818"/>
              <a:ext cx="560" cy="55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58" name="Text Box 34"/>
            <p:cNvSpPr txBox="1">
              <a:spLocks noChangeArrowheads="1"/>
            </p:cNvSpPr>
            <p:nvPr/>
          </p:nvSpPr>
          <p:spPr bwMode="auto">
            <a:xfrm>
              <a:off x="5519" y="5957"/>
              <a:ext cx="282" cy="27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 21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859" name="Oval 35"/>
            <p:cNvSpPr>
              <a:spLocks noChangeArrowheads="1"/>
            </p:cNvSpPr>
            <p:nvPr/>
          </p:nvSpPr>
          <p:spPr bwMode="auto">
            <a:xfrm>
              <a:off x="5944" y="5818"/>
              <a:ext cx="560" cy="55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60" name="Text Box 36"/>
            <p:cNvSpPr txBox="1">
              <a:spLocks noChangeArrowheads="1"/>
            </p:cNvSpPr>
            <p:nvPr/>
          </p:nvSpPr>
          <p:spPr bwMode="auto">
            <a:xfrm>
              <a:off x="6084" y="5957"/>
              <a:ext cx="282" cy="27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18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861" name="Oval 37"/>
            <p:cNvSpPr>
              <a:spLocks noChangeArrowheads="1"/>
            </p:cNvSpPr>
            <p:nvPr/>
          </p:nvSpPr>
          <p:spPr bwMode="auto">
            <a:xfrm>
              <a:off x="4248" y="2473"/>
              <a:ext cx="567" cy="5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62" name="Oval 38"/>
            <p:cNvSpPr>
              <a:spLocks noChangeArrowheads="1"/>
            </p:cNvSpPr>
            <p:nvPr/>
          </p:nvSpPr>
          <p:spPr bwMode="auto">
            <a:xfrm>
              <a:off x="4815" y="2473"/>
              <a:ext cx="564" cy="55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63" name="Oval 39"/>
            <p:cNvSpPr>
              <a:spLocks noChangeArrowheads="1"/>
            </p:cNvSpPr>
            <p:nvPr/>
          </p:nvSpPr>
          <p:spPr bwMode="auto">
            <a:xfrm>
              <a:off x="4530" y="3031"/>
              <a:ext cx="569" cy="55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64" name="Oval 40"/>
            <p:cNvSpPr>
              <a:spLocks noChangeArrowheads="1"/>
            </p:cNvSpPr>
            <p:nvPr/>
          </p:nvSpPr>
          <p:spPr bwMode="auto">
            <a:xfrm>
              <a:off x="5096" y="3031"/>
              <a:ext cx="563" cy="55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65" name="Oval 41"/>
            <p:cNvSpPr>
              <a:spLocks noChangeArrowheads="1"/>
            </p:cNvSpPr>
            <p:nvPr/>
          </p:nvSpPr>
          <p:spPr bwMode="auto">
            <a:xfrm>
              <a:off x="5096" y="4145"/>
              <a:ext cx="564" cy="55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66" name="Oval 42"/>
            <p:cNvSpPr>
              <a:spLocks noChangeArrowheads="1"/>
            </p:cNvSpPr>
            <p:nvPr/>
          </p:nvSpPr>
          <p:spPr bwMode="auto">
            <a:xfrm>
              <a:off x="4530" y="1917"/>
              <a:ext cx="566" cy="55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67" name="Oval 43"/>
            <p:cNvSpPr>
              <a:spLocks noChangeArrowheads="1"/>
            </p:cNvSpPr>
            <p:nvPr/>
          </p:nvSpPr>
          <p:spPr bwMode="auto">
            <a:xfrm>
              <a:off x="5096" y="1917"/>
              <a:ext cx="563" cy="55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68" name="Oval 44"/>
            <p:cNvSpPr>
              <a:spLocks noChangeArrowheads="1"/>
            </p:cNvSpPr>
            <p:nvPr/>
          </p:nvSpPr>
          <p:spPr bwMode="auto">
            <a:xfrm>
              <a:off x="4815" y="3588"/>
              <a:ext cx="560" cy="55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69" name="Oval 45"/>
            <p:cNvSpPr>
              <a:spLocks noChangeArrowheads="1"/>
            </p:cNvSpPr>
            <p:nvPr/>
          </p:nvSpPr>
          <p:spPr bwMode="auto">
            <a:xfrm>
              <a:off x="4530" y="4145"/>
              <a:ext cx="569" cy="56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70" name="Text Box 46"/>
            <p:cNvSpPr txBox="1">
              <a:spLocks noChangeArrowheads="1"/>
            </p:cNvSpPr>
            <p:nvPr/>
          </p:nvSpPr>
          <p:spPr bwMode="auto">
            <a:xfrm>
              <a:off x="5237" y="2055"/>
              <a:ext cx="281" cy="28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10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871" name="Text Box 47"/>
            <p:cNvSpPr txBox="1">
              <a:spLocks noChangeArrowheads="1"/>
            </p:cNvSpPr>
            <p:nvPr/>
          </p:nvSpPr>
          <p:spPr bwMode="auto">
            <a:xfrm>
              <a:off x="4671" y="2055"/>
              <a:ext cx="283" cy="28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 7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872" name="Text Box 48"/>
            <p:cNvSpPr txBox="1">
              <a:spLocks noChangeArrowheads="1"/>
            </p:cNvSpPr>
            <p:nvPr/>
          </p:nvSpPr>
          <p:spPr bwMode="auto">
            <a:xfrm>
              <a:off x="5237" y="3170"/>
              <a:ext cx="281" cy="27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22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873" name="Text Box 49"/>
            <p:cNvSpPr txBox="1">
              <a:spLocks noChangeArrowheads="1"/>
            </p:cNvSpPr>
            <p:nvPr/>
          </p:nvSpPr>
          <p:spPr bwMode="auto">
            <a:xfrm>
              <a:off x="4671" y="3170"/>
              <a:ext cx="283" cy="27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 25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874" name="Text Box 50"/>
            <p:cNvSpPr txBox="1">
              <a:spLocks noChangeArrowheads="1"/>
            </p:cNvSpPr>
            <p:nvPr/>
          </p:nvSpPr>
          <p:spPr bwMode="auto">
            <a:xfrm>
              <a:off x="4671" y="4284"/>
              <a:ext cx="283" cy="27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 9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875" name="Text Box 51"/>
            <p:cNvSpPr txBox="1">
              <a:spLocks noChangeArrowheads="1"/>
            </p:cNvSpPr>
            <p:nvPr/>
          </p:nvSpPr>
          <p:spPr bwMode="auto">
            <a:xfrm>
              <a:off x="5237" y="4284"/>
              <a:ext cx="281" cy="27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6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876" name="Oval 52"/>
            <p:cNvSpPr>
              <a:spLocks noChangeArrowheads="1"/>
            </p:cNvSpPr>
            <p:nvPr/>
          </p:nvSpPr>
          <p:spPr bwMode="auto">
            <a:xfrm>
              <a:off x="5096" y="5260"/>
              <a:ext cx="564" cy="55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77" name="Oval 53"/>
            <p:cNvSpPr>
              <a:spLocks noChangeArrowheads="1"/>
            </p:cNvSpPr>
            <p:nvPr/>
          </p:nvSpPr>
          <p:spPr bwMode="auto">
            <a:xfrm>
              <a:off x="4530" y="5260"/>
              <a:ext cx="569" cy="56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78" name="Text Box 54"/>
            <p:cNvSpPr txBox="1">
              <a:spLocks noChangeArrowheads="1"/>
            </p:cNvSpPr>
            <p:nvPr/>
          </p:nvSpPr>
          <p:spPr bwMode="auto">
            <a:xfrm>
              <a:off x="4671" y="5398"/>
              <a:ext cx="286" cy="28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 25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879" name="Text Box 55"/>
            <p:cNvSpPr txBox="1">
              <a:spLocks noChangeArrowheads="1"/>
            </p:cNvSpPr>
            <p:nvPr/>
          </p:nvSpPr>
          <p:spPr bwMode="auto">
            <a:xfrm>
              <a:off x="5237" y="5398"/>
              <a:ext cx="281" cy="28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22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880" name="Text Box 56"/>
            <p:cNvSpPr txBox="1">
              <a:spLocks noChangeArrowheads="1"/>
            </p:cNvSpPr>
            <p:nvPr/>
          </p:nvSpPr>
          <p:spPr bwMode="auto">
            <a:xfrm>
              <a:off x="4954" y="2612"/>
              <a:ext cx="283" cy="27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9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881" name="Text Box 57"/>
            <p:cNvSpPr txBox="1">
              <a:spLocks noChangeArrowheads="1"/>
            </p:cNvSpPr>
            <p:nvPr/>
          </p:nvSpPr>
          <p:spPr bwMode="auto">
            <a:xfrm>
              <a:off x="4390" y="2612"/>
              <a:ext cx="281" cy="28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 6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882" name="Text Box 58"/>
            <p:cNvSpPr txBox="1">
              <a:spLocks noChangeArrowheads="1"/>
            </p:cNvSpPr>
            <p:nvPr/>
          </p:nvSpPr>
          <p:spPr bwMode="auto">
            <a:xfrm>
              <a:off x="4954" y="3727"/>
              <a:ext cx="283" cy="27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23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883" name="Oval 59"/>
            <p:cNvSpPr>
              <a:spLocks noChangeArrowheads="1"/>
            </p:cNvSpPr>
            <p:nvPr/>
          </p:nvSpPr>
          <p:spPr bwMode="auto">
            <a:xfrm>
              <a:off x="4248" y="3588"/>
              <a:ext cx="560" cy="55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84" name="Text Box 60"/>
            <p:cNvSpPr txBox="1">
              <a:spLocks noChangeArrowheads="1"/>
            </p:cNvSpPr>
            <p:nvPr/>
          </p:nvSpPr>
          <p:spPr bwMode="auto">
            <a:xfrm>
              <a:off x="4387" y="3727"/>
              <a:ext cx="283" cy="27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 26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885" name="Oval 61"/>
            <p:cNvSpPr>
              <a:spLocks noChangeArrowheads="1"/>
            </p:cNvSpPr>
            <p:nvPr/>
          </p:nvSpPr>
          <p:spPr bwMode="auto">
            <a:xfrm>
              <a:off x="4249" y="4703"/>
              <a:ext cx="560" cy="55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86" name="Text Box 62"/>
            <p:cNvSpPr txBox="1">
              <a:spLocks noChangeArrowheads="1"/>
            </p:cNvSpPr>
            <p:nvPr/>
          </p:nvSpPr>
          <p:spPr bwMode="auto">
            <a:xfrm>
              <a:off x="4390" y="4842"/>
              <a:ext cx="281" cy="28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 10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887" name="Oval 63"/>
            <p:cNvSpPr>
              <a:spLocks noChangeArrowheads="1"/>
            </p:cNvSpPr>
            <p:nvPr/>
          </p:nvSpPr>
          <p:spPr bwMode="auto">
            <a:xfrm>
              <a:off x="4815" y="4703"/>
              <a:ext cx="560" cy="55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88" name="Text Box 64"/>
            <p:cNvSpPr txBox="1">
              <a:spLocks noChangeArrowheads="1"/>
            </p:cNvSpPr>
            <p:nvPr/>
          </p:nvSpPr>
          <p:spPr bwMode="auto">
            <a:xfrm>
              <a:off x="4954" y="4842"/>
              <a:ext cx="283" cy="28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889" name="Oval 65"/>
            <p:cNvSpPr>
              <a:spLocks noChangeArrowheads="1"/>
            </p:cNvSpPr>
            <p:nvPr/>
          </p:nvSpPr>
          <p:spPr bwMode="auto">
            <a:xfrm>
              <a:off x="4249" y="5818"/>
              <a:ext cx="560" cy="55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90" name="Text Box 66"/>
            <p:cNvSpPr txBox="1">
              <a:spLocks noChangeArrowheads="1"/>
            </p:cNvSpPr>
            <p:nvPr/>
          </p:nvSpPr>
          <p:spPr bwMode="auto">
            <a:xfrm>
              <a:off x="4390" y="5957"/>
              <a:ext cx="281" cy="27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 26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891" name="Oval 67"/>
            <p:cNvSpPr>
              <a:spLocks noChangeArrowheads="1"/>
            </p:cNvSpPr>
            <p:nvPr/>
          </p:nvSpPr>
          <p:spPr bwMode="auto">
            <a:xfrm>
              <a:off x="4815" y="5818"/>
              <a:ext cx="560" cy="55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92" name="Text Box 68"/>
            <p:cNvSpPr txBox="1">
              <a:spLocks noChangeArrowheads="1"/>
            </p:cNvSpPr>
            <p:nvPr/>
          </p:nvSpPr>
          <p:spPr bwMode="auto">
            <a:xfrm>
              <a:off x="4954" y="5957"/>
              <a:ext cx="283" cy="27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23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893" name="Oval 69"/>
            <p:cNvSpPr>
              <a:spLocks noChangeArrowheads="1"/>
            </p:cNvSpPr>
            <p:nvPr/>
          </p:nvSpPr>
          <p:spPr bwMode="auto">
            <a:xfrm>
              <a:off x="3119" y="2473"/>
              <a:ext cx="566" cy="5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94" name="Oval 70"/>
            <p:cNvSpPr>
              <a:spLocks noChangeArrowheads="1"/>
            </p:cNvSpPr>
            <p:nvPr/>
          </p:nvSpPr>
          <p:spPr bwMode="auto">
            <a:xfrm>
              <a:off x="3685" y="2473"/>
              <a:ext cx="564" cy="55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95" name="Oval 71"/>
            <p:cNvSpPr>
              <a:spLocks noChangeArrowheads="1"/>
            </p:cNvSpPr>
            <p:nvPr/>
          </p:nvSpPr>
          <p:spPr bwMode="auto">
            <a:xfrm>
              <a:off x="3401" y="3031"/>
              <a:ext cx="568" cy="55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96" name="Oval 72"/>
            <p:cNvSpPr>
              <a:spLocks noChangeArrowheads="1"/>
            </p:cNvSpPr>
            <p:nvPr/>
          </p:nvSpPr>
          <p:spPr bwMode="auto">
            <a:xfrm>
              <a:off x="3966" y="3031"/>
              <a:ext cx="564" cy="55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97" name="Oval 73"/>
            <p:cNvSpPr>
              <a:spLocks noChangeArrowheads="1"/>
            </p:cNvSpPr>
            <p:nvPr/>
          </p:nvSpPr>
          <p:spPr bwMode="auto">
            <a:xfrm>
              <a:off x="3966" y="4145"/>
              <a:ext cx="565" cy="55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98" name="Oval 74"/>
            <p:cNvSpPr>
              <a:spLocks noChangeArrowheads="1"/>
            </p:cNvSpPr>
            <p:nvPr/>
          </p:nvSpPr>
          <p:spPr bwMode="auto">
            <a:xfrm>
              <a:off x="3401" y="1917"/>
              <a:ext cx="566" cy="55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99" name="Oval 75"/>
            <p:cNvSpPr>
              <a:spLocks noChangeArrowheads="1"/>
            </p:cNvSpPr>
            <p:nvPr/>
          </p:nvSpPr>
          <p:spPr bwMode="auto">
            <a:xfrm>
              <a:off x="3966" y="1917"/>
              <a:ext cx="564" cy="55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900" name="Oval 76"/>
            <p:cNvSpPr>
              <a:spLocks noChangeArrowheads="1"/>
            </p:cNvSpPr>
            <p:nvPr/>
          </p:nvSpPr>
          <p:spPr bwMode="auto">
            <a:xfrm>
              <a:off x="3685" y="3588"/>
              <a:ext cx="560" cy="55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901" name="Oval 77"/>
            <p:cNvSpPr>
              <a:spLocks noChangeArrowheads="1"/>
            </p:cNvSpPr>
            <p:nvPr/>
          </p:nvSpPr>
          <p:spPr bwMode="auto">
            <a:xfrm>
              <a:off x="3401" y="4145"/>
              <a:ext cx="568" cy="56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902" name="Text Box 78"/>
            <p:cNvSpPr txBox="1">
              <a:spLocks noChangeArrowheads="1"/>
            </p:cNvSpPr>
            <p:nvPr/>
          </p:nvSpPr>
          <p:spPr bwMode="auto">
            <a:xfrm>
              <a:off x="4107" y="2055"/>
              <a:ext cx="282" cy="28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903" name="Text Box 79"/>
            <p:cNvSpPr txBox="1">
              <a:spLocks noChangeArrowheads="1"/>
            </p:cNvSpPr>
            <p:nvPr/>
          </p:nvSpPr>
          <p:spPr bwMode="auto">
            <a:xfrm>
              <a:off x="3542" y="2055"/>
              <a:ext cx="283" cy="28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 2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904" name="Text Box 80"/>
            <p:cNvSpPr txBox="1">
              <a:spLocks noChangeArrowheads="1"/>
            </p:cNvSpPr>
            <p:nvPr/>
          </p:nvSpPr>
          <p:spPr bwMode="auto">
            <a:xfrm>
              <a:off x="4107" y="3170"/>
              <a:ext cx="282" cy="27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27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905" name="Text Box 81"/>
            <p:cNvSpPr txBox="1">
              <a:spLocks noChangeArrowheads="1"/>
            </p:cNvSpPr>
            <p:nvPr/>
          </p:nvSpPr>
          <p:spPr bwMode="auto">
            <a:xfrm>
              <a:off x="3542" y="3170"/>
              <a:ext cx="283" cy="27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 30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906" name="Text Box 82"/>
            <p:cNvSpPr txBox="1">
              <a:spLocks noChangeArrowheads="1"/>
            </p:cNvSpPr>
            <p:nvPr/>
          </p:nvSpPr>
          <p:spPr bwMode="auto">
            <a:xfrm>
              <a:off x="3542" y="4284"/>
              <a:ext cx="283" cy="27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 14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907" name="Text Box 83"/>
            <p:cNvSpPr txBox="1">
              <a:spLocks noChangeArrowheads="1"/>
            </p:cNvSpPr>
            <p:nvPr/>
          </p:nvSpPr>
          <p:spPr bwMode="auto">
            <a:xfrm>
              <a:off x="4107" y="4284"/>
              <a:ext cx="282" cy="27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11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908" name="Oval 84"/>
            <p:cNvSpPr>
              <a:spLocks noChangeArrowheads="1"/>
            </p:cNvSpPr>
            <p:nvPr/>
          </p:nvSpPr>
          <p:spPr bwMode="auto">
            <a:xfrm>
              <a:off x="3967" y="5260"/>
              <a:ext cx="564" cy="55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909" name="Oval 85"/>
            <p:cNvSpPr>
              <a:spLocks noChangeArrowheads="1"/>
            </p:cNvSpPr>
            <p:nvPr/>
          </p:nvSpPr>
          <p:spPr bwMode="auto">
            <a:xfrm>
              <a:off x="3401" y="5260"/>
              <a:ext cx="569" cy="56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910" name="Text Box 86"/>
            <p:cNvSpPr txBox="1">
              <a:spLocks noChangeArrowheads="1"/>
            </p:cNvSpPr>
            <p:nvPr/>
          </p:nvSpPr>
          <p:spPr bwMode="auto">
            <a:xfrm>
              <a:off x="3542" y="5398"/>
              <a:ext cx="285" cy="28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 30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911" name="Text Box 87"/>
            <p:cNvSpPr txBox="1">
              <a:spLocks noChangeArrowheads="1"/>
            </p:cNvSpPr>
            <p:nvPr/>
          </p:nvSpPr>
          <p:spPr bwMode="auto">
            <a:xfrm>
              <a:off x="4108" y="5398"/>
              <a:ext cx="281" cy="28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27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912" name="Text Box 88"/>
            <p:cNvSpPr txBox="1">
              <a:spLocks noChangeArrowheads="1"/>
            </p:cNvSpPr>
            <p:nvPr/>
          </p:nvSpPr>
          <p:spPr bwMode="auto">
            <a:xfrm>
              <a:off x="3825" y="2612"/>
              <a:ext cx="282" cy="27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2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913" name="Text Box 89"/>
            <p:cNvSpPr txBox="1">
              <a:spLocks noChangeArrowheads="1"/>
            </p:cNvSpPr>
            <p:nvPr/>
          </p:nvSpPr>
          <p:spPr bwMode="auto">
            <a:xfrm>
              <a:off x="3260" y="2612"/>
              <a:ext cx="282" cy="28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 1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914" name="Text Box 90"/>
            <p:cNvSpPr txBox="1">
              <a:spLocks noChangeArrowheads="1"/>
            </p:cNvSpPr>
            <p:nvPr/>
          </p:nvSpPr>
          <p:spPr bwMode="auto">
            <a:xfrm>
              <a:off x="3825" y="3727"/>
              <a:ext cx="282" cy="27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 29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915" name="Oval 91"/>
            <p:cNvSpPr>
              <a:spLocks noChangeArrowheads="1"/>
            </p:cNvSpPr>
            <p:nvPr/>
          </p:nvSpPr>
          <p:spPr bwMode="auto">
            <a:xfrm>
              <a:off x="3119" y="3588"/>
              <a:ext cx="560" cy="55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916" name="Text Box 92"/>
            <p:cNvSpPr txBox="1">
              <a:spLocks noChangeArrowheads="1"/>
            </p:cNvSpPr>
            <p:nvPr/>
          </p:nvSpPr>
          <p:spPr bwMode="auto">
            <a:xfrm>
              <a:off x="3258" y="3727"/>
              <a:ext cx="283" cy="27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 31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917" name="Oval 93"/>
            <p:cNvSpPr>
              <a:spLocks noChangeArrowheads="1"/>
            </p:cNvSpPr>
            <p:nvPr/>
          </p:nvSpPr>
          <p:spPr bwMode="auto">
            <a:xfrm>
              <a:off x="3120" y="4703"/>
              <a:ext cx="560" cy="55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918" name="Text Box 94"/>
            <p:cNvSpPr txBox="1">
              <a:spLocks noChangeArrowheads="1"/>
            </p:cNvSpPr>
            <p:nvPr/>
          </p:nvSpPr>
          <p:spPr bwMode="auto">
            <a:xfrm>
              <a:off x="3260" y="4842"/>
              <a:ext cx="282" cy="28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 15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919" name="Oval 95"/>
            <p:cNvSpPr>
              <a:spLocks noChangeArrowheads="1"/>
            </p:cNvSpPr>
            <p:nvPr/>
          </p:nvSpPr>
          <p:spPr bwMode="auto">
            <a:xfrm>
              <a:off x="3685" y="4703"/>
              <a:ext cx="560" cy="55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920" name="Text Box 96"/>
            <p:cNvSpPr txBox="1">
              <a:spLocks noChangeArrowheads="1"/>
            </p:cNvSpPr>
            <p:nvPr/>
          </p:nvSpPr>
          <p:spPr bwMode="auto">
            <a:xfrm>
              <a:off x="3825" y="4842"/>
              <a:ext cx="282" cy="28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 13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921" name="Oval 97"/>
            <p:cNvSpPr>
              <a:spLocks noChangeArrowheads="1"/>
            </p:cNvSpPr>
            <p:nvPr/>
          </p:nvSpPr>
          <p:spPr bwMode="auto">
            <a:xfrm>
              <a:off x="3120" y="5818"/>
              <a:ext cx="560" cy="55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922" name="Text Box 98"/>
            <p:cNvSpPr txBox="1">
              <a:spLocks noChangeArrowheads="1"/>
            </p:cNvSpPr>
            <p:nvPr/>
          </p:nvSpPr>
          <p:spPr bwMode="auto">
            <a:xfrm>
              <a:off x="3260" y="5957"/>
              <a:ext cx="282" cy="27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 31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923" name="Oval 99"/>
            <p:cNvSpPr>
              <a:spLocks noChangeArrowheads="1"/>
            </p:cNvSpPr>
            <p:nvPr/>
          </p:nvSpPr>
          <p:spPr bwMode="auto">
            <a:xfrm>
              <a:off x="3685" y="5818"/>
              <a:ext cx="560" cy="55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924" name="Text Box 100"/>
            <p:cNvSpPr txBox="1">
              <a:spLocks noChangeArrowheads="1"/>
            </p:cNvSpPr>
            <p:nvPr/>
          </p:nvSpPr>
          <p:spPr bwMode="auto">
            <a:xfrm>
              <a:off x="3825" y="5957"/>
              <a:ext cx="282" cy="27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 29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7925" name="Rectangle 101"/>
          <p:cNvSpPr>
            <a:spLocks noChangeArrowheads="1"/>
          </p:cNvSpPr>
          <p:nvPr/>
        </p:nvSpPr>
        <p:spPr bwMode="auto">
          <a:xfrm>
            <a:off x="5410200" y="5243468"/>
            <a:ext cx="10280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Layer 8</a:t>
            </a:r>
            <a:endParaRPr lang="en-US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926" name="Text Box 102"/>
          <p:cNvSpPr txBox="1">
            <a:spLocks noChangeArrowheads="1"/>
          </p:cNvSpPr>
          <p:nvPr/>
        </p:nvSpPr>
        <p:spPr bwMode="auto">
          <a:xfrm>
            <a:off x="5410200" y="2057400"/>
            <a:ext cx="10921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Layer 1 </a:t>
            </a:r>
          </a:p>
        </p:txBody>
      </p:sp>
      <p:sp>
        <p:nvSpPr>
          <p:cNvPr id="77928" name="Text Box 104"/>
          <p:cNvSpPr txBox="1">
            <a:spLocks noChangeArrowheads="1"/>
          </p:cNvSpPr>
          <p:nvPr/>
        </p:nvSpPr>
        <p:spPr bwMode="auto">
          <a:xfrm>
            <a:off x="838200" y="1524000"/>
            <a:ext cx="4359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Straws #        6    5    4    3    2    1</a:t>
            </a:r>
            <a:endParaRPr lang="ru-RU" sz="24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929" name="Line 105"/>
          <p:cNvSpPr>
            <a:spLocks noChangeShapeType="1"/>
          </p:cNvSpPr>
          <p:nvPr/>
        </p:nvSpPr>
        <p:spPr bwMode="auto">
          <a:xfrm>
            <a:off x="5857884" y="3071810"/>
            <a:ext cx="0" cy="15240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7931" name="Text Box 107"/>
          <p:cNvSpPr txBox="1">
            <a:spLocks noChangeArrowheads="1"/>
          </p:cNvSpPr>
          <p:nvPr/>
        </p:nvSpPr>
        <p:spPr bwMode="auto">
          <a:xfrm>
            <a:off x="2555875" y="5805488"/>
            <a:ext cx="89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beam</a:t>
            </a:r>
          </a:p>
        </p:txBody>
      </p:sp>
      <p:sp>
        <p:nvSpPr>
          <p:cNvPr id="77932" name="Rectangle 108"/>
          <p:cNvSpPr>
            <a:spLocks noChangeArrowheads="1"/>
          </p:cNvSpPr>
          <p:nvPr/>
        </p:nvSpPr>
        <p:spPr bwMode="auto">
          <a:xfrm>
            <a:off x="2209800" y="1981200"/>
            <a:ext cx="1143000" cy="3733800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933" name="Line 109"/>
          <p:cNvSpPr>
            <a:spLocks noChangeShapeType="1"/>
          </p:cNvSpPr>
          <p:nvPr/>
        </p:nvSpPr>
        <p:spPr bwMode="auto">
          <a:xfrm>
            <a:off x="2438400" y="1371600"/>
            <a:ext cx="304800" cy="4572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934" name="Line 110"/>
          <p:cNvSpPr>
            <a:spLocks noChangeShapeType="1"/>
          </p:cNvSpPr>
          <p:nvPr/>
        </p:nvSpPr>
        <p:spPr bwMode="auto">
          <a:xfrm>
            <a:off x="2895600" y="1371600"/>
            <a:ext cx="304800" cy="4572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936" name="Line 112"/>
          <p:cNvSpPr>
            <a:spLocks noChangeShapeType="1"/>
          </p:cNvSpPr>
          <p:nvPr/>
        </p:nvSpPr>
        <p:spPr bwMode="auto">
          <a:xfrm>
            <a:off x="2590800" y="1371600"/>
            <a:ext cx="304800" cy="4572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937" name="Line 113"/>
          <p:cNvSpPr>
            <a:spLocks noChangeShapeType="1"/>
          </p:cNvSpPr>
          <p:nvPr/>
        </p:nvSpPr>
        <p:spPr bwMode="auto">
          <a:xfrm>
            <a:off x="2743200" y="1371600"/>
            <a:ext cx="304800" cy="4572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" name="Rectangle 4"/>
          <p:cNvSpPr>
            <a:spLocks noChangeArrowheads="1"/>
          </p:cNvSpPr>
          <p:nvPr/>
        </p:nvSpPr>
        <p:spPr bwMode="auto">
          <a:xfrm>
            <a:off x="0" y="0"/>
            <a:ext cx="1295400" cy="685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NA62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Date Placeholder 1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smtClean="0"/>
              <a:t>16  June 2009</a:t>
            </a:r>
            <a:endParaRPr lang="en-US" dirty="0"/>
          </a:p>
        </p:txBody>
      </p:sp>
      <p:sp>
        <p:nvSpPr>
          <p:cNvPr id="115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</p:spPr>
        <p:txBody>
          <a:bodyPr/>
          <a:lstStyle/>
          <a:p>
            <a:r>
              <a:rPr lang="en-US" smtClean="0"/>
              <a:t>A.Kashchuk, PANDA meeting, Torino, Italy</a:t>
            </a:r>
            <a:endParaRPr lang="en-US" dirty="0"/>
          </a:p>
        </p:txBody>
      </p:sp>
      <p:sp>
        <p:nvSpPr>
          <p:cNvPr id="116" name="Slide Number Placeholder 1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118BE9-69EE-45FA-977C-C88681051F8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108"/>
          <p:cNvSpPr>
            <a:spLocks noChangeArrowheads="1"/>
          </p:cNvSpPr>
          <p:nvPr/>
        </p:nvSpPr>
        <p:spPr bwMode="auto">
          <a:xfrm>
            <a:off x="0" y="0"/>
            <a:ext cx="9144000" cy="6324600"/>
          </a:xfrm>
          <a:prstGeom prst="rect">
            <a:avLst/>
          </a:prstGeom>
          <a:gradFill rotWithShape="1">
            <a:gsLst>
              <a:gs pos="0">
                <a:srgbClr val="8CCFF8"/>
              </a:gs>
              <a:gs pos="100000">
                <a:schemeClr val="bg1"/>
              </a:gs>
            </a:gsLst>
            <a:lin ang="5400000" scaled="1"/>
          </a:gradFill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900" dirty="0">
              <a:latin typeface="Calibri" pitchFamily="34" charset="0"/>
            </a:endParaRPr>
          </a:p>
        </p:txBody>
      </p:sp>
      <p:sp>
        <p:nvSpPr>
          <p:cNvPr id="47113" name="Text Box 1033"/>
          <p:cNvSpPr txBox="1">
            <a:spLocks noChangeArrowheads="1"/>
          </p:cNvSpPr>
          <p:nvPr/>
        </p:nvSpPr>
        <p:spPr bwMode="auto">
          <a:xfrm>
            <a:off x="1371600" y="228600"/>
            <a:ext cx="670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RT-dependence and electron velocity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 June 2009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A.Kashchuk, PANDA meeting, Torino, Italy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1905000" y="838200"/>
            <a:ext cx="5143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Gas mixture – CO2+isoC4H10+CF4 (80:10:10)</a:t>
            </a:r>
            <a:endParaRPr lang="en-US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0" y="0"/>
            <a:ext cx="1295400" cy="685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NA62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67"/>
          <p:cNvGrpSpPr/>
          <p:nvPr/>
        </p:nvGrpSpPr>
        <p:grpSpPr>
          <a:xfrm>
            <a:off x="152400" y="1905000"/>
            <a:ext cx="8761268" cy="2971801"/>
            <a:chOff x="152400" y="1905000"/>
            <a:chExt cx="8761268" cy="2971801"/>
          </a:xfrm>
        </p:grpSpPr>
        <p:pic>
          <p:nvPicPr>
            <p:cNvPr id="8704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2400" y="1905001"/>
              <a:ext cx="4486275" cy="297180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87043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2000" y="1905000"/>
              <a:ext cx="4341668" cy="297180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66" name="Rectangle 65"/>
            <p:cNvSpPr/>
            <p:nvPr/>
          </p:nvSpPr>
          <p:spPr>
            <a:xfrm>
              <a:off x="4724400" y="4572000"/>
              <a:ext cx="6096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181600" y="4495800"/>
              <a:ext cx="152400" cy="76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9" name="Right Arrow 68"/>
          <p:cNvSpPr/>
          <p:nvPr/>
        </p:nvSpPr>
        <p:spPr>
          <a:xfrm>
            <a:off x="3822192" y="33528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6072198" y="1857364"/>
            <a:ext cx="1295400" cy="461665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 dirty="0" smtClean="0">
                <a:sym typeface="Symbol" pitchFamily="18" charset="2"/>
              </a:rPr>
              <a:t></a:t>
            </a:r>
            <a:r>
              <a:rPr lang="it-IT" sz="2400" b="1" baseline="-25000" dirty="0" smtClean="0">
                <a:sym typeface="Symbol" pitchFamily="18" charset="2"/>
              </a:rPr>
              <a:t>x</a:t>
            </a:r>
            <a:r>
              <a:rPr lang="it-IT" sz="2400" b="1" dirty="0" smtClean="0">
                <a:sym typeface="Symbol" pitchFamily="18" charset="2"/>
              </a:rPr>
              <a:t>=v</a:t>
            </a:r>
            <a:r>
              <a:rPr lang="it-IT" sz="2400" b="1" baseline="-25000" dirty="0" smtClean="0">
                <a:sym typeface="Symbol" pitchFamily="18" charset="2"/>
              </a:rPr>
              <a:t>t</a:t>
            </a:r>
            <a:r>
              <a:rPr lang="it-IT" sz="2400" b="1" dirty="0" smtClean="0"/>
              <a:t> </a:t>
            </a:r>
            <a:endParaRPr lang="it-IT" sz="2400" b="1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118BE9-69EE-45FA-977C-C88681051F8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08"/>
          <p:cNvSpPr>
            <a:spLocks noChangeArrowheads="1"/>
          </p:cNvSpPr>
          <p:nvPr/>
        </p:nvSpPr>
        <p:spPr bwMode="auto">
          <a:xfrm>
            <a:off x="0" y="0"/>
            <a:ext cx="9144000" cy="6324600"/>
          </a:xfrm>
          <a:prstGeom prst="rect">
            <a:avLst/>
          </a:prstGeom>
          <a:gradFill rotWithShape="1">
            <a:gsLst>
              <a:gs pos="0">
                <a:srgbClr val="8CCFF8"/>
              </a:gs>
              <a:gs pos="100000">
                <a:schemeClr val="bg1"/>
              </a:gs>
            </a:gsLst>
            <a:lin ang="5400000" scaled="1"/>
          </a:gradFill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900" dirty="0">
              <a:latin typeface="Calibri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 June 2009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FF3E0-6970-4C83-8900-263A9446C1C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0" y="0"/>
            <a:ext cx="1295400" cy="685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NA62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457200" y="228600"/>
            <a:ext cx="868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Two Gaussians due to two velocities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A.Kashchuk, PANDA meeting, Torino, Italy</a:t>
            </a:r>
            <a:endParaRPr lang="en-US" dirty="0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0998" y="1371600"/>
            <a:ext cx="8356052" cy="368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15"/>
          <p:cNvSpPr>
            <a:spLocks noChangeArrowheads="1"/>
          </p:cNvSpPr>
          <p:nvPr/>
        </p:nvSpPr>
        <p:spPr bwMode="auto">
          <a:xfrm>
            <a:off x="4038600" y="838200"/>
            <a:ext cx="1295400" cy="461665"/>
          </a:xfrm>
          <a:prstGeom prst="rect">
            <a:avLst/>
          </a:prstGeom>
          <a:solidFill>
            <a:schemeClr val="bg1"/>
          </a:solidFill>
          <a:ln w="38100" cmpd="dbl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 dirty="0" smtClean="0">
                <a:sym typeface="Symbol" pitchFamily="18" charset="2"/>
              </a:rPr>
              <a:t></a:t>
            </a:r>
            <a:r>
              <a:rPr lang="it-IT" sz="2400" b="1" baseline="-25000" dirty="0" smtClean="0">
                <a:sym typeface="Symbol" pitchFamily="18" charset="2"/>
              </a:rPr>
              <a:t>x</a:t>
            </a:r>
            <a:r>
              <a:rPr lang="it-IT" sz="2400" b="1" dirty="0" smtClean="0">
                <a:sym typeface="Symbol" pitchFamily="18" charset="2"/>
              </a:rPr>
              <a:t>=v</a:t>
            </a:r>
            <a:r>
              <a:rPr lang="it-IT" sz="2400" b="1" baseline="-25000" dirty="0" smtClean="0">
                <a:sym typeface="Symbol" pitchFamily="18" charset="2"/>
              </a:rPr>
              <a:t>t</a:t>
            </a:r>
            <a:r>
              <a:rPr lang="it-IT" sz="2400" b="1" dirty="0" smtClean="0"/>
              <a:t> </a:t>
            </a:r>
            <a:endParaRPr lang="it-IT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08"/>
          <p:cNvSpPr>
            <a:spLocks noChangeArrowheads="1"/>
          </p:cNvSpPr>
          <p:nvPr/>
        </p:nvSpPr>
        <p:spPr bwMode="auto">
          <a:xfrm>
            <a:off x="0" y="0"/>
            <a:ext cx="9144000" cy="6324600"/>
          </a:xfrm>
          <a:prstGeom prst="rect">
            <a:avLst/>
          </a:prstGeom>
          <a:gradFill rotWithShape="1">
            <a:gsLst>
              <a:gs pos="0">
                <a:srgbClr val="8CCFF8"/>
              </a:gs>
              <a:gs pos="100000">
                <a:schemeClr val="bg1"/>
              </a:gs>
            </a:gsLst>
            <a:lin ang="5400000" scaled="1"/>
          </a:gradFill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900" dirty="0">
              <a:latin typeface="Calibri" pitchFamily="34" charset="0"/>
            </a:endParaRPr>
          </a:p>
        </p:txBody>
      </p:sp>
      <p:sp>
        <p:nvSpPr>
          <p:cNvPr id="30740" name="Text Box 7"/>
          <p:cNvSpPr txBox="1">
            <a:spLocks noChangeArrowheads="1"/>
          </p:cNvSpPr>
          <p:nvPr/>
        </p:nvSpPr>
        <p:spPr bwMode="auto">
          <a:xfrm>
            <a:off x="762000" y="1066800"/>
            <a:ext cx="185499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Straw R=5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mm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6" name="Picture 1030" descr="D:\doklad\210109\4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066800"/>
            <a:ext cx="4043464" cy="4572000"/>
          </a:xfrm>
          <a:prstGeom prst="rect">
            <a:avLst/>
          </a:prstGeom>
          <a:noFill/>
        </p:spPr>
      </p:pic>
      <p:sp>
        <p:nvSpPr>
          <p:cNvPr id="30728" name="Text Box 1032"/>
          <p:cNvSpPr txBox="1">
            <a:spLocks noChangeArrowheads="1"/>
          </p:cNvSpPr>
          <p:nvPr/>
        </p:nvSpPr>
        <p:spPr bwMode="auto">
          <a:xfrm>
            <a:off x="4191000" y="15240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</a:rPr>
              <a:t>CARIOCA</a:t>
            </a:r>
            <a:endParaRPr lang="en-US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0733" name="Line 1037"/>
          <p:cNvSpPr>
            <a:spLocks noChangeShapeType="1"/>
          </p:cNvSpPr>
          <p:nvPr/>
        </p:nvSpPr>
        <p:spPr bwMode="auto">
          <a:xfrm>
            <a:off x="4226668" y="2057400"/>
            <a:ext cx="69714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0734" name="Text Box 1038"/>
          <p:cNvSpPr txBox="1">
            <a:spLocks noChangeArrowheads="1"/>
          </p:cNvSpPr>
          <p:nvPr/>
        </p:nvSpPr>
        <p:spPr bwMode="auto">
          <a:xfrm>
            <a:off x="5132962" y="1828800"/>
            <a:ext cx="697149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hot</a:t>
            </a:r>
          </a:p>
        </p:txBody>
      </p:sp>
      <p:sp>
        <p:nvSpPr>
          <p:cNvPr id="30735" name="Line 1039"/>
          <p:cNvSpPr>
            <a:spLocks noChangeShapeType="1"/>
          </p:cNvSpPr>
          <p:nvPr/>
        </p:nvSpPr>
        <p:spPr bwMode="auto">
          <a:xfrm>
            <a:off x="4226668" y="2498725"/>
            <a:ext cx="697149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0736" name="Text Box 1040"/>
          <p:cNvSpPr txBox="1">
            <a:spLocks noChangeArrowheads="1"/>
          </p:cNvSpPr>
          <p:nvPr/>
        </p:nvSpPr>
        <p:spPr bwMode="auto">
          <a:xfrm>
            <a:off x="5132962" y="2270125"/>
            <a:ext cx="111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open</a:t>
            </a:r>
          </a:p>
        </p:txBody>
      </p:sp>
      <p:sp>
        <p:nvSpPr>
          <p:cNvPr id="30738" name="Text Box 1042"/>
          <p:cNvSpPr txBox="1">
            <a:spLocks noChangeArrowheads="1"/>
          </p:cNvSpPr>
          <p:nvPr/>
        </p:nvSpPr>
        <p:spPr bwMode="auto">
          <a:xfrm rot="16206218">
            <a:off x="1633984" y="2406601"/>
            <a:ext cx="18290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latin typeface="Times New Roman" pitchFamily="18" charset="0"/>
              </a:rPr>
              <a:t>Residual (µm)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0741" name="Text Box 1045"/>
          <p:cNvSpPr txBox="1">
            <a:spLocks noChangeArrowheads="1"/>
          </p:cNvSpPr>
          <p:nvPr/>
        </p:nvSpPr>
        <p:spPr bwMode="auto">
          <a:xfrm>
            <a:off x="4114800" y="5562600"/>
            <a:ext cx="13732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</a:rPr>
              <a:t>HV (V)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30743" name="Line 1047"/>
          <p:cNvSpPr>
            <a:spLocks noChangeShapeType="1"/>
          </p:cNvSpPr>
          <p:nvPr/>
        </p:nvSpPr>
        <p:spPr bwMode="auto">
          <a:xfrm>
            <a:off x="2984770" y="3657600"/>
            <a:ext cx="341603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0745" name="Text Box 1049"/>
          <p:cNvSpPr txBox="1">
            <a:spLocks noChangeArrowheads="1"/>
          </p:cNvSpPr>
          <p:nvPr/>
        </p:nvSpPr>
        <p:spPr bwMode="auto">
          <a:xfrm>
            <a:off x="3054484" y="3276600"/>
            <a:ext cx="104572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8000"/>
                </a:solidFill>
                <a:latin typeface="Times New Roman" pitchFamily="18" charset="0"/>
              </a:rPr>
              <a:t>60 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</a:rPr>
              <a:t>µm</a:t>
            </a:r>
            <a:endParaRPr lang="en-US" b="1" dirty="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 June 2009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D29C-A92F-458C-8CD7-7DB5DE6CAE6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A.Kashchuk, PANDA meeting, Torino, Italy</a:t>
            </a:r>
            <a:endParaRPr lang="en-US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0" y="0"/>
            <a:ext cx="1295400" cy="685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NA62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5400000" flipH="1" flipV="1">
            <a:off x="4991100" y="5753100"/>
            <a:ext cx="3810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334000" y="5562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M~2*10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5</a:t>
            </a:r>
            <a:endParaRPr lang="en-US" sz="2400" b="1" baseline="30000" dirty="0">
              <a:solidFill>
                <a:srgbClr val="FF0000"/>
              </a:solidFill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1219200" y="228600"/>
            <a:ext cx="6934200" cy="6556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Spatial resolution vs. HV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4786314" y="4357694"/>
            <a:ext cx="1295400" cy="461665"/>
          </a:xfrm>
          <a:prstGeom prst="rect">
            <a:avLst/>
          </a:prstGeom>
          <a:solidFill>
            <a:schemeClr val="bg1"/>
          </a:solidFill>
          <a:ln w="38100" cmpd="dbl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 dirty="0" smtClean="0">
                <a:sym typeface="Symbol" pitchFamily="18" charset="2"/>
              </a:rPr>
              <a:t></a:t>
            </a:r>
            <a:r>
              <a:rPr lang="it-IT" sz="2400" b="1" baseline="-25000" dirty="0" smtClean="0">
                <a:sym typeface="Symbol" pitchFamily="18" charset="2"/>
              </a:rPr>
              <a:t>x</a:t>
            </a:r>
            <a:r>
              <a:rPr lang="it-IT" sz="2400" b="1" dirty="0" smtClean="0">
                <a:sym typeface="Symbol" pitchFamily="18" charset="2"/>
              </a:rPr>
              <a:t>=v</a:t>
            </a:r>
            <a:r>
              <a:rPr lang="it-IT" sz="2400" b="1" baseline="-25000" dirty="0" smtClean="0">
                <a:sym typeface="Symbol" pitchFamily="18" charset="2"/>
              </a:rPr>
              <a:t>t</a:t>
            </a:r>
            <a:r>
              <a:rPr lang="it-IT" sz="2400" b="1" dirty="0" smtClean="0"/>
              <a:t> </a:t>
            </a:r>
            <a:endParaRPr lang="it-IT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8"/>
          <p:cNvSpPr>
            <a:spLocks noChangeArrowheads="1"/>
          </p:cNvSpPr>
          <p:nvPr/>
        </p:nvSpPr>
        <p:spPr bwMode="auto">
          <a:xfrm>
            <a:off x="0" y="0"/>
            <a:ext cx="9144000" cy="6324600"/>
          </a:xfrm>
          <a:prstGeom prst="rect">
            <a:avLst/>
          </a:prstGeom>
          <a:gradFill rotWithShape="1">
            <a:gsLst>
              <a:gs pos="0">
                <a:srgbClr val="8CCFF8"/>
              </a:gs>
              <a:gs pos="100000">
                <a:schemeClr val="bg1"/>
              </a:gs>
            </a:gsLst>
            <a:lin ang="5400000" scaled="1"/>
          </a:gradFill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900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65563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Spatial resolution vs. distance from wire 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 June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A.Kashchuk, PANDA meeting, Torino, Italy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D29C-A92F-458C-8CD7-7DB5DE6CAE60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921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10788" y="1409680"/>
            <a:ext cx="592242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1295400" cy="685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NA62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2769784" y="4354896"/>
            <a:ext cx="1624820" cy="1588"/>
          </a:xfrm>
          <a:prstGeom prst="straightConnector1">
            <a:avLst/>
          </a:prstGeom>
          <a:ln w="28575">
            <a:solidFill>
              <a:schemeClr val="accent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 flipH="1" flipV="1">
            <a:off x="2590801" y="4000480"/>
            <a:ext cx="1624820" cy="1588"/>
          </a:xfrm>
          <a:prstGeom prst="straightConnector1">
            <a:avLst/>
          </a:prstGeom>
          <a:ln w="28575">
            <a:solidFill>
              <a:schemeClr val="accent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4968" y="3238480"/>
            <a:ext cx="194010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Left-Right Arrow 14"/>
          <p:cNvSpPr/>
          <p:nvPr/>
        </p:nvSpPr>
        <p:spPr>
          <a:xfrm>
            <a:off x="3643306" y="3738546"/>
            <a:ext cx="3357586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857620" y="3828620"/>
            <a:ext cx="3357586" cy="338554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 dirty="0" smtClean="0">
                <a:solidFill>
                  <a:schemeClr val="bg1"/>
                </a:solidFill>
                <a:sym typeface="Symbol" pitchFamily="18" charset="2"/>
              </a:rPr>
              <a:t></a:t>
            </a:r>
            <a:r>
              <a:rPr lang="it-IT" sz="1600" b="1" baseline="-25000" dirty="0" smtClean="0">
                <a:solidFill>
                  <a:schemeClr val="bg1"/>
                </a:solidFill>
                <a:sym typeface="Symbol" pitchFamily="18" charset="2"/>
              </a:rPr>
              <a:t>x</a:t>
            </a:r>
            <a:r>
              <a:rPr lang="it-IT" sz="1600" b="1" dirty="0" smtClean="0">
                <a:solidFill>
                  <a:schemeClr val="bg1"/>
                </a:solidFill>
                <a:sym typeface="Symbol" pitchFamily="18" charset="2"/>
              </a:rPr>
              <a:t>&lt;100µm @ V~(15-30)µm/ns</a:t>
            </a:r>
            <a:r>
              <a:rPr lang="it-IT" sz="1600" b="1" dirty="0" smtClean="0">
                <a:solidFill>
                  <a:schemeClr val="bg1"/>
                </a:solidFill>
              </a:rPr>
              <a:t> </a:t>
            </a:r>
            <a:endParaRPr lang="it-IT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 June 2009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A.Kashchuk, PANDA meeting, Torino, Italy</a:t>
            </a:r>
            <a:endParaRPr lang="en-US" dirty="0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8382-D775-46AC-A068-077FEDB00872}" type="slidenum">
              <a:rPr lang="en-US"/>
              <a:pPr/>
              <a:t>18</a:t>
            </a:fld>
            <a:endParaRPr lang="en-US" dirty="0"/>
          </a:p>
        </p:txBody>
      </p:sp>
      <p:graphicFrame>
        <p:nvGraphicFramePr>
          <p:cNvPr id="103440" name="Object 16"/>
          <p:cNvGraphicFramePr>
            <a:graphicFrameLocks noGrp="1" noChangeAspect="1"/>
          </p:cNvGraphicFramePr>
          <p:nvPr>
            <p:ph sz="half" idx="1"/>
          </p:nvPr>
        </p:nvGraphicFramePr>
        <p:xfrm>
          <a:off x="914400" y="1447800"/>
          <a:ext cx="7239000" cy="4346575"/>
        </p:xfrm>
        <a:graphic>
          <a:graphicData uri="http://schemas.openxmlformats.org/presentationml/2006/ole">
            <p:oleObj spid="_x0000_s100354" name="Chart" r:id="rId3" imgW="5918200" imgH="3556000" progId="Excel.Sheet.8">
              <p:embed/>
            </p:oleObj>
          </a:graphicData>
        </a:graphic>
      </p:graphicFrame>
      <p:sp>
        <p:nvSpPr>
          <p:cNvPr id="103431" name="Rectangle 7"/>
          <p:cNvSpPr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</a:rPr>
              <a:t>ENC measurements</a:t>
            </a:r>
            <a:r>
              <a:rPr lang="en-US" sz="2800" b="1" dirty="0">
                <a:solidFill>
                  <a:schemeClr val="tx2"/>
                </a:solidFill>
              </a:rPr>
              <a:t/>
            </a:r>
            <a:br>
              <a:rPr lang="en-US" sz="2800" b="1" dirty="0">
                <a:solidFill>
                  <a:schemeClr val="tx2"/>
                </a:solidFill>
              </a:rPr>
            </a:br>
            <a:r>
              <a:rPr lang="en-US" sz="2000" b="1" dirty="0">
                <a:solidFill>
                  <a:schemeClr val="tx2"/>
                </a:solidFill>
              </a:rPr>
              <a:t>Termination on near-end reduces </a:t>
            </a:r>
            <a:r>
              <a:rPr lang="en-US" sz="2000" b="1" dirty="0" smtClean="0">
                <a:solidFill>
                  <a:schemeClr val="tx2"/>
                </a:solidFill>
              </a:rPr>
              <a:t>noise</a:t>
            </a:r>
            <a:endParaRPr lang="en-US" sz="2000" b="1" dirty="0">
              <a:solidFill>
                <a:schemeClr val="tx2"/>
              </a:solidFill>
            </a:endParaRPr>
          </a:p>
        </p:txBody>
      </p:sp>
      <p:graphicFrame>
        <p:nvGraphicFramePr>
          <p:cNvPr id="103433" name="Object 9"/>
          <p:cNvGraphicFramePr>
            <a:graphicFrameLocks noChangeAspect="1"/>
          </p:cNvGraphicFramePr>
          <p:nvPr>
            <p:ph sz="quarter" idx="2"/>
          </p:nvPr>
        </p:nvGraphicFramePr>
        <p:xfrm>
          <a:off x="2133600" y="4040188"/>
          <a:ext cx="952500" cy="200025"/>
        </p:xfrm>
        <a:graphic>
          <a:graphicData uri="http://schemas.openxmlformats.org/presentationml/2006/ole">
            <p:oleObj spid="_x0000_s100355" name="Equation" r:id="rId4" imgW="965160" imgH="203040" progId="Equation.3">
              <p:embed/>
            </p:oleObj>
          </a:graphicData>
        </a:graphic>
      </p:graphicFrame>
      <p:graphicFrame>
        <p:nvGraphicFramePr>
          <p:cNvPr id="103436" name="Object 12"/>
          <p:cNvGraphicFramePr>
            <a:graphicFrameLocks noChangeAspect="1"/>
          </p:cNvGraphicFramePr>
          <p:nvPr>
            <p:ph sz="quarter" idx="3"/>
          </p:nvPr>
        </p:nvGraphicFramePr>
        <p:xfrm>
          <a:off x="4800600" y="2819400"/>
          <a:ext cx="952500" cy="200025"/>
        </p:xfrm>
        <a:graphic>
          <a:graphicData uri="http://schemas.openxmlformats.org/presentationml/2006/ole">
            <p:oleObj spid="_x0000_s100356" name="Equation" r:id="rId5" imgW="965160" imgH="203040" progId="Equation.3">
              <p:embed/>
            </p:oleObj>
          </a:graphicData>
        </a:graphic>
      </p:graphicFrame>
      <p:sp>
        <p:nvSpPr>
          <p:cNvPr id="103441" name="AutoShape 17"/>
          <p:cNvSpPr>
            <a:spLocks noChangeArrowheads="1"/>
          </p:cNvSpPr>
          <p:nvPr/>
        </p:nvSpPr>
        <p:spPr bwMode="auto">
          <a:xfrm>
            <a:off x="3505200" y="2819400"/>
            <a:ext cx="733425" cy="1214438"/>
          </a:xfrm>
          <a:prstGeom prst="curvedLeftArrow">
            <a:avLst>
              <a:gd name="adj1" fmla="val 33117"/>
              <a:gd name="adj2" fmla="val 6623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ontent Placeholder 19"/>
          <p:cNvGraphicFramePr>
            <a:graphicFrameLocks noGrp="1"/>
          </p:cNvGraphicFramePr>
          <p:nvPr>
            <p:ph sz="quarter" idx="2"/>
          </p:nvPr>
        </p:nvGraphicFramePr>
        <p:xfrm>
          <a:off x="457200" y="2514600"/>
          <a:ext cx="4040188" cy="3846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PANDA: minimal GG and HV for MIP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71612"/>
            <a:ext cx="4040188" cy="659352"/>
          </a:xfrm>
        </p:spPr>
        <p:txBody>
          <a:bodyPr/>
          <a:lstStyle/>
          <a:p>
            <a:r>
              <a:rPr lang="en-US" sz="1600" dirty="0" smtClean="0"/>
              <a:t>CARIOCA _ hot ENC~0.35fC with straw</a:t>
            </a:r>
          </a:p>
          <a:p>
            <a:r>
              <a:rPr lang="en-US" sz="1600" dirty="0" smtClean="0"/>
              <a:t>Threshold 6ENC~2fC=12500e</a:t>
            </a:r>
            <a:endParaRPr lang="en-US" sz="1600" b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714488"/>
            <a:ext cx="4041775" cy="654843"/>
          </a:xfrm>
        </p:spPr>
        <p:txBody>
          <a:bodyPr>
            <a:noAutofit/>
          </a:bodyPr>
          <a:lstStyle/>
          <a:p>
            <a:r>
              <a:rPr lang="en-US" sz="1600" dirty="0" smtClean="0"/>
              <a:t>Minimal gas gain M~54000 @ 3p.e.(1p.c.)</a:t>
            </a:r>
          </a:p>
          <a:p>
            <a:r>
              <a:rPr lang="en-US" sz="1600" dirty="0" smtClean="0"/>
              <a:t>ln(M)=10.9</a:t>
            </a:r>
          </a:p>
          <a:p>
            <a:r>
              <a:rPr lang="en-US" sz="1600" dirty="0" smtClean="0"/>
              <a:t>Minimal HV=1640V</a:t>
            </a:r>
            <a:endParaRPr lang="en-US" sz="16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16  June 2009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A.Kashchuk, PANDA meeting, Torino, Italy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BC0CCA-46A7-4C38-9C28-F1B56F4C48E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</p:nvPr>
        </p:nvGraphicFramePr>
        <p:xfrm>
          <a:off x="4645025" y="2514600"/>
          <a:ext cx="4041775" cy="3846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" name="Straight Arrow Connector 11"/>
          <p:cNvCxnSpPr/>
          <p:nvPr/>
        </p:nvCxnSpPr>
        <p:spPr>
          <a:xfrm>
            <a:off x="5429256" y="3929066"/>
            <a:ext cx="1543032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6392874" y="4678371"/>
            <a:ext cx="1357322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Arrow 13"/>
          <p:cNvSpPr/>
          <p:nvPr/>
        </p:nvSpPr>
        <p:spPr>
          <a:xfrm>
            <a:off x="3581400" y="1828800"/>
            <a:ext cx="83553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524000" y="3200400"/>
            <a:ext cx="161924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ENC~0.35fC</a:t>
            </a:r>
            <a:endParaRPr lang="en-US" sz="2000" dirty="0"/>
          </a:p>
        </p:txBody>
      </p:sp>
      <p:sp>
        <p:nvSpPr>
          <p:cNvPr id="22" name="Rectangle 21"/>
          <p:cNvSpPr/>
          <p:nvPr/>
        </p:nvSpPr>
        <p:spPr>
          <a:xfrm>
            <a:off x="5500694" y="3429000"/>
            <a:ext cx="164307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ENC~0.35fC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6357950" y="3143248"/>
            <a:ext cx="12522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0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solidFill>
                  <a:prstClr val="black"/>
                </a:solidFill>
              </a:rPr>
              <a:t>y = 0,0107x - 6,7344</a:t>
            </a: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5" descr="histo americio 1700_11_pulse05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714620"/>
            <a:ext cx="403860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/>
          <a:lstStyle/>
          <a:p>
            <a:pPr algn="ctr"/>
            <a:r>
              <a:rPr lang="en-US" b="1" dirty="0" smtClean="0"/>
              <a:t>Amplifier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Response to delta pulse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Response to Fe-55 at HV=1700V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16  June 2009</a:t>
            </a:r>
            <a:endParaRPr lang="en-US" dirty="0"/>
          </a:p>
        </p:txBody>
      </p:sp>
      <p:sp>
        <p:nvSpPr>
          <p:cNvPr id="13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A.Kashchuk, PANDA meeting, Torino, Italy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73B4C-55F5-46CC-84E4-146C26D3876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13753"/>
            <a:ext cx="4038600" cy="1043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20394" y="4143380"/>
            <a:ext cx="22942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/>
              <a:t>Peaking time 25ns</a:t>
            </a:r>
            <a:endParaRPr lang="en-US" sz="2000" dirty="0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6643702" y="4286256"/>
            <a:ext cx="192071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/>
              <a:t>Very long</a:t>
            </a:r>
          </a:p>
          <a:p>
            <a:r>
              <a:rPr lang="en-US" sz="2000" dirty="0" smtClean="0"/>
              <a:t>ion tail, ~300µs</a:t>
            </a:r>
            <a:endParaRPr lang="en-US" sz="2000" dirty="0"/>
          </a:p>
        </p:txBody>
      </p:sp>
      <p:cxnSp>
        <p:nvCxnSpPr>
          <p:cNvPr id="18" name="Straight Arrow Connector 17"/>
          <p:cNvCxnSpPr/>
          <p:nvPr/>
        </p:nvCxnSpPr>
        <p:spPr>
          <a:xfrm rot="16200000" flipV="1">
            <a:off x="6786578" y="3857628"/>
            <a:ext cx="35719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6965173" y="3893347"/>
            <a:ext cx="500066" cy="142876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7143768" y="3643314"/>
            <a:ext cx="1214446" cy="571504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HV-plateau for X-ray and MIP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28596" y="1928802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Left-Right Arrow 8"/>
          <p:cNvSpPr/>
          <p:nvPr/>
        </p:nvSpPr>
        <p:spPr>
          <a:xfrm>
            <a:off x="4429124" y="3230120"/>
            <a:ext cx="2500330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400V (X-ray)</a:t>
            </a:r>
            <a:endParaRPr lang="en-US" b="1" dirty="0"/>
          </a:p>
        </p:txBody>
      </p:sp>
      <p:cxnSp>
        <p:nvCxnSpPr>
          <p:cNvPr id="10" name="Straight Arrow Connector 9"/>
          <p:cNvCxnSpPr/>
          <p:nvPr/>
        </p:nvCxnSpPr>
        <p:spPr>
          <a:xfrm rot="16200000" flipV="1">
            <a:off x="5072861" y="4571213"/>
            <a:ext cx="1571636" cy="1590"/>
          </a:xfrm>
          <a:prstGeom prst="straightConnector1">
            <a:avLst/>
          </a:prstGeom>
          <a:ln w="76200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29256" y="5487431"/>
            <a:ext cx="28777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V</a:t>
            </a:r>
            <a:r>
              <a:rPr lang="en-US" sz="2000" b="1" dirty="0" smtClean="0">
                <a:solidFill>
                  <a:srgbClr val="FF0000"/>
                </a:solidFill>
              </a:rPr>
              <a:t> min (MIP) @Th=2fC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6755" y="1357298"/>
            <a:ext cx="628890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Gas mixture Ar(90%)CO2(10%): gas flux closed , when overpressure 1000mbar has been reached</a:t>
            </a:r>
          </a:p>
          <a:p>
            <a:r>
              <a:rPr lang="en-US" sz="1100" dirty="0" smtClean="0"/>
              <a:t>Straw tube: </a:t>
            </a:r>
            <a:r>
              <a:rPr lang="en-US" sz="1100" i="1" dirty="0" smtClean="0">
                <a:latin typeface="Times New Roman" pitchFamily="18" charset="0"/>
                <a:cs typeface="Times New Roman" pitchFamily="18" charset="0"/>
              </a:rPr>
              <a:t>a=10µm (W-Re), b=5mm (Al)</a:t>
            </a: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Amplifier (CARIOCA):</a:t>
            </a:r>
            <a:r>
              <a:rPr lang="en-US" sz="1100" i="1" dirty="0" smtClean="0">
                <a:latin typeface="Times New Roman" pitchFamily="18" charset="0"/>
                <a:cs typeface="Times New Roman" pitchFamily="18" charset="0"/>
              </a:rPr>
              <a:t> Tpeak=10ns</a:t>
            </a:r>
            <a:endParaRPr lang="en-US" sz="11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16  June 2009</a:t>
            </a:r>
            <a:endParaRPr lang="en-US" dirty="0"/>
          </a:p>
        </p:txBody>
      </p:sp>
      <p:sp>
        <p:nvSpPr>
          <p:cNvPr id="14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A.Kashchuk, PANDA meeting, Torino, Italy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pPr>
              <a:defRPr/>
            </a:pPr>
            <a:fld id="{9FF73B4C-55F5-46CC-84E4-146C26D3876B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16  June 2009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A.Kashchuk, PANDA meeting, Torino, Italy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73B4C-55F5-46CC-84E4-146C26D3876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428596" y="1928802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918402"/>
            <a:ext cx="8229600" cy="724648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HV-plateau for X-ray and MIP</a:t>
            </a:r>
            <a:endParaRPr lang="en-US" sz="4400" b="1" dirty="0"/>
          </a:p>
        </p:txBody>
      </p:sp>
      <p:sp>
        <p:nvSpPr>
          <p:cNvPr id="12" name="Left-Right Arrow 11"/>
          <p:cNvSpPr/>
          <p:nvPr/>
        </p:nvSpPr>
        <p:spPr>
          <a:xfrm>
            <a:off x="4643438" y="4000504"/>
            <a:ext cx="2286016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500V (MIP)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>
          <a:xfrm rot="16200000" flipV="1">
            <a:off x="3644101" y="4856965"/>
            <a:ext cx="1857390" cy="1591"/>
          </a:xfrm>
          <a:prstGeom prst="straightConnector1">
            <a:avLst/>
          </a:prstGeom>
          <a:ln w="76200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643438" y="5357826"/>
            <a:ext cx="28777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V</a:t>
            </a:r>
            <a:r>
              <a:rPr lang="en-US" sz="2000" b="1" dirty="0" smtClean="0">
                <a:solidFill>
                  <a:srgbClr val="FF0000"/>
                </a:solidFill>
              </a:rPr>
              <a:t> min (MIP) @Th=2fC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6" name="Left-Right Arrow 15"/>
          <p:cNvSpPr/>
          <p:nvPr/>
        </p:nvSpPr>
        <p:spPr>
          <a:xfrm>
            <a:off x="3714744" y="3230120"/>
            <a:ext cx="1857388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400V (X-ray)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16  June 2009</a:t>
            </a:r>
            <a:endParaRPr lang="en-US" dirty="0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A.Kashchuk, PANDA meeting, Torino, Italy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73B4C-55F5-46CC-84E4-146C26D3876B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704088"/>
            <a:ext cx="8229600" cy="86752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Cross-talks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Picture 1" descr="D006.TIF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720273"/>
            <a:ext cx="4038600" cy="2835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" descr="D005.TIF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720273"/>
            <a:ext cx="4038600" cy="2835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val 15"/>
          <p:cNvSpPr/>
          <p:nvPr/>
        </p:nvSpPr>
        <p:spPr>
          <a:xfrm rot="10800000">
            <a:off x="1714486" y="1714495"/>
            <a:ext cx="428625" cy="4286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>
          <a:xfrm rot="10800000">
            <a:off x="1714486" y="2214558"/>
            <a:ext cx="428625" cy="4286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Down Arrow 17"/>
          <p:cNvSpPr/>
          <p:nvPr/>
        </p:nvSpPr>
        <p:spPr>
          <a:xfrm>
            <a:off x="1785923" y="1000120"/>
            <a:ext cx="214313" cy="428625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TextBox 10"/>
          <p:cNvSpPr txBox="1">
            <a:spLocks noChangeArrowheads="1"/>
          </p:cNvSpPr>
          <p:nvPr/>
        </p:nvSpPr>
        <p:spPr bwMode="auto">
          <a:xfrm>
            <a:off x="1428736" y="571495"/>
            <a:ext cx="882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alibri" pitchFamily="34" charset="0"/>
              </a:rPr>
              <a:t>Fe-55</a:t>
            </a:r>
          </a:p>
        </p:txBody>
      </p:sp>
      <p:sp>
        <p:nvSpPr>
          <p:cNvPr id="20" name="Oval 19"/>
          <p:cNvSpPr/>
          <p:nvPr/>
        </p:nvSpPr>
        <p:spPr>
          <a:xfrm>
            <a:off x="1285861" y="1571620"/>
            <a:ext cx="1285875" cy="1214438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TextBox 12"/>
          <p:cNvSpPr txBox="1">
            <a:spLocks noChangeArrowheads="1"/>
          </p:cNvSpPr>
          <p:nvPr/>
        </p:nvSpPr>
        <p:spPr bwMode="auto">
          <a:xfrm>
            <a:off x="500048" y="1719258"/>
            <a:ext cx="9042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Top </a:t>
            </a:r>
          </a:p>
          <a:p>
            <a:r>
              <a:rPr lang="en-US" b="1" dirty="0" smtClean="0">
                <a:latin typeface="Calibri" pitchFamily="34" charset="0"/>
              </a:rPr>
              <a:t>straw</a:t>
            </a:r>
          </a:p>
          <a:p>
            <a:r>
              <a:rPr lang="en-US" b="1" dirty="0" smtClean="0">
                <a:latin typeface="Calibri" pitchFamily="34" charset="0"/>
              </a:rPr>
              <a:t>Bottom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57488" y="1714488"/>
            <a:ext cx="54040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Signal in one and only one straw – </a:t>
            </a:r>
          </a:p>
          <a:p>
            <a:r>
              <a:rPr lang="en-US" b="1" dirty="0" smtClean="0"/>
              <a:t>very good method for cross-talk measurements</a:t>
            </a:r>
          </a:p>
          <a:p>
            <a:r>
              <a:rPr lang="en-US" b="1" dirty="0" smtClean="0"/>
              <a:t>Cross-talk, if the signal in both straws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715272" y="785794"/>
            <a:ext cx="1407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Part2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2285984" y="928670"/>
          <a:ext cx="4429124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/>
          <p:nvPr/>
        </p:nvGraphicFramePr>
        <p:xfrm>
          <a:off x="2071670" y="361475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Left-Right Arrow 3"/>
          <p:cNvSpPr/>
          <p:nvPr/>
        </p:nvSpPr>
        <p:spPr>
          <a:xfrm>
            <a:off x="3357563" y="4286250"/>
            <a:ext cx="2571750" cy="484188"/>
          </a:xfrm>
          <a:prstGeom prst="left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1400V</a:t>
            </a:r>
          </a:p>
        </p:txBody>
      </p:sp>
      <p:sp>
        <p:nvSpPr>
          <p:cNvPr id="5" name="Left-Right Arrow 4"/>
          <p:cNvSpPr/>
          <p:nvPr/>
        </p:nvSpPr>
        <p:spPr>
          <a:xfrm>
            <a:off x="3000375" y="1928813"/>
            <a:ext cx="2857500" cy="484187"/>
          </a:xfrm>
          <a:prstGeom prst="left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1500V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2570956" y="5144294"/>
            <a:ext cx="1571625" cy="1588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8" name="TextBox 12"/>
          <p:cNvSpPr txBox="1">
            <a:spLocks noChangeArrowheads="1"/>
          </p:cNvSpPr>
          <p:nvPr/>
        </p:nvSpPr>
        <p:spPr bwMode="auto">
          <a:xfrm>
            <a:off x="1571604" y="5857875"/>
            <a:ext cx="22860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latin typeface="Calibri" pitchFamily="34" charset="0"/>
              </a:rPr>
              <a:t>Signal within noise</a:t>
            </a:r>
            <a:endParaRPr lang="en-US" dirty="0">
              <a:latin typeface="Calibri" pitchFamily="34" charset="0"/>
            </a:endParaRPr>
          </a:p>
          <a:p>
            <a:pPr algn="r"/>
            <a:r>
              <a:rPr lang="en-US" dirty="0" smtClean="0">
                <a:latin typeface="Calibri" pitchFamily="34" charset="0"/>
              </a:rPr>
              <a:t>region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059" name="TextBox 13"/>
          <p:cNvSpPr txBox="1">
            <a:spLocks noChangeArrowheads="1"/>
          </p:cNvSpPr>
          <p:nvPr/>
        </p:nvSpPr>
        <p:spPr bwMode="auto">
          <a:xfrm>
            <a:off x="5429250" y="5857875"/>
            <a:ext cx="1857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Micro-discharges region</a:t>
            </a: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5145097" y="5070475"/>
            <a:ext cx="1568450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786063" y="4784725"/>
            <a:ext cx="4500562" cy="158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3" name="TextBox 17"/>
          <p:cNvSpPr txBox="1">
            <a:spLocks noChangeArrowheads="1"/>
          </p:cNvSpPr>
          <p:nvPr/>
        </p:nvSpPr>
        <p:spPr bwMode="auto">
          <a:xfrm>
            <a:off x="7286624" y="4572000"/>
            <a:ext cx="1428779" cy="369888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alibri" pitchFamily="34" charset="0"/>
              </a:rPr>
              <a:t>1% level</a:t>
            </a: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A.Kashchuk, PANDA meeting, Torino, Italy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16  June 2009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B2E78C-181C-4B31-AC88-FFB0905863F8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2786063" y="5284788"/>
            <a:ext cx="4500562" cy="1587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8" name="TextBox 21"/>
          <p:cNvSpPr txBox="1">
            <a:spLocks noChangeArrowheads="1"/>
          </p:cNvSpPr>
          <p:nvPr/>
        </p:nvSpPr>
        <p:spPr bwMode="auto">
          <a:xfrm>
            <a:off x="7286624" y="5072063"/>
            <a:ext cx="1428780" cy="92333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alibri" pitchFamily="34" charset="0"/>
              </a:rPr>
              <a:t>0.1</a:t>
            </a:r>
            <a:r>
              <a:rPr lang="en-US" dirty="0" smtClean="0">
                <a:latin typeface="Calibri" pitchFamily="34" charset="0"/>
              </a:rPr>
              <a:t>%</a:t>
            </a:r>
            <a:endParaRPr lang="en-US" dirty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Cosmic Ray </a:t>
            </a:r>
          </a:p>
          <a:p>
            <a:r>
              <a:rPr lang="en-US" dirty="0" smtClean="0">
                <a:latin typeface="Calibri" pitchFamily="34" charset="0"/>
              </a:rPr>
              <a:t>count level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3" name="Left-Right Arrow 22"/>
          <p:cNvSpPr/>
          <p:nvPr/>
        </p:nvSpPr>
        <p:spPr>
          <a:xfrm>
            <a:off x="3581400" y="5373688"/>
            <a:ext cx="1633538" cy="484187"/>
          </a:xfrm>
          <a:prstGeom prst="left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800V</a:t>
            </a:r>
          </a:p>
        </p:txBody>
      </p:sp>
      <p:sp>
        <p:nvSpPr>
          <p:cNvPr id="24" name="Oval 23"/>
          <p:cNvSpPr/>
          <p:nvPr/>
        </p:nvSpPr>
        <p:spPr>
          <a:xfrm rot="10800000">
            <a:off x="1285843" y="2000250"/>
            <a:ext cx="428625" cy="4286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5" name="Oval 24"/>
          <p:cNvSpPr/>
          <p:nvPr/>
        </p:nvSpPr>
        <p:spPr>
          <a:xfrm rot="10800000">
            <a:off x="1285843" y="2500313"/>
            <a:ext cx="428625" cy="4286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6" name="Down Arrow 25"/>
          <p:cNvSpPr/>
          <p:nvPr/>
        </p:nvSpPr>
        <p:spPr>
          <a:xfrm>
            <a:off x="1357281" y="1285875"/>
            <a:ext cx="214312" cy="428625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73" name="TextBox 26"/>
          <p:cNvSpPr txBox="1">
            <a:spLocks noChangeArrowheads="1"/>
          </p:cNvSpPr>
          <p:nvPr/>
        </p:nvSpPr>
        <p:spPr bwMode="auto">
          <a:xfrm>
            <a:off x="1000093" y="857250"/>
            <a:ext cx="882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alibri" pitchFamily="34" charset="0"/>
              </a:rPr>
              <a:t>Fe-55</a:t>
            </a:r>
          </a:p>
        </p:txBody>
      </p:sp>
      <p:sp>
        <p:nvSpPr>
          <p:cNvPr id="28" name="Oval 27"/>
          <p:cNvSpPr/>
          <p:nvPr/>
        </p:nvSpPr>
        <p:spPr>
          <a:xfrm>
            <a:off x="857218" y="1857375"/>
            <a:ext cx="1285875" cy="1214438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75" name="TextBox 28"/>
          <p:cNvSpPr txBox="1">
            <a:spLocks noChangeArrowheads="1"/>
          </p:cNvSpPr>
          <p:nvPr/>
        </p:nvSpPr>
        <p:spPr bwMode="auto">
          <a:xfrm>
            <a:off x="71406" y="2005013"/>
            <a:ext cx="93775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Top </a:t>
            </a:r>
            <a:endParaRPr lang="en-US" b="1" dirty="0">
              <a:latin typeface="Calibri" pitchFamily="34" charset="0"/>
            </a:endParaRPr>
          </a:p>
          <a:p>
            <a:endParaRPr lang="en-US" b="1" dirty="0">
              <a:latin typeface="Calibri" pitchFamily="34" charset="0"/>
            </a:endParaRPr>
          </a:p>
          <a:p>
            <a:r>
              <a:rPr lang="en-US" b="1" dirty="0">
                <a:latin typeface="Calibri" pitchFamily="34" charset="0"/>
              </a:rPr>
              <a:t>Bottom</a:t>
            </a:r>
          </a:p>
        </p:txBody>
      </p:sp>
      <p:sp>
        <p:nvSpPr>
          <p:cNvPr id="29" name="TextBox 2"/>
          <p:cNvSpPr txBox="1">
            <a:spLocks noChangeArrowheads="1"/>
          </p:cNvSpPr>
          <p:nvPr/>
        </p:nvSpPr>
        <p:spPr bwMode="auto">
          <a:xfrm>
            <a:off x="6650030" y="900997"/>
            <a:ext cx="206537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Ar(90%)CO2(10%) </a:t>
            </a:r>
          </a:p>
          <a:p>
            <a:r>
              <a:rPr lang="en-US" sz="1400" dirty="0" smtClean="0">
                <a:latin typeface="Calibri" pitchFamily="34" charset="0"/>
              </a:rPr>
              <a:t>from premixed bottle</a:t>
            </a:r>
          </a:p>
          <a:p>
            <a:r>
              <a:rPr lang="en-US" sz="1400" dirty="0" smtClean="0">
                <a:latin typeface="Calibri" pitchFamily="34" charset="0"/>
              </a:rPr>
              <a:t>at P=2000mbar</a:t>
            </a:r>
          </a:p>
          <a:p>
            <a:r>
              <a:rPr lang="en-US" sz="1400" dirty="0" smtClean="0">
                <a:latin typeface="Calibri" pitchFamily="34" charset="0"/>
              </a:rPr>
              <a:t>via very long plastic tubes</a:t>
            </a:r>
          </a:p>
          <a:p>
            <a:r>
              <a:rPr lang="en-US" sz="1400" dirty="0" smtClean="0">
                <a:latin typeface="Calibri" pitchFamily="34" charset="0"/>
              </a:rPr>
              <a:t>at gas flow rate 2 </a:t>
            </a:r>
            <a:r>
              <a:rPr lang="en-US" sz="1400" i="1" dirty="0" smtClean="0">
                <a:latin typeface="Calibri" pitchFamily="34" charset="0"/>
              </a:rPr>
              <a:t>l/h</a:t>
            </a:r>
          </a:p>
        </p:txBody>
      </p:sp>
      <p:sp>
        <p:nvSpPr>
          <p:cNvPr id="30" name="Rectangle 29"/>
          <p:cNvSpPr/>
          <p:nvPr/>
        </p:nvSpPr>
        <p:spPr>
          <a:xfrm rot="19195872">
            <a:off x="5861725" y="2732368"/>
            <a:ext cx="331719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9966"/>
                </a:solidFill>
                <a:effectLst/>
              </a:rPr>
              <a:t>Preliminary</a:t>
            </a:r>
            <a:endParaRPr lang="en-US" sz="20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9966"/>
              </a:solidFill>
            </a:endParaRPr>
          </a:p>
          <a:p>
            <a:pPr algn="ctr"/>
            <a:r>
              <a:rPr lang="en-US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9966"/>
                </a:solidFill>
              </a:rPr>
              <a:t>No explanation </a:t>
            </a:r>
          </a:p>
          <a:p>
            <a:pPr algn="ctr"/>
            <a:r>
              <a:rPr lang="en-US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9966"/>
                </a:solidFill>
              </a:rPr>
              <a:t>why so long HV-plateau(!)</a:t>
            </a:r>
            <a:endParaRPr lang="en-US" sz="2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9966"/>
              </a:solidFill>
              <a:effectLst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286248" y="1214422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3" grpId="0" animBg="1"/>
      <p:bldP spid="30" grpId="0"/>
      <p:bldP spid="27" grpId="0"/>
      <p:bldP spid="27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Chart 25"/>
          <p:cNvGraphicFramePr/>
          <p:nvPr/>
        </p:nvGraphicFramePr>
        <p:xfrm>
          <a:off x="3428992" y="3416319"/>
          <a:ext cx="4572032" cy="2814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357158" y="2428868"/>
            <a:ext cx="308219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latin typeface="Calibri" pitchFamily="34" charset="0"/>
              </a:rPr>
              <a:t>Electrical cross-talks </a:t>
            </a:r>
            <a:r>
              <a:rPr lang="en-US" sz="1600" b="1" dirty="0" smtClean="0">
                <a:latin typeface="Calibri" pitchFamily="34" charset="0"/>
              </a:rPr>
              <a:t> </a:t>
            </a:r>
          </a:p>
          <a:p>
            <a:r>
              <a:rPr lang="en-US" sz="1600" b="1" dirty="0" smtClean="0">
                <a:latin typeface="Calibri" pitchFamily="34" charset="0"/>
              </a:rPr>
              <a:t>at </a:t>
            </a:r>
            <a:r>
              <a:rPr lang="en-US" sz="1600" b="1" dirty="0">
                <a:latin typeface="Calibri" pitchFamily="34" charset="0"/>
              </a:rPr>
              <a:t>HV=1700V (one straw at HV=0</a:t>
            </a:r>
            <a:r>
              <a:rPr lang="en-US" sz="1600" b="1" dirty="0" smtClean="0">
                <a:latin typeface="Calibri" pitchFamily="34" charset="0"/>
              </a:rPr>
              <a:t>):</a:t>
            </a:r>
          </a:p>
          <a:p>
            <a:r>
              <a:rPr lang="en-US" sz="1600" b="1" u="sng" dirty="0" smtClean="0">
                <a:solidFill>
                  <a:srgbClr val="FF0000"/>
                </a:solidFill>
                <a:latin typeface="Calibri" pitchFamily="34" charset="0"/>
              </a:rPr>
              <a:t>exponential vs. threshold</a:t>
            </a:r>
            <a:endParaRPr lang="en-US" sz="1600" b="1" u="sng" dirty="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4613275" y="6022995"/>
            <a:ext cx="35718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1" name="TextBox 7"/>
          <p:cNvSpPr txBox="1">
            <a:spLocks noChangeArrowheads="1"/>
          </p:cNvSpPr>
          <p:nvPr/>
        </p:nvSpPr>
        <p:spPr bwMode="auto">
          <a:xfrm>
            <a:off x="4357686" y="6131502"/>
            <a:ext cx="8499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Th~2fC</a:t>
            </a:r>
            <a:endParaRPr lang="en-US" b="1" dirty="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4143375" y="4857752"/>
            <a:ext cx="3929063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29" name="TextBox 20"/>
          <p:cNvSpPr txBox="1">
            <a:spLocks noChangeArrowheads="1"/>
          </p:cNvSpPr>
          <p:nvPr/>
        </p:nvSpPr>
        <p:spPr bwMode="auto">
          <a:xfrm>
            <a:off x="7829721" y="4559866"/>
            <a:ext cx="13235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 pitchFamily="34" charset="0"/>
              </a:rPr>
              <a:t>1%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level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(w.r.t. 2kHz)</a:t>
            </a:r>
            <a:endParaRPr lang="en-US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6430" name="TextBox 21"/>
          <p:cNvSpPr txBox="1">
            <a:spLocks noChangeArrowheads="1"/>
          </p:cNvSpPr>
          <p:nvPr/>
        </p:nvSpPr>
        <p:spPr bwMode="auto">
          <a:xfrm>
            <a:off x="7786710" y="1559470"/>
            <a:ext cx="13235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 pitchFamily="34" charset="0"/>
              </a:rPr>
              <a:t>1%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level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(w.r.t. 9kHz)</a:t>
            </a:r>
            <a:endParaRPr lang="en-US" b="1" dirty="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143375" y="1845222"/>
            <a:ext cx="3929063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A.Kashchuk, PANDA meeting, Torino, Italy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16  June 2009</a:t>
            </a:r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7E4A4-55B7-47EB-9848-0891A0B3F427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graphicFrame>
        <p:nvGraphicFramePr>
          <p:cNvPr id="28" name="Chart 27"/>
          <p:cNvGraphicFramePr/>
          <p:nvPr/>
        </p:nvGraphicFramePr>
        <p:xfrm>
          <a:off x="3428993" y="701675"/>
          <a:ext cx="4500593" cy="2892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Rectangle 20"/>
          <p:cNvSpPr/>
          <p:nvPr/>
        </p:nvSpPr>
        <p:spPr>
          <a:xfrm rot="19195872">
            <a:off x="663841" y="3805075"/>
            <a:ext cx="29803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9966"/>
                </a:solidFill>
                <a:effectLst/>
              </a:rPr>
              <a:t>Preliminary</a:t>
            </a:r>
            <a:endParaRPr lang="en-US" sz="4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9966"/>
              </a:solidFill>
              <a:effectLst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642910" y="1428736"/>
            <a:ext cx="2328850" cy="86752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Fe-55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14488"/>
            <a:ext cx="9144000" cy="4389120"/>
          </a:xfrm>
        </p:spPr>
        <p:txBody>
          <a:bodyPr>
            <a:normAutofit fontScale="77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Careful optimization of PANDA straw detectors is absolutely needed 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	with Garfield/Magboltz/Heed to know what has to be expected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Gas gain measured in Ferrara using Fe-55 X-ray and parameterized according to Diethorn’s model looks reasonable (more points will be done for publication)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It gives for MIP the minimal gas gain 54000 and HV</a:t>
            </a:r>
            <a:r>
              <a:rPr lang="en-US" sz="2400" baseline="-25000" dirty="0" smtClean="0"/>
              <a:t>min</a:t>
            </a:r>
            <a:r>
              <a:rPr lang="en-US" sz="2400" dirty="0" smtClean="0"/>
              <a:t>=1640V at threshold 3p.e.(1p.c.) in Ar(90%)CO2(10%)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Results obtained in Frascati show cross-talks between 2 straws below 1%, but measurements are </a:t>
            </a:r>
            <a:r>
              <a:rPr lang="en-US" sz="2400" u="sng" dirty="0" smtClean="0"/>
              <a:t>preliminary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100" i="1" dirty="0" smtClean="0">
                <a:solidFill>
                  <a:srgbClr val="0070C0"/>
                </a:solidFill>
              </a:rPr>
              <a:t>In theses measurements the beginning of HV-plateau is obtained as in Ferrara at 1400V for Fe-55, but the plateau is extended up to 3100V while in Ferrara to only 1900V </a:t>
            </a:r>
          </a:p>
          <a:p>
            <a:pPr>
              <a:buNone/>
            </a:pPr>
            <a:r>
              <a:rPr lang="en-US" sz="2100" i="1" dirty="0" smtClean="0">
                <a:solidFill>
                  <a:srgbClr val="0070C0"/>
                </a:solidFill>
              </a:rPr>
              <a:t>	No explanation of the reason: can be simply ascribed due to O2 and H2O contamination in the gas providing large loss of primary electrons by attachment</a:t>
            </a:r>
          </a:p>
          <a:p>
            <a:pPr>
              <a:buNone/>
            </a:pPr>
            <a:r>
              <a:rPr lang="en-US" sz="2100" i="1" dirty="0" smtClean="0">
                <a:solidFill>
                  <a:srgbClr val="0070C0"/>
                </a:solidFill>
              </a:rPr>
              <a:t>	However, something interesting for extending HV-plateau can be found adding O2 (has to be better studied)</a:t>
            </a:r>
          </a:p>
          <a:p>
            <a:pPr lvl="0">
              <a:buFont typeface="Arial" pitchFamily="34" charset="0"/>
              <a:buChar char="•"/>
              <a:defRPr/>
            </a:pPr>
            <a:r>
              <a:rPr lang="en-US" sz="2400" dirty="0" smtClean="0"/>
              <a:t>Gas gain stabilization by automatic HV tuning in order to keep M=const at possible T/P variations will be needed in case of short HV-plateau for MIP </a:t>
            </a:r>
          </a:p>
          <a:p>
            <a:pPr lvl="0">
              <a:buNone/>
              <a:defRPr/>
            </a:pPr>
            <a:r>
              <a:rPr lang="en-US" sz="2400" dirty="0" smtClean="0"/>
              <a:t>	in the real experiment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16  June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A.Kashchuk, PANDA meeting, Torino, Italy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DA54F1-AE4A-4C34-98BD-EBA25016E194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57266" y="928670"/>
            <a:ext cx="1900222" cy="58177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Notice</a:t>
            </a:r>
            <a:endParaRPr lang="en-US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16  June 2009</a:t>
            </a:r>
            <a:endParaRPr lang="en-US" dirty="0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A.Kashchuk, PANDA meeting, Torino, Italy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73B4C-55F5-46CC-84E4-146C26D3876B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42844" y="1737244"/>
            <a:ext cx="88583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3% CO2 contamination and 97% Ar at P=3bar in MDT (Atlas, CERN)</a:t>
            </a:r>
          </a:p>
          <a:p>
            <a:pPr>
              <a:buClr>
                <a:srgbClr val="FF0000"/>
              </a:buClr>
            </a:pP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Electron drift velocity reduced</a:t>
            </a:r>
          </a:p>
          <a:p>
            <a:pPr>
              <a:buClr>
                <a:srgbClr val="FF0000"/>
              </a:buClr>
              <a:buNone/>
            </a:pPr>
            <a:endParaRPr lang="en-US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Oxygen 3%-admixture in TRT at operational P~600mbar (Atlas, CERN)</a:t>
            </a:r>
          </a:p>
          <a:p>
            <a:pPr>
              <a:buClr>
                <a:srgbClr val="FF0000"/>
              </a:buClr>
            </a:pP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Aging</a:t>
            </a:r>
          </a:p>
          <a:p>
            <a:pPr>
              <a:buClr>
                <a:srgbClr val="FF0000"/>
              </a:buClr>
            </a:pP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WordArt 3"/>
          <p:cNvSpPr>
            <a:spLocks noChangeArrowheads="1" noChangeShapeType="1" noTextEdit="1"/>
          </p:cNvSpPr>
          <p:nvPr/>
        </p:nvSpPr>
        <p:spPr bwMode="auto">
          <a:xfrm>
            <a:off x="2928926" y="2177592"/>
            <a:ext cx="3648174" cy="128204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10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/>
              </a:rPr>
              <a:t>END</a:t>
            </a: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071809"/>
            <a:ext cx="2343344" cy="2764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16  June 2009</a:t>
            </a:r>
            <a:endParaRPr lang="en-US" dirty="0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A.Kashchuk, PANDA meeting, Torino, Italy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73B4C-55F5-46CC-84E4-146C26D3876B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/>
          <a:lstStyle/>
          <a:p>
            <a:pPr algn="ctr"/>
            <a:r>
              <a:rPr lang="en-US" b="1" dirty="0" smtClean="0"/>
              <a:t>Fe-55</a:t>
            </a:r>
            <a:endParaRPr lang="en-US" b="1" dirty="0"/>
          </a:p>
        </p:txBody>
      </p:sp>
      <p:grpSp>
        <p:nvGrpSpPr>
          <p:cNvPr id="7" name="Content Placeholder 6"/>
          <p:cNvGrpSpPr>
            <a:grpSpLocks noGrp="1"/>
          </p:cNvGrpSpPr>
          <p:nvPr>
            <p:ph idx="1"/>
          </p:nvPr>
        </p:nvGrpSpPr>
        <p:grpSpPr>
          <a:xfrm>
            <a:off x="457200" y="1935163"/>
            <a:ext cx="8229600" cy="4389437"/>
            <a:chOff x="357158" y="228600"/>
            <a:chExt cx="8253442" cy="541020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16125" y="860425"/>
              <a:ext cx="3646488" cy="4778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5"/>
            <p:cNvSpPr txBox="1">
              <a:spLocks noChangeArrowheads="1"/>
            </p:cNvSpPr>
            <p:nvPr/>
          </p:nvSpPr>
          <p:spPr bwMode="auto">
            <a:xfrm>
              <a:off x="2003425" y="4267200"/>
              <a:ext cx="1654175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400" dirty="0">
                  <a:cs typeface="Arial" charset="0"/>
                </a:rPr>
                <a:t>3keV</a:t>
              </a:r>
            </a:p>
            <a:p>
              <a:pPr algn="r"/>
              <a:r>
                <a:rPr lang="en-US" sz="1400" dirty="0">
                  <a:cs typeface="Arial" charset="0"/>
                </a:rPr>
                <a:t>escape peak in Ar</a:t>
              </a:r>
            </a:p>
          </p:txBody>
        </p:sp>
        <p:sp>
          <p:nvSpPr>
            <p:cNvPr id="11" name="TextBox 19"/>
            <p:cNvSpPr txBox="1">
              <a:spLocks noChangeArrowheads="1"/>
            </p:cNvSpPr>
            <p:nvPr/>
          </p:nvSpPr>
          <p:spPr bwMode="auto">
            <a:xfrm>
              <a:off x="5029200" y="3214686"/>
              <a:ext cx="35814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 dirty="0">
                  <a:cs typeface="Arial" charset="0"/>
                </a:rPr>
                <a:t>Energy resolution ~25% (FWHM)</a:t>
              </a:r>
            </a:p>
            <a:p>
              <a:r>
                <a:rPr lang="en-US" sz="1400" b="1" dirty="0">
                  <a:cs typeface="Arial" charset="0"/>
                </a:rPr>
                <a:t>(typical for gaseous detectors)</a:t>
              </a:r>
            </a:p>
          </p:txBody>
        </p:sp>
        <p:sp>
          <p:nvSpPr>
            <p:cNvPr id="12" name="TextBox 22"/>
            <p:cNvSpPr txBox="1">
              <a:spLocks noChangeArrowheads="1"/>
            </p:cNvSpPr>
            <p:nvPr/>
          </p:nvSpPr>
          <p:spPr bwMode="auto">
            <a:xfrm>
              <a:off x="400116" y="4623305"/>
              <a:ext cx="1751306" cy="910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i="1" dirty="0">
                  <a:latin typeface="Calibri" pitchFamily="34" charset="0"/>
                </a:rPr>
                <a:t>Measured by scope</a:t>
              </a:r>
            </a:p>
            <a:p>
              <a:r>
                <a:rPr lang="en-US" sz="1400" i="1" dirty="0">
                  <a:latin typeface="Calibri" pitchFamily="34" charset="0"/>
                </a:rPr>
                <a:t>Tektronix </a:t>
              </a:r>
              <a:r>
                <a:rPr lang="en-US" sz="1400" i="1" dirty="0" smtClean="0">
                  <a:latin typeface="Calibri" pitchFamily="34" charset="0"/>
                </a:rPr>
                <a:t>TDS6124C</a:t>
              </a:r>
            </a:p>
            <a:p>
              <a:r>
                <a:rPr lang="en-US" sz="1400" i="1" dirty="0" smtClean="0">
                  <a:latin typeface="Calibri" pitchFamily="34" charset="0"/>
                </a:rPr>
                <a:t>Thanks to R.Malaguti</a:t>
              </a:r>
              <a:endParaRPr lang="en-US" sz="1400" i="1" dirty="0">
                <a:latin typeface="Calibri" pitchFamily="34" charset="0"/>
              </a:endParaRPr>
            </a:p>
          </p:txBody>
        </p:sp>
        <p:sp>
          <p:nvSpPr>
            <p:cNvPr id="13" name="TextBox 5"/>
            <p:cNvSpPr txBox="1">
              <a:spLocks noChangeArrowheads="1"/>
            </p:cNvSpPr>
            <p:nvPr/>
          </p:nvSpPr>
          <p:spPr bwMode="auto">
            <a:xfrm>
              <a:off x="4114799" y="228600"/>
              <a:ext cx="1300464" cy="720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/>
                <a:t>X-ray</a:t>
              </a:r>
            </a:p>
            <a:p>
              <a:r>
                <a:rPr lang="en-US" sz="1400" dirty="0" smtClean="0">
                  <a:cs typeface="Arial" charset="0"/>
                </a:rPr>
                <a:t>Peak 5.9keV</a:t>
              </a:r>
              <a:endParaRPr lang="en-US" sz="1400" dirty="0">
                <a:cs typeface="Arial" charset="0"/>
              </a:endParaRPr>
            </a:p>
          </p:txBody>
        </p:sp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400116" y="1987718"/>
              <a:ext cx="1466496" cy="367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~150000 </a:t>
              </a:r>
              <a:r>
                <a:rPr lang="en-US" sz="1400" dirty="0"/>
                <a:t>events</a:t>
              </a:r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357158" y="1071546"/>
              <a:ext cx="2226892" cy="83099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Ar(90</a:t>
              </a:r>
              <a:r>
                <a:rPr lang="en-US" sz="1600" dirty="0"/>
                <a:t>%)CO2(10%)</a:t>
              </a:r>
            </a:p>
            <a:p>
              <a:r>
                <a:rPr lang="en-US" sz="1600" dirty="0"/>
                <a:t>Overpressure 1000mb</a:t>
              </a:r>
            </a:p>
            <a:p>
              <a:r>
                <a:rPr lang="en-US" sz="1600" dirty="0"/>
                <a:t>HV=1700V</a:t>
              </a:r>
            </a:p>
          </p:txBody>
        </p:sp>
      </p:grpSp>
      <p:sp>
        <p:nvSpPr>
          <p:cNvPr id="1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16  June 2009</a:t>
            </a:r>
            <a:endParaRPr lang="en-US" dirty="0"/>
          </a:p>
        </p:txBody>
      </p:sp>
      <p:sp>
        <p:nvSpPr>
          <p:cNvPr id="16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A.Kashchuk, PANDA meeting, Torino, Italy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DA54F1-AE4A-4C34-98BD-EBA25016E19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 flipH="1">
            <a:off x="2192079" y="1250715"/>
            <a:ext cx="1572784" cy="928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 flipH="1">
            <a:off x="3707832" y="1170637"/>
            <a:ext cx="1500198" cy="101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 flipH="1">
            <a:off x="5249902" y="1073843"/>
            <a:ext cx="1643074" cy="120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 flipH="1">
            <a:off x="5257574" y="2900128"/>
            <a:ext cx="1643074" cy="127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2587928" y="2428868"/>
            <a:ext cx="4198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Typical spectra measured along straw</a:t>
            </a:r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 flipH="1">
            <a:off x="1983442" y="4745500"/>
            <a:ext cx="1714512" cy="1224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 flipH="1">
            <a:off x="2073821" y="2940610"/>
            <a:ext cx="1643076" cy="1191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5400000" flipH="1">
            <a:off x="3581619" y="2924855"/>
            <a:ext cx="1651225" cy="1214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5400000" flipH="1">
            <a:off x="5154970" y="4717245"/>
            <a:ext cx="1647795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5400000" flipH="1">
            <a:off x="3484510" y="4673192"/>
            <a:ext cx="1785950" cy="1297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16  June 2009</a:t>
            </a:r>
            <a:endParaRPr lang="en-US" dirty="0"/>
          </a:p>
        </p:txBody>
      </p:sp>
      <p:sp>
        <p:nvSpPr>
          <p:cNvPr id="14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A.Kashchuk, PANDA meeting, Torino, Italy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pPr>
              <a:defRPr/>
            </a:pPr>
            <a:fld id="{3EDA54F1-AE4A-4C34-98BD-EBA25016E19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85720" y="1142984"/>
            <a:ext cx="1971660" cy="86752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Fe-55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Gain uniformity along straw</a:t>
            </a:r>
            <a:endParaRPr lang="en-US" b="1" dirty="0"/>
          </a:p>
        </p:txBody>
      </p:sp>
      <p:graphicFrame>
        <p:nvGraphicFramePr>
          <p:cNvPr id="12" name="Content Placeholder 6"/>
          <p:cNvGraphicFramePr>
            <a:graphicFrameLocks noGrp="1"/>
          </p:cNvGraphicFramePr>
          <p:nvPr>
            <p:ph sz="half" idx="1"/>
          </p:nvPr>
        </p:nvGraphicFramePr>
        <p:xfrm>
          <a:off x="357158" y="1928802"/>
          <a:ext cx="4038600" cy="4168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ontent Placeholder 14"/>
          <p:cNvGraphicFramePr>
            <a:graphicFrameLocks noGrp="1"/>
          </p:cNvGraphicFramePr>
          <p:nvPr>
            <p:ph sz="half" idx="2"/>
          </p:nvPr>
        </p:nvGraphicFramePr>
        <p:xfrm>
          <a:off x="4643438" y="1928802"/>
          <a:ext cx="4038600" cy="4168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16  June 2009</a:t>
            </a:r>
            <a:endParaRPr lang="en-US" dirty="0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A.Kashchuk, PANDA meeting, Torino, Italy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73B4C-55F5-46CC-84E4-146C26D3876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16496" y="3286124"/>
            <a:ext cx="22701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Possible </a:t>
            </a:r>
          </a:p>
          <a:p>
            <a:pPr algn="ctr"/>
            <a:r>
              <a:rPr lang="en-US" sz="1600" dirty="0" smtClean="0"/>
              <a:t>anode wire eccentricity</a:t>
            </a:r>
          </a:p>
          <a:p>
            <a:pPr algn="ctr"/>
            <a:r>
              <a:rPr lang="en-US" sz="1600" dirty="0" smtClean="0"/>
              <a:t>increases gas gain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2358216" y="3071810"/>
            <a:ext cx="284958" cy="794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214414" y="3214686"/>
            <a:ext cx="2928958" cy="158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Gas gain: raw data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596" y="1643050"/>
            <a:ext cx="4068792" cy="659352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5.9keV peak position in mV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073653" y="1647559"/>
            <a:ext cx="3070247" cy="654843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Calibration mV to fC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Content Placeholder 7"/>
          <p:cNvGraphicFramePr>
            <a:graphicFrameLocks noGrp="1"/>
          </p:cNvGraphicFramePr>
          <p:nvPr>
            <p:ph sz="quarter" idx="2"/>
          </p:nvPr>
        </p:nvGraphicFramePr>
        <p:xfrm>
          <a:off x="457200" y="2302402"/>
          <a:ext cx="4040188" cy="3846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ontent Placeholder 10"/>
          <p:cNvGraphicFramePr>
            <a:graphicFrameLocks noGrp="1"/>
          </p:cNvGraphicFramePr>
          <p:nvPr>
            <p:ph sz="quarter" idx="4"/>
          </p:nvPr>
        </p:nvGraphicFramePr>
        <p:xfrm>
          <a:off x="4645025" y="2302402"/>
          <a:ext cx="4041775" cy="3846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16  June 2009</a:t>
            </a:r>
            <a:endParaRPr lang="en-US" dirty="0"/>
          </a:p>
        </p:txBody>
      </p:sp>
      <p:sp>
        <p:nvSpPr>
          <p:cNvPr id="13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A.Kashchuk, PANDA meeting, Torino, Italy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73B4C-55F5-46CC-84E4-146C26D3876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Gas gain at various points</a:t>
            </a:r>
            <a:endParaRPr lang="en-US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16  June 2009</a:t>
            </a:r>
            <a:endParaRPr lang="en-US" dirty="0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A.Kashchuk, PANDA meeting, Torino, Italy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73B4C-55F5-46CC-84E4-146C26D3876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32" y="704088"/>
            <a:ext cx="7872410" cy="58177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/>
              <a:t>Charge fraction depends on ion mobility</a:t>
            </a:r>
            <a:endParaRPr lang="en-US" sz="3600" b="1" dirty="0"/>
          </a:p>
        </p:txBody>
      </p:sp>
      <p:graphicFrame>
        <p:nvGraphicFramePr>
          <p:cNvPr id="24578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2143108" y="1500174"/>
          <a:ext cx="4572032" cy="4837923"/>
        </p:xfrm>
        <a:graphic>
          <a:graphicData uri="http://schemas.openxmlformats.org/presentationml/2006/ole">
            <p:oleObj spid="_x0000_s24578" name="Equation" r:id="rId3" imgW="3504960" imgH="3708360" progId="Equation.3">
              <p:embed/>
            </p:oleObj>
          </a:graphicData>
        </a:graphic>
      </p:graphicFrame>
      <p:sp>
        <p:nvSpPr>
          <p:cNvPr id="1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16  June 2009</a:t>
            </a:r>
            <a:endParaRPr lang="en-US" dirty="0"/>
          </a:p>
        </p:txBody>
      </p:sp>
      <p:sp>
        <p:nvSpPr>
          <p:cNvPr id="16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A.Kashchuk, PANDA meeting, Torino, Italy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73B4C-55F5-46CC-84E4-146C26D3876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929322" y="1285860"/>
            <a:ext cx="27350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Gas mixture: Ar(90%)CO2(10%)</a:t>
            </a:r>
          </a:p>
          <a:p>
            <a:r>
              <a:rPr lang="en-US" sz="1100" dirty="0" smtClean="0"/>
              <a:t>Straw tube: </a:t>
            </a:r>
            <a:r>
              <a:rPr lang="en-US" sz="1100" i="1" dirty="0" smtClean="0">
                <a:latin typeface="Times New Roman" pitchFamily="18" charset="0"/>
                <a:cs typeface="Times New Roman" pitchFamily="18" charset="0"/>
              </a:rPr>
              <a:t>a=10µm (W-Re), b=5mm (Al)</a:t>
            </a:r>
          </a:p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Amplifier:</a:t>
            </a:r>
            <a:r>
              <a:rPr lang="en-US" sz="1100" i="1" dirty="0" smtClean="0">
                <a:latin typeface="Times New Roman" pitchFamily="18" charset="0"/>
                <a:cs typeface="Times New Roman" pitchFamily="18" charset="0"/>
              </a:rPr>
              <a:t> Tpeak=25ns</a:t>
            </a:r>
          </a:p>
          <a:p>
            <a:r>
              <a:rPr lang="en-US" sz="1100" i="1" dirty="0" smtClean="0">
                <a:latin typeface="Times New Roman" pitchFamily="18" charset="0"/>
                <a:cs typeface="Times New Roman" pitchFamily="18" charset="0"/>
              </a:rPr>
              <a:t>Electron contribution in i(t) is neglected here</a:t>
            </a:r>
            <a:endParaRPr lang="en-US" sz="11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16  June 2009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A.Kashchuk, PANDA meeting, Torino, Italy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118BE9-69EE-45FA-977C-C88681051F8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643438" y="1928802"/>
            <a:ext cx="4038600" cy="4433888"/>
            <a:chOff x="4643438" y="1928802"/>
            <a:chExt cx="4038600" cy="4433888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643438" y="2071525"/>
              <a:ext cx="4000109" cy="4291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9" name="Straight Connector 8"/>
            <p:cNvCxnSpPr/>
            <p:nvPr/>
          </p:nvCxnSpPr>
          <p:spPr>
            <a:xfrm>
              <a:off x="7528152" y="4908551"/>
              <a:ext cx="1153886" cy="158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284486" y="1928802"/>
              <a:ext cx="2935996" cy="2767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J.A.Hornbeck, Phys. Rev. 84 (1951), 615-620</a:t>
              </a:r>
              <a:endParaRPr lang="en-US" sz="12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358214" y="4572008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r=a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44" y="2643182"/>
            <a:ext cx="4572032" cy="287114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642910" y="785794"/>
            <a:ext cx="7872410" cy="928694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Charge fraction depends on ion mobility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+mj-lt"/>
                <a:ea typeface="+mj-ea"/>
                <a:cs typeface="+mj-cs"/>
              </a:rPr>
              <a:t>(data for previous slide)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11687</TotalTime>
  <Words>1704</Words>
  <Application>Microsoft Office PowerPoint</Application>
  <PresentationFormat>On-screen Show (4:3)</PresentationFormat>
  <Paragraphs>341</Paragraphs>
  <Slides>27</Slides>
  <Notes>3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Flow</vt:lpstr>
      <vt:lpstr>Equation</vt:lpstr>
      <vt:lpstr>Chart</vt:lpstr>
      <vt:lpstr>Slide 1</vt:lpstr>
      <vt:lpstr>Amplifier</vt:lpstr>
      <vt:lpstr>Fe-55</vt:lpstr>
      <vt:lpstr>Slide 4</vt:lpstr>
      <vt:lpstr>Gain uniformity along straw</vt:lpstr>
      <vt:lpstr>Gas gain: raw data</vt:lpstr>
      <vt:lpstr>Gas gain at various points</vt:lpstr>
      <vt:lpstr>Charge fraction depends on ion mobility</vt:lpstr>
      <vt:lpstr>Slide 9</vt:lpstr>
      <vt:lpstr>Gas gain parameterization</vt:lpstr>
      <vt:lpstr>Parameterization: criteria of goodness</vt:lpstr>
      <vt:lpstr>Gas gain vs. over-pressure</vt:lpstr>
      <vt:lpstr>Slide 13</vt:lpstr>
      <vt:lpstr>Slide 14</vt:lpstr>
      <vt:lpstr>Slide 15</vt:lpstr>
      <vt:lpstr>Slide 16</vt:lpstr>
      <vt:lpstr>Spatial resolution vs. distance from wire </vt:lpstr>
      <vt:lpstr>Slide 18</vt:lpstr>
      <vt:lpstr>PANDA: minimal GG and HV for MIP</vt:lpstr>
      <vt:lpstr>HV-plateau for X-ray and MIP</vt:lpstr>
      <vt:lpstr>HV-plateau for X-ray and MIP</vt:lpstr>
      <vt:lpstr>Slide 22</vt:lpstr>
      <vt:lpstr>Slide 23</vt:lpstr>
      <vt:lpstr>Slide 24</vt:lpstr>
      <vt:lpstr>Conclusion</vt:lpstr>
      <vt:lpstr>Notice</vt:lpstr>
      <vt:lpstr>Slide 27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kashchuk</dc:creator>
  <cp:lastModifiedBy>Paola Gianotti</cp:lastModifiedBy>
  <cp:revision>1908</cp:revision>
  <dcterms:created xsi:type="dcterms:W3CDTF">2009-06-11T12:55:40Z</dcterms:created>
  <dcterms:modified xsi:type="dcterms:W3CDTF">2009-06-11T13:02:23Z</dcterms:modified>
</cp:coreProperties>
</file>