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9" r:id="rId3"/>
    <p:sldId id="261" r:id="rId4"/>
    <p:sldId id="258" r:id="rId5"/>
    <p:sldId id="257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71" d="100"/>
          <a:sy n="71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ACBBD-2F22-D144-B02A-1AC66FBA6C55}" type="datetimeFigureOut">
              <a:rPr lang="en-US" smtClean="0"/>
              <a:t>6/15/09</a:t>
            </a:fld>
            <a:endParaRPr 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C91BD-F1BD-B84C-9608-D67189A03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ACBBD-2F22-D144-B02A-1AC66FBA6C55}" type="datetimeFigureOut">
              <a:rPr lang="en-US" smtClean="0"/>
              <a:t>6/15/09</a:t>
            </a:fld>
            <a:endParaRPr 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C91BD-F1BD-B84C-9608-D67189A03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ACBBD-2F22-D144-B02A-1AC66FBA6C55}" type="datetimeFigureOut">
              <a:rPr lang="en-US" smtClean="0"/>
              <a:t>6/15/09</a:t>
            </a:fld>
            <a:endParaRPr 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C91BD-F1BD-B84C-9608-D67189A03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ACBBD-2F22-D144-B02A-1AC66FBA6C55}" type="datetimeFigureOut">
              <a:rPr lang="en-US" smtClean="0"/>
              <a:t>6/15/09</a:t>
            </a:fld>
            <a:endParaRPr 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C91BD-F1BD-B84C-9608-D67189A03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ACBBD-2F22-D144-B02A-1AC66FBA6C55}" type="datetimeFigureOut">
              <a:rPr lang="en-US" smtClean="0"/>
              <a:t>6/15/09</a:t>
            </a:fld>
            <a:endParaRPr 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C91BD-F1BD-B84C-9608-D67189A03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ACBBD-2F22-D144-B02A-1AC66FBA6C55}" type="datetimeFigureOut">
              <a:rPr lang="en-US" smtClean="0"/>
              <a:t>6/15/09</a:t>
            </a:fld>
            <a:endParaRPr 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C91BD-F1BD-B84C-9608-D67189A03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ACBBD-2F22-D144-B02A-1AC66FBA6C55}" type="datetimeFigureOut">
              <a:rPr lang="en-US" smtClean="0"/>
              <a:t>6/15/09</a:t>
            </a:fld>
            <a:endParaRPr lang="en-US"/>
          </a:p>
        </p:txBody>
      </p:sp>
      <p:sp>
        <p:nvSpPr>
          <p:cNvPr id="8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C91BD-F1BD-B84C-9608-D67189A03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ACBBD-2F22-D144-B02A-1AC66FBA6C55}" type="datetimeFigureOut">
              <a:rPr lang="en-US" smtClean="0"/>
              <a:t>6/15/09</a:t>
            </a:fld>
            <a:endParaRPr lang="en-US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C91BD-F1BD-B84C-9608-D67189A03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ACBBD-2F22-D144-B02A-1AC66FBA6C55}" type="datetimeFigureOut">
              <a:rPr lang="en-US" smtClean="0"/>
              <a:t>6/15/09</a:t>
            </a:fld>
            <a:endParaRPr lang="en-US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C91BD-F1BD-B84C-9608-D67189A03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ACBBD-2F22-D144-B02A-1AC66FBA6C55}" type="datetimeFigureOut">
              <a:rPr lang="en-US" smtClean="0"/>
              <a:t>6/15/09</a:t>
            </a:fld>
            <a:endParaRPr 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C91BD-F1BD-B84C-9608-D67189A03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ACBBD-2F22-D144-B02A-1AC66FBA6C55}" type="datetimeFigureOut">
              <a:rPr lang="en-US" smtClean="0"/>
              <a:t>6/15/09</a:t>
            </a:fld>
            <a:endParaRPr lang="en-US"/>
          </a:p>
        </p:txBody>
      </p:sp>
      <p:sp>
        <p:nvSpPr>
          <p:cNvPr id="6" name="Rectangle 7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C91BD-F1BD-B84C-9608-D67189A03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8436" name="Line 4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37" name="Line 5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38" name="Line 6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6" name="Line 14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4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1" name="Line 19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6" name="Line 24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5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5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8459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0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1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2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3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4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5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6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7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8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69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0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1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2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3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4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5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6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7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8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79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0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1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2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3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4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5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6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8487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 sz="1800" dirty="0"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8488" name="Rectangle 56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defRPr/>
              </a:pPr>
              <a:endParaRPr lang="en-US" sz="1800" dirty="0">
                <a:latin typeface="Tahoma" charset="0"/>
                <a:ea typeface="ＭＳ Ｐゴシック" charset="-128"/>
                <a:cs typeface="ＭＳ Ｐゴシック" charset="-128"/>
              </a:endParaRPr>
            </a:p>
          </p:txBody>
        </p:sp>
        <p:grpSp>
          <p:nvGrpSpPr>
            <p:cNvPr id="6" name="Group 57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8490" name="Rectangle 58" descr="60%"/>
              <p:cNvSpPr>
                <a:spLocks noChangeArrowheads="1"/>
              </p:cNvSpPr>
              <p:nvPr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defRPr/>
                </a:pPr>
                <a:endParaRPr lang="en-US" sz="1800" dirty="0">
                  <a:latin typeface="Tahoma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8491" name="Line 59"/>
              <p:cNvSpPr>
                <a:spLocks noChangeShapeType="1"/>
              </p:cNvSpPr>
              <p:nvPr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492" name="Line 60"/>
              <p:cNvSpPr>
                <a:spLocks noChangeShapeType="1"/>
              </p:cNvSpPr>
              <p:nvPr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493" name="Line 61"/>
              <p:cNvSpPr>
                <a:spLocks noChangeShapeType="1"/>
              </p:cNvSpPr>
              <p:nvPr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494" name="Line 62"/>
              <p:cNvSpPr>
                <a:spLocks noChangeShapeType="1"/>
              </p:cNvSpPr>
              <p:nvPr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8496" name="Rectangle 64" descr="60%"/>
              <p:cNvSpPr>
                <a:spLocks noChangeArrowheads="1"/>
              </p:cNvSpPr>
              <p:nvPr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defRPr/>
                </a:pPr>
                <a:endParaRPr lang="en-US" sz="1800" dirty="0">
                  <a:latin typeface="Tahoma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8497" name="Line 65"/>
              <p:cNvSpPr>
                <a:spLocks noChangeShapeType="1"/>
              </p:cNvSpPr>
              <p:nvPr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498" name="Line 66"/>
              <p:cNvSpPr>
                <a:spLocks noChangeShapeType="1"/>
              </p:cNvSpPr>
              <p:nvPr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499" name="Line 67"/>
              <p:cNvSpPr>
                <a:spLocks noChangeShapeType="1"/>
              </p:cNvSpPr>
              <p:nvPr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00" name="Line 68"/>
              <p:cNvSpPr>
                <a:spLocks noChangeShapeType="1"/>
              </p:cNvSpPr>
              <p:nvPr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8" name="Group 69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8502" name="Rectangle 70" descr="60%"/>
              <p:cNvSpPr>
                <a:spLocks noChangeArrowheads="1"/>
              </p:cNvSpPr>
              <p:nvPr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defRPr/>
                </a:pPr>
                <a:endParaRPr lang="en-US" sz="1800" dirty="0">
                  <a:latin typeface="Tahoma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8503" name="Line 71"/>
              <p:cNvSpPr>
                <a:spLocks noChangeShapeType="1"/>
              </p:cNvSpPr>
              <p:nvPr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04" name="Line 72"/>
              <p:cNvSpPr>
                <a:spLocks noChangeShapeType="1"/>
              </p:cNvSpPr>
              <p:nvPr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05" name="Line 73"/>
              <p:cNvSpPr>
                <a:spLocks noChangeShapeType="1"/>
              </p:cNvSpPr>
              <p:nvPr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06" name="Line 74"/>
              <p:cNvSpPr>
                <a:spLocks noChangeShapeType="1"/>
              </p:cNvSpPr>
              <p:nvPr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8512" name="Line 8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 sz="1800" dirty="0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8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8514" name="Line 82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dirty="0"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8515" name="Line 8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 sz="1800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516" name="Arc 84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  <a:gd name="T9" fmla="*/ 0 w 43195"/>
                  <a:gd name="T10" fmla="*/ 0 h 43200"/>
                  <a:gd name="T11" fmla="*/ 43195 w 43195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defRPr/>
                </a:pPr>
                <a:endParaRPr lang="en-US" sz="1800" dirty="0">
                  <a:latin typeface="Tahoma" charset="0"/>
                  <a:ea typeface="ＭＳ Ｐゴシック" charset="-128"/>
                  <a:cs typeface="ＭＳ Ｐゴシック" charset="-128"/>
                </a:endParaRPr>
              </a:p>
            </p:txBody>
          </p:sp>
        </p:grpSp>
      </p:grpSp>
      <p:sp>
        <p:nvSpPr>
          <p:cNvPr id="1027" name="Rectangle 7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1028" name="Rectangle 7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18509" name="Rectangle 7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charset="0"/>
                <a:ea typeface="ＭＳ Ｐゴシック" charset="-128"/>
                <a:cs typeface="ＭＳ Ｐゴシック" charset="-128"/>
              </a:defRPr>
            </a:lvl1pPr>
          </a:lstStyle>
          <a:p>
            <a:fld id="{D02ACBBD-2F22-D144-B02A-1AC66FBA6C55}" type="datetimeFigureOut">
              <a:rPr lang="en-US" smtClean="0"/>
              <a:t>6/15/09</a:t>
            </a:fld>
            <a:endParaRPr lang="en-US"/>
          </a:p>
        </p:txBody>
      </p:sp>
      <p:sp>
        <p:nvSpPr>
          <p:cNvPr id="18510" name="Rectangle 7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charset="0"/>
                <a:ea typeface="ＭＳ Ｐゴシック" charset="-128"/>
                <a:cs typeface="ＭＳ Ｐゴシック" charset="-128"/>
              </a:defRPr>
            </a:lvl1pPr>
          </a:lstStyle>
          <a:p>
            <a:endParaRPr lang="en-US"/>
          </a:p>
        </p:txBody>
      </p:sp>
      <p:sp>
        <p:nvSpPr>
          <p:cNvPr id="18511" name="Rectangle 7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charset="0"/>
                <a:ea typeface="ＭＳ Ｐゴシック" charset="-128"/>
                <a:cs typeface="ＭＳ Ｐゴシック" charset="-128"/>
              </a:defRPr>
            </a:lvl1pPr>
          </a:lstStyle>
          <a:p>
            <a:fld id="{E25C91BD-F1BD-B84C-9608-D67189A0371A}" type="slidenum">
              <a:rPr lang="en-US" smtClean="0"/>
              <a:t>‹#›</a:t>
            </a:fld>
            <a:endParaRPr lang="en-US"/>
          </a:p>
        </p:txBody>
      </p:sp>
      <p:sp>
        <p:nvSpPr>
          <p:cNvPr id="3158" name="Rectangle 86"/>
          <p:cNvSpPr>
            <a:spLocks noChangeArrowheads="1"/>
          </p:cNvSpPr>
          <p:nvPr/>
        </p:nvSpPr>
        <p:spPr bwMode="auto">
          <a:xfrm>
            <a:off x="8848725" y="2032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160298"/>
            <a:ext cx="3479799" cy="4425949"/>
          </a:xfrm>
          <a:prstGeom prst="rect">
            <a:avLst/>
          </a:prstGeom>
          <a:effectLst>
            <a:outerShdw blurRad="50800" dist="38100" dir="540000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57200" y="558224"/>
            <a:ext cx="7543800" cy="584776"/>
          </a:xfrm>
          <a:prstGeom prst="rect">
            <a:avLst/>
          </a:prstGeom>
          <a:noFill/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Status of the tracking TDR</a:t>
            </a:r>
            <a:endParaRPr lang="en-US" sz="3200" dirty="0">
              <a:solidFill>
                <a:srgbClr val="FF0000"/>
              </a:solidFill>
              <a:effectLst>
                <a:outerShdw blurRad="50800" dist="38100" dir="5400000">
                  <a:srgbClr val="000000">
                    <a:alpha val="4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5908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 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 Organization;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smtClean="0">
                <a:latin typeface="Arial"/>
                <a:cs typeface="Arial"/>
              </a:rPr>
              <a:t>Repository status;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 Work done;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 Work to do.</a:t>
            </a:r>
            <a:endParaRPr lang="en-US"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7543800" cy="584776"/>
          </a:xfrm>
          <a:prstGeom prst="rect">
            <a:avLst/>
          </a:prstGeom>
          <a:noFill/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Organization</a:t>
            </a:r>
            <a:endParaRPr lang="en-US" sz="3200" dirty="0">
              <a:solidFill>
                <a:srgbClr val="FF0000"/>
              </a:solidFill>
              <a:effectLst>
                <a:outerShdw blurRad="50800" dist="38100" dir="5400000">
                  <a:srgbClr val="000000">
                    <a:alpha val="4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The Tracking TDR is a multi-volume document describing the technical solutions chosen for:</a:t>
            </a:r>
          </a:p>
          <a:p>
            <a:endParaRPr lang="en-US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 Micro Vertex Detector;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 Central Tracker;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 Forward GEM Chambers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 Forward Tracker.</a:t>
            </a:r>
          </a:p>
          <a:p>
            <a:pPr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923472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For the Central Tracker two options are considered:</a:t>
            </a:r>
          </a:p>
          <a:p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STRAW TUBE TRACKER</a:t>
            </a:r>
          </a:p>
          <a:p>
            <a:pPr marL="342900" indent="-342900">
              <a:buAutoNum type="arabicParenR"/>
            </a:pP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TIME PROJECTION CHAMBER</a:t>
            </a:r>
            <a:endParaRPr lang="en-US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0386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The different volumes have different time scales.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7543800" cy="584776"/>
          </a:xfrm>
          <a:prstGeom prst="rect">
            <a:avLst/>
          </a:prstGeom>
          <a:noFill/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Organization</a:t>
            </a:r>
            <a:endParaRPr lang="en-US" sz="3200" dirty="0">
              <a:solidFill>
                <a:srgbClr val="FF0000"/>
              </a:solidFill>
              <a:effectLst>
                <a:outerShdw blurRad="50800" dist="38100" dir="5400000">
                  <a:srgbClr val="000000">
                    <a:alpha val="4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5240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Regular meeting are organized to check the progresses and organize the work.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590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EVO meeting are taking place every three weeks normally on Thursday morning.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1910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T</a:t>
            </a:r>
            <a:r>
              <a:rPr lang="en-US" dirty="0" smtClean="0">
                <a:latin typeface="Arial"/>
                <a:cs typeface="Arial"/>
              </a:rPr>
              <a:t>he Tracking WIKI page is the place to go to find information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486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http://panda-</a:t>
            </a:r>
            <a:r>
              <a:rPr lang="en-US" sz="2400" dirty="0" err="1" smtClean="0">
                <a:solidFill>
                  <a:srgbClr val="0000FF"/>
                </a:solidFill>
                <a:latin typeface="Arial"/>
                <a:cs typeface="Arial"/>
              </a:rPr>
              <a:t>wiki.gsi.de/cgi</a:t>
            </a:r>
            <a:r>
              <a:rPr lang="en-US" sz="2400" dirty="0" smtClean="0">
                <a:solidFill>
                  <a:srgbClr val="0000FF"/>
                </a:solidFill>
                <a:latin typeface="Arial"/>
                <a:cs typeface="Arial"/>
              </a:rPr>
              <a:t>-bin/view/Tracking</a:t>
            </a:r>
            <a:endParaRPr lang="en-US" sz="2400" dirty="0">
              <a:solidFill>
                <a:srgbClr val="00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720840"/>
            <a:ext cx="8077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Repository Access</a:t>
            </a: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A subversion repository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" https://lxfocus14.pv.infn.it/svn/PndTrkTdr " </a:t>
            </a:r>
            <a:r>
              <a:rPr lang="en-US" dirty="0" smtClean="0">
                <a:latin typeface="Arial"/>
                <a:cs typeface="Arial"/>
              </a:rPr>
              <a:t>has been created to host the files for the Tracking TDR. </a:t>
            </a:r>
          </a:p>
          <a:p>
            <a:endParaRPr lang="en-US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The editing rules are similar to the ones for the TPR and the PB and all others PANDA official documents.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If you have not been contacted and want to be an author with </a:t>
            </a:r>
            <a:r>
              <a:rPr lang="en-US" dirty="0" err="1" smtClean="0">
                <a:latin typeface="Arial"/>
                <a:cs typeface="Arial"/>
              </a:rPr>
              <a:t>svn</a:t>
            </a:r>
            <a:r>
              <a:rPr lang="en-US" dirty="0" smtClean="0">
                <a:latin typeface="Arial"/>
                <a:cs typeface="Arial"/>
              </a:rPr>
              <a:t> access, please send an e-mail to </a:t>
            </a:r>
            <a:r>
              <a:rPr lang="en-US" dirty="0" err="1" smtClean="0">
                <a:latin typeface="Arial"/>
                <a:cs typeface="Arial"/>
              </a:rPr>
              <a:t>Gianluigi</a:t>
            </a:r>
            <a:r>
              <a:rPr lang="en-US" dirty="0" smtClean="0">
                <a:latin typeface="Arial"/>
                <a:cs typeface="Arial"/>
              </a:rPr>
              <a:t> Boca (</a:t>
            </a:r>
            <a:r>
              <a:rPr lang="en-US" dirty="0" err="1" smtClean="0">
                <a:latin typeface="Arial"/>
                <a:cs typeface="Arial"/>
              </a:rPr>
              <a:t>Gianluigi.Boca@pv.infn.it</a:t>
            </a:r>
            <a:r>
              <a:rPr lang="en-US" dirty="0" smtClean="0">
                <a:latin typeface="Arial"/>
                <a:cs typeface="Arial"/>
              </a:rPr>
              <a:t>).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33400"/>
            <a:ext cx="7543800" cy="584776"/>
          </a:xfrm>
          <a:prstGeom prst="rect">
            <a:avLst/>
          </a:prstGeom>
          <a:noFill/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SVN Repository</a:t>
            </a:r>
            <a:endParaRPr lang="en-US" sz="3200" dirty="0">
              <a:solidFill>
                <a:srgbClr val="FF0000"/>
              </a:solidFill>
              <a:effectLst>
                <a:outerShdw blurRad="50800" dist="38100" dir="5400000">
                  <a:srgbClr val="000000">
                    <a:alpha val="43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3657600" cy="5304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558224"/>
            <a:ext cx="7543800" cy="584776"/>
          </a:xfrm>
          <a:prstGeom prst="rect">
            <a:avLst/>
          </a:prstGeom>
          <a:noFill/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540000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Table of contents</a:t>
            </a:r>
            <a:endParaRPr lang="en-US" sz="3200" dirty="0">
              <a:solidFill>
                <a:srgbClr val="FF0000"/>
              </a:solidFill>
              <a:effectLst>
                <a:outerShdw blurRad="50800" dist="38100" dir="5400000">
                  <a:srgbClr val="000000">
                    <a:alpha val="43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571172"/>
            <a:ext cx="3657600" cy="12833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43400" y="49530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More details about the editors in charge of the single sections are available on the Tracking WIKI page.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6700"/>
            <a:ext cx="4724400" cy="6695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91000" y="2362200"/>
            <a:ext cx="3886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This is the most critical chapter of the whole document.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A complete software able to simulate the whole tracking system is necessary.</a:t>
            </a:r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ianottiFerrara">
  <a:themeElements>
    <a:clrScheme name="GianottiFerrara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GianottiFerrara">
      <a:majorFont>
        <a:latin typeface="Tahom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GianottiFerrara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anottiFerrara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anottiFerrara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anottiFerrara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anottiFerrara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anottiFerrara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ianottiFerrara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anottiFerrara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ianottiFerrara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LNFactivity.ppt</Template>
  <TotalTime>1206</TotalTime>
  <Words>277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GianottiFerrara</vt:lpstr>
      <vt:lpstr>Slide 1</vt:lpstr>
      <vt:lpstr>Slide 2</vt:lpstr>
      <vt:lpstr>Slide 3</vt:lpstr>
      <vt:lpstr>Slide 4</vt:lpstr>
      <vt:lpstr>Slide 5</vt:lpstr>
      <vt:lpstr>Slide 6</vt:lpstr>
    </vt:vector>
  </TitlesOfParts>
  <Company>infn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Paola Gianotti</dc:creator>
  <cp:lastModifiedBy>Paola Gianotti</cp:lastModifiedBy>
  <cp:revision>4</cp:revision>
  <dcterms:created xsi:type="dcterms:W3CDTF">2009-06-15T12:22:06Z</dcterms:created>
  <dcterms:modified xsi:type="dcterms:W3CDTF">2009-06-16T08:28:36Z</dcterms:modified>
</cp:coreProperties>
</file>