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2" r:id="rId4"/>
    <p:sldId id="263" r:id="rId5"/>
    <p:sldId id="264" r:id="rId6"/>
    <p:sldId id="259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CED1-204F-4D81-86EF-28E160043B73}" type="datetimeFigureOut">
              <a:rPr lang="it-IT" smtClean="0"/>
              <a:pPr/>
              <a:t>16/06/2009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1D66-659A-466D-A27E-7C5306B5A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CED1-204F-4D81-86EF-28E160043B73}" type="datetimeFigureOut">
              <a:rPr lang="it-IT" smtClean="0"/>
              <a:pPr/>
              <a:t>16/06/2009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1D66-659A-466D-A27E-7C5306B5A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CED1-204F-4D81-86EF-28E160043B73}" type="datetimeFigureOut">
              <a:rPr lang="it-IT" smtClean="0"/>
              <a:pPr/>
              <a:t>16/06/2009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1D66-659A-466D-A27E-7C5306B5A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CED1-204F-4D81-86EF-28E160043B73}" type="datetimeFigureOut">
              <a:rPr lang="it-IT" smtClean="0"/>
              <a:pPr/>
              <a:t>16/06/2009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1D66-659A-466D-A27E-7C5306B5A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CED1-204F-4D81-86EF-28E160043B73}" type="datetimeFigureOut">
              <a:rPr lang="it-IT" smtClean="0"/>
              <a:pPr/>
              <a:t>16/06/2009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1D66-659A-466D-A27E-7C5306B5A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CED1-204F-4D81-86EF-28E160043B73}" type="datetimeFigureOut">
              <a:rPr lang="it-IT" smtClean="0"/>
              <a:pPr/>
              <a:t>16/06/2009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1D66-659A-466D-A27E-7C5306B5A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CED1-204F-4D81-86EF-28E160043B73}" type="datetimeFigureOut">
              <a:rPr lang="it-IT" smtClean="0"/>
              <a:pPr/>
              <a:t>16/06/2009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1D66-659A-466D-A27E-7C5306B5A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CED1-204F-4D81-86EF-28E160043B73}" type="datetimeFigureOut">
              <a:rPr lang="it-IT" smtClean="0"/>
              <a:pPr/>
              <a:t>16/06/2009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1D66-659A-466D-A27E-7C5306B5A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CED1-204F-4D81-86EF-28E160043B73}" type="datetimeFigureOut">
              <a:rPr lang="it-IT" smtClean="0"/>
              <a:pPr/>
              <a:t>16/06/2009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1D66-659A-466D-A27E-7C5306B5A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CED1-204F-4D81-86EF-28E160043B73}" type="datetimeFigureOut">
              <a:rPr lang="it-IT" smtClean="0"/>
              <a:pPr/>
              <a:t>16/06/2009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1D66-659A-466D-A27E-7C5306B5A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CED1-204F-4D81-86EF-28E160043B73}" type="datetimeFigureOut">
              <a:rPr lang="it-IT" smtClean="0"/>
              <a:pPr/>
              <a:t>16/06/2009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C51D66-659A-466D-A27E-7C5306B5ADC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C5CED1-204F-4D81-86EF-28E160043B73}" type="datetimeFigureOut">
              <a:rPr lang="it-IT" smtClean="0"/>
              <a:pPr/>
              <a:t>16/06/2009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C51D66-659A-466D-A27E-7C5306B5ADC0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/>
          <p:cNvPicPr>
            <a:picLocks noChangeAspect="1" noChangeArrowheads="1"/>
          </p:cNvPicPr>
          <p:nvPr/>
        </p:nvPicPr>
        <p:blipFill>
          <a:blip r:embed="rId2"/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8275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0" y="649128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G. GIRAUDO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610600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MECHANICAL FRAME OF THE MVD</a:t>
            </a:r>
            <a:endParaRPr lang="it-IT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668642" y="648866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TORINO </a:t>
            </a:r>
            <a:r>
              <a:rPr lang="en-US" dirty="0"/>
              <a:t> </a:t>
            </a:r>
            <a:r>
              <a:rPr lang="en-US" dirty="0" smtClean="0"/>
              <a:t>16 June 2009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/>
          <p:cNvPicPr>
            <a:picLocks noChangeAspect="1" noChangeArrowheads="1"/>
          </p:cNvPicPr>
          <p:nvPr/>
        </p:nvPicPr>
        <p:blipFill>
          <a:blip r:embed="rId2"/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8275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0" y="649128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G. GIRAUDO</a:t>
            </a:r>
            <a:endParaRPr lang="it-IT" dirty="0"/>
          </a:p>
        </p:txBody>
      </p:sp>
      <p:sp>
        <p:nvSpPr>
          <p:cNvPr id="8" name="TextBox 6"/>
          <p:cNvSpPr txBox="1"/>
          <p:nvPr/>
        </p:nvSpPr>
        <p:spPr>
          <a:xfrm>
            <a:off x="6668642" y="648866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TORINO </a:t>
            </a:r>
            <a:r>
              <a:rPr lang="en-US" dirty="0"/>
              <a:t> </a:t>
            </a:r>
            <a:r>
              <a:rPr lang="en-US" dirty="0" smtClean="0"/>
              <a:t>16 June 2009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1714488"/>
            <a:ext cx="8128379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MVD will be suspended in position to the Central Frame.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two systems must be independent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High Stiffness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Good Machining of the interfaces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Good Dimensional Control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Stress due to the assembly must be controlled: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Simulation (stochastic analysis)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….minimized….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2"/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155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0" y="649128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G. GIRAUDO</a:t>
            </a:r>
            <a:endParaRPr lang="it-IT" dirty="0"/>
          </a:p>
        </p:txBody>
      </p:sp>
      <p:pic>
        <p:nvPicPr>
          <p:cNvPr id="433159" name="Picture 7" descr="fig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844675"/>
            <a:ext cx="459263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0" y="1844675"/>
            <a:ext cx="528843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Three bosses are embedded into the </a:t>
            </a:r>
            <a:r>
              <a:rPr lang="en-US" dirty="0" smtClean="0"/>
              <a:t>Central Frame</a:t>
            </a:r>
            <a:r>
              <a:rPr lang="en-US" dirty="0"/>
              <a:t>.</a:t>
            </a:r>
          </a:p>
          <a:p>
            <a:r>
              <a:rPr lang="en-US" dirty="0" smtClean="0"/>
              <a:t>Machining after </a:t>
            </a:r>
            <a:r>
              <a:rPr lang="en-US" dirty="0"/>
              <a:t>assembly.</a:t>
            </a:r>
          </a:p>
          <a:p>
            <a:endParaRPr lang="en-US" dirty="0"/>
          </a:p>
          <a:p>
            <a:r>
              <a:rPr lang="en-US" dirty="0"/>
              <a:t>Two inserts are glued.</a:t>
            </a:r>
          </a:p>
          <a:p>
            <a:endParaRPr lang="en-US" dirty="0"/>
          </a:p>
          <a:p>
            <a:r>
              <a:rPr lang="en-US" dirty="0"/>
              <a:t>Survey of the inserts position and plane </a:t>
            </a:r>
          </a:p>
          <a:p>
            <a:r>
              <a:rPr lang="en-US" dirty="0"/>
              <a:t>geometry reached.</a:t>
            </a:r>
            <a:endParaRPr lang="it-IT" dirty="0"/>
          </a:p>
        </p:txBody>
      </p:sp>
      <p:sp>
        <p:nvSpPr>
          <p:cNvPr id="433161" name="Oval 9"/>
          <p:cNvSpPr>
            <a:spLocks noChangeArrowheads="1"/>
          </p:cNvSpPr>
          <p:nvPr/>
        </p:nvSpPr>
        <p:spPr bwMode="auto">
          <a:xfrm>
            <a:off x="5076825" y="2781300"/>
            <a:ext cx="431800" cy="433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33162" name="Oval 10"/>
          <p:cNvSpPr>
            <a:spLocks noChangeArrowheads="1"/>
          </p:cNvSpPr>
          <p:nvPr/>
        </p:nvSpPr>
        <p:spPr bwMode="auto">
          <a:xfrm>
            <a:off x="6588125" y="2997200"/>
            <a:ext cx="431800" cy="433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33163" name="Oval 11"/>
          <p:cNvSpPr>
            <a:spLocks noChangeArrowheads="1"/>
          </p:cNvSpPr>
          <p:nvPr/>
        </p:nvSpPr>
        <p:spPr bwMode="auto">
          <a:xfrm>
            <a:off x="6516688" y="5300663"/>
            <a:ext cx="431800" cy="433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>
            <a:off x="2124075" y="2852738"/>
            <a:ext cx="3095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dirty="0"/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2124075" y="2852738"/>
            <a:ext cx="460851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dirty="0"/>
          </a:p>
        </p:txBody>
      </p:sp>
      <p:sp>
        <p:nvSpPr>
          <p:cNvPr id="14" name="TextBox 6"/>
          <p:cNvSpPr txBox="1"/>
          <p:nvPr/>
        </p:nvSpPr>
        <p:spPr>
          <a:xfrm>
            <a:off x="6668642" y="648866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TORINO </a:t>
            </a:r>
            <a:r>
              <a:rPr lang="en-US" dirty="0"/>
              <a:t> </a:t>
            </a:r>
            <a:r>
              <a:rPr lang="en-US" dirty="0" smtClean="0"/>
              <a:t>16 June 2009</a:t>
            </a:r>
            <a:endParaRPr lang="it-IT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643042" y="142852"/>
            <a:ext cx="5837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 PROPOSAL FOR </a:t>
            </a:r>
            <a:r>
              <a:rPr lang="en-US" dirty="0" smtClean="0"/>
              <a:t>MVD-CENTRAL FRAME COUPLING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3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3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33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1" grpId="0" animBg="1"/>
      <p:bldP spid="433161" grpId="1" animBg="1"/>
      <p:bldP spid="433162" grpId="0" animBg="1"/>
      <p:bldP spid="433162" grpId="1" animBg="1"/>
      <p:bldP spid="433163" grpId="0" animBg="1"/>
      <p:bldP spid="433163" grpId="1" animBg="1"/>
      <p:bldP spid="433164" grpId="0" animBg="1"/>
      <p:bldP spid="433164" grpId="1" animBg="1"/>
      <p:bldP spid="433165" grpId="0" animBg="1"/>
      <p:bldP spid="43316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90" name="Picture 14" descr="fig5"/>
          <p:cNvPicPr>
            <a:picLocks noChangeAspect="1" noChangeArrowheads="1"/>
          </p:cNvPicPr>
          <p:nvPr/>
        </p:nvPicPr>
        <p:blipFill>
          <a:blip r:embed="rId2"/>
          <a:srcRect t="4710"/>
          <a:stretch>
            <a:fillRect/>
          </a:stretch>
        </p:blipFill>
        <p:spPr bwMode="auto">
          <a:xfrm>
            <a:off x="2771775" y="188913"/>
            <a:ext cx="6194425" cy="62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3"/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4179" name="Picture 3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0" y="649128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G. GIRAUDO</a:t>
            </a:r>
            <a:endParaRPr lang="it-IT" dirty="0"/>
          </a:p>
        </p:txBody>
      </p:sp>
      <p:sp>
        <p:nvSpPr>
          <p:cNvPr id="434186" name="Text Box 10"/>
          <p:cNvSpPr txBox="1">
            <a:spLocks noChangeArrowheads="1"/>
          </p:cNvSpPr>
          <p:nvPr/>
        </p:nvSpPr>
        <p:spPr bwMode="auto">
          <a:xfrm>
            <a:off x="0" y="1484313"/>
            <a:ext cx="27114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Three reference arms </a:t>
            </a:r>
          </a:p>
          <a:p>
            <a:r>
              <a:rPr lang="en-US" dirty="0"/>
              <a:t>are assembled on the </a:t>
            </a:r>
          </a:p>
          <a:p>
            <a:r>
              <a:rPr lang="en-US" dirty="0"/>
              <a:t>external MVD frame.</a:t>
            </a:r>
          </a:p>
          <a:p>
            <a:r>
              <a:rPr lang="en-US" dirty="0"/>
              <a:t>Dedicated tools are needed.</a:t>
            </a:r>
          </a:p>
          <a:p>
            <a:endParaRPr lang="en-US" dirty="0"/>
          </a:p>
          <a:p>
            <a:r>
              <a:rPr lang="en-US" dirty="0"/>
              <a:t>Three small surfaces are</a:t>
            </a:r>
          </a:p>
          <a:p>
            <a:r>
              <a:rPr lang="en-US" dirty="0"/>
              <a:t>machined: definition of </a:t>
            </a:r>
          </a:p>
          <a:p>
            <a:r>
              <a:rPr lang="en-US" dirty="0"/>
              <a:t>a bearing plane.</a:t>
            </a:r>
          </a:p>
          <a:p>
            <a:endParaRPr lang="en-US" dirty="0"/>
          </a:p>
          <a:p>
            <a:r>
              <a:rPr lang="en-US" dirty="0"/>
              <a:t>Housings of the spheres are</a:t>
            </a:r>
          </a:p>
          <a:p>
            <a:r>
              <a:rPr lang="en-US" dirty="0"/>
              <a:t>machined.</a:t>
            </a:r>
          </a:p>
          <a:p>
            <a:r>
              <a:rPr lang="en-US" dirty="0"/>
              <a:t>Spheres fixed. </a:t>
            </a:r>
          </a:p>
          <a:p>
            <a:endParaRPr lang="en-US" dirty="0"/>
          </a:p>
          <a:p>
            <a:r>
              <a:rPr lang="en-US" dirty="0"/>
              <a:t>Final survey.</a:t>
            </a:r>
            <a:endParaRPr lang="it-IT" dirty="0"/>
          </a:p>
        </p:txBody>
      </p:sp>
      <p:sp>
        <p:nvSpPr>
          <p:cNvPr id="434187" name="Oval 11"/>
          <p:cNvSpPr>
            <a:spLocks noChangeArrowheads="1"/>
          </p:cNvSpPr>
          <p:nvPr/>
        </p:nvSpPr>
        <p:spPr bwMode="auto">
          <a:xfrm>
            <a:off x="4643438" y="1125538"/>
            <a:ext cx="865187" cy="12239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34188" name="Oval 12"/>
          <p:cNvSpPr>
            <a:spLocks noChangeArrowheads="1"/>
          </p:cNvSpPr>
          <p:nvPr/>
        </p:nvSpPr>
        <p:spPr bwMode="auto">
          <a:xfrm>
            <a:off x="7019925" y="404813"/>
            <a:ext cx="865188" cy="12239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34189" name="Oval 13"/>
          <p:cNvSpPr>
            <a:spLocks noChangeArrowheads="1"/>
          </p:cNvSpPr>
          <p:nvPr/>
        </p:nvSpPr>
        <p:spPr bwMode="auto">
          <a:xfrm>
            <a:off x="5148263" y="5300663"/>
            <a:ext cx="865187" cy="12239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34191" name="Oval 15"/>
          <p:cNvSpPr>
            <a:spLocks noChangeArrowheads="1"/>
          </p:cNvSpPr>
          <p:nvPr/>
        </p:nvSpPr>
        <p:spPr bwMode="auto">
          <a:xfrm>
            <a:off x="4859338" y="1125538"/>
            <a:ext cx="358775" cy="358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34192" name="Oval 16"/>
          <p:cNvSpPr>
            <a:spLocks noChangeArrowheads="1"/>
          </p:cNvSpPr>
          <p:nvPr/>
        </p:nvSpPr>
        <p:spPr bwMode="auto">
          <a:xfrm>
            <a:off x="5364163" y="6021388"/>
            <a:ext cx="287337" cy="287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34193" name="Oval 17"/>
          <p:cNvSpPr>
            <a:spLocks noChangeArrowheads="1"/>
          </p:cNvSpPr>
          <p:nvPr/>
        </p:nvSpPr>
        <p:spPr bwMode="auto">
          <a:xfrm>
            <a:off x="7235825" y="404813"/>
            <a:ext cx="360363" cy="360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34194" name="Oval 18"/>
          <p:cNvSpPr>
            <a:spLocks noChangeArrowheads="1"/>
          </p:cNvSpPr>
          <p:nvPr/>
        </p:nvSpPr>
        <p:spPr bwMode="auto">
          <a:xfrm>
            <a:off x="4932363" y="1341438"/>
            <a:ext cx="360362" cy="358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34195" name="Oval 19"/>
          <p:cNvSpPr>
            <a:spLocks noChangeArrowheads="1"/>
          </p:cNvSpPr>
          <p:nvPr/>
        </p:nvSpPr>
        <p:spPr bwMode="auto">
          <a:xfrm>
            <a:off x="7308850" y="620713"/>
            <a:ext cx="360363" cy="358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7" name="TextBox 6"/>
          <p:cNvSpPr txBox="1"/>
          <p:nvPr/>
        </p:nvSpPr>
        <p:spPr>
          <a:xfrm>
            <a:off x="6668642" y="648866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TORINO </a:t>
            </a:r>
            <a:r>
              <a:rPr lang="en-US" dirty="0"/>
              <a:t> </a:t>
            </a:r>
            <a:r>
              <a:rPr lang="en-US" dirty="0" smtClean="0"/>
              <a:t>16 June 2009</a:t>
            </a:r>
            <a:endParaRPr lang="it-IT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643042" y="142852"/>
            <a:ext cx="5837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 PROPOSAL FOR </a:t>
            </a:r>
            <a:r>
              <a:rPr lang="en-US" dirty="0" smtClean="0"/>
              <a:t>MVD-CENTRAL FRAME COUPLING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4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4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4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4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34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34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34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3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3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34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41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341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3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3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341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7" grpId="0" animBg="1"/>
      <p:bldP spid="434187" grpId="1" animBg="1"/>
      <p:bldP spid="434188" grpId="0" animBg="1"/>
      <p:bldP spid="434188" grpId="1" animBg="1"/>
      <p:bldP spid="434189" grpId="0" animBg="1"/>
      <p:bldP spid="434189" grpId="1" animBg="1"/>
      <p:bldP spid="434191" grpId="0" animBg="1"/>
      <p:bldP spid="434191" grpId="1" animBg="1"/>
      <p:bldP spid="434192" grpId="0" animBg="1"/>
      <p:bldP spid="434192" grpId="1" animBg="1"/>
      <p:bldP spid="434193" grpId="0" animBg="1"/>
      <p:bldP spid="434193" grpId="1" animBg="1"/>
      <p:bldP spid="434194" grpId="0" animBg="1"/>
      <p:bldP spid="434194" grpId="1" animBg="1"/>
      <p:bldP spid="434195" grpId="0" animBg="1"/>
      <p:bldP spid="4341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2"/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0" y="649128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G. GIRAUDO</a:t>
            </a:r>
            <a:endParaRPr lang="it-IT" dirty="0"/>
          </a:p>
        </p:txBody>
      </p:sp>
      <p:pic>
        <p:nvPicPr>
          <p:cNvPr id="435206" name="Picture 6" descr="fi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64992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03" name="Picture 3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5786446" y="1285860"/>
            <a:ext cx="32084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Half MVD is suspended to </a:t>
            </a:r>
          </a:p>
          <a:p>
            <a:r>
              <a:rPr lang="en-US" dirty="0"/>
              <a:t>the </a:t>
            </a:r>
            <a:r>
              <a:rPr lang="en-US" dirty="0" smtClean="0"/>
              <a:t>Central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rame </a:t>
            </a:r>
            <a:r>
              <a:rPr lang="en-US" dirty="0"/>
              <a:t>and fixed to</a:t>
            </a:r>
          </a:p>
          <a:p>
            <a:r>
              <a:rPr lang="en-US" dirty="0"/>
              <a:t>it with three springs.</a:t>
            </a:r>
            <a:endParaRPr lang="it-IT" dirty="0"/>
          </a:p>
        </p:txBody>
      </p:sp>
      <p:pic>
        <p:nvPicPr>
          <p:cNvPr id="435208" name="Picture 8" descr="fig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2781300"/>
            <a:ext cx="33909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5210" name="Oval 10"/>
          <p:cNvSpPr>
            <a:spLocks noChangeArrowheads="1"/>
          </p:cNvSpPr>
          <p:nvPr/>
        </p:nvSpPr>
        <p:spPr bwMode="auto">
          <a:xfrm>
            <a:off x="3563938" y="1557338"/>
            <a:ext cx="504825" cy="12969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35211" name="Line 11"/>
          <p:cNvSpPr>
            <a:spLocks noChangeShapeType="1"/>
          </p:cNvSpPr>
          <p:nvPr/>
        </p:nvSpPr>
        <p:spPr bwMode="auto">
          <a:xfrm>
            <a:off x="3851275" y="1557338"/>
            <a:ext cx="3241675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 dirty="0"/>
          </a:p>
        </p:txBody>
      </p:sp>
      <p:sp>
        <p:nvSpPr>
          <p:cNvPr id="435212" name="Line 12"/>
          <p:cNvSpPr>
            <a:spLocks noChangeShapeType="1"/>
          </p:cNvSpPr>
          <p:nvPr/>
        </p:nvSpPr>
        <p:spPr bwMode="auto">
          <a:xfrm>
            <a:off x="3779838" y="2852738"/>
            <a:ext cx="1800225" cy="3240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 dirty="0"/>
          </a:p>
        </p:txBody>
      </p:sp>
      <p:sp>
        <p:nvSpPr>
          <p:cNvPr id="13" name="TextBox 6"/>
          <p:cNvSpPr txBox="1"/>
          <p:nvPr/>
        </p:nvSpPr>
        <p:spPr>
          <a:xfrm>
            <a:off x="6668642" y="648866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TORINO </a:t>
            </a:r>
            <a:r>
              <a:rPr lang="en-US" dirty="0"/>
              <a:t> </a:t>
            </a:r>
            <a:r>
              <a:rPr lang="en-US" dirty="0" smtClean="0"/>
              <a:t>16 June 2009</a:t>
            </a:r>
            <a:endParaRPr lang="it-IT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43042" y="142852"/>
            <a:ext cx="5837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 PROPOSAL FOR </a:t>
            </a:r>
            <a:r>
              <a:rPr lang="en-US" dirty="0" smtClean="0"/>
              <a:t>MVD-CENTRAL FRAME COUPLING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0" grpId="0" animBg="1"/>
      <p:bldP spid="435211" grpId="0" animBg="1"/>
      <p:bldP spid="4352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/>
          <p:cNvPicPr>
            <a:picLocks noChangeAspect="1" noChangeArrowheads="1"/>
          </p:cNvPicPr>
          <p:nvPr/>
        </p:nvPicPr>
        <p:blipFill>
          <a:blip r:embed="rId2"/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8275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0" y="649128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G. GIRAUDO</a:t>
            </a:r>
            <a:endParaRPr lang="it-IT" dirty="0"/>
          </a:p>
        </p:txBody>
      </p:sp>
      <p:sp>
        <p:nvSpPr>
          <p:cNvPr id="8" name="TextBox 6"/>
          <p:cNvSpPr txBox="1"/>
          <p:nvPr/>
        </p:nvSpPr>
        <p:spPr>
          <a:xfrm>
            <a:off x="6668642" y="648866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TORINO </a:t>
            </a:r>
            <a:r>
              <a:rPr lang="en-US" dirty="0"/>
              <a:t> </a:t>
            </a:r>
            <a:r>
              <a:rPr lang="en-US" dirty="0" smtClean="0"/>
              <a:t>16 June 2009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43108" y="1214422"/>
            <a:ext cx="1585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NEXT …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5786" y="2643182"/>
            <a:ext cx="6096541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Dimensional freezing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Material choice (FEM analysis)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Environmental Behaviour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Stiffness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Prototype (only geometry-stereo lithography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Prototype for mechanical studies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233</Words>
  <Application>Microsoft Office PowerPoint</Application>
  <PresentationFormat>Presentazione su schermo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Equinozio</vt:lpstr>
      <vt:lpstr>MECHANICAL FRAME OF THE MVD</vt:lpstr>
      <vt:lpstr>Diapositiva 2</vt:lpstr>
      <vt:lpstr>Diapositiva 3</vt:lpstr>
      <vt:lpstr>Diapositiva 4</vt:lpstr>
      <vt:lpstr>Diapositiva 5</vt:lpstr>
      <vt:lpstr>Diapositiva 6</vt:lpstr>
    </vt:vector>
  </TitlesOfParts>
  <Company>INFN_TORINO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FRAME OF THE MVD</dc:title>
  <dc:creator>Giraudo</dc:creator>
  <cp:lastModifiedBy>Giraudo</cp:lastModifiedBy>
  <cp:revision>14</cp:revision>
  <dcterms:created xsi:type="dcterms:W3CDTF">2009-06-16T07:03:27Z</dcterms:created>
  <dcterms:modified xsi:type="dcterms:W3CDTF">2009-06-16T10:46:57Z</dcterms:modified>
</cp:coreProperties>
</file>